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5.xml" ContentType="application/vnd.openxmlformats-officedocument.presentationml.notesSlide+xml"/>
  <Override PartName="/ppt/embeddings/Microsoft_Equation1.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6.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notesSlides/notesSlide7.xml" ContentType="application/vnd.openxmlformats-officedocument.presentationml.notesSlide+xml"/>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notesSlides/notesSlide8.xml" ContentType="application/vnd.openxmlformats-officedocument.presentationml.notesSlide+xml"/>
  <Override PartName="/ppt/embeddings/Microsoft_Equation8.bin" ContentType="application/vnd.openxmlformats-officedocument.oleObject"/>
  <Override PartName="/ppt/embeddings/Microsoft_Equation9.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embeddings/Microsoft_Equation12.bin" ContentType="application/vnd.openxmlformats-officedocument.oleObject"/>
  <Override PartName="/ppt/embeddings/Microsoft_Equation1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14.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Microsoft_Equation15.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0.bin" ContentType="application/vnd.openxmlformats-officedocument.oleObject"/>
  <Override PartName="/ppt/notesSlides/notesSlide19.xml" ContentType="application/vnd.openxmlformats-officedocument.presentationml.notesSlide+xml"/>
  <Override PartName="/ppt/embeddings/oleObject11.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2.bin" ContentType="application/vnd.openxmlformats-officedocument.oleObject"/>
  <Override PartName="/ppt/notesSlides/notesSlide25.xml" ContentType="application/vnd.openxmlformats-officedocument.presentationml.notesSlide+xml"/>
  <Override PartName="/ppt/embeddings/oleObject13.bin" ContentType="application/vnd.openxmlformats-officedocument.oleObject"/>
  <Override PartName="/ppt/notesSlides/notesSlide26.xml" ContentType="application/vnd.openxmlformats-officedocument.presentationml.notesSlide+xml"/>
  <Override PartName="/ppt/embeddings/oleObject14.bin" ContentType="application/vnd.openxmlformats-officedocument.oleObject"/>
  <Override PartName="/ppt/notesSlides/notesSlide27.xml" ContentType="application/vnd.openxmlformats-officedocument.presentationml.notesSlide+xml"/>
  <Override PartName="/ppt/embeddings/oleObject15.bin" ContentType="application/vnd.openxmlformats-officedocument.oleObject"/>
  <Override PartName="/ppt/notesSlides/notesSlide28.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embeddings/oleObject20.bin" ContentType="application/vnd.openxmlformats-officedocument.oleObject"/>
  <Override PartName="/ppt/notesSlides/notesSlide30.xml" ContentType="application/vnd.openxmlformats-officedocument.presentationml.notesSlide+xml"/>
  <Override PartName="/ppt/embeddings/oleObject21.bin" ContentType="application/vnd.openxmlformats-officedocument.oleObject"/>
  <Override PartName="/ppt/notesSlides/notesSlide31.xml" ContentType="application/vnd.openxmlformats-officedocument.presentationml.notesSlide+xml"/>
  <Override PartName="/ppt/embeddings/oleObject22.bin" ContentType="application/vnd.openxmlformats-officedocument.oleObject"/>
  <Override PartName="/ppt/notesSlides/notesSlide32.xml" ContentType="application/vnd.openxmlformats-officedocument.presentationml.notesSlide+xml"/>
  <Override PartName="/ppt/embeddings/oleObject23.bin" ContentType="application/vnd.openxmlformats-officedocument.oleObject"/>
  <Override PartName="/ppt/notesSlides/notesSlide33.xml" ContentType="application/vnd.openxmlformats-officedocument.presentationml.notesSlide+xml"/>
  <Override PartName="/ppt/embeddings/oleObject24.bin" ContentType="application/vnd.openxmlformats-officedocument.oleObject"/>
  <Override PartName="/ppt/notesSlides/notesSlide34.xml" ContentType="application/vnd.openxmlformats-officedocument.presentationml.notesSlide+xml"/>
  <Override PartName="/ppt/embeddings/oleObject25.bin" ContentType="application/vnd.openxmlformats-officedocument.oleObject"/>
  <Override PartName="/ppt/notesSlides/notesSlide35.xml" ContentType="application/vnd.openxmlformats-officedocument.presentationml.notesSlide+xml"/>
  <Override PartName="/ppt/embeddings/oleObject26.bin" ContentType="application/vnd.openxmlformats-officedocument.oleObject"/>
  <Override PartName="/ppt/notesSlides/notesSlide36.xml" ContentType="application/vnd.openxmlformats-officedocument.presentationml.notesSlide+xml"/>
  <Override PartName="/ppt/embeddings/oleObject27.bin" ContentType="application/vnd.openxmlformats-officedocument.oleObject"/>
  <Override PartName="/ppt/notesSlides/notesSlide37.xml" ContentType="application/vnd.openxmlformats-officedocument.presentationml.notesSlide+xml"/>
  <Override PartName="/ppt/embeddings/oleObject28.bin" ContentType="application/vnd.openxmlformats-officedocument.oleObject"/>
  <Override PartName="/ppt/notesSlides/notesSlide38.xml" ContentType="application/vnd.openxmlformats-officedocument.presentationml.notesSlide+xml"/>
  <Override PartName="/ppt/embeddings/oleObject29.bin" ContentType="application/vnd.openxmlformats-officedocument.oleObject"/>
  <Override PartName="/ppt/notesSlides/notesSlide39.xml" ContentType="application/vnd.openxmlformats-officedocument.presentationml.notesSlide+xml"/>
  <Override PartName="/ppt/embeddings/oleObject30.bin" ContentType="application/vnd.openxmlformats-officedocument.oleObject"/>
  <Override PartName="/ppt/notesSlides/notesSlide40.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43.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44.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notesSlides/notesSlide45.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46.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notesSlides/notesSlide50.xml" ContentType="application/vnd.openxmlformats-officedocument.presentationml.notesSlide+xml"/>
  <Override PartName="/ppt/embeddings/oleObject45.bin" ContentType="application/vnd.openxmlformats-officedocument.oleObject"/>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embeddings/oleObject46.bin" ContentType="application/vnd.openxmlformats-officedocument.oleObject"/>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embeddings/oleObject47.bin" ContentType="application/vnd.openxmlformats-officedocument.oleObject"/>
  <Override PartName="/ppt/notesSlides/notesSlide65.xml" ContentType="application/vnd.openxmlformats-officedocument.presentationml.notesSlide+xml"/>
  <Override PartName="/ppt/embeddings/oleObject48.bin" ContentType="application/vnd.openxmlformats-officedocument.oleObject"/>
  <Override PartName="/ppt/notesSlides/notesSlide66.xml" ContentType="application/vnd.openxmlformats-officedocument.presentationml.notesSlide+xml"/>
  <Override PartName="/ppt/embeddings/oleObject49.bin" ContentType="application/vnd.openxmlformats-officedocument.oleObject"/>
  <Override PartName="/ppt/notesSlides/notesSlide67.xml" ContentType="application/vnd.openxmlformats-officedocument.presentationml.notesSlide+xml"/>
  <Override PartName="/ppt/notesSlides/notesSlide68.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69.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notesSlides/notesSlide70.xml" ContentType="application/vnd.openxmlformats-officedocument.presentationml.notesSlide+xml"/>
  <Override PartName="/ppt/embeddings/oleObject58.bin" ContentType="application/vnd.openxmlformats-officedocument.oleObject"/>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handoutMasterIdLst>
    <p:handoutMasterId r:id="rId85"/>
  </p:handoutMasterIdLst>
  <p:sldIdLst>
    <p:sldId id="257" r:id="rId2"/>
    <p:sldId id="457" r:id="rId3"/>
    <p:sldId id="259" r:id="rId4"/>
    <p:sldId id="438" r:id="rId5"/>
    <p:sldId id="439" r:id="rId6"/>
    <p:sldId id="458" r:id="rId7"/>
    <p:sldId id="308" r:id="rId8"/>
    <p:sldId id="441" r:id="rId9"/>
    <p:sldId id="442" r:id="rId10"/>
    <p:sldId id="443" r:id="rId11"/>
    <p:sldId id="444" r:id="rId12"/>
    <p:sldId id="445" r:id="rId13"/>
    <p:sldId id="446" r:id="rId14"/>
    <p:sldId id="447" r:id="rId15"/>
    <p:sldId id="455" r:id="rId16"/>
    <p:sldId id="448" r:id="rId17"/>
    <p:sldId id="449" r:id="rId18"/>
    <p:sldId id="450" r:id="rId19"/>
    <p:sldId id="451" r:id="rId20"/>
    <p:sldId id="452" r:id="rId21"/>
    <p:sldId id="453" r:id="rId22"/>
    <p:sldId id="459" r:id="rId23"/>
    <p:sldId id="365" r:id="rId24"/>
    <p:sldId id="366" r:id="rId25"/>
    <p:sldId id="428" r:id="rId26"/>
    <p:sldId id="367" r:id="rId27"/>
    <p:sldId id="427" r:id="rId28"/>
    <p:sldId id="369" r:id="rId29"/>
    <p:sldId id="371" r:id="rId30"/>
    <p:sldId id="372" r:id="rId31"/>
    <p:sldId id="373" r:id="rId32"/>
    <p:sldId id="375" r:id="rId33"/>
    <p:sldId id="374" r:id="rId34"/>
    <p:sldId id="376" r:id="rId35"/>
    <p:sldId id="418" r:id="rId36"/>
    <p:sldId id="377" r:id="rId37"/>
    <p:sldId id="419" r:id="rId38"/>
    <p:sldId id="420" r:id="rId39"/>
    <p:sldId id="423" r:id="rId40"/>
    <p:sldId id="421" r:id="rId41"/>
    <p:sldId id="422" r:id="rId42"/>
    <p:sldId id="424" r:id="rId43"/>
    <p:sldId id="426" r:id="rId44"/>
    <p:sldId id="425" r:id="rId45"/>
    <p:sldId id="384" r:id="rId46"/>
    <p:sldId id="385" r:id="rId47"/>
    <p:sldId id="408" r:id="rId48"/>
    <p:sldId id="402" r:id="rId49"/>
    <p:sldId id="409" r:id="rId50"/>
    <p:sldId id="386" r:id="rId51"/>
    <p:sldId id="413" r:id="rId52"/>
    <p:sldId id="414" r:id="rId53"/>
    <p:sldId id="411" r:id="rId54"/>
    <p:sldId id="389" r:id="rId55"/>
    <p:sldId id="429" r:id="rId56"/>
    <p:sldId id="435" r:id="rId57"/>
    <p:sldId id="391" r:id="rId58"/>
    <p:sldId id="392" r:id="rId59"/>
    <p:sldId id="393" r:id="rId60"/>
    <p:sldId id="394" r:id="rId61"/>
    <p:sldId id="395" r:id="rId62"/>
    <p:sldId id="396" r:id="rId63"/>
    <p:sldId id="398" r:id="rId64"/>
    <p:sldId id="397" r:id="rId65"/>
    <p:sldId id="406" r:id="rId66"/>
    <p:sldId id="436" r:id="rId67"/>
    <p:sldId id="412" r:id="rId68"/>
    <p:sldId id="400" r:id="rId69"/>
    <p:sldId id="407" r:id="rId70"/>
    <p:sldId id="410" r:id="rId71"/>
    <p:sldId id="433" r:id="rId72"/>
    <p:sldId id="368" r:id="rId73"/>
    <p:sldId id="370" r:id="rId74"/>
    <p:sldId id="401" r:id="rId75"/>
    <p:sldId id="388" r:id="rId76"/>
    <p:sldId id="403" r:id="rId77"/>
    <p:sldId id="404" r:id="rId78"/>
    <p:sldId id="405" r:id="rId79"/>
    <p:sldId id="416" r:id="rId80"/>
    <p:sldId id="417" r:id="rId81"/>
    <p:sldId id="390" r:id="rId82"/>
    <p:sldId id="399"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0717" autoAdjust="0"/>
    <p:restoredTop sz="90390" autoAdjust="0"/>
  </p:normalViewPr>
  <p:slideViewPr>
    <p:cSldViewPr snapToGrid="0" snapToObjects="1">
      <p:cViewPr>
        <p:scale>
          <a:sx n="95" d="100"/>
          <a:sy n="95" d="100"/>
        </p:scale>
        <p:origin x="-1064" y="-32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2304"/>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6.emf"/><Relationship Id="rId3"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2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6.emf"/><Relationship Id="rId3"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23.emf"/><Relationship Id="rId1" Type="http://schemas.openxmlformats.org/officeDocument/2006/relationships/image" Target="../media/image37.emf"/><Relationship Id="rId2" Type="http://schemas.openxmlformats.org/officeDocument/2006/relationships/image" Target="../media/image38.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23.emf"/><Relationship Id="rId1" Type="http://schemas.openxmlformats.org/officeDocument/2006/relationships/image" Target="../media/image37.emf"/><Relationship Id="rId2" Type="http://schemas.openxmlformats.org/officeDocument/2006/relationships/image" Target="../media/image3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0.emf"/><Relationship Id="rId3"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image" Target="../media/image14.emf"/><Relationship Id="rId2"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3/31/14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3/31/14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239563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50</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54</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56</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57</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58</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63</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64</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65</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66</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68</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72</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73</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74</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75</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76</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77</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78</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79</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80</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81</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82</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28127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3/31/14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3/31/14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3/31/14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3/31/14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3/31/14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3/31/14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quation2.bin"/><Relationship Id="rId5" Type="http://schemas.openxmlformats.org/officeDocument/2006/relationships/image" Target="../media/image10.emf"/><Relationship Id="rId6" Type="http://schemas.openxmlformats.org/officeDocument/2006/relationships/oleObject" Target="../embeddings/Microsoft_Equation3.bin"/><Relationship Id="rId7" Type="http://schemas.openxmlformats.org/officeDocument/2006/relationships/image" Target="../media/image11.emf"/><Relationship Id="rId8" Type="http://schemas.openxmlformats.org/officeDocument/2006/relationships/oleObject" Target="../embeddings/Microsoft_Equation4.bin"/><Relationship Id="rId9"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5.bin"/><Relationship Id="rId5" Type="http://schemas.openxmlformats.org/officeDocument/2006/relationships/image" Target="../media/image13.emf"/><Relationship Id="rId6" Type="http://schemas.openxmlformats.org/officeDocument/2006/relationships/oleObject" Target="../embeddings/Microsoft_Equation6.bin"/><Relationship Id="rId7" Type="http://schemas.openxmlformats.org/officeDocument/2006/relationships/image" Target="../media/image10.emf"/><Relationship Id="rId8" Type="http://schemas.openxmlformats.org/officeDocument/2006/relationships/oleObject" Target="../embeddings/Microsoft_Equation7.bin"/><Relationship Id="rId9"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image" Target="../media/image17.emf"/><Relationship Id="rId12" Type="http://schemas.openxmlformats.org/officeDocument/2006/relationships/oleObject" Target="../embeddings/Microsoft_Equation12.bin"/><Relationship Id="rId13" Type="http://schemas.openxmlformats.org/officeDocument/2006/relationships/image" Target="../media/image10.emf"/><Relationship Id="rId14" Type="http://schemas.openxmlformats.org/officeDocument/2006/relationships/oleObject" Target="../embeddings/Microsoft_Equation13.bin"/><Relationship Id="rId15"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Microsoft_Equation8.bin"/><Relationship Id="rId5" Type="http://schemas.openxmlformats.org/officeDocument/2006/relationships/image" Target="../media/image14.emf"/><Relationship Id="rId6" Type="http://schemas.openxmlformats.org/officeDocument/2006/relationships/oleObject" Target="../embeddings/Microsoft_Equation9.bin"/><Relationship Id="rId7" Type="http://schemas.openxmlformats.org/officeDocument/2006/relationships/image" Target="../media/image15.emf"/><Relationship Id="rId8" Type="http://schemas.openxmlformats.org/officeDocument/2006/relationships/oleObject" Target="../embeddings/Microsoft_Equation10.bin"/><Relationship Id="rId9" Type="http://schemas.openxmlformats.org/officeDocument/2006/relationships/image" Target="../media/image16.emf"/><Relationship Id="rId10" Type="http://schemas.openxmlformats.org/officeDocument/2006/relationships/oleObject" Target="../embeddings/Microsoft_Equation1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14.bin"/><Relationship Id="rId5"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Equation15.bin"/><Relationship Id="rId5" Type="http://schemas.openxmlformats.org/officeDocument/2006/relationships/image" Target="../media/image1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0.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1.bin"/><Relationship Id="rId5" Type="http://schemas.openxmlformats.org/officeDocument/2006/relationships/image" Target="../media/image20.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0"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2.bin"/><Relationship Id="rId5" Type="http://schemas.openxmlformats.org/officeDocument/2006/relationships/image" Target="../media/image23.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3.bin"/><Relationship Id="rId5" Type="http://schemas.openxmlformats.org/officeDocument/2006/relationships/image" Target="../media/image2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4.bin"/><Relationship Id="rId5" Type="http://schemas.openxmlformats.org/officeDocument/2006/relationships/image" Target="../media/image23.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5.bin"/><Relationship Id="rId5" Type="http://schemas.openxmlformats.org/officeDocument/2006/relationships/image" Target="../media/image23.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 Type="http://schemas.openxmlformats.org/officeDocument/2006/relationships/oleObject" Target="../embeddings/oleObject19.bin"/><Relationship Id="rId12" Type="http://schemas.openxmlformats.org/officeDocument/2006/relationships/image" Target="../media/image26.e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notesSlide" Target="../notesSlides/notesSlide28.xml"/><Relationship Id="rId4" Type="http://schemas.openxmlformats.org/officeDocument/2006/relationships/image" Target="../media/image22.emf"/><Relationship Id="rId5" Type="http://schemas.openxmlformats.org/officeDocument/2006/relationships/image" Target="../media/image27.emf"/><Relationship Id="rId6" Type="http://schemas.openxmlformats.org/officeDocument/2006/relationships/oleObject" Target="../embeddings/oleObject16.bin"/><Relationship Id="rId7" Type="http://schemas.openxmlformats.org/officeDocument/2006/relationships/image" Target="../media/image24.emf"/><Relationship Id="rId8" Type="http://schemas.openxmlformats.org/officeDocument/2006/relationships/oleObject" Target="../embeddings/oleObject17.bin"/><Relationship Id="rId9" Type="http://schemas.openxmlformats.org/officeDocument/2006/relationships/image" Target="../media/image25.emf"/><Relationship Id="rId10"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0.bin"/><Relationship Id="rId5" Type="http://schemas.openxmlformats.org/officeDocument/2006/relationships/image" Target="../media/image23.emf"/><Relationship Id="rId6" Type="http://schemas.openxmlformats.org/officeDocument/2006/relationships/image" Target="../media/image28.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1.bin"/><Relationship Id="rId5" Type="http://schemas.openxmlformats.org/officeDocument/2006/relationships/image" Target="../media/image23.emf"/><Relationship Id="rId6" Type="http://schemas.openxmlformats.org/officeDocument/2006/relationships/image" Target="../media/image28.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2.bin"/><Relationship Id="rId5" Type="http://schemas.openxmlformats.org/officeDocument/2006/relationships/image" Target="../media/image23.emf"/><Relationship Id="rId6" Type="http://schemas.openxmlformats.org/officeDocument/2006/relationships/image" Target="../media/image28.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3.bin"/><Relationship Id="rId5" Type="http://schemas.openxmlformats.org/officeDocument/2006/relationships/image" Target="../media/image23.emf"/><Relationship Id="rId6" Type="http://schemas.openxmlformats.org/officeDocument/2006/relationships/image" Target="../media/image2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4.bin"/><Relationship Id="rId5" Type="http://schemas.openxmlformats.org/officeDocument/2006/relationships/image" Target="../media/image23.emf"/><Relationship Id="rId6" Type="http://schemas.openxmlformats.org/officeDocument/2006/relationships/image" Target="../media/image28.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5.bin"/><Relationship Id="rId5" Type="http://schemas.openxmlformats.org/officeDocument/2006/relationships/image" Target="../media/image23.emf"/><Relationship Id="rId6" Type="http://schemas.openxmlformats.org/officeDocument/2006/relationships/image" Target="../media/image28.emf"/><Relationship Id="rId7" Type="http://schemas.openxmlformats.org/officeDocument/2006/relationships/image" Target="../media/image29.emf"/><Relationship Id="rId8" Type="http://schemas.openxmlformats.org/officeDocument/2006/relationships/image" Target="../media/image3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6.bin"/><Relationship Id="rId5" Type="http://schemas.openxmlformats.org/officeDocument/2006/relationships/image" Target="../media/image23.emf"/><Relationship Id="rId6" Type="http://schemas.openxmlformats.org/officeDocument/2006/relationships/image" Target="../media/image28.emf"/><Relationship Id="rId7" Type="http://schemas.openxmlformats.org/officeDocument/2006/relationships/image" Target="../media/image29.emf"/><Relationship Id="rId8" Type="http://schemas.openxmlformats.org/officeDocument/2006/relationships/image" Target="../media/image30.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3.emf"/><Relationship Id="rId6" Type="http://schemas.openxmlformats.org/officeDocument/2006/relationships/image" Target="../media/image29.emf"/><Relationship Id="rId7" Type="http://schemas.openxmlformats.org/officeDocument/2006/relationships/image" Target="../media/image30.emf"/><Relationship Id="rId8" Type="http://schemas.openxmlformats.org/officeDocument/2006/relationships/image" Target="../media/image28.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28.bin"/><Relationship Id="rId5" Type="http://schemas.openxmlformats.org/officeDocument/2006/relationships/image" Target="../media/image23.emf"/><Relationship Id="rId6" Type="http://schemas.openxmlformats.org/officeDocument/2006/relationships/image" Target="../media/image29.emf"/><Relationship Id="rId7" Type="http://schemas.openxmlformats.org/officeDocument/2006/relationships/image" Target="../media/image30.emf"/><Relationship Id="rId8" Type="http://schemas.openxmlformats.org/officeDocument/2006/relationships/image" Target="../media/image28.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9.bin"/><Relationship Id="rId5" Type="http://schemas.openxmlformats.org/officeDocument/2006/relationships/image" Target="../media/image23.emf"/><Relationship Id="rId6" Type="http://schemas.openxmlformats.org/officeDocument/2006/relationships/image" Target="../media/image29.emf"/><Relationship Id="rId7" Type="http://schemas.openxmlformats.org/officeDocument/2006/relationships/image" Target="../media/image30.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0.bin"/><Relationship Id="rId5" Type="http://schemas.openxmlformats.org/officeDocument/2006/relationships/image" Target="../media/image23.emf"/><Relationship Id="rId6" Type="http://schemas.openxmlformats.org/officeDocument/2006/relationships/image" Target="../media/image29.emf"/><Relationship Id="rId7" Type="http://schemas.openxmlformats.org/officeDocument/2006/relationships/image" Target="../media/image30.emf"/><Relationship Id="rId8" Type="http://schemas.openxmlformats.org/officeDocument/2006/relationships/image" Target="../media/image31.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1.bin"/><Relationship Id="rId5" Type="http://schemas.openxmlformats.org/officeDocument/2006/relationships/image" Target="../media/image32.emf"/><Relationship Id="rId6" Type="http://schemas.openxmlformats.org/officeDocument/2006/relationships/oleObject" Target="../embeddings/oleObject32.bin"/><Relationship Id="rId7" Type="http://schemas.openxmlformats.org/officeDocument/2006/relationships/image" Target="../media/image33.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33.bin"/><Relationship Id="rId5" Type="http://schemas.openxmlformats.org/officeDocument/2006/relationships/image" Target="../media/image32.emf"/><Relationship Id="rId6" Type="http://schemas.openxmlformats.org/officeDocument/2006/relationships/oleObject" Target="../embeddings/oleObject34.bin"/><Relationship Id="rId7" Type="http://schemas.openxmlformats.org/officeDocument/2006/relationships/image" Target="../media/image33.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35.bin"/><Relationship Id="rId5" Type="http://schemas.openxmlformats.org/officeDocument/2006/relationships/image" Target="../media/image32.emf"/><Relationship Id="rId6" Type="http://schemas.openxmlformats.org/officeDocument/2006/relationships/oleObject" Target="../embeddings/oleObject36.bin"/><Relationship Id="rId7" Type="http://schemas.openxmlformats.org/officeDocument/2006/relationships/image" Target="../media/image33.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37.bin"/><Relationship Id="rId5" Type="http://schemas.openxmlformats.org/officeDocument/2006/relationships/image" Target="../media/image32.emf"/><Relationship Id="rId6" Type="http://schemas.openxmlformats.org/officeDocument/2006/relationships/oleObject" Target="../embeddings/oleObject38.bin"/><Relationship Id="rId7" Type="http://schemas.openxmlformats.org/officeDocument/2006/relationships/image" Target="../media/image33.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39.bin"/><Relationship Id="rId5" Type="http://schemas.openxmlformats.org/officeDocument/2006/relationships/image" Target="../media/image32.emf"/><Relationship Id="rId6" Type="http://schemas.openxmlformats.org/officeDocument/2006/relationships/oleObject" Target="../embeddings/oleObject40.bin"/><Relationship Id="rId7" Type="http://schemas.openxmlformats.org/officeDocument/2006/relationships/image" Target="../media/image33.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41.bin"/><Relationship Id="rId5" Type="http://schemas.openxmlformats.org/officeDocument/2006/relationships/image" Target="../media/image32.emf"/><Relationship Id="rId6" Type="http://schemas.openxmlformats.org/officeDocument/2006/relationships/oleObject" Target="../embeddings/oleObject42.bin"/><Relationship Id="rId7" Type="http://schemas.openxmlformats.org/officeDocument/2006/relationships/image" Target="../media/image33.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43.bin"/><Relationship Id="rId5" Type="http://schemas.openxmlformats.org/officeDocument/2006/relationships/image" Target="../media/image34.emf"/><Relationship Id="rId6" Type="http://schemas.openxmlformats.org/officeDocument/2006/relationships/oleObject" Target="../embeddings/oleObject44.bin"/><Relationship Id="rId7" Type="http://schemas.openxmlformats.org/officeDocument/2006/relationships/image" Target="../media/image23.emf"/><Relationship Id="rId8" Type="http://schemas.openxmlformats.org/officeDocument/2006/relationships/image" Target="../media/image29.emf"/><Relationship Id="rId9" Type="http://schemas.openxmlformats.org/officeDocument/2006/relationships/image" Target="../media/image30.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45.bin"/><Relationship Id="rId5" Type="http://schemas.openxmlformats.org/officeDocument/2006/relationships/image" Target="../media/image23.emf"/><Relationship Id="rId6" Type="http://schemas.openxmlformats.org/officeDocument/2006/relationships/image" Target="../media/image29.emf"/><Relationship Id="rId7" Type="http://schemas.openxmlformats.org/officeDocument/2006/relationships/image" Target="../media/image30.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46.bin"/><Relationship Id="rId5" Type="http://schemas.openxmlformats.org/officeDocument/2006/relationships/image" Target="../media/image34.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6.emf"/><Relationship Id="rId6" Type="http://schemas.openxmlformats.org/officeDocument/2006/relationships/oleObject" Target="../embeddings/oleObject4.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oleObject" Target="../embeddings/oleObject47.bin"/><Relationship Id="rId5" Type="http://schemas.openxmlformats.org/officeDocument/2006/relationships/image" Target="../media/image36.emf"/><Relationship Id="rId1" Type="http://schemas.openxmlformats.org/officeDocument/2006/relationships/vmlDrawing" Target="../drawings/vmlDrawing37.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48.bin"/><Relationship Id="rId5" Type="http://schemas.openxmlformats.org/officeDocument/2006/relationships/image" Target="../media/image36.emf"/><Relationship Id="rId1" Type="http://schemas.openxmlformats.org/officeDocument/2006/relationships/vmlDrawing" Target="../drawings/vmlDrawing38.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oleObject" Target="../embeddings/oleObject49.bin"/><Relationship Id="rId5" Type="http://schemas.openxmlformats.org/officeDocument/2006/relationships/image" Target="../media/image36.emf"/><Relationship Id="rId1" Type="http://schemas.openxmlformats.org/officeDocument/2006/relationships/vmlDrawing" Target="../drawings/vmlDrawing39.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9.xml.rels><?xml version="1.0" encoding="UTF-8" standalone="yes"?>
<Relationships xmlns="http://schemas.openxmlformats.org/package/2006/relationships"><Relationship Id="rId11" Type="http://schemas.openxmlformats.org/officeDocument/2006/relationships/image" Target="../media/image23.emf"/><Relationship Id="rId12" Type="http://schemas.openxmlformats.org/officeDocument/2006/relationships/image" Target="../media/image29.emf"/><Relationship Id="rId13" Type="http://schemas.openxmlformats.org/officeDocument/2006/relationships/image" Target="../media/image30.emf"/><Relationship Id="rId1" Type="http://schemas.openxmlformats.org/officeDocument/2006/relationships/vmlDrawing" Target="../drawings/vmlDrawing40.vml"/><Relationship Id="rId2" Type="http://schemas.openxmlformats.org/officeDocument/2006/relationships/slideLayout" Target="../slideLayouts/slideLayout2.xml"/><Relationship Id="rId3" Type="http://schemas.openxmlformats.org/officeDocument/2006/relationships/notesSlide" Target="../notesSlides/notesSlide68.xml"/><Relationship Id="rId4" Type="http://schemas.openxmlformats.org/officeDocument/2006/relationships/oleObject" Target="../embeddings/oleObject50.bin"/><Relationship Id="rId5" Type="http://schemas.openxmlformats.org/officeDocument/2006/relationships/image" Target="../media/image37.emf"/><Relationship Id="rId6" Type="http://schemas.openxmlformats.org/officeDocument/2006/relationships/oleObject" Target="../embeddings/oleObject51.bin"/><Relationship Id="rId7" Type="http://schemas.openxmlformats.org/officeDocument/2006/relationships/image" Target="../media/image38.emf"/><Relationship Id="rId8" Type="http://schemas.openxmlformats.org/officeDocument/2006/relationships/oleObject" Target="../embeddings/oleObject52.bin"/><Relationship Id="rId9" Type="http://schemas.openxmlformats.org/officeDocument/2006/relationships/image" Target="../media/image39.emf"/><Relationship Id="rId10" Type="http://schemas.openxmlformats.org/officeDocument/2006/relationships/oleObject" Target="../embeddings/oleObject5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7.emf"/><Relationship Id="rId6" Type="http://schemas.openxmlformats.org/officeDocument/2006/relationships/oleObject" Target="../embeddings/oleObject6.bin"/><Relationship Id="rId7" Type="http://schemas.openxmlformats.org/officeDocument/2006/relationships/image" Target="../media/image6.emf"/><Relationship Id="rId8" Type="http://schemas.openxmlformats.org/officeDocument/2006/relationships/oleObject" Target="../embeddings/oleObject7.bin"/><Relationship Id="rId9"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1" Type="http://schemas.openxmlformats.org/officeDocument/2006/relationships/image" Target="../media/image23.emf"/><Relationship Id="rId12" Type="http://schemas.openxmlformats.org/officeDocument/2006/relationships/image" Target="../media/image29.emf"/><Relationship Id="rId13" Type="http://schemas.openxmlformats.org/officeDocument/2006/relationships/image" Target="../media/image30.emf"/><Relationship Id="rId1" Type="http://schemas.openxmlformats.org/officeDocument/2006/relationships/vmlDrawing" Target="../drawings/vmlDrawing41.vml"/><Relationship Id="rId2" Type="http://schemas.openxmlformats.org/officeDocument/2006/relationships/slideLayout" Target="../slideLayouts/slideLayout2.xml"/><Relationship Id="rId3" Type="http://schemas.openxmlformats.org/officeDocument/2006/relationships/notesSlide" Target="../notesSlides/notesSlide69.xml"/><Relationship Id="rId4" Type="http://schemas.openxmlformats.org/officeDocument/2006/relationships/oleObject" Target="../embeddings/oleObject54.bin"/><Relationship Id="rId5" Type="http://schemas.openxmlformats.org/officeDocument/2006/relationships/image" Target="../media/image37.emf"/><Relationship Id="rId6" Type="http://schemas.openxmlformats.org/officeDocument/2006/relationships/oleObject" Target="../embeddings/oleObject55.bin"/><Relationship Id="rId7" Type="http://schemas.openxmlformats.org/officeDocument/2006/relationships/image" Target="../media/image38.emf"/><Relationship Id="rId8" Type="http://schemas.openxmlformats.org/officeDocument/2006/relationships/oleObject" Target="../embeddings/oleObject56.bin"/><Relationship Id="rId9" Type="http://schemas.openxmlformats.org/officeDocument/2006/relationships/image" Target="../media/image39.emf"/><Relationship Id="rId10" Type="http://schemas.openxmlformats.org/officeDocument/2006/relationships/oleObject" Target="../embeddings/oleObject57.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58.bin"/><Relationship Id="rId5" Type="http://schemas.openxmlformats.org/officeDocument/2006/relationships/image" Target="../media/image23.emf"/><Relationship Id="rId6" Type="http://schemas.openxmlformats.org/officeDocument/2006/relationships/image" Target="../media/image29.emf"/><Relationship Id="rId7" Type="http://schemas.openxmlformats.org/officeDocument/2006/relationships/image" Target="../media/image30.emf"/><Relationship Id="rId1" Type="http://schemas.openxmlformats.org/officeDocument/2006/relationships/vmlDrawing" Target="../drawings/vmlDrawing42.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1.bin"/><Relationship Id="rId5" Type="http://schemas.openxmlformats.org/officeDocument/2006/relationships/image" Target="../media/image9.emf"/><Relationship Id="rId6" Type="http://schemas.openxmlformats.org/officeDocument/2006/relationships/oleObject" Target="../embeddings/oleObject8.bin"/><Relationship Id="rId7" Type="http://schemas.openxmlformats.org/officeDocument/2006/relationships/image" Target="../media/image6.emf"/><Relationship Id="rId8" Type="http://schemas.openxmlformats.org/officeDocument/2006/relationships/oleObject" Target="../embeddings/oleObject9.bin"/><Relationship Id="rId9"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1737827644"/>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30004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358774"/>
                        <a:ext cx="219075" cy="241300"/>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4087045475"/>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300045"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097253"/>
                        <a:ext cx="263525" cy="241300"/>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2154540611"/>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300046"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895350"/>
                        <a:ext cx="1174750" cy="336550"/>
                      </a:xfrm>
                      <a:prstGeom prst="rect">
                        <a:avLst/>
                      </a:prstGeom>
                    </p:spPr>
                  </p:pic>
                </p:oleObj>
              </mc:Fallback>
            </mc:AlternateContent>
          </a:graphicData>
        </a:graphic>
      </p:graphicFrame>
      <p:sp>
        <p:nvSpPr>
          <p:cNvPr id="72" name="TextBox 71"/>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grpSp>
        <p:nvGrpSpPr>
          <p:cNvPr id="4" name="Group 3"/>
          <p:cNvGrpSpPr/>
          <p:nvPr/>
        </p:nvGrpSpPr>
        <p:grpSpPr>
          <a:xfrm>
            <a:off x="4308681" y="720459"/>
            <a:ext cx="579497" cy="369332"/>
            <a:chOff x="4308681"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86" name="Group 85"/>
          <p:cNvGrpSpPr/>
          <p:nvPr/>
        </p:nvGrpSpPr>
        <p:grpSpPr>
          <a:xfrm>
            <a:off x="7896495" y="1619503"/>
            <a:ext cx="579497" cy="369332"/>
            <a:chOff x="6366719"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0" name="TextBox 79"/>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995738" y="1331603"/>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1876021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4" y="2007432"/>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dirty="0" smtClean="0"/>
              <a:t> </a:t>
            </a:r>
            <a:r>
              <a:rPr lang="en-US" sz="1800" b="1" dirty="0" smtClean="0"/>
              <a:t>and </a:t>
            </a:r>
            <a:r>
              <a:rPr lang="en-US" sz="1800" b="1" i="1" dirty="0" smtClean="0">
                <a:latin typeface="Times New Roman"/>
                <a:cs typeface="Times New Roman"/>
              </a:rPr>
              <a:t>w</a:t>
            </a:r>
            <a:r>
              <a:rPr lang="en-US" sz="1800" b="1" dirty="0" smtClean="0"/>
              <a:t> </a:t>
            </a:r>
            <a:r>
              <a:rPr lang="en-US" sz="1800" b="1" dirty="0" smtClean="0"/>
              <a:t>are close then </a:t>
            </a:r>
            <a:r>
              <a:rPr lang="en-US" sz="1800" b="1" dirty="0" smtClean="0"/>
              <a:t/>
            </a:r>
            <a:br>
              <a:rPr lang="en-US" sz="1800" b="1" dirty="0" smtClean="0"/>
            </a:br>
            <a:r>
              <a:rPr lang="en-US" sz="1800" b="1" i="1" dirty="0" smtClean="0">
                <a:latin typeface="Times New Roman"/>
                <a:cs typeface="Times New Roman"/>
              </a:rPr>
              <a:t>w </a:t>
            </a:r>
            <a:r>
              <a:rPr lang="en-US" sz="1800" b="1" i="1" dirty="0" smtClean="0">
                <a:latin typeface="Times New Roman"/>
                <a:cs typeface="Times New Roman"/>
              </a:rPr>
              <a:t>= </a:t>
            </a:r>
            <a:r>
              <a:rPr lang="en-US" sz="1800" b="1" i="1" dirty="0" err="1" smtClean="0">
                <a:latin typeface="Times New Roman"/>
                <a:cs typeface="Times New Roman"/>
              </a:rPr>
              <a:t>ec</a:t>
            </a:r>
            <a:r>
              <a:rPr lang="en-US" sz="1800" b="1" dirty="0" smtClean="0">
                <a:latin typeface="Times New Roman"/>
                <a:cs typeface="Times New Roman"/>
              </a:rPr>
              <a:t>’</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1562965" y="521378"/>
            <a:ext cx="2111842" cy="2302595"/>
            <a:chOff x="6838075" y="2277356"/>
            <a:chExt cx="981496" cy="1772739"/>
          </a:xfrm>
        </p:grpSpPr>
        <p:sp>
          <p:nvSpPr>
            <p:cNvPr id="196" name="Trapezoid 19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97" name="TextBox 196"/>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98" name="Straight Arrow Connector 197"/>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99" name="Straight Arrow Connector 198"/>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0" name="Straight Arrow Connector 199"/>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1" name="Group 200"/>
          <p:cNvGrpSpPr/>
          <p:nvPr/>
        </p:nvGrpSpPr>
        <p:grpSpPr>
          <a:xfrm>
            <a:off x="5298335" y="1434837"/>
            <a:ext cx="2578825" cy="1810201"/>
            <a:chOff x="6827762" y="2204122"/>
            <a:chExt cx="991809" cy="1845973"/>
          </a:xfrm>
        </p:grpSpPr>
        <p:sp>
          <p:nvSpPr>
            <p:cNvPr id="202" name="Trapezoid 20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3" name="TextBox 202"/>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204" name="Straight Arrow Connector 203"/>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06" name="Straight Arrow Connector 205"/>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207" name="Group 206"/>
          <p:cNvGrpSpPr/>
          <p:nvPr/>
        </p:nvGrpSpPr>
        <p:grpSpPr>
          <a:xfrm>
            <a:off x="2215026" y="919987"/>
            <a:ext cx="777240" cy="1042416"/>
            <a:chOff x="6851952" y="2558143"/>
            <a:chExt cx="967619" cy="1491952"/>
          </a:xfrm>
        </p:grpSpPr>
        <p:sp>
          <p:nvSpPr>
            <p:cNvPr id="208" name="Trapezoid 2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09" name="TextBox 20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0" name="Elbow Connector 209"/>
          <p:cNvCxnSpPr>
            <a:stCxn id="196" idx="2"/>
            <a:endCxn id="208" idx="2"/>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1" name="Elbow Connector 210"/>
          <p:cNvCxnSpPr>
            <a:endCxn id="208"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6662931" y="1938125"/>
            <a:ext cx="777240" cy="1042416"/>
            <a:chOff x="6851952" y="2558143"/>
            <a:chExt cx="967619" cy="1491952"/>
          </a:xfrm>
        </p:grpSpPr>
        <p:sp>
          <p:nvSpPr>
            <p:cNvPr id="213" name="Trapezoid 21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4" name="TextBox 213"/>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215" name="Elbow Connector 214"/>
          <p:cNvCxnSpPr>
            <a:endCxn id="213" idx="0"/>
          </p:cNvCxnSpPr>
          <p:nvPr/>
        </p:nvCxnSpPr>
        <p:spPr>
          <a:xfrm rot="10800000" flipV="1">
            <a:off x="7440171" y="2077647"/>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Elbow Connector 215"/>
          <p:cNvCxnSpPr>
            <a:endCxn id="218"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2215033" y="2007429"/>
            <a:ext cx="865542" cy="734722"/>
            <a:chOff x="7033939" y="2074428"/>
            <a:chExt cx="332885" cy="749241"/>
          </a:xfrm>
        </p:grpSpPr>
        <p:sp>
          <p:nvSpPr>
            <p:cNvPr id="218" name="Trapezoid 217"/>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19" name="TextBox 218"/>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220" name="Elbow Connector 219"/>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1" name="Group 220"/>
          <p:cNvGrpSpPr/>
          <p:nvPr/>
        </p:nvGrpSpPr>
        <p:grpSpPr>
          <a:xfrm>
            <a:off x="5507806" y="2098584"/>
            <a:ext cx="526539" cy="734722"/>
            <a:chOff x="7033939" y="2074428"/>
            <a:chExt cx="298883" cy="749241"/>
          </a:xfrm>
        </p:grpSpPr>
        <p:sp>
          <p:nvSpPr>
            <p:cNvPr id="222" name="Trapezoid 2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23" name="TextBox 222"/>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224" name="Straight Arrow Connector 223"/>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26" name="Straight Connector 225"/>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29" name="Object 228"/>
          <p:cNvGraphicFramePr>
            <a:graphicFrameLocks noChangeAspect="1"/>
          </p:cNvGraphicFramePr>
          <p:nvPr>
            <p:extLst>
              <p:ext uri="{D42A27DB-BD31-4B8C-83A1-F6EECF244321}">
                <p14:modId xmlns:p14="http://schemas.microsoft.com/office/powerpoint/2010/main" val="2358382071"/>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301068" name="Equation" r:id="rId4" imgW="711200" imgH="203200" progId="Equation.3">
                  <p:embed/>
                </p:oleObj>
              </mc:Choice>
              <mc:Fallback>
                <p:oleObj name="Equation" r:id="rId4" imgW="711200" imgH="203200" progId="Equation.3">
                  <p:embed/>
                  <p:pic>
                    <p:nvPicPr>
                      <p:cNvPr id="0" name=""/>
                      <p:cNvPicPr/>
                      <p:nvPr/>
                    </p:nvPicPr>
                    <p:blipFill>
                      <a:blip r:embed="rId5"/>
                      <a:stretch>
                        <a:fillRect/>
                      </a:stretch>
                    </p:blipFill>
                    <p:spPr>
                      <a:xfrm>
                        <a:off x="114300" y="895350"/>
                        <a:ext cx="1174750" cy="336550"/>
                      </a:xfrm>
                      <a:prstGeom prst="rect">
                        <a:avLst/>
                      </a:prstGeom>
                    </p:spPr>
                  </p:pic>
                </p:oleObj>
              </mc:Fallback>
            </mc:AlternateContent>
          </a:graphicData>
        </a:graphic>
      </p:graphicFrame>
      <p:grpSp>
        <p:nvGrpSpPr>
          <p:cNvPr id="233" name="Group 232"/>
          <p:cNvGrpSpPr/>
          <p:nvPr/>
        </p:nvGrpSpPr>
        <p:grpSpPr>
          <a:xfrm>
            <a:off x="4308681" y="720459"/>
            <a:ext cx="579497" cy="369332"/>
            <a:chOff x="4308681" y="720459"/>
            <a:chExt cx="579497" cy="369332"/>
          </a:xfrm>
        </p:grpSpPr>
        <p:sp>
          <p:nvSpPr>
            <p:cNvPr id="234" name="Rectangle 23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TextBox 234"/>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239" name="Group 238"/>
          <p:cNvGrpSpPr/>
          <p:nvPr/>
        </p:nvGrpSpPr>
        <p:grpSpPr>
          <a:xfrm>
            <a:off x="7896495" y="1619503"/>
            <a:ext cx="579497" cy="369332"/>
            <a:chOff x="6366719" y="2492739"/>
            <a:chExt cx="579497" cy="369332"/>
          </a:xfrm>
        </p:grpSpPr>
        <p:sp>
          <p:nvSpPr>
            <p:cNvPr id="240" name="Rectangle 23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TextBox 24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82" name="Object 81"/>
          <p:cNvGraphicFramePr>
            <a:graphicFrameLocks noChangeAspect="1"/>
          </p:cNvGraphicFramePr>
          <p:nvPr>
            <p:extLst>
              <p:ext uri="{D42A27DB-BD31-4B8C-83A1-F6EECF244321}">
                <p14:modId xmlns:p14="http://schemas.microsoft.com/office/powerpoint/2010/main" val="1930339128"/>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301069"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779963" y="2358774"/>
                        <a:ext cx="219075" cy="241300"/>
                      </a:xfrm>
                      <a:prstGeom prst="rect">
                        <a:avLst/>
                      </a:prstGeom>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1846699191"/>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301070" name="Equation" r:id="rId8" imgW="152400" imgH="139700" progId="Equation.3">
                  <p:embed/>
                </p:oleObj>
              </mc:Choice>
              <mc:Fallback>
                <p:oleObj name="Equation" r:id="rId8" imgW="152400" imgH="139700" progId="Equation.3">
                  <p:embed/>
                  <p:pic>
                    <p:nvPicPr>
                      <p:cNvPr id="0" name=""/>
                      <p:cNvPicPr/>
                      <p:nvPr/>
                    </p:nvPicPr>
                    <p:blipFill>
                      <a:blip r:embed="rId9"/>
                      <a:stretch>
                        <a:fillRect/>
                      </a:stretch>
                    </p:blipFill>
                    <p:spPr>
                      <a:xfrm>
                        <a:off x="6212139" y="2097253"/>
                        <a:ext cx="263525" cy="241300"/>
                      </a:xfrm>
                      <a:prstGeom prst="rect">
                        <a:avLst/>
                      </a:prstGeom>
                    </p:spPr>
                  </p:pic>
                </p:oleObj>
              </mc:Fallback>
            </mc:AlternateContent>
          </a:graphicData>
        </a:graphic>
      </p:graphicFrame>
      <p:sp>
        <p:nvSpPr>
          <p:cNvPr id="87" name="TextBox 86"/>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8" name="Group 87"/>
          <p:cNvGrpSpPr/>
          <p:nvPr/>
        </p:nvGrpSpPr>
        <p:grpSpPr>
          <a:xfrm>
            <a:off x="995738" y="1331603"/>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2693368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8" grpId="0" animBg="1"/>
      <p:bldP spid="76" grpId="0" animBg="1"/>
      <p:bldP spid="77" grpId="0"/>
      <p:bldP spid="78" grpId="0"/>
      <p:bldP spid="80" grpId="0"/>
      <p:bldP spid="8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a:latin typeface="Times New Roman"/>
                <a:cs typeface="Times New Roman"/>
                <a:sym typeface="Symbol"/>
              </a:rPr>
              <a:t>x</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w</a:t>
            </a:r>
            <a:r>
              <a:rPr lang="en-US" b="1" dirty="0" smtClean="0"/>
              <a:t> </a:t>
            </a:r>
            <a:r>
              <a:rPr lang="en-US" b="1" dirty="0"/>
              <a:t>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aphicFrame>
        <p:nvGraphicFramePr>
          <p:cNvPr id="89" name="Object 88"/>
          <p:cNvGraphicFramePr>
            <a:graphicFrameLocks noChangeAspect="1"/>
          </p:cNvGraphicFramePr>
          <p:nvPr>
            <p:extLst>
              <p:ext uri="{D42A27DB-BD31-4B8C-83A1-F6EECF244321}">
                <p14:modId xmlns:p14="http://schemas.microsoft.com/office/powerpoint/2010/main" val="81156587"/>
              </p:ext>
            </p:extLst>
          </p:nvPr>
        </p:nvGraphicFramePr>
        <p:xfrm>
          <a:off x="7524750" y="5137150"/>
          <a:ext cx="1508125" cy="336550"/>
        </p:xfrm>
        <a:graphic>
          <a:graphicData uri="http://schemas.openxmlformats.org/presentationml/2006/ole">
            <mc:AlternateContent xmlns:mc="http://schemas.openxmlformats.org/markup-compatibility/2006">
              <mc:Choice xmlns:v="urn:schemas-microsoft-com:vml" Requires="v">
                <p:oleObj spid="_x0000_s302101" name="Equation" r:id="rId4" imgW="914400" imgH="203200" progId="Equation.3">
                  <p:embed/>
                </p:oleObj>
              </mc:Choice>
              <mc:Fallback>
                <p:oleObj name="Equation" r:id="rId4" imgW="914400" imgH="203200" progId="Equation.3">
                  <p:embed/>
                  <p:pic>
                    <p:nvPicPr>
                      <p:cNvPr id="0" name=""/>
                      <p:cNvPicPr/>
                      <p:nvPr/>
                    </p:nvPicPr>
                    <p:blipFill>
                      <a:blip r:embed="rId5"/>
                      <a:stretch>
                        <a:fillRect/>
                      </a:stretch>
                    </p:blipFill>
                    <p:spPr>
                      <a:xfrm>
                        <a:off x="7524750" y="5137150"/>
                        <a:ext cx="1508125" cy="336550"/>
                      </a:xfrm>
                      <a:prstGeom prst="rect">
                        <a:avLst/>
                      </a:prstGeom>
                    </p:spPr>
                  </p:pic>
                </p:oleObj>
              </mc:Fallback>
            </mc:AlternateContent>
          </a:graphicData>
        </a:graphic>
      </p:graphicFrame>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Straight Connector 63"/>
          <p:cNvCxnSpPr/>
          <p:nvPr/>
        </p:nvCxnSpPr>
        <p:spPr>
          <a:xfrm>
            <a:off x="5361233" y="27013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grpSp>
        <p:nvGrpSpPr>
          <p:cNvPr id="3" name="Group 2"/>
          <p:cNvGrpSpPr/>
          <p:nvPr/>
        </p:nvGrpSpPr>
        <p:grpSpPr>
          <a:xfrm>
            <a:off x="4663283" y="2291218"/>
            <a:ext cx="526538" cy="328419"/>
            <a:chOff x="3498385" y="3252699"/>
            <a:chExt cx="526538" cy="328419"/>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3618594644"/>
                </p:ext>
              </p:extLst>
            </p:nvPr>
          </p:nvGraphicFramePr>
          <p:xfrm>
            <a:off x="3617737" y="3254272"/>
            <a:ext cx="285750" cy="306387"/>
          </p:xfrm>
          <a:graphic>
            <a:graphicData uri="http://schemas.openxmlformats.org/presentationml/2006/ole">
              <mc:AlternateContent xmlns:mc="http://schemas.openxmlformats.org/markup-compatibility/2006">
                <mc:Choice xmlns:v="urn:schemas-microsoft-com:vml" Requires="v">
                  <p:oleObj spid="_x0000_s302102" name="Equation" r:id="rId6" imgW="165100" imgH="177800" progId="Equation.3">
                    <p:embed/>
                  </p:oleObj>
                </mc:Choice>
                <mc:Fallback>
                  <p:oleObj name="Equation" r:id="rId6" imgW="165100" imgH="177800" progId="Equation.3">
                    <p:embed/>
                    <p:pic>
                      <p:nvPicPr>
                        <p:cNvPr id="0" name=""/>
                        <p:cNvPicPr/>
                        <p:nvPr/>
                      </p:nvPicPr>
                      <p:blipFill>
                        <a:blip r:embed="rId7"/>
                        <a:stretch>
                          <a:fillRect/>
                        </a:stretch>
                      </p:blipFill>
                      <p:spPr>
                        <a:xfrm>
                          <a:off x="3617737" y="3254272"/>
                          <a:ext cx="285750" cy="306387"/>
                        </a:xfrm>
                        <a:prstGeom prst="rect">
                          <a:avLst/>
                        </a:prstGeom>
                      </p:spPr>
                    </p:pic>
                  </p:oleObj>
                </mc:Fallback>
              </mc:AlternateContent>
            </a:graphicData>
          </a:graphic>
        </p:graphicFrame>
      </p:grpSp>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851803675"/>
              </p:ext>
            </p:extLst>
          </p:nvPr>
        </p:nvGraphicFramePr>
        <p:xfrm>
          <a:off x="6862763" y="1235075"/>
          <a:ext cx="1506537" cy="334963"/>
        </p:xfrm>
        <a:graphic>
          <a:graphicData uri="http://schemas.openxmlformats.org/presentationml/2006/ole">
            <mc:AlternateContent xmlns:mc="http://schemas.openxmlformats.org/markup-compatibility/2006">
              <mc:Choice xmlns:v="urn:schemas-microsoft-com:vml" Requires="v">
                <p:oleObj spid="_x0000_s302103" name="Equation" r:id="rId8" imgW="914400" imgH="203200" progId="Equation.3">
                  <p:embed/>
                </p:oleObj>
              </mc:Choice>
              <mc:Fallback>
                <p:oleObj name="Equation" r:id="rId8" imgW="914400" imgH="203200" progId="Equation.3">
                  <p:embed/>
                  <p:pic>
                    <p:nvPicPr>
                      <p:cNvPr id="0" name=""/>
                      <p:cNvPicPr/>
                      <p:nvPr/>
                    </p:nvPicPr>
                    <p:blipFill>
                      <a:blip r:embed="rId9"/>
                      <a:stretch>
                        <a:fillRect/>
                      </a:stretch>
                    </p:blipFill>
                    <p:spPr>
                      <a:xfrm>
                        <a:off x="6862763" y="1235075"/>
                        <a:ext cx="1506537" cy="334963"/>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574815691"/>
              </p:ext>
            </p:extLst>
          </p:nvPr>
        </p:nvGraphicFramePr>
        <p:xfrm>
          <a:off x="114300" y="895350"/>
          <a:ext cx="1174750" cy="336550"/>
        </p:xfrm>
        <a:graphic>
          <a:graphicData uri="http://schemas.openxmlformats.org/presentationml/2006/ole">
            <mc:AlternateContent xmlns:mc="http://schemas.openxmlformats.org/markup-compatibility/2006">
              <mc:Choice xmlns:v="urn:schemas-microsoft-com:vml" Requires="v">
                <p:oleObj spid="_x0000_s302104" name="Equation" r:id="rId10" imgW="711200" imgH="203200" progId="Equation.3">
                  <p:embed/>
                </p:oleObj>
              </mc:Choice>
              <mc:Fallback>
                <p:oleObj name="Equation" r:id="rId10" imgW="711200" imgH="203200" progId="Equation.3">
                  <p:embed/>
                  <p:pic>
                    <p:nvPicPr>
                      <p:cNvPr id="0" name=""/>
                      <p:cNvPicPr/>
                      <p:nvPr/>
                    </p:nvPicPr>
                    <p:blipFill>
                      <a:blip r:embed="rId11"/>
                      <a:stretch>
                        <a:fillRect/>
                      </a:stretch>
                    </p:blipFill>
                    <p:spPr>
                      <a:xfrm>
                        <a:off x="114300" y="895350"/>
                        <a:ext cx="1174750" cy="336550"/>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4994678"/>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grpSp>
        <p:nvGrpSpPr>
          <p:cNvPr id="95" name="Group 94"/>
          <p:cNvGrpSpPr/>
          <p:nvPr/>
        </p:nvGrpSpPr>
        <p:grpSpPr>
          <a:xfrm>
            <a:off x="4308681" y="720459"/>
            <a:ext cx="579497" cy="369332"/>
            <a:chOff x="4308681" y="720459"/>
            <a:chExt cx="579497" cy="369332"/>
          </a:xfrm>
        </p:grpSpPr>
        <p:sp>
          <p:nvSpPr>
            <p:cNvPr id="96" name="Rectangle 9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4308681"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01" name="Group 100"/>
          <p:cNvGrpSpPr/>
          <p:nvPr/>
        </p:nvGrpSpPr>
        <p:grpSpPr>
          <a:xfrm>
            <a:off x="7896495" y="1619503"/>
            <a:ext cx="579497" cy="369332"/>
            <a:chOff x="6366719" y="2492739"/>
            <a:chExt cx="579497" cy="369332"/>
          </a:xfrm>
        </p:grpSpPr>
        <p:sp>
          <p:nvSpPr>
            <p:cNvPr id="102" name="Rectangle 10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104" name="Object 103"/>
          <p:cNvGraphicFramePr>
            <a:graphicFrameLocks noChangeAspect="1"/>
          </p:cNvGraphicFramePr>
          <p:nvPr>
            <p:extLst>
              <p:ext uri="{D42A27DB-BD31-4B8C-83A1-F6EECF244321}">
                <p14:modId xmlns:p14="http://schemas.microsoft.com/office/powerpoint/2010/main" val="1930339128"/>
              </p:ext>
            </p:extLst>
          </p:nvPr>
        </p:nvGraphicFramePr>
        <p:xfrm>
          <a:off x="4779963" y="2358774"/>
          <a:ext cx="219075" cy="241300"/>
        </p:xfrm>
        <a:graphic>
          <a:graphicData uri="http://schemas.openxmlformats.org/presentationml/2006/ole">
            <mc:AlternateContent xmlns:mc="http://schemas.openxmlformats.org/markup-compatibility/2006">
              <mc:Choice xmlns:v="urn:schemas-microsoft-com:vml" Requires="v">
                <p:oleObj spid="_x0000_s302105" name="Equation" r:id="rId12" imgW="127000" imgH="139700" progId="Equation.3">
                  <p:embed/>
                </p:oleObj>
              </mc:Choice>
              <mc:Fallback>
                <p:oleObj name="Equation" r:id="rId12" imgW="127000" imgH="139700" progId="Equation.3">
                  <p:embed/>
                  <p:pic>
                    <p:nvPicPr>
                      <p:cNvPr id="0" name=""/>
                      <p:cNvPicPr/>
                      <p:nvPr/>
                    </p:nvPicPr>
                    <p:blipFill>
                      <a:blip r:embed="rId13"/>
                      <a:stretch>
                        <a:fillRect/>
                      </a:stretch>
                    </p:blipFill>
                    <p:spPr>
                      <a:xfrm>
                        <a:off x="4779963" y="2358774"/>
                        <a:ext cx="219075" cy="241300"/>
                      </a:xfrm>
                      <a:prstGeom prst="rect">
                        <a:avLst/>
                      </a:prstGeom>
                    </p:spPr>
                  </p:pic>
                </p:oleObj>
              </mc:Fallback>
            </mc:AlternateContent>
          </a:graphicData>
        </a:graphic>
      </p:graphicFrame>
      <p:graphicFrame>
        <p:nvGraphicFramePr>
          <p:cNvPr id="106" name="Object 105"/>
          <p:cNvGraphicFramePr>
            <a:graphicFrameLocks noChangeAspect="1"/>
          </p:cNvGraphicFramePr>
          <p:nvPr>
            <p:extLst>
              <p:ext uri="{D42A27DB-BD31-4B8C-83A1-F6EECF244321}">
                <p14:modId xmlns:p14="http://schemas.microsoft.com/office/powerpoint/2010/main" val="1846699191"/>
              </p:ext>
            </p:extLst>
          </p:nvPr>
        </p:nvGraphicFramePr>
        <p:xfrm>
          <a:off x="6212139" y="2097253"/>
          <a:ext cx="263525" cy="241300"/>
        </p:xfrm>
        <a:graphic>
          <a:graphicData uri="http://schemas.openxmlformats.org/presentationml/2006/ole">
            <mc:AlternateContent xmlns:mc="http://schemas.openxmlformats.org/markup-compatibility/2006">
              <mc:Choice xmlns:v="urn:schemas-microsoft-com:vml" Requires="v">
                <p:oleObj spid="_x0000_s302106" name="Equation" r:id="rId14" imgW="152400" imgH="139700" progId="Equation.3">
                  <p:embed/>
                </p:oleObj>
              </mc:Choice>
              <mc:Fallback>
                <p:oleObj name="Equation" r:id="rId14" imgW="152400" imgH="139700" progId="Equation.3">
                  <p:embed/>
                  <p:pic>
                    <p:nvPicPr>
                      <p:cNvPr id="0" name=""/>
                      <p:cNvPicPr/>
                      <p:nvPr/>
                    </p:nvPicPr>
                    <p:blipFill>
                      <a:blip r:embed="rId15"/>
                      <a:stretch>
                        <a:fillRect/>
                      </a:stretch>
                    </p:blipFill>
                    <p:spPr>
                      <a:xfrm>
                        <a:off x="6212139" y="2097253"/>
                        <a:ext cx="263525" cy="241300"/>
                      </a:xfrm>
                      <a:prstGeom prst="rect">
                        <a:avLst/>
                      </a:prstGeom>
                    </p:spPr>
                  </p:pic>
                </p:oleObj>
              </mc:Fallback>
            </mc:AlternateContent>
          </a:graphicData>
        </a:graphic>
      </p:graphicFrame>
      <p:sp>
        <p:nvSpPr>
          <p:cNvPr id="107" name="TextBox 106"/>
          <p:cNvSpPr txBox="1"/>
          <p:nvPr/>
        </p:nvSpPr>
        <p:spPr>
          <a:xfrm>
            <a:off x="4462000" y="1807374"/>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08" name="Group 107"/>
          <p:cNvGrpSpPr/>
          <p:nvPr/>
        </p:nvGrpSpPr>
        <p:grpSpPr>
          <a:xfrm>
            <a:off x="995738" y="1331603"/>
            <a:ext cx="413796" cy="461665"/>
            <a:chOff x="637563" y="4042853"/>
            <a:chExt cx="413796" cy="461665"/>
          </a:xfrm>
        </p:grpSpPr>
        <p:sp>
          <p:nvSpPr>
            <p:cNvPr id="109" name="Rectangle 10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850619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76"/>
                                        </p:tgtEl>
                                      </p:cBhvr>
                                    </p:animEffect>
                                    <p:set>
                                      <p:cBhvr>
                                        <p:cTn id="15" dur="1" fill="hold">
                                          <p:stCondLst>
                                            <p:cond delay="499"/>
                                          </p:stCondLst>
                                        </p:cTn>
                                        <p:tgtEl>
                                          <p:spTgt spid="76"/>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72"/>
                                        </p:tgtEl>
                                      </p:cBhvr>
                                    </p:animEffect>
                                    <p:set>
                                      <p:cBhvr>
                                        <p:cTn id="18" dur="1" fill="hold">
                                          <p:stCondLst>
                                            <p:cond delay="499"/>
                                          </p:stCondLst>
                                        </p:cTn>
                                        <p:tgtEl>
                                          <p:spTgt spid="72"/>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73"/>
                                        </p:tgtEl>
                                      </p:cBhvr>
                                    </p:animEffect>
                                    <p:set>
                                      <p:cBhvr>
                                        <p:cTn id="21" dur="1" fill="hold">
                                          <p:stCondLst>
                                            <p:cond delay="499"/>
                                          </p:stCondLst>
                                        </p:cTn>
                                        <p:tgtEl>
                                          <p:spTgt spid="73"/>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0" presetClass="exit" presetSubtype="0" fill="hold" grpId="0"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6">
                                            <p:bg/>
                                          </p:spTgt>
                                        </p:tgtEl>
                                        <p:attrNameLst>
                                          <p:attrName>style.visibility</p:attrName>
                                        </p:attrNameLst>
                                      </p:cBhvr>
                                      <p:to>
                                        <p:strVal val="visible"/>
                                      </p:to>
                                    </p:set>
                                    <p:animEffect transition="in" filter="fade">
                                      <p:cBhvr>
                                        <p:cTn id="42" dur="500"/>
                                        <p:tgtEl>
                                          <p:spTgt spid="86">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6">
                                            <p:txEl>
                                              <p:pRg st="0" end="0"/>
                                            </p:txEl>
                                          </p:spTgt>
                                        </p:tgtEl>
                                        <p:attrNameLst>
                                          <p:attrName>style.visibility</p:attrName>
                                        </p:attrNameLst>
                                      </p:cBhvr>
                                      <p:to>
                                        <p:strVal val="visible"/>
                                      </p:to>
                                    </p:set>
                                    <p:animEffect transition="in" filter="fade">
                                      <p:cBhvr>
                                        <p:cTn id="45" dur="500"/>
                                        <p:tgtEl>
                                          <p:spTgt spid="86">
                                            <p:txEl>
                                              <p:pRg st="0" end="0"/>
                                            </p:tx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89"/>
                                        </p:tgtEl>
                                        <p:attrNameLst>
                                          <p:attrName>style.visibility</p:attrName>
                                        </p:attrNameLst>
                                      </p:cBhvr>
                                      <p:to>
                                        <p:strVal val="visible"/>
                                      </p:to>
                                    </p:set>
                                    <p:animEffect transition="in" filter="fade">
                                      <p:cBhvr>
                                        <p:cTn id="49" dur="500"/>
                                        <p:tgtEl>
                                          <p:spTgt spid="8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6">
                                            <p:txEl>
                                              <p:pRg st="2" end="2"/>
                                            </p:txEl>
                                          </p:spTgt>
                                        </p:tgtEl>
                                        <p:attrNameLst>
                                          <p:attrName>style.visibility</p:attrName>
                                        </p:attrNameLst>
                                      </p:cBhvr>
                                      <p:to>
                                        <p:strVal val="visible"/>
                                      </p:to>
                                    </p:set>
                                    <p:animEffect transition="in" filter="fade">
                                      <p:cBhvr>
                                        <p:cTn id="54" dur="500"/>
                                        <p:tgtEl>
                                          <p:spTgt spid="8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par>
                                <p:cTn id="60" presetID="10"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childTnLst>
                                </p:cTn>
                              </p:par>
                              <p:par>
                                <p:cTn id="63" presetID="10"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82" grpId="0" animBg="1"/>
      <p:bldP spid="83" grpId="0" animBg="1"/>
      <p:bldP spid="85" grpId="0"/>
      <p:bldP spid="86" grpId="0" build="p" animBg="1"/>
      <p:bldP spid="9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55000" lnSpcReduction="20000"/>
          </a:bodyPr>
          <a:lstStyle/>
          <a:p>
            <a:r>
              <a:rPr lang="en-US" dirty="0" smtClean="0"/>
              <a:t>Entropy is at a premium for </a:t>
            </a:r>
            <a:br>
              <a:rPr lang="en-US" dirty="0" smtClean="0"/>
            </a:br>
            <a:r>
              <a:rPr lang="en-US" dirty="0" smtClean="0"/>
              <a:t>physical sources</a:t>
            </a:r>
          </a:p>
          <a:p>
            <a:pPr lvl="1"/>
            <a:r>
              <a:rPr lang="en-US" sz="2500" dirty="0"/>
              <a:t>Iris ≈</a:t>
            </a:r>
            <a:r>
              <a:rPr lang="en-US" sz="2500" dirty="0">
                <a:latin typeface="Times New Roman"/>
                <a:cs typeface="Times New Roman"/>
              </a:rPr>
              <a:t>249</a:t>
            </a:r>
            <a:r>
              <a:rPr lang="en-US" sz="2500" dirty="0"/>
              <a:t> [Daugman1996</a:t>
            </a:r>
            <a:r>
              <a:rPr lang="en-US" sz="2500" dirty="0" smtClean="0"/>
              <a:t>]</a:t>
            </a:r>
          </a:p>
          <a:p>
            <a:pPr lvl="1"/>
            <a:r>
              <a:rPr lang="en-US" sz="2500" dirty="0" smtClean="0"/>
              <a:t>Fingerprint ≈</a:t>
            </a:r>
            <a:r>
              <a:rPr lang="en-US" sz="2500" dirty="0" smtClean="0">
                <a:latin typeface="Times New Roman"/>
                <a:cs typeface="Times New Roman"/>
              </a:rPr>
              <a:t>82 </a:t>
            </a:r>
            <a:r>
              <a:rPr lang="en-US" sz="2500" dirty="0" smtClean="0">
                <a:latin typeface="Calibri"/>
                <a:cs typeface="Calibri"/>
              </a:rPr>
              <a:t>[RathaConnellBolle2001]</a:t>
            </a:r>
            <a:endParaRPr lang="en-US" sz="2500" dirty="0">
              <a:latin typeface="Calibri"/>
              <a:cs typeface="Calibri"/>
            </a:endParaRPr>
          </a:p>
          <a:p>
            <a:pPr lvl="1"/>
            <a:r>
              <a:rPr lang="en-US" sz="2500" dirty="0"/>
              <a:t>Passwords ≈</a:t>
            </a:r>
            <a:r>
              <a:rPr lang="en-US" sz="2500" dirty="0">
                <a:latin typeface="Times New Roman"/>
                <a:cs typeface="Times New Roman"/>
              </a:rPr>
              <a:t>31</a:t>
            </a:r>
            <a:r>
              <a:rPr lang="en-US" sz="2500" dirty="0">
                <a:cs typeface="Calibri"/>
              </a:rPr>
              <a:t> [ShayKomanduri+2010] </a:t>
            </a:r>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Iris ≈</a:t>
            </a:r>
            <a:r>
              <a:rPr lang="en-US" dirty="0" smtClean="0">
                <a:latin typeface="Times New Roman"/>
                <a:cs typeface="Times New Roman"/>
              </a:rPr>
              <a:t>200 bit error rate</a:t>
            </a:r>
            <a:endParaRPr lang="en-US" dirty="0" smtClean="0"/>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chemeClr val="bg1"/>
                </a:solidFill>
              </a:rPr>
              <a:t>After these losses the key may be too short to be useful: </a:t>
            </a:r>
            <a:r>
              <a:rPr lang="en-US" dirty="0" smtClean="0">
                <a:solidFill>
                  <a:schemeClr val="bg1"/>
                </a:solidFill>
                <a:latin typeface="Times New Roman"/>
                <a:cs typeface="Times New Roman"/>
              </a:rPr>
              <a:t>30</a:t>
            </a:r>
            <a:r>
              <a:rPr lang="en-US" i="1" dirty="0" smtClean="0">
                <a:solidFill>
                  <a:schemeClr val="bg1"/>
                </a:solidFill>
                <a:latin typeface="Times New Roman"/>
                <a:cs typeface="Times New Roman"/>
              </a:rPr>
              <a:t>-</a:t>
            </a:r>
            <a:r>
              <a:rPr lang="en-US" dirty="0" smtClean="0">
                <a:solidFill>
                  <a:schemeClr val="bg1"/>
                </a:solidFill>
                <a:latin typeface="Times New Roman"/>
                <a:cs typeface="Times New Roman"/>
              </a:rPr>
              <a:t>60</a:t>
            </a:r>
            <a:r>
              <a:rPr lang="en-US" dirty="0" smtClean="0">
                <a:solidFill>
                  <a:schemeClr val="bg1"/>
                </a:solidFill>
              </a:rPr>
              <a:t> bits</a:t>
            </a:r>
            <a:endParaRPr lang="en-US"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r>
              <a:rPr lang="en-US" dirty="0"/>
              <a:t>After these </a:t>
            </a:r>
            <a:r>
              <a:rPr lang="en-US" dirty="0" smtClean="0"/>
              <a:t>losses,</a:t>
            </a:r>
            <a:br>
              <a:rPr lang="en-US" dirty="0" smtClean="0"/>
            </a:br>
            <a:r>
              <a:rPr lang="en-US" dirty="0" smtClean="0"/>
              <a:t>there may not be any key left!</a:t>
            </a:r>
            <a:endParaRPr lang="en-US" dirty="0"/>
          </a:p>
        </p:txBody>
      </p:sp>
    </p:spTree>
    <p:extLst>
      <p:ext uri="{BB962C8B-B14F-4D97-AF65-F5344CB8AC3E}">
        <p14:creationId xmlns:p14="http://schemas.microsoft.com/office/powerpoint/2010/main" val="1121653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55000" lnSpcReduction="20000"/>
          </a:bodyPr>
          <a:lstStyle/>
          <a:p>
            <a:r>
              <a:rPr lang="en-US" dirty="0"/>
              <a:t>Entropy is at a premium for </a:t>
            </a:r>
            <a:br>
              <a:rPr lang="en-US" dirty="0"/>
            </a:br>
            <a:r>
              <a:rPr lang="en-US" dirty="0"/>
              <a:t>physical sources</a:t>
            </a:r>
          </a:p>
          <a:p>
            <a:pPr lvl="1"/>
            <a:r>
              <a:rPr lang="en-US" sz="2500" dirty="0"/>
              <a:t>Iris ≈</a:t>
            </a:r>
            <a:r>
              <a:rPr lang="en-US" sz="2500" dirty="0">
                <a:latin typeface="Times New Roman"/>
                <a:cs typeface="Times New Roman"/>
              </a:rPr>
              <a:t>249</a:t>
            </a:r>
            <a:r>
              <a:rPr lang="en-US" sz="2500" dirty="0"/>
              <a:t> [Daugman1996]</a:t>
            </a:r>
          </a:p>
          <a:p>
            <a:pPr lvl="1"/>
            <a:r>
              <a:rPr lang="en-US" sz="2500" dirty="0"/>
              <a:t>Fingerprint ≈</a:t>
            </a:r>
            <a:r>
              <a:rPr lang="en-US" sz="2500" dirty="0">
                <a:latin typeface="Times New Roman"/>
                <a:cs typeface="Times New Roman"/>
              </a:rPr>
              <a:t>82 </a:t>
            </a:r>
            <a:r>
              <a:rPr lang="en-US" sz="2500" dirty="0">
                <a:cs typeface="Calibri"/>
              </a:rPr>
              <a:t>[RathaConnellBolle2001]</a:t>
            </a:r>
          </a:p>
          <a:p>
            <a:pPr lvl="1"/>
            <a:r>
              <a:rPr lang="en-US" sz="2500" dirty="0"/>
              <a:t>Passwords ≈</a:t>
            </a:r>
            <a:r>
              <a:rPr lang="en-US" sz="2500" dirty="0">
                <a:latin typeface="Times New Roman"/>
                <a:cs typeface="Times New Roman"/>
              </a:rPr>
              <a:t>31</a:t>
            </a:r>
            <a:r>
              <a:rPr lang="en-US" sz="2500" dirty="0">
                <a:cs typeface="Calibri"/>
              </a:rPr>
              <a:t> [ShayKomanduri+2010] </a:t>
            </a:r>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a:t>Iris ≈</a:t>
            </a:r>
            <a:r>
              <a:rPr lang="en-US" dirty="0">
                <a:latin typeface="Times New Roman"/>
                <a:cs typeface="Times New Roman"/>
              </a:rPr>
              <a:t>200 </a:t>
            </a:r>
            <a:r>
              <a:rPr lang="en-US" dirty="0" smtClean="0">
                <a:latin typeface="Times New Roman"/>
                <a:cs typeface="Times New Roman"/>
              </a:rPr>
              <a:t>bit </a:t>
            </a:r>
            <a:r>
              <a:rPr lang="en-US" dirty="0">
                <a:latin typeface="Times New Roman"/>
                <a:cs typeface="Times New Roman"/>
              </a:rPr>
              <a:t>error rate</a:t>
            </a:r>
            <a:endParaRPr lang="en-US" dirty="0"/>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solidFill>
                  <a:srgbClr val="FFFFFF"/>
                </a:solidFill>
              </a:rPr>
              <a:t>After these losses the key may be too short to be useful: </a:t>
            </a:r>
            <a:r>
              <a:rPr lang="en-US" dirty="0" smtClean="0">
                <a:solidFill>
                  <a:srgbClr val="FFFFFF"/>
                </a:solidFill>
                <a:latin typeface="Times New Roman"/>
                <a:cs typeface="Times New Roman"/>
              </a:rPr>
              <a:t>30</a:t>
            </a:r>
            <a:r>
              <a:rPr lang="en-US" i="1" dirty="0" smtClean="0">
                <a:solidFill>
                  <a:srgbClr val="FFFFFF"/>
                </a:solidFill>
                <a:latin typeface="Times New Roman"/>
                <a:cs typeface="Times New Roman"/>
              </a:rPr>
              <a:t>-</a:t>
            </a:r>
            <a:r>
              <a:rPr lang="en-US" dirty="0" smtClean="0">
                <a:solidFill>
                  <a:srgbClr val="FFFFFF"/>
                </a:solidFill>
                <a:latin typeface="Times New Roman"/>
                <a:cs typeface="Times New Roman"/>
              </a:rPr>
              <a:t>60</a:t>
            </a:r>
            <a:r>
              <a:rPr lang="en-US" dirty="0" smtClean="0">
                <a:solidFill>
                  <a:srgbClr val="FFFFFF"/>
                </a:solidFill>
              </a:rPr>
              <a:t> bits</a:t>
            </a:r>
            <a:endParaRPr lang="en-US" dirty="0">
              <a:solidFill>
                <a:srgbClr val="FFFFFF"/>
              </a:solidFill>
            </a:endParaRPr>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br>
              <a:rPr lang="en-US" sz="1800" b="1" dirty="0" smtClean="0"/>
            </a:br>
            <a:r>
              <a:rPr lang="en-US" sz="1800" b="1" dirty="0" smtClean="0"/>
              <a:t>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Means </a:t>
            </a:r>
            <a:r>
              <a:rPr lang="en-US" sz="1800" i="1" dirty="0" smtClean="0">
                <a:latin typeface="Times New Roman"/>
                <a:cs typeface="Times New Roman"/>
              </a:rPr>
              <a:t>k</a:t>
            </a:r>
            <a:r>
              <a:rPr lang="en-US" dirty="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a:t>
            </a:r>
            <a:r>
              <a:rPr lang="en-US" sz="1800" dirty="0" err="1" smtClean="0">
                <a:latin typeface="Times New Roman"/>
                <a:cs typeface="Times New Roman"/>
              </a:rPr>
              <a:t>log|</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245241480"/>
              </p:ext>
            </p:extLst>
          </p:nvPr>
        </p:nvGraphicFramePr>
        <p:xfrm>
          <a:off x="6007822" y="3344821"/>
          <a:ext cx="517525" cy="323850"/>
        </p:xfrm>
        <a:graphic>
          <a:graphicData uri="http://schemas.openxmlformats.org/presentationml/2006/ole">
            <mc:AlternateContent xmlns:mc="http://schemas.openxmlformats.org/markup-compatibility/2006">
              <mc:Choice xmlns:v="urn:schemas-microsoft-com:vml" Requires="v">
                <p:oleObj spid="_x0000_s303108"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007822"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242686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Noisy Sources and importance</a:t>
            </a:r>
          </a:p>
          <a:p>
            <a:r>
              <a:rPr lang="en-US" dirty="0" smtClean="0"/>
              <a:t>Use in authentication/key derivation</a:t>
            </a:r>
          </a:p>
          <a:p>
            <a:r>
              <a:rPr lang="en-US" dirty="0" smtClean="0"/>
              <a:t>Traditional Techniques</a:t>
            </a:r>
          </a:p>
          <a:p>
            <a:pPr lvl="1"/>
            <a:r>
              <a:rPr lang="en-US" dirty="0" smtClean="0"/>
              <a:t>Limitations</a:t>
            </a:r>
          </a:p>
          <a:p>
            <a:r>
              <a:rPr lang="en-US" dirty="0" smtClean="0"/>
              <a:t>Recent Advances</a:t>
            </a:r>
          </a:p>
          <a:p>
            <a:pPr lvl="1"/>
            <a:r>
              <a:rPr lang="en-US" dirty="0" smtClean="0"/>
              <a:t>Computational Defining</a:t>
            </a:r>
          </a:p>
          <a:p>
            <a:pPr lvl="1"/>
            <a:r>
              <a:rPr lang="en-US" dirty="0" smtClean="0"/>
              <a:t>Additional Assumptions on </a:t>
            </a:r>
            <a:r>
              <a:rPr lang="en-US" dirty="0" err="1" smtClean="0"/>
              <a:t>Distributio</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spTree>
    <p:extLst>
      <p:ext uri="{BB962C8B-B14F-4D97-AF65-F5344CB8AC3E}">
        <p14:creationId xmlns:p14="http://schemas.microsoft.com/office/powerpoint/2010/main" val="1951337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520890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
        <p:nvSpPr>
          <p:cNvPr id="4" name="Rectangle 36"/>
          <p:cNvSpPr>
            <a:spLocks noChangeArrowheads="1"/>
          </p:cNvSpPr>
          <p:nvPr/>
        </p:nvSpPr>
        <p:spPr bwMode="auto">
          <a:xfrm>
            <a:off x="849747" y="5293486"/>
            <a:ext cx="4267200" cy="12181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Dealing with conditional entropy:</a:t>
            </a:r>
            <a:br>
              <a:rPr lang="en-US" sz="1800" b="1" dirty="0" smtClean="0"/>
            </a:br>
            <a:r>
              <a:rPr lang="en-US" sz="1800" b="1" dirty="0" smtClean="0"/>
              <a:t>the adversary has:</a:t>
            </a:r>
          </a:p>
          <a:p>
            <a:pPr marL="342900" indent="-342900">
              <a:buAutoNum type="arabicParenR"/>
              <a:defRPr/>
            </a:pPr>
            <a:r>
              <a:rPr lang="en-US" sz="1800" b="1" dirty="0" smtClean="0"/>
              <a:t>the value </a:t>
            </a:r>
            <a:r>
              <a:rPr lang="en-US" sz="1800" b="1" i="1" dirty="0" smtClean="0">
                <a:latin typeface="Times New Roman"/>
                <a:cs typeface="Times New Roman"/>
              </a:rPr>
              <a:t>p</a:t>
            </a:r>
            <a:r>
              <a:rPr lang="en-US" sz="1800" b="1" dirty="0" smtClean="0"/>
              <a:t>, </a:t>
            </a:r>
          </a:p>
          <a:p>
            <a:pPr marL="342900" indent="-342900">
              <a:buAutoNum type="arabicParenR"/>
              <a:defRPr/>
            </a:pPr>
            <a:r>
              <a:rPr lang="en-US" sz="1800" b="1" dirty="0" smtClean="0"/>
              <a:t>code of </a:t>
            </a:r>
            <a:r>
              <a:rPr lang="en-US" sz="1800" b="1" i="1" dirty="0" smtClean="0">
                <a:latin typeface="Times New Roman"/>
                <a:cs typeface="Times New Roman"/>
              </a:rPr>
              <a:t>Rec</a:t>
            </a:r>
            <a:endParaRPr lang="en-US" sz="1800" b="1" i="1" dirty="0">
              <a:latin typeface="Times New Roman"/>
              <a:cs typeface="Times New Roman"/>
            </a:endParaRPr>
          </a:p>
        </p:txBody>
      </p:sp>
    </p:spTree>
    <p:extLst>
      <p:ext uri="{BB962C8B-B14F-4D97-AF65-F5344CB8AC3E}">
        <p14:creationId xmlns:p14="http://schemas.microsoft.com/office/powerpoint/2010/main" val="3288809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0923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a:t>
            </a:r>
            <a:r>
              <a:rPr lang="en-US" sz="2800" baseline="30000" dirty="0" smtClean="0">
                <a:latin typeface="Times New Roman"/>
                <a:cs typeface="Times New Roman"/>
              </a:rPr>
              <a:t>−</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(Secure Sketch of </a:t>
            </a:r>
            <a:r>
              <a:rPr lang="en-US" sz="2200" dirty="0" smtClean="0"/>
              <a:t>[Smith07]</a:t>
            </a:r>
            <a:r>
              <a:rPr lang="en-US" dirty="0" smtClean="0"/>
              <a:t>)</a:t>
            </a:r>
            <a:r>
              <a:rPr lang="en-US" u="sng" dirty="0" smtClean="0"/>
              <a:t/>
            </a:r>
            <a:br>
              <a:rPr lang="en-US" u="sng" dirty="0" smtClean="0"/>
            </a:br>
            <a:r>
              <a:rPr lang="en-US" dirty="0" smtClean="0"/>
              <a:t>If the HILL entropy loss of a sketch is </a:t>
            </a:r>
            <a:r>
              <a:rPr lang="en-US" dirty="0" smtClean="0">
                <a:latin typeface="Times New Roman"/>
                <a:cs typeface="Times New Roman"/>
              </a:rPr>
              <a:t>(</a:t>
            </a:r>
            <a:r>
              <a:rPr lang="en-US" i="1" dirty="0" smtClean="0">
                <a:latin typeface="Times New Roman"/>
                <a:cs typeface="Times New Roman"/>
              </a:rPr>
              <a:t>k</a:t>
            </a:r>
            <a:r>
              <a:rPr lang="en-US" dirty="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bits, </a:t>
            </a:r>
            <a:br>
              <a:rPr lang="en-US" dirty="0" smtClean="0"/>
            </a:br>
            <a:r>
              <a:rPr lang="en-US" dirty="0" smtClean="0"/>
              <a:t>there exists a sketch whose </a:t>
            </a:r>
            <a:br>
              <a:rPr lang="en-US" dirty="0" smtClean="0"/>
            </a:br>
            <a:r>
              <a:rPr lang="en-US" dirty="0" smtClean="0"/>
              <a:t>information-theoretic entropy loss is </a:t>
            </a:r>
            <a:r>
              <a:rPr lang="en-US" dirty="0" smtClean="0">
                <a:latin typeface="Times New Roman"/>
                <a:cs typeface="Times New Roman"/>
              </a:rPr>
              <a:t>(</a:t>
            </a:r>
            <a:r>
              <a:rPr lang="en-US" i="1" dirty="0" smtClean="0">
                <a:latin typeface="Times New Roman"/>
                <a:cs typeface="Times New Roman"/>
              </a:rPr>
              <a:t>k</a:t>
            </a:r>
            <a:r>
              <a:rPr lang="en-US" dirty="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’)+2</a:t>
            </a:r>
            <a:r>
              <a:rPr lang="en-US" dirty="0" smtClean="0"/>
              <a:t> bits.</a:t>
            </a:r>
            <a:endParaRPr lang="en-US" i="1" dirty="0">
              <a:latin typeface="Times New Roman"/>
              <a:cs typeface="Times New Roman"/>
            </a:endParaRPr>
          </a:p>
        </p:txBody>
      </p: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0285940"/>
              </p:ext>
            </p:extLst>
          </p:nvPr>
        </p:nvGraphicFramePr>
        <p:xfrm>
          <a:off x="4668552" y="343003"/>
          <a:ext cx="761824" cy="476724"/>
        </p:xfrm>
        <a:graphic>
          <a:graphicData uri="http://schemas.openxmlformats.org/presentationml/2006/ole">
            <mc:AlternateContent xmlns:mc="http://schemas.openxmlformats.org/markup-compatibility/2006">
              <mc:Choice xmlns:v="urn:schemas-microsoft-com:vml" Requires="v">
                <p:oleObj spid="_x0000_s304132"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4668552" y="343003"/>
                        <a:ext cx="761824" cy="476724"/>
                      </a:xfrm>
                      <a:prstGeom prst="rect">
                        <a:avLst/>
                      </a:prstGeom>
                    </p:spPr>
                  </p:pic>
                </p:oleObj>
              </mc:Fallback>
            </mc:AlternateContent>
          </a:graphicData>
        </a:graphic>
      </p:graphicFrame>
    </p:spTree>
    <p:extLst>
      <p:ext uri="{BB962C8B-B14F-4D97-AF65-F5344CB8AC3E}">
        <p14:creationId xmlns:p14="http://schemas.microsoft.com/office/powerpoint/2010/main" val="517090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Noisy Sources and importance</a:t>
            </a:r>
          </a:p>
          <a:p>
            <a:r>
              <a:rPr lang="en-US" dirty="0" smtClean="0"/>
              <a:t>Use in authentication/key derivation</a:t>
            </a:r>
          </a:p>
          <a:p>
            <a:r>
              <a:rPr lang="en-US" dirty="0" smtClean="0"/>
              <a:t>Traditional Techniques</a:t>
            </a:r>
          </a:p>
          <a:p>
            <a:pPr lvl="1"/>
            <a:r>
              <a:rPr lang="en-US" dirty="0" smtClean="0"/>
              <a:t>Limitations</a:t>
            </a:r>
          </a:p>
          <a:p>
            <a:r>
              <a:rPr lang="en-US" dirty="0" smtClean="0"/>
              <a:t>Recent Advances</a:t>
            </a:r>
          </a:p>
          <a:p>
            <a:pPr lvl="1"/>
            <a:r>
              <a:rPr lang="en-US" dirty="0" smtClean="0"/>
              <a:t>Computational Defining</a:t>
            </a:r>
          </a:p>
          <a:p>
            <a:pPr lvl="1"/>
            <a:r>
              <a:rPr lang="en-US" dirty="0" smtClean="0"/>
              <a:t>Additional Assumptions on </a:t>
            </a:r>
            <a:r>
              <a:rPr lang="en-US" dirty="0" err="1" smtClean="0"/>
              <a:t>Distributio</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76177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HILL entropy (</a:t>
            </a:r>
            <a:r>
              <a:rPr lang="en-US" sz="2400" dirty="0" err="1" smtClean="0"/>
              <a:t>indistinguishability</a:t>
            </a:r>
            <a:r>
              <a:rPr lang="en-US" sz="2400" dirty="0" smtClean="0"/>
              <a:t>) may be asking too much</a:t>
            </a:r>
          </a:p>
          <a:p>
            <a:endParaRPr lang="en-US" sz="2400" dirty="0" smtClean="0"/>
          </a:p>
          <a:p>
            <a:endParaRPr lang="en-US" sz="2400" dirty="0" smtClean="0"/>
          </a:p>
          <a:p>
            <a:r>
              <a:rPr lang="en-US" sz="2400" dirty="0" smtClean="0"/>
              <a:t>Maybe another notion of entropy is achievable</a:t>
            </a:r>
          </a:p>
          <a:p>
            <a:endParaRPr lang="en-US" sz="2400" dirty="0" smtClean="0"/>
          </a:p>
          <a:p>
            <a:endParaRPr lang="en-US" sz="2400" dirty="0" smtClean="0"/>
          </a:p>
          <a:p>
            <a:r>
              <a:rPr lang="en-US" sz="2400" dirty="0" smtClean="0"/>
              <a:t>Definitely 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pPr lvl="1"/>
            <a:r>
              <a:rPr lang="en-US" sz="2000" dirty="0" smtClean="0">
                <a:cs typeface="Calibri"/>
              </a:rPr>
              <a:t>Given </a:t>
            </a:r>
            <a:r>
              <a:rPr lang="en-US" sz="2000" i="1" dirty="0" smtClean="0">
                <a:latin typeface="Times New Roman"/>
                <a:cs typeface="Times New Roman"/>
              </a:rPr>
              <a:t>p</a:t>
            </a:r>
            <a:r>
              <a:rPr lang="en-US" sz="2000" dirty="0" smtClean="0">
                <a:latin typeface="Calibri"/>
                <a:cs typeface="Calibri"/>
              </a:rPr>
              <a:t>,</a:t>
            </a:r>
            <a:r>
              <a:rPr lang="en-US" sz="2000" dirty="0" smtClean="0">
                <a:cs typeface="Calibri"/>
              </a:rPr>
              <a:t> </a:t>
            </a:r>
            <a:r>
              <a:rPr lang="en-US" sz="2000" dirty="0" smtClean="0">
                <a:latin typeface="Calibri"/>
                <a:cs typeface="Calibri"/>
              </a:rPr>
              <a:t>hard for adversary to output </a:t>
            </a:r>
            <a:r>
              <a:rPr lang="en-US" sz="2000" i="1" dirty="0" smtClean="0">
                <a:latin typeface="Times New Roman"/>
                <a:cs typeface="Times New Roman"/>
              </a:rPr>
              <a:t>W</a:t>
            </a:r>
            <a:r>
              <a:rPr lang="en-US" sz="2000" baseline="-25000" dirty="0" smtClean="0">
                <a:latin typeface="Times New Roman"/>
                <a:cs typeface="Times New Roman"/>
              </a:rPr>
              <a:t>0</a:t>
            </a:r>
          </a:p>
          <a:p>
            <a:endParaRPr lang="en-US" sz="2400" dirty="0" smtClean="0">
              <a:latin typeface="Calibri"/>
              <a:cs typeface="Calibri"/>
            </a:endParaRPr>
          </a:p>
          <a:p>
            <a:endParaRPr lang="en-US" sz="2400" dirty="0" smtClean="0">
              <a:latin typeface="Calibri"/>
              <a:cs typeface="Calibri"/>
            </a:endParaRPr>
          </a:p>
          <a:p>
            <a:r>
              <a:rPr lang="en-US" sz="2400" dirty="0" smtClean="0">
                <a:latin typeface="Calibri"/>
                <a:cs typeface="Calibri"/>
              </a:rPr>
              <a:t>Applying 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1022172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4149436"/>
          </a:xfrm>
        </p:spPr>
        <p:txBody>
          <a:bodyPr>
            <a:normAutofit fontScale="92500" lnSpcReduction="20000"/>
          </a:bodyPr>
          <a:lstStyle/>
          <a:p>
            <a:pPr marL="0" indent="0">
              <a:buNone/>
            </a:pPr>
            <a:r>
              <a:rPr lang="en-US" u="sng" dirty="0" smtClean="0"/>
              <a:t>Theorem:</a:t>
            </a:r>
          </a:p>
          <a:p>
            <a:pPr marL="0" indent="0">
              <a:buNone/>
            </a:pPr>
            <a:r>
              <a:rPr lang="en-US" dirty="0" smtClean="0"/>
              <a:t>For any distribution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over metric space </a:t>
            </a:r>
            <a:r>
              <a:rPr lang="en-US" b="1" i="1" dirty="0" smtClean="0">
                <a:latin typeface="Times New Roman"/>
                <a:cs typeface="Times New Roman"/>
              </a:rPr>
              <a:t>M</a:t>
            </a:r>
            <a:r>
              <a:rPr lang="en-US" dirty="0" smtClean="0">
                <a:latin typeface="Calibri"/>
                <a:cs typeface="Calibri"/>
              </a:rPr>
              <a:t>,</a:t>
            </a:r>
          </a:p>
          <a:p>
            <a:pPr marL="0" indent="0">
              <a:buNone/>
            </a:pPr>
            <a:r>
              <a:rPr lang="en-US" dirty="0" smtClean="0"/>
              <a:t>the unpredictability conditioned on a secure sketch</a:t>
            </a:r>
          </a:p>
          <a:p>
            <a:pPr marL="0" indent="0">
              <a:buNone/>
            </a:pPr>
            <a:r>
              <a:rPr lang="en-US" dirty="0" smtClean="0"/>
              <a:t>is at most </a:t>
            </a:r>
            <a:r>
              <a:rPr lang="en-US" dirty="0" smtClean="0">
                <a:latin typeface="Times New Roman"/>
                <a:cs typeface="Times New Roman"/>
              </a:rPr>
              <a:t>log |</a:t>
            </a:r>
            <a:r>
              <a:rPr lang="en-US" b="1"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log </a:t>
            </a:r>
            <a:r>
              <a:rPr lang="en-US"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dmax</a:t>
            </a:r>
            <a:r>
              <a:rPr lang="en-US" dirty="0">
                <a:latin typeface="Times New Roman"/>
                <a:cs typeface="Times New Roman"/>
              </a:rPr>
              <a:t>|</a:t>
            </a:r>
            <a:endParaRPr lang="en-US" dirty="0" smtClean="0"/>
          </a:p>
          <a:p>
            <a:pPr marL="0" indent="0">
              <a:buNone/>
            </a:pPr>
            <a:endParaRPr lang="en-US" dirty="0" smtClean="0"/>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For the Hamming metric, there are information - theoretic sketches that nearly meet this bound </a:t>
            </a:r>
            <a:r>
              <a:rPr lang="en-US" sz="2600" dirty="0" smtClean="0">
                <a:latin typeface="Calibri"/>
                <a:cs typeface="Calibri"/>
              </a:rPr>
              <a:t>[Code of Forney1966, Sketch of Smith2007]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908362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bg/>
                                          </p:spTgt>
                                        </p:tgtEl>
                                        <p:attrNameLst>
                                          <p:attrName>style.visibility</p:attrName>
                                        </p:attrNameLst>
                                      </p:cBhvr>
                                      <p:to>
                                        <p:strVal val="visible"/>
                                      </p:to>
                                    </p:set>
                                    <p:animEffect transition="in" filter="fade">
                                      <p:cBhvr>
                                        <p:cTn id="26" dur="500"/>
                                        <p:tgtEl>
                                          <p:spTgt spid="7">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Noisy Sources and importance</a:t>
            </a:r>
          </a:p>
          <a:p>
            <a:r>
              <a:rPr lang="en-US" dirty="0" smtClean="0"/>
              <a:t>Use in authentication/key derivation</a:t>
            </a:r>
          </a:p>
          <a:p>
            <a:r>
              <a:rPr lang="en-US" dirty="0" smtClean="0"/>
              <a:t>Traditional Techniques</a:t>
            </a:r>
          </a:p>
          <a:p>
            <a:pPr lvl="1"/>
            <a:r>
              <a:rPr lang="en-US" dirty="0" smtClean="0"/>
              <a:t>Limitations</a:t>
            </a:r>
          </a:p>
          <a:p>
            <a:r>
              <a:rPr lang="en-US" dirty="0" smtClean="0"/>
              <a:t>Recent Advances</a:t>
            </a:r>
          </a:p>
          <a:p>
            <a:pPr lvl="1"/>
            <a:r>
              <a:rPr lang="en-US" dirty="0" smtClean="0"/>
              <a:t>Computational Defining</a:t>
            </a:r>
          </a:p>
          <a:p>
            <a:pPr lvl="1"/>
            <a:r>
              <a:rPr lang="en-US" dirty="0" smtClean="0"/>
              <a:t>Additional Assumptions on </a:t>
            </a:r>
            <a:r>
              <a:rPr lang="en-US" dirty="0" err="1" smtClean="0"/>
              <a:t>Distributio</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Tree>
    <p:extLst>
      <p:ext uri="{BB962C8B-B14F-4D97-AF65-F5344CB8AC3E}">
        <p14:creationId xmlns:p14="http://schemas.microsoft.com/office/powerpoint/2010/main" val="563954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096"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692"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other than entropy</a:t>
            </a:r>
            <a:r>
              <a:rPr lang="en-US" dirty="0"/>
              <a:t> </a:t>
            </a:r>
            <a:r>
              <a:rPr lang="en-US" dirty="0" smtClean="0"/>
              <a:t>to secure these sources (e.g.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that 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w</a:t>
            </a:r>
            <a:r>
              <a:rPr lang="en-US" sz="2800" dirty="0" smtClean="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)=4</a:t>
            </a: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49"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50"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fade">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fade">
                                      <p:cBhvr>
                                        <p:cTn id="44" dur="500"/>
                                        <p:tgtEl>
                                          <p:spTgt spid="2">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500"/>
                                        <p:tgtEl>
                                          <p:spTgt spid="2">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6" end="6"/>
                                            </p:txEl>
                                          </p:spTgt>
                                        </p:tgtEl>
                                        <p:attrNameLst>
                                          <p:attrName>style.visibility</p:attrName>
                                        </p:attrNameLst>
                                      </p:cBhvr>
                                      <p:to>
                                        <p:strVal val="visible"/>
                                      </p:to>
                                    </p:set>
                                    <p:animEffect transition="in" filter="fade">
                                      <p:cBhvr>
                                        <p:cTn id="60" dur="500"/>
                                        <p:tgtEl>
                                          <p:spTgt spid="2">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4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6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4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br>
              <a:rPr lang="en-US" dirty="0" smtClean="0"/>
            </a:br>
            <a:r>
              <a:rPr lang="en-US" dirty="0" smtClean="0"/>
              <a:t>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8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30269"/>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578"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579"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580"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581"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30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8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50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7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Tree>
    <p:extLst>
      <p:ext uri="{BB962C8B-B14F-4D97-AF65-F5344CB8AC3E}">
        <p14:creationId xmlns:p14="http://schemas.microsoft.com/office/powerpoint/2010/main" val="2211380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3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5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60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4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2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5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symbols</a:t>
            </a:r>
          </a:p>
          <a:p>
            <a:r>
              <a:rPr lang="en-US" dirty="0" smtClean="0">
                <a:cs typeface="Calibri"/>
              </a:rPr>
              <a:t>Enough to argue adversary sees    as response to queries with overwhelming probability</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6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85"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48904912"/>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0886"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90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
        <p:nvSpPr>
          <p:cNvPr id="9"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193214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1910"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PUFs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Tree>
    <p:extLst>
      <p:ext uri="{BB962C8B-B14F-4D97-AF65-F5344CB8AC3E}">
        <p14:creationId xmlns:p14="http://schemas.microsoft.com/office/powerpoint/2010/main" val="3052990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by 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8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807028"/>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3338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7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4973"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9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5997"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93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4336898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293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11111E-6 2.96296E-6 L -0.00087 0.09282 " pathEditMode="relative" rAng="0" ptsTypes="AA">
                                      <p:cBhvr>
                                        <p:cTn id="10" dur="2000" fill="hold"/>
                                        <p:tgtEl>
                                          <p:spTgt spid="12"/>
                                        </p:tgtEl>
                                        <p:attrNameLst>
                                          <p:attrName>ppt_x</p:attrName>
                                          <p:attrName>ppt_y</p:attrName>
                                        </p:attrNameLst>
                                      </p:cBhvr>
                                      <p:rCtr x="-52" y="4630"/>
                                    </p:animMotion>
                                  </p:childTnLst>
                                </p:cTn>
                              </p:par>
                              <p:par>
                                <p:cTn id="11" presetID="0" presetClass="path" presetSubtype="0" accel="50000" decel="50000" fill="hold" grpId="0" nodeType="withEffect">
                                  <p:stCondLst>
                                    <p:cond delay="0"/>
                                  </p:stCondLst>
                                  <p:childTnLst>
                                    <p:animMotion origin="layout" path="M -1.11111E-6 3.33333E-6 L -0.00226 0.14629 " pathEditMode="relative" rAng="0" ptsTypes="AA">
                                      <p:cBhvr>
                                        <p:cTn id="12" dur="2000" fill="hold"/>
                                        <p:tgtEl>
                                          <p:spTgt spid="13"/>
                                        </p:tgtEl>
                                        <p:attrNameLst>
                                          <p:attrName>ppt_x</p:attrName>
                                          <p:attrName>ppt_y</p:attrName>
                                        </p:attrNameLst>
                                      </p:cBhvr>
                                      <p:rCtr x="-122" y="7315"/>
                                    </p:animMotion>
                                  </p:childTnLst>
                                </p:cTn>
                              </p:par>
                              <p:par>
                                <p:cTn id="13" presetID="0" presetClass="path" presetSubtype="0" accel="50000" decel="50000" fill="hold" grpId="0" nodeType="withEffect">
                                  <p:stCondLst>
                                    <p:cond delay="0"/>
                                  </p:stCondLst>
                                  <p:childTnLst>
                                    <p:animMotion origin="layout" path="M 2.77778E-7 -2.22222E-6 L -0.00017 -0.08958 " pathEditMode="relative" rAng="0" ptsTypes="AA">
                                      <p:cBhvr>
                                        <p:cTn id="14" dur="2000" fill="hold"/>
                                        <p:tgtEl>
                                          <p:spTgt spid="14"/>
                                        </p:tgtEl>
                                        <p:attrNameLst>
                                          <p:attrName>ppt_x</p:attrName>
                                          <p:attrName>ppt_y</p:attrName>
                                        </p:attrNameLst>
                                      </p:cBhvr>
                                      <p:rCtr x="-17" y="-4491"/>
                                    </p:animMotion>
                                  </p:childTnLst>
                                </p:cTn>
                              </p:par>
                              <p:par>
                                <p:cTn id="15" presetID="0" presetClass="path" presetSubtype="0" accel="50000" decel="50000" fill="hold" grpId="0" nodeType="withEffect">
                                  <p:stCondLst>
                                    <p:cond delay="0"/>
                                  </p:stCondLst>
                                  <p:childTnLst>
                                    <p:animMotion origin="layout" path="M -2.22222E-6 4.44444E-6 L -0.00087 -0.02524 " pathEditMode="relative" rAng="0" ptsTypes="AA">
                                      <p:cBhvr>
                                        <p:cTn id="16" dur="2000" fill="hold"/>
                                        <p:tgtEl>
                                          <p:spTgt spid="15"/>
                                        </p:tgtEl>
                                        <p:attrNameLst>
                                          <p:attrName>ppt_x</p:attrName>
                                          <p:attrName>ppt_y</p:attrName>
                                        </p:attrNameLst>
                                      </p:cBhvr>
                                      <p:rCtr x="-52" y="-1273"/>
                                    </p:animMotion>
                                  </p:childTnLst>
                                </p:cTn>
                              </p:par>
                              <p:par>
                                <p:cTn id="17" presetID="0" presetClass="path" presetSubtype="0" accel="50000" decel="50000" fill="hold" grpId="0" nodeType="withEffect">
                                  <p:stCondLst>
                                    <p:cond delay="0"/>
                                  </p:stCondLst>
                                  <p:childTnLst>
                                    <p:animMotion origin="layout" path="M 2.22222E-6 -4.81481E-6 L -0.00035 0.16181 " pathEditMode="relative" rAng="0" ptsTypes="AA">
                                      <p:cBhvr>
                                        <p:cTn id="18" dur="2000" fill="hold"/>
                                        <p:tgtEl>
                                          <p:spTgt spid="16"/>
                                        </p:tgtEl>
                                        <p:attrNameLst>
                                          <p:attrName>ppt_x</p:attrName>
                                          <p:attrName>ppt_y</p:attrName>
                                        </p:attrNameLst>
                                      </p:cBhvr>
                                      <p:rCtr x="-17" y="8079"/>
                                    </p:animMotion>
                                  </p:childTnLst>
                                </p:cTn>
                              </p:par>
                              <p:par>
                                <p:cTn id="19" presetID="0" presetClass="path" presetSubtype="0" accel="50000" decel="50000" fill="hold" grpId="0" nodeType="withEffect">
                                  <p:stCondLst>
                                    <p:cond delay="0"/>
                                  </p:stCondLst>
                                  <p:childTnLst>
                                    <p:animMotion origin="layout" path="M -5.55556E-7 1.11111E-6 L -0.00035 0.07847 " pathEditMode="relative" rAng="0" ptsTypes="AA">
                                      <p:cBhvr>
                                        <p:cTn id="20" dur="2000" fill="hold"/>
                                        <p:tgtEl>
                                          <p:spTgt spid="17"/>
                                        </p:tgtEl>
                                        <p:attrNameLst>
                                          <p:attrName>ppt_x</p:attrName>
                                          <p:attrName>ppt_y</p:attrName>
                                        </p:attrNameLst>
                                      </p:cBhvr>
                                      <p:rCtr x="-17" y="3912"/>
                                    </p:animMotion>
                                  </p:childTnLst>
                                </p:cTn>
                              </p:par>
                              <p:par>
                                <p:cTn id="21" presetID="0" presetClass="path" presetSubtype="0" accel="50000" decel="50000" fill="hold" grpId="0" nodeType="withEffect">
                                  <p:stCondLst>
                                    <p:cond delay="0"/>
                                  </p:stCondLst>
                                  <p:childTnLst>
                                    <p:animMotion origin="layout" path="M -3.88889E-6 3.7037E-7 L -0.00138 -0.04792 " pathEditMode="relative" rAng="0" ptsTypes="AA">
                                      <p:cBhvr>
                                        <p:cTn id="22" dur="2000" fill="hold"/>
                                        <p:tgtEl>
                                          <p:spTgt spid="18"/>
                                        </p:tgtEl>
                                        <p:attrNameLst>
                                          <p:attrName>ppt_x</p:attrName>
                                          <p:attrName>ppt_y</p:attrName>
                                        </p:attrNameLst>
                                      </p:cBhvr>
                                      <p:rCtr x="-69" y="-2407"/>
                                    </p:animMotion>
                                  </p:childTnLst>
                                </p:cTn>
                              </p:par>
                              <p:par>
                                <p:cTn id="23" presetID="0" presetClass="path" presetSubtype="0" accel="50000" decel="50000" fill="hold" grpId="0" nodeType="withEffect">
                                  <p:stCondLst>
                                    <p:cond delay="0"/>
                                  </p:stCondLst>
                                  <p:childTnLst>
                                    <p:animMotion origin="layout" path="M -3.88889E-6 2.96296E-6 L -0.00138 0.08842 " pathEditMode="relative" rAng="0" ptsTypes="AA">
                                      <p:cBhvr>
                                        <p:cTn id="24" dur="2000" fill="hold"/>
                                        <p:tgtEl>
                                          <p:spTgt spid="20"/>
                                        </p:tgtEl>
                                        <p:attrNameLst>
                                          <p:attrName>ppt_x</p:attrName>
                                          <p:attrName>ppt_y</p:attrName>
                                        </p:attrNameLst>
                                      </p:cBhvr>
                                      <p:rCtr x="-69" y="4421"/>
                                    </p:animMotion>
                                  </p:childTnLst>
                                </p:cTn>
                              </p:par>
                              <p:par>
                                <p:cTn id="25" presetID="0" presetClass="path" presetSubtype="0" accel="50000" decel="50000" fill="hold" grpId="0" nodeType="withEffect">
                                  <p:stCondLst>
                                    <p:cond delay="0"/>
                                  </p:stCondLst>
                                  <p:childTnLst>
                                    <p:animMotion origin="layout" path="M 2.77778E-7 4.81481E-6 L 0.00017 -0.072 " pathEditMode="relative" rAng="0" ptsTypes="AA">
                                      <p:cBhvr>
                                        <p:cTn id="26" dur="2000" fill="hold"/>
                                        <p:tgtEl>
                                          <p:spTgt spid="21"/>
                                        </p:tgtEl>
                                        <p:attrNameLst>
                                          <p:attrName>ppt_x</p:attrName>
                                          <p:attrName>ppt_y</p:attrName>
                                        </p:attrNameLst>
                                      </p:cBhvr>
                                      <p:rCtr x="0" y="-3611"/>
                                    </p:animMotion>
                                  </p:childTnLst>
                                </p:cTn>
                              </p:par>
                              <p:par>
                                <p:cTn id="27" presetID="0" presetClass="path" presetSubtype="0" accel="50000" decel="50000" fill="hold" grpId="0" nodeType="withEffect">
                                  <p:stCondLst>
                                    <p:cond delay="0"/>
                                  </p:stCondLst>
                                  <p:childTnLst>
                                    <p:animMotion origin="layout" path="M -4.72222E-6 4.44444E-6 L 0.00087 -0.05371 " pathEditMode="relative" rAng="0" ptsTypes="AA">
                                      <p:cBhvr>
                                        <p:cTn id="28" dur="2000" fill="hold"/>
                                        <p:tgtEl>
                                          <p:spTgt spid="22"/>
                                        </p:tgtEl>
                                        <p:attrNameLst>
                                          <p:attrName>ppt_x</p:attrName>
                                          <p:attrName>ppt_y</p:attrName>
                                        </p:attrNameLst>
                                      </p:cBhvr>
                                      <p:rCtr x="35" y="-2685"/>
                                    </p:animMotion>
                                  </p:childTnLst>
                                </p:cTn>
                              </p:par>
                              <p:par>
                                <p:cTn id="29" presetID="0" presetClass="path" presetSubtype="0" accel="50000" decel="50000" fill="hold" grpId="0" nodeType="withEffect">
                                  <p:stCondLst>
                                    <p:cond delay="0"/>
                                  </p:stCondLst>
                                  <p:childTnLst>
                                    <p:animMotion origin="layout" path="M 2.77778E-7 3.33333E-6 L -0.00139 0.14722 " pathEditMode="relative" rAng="0" ptsTypes="AA">
                                      <p:cBhvr>
                                        <p:cTn id="30" dur="2000" fill="hold"/>
                                        <p:tgtEl>
                                          <p:spTgt spid="23"/>
                                        </p:tgtEl>
                                        <p:attrNameLst>
                                          <p:attrName>ppt_x</p:attrName>
                                          <p:attrName>ppt_y</p:attrName>
                                        </p:attrNameLst>
                                      </p:cBhvr>
                                      <p:rCtr x="-69" y="7361"/>
                                    </p:animMotion>
                                  </p:childTnLst>
                                </p:cTn>
                              </p:par>
                              <p:par>
                                <p:cTn id="31" presetID="0" presetClass="path" presetSubtype="0" accel="50000" decel="50000" fill="hold" grpId="0" nodeType="withEffect">
                                  <p:stCondLst>
                                    <p:cond delay="0"/>
                                  </p:stCondLst>
                                  <p:childTnLst>
                                    <p:animMotion origin="layout" path="M 4.44444E-6 -2.96296E-6 L 0.00104 0.08125 " pathEditMode="relative" rAng="0" ptsTypes="AA">
                                      <p:cBhvr>
                                        <p:cTn id="32" dur="2000" fill="hold"/>
                                        <p:tgtEl>
                                          <p:spTgt spid="28"/>
                                        </p:tgtEl>
                                        <p:attrNameLst>
                                          <p:attrName>ppt_x</p:attrName>
                                          <p:attrName>ppt_y</p:attrName>
                                        </p:attrNameLst>
                                      </p:cBhvr>
                                      <p:rCtr x="52" y="4051"/>
                                    </p:animMotion>
                                  </p:childTnLst>
                                </p:cTn>
                              </p:par>
                              <p:par>
                                <p:cTn id="33" presetID="0" presetClass="path" presetSubtype="0" accel="50000" decel="50000" fill="hold" grpId="0" nodeType="withEffect">
                                  <p:stCondLst>
                                    <p:cond delay="0"/>
                                  </p:stCondLst>
                                  <p:childTnLst>
                                    <p:animMotion origin="layout" path="M 2.22222E-6 -2.59259E-6 L -0.00261 0.13287 " pathEditMode="relative" rAng="0" ptsTypes="AA">
                                      <p:cBhvr>
                                        <p:cTn id="34" dur="2000" fill="hold"/>
                                        <p:tgtEl>
                                          <p:spTgt spid="29"/>
                                        </p:tgtEl>
                                        <p:attrNameLst>
                                          <p:attrName>ppt_x</p:attrName>
                                          <p:attrName>ppt_y</p:attrName>
                                        </p:attrNameLst>
                                      </p:cBhvr>
                                      <p:rCtr x="-139" y="6644"/>
                                    </p:animMotion>
                                  </p:childTnLst>
                                </p:cTn>
                              </p:par>
                              <p:par>
                                <p:cTn id="35" presetID="0" presetClass="path" presetSubtype="0" accel="50000" decel="50000" fill="hold" grpId="0" nodeType="withEffect">
                                  <p:stCondLst>
                                    <p:cond delay="0"/>
                                  </p:stCondLst>
                                  <p:childTnLst>
                                    <p:animMotion origin="layout" path="M 3.33333E-6 2.22222E-6 L 0.00347 -0.11343 " pathEditMode="relative" rAng="0" ptsTypes="AA">
                                      <p:cBhvr>
                                        <p:cTn id="36" dur="2000" fill="hold"/>
                                        <p:tgtEl>
                                          <p:spTgt spid="30"/>
                                        </p:tgtEl>
                                        <p:attrNameLst>
                                          <p:attrName>ppt_x</p:attrName>
                                          <p:attrName>ppt_y</p:attrName>
                                        </p:attrNameLst>
                                      </p:cBhvr>
                                      <p:rCtr x="174" y="-5671"/>
                                    </p:animMotion>
                                  </p:childTnLst>
                                </p:cTn>
                              </p:par>
                              <p:par>
                                <p:cTn id="37" presetID="0" presetClass="path" presetSubtype="0" accel="50000" decel="50000" fill="hold" grpId="0" nodeType="withEffect">
                                  <p:stCondLst>
                                    <p:cond delay="0"/>
                                  </p:stCondLst>
                                  <p:childTnLst>
                                    <p:animMotion origin="layout" path="M 1.11111E-6 -1.48148E-6 L 0.00017 -0.03727 " pathEditMode="relative" rAng="0" ptsTypes="AA">
                                      <p:cBhvr>
                                        <p:cTn id="38" dur="2000" fill="hold"/>
                                        <p:tgtEl>
                                          <p:spTgt spid="31"/>
                                        </p:tgtEl>
                                        <p:attrNameLst>
                                          <p:attrName>ppt_x</p:attrName>
                                          <p:attrName>ppt_y</p:attrName>
                                        </p:attrNameLst>
                                      </p:cBhvr>
                                      <p:rCtr x="0" y="-1875"/>
                                    </p:animMotion>
                                  </p:childTnLst>
                                </p:cTn>
                              </p:par>
                              <p:par>
                                <p:cTn id="39" presetID="0" presetClass="path" presetSubtype="0" accel="50000" decel="50000" fill="hold" grpId="0" nodeType="withEffect">
                                  <p:stCondLst>
                                    <p:cond delay="0"/>
                                  </p:stCondLst>
                                  <p:childTnLst>
                                    <p:animMotion origin="layout" path="M -4.44444E-6 -7.40741E-7 L -0.0026 0.15347 " pathEditMode="relative" rAng="0" ptsTypes="AA">
                                      <p:cBhvr>
                                        <p:cTn id="40" dur="2000" fill="hold"/>
                                        <p:tgtEl>
                                          <p:spTgt spid="32"/>
                                        </p:tgtEl>
                                        <p:attrNameLst>
                                          <p:attrName>ppt_x</p:attrName>
                                          <p:attrName>ppt_y</p:attrName>
                                        </p:attrNameLst>
                                      </p:cBhvr>
                                      <p:rCtr x="-139" y="7662"/>
                                    </p:animMotion>
                                  </p:childTnLst>
                                </p:cTn>
                              </p:par>
                              <p:par>
                                <p:cTn id="41" presetID="0" presetClass="path" presetSubtype="0" accel="50000" decel="50000" fill="hold" grpId="0" nodeType="withEffect">
                                  <p:stCondLst>
                                    <p:cond delay="0"/>
                                  </p:stCondLst>
                                  <p:childTnLst>
                                    <p:animMotion origin="layout" path="M 2.77778E-6 -4.81481E-6 L -0.00052 0.06019 " pathEditMode="relative" rAng="0" ptsTypes="AA">
                                      <p:cBhvr>
                                        <p:cTn id="42" dur="2000" fill="hold"/>
                                        <p:tgtEl>
                                          <p:spTgt spid="33"/>
                                        </p:tgtEl>
                                        <p:attrNameLst>
                                          <p:attrName>ppt_x</p:attrName>
                                          <p:attrName>ppt_y</p:attrName>
                                        </p:attrNameLst>
                                      </p:cBhvr>
                                      <p:rCtr x="-35" y="3009"/>
                                    </p:animMotion>
                                  </p:childTnLst>
                                </p:cTn>
                              </p:par>
                              <p:par>
                                <p:cTn id="43" presetID="0" presetClass="path" presetSubtype="0" accel="50000" decel="50000" fill="hold" grpId="0" nodeType="withEffect">
                                  <p:stCondLst>
                                    <p:cond delay="0"/>
                                  </p:stCondLst>
                                  <p:childTnLst>
                                    <p:animMotion origin="layout" path="M -5.55556E-7 4.44444E-6 L 0.00017 -0.0551 " pathEditMode="relative" rAng="0" ptsTypes="AA">
                                      <p:cBhvr>
                                        <p:cTn id="44" dur="2000" fill="hold"/>
                                        <p:tgtEl>
                                          <p:spTgt spid="34"/>
                                        </p:tgtEl>
                                        <p:attrNameLst>
                                          <p:attrName>ppt_x</p:attrName>
                                          <p:attrName>ppt_y</p:attrName>
                                        </p:attrNameLst>
                                      </p:cBhvr>
                                      <p:rCtr x="0" y="-2755"/>
                                    </p:animMotion>
                                  </p:childTnLst>
                                </p:cTn>
                              </p:par>
                              <p:par>
                                <p:cTn id="45" presetID="0" presetClass="path" presetSubtype="0" accel="50000" decel="50000" fill="hold" grpId="0" nodeType="withEffect">
                                  <p:stCondLst>
                                    <p:cond delay="0"/>
                                  </p:stCondLst>
                                  <p:childTnLst>
                                    <p:animMotion origin="layout" path="M 2.77778E-6 -4.81481E-6 L -0.00052 -0.02037 " pathEditMode="relative" rAng="0" ptsTypes="AA">
                                      <p:cBhvr>
                                        <p:cTn id="46" dur="2000" fill="hold"/>
                                        <p:tgtEl>
                                          <p:spTgt spid="35"/>
                                        </p:tgtEl>
                                        <p:attrNameLst>
                                          <p:attrName>ppt_x</p:attrName>
                                          <p:attrName>ppt_y</p:attrName>
                                        </p:attrNameLst>
                                      </p:cBhvr>
                                      <p:rCtr x="-35" y="-1019"/>
                                    </p:animMotion>
                                  </p:childTnLst>
                                </p:cTn>
                              </p:par>
                              <p:par>
                                <p:cTn id="47" presetID="0" presetClass="path" presetSubtype="0" accel="50000" decel="50000" fill="hold" grpId="0" nodeType="withEffect">
                                  <p:stCondLst>
                                    <p:cond delay="0"/>
                                  </p:stCondLst>
                                  <p:childTnLst>
                                    <p:animMotion origin="layout" path="M -5.55556E-7 -2.96296E-6 L -0.00139 0.07477 " pathEditMode="relative" rAng="0" ptsTypes="AA">
                                      <p:cBhvr>
                                        <p:cTn id="48" dur="2000" fill="hold"/>
                                        <p:tgtEl>
                                          <p:spTgt spid="36"/>
                                        </p:tgtEl>
                                        <p:attrNameLst>
                                          <p:attrName>ppt_x</p:attrName>
                                          <p:attrName>ppt_y</p:attrName>
                                        </p:attrNameLst>
                                      </p:cBhvr>
                                      <p:rCtr x="-69" y="3727"/>
                                    </p:animMotion>
                                  </p:childTnLst>
                                </p:cTn>
                              </p:par>
                              <p:par>
                                <p:cTn id="49" presetID="0" presetClass="path" presetSubtype="0" accel="50000" decel="50000" fill="hold" grpId="0" nodeType="withEffect">
                                  <p:stCondLst>
                                    <p:cond delay="0"/>
                                  </p:stCondLst>
                                  <p:childTnLst>
                                    <p:animMotion origin="layout" path="M 3.61111E-6 -1.11111E-6 L 0.00017 -0.07268 " pathEditMode="relative" rAng="0" ptsTypes="AA">
                                      <p:cBhvr>
                                        <p:cTn id="50" dur="2000" fill="hold"/>
                                        <p:tgtEl>
                                          <p:spTgt spid="37"/>
                                        </p:tgtEl>
                                        <p:attrNameLst>
                                          <p:attrName>ppt_x</p:attrName>
                                          <p:attrName>ppt_y</p:attrName>
                                        </p:attrNameLst>
                                      </p:cBhvr>
                                      <p:rCtr x="0" y="-3634"/>
                                    </p:animMotion>
                                  </p:childTnLst>
                                </p:cTn>
                              </p:par>
                              <p:par>
                                <p:cTn id="51" presetID="0" presetClass="path" presetSubtype="0" accel="50000" decel="50000" fill="hold" grpId="0" nodeType="withEffect">
                                  <p:stCondLst>
                                    <p:cond delay="0"/>
                                  </p:stCondLst>
                                  <p:childTnLst>
                                    <p:animMotion origin="layout" path="M -1.38889E-6 -1.48148E-6 L 0.00156 -0.06898 " pathEditMode="relative" rAng="0" ptsTypes="AA">
                                      <p:cBhvr>
                                        <p:cTn id="52" dur="2000" fill="hold"/>
                                        <p:tgtEl>
                                          <p:spTgt spid="38"/>
                                        </p:tgtEl>
                                        <p:attrNameLst>
                                          <p:attrName>ppt_x</p:attrName>
                                          <p:attrName>ppt_y</p:attrName>
                                        </p:attrNameLst>
                                      </p:cBhvr>
                                      <p:rCtr x="69" y="-3449"/>
                                    </p:animMotion>
                                  </p:childTnLst>
                                </p:cTn>
                              </p:par>
                              <p:par>
                                <p:cTn id="53" presetID="0" presetClass="path" presetSubtype="0" accel="50000" decel="50000" fill="hold" grpId="0" nodeType="withEffect">
                                  <p:stCondLst>
                                    <p:cond delay="0"/>
                                  </p:stCondLst>
                                  <p:childTnLst>
                                    <p:animMotion origin="layout" path="M 3.61111E-6 -2.59259E-6 L -0.00139 0.13959 " pathEditMode="relative" rAng="0" ptsTypes="AA">
                                      <p:cBhvr>
                                        <p:cTn id="54" dur="2000" fill="hold"/>
                                        <p:tgtEl>
                                          <p:spTgt spid="39"/>
                                        </p:tgtEl>
                                        <p:attrNameLst>
                                          <p:attrName>ppt_x</p:attrName>
                                          <p:attrName>ppt_y</p:attrName>
                                        </p:attrNameLst>
                                      </p:cBhvr>
                                      <p:rCtr x="-69" y="6968"/>
                                    </p:animMotion>
                                  </p:childTnLst>
                                </p:cTn>
                              </p:par>
                              <p:par>
                                <p:cTn id="55" presetID="0" presetClass="path" presetSubtype="0" accel="50000" decel="50000" fill="hold" grpId="0" nodeType="withEffect">
                                  <p:stCondLst>
                                    <p:cond delay="0"/>
                                  </p:stCondLst>
                                  <p:childTnLst>
                                    <p:animMotion origin="layout" path="M 1.94444E-6 2.59259E-6 L -0.00139 0.13773 " pathEditMode="relative" rAng="0" ptsTypes="AA">
                                      <p:cBhvr>
                                        <p:cTn id="56" dur="2000" fill="hold"/>
                                        <p:tgtEl>
                                          <p:spTgt spid="41"/>
                                        </p:tgtEl>
                                        <p:attrNameLst>
                                          <p:attrName>ppt_x</p:attrName>
                                          <p:attrName>ppt_y</p:attrName>
                                        </p:attrNameLst>
                                      </p:cBhvr>
                                      <p:rCtr x="-69" y="6875"/>
                                    </p:animMotion>
                                  </p:childTnLst>
                                </p:cTn>
                              </p:par>
                              <p:par>
                                <p:cTn id="57" presetID="0" presetClass="path" presetSubtype="0" accel="50000" decel="50000" fill="hold" grpId="0" nodeType="withEffect">
                                  <p:stCondLst>
                                    <p:cond delay="0"/>
                                  </p:stCondLst>
                                  <p:childTnLst>
                                    <p:animMotion origin="layout" path="M 2.5E-6 1.48148E-6 L -0.00052 0.08935 " pathEditMode="relative" rAng="0" ptsTypes="AA">
                                      <p:cBhvr>
                                        <p:cTn id="58" dur="2000" fill="hold"/>
                                        <p:tgtEl>
                                          <p:spTgt spid="43"/>
                                        </p:tgtEl>
                                        <p:attrNameLst>
                                          <p:attrName>ppt_x</p:attrName>
                                          <p:attrName>ppt_y</p:attrName>
                                        </p:attrNameLst>
                                      </p:cBhvr>
                                      <p:rCtr x="-35" y="4468"/>
                                    </p:animMotion>
                                  </p:childTnLst>
                                </p:cTn>
                              </p:par>
                              <p:par>
                                <p:cTn id="59" presetID="0" presetClass="path" presetSubtype="0" accel="50000" decel="50000" fill="hold" grpId="0" nodeType="withEffect">
                                  <p:stCondLst>
                                    <p:cond delay="0"/>
                                  </p:stCondLst>
                                  <p:childTnLst>
                                    <p:animMotion origin="layout" path="M 5.55556E-7 -1.48148E-6 L -0.00226 0.13843 " pathEditMode="relative" rAng="0" ptsTypes="AA">
                                      <p:cBhvr>
                                        <p:cTn id="60" dur="2000" fill="hold"/>
                                        <p:tgtEl>
                                          <p:spTgt spid="44"/>
                                        </p:tgtEl>
                                        <p:attrNameLst>
                                          <p:attrName>ppt_x</p:attrName>
                                          <p:attrName>ppt_y</p:attrName>
                                        </p:attrNameLst>
                                      </p:cBhvr>
                                      <p:rCtr x="-122" y="6921"/>
                                    </p:animMotion>
                                  </p:childTnLst>
                                </p:cTn>
                              </p:par>
                              <p:par>
                                <p:cTn id="61" presetID="0" presetClass="path" presetSubtype="0" accel="50000" decel="50000" fill="hold" grpId="0" nodeType="withEffect">
                                  <p:stCondLst>
                                    <p:cond delay="0"/>
                                  </p:stCondLst>
                                  <p:childTnLst>
                                    <p:animMotion origin="layout" path="M -4.44444E-6 2.96296E-6 L 0.00087 -0.11204 " pathEditMode="relative" rAng="0" ptsTypes="AA">
                                      <p:cBhvr>
                                        <p:cTn id="62" dur="2000" fill="hold"/>
                                        <p:tgtEl>
                                          <p:spTgt spid="45"/>
                                        </p:tgtEl>
                                        <p:attrNameLst>
                                          <p:attrName>ppt_x</p:attrName>
                                          <p:attrName>ppt_y</p:attrName>
                                        </p:attrNameLst>
                                      </p:cBhvr>
                                      <p:rCtr x="35" y="-5602"/>
                                    </p:animMotion>
                                  </p:childTnLst>
                                </p:cTn>
                              </p:par>
                              <p:par>
                                <p:cTn id="63" presetID="0" presetClass="path" presetSubtype="0" accel="50000" decel="50000" fill="hold" grpId="0" nodeType="withEffect">
                                  <p:stCondLst>
                                    <p:cond delay="0"/>
                                  </p:stCondLst>
                                  <p:childTnLst>
                                    <p:animMotion origin="layout" path="M 2.5E-6 4.81481E-6 L -0.00052 -0.06459 " pathEditMode="relative" rAng="0" ptsTypes="AA">
                                      <p:cBhvr>
                                        <p:cTn id="64" dur="2000" fill="hold"/>
                                        <p:tgtEl>
                                          <p:spTgt spid="46"/>
                                        </p:tgtEl>
                                        <p:attrNameLst>
                                          <p:attrName>ppt_x</p:attrName>
                                          <p:attrName>ppt_y</p:attrName>
                                        </p:attrNameLst>
                                      </p:cBhvr>
                                      <p:rCtr x="-35" y="-3241"/>
                                    </p:animMotion>
                                  </p:childTnLst>
                                </p:cTn>
                              </p:par>
                              <p:par>
                                <p:cTn id="65" presetID="0" presetClass="path" presetSubtype="0" accel="50000" decel="50000" fill="hold" grpId="0" nodeType="withEffect">
                                  <p:stCondLst>
                                    <p:cond delay="0"/>
                                  </p:stCondLst>
                                  <p:childTnLst>
                                    <p:animMotion origin="layout" path="M 3.88889E-6 3.7037E-7 L -0.00122 0.15231 " pathEditMode="relative" rAng="0" ptsTypes="AA">
                                      <p:cBhvr>
                                        <p:cTn id="66" dur="2000" fill="hold"/>
                                        <p:tgtEl>
                                          <p:spTgt spid="47"/>
                                        </p:tgtEl>
                                        <p:attrNameLst>
                                          <p:attrName>ppt_x</p:attrName>
                                          <p:attrName>ppt_y</p:attrName>
                                        </p:attrNameLst>
                                      </p:cBhvr>
                                      <p:rCtr x="-69" y="7616"/>
                                    </p:animMotion>
                                  </p:childTnLst>
                                </p:cTn>
                              </p:par>
                              <p:par>
                                <p:cTn id="67" presetID="0" presetClass="path" presetSubtype="0" accel="50000" decel="50000" fill="hold" grpId="0" nodeType="withEffect">
                                  <p:stCondLst>
                                    <p:cond delay="0"/>
                                  </p:stCondLst>
                                  <p:childTnLst>
                                    <p:animMotion origin="layout" path="M 1.11111E-6 -3.7037E-6 L 1.11111E-6 0.0588 " pathEditMode="relative" rAng="0" ptsTypes="AA">
                                      <p:cBhvr>
                                        <p:cTn id="68" dur="2000" fill="hold"/>
                                        <p:tgtEl>
                                          <p:spTgt spid="48"/>
                                        </p:tgtEl>
                                        <p:attrNameLst>
                                          <p:attrName>ppt_x</p:attrName>
                                          <p:attrName>ppt_y</p:attrName>
                                        </p:attrNameLst>
                                      </p:cBhvr>
                                      <p:rCtr x="0" y="2940"/>
                                    </p:animMotion>
                                  </p:childTnLst>
                                </p:cTn>
                              </p:par>
                              <p:par>
                                <p:cTn id="69" presetID="0" presetClass="path" presetSubtype="0" accel="50000" decel="50000" fill="hold" grpId="0" nodeType="withEffect">
                                  <p:stCondLst>
                                    <p:cond delay="0"/>
                                  </p:stCondLst>
                                  <p:childTnLst>
                                    <p:animMotion origin="layout" path="M -2.22222E-6 -4.44444E-6 L 0.00018 -0.05601 " pathEditMode="relative" rAng="0" ptsTypes="AA">
                                      <p:cBhvr>
                                        <p:cTn id="70" dur="2000" fill="hold"/>
                                        <p:tgtEl>
                                          <p:spTgt spid="49"/>
                                        </p:tgtEl>
                                        <p:attrNameLst>
                                          <p:attrName>ppt_x</p:attrName>
                                          <p:attrName>ppt_y</p:attrName>
                                        </p:attrNameLst>
                                      </p:cBhvr>
                                      <p:rCtr x="0" y="-2801"/>
                                    </p:animMotion>
                                  </p:childTnLst>
                                </p:cTn>
                              </p:par>
                              <p:par>
                                <p:cTn id="71" presetID="0" presetClass="path" presetSubtype="0" accel="50000" decel="50000" fill="hold" grpId="0" nodeType="withEffect">
                                  <p:stCondLst>
                                    <p:cond delay="0"/>
                                  </p:stCondLst>
                                  <p:childTnLst>
                                    <p:animMotion origin="layout" path="M 1.11111E-6 -3.7037E-6 L 1.11111E-6 -0.02222 " pathEditMode="relative" rAng="0" ptsTypes="AA">
                                      <p:cBhvr>
                                        <p:cTn id="72" dur="2000" fill="hold"/>
                                        <p:tgtEl>
                                          <p:spTgt spid="50"/>
                                        </p:tgtEl>
                                        <p:attrNameLst>
                                          <p:attrName>ppt_x</p:attrName>
                                          <p:attrName>ppt_y</p:attrName>
                                        </p:attrNameLst>
                                      </p:cBhvr>
                                      <p:rCtr x="0" y="-1111"/>
                                    </p:animMotion>
                                  </p:childTnLst>
                                </p:cTn>
                              </p:par>
                              <p:par>
                                <p:cTn id="73" presetID="0" presetClass="path" presetSubtype="0" accel="50000" decel="50000" fill="hold" grpId="0" nodeType="withEffect">
                                  <p:stCondLst>
                                    <p:cond delay="0"/>
                                  </p:stCondLst>
                                  <p:childTnLst>
                                    <p:animMotion origin="layout" path="M -2.22222E-6 -1.85185E-6 L -0.00139 0.08009 " pathEditMode="relative" rAng="0" ptsTypes="AA">
                                      <p:cBhvr>
                                        <p:cTn id="74" dur="2000" fill="hold"/>
                                        <p:tgtEl>
                                          <p:spTgt spid="51"/>
                                        </p:tgtEl>
                                        <p:attrNameLst>
                                          <p:attrName>ppt_x</p:attrName>
                                          <p:attrName>ppt_y</p:attrName>
                                        </p:attrNameLst>
                                      </p:cBhvr>
                                      <p:rCtr x="-69" y="4005"/>
                                    </p:animMotion>
                                  </p:childTnLst>
                                </p:cTn>
                              </p:par>
                              <p:par>
                                <p:cTn id="75" presetID="0" presetClass="path" presetSubtype="0" accel="50000" decel="50000" fill="hold" grpId="0" nodeType="withEffect">
                                  <p:stCondLst>
                                    <p:cond delay="0"/>
                                  </p:stCondLst>
                                  <p:childTnLst>
                                    <p:animMotion origin="layout" path="M -2.77778E-7 1.85185E-6 L -0.00052 0.03426 " pathEditMode="relative" rAng="0" ptsTypes="AA">
                                      <p:cBhvr>
                                        <p:cTn id="76" dur="2000" fill="hold"/>
                                        <p:tgtEl>
                                          <p:spTgt spid="52"/>
                                        </p:tgtEl>
                                        <p:attrNameLst>
                                          <p:attrName>ppt_x</p:attrName>
                                          <p:attrName>ppt_y</p:attrName>
                                        </p:attrNameLst>
                                      </p:cBhvr>
                                      <p:rCtr x="-35" y="1713"/>
                                    </p:animMotion>
                                  </p:childTnLst>
                                </p:cTn>
                              </p:par>
                              <p:par>
                                <p:cTn id="77" presetID="0" presetClass="path" presetSubtype="0" accel="50000" decel="50000" fill="hold" grpId="0" nodeType="withEffect">
                                  <p:stCondLst>
                                    <p:cond delay="0"/>
                                  </p:stCondLst>
                                  <p:childTnLst>
                                    <p:animMotion origin="layout" path="M 0 0 L -0.00139 0.10926 " pathEditMode="relative" ptsTypes="AA">
                                      <p:cBhvr>
                                        <p:cTn id="78" dur="2000" fill="hold"/>
                                        <p:tgtEl>
                                          <p:spTgt spid="53"/>
                                        </p:tgtEl>
                                        <p:attrNameLst>
                                          <p:attrName>ppt_x</p:attrName>
                                          <p:attrName>ppt_y</p:attrName>
                                        </p:attrNameLst>
                                      </p:cBhvr>
                                    </p:animMotion>
                                  </p:childTnLst>
                                </p:cTn>
                              </p:par>
                              <p:par>
                                <p:cTn id="79" presetID="0" presetClass="path" presetSubtype="0" accel="50000" decel="50000" fill="hold" grpId="0" nodeType="withEffect">
                                  <p:stCondLst>
                                    <p:cond delay="0"/>
                                  </p:stCondLst>
                                  <p:childTnLst>
                                    <p:animMotion origin="layout" path="M 1.94444E-6 7.40741E-7 L 0.00017 -0.02014 " pathEditMode="relative" rAng="0" ptsTypes="AA">
                                      <p:cBhvr>
                                        <p:cTn id="80" dur="2000" fill="hold"/>
                                        <p:tgtEl>
                                          <p:spTgt spid="54"/>
                                        </p:tgtEl>
                                        <p:attrNameLst>
                                          <p:attrName>ppt_x</p:attrName>
                                          <p:attrName>ppt_y</p:attrName>
                                        </p:attrNameLst>
                                      </p:cBhvr>
                                      <p:rCtr x="0" y="-1019"/>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7864241"/>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376698"/>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88803"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sp>
        <p:nvSpPr>
          <p:cNvPr id="4" name="Up Arrow 3"/>
          <p:cNvSpPr/>
          <p:nvPr/>
        </p:nvSpPr>
        <p:spPr>
          <a:xfrm rot="8100000">
            <a:off x="2614614" y="296182"/>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26256" y="3963579"/>
            <a:ext cx="7865632" cy="2769920"/>
            <a:chOff x="702254" y="3784483"/>
            <a:chExt cx="7865632" cy="2769920"/>
          </a:xfrm>
        </p:grpSpPr>
        <p:sp>
          <p:nvSpPr>
            <p:cNvPr id="11" name="Rectangle 1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463040" y="3784483"/>
              <a:ext cx="2111844" cy="2302596"/>
              <a:chOff x="6838074" y="2277355"/>
              <a:chExt cx="981497" cy="1772740"/>
            </a:xfrm>
          </p:grpSpPr>
          <p:sp>
            <p:nvSpPr>
              <p:cNvPr id="66" name="Trapezoid 6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7" name="TextBox 66"/>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 name="Straight Arrow Connector 1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 name="Straight Arrow Connector 1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64" name="Trapezoid 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5" name="TextBox 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 name="Straight Arrow Connector 1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9" name="TextBox 1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0" name="Group 19"/>
            <p:cNvGrpSpPr/>
            <p:nvPr/>
          </p:nvGrpSpPr>
          <p:grpSpPr>
            <a:xfrm>
              <a:off x="7815967" y="4882610"/>
              <a:ext cx="579497" cy="369332"/>
              <a:chOff x="6366719" y="2492739"/>
              <a:chExt cx="579497" cy="369332"/>
            </a:xfrm>
          </p:grpSpPr>
          <p:sp>
            <p:nvSpPr>
              <p:cNvPr id="62" name="Rectangle 6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1" name="Rectangle 20"/>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2" name="TextBox 21"/>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23" name="Elbow Connector 22"/>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5" name="Rectangle 2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6" name="TextBox 2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27" name="Elbow Connector 26"/>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0" name="Straight Arrow Connector 2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786386" y="4588137"/>
              <a:ext cx="413796" cy="461665"/>
              <a:chOff x="637563" y="4042853"/>
              <a:chExt cx="413796" cy="461665"/>
            </a:xfrm>
          </p:grpSpPr>
          <p:sp>
            <p:nvSpPr>
              <p:cNvPr id="60" name="Rectangle 5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TextBox 6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32" name="TextBox 3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82766932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288804"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626100"/>
                          <a:ext cx="219075" cy="241300"/>
                        </a:xfrm>
                        <a:prstGeom prst="rect">
                          <a:avLst/>
                        </a:prstGeom>
                      </p:spPr>
                    </p:pic>
                  </p:oleObj>
                </mc:Fallback>
              </mc:AlternateContent>
            </a:graphicData>
          </a:graphic>
        </p:graphicFrame>
        <p:sp>
          <p:nvSpPr>
            <p:cNvPr id="34" name="TextBox 3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35" name="Group 34"/>
            <p:cNvGrpSpPr/>
            <p:nvPr/>
          </p:nvGrpSpPr>
          <p:grpSpPr>
            <a:xfrm>
              <a:off x="2464487" y="4277322"/>
              <a:ext cx="1018924" cy="684337"/>
              <a:chOff x="2464487" y="4277322"/>
              <a:chExt cx="1018924" cy="684337"/>
            </a:xfrm>
          </p:grpSpPr>
          <p:grpSp>
            <p:nvGrpSpPr>
              <p:cNvPr id="56" name="Group 55"/>
              <p:cNvGrpSpPr/>
              <p:nvPr/>
            </p:nvGrpSpPr>
            <p:grpSpPr>
              <a:xfrm>
                <a:off x="2464487" y="4428895"/>
                <a:ext cx="853466" cy="532764"/>
                <a:chOff x="1142803" y="6095656"/>
                <a:chExt cx="853466" cy="532764"/>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6" name="Group 35"/>
            <p:cNvGrpSpPr/>
            <p:nvPr/>
          </p:nvGrpSpPr>
          <p:grpSpPr>
            <a:xfrm>
              <a:off x="2437751" y="5267728"/>
              <a:ext cx="1072298" cy="696777"/>
              <a:chOff x="2437751" y="5267728"/>
              <a:chExt cx="1072298" cy="696777"/>
            </a:xfrm>
          </p:grpSpPr>
          <p:grpSp>
            <p:nvGrpSpPr>
              <p:cNvPr id="52" name="Group 51"/>
              <p:cNvGrpSpPr/>
              <p:nvPr/>
            </p:nvGrpSpPr>
            <p:grpSpPr>
              <a:xfrm>
                <a:off x="2437751" y="5423197"/>
                <a:ext cx="880202" cy="541308"/>
                <a:chOff x="1116067" y="6095656"/>
                <a:chExt cx="880202" cy="541308"/>
              </a:xfrm>
            </p:grpSpPr>
            <p:sp>
              <p:nvSpPr>
                <p:cNvPr id="54" name="Rectangle 5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3" name="Rectangle 52"/>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37" name="Group 36"/>
            <p:cNvGrpSpPr/>
            <p:nvPr/>
          </p:nvGrpSpPr>
          <p:grpSpPr>
            <a:xfrm>
              <a:off x="5685545" y="4896628"/>
              <a:ext cx="1067842" cy="731411"/>
              <a:chOff x="5685545" y="4896628"/>
              <a:chExt cx="1067842" cy="731411"/>
            </a:xfrm>
          </p:grpSpPr>
          <p:grpSp>
            <p:nvGrpSpPr>
              <p:cNvPr id="48" name="Group 47"/>
              <p:cNvGrpSpPr/>
              <p:nvPr/>
            </p:nvGrpSpPr>
            <p:grpSpPr>
              <a:xfrm>
                <a:off x="5685545" y="5092889"/>
                <a:ext cx="867089" cy="535150"/>
                <a:chOff x="1129180" y="6095656"/>
                <a:chExt cx="867089" cy="53515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49" name="Rectangle 48"/>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8" name="Group 37"/>
            <p:cNvGrpSpPr/>
            <p:nvPr/>
          </p:nvGrpSpPr>
          <p:grpSpPr>
            <a:xfrm>
              <a:off x="5683207" y="5794088"/>
              <a:ext cx="1064434" cy="760315"/>
              <a:chOff x="5683207" y="5794088"/>
              <a:chExt cx="1064434" cy="760315"/>
            </a:xfrm>
          </p:grpSpPr>
          <p:grpSp>
            <p:nvGrpSpPr>
              <p:cNvPr id="44" name="Group 43"/>
              <p:cNvGrpSpPr/>
              <p:nvPr/>
            </p:nvGrpSpPr>
            <p:grpSpPr>
              <a:xfrm>
                <a:off x="5683207" y="5993615"/>
                <a:ext cx="869427" cy="560788"/>
                <a:chOff x="1126842" y="6095656"/>
                <a:chExt cx="869427" cy="560788"/>
              </a:xfrm>
            </p:grpSpPr>
            <p:sp>
              <p:nvSpPr>
                <p:cNvPr id="46" name="Rectangle 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7" name="Rectangle 4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5" name="Rectangle 4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39" name="Picture 3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40" name="Picture 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41" name="TextBox 40"/>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2" name="Straight Arrow Connector 41"/>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69" name="Group 68"/>
          <p:cNvGrpSpPr/>
          <p:nvPr/>
        </p:nvGrpSpPr>
        <p:grpSpPr>
          <a:xfrm>
            <a:off x="5106146" y="3876307"/>
            <a:ext cx="3663543" cy="830996"/>
            <a:chOff x="33744" y="4395331"/>
            <a:chExt cx="3423388" cy="493750"/>
          </a:xfrm>
        </p:grpSpPr>
        <p:sp>
          <p:nvSpPr>
            <p:cNvPr id="70" name="Rectangle 36"/>
            <p:cNvSpPr>
              <a:spLocks noChangeArrowheads="1"/>
            </p:cNvSpPr>
            <p:nvPr/>
          </p:nvSpPr>
          <p:spPr bwMode="auto">
            <a:xfrm>
              <a:off x="33744" y="4395331"/>
              <a:ext cx="3423388" cy="4937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1" name="Rectangle 70"/>
            <p:cNvSpPr/>
            <p:nvPr/>
          </p:nvSpPr>
          <p:spPr>
            <a:xfrm>
              <a:off x="52332" y="4395331"/>
              <a:ext cx="3404800" cy="493750"/>
            </a:xfrm>
            <a:prstGeom prst="rect">
              <a:avLst/>
            </a:prstGeom>
          </p:spPr>
          <p:txBody>
            <a:bodyPr wrap="square">
              <a:spAutoFit/>
            </a:bodyPr>
            <a:lstStyle/>
            <a:p>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cs typeface="Calibri"/>
                </a:rPr>
                <a:t>if </a:t>
              </a:r>
              <a:r>
                <a:rPr lang="en-US" sz="2400" dirty="0" smtClean="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r>
                <a:rPr lang="en-US" sz="2400" dirty="0">
                  <a:cs typeface="Calibri"/>
                </a:rPr>
                <a:t> </a:t>
              </a: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79843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entropy ensures </a:t>
            </a:r>
            <a:r>
              <a:rPr lang="en-US" i="1" dirty="0" smtClean="0">
                <a:latin typeface="Times New Roman"/>
                <a:cs typeface="Times New Roman"/>
              </a:rPr>
              <a:t>A</a:t>
            </a:r>
            <a:r>
              <a:rPr lang="en-US" dirty="0" smtClean="0"/>
              <a:t> 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60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Noisy Sources and importance</a:t>
            </a:r>
          </a:p>
          <a:p>
            <a:r>
              <a:rPr lang="en-US" dirty="0" smtClean="0"/>
              <a:t>Use in authentication/key derivation</a:t>
            </a:r>
          </a:p>
          <a:p>
            <a:r>
              <a:rPr lang="en-US" dirty="0" smtClean="0"/>
              <a:t>Traditional Techniques</a:t>
            </a:r>
          </a:p>
          <a:p>
            <a:pPr lvl="1"/>
            <a:r>
              <a:rPr lang="en-US" dirty="0" smtClean="0"/>
              <a:t>Limitations</a:t>
            </a:r>
          </a:p>
          <a:p>
            <a:r>
              <a:rPr lang="en-US" dirty="0" smtClean="0"/>
              <a:t>Recent Advances</a:t>
            </a:r>
          </a:p>
          <a:p>
            <a:pPr lvl="1"/>
            <a:r>
              <a:rPr lang="en-US" dirty="0" smtClean="0"/>
              <a:t>Computational Defining</a:t>
            </a:r>
          </a:p>
          <a:p>
            <a:pPr lvl="1"/>
            <a:r>
              <a:rPr lang="en-US" dirty="0" smtClean="0"/>
              <a:t>Additional Assumptions on </a:t>
            </a:r>
            <a:r>
              <a:rPr lang="en-US" dirty="0" err="1" smtClean="0"/>
              <a:t>Distributio</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spTree>
    <p:extLst>
      <p:ext uri="{BB962C8B-B14F-4D97-AF65-F5344CB8AC3E}">
        <p14:creationId xmlns:p14="http://schemas.microsoft.com/office/powerpoint/2010/main" val="89289921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61</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62</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Pr.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63</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64</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65</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l"/>
            <a:fld id="{9ED7421F-71E7-F748-8E9F-5BC3CDBE49C2}" type="slidenum">
              <a:rPr lang="en-US" smtClean="0"/>
              <a:pPr algn="l"/>
              <a:t>66</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8222775"/>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7413463"/>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90833"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grpSp>
        <p:nvGrpSpPr>
          <p:cNvPr id="72" name="Group 71"/>
          <p:cNvGrpSpPr/>
          <p:nvPr/>
        </p:nvGrpSpPr>
        <p:grpSpPr>
          <a:xfrm>
            <a:off x="517398" y="3796098"/>
            <a:ext cx="7726551" cy="2881419"/>
            <a:chOff x="649733" y="3137616"/>
            <a:chExt cx="8255886" cy="3301086"/>
          </a:xfrm>
        </p:grpSpPr>
        <p:grpSp>
          <p:nvGrpSpPr>
            <p:cNvPr id="73" name="Group 72"/>
            <p:cNvGrpSpPr/>
            <p:nvPr/>
          </p:nvGrpSpPr>
          <p:grpSpPr>
            <a:xfrm>
              <a:off x="1410221" y="3137616"/>
              <a:ext cx="5808726" cy="3279224"/>
              <a:chOff x="6814750" y="1578615"/>
              <a:chExt cx="2699654" cy="2524633"/>
            </a:xfrm>
          </p:grpSpPr>
          <p:sp>
            <p:nvSpPr>
              <p:cNvPr id="122" name="Trapezoid 12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3" name="TextBox 12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4" name="Group 73"/>
            <p:cNvGrpSpPr/>
            <p:nvPr/>
          </p:nvGrpSpPr>
          <p:grpSpPr>
            <a:xfrm>
              <a:off x="7257195" y="3382218"/>
              <a:ext cx="1648424" cy="381994"/>
              <a:chOff x="3572254" y="4244288"/>
              <a:chExt cx="1648424" cy="381994"/>
            </a:xfrm>
          </p:grpSpPr>
          <p:sp>
            <p:nvSpPr>
              <p:cNvPr id="119" name="Rectangle 11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1" name="TextBox 12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5" name="Straight Arrow Connector 74"/>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Elbow Connector 76"/>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6" name="Straight Arrow Connector 85"/>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Straight Arrow Connector 8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9" name="Straight Arrow Connector 8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91" name="Straight Arrow Connector 9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2" name="TextBox 9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93" name="TextBox 9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94" name="Group 93"/>
            <p:cNvGrpSpPr/>
            <p:nvPr/>
          </p:nvGrpSpPr>
          <p:grpSpPr>
            <a:xfrm>
              <a:off x="4307260" y="4079697"/>
              <a:ext cx="1990181" cy="525484"/>
              <a:chOff x="1169455" y="6095656"/>
              <a:chExt cx="1990181" cy="525484"/>
            </a:xfrm>
          </p:grpSpPr>
          <p:sp>
            <p:nvSpPr>
              <p:cNvPr id="117" name="Rectangle 11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8" name="Rectangle 117"/>
              <p:cNvSpPr/>
              <p:nvPr/>
            </p:nvSpPr>
            <p:spPr>
              <a:xfrm>
                <a:off x="1169455"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95" name="Rectangle 9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6" name="Rectangle 9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97" name="Group 96"/>
            <p:cNvGrpSpPr/>
            <p:nvPr/>
          </p:nvGrpSpPr>
          <p:grpSpPr>
            <a:xfrm>
              <a:off x="669757" y="3644789"/>
              <a:ext cx="790647" cy="649445"/>
              <a:chOff x="669757" y="1545947"/>
              <a:chExt cx="790647" cy="649445"/>
            </a:xfrm>
          </p:grpSpPr>
          <p:cxnSp>
            <p:nvCxnSpPr>
              <p:cNvPr id="115" name="Straight Arrow Connector 11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8" name="TextBox 9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9" name="Straight Arrow Connector 9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0" name="Straight Arrow Connector 9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1" name="Group 100"/>
            <p:cNvGrpSpPr/>
            <p:nvPr/>
          </p:nvGrpSpPr>
          <p:grpSpPr>
            <a:xfrm>
              <a:off x="656390" y="3595927"/>
              <a:ext cx="577300" cy="514536"/>
              <a:chOff x="637563" y="3966278"/>
              <a:chExt cx="577300" cy="514536"/>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3966278"/>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02" name="Group 101"/>
            <p:cNvGrpSpPr/>
            <p:nvPr/>
          </p:nvGrpSpPr>
          <p:grpSpPr>
            <a:xfrm>
              <a:off x="649733" y="4647489"/>
              <a:ext cx="577300" cy="529851"/>
              <a:chOff x="637563" y="3950963"/>
              <a:chExt cx="577300" cy="529851"/>
            </a:xfrm>
          </p:grpSpPr>
          <p:sp>
            <p:nvSpPr>
              <p:cNvPr id="111" name="Rectangle 11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TextBox 111"/>
              <p:cNvSpPr txBox="1"/>
              <p:nvPr/>
            </p:nvSpPr>
            <p:spPr>
              <a:xfrm>
                <a:off x="637563" y="3950963"/>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3" name="Group 102"/>
            <p:cNvGrpSpPr/>
            <p:nvPr/>
          </p:nvGrpSpPr>
          <p:grpSpPr>
            <a:xfrm>
              <a:off x="669757" y="5537454"/>
              <a:ext cx="577300" cy="529851"/>
              <a:chOff x="637563" y="3950963"/>
              <a:chExt cx="577300" cy="529851"/>
            </a:xfrm>
          </p:grpSpPr>
          <p:sp>
            <p:nvSpPr>
              <p:cNvPr id="109" name="Rectangle 10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3950963"/>
                <a:ext cx="557698" cy="461666"/>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07" name="Rectangle 106"/>
            <p:cNvSpPr/>
            <p:nvPr/>
          </p:nvSpPr>
          <p:spPr>
            <a:xfrm>
              <a:off x="4249860" y="5103977"/>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08" name="Rectangle 107"/>
            <p:cNvSpPr/>
            <p:nvPr/>
          </p:nvSpPr>
          <p:spPr>
            <a:xfrm>
              <a:off x="4249860" y="5953754"/>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
        <p:nvSpPr>
          <p:cNvPr id="124"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125" name="Up Arrow 124"/>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52048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distributional notion of noisy point 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 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67</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68</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 Opportunity </a:t>
            </a:r>
            <a:r>
              <a:rPr lang="en-US" dirty="0" smtClean="0">
                <a:latin typeface="Times New Roman"/>
                <a:cs typeface="Times New Roman"/>
              </a:rPr>
              <a:t>2</a:t>
            </a:r>
            <a:r>
              <a:rPr lang="en-US" dirty="0" smtClean="0"/>
              <a:t>!</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69</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3569949195"/>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9004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246769"/>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90044"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xEl>
                                              <p:pRg st="3" end="3"/>
                                            </p:txEl>
                                          </p:spTgt>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70</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8309"/>
          </a:xfrm>
        </p:spPr>
        <p:txBody>
          <a:bodyPr/>
          <a:lstStyle/>
          <a:p>
            <a:r>
              <a:rPr lang="en-US" dirty="0" smtClean="0"/>
              <a:t>Overview of Talk</a:t>
            </a:r>
            <a:endParaRPr lang="en-US" dirty="0"/>
          </a:p>
        </p:txBody>
      </p:sp>
      <p:sp>
        <p:nvSpPr>
          <p:cNvPr id="3" name="Content Placeholder 2"/>
          <p:cNvSpPr>
            <a:spLocks noGrp="1"/>
          </p:cNvSpPr>
          <p:nvPr>
            <p:ph idx="1"/>
          </p:nvPr>
        </p:nvSpPr>
        <p:spPr/>
        <p:txBody>
          <a:bodyPr/>
          <a:lstStyle/>
          <a:p>
            <a:r>
              <a:rPr lang="en-US" dirty="0" smtClean="0"/>
              <a:t>Key Derivation from Real Sources</a:t>
            </a:r>
            <a:endParaRPr lang="en-US" dirty="0"/>
          </a:p>
          <a:p>
            <a:r>
              <a:rPr lang="en-US" dirty="0" smtClean="0"/>
              <a:t>Construction 1</a:t>
            </a:r>
          </a:p>
          <a:p>
            <a:r>
              <a:rPr lang="en-US" dirty="0" smtClean="0"/>
              <a:t>Construction 2</a:t>
            </a:r>
          </a:p>
          <a:p>
            <a:r>
              <a:rPr lang="en-US" dirty="0" smtClean="0"/>
              <a:t>Previous Work</a:t>
            </a:r>
            <a:endParaRPr lang="en-US" dirty="0"/>
          </a:p>
          <a:p>
            <a:r>
              <a:rPr lang="en-US" dirty="0" smtClean="0"/>
              <a:t>Next Steps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71</a:t>
            </a:fld>
            <a:r>
              <a:rPr lang="en-US" smtClean="0"/>
              <a:t> BWF 4/2/2014</a:t>
            </a:r>
            <a:endParaRPr lang="en-US" dirty="0"/>
          </a:p>
        </p:txBody>
      </p:sp>
    </p:spTree>
    <p:extLst>
      <p:ext uri="{BB962C8B-B14F-4D97-AF65-F5344CB8AC3E}">
        <p14:creationId xmlns:p14="http://schemas.microsoft.com/office/powerpoint/2010/main" val="188114330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553116" cy="5537200"/>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r>
              <a:rPr lang="en-US" dirty="0" smtClean="0">
                <a:latin typeface="Calibri"/>
                <a:cs typeface="Calibri"/>
              </a:rPr>
              <a:t>Second construction: </a:t>
            </a:r>
            <a:endParaRPr lang="en-US" dirty="0">
              <a:latin typeface="Calibri"/>
              <a:cs typeface="Calibri"/>
            </a:endParaRP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a:t>
            </a:r>
            <a:r>
              <a:rPr lang="en-US" dirty="0" smtClean="0">
                <a:latin typeface="Calibri"/>
                <a:cs typeface="Calibri"/>
              </a:rPr>
              <a:t> entropy in most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endParaRPr lang="en-US" dirty="0" smtClean="0">
              <a:latin typeface="Calibri"/>
              <a:cs typeface="Calibri"/>
            </a:endParaRPr>
          </a:p>
          <a:p>
            <a:pPr marL="347663" indent="-347663"/>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72</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73</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74</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407"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75</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716"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76</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741"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77</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78</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79</a:t>
            </a:fld>
            <a:r>
              <a:rPr lang="en-US" smtClean="0"/>
              <a:t> BWF 4/2/2014</a:t>
            </a:r>
            <a:endParaRPr lang="en-US" dirty="0"/>
          </a:p>
        </p:txBody>
      </p:sp>
      <p:graphicFrame>
        <p:nvGraphicFramePr>
          <p:cNvPr id="69" name="Object 68"/>
          <p:cNvGraphicFramePr>
            <a:graphicFrameLocks noChangeAspect="1"/>
          </p:cNvGraphicFramePr>
          <p:nvPr>
            <p:extLst>
              <p:ext uri="{D42A27DB-BD31-4B8C-83A1-F6EECF244321}">
                <p14:modId xmlns:p14="http://schemas.microsoft.com/office/powerpoint/2010/main" val="2504590267"/>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6395"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832078461"/>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6396"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pSp>
        <p:nvGrpSpPr>
          <p:cNvPr id="13" name="Group 12"/>
          <p:cNvGrpSpPr/>
          <p:nvPr/>
        </p:nvGrpSpPr>
        <p:grpSpPr>
          <a:xfrm>
            <a:off x="5677677" y="4259064"/>
            <a:ext cx="3305901" cy="2233811"/>
            <a:chOff x="33744" y="4367691"/>
            <a:chExt cx="3089190" cy="1327255"/>
          </a:xfrm>
        </p:grpSpPr>
        <p:sp>
          <p:nvSpPr>
            <p:cNvPr id="6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6" name="Rectangle 5"/>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aphicFrame>
        <p:nvGraphicFramePr>
          <p:cNvPr id="72" name="Object 71"/>
          <p:cNvGraphicFramePr>
            <a:graphicFrameLocks noChangeAspect="1"/>
          </p:cNvGraphicFramePr>
          <p:nvPr>
            <p:extLst>
              <p:ext uri="{D42A27DB-BD31-4B8C-83A1-F6EECF244321}">
                <p14:modId xmlns:p14="http://schemas.microsoft.com/office/powerpoint/2010/main" val="73938646"/>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6397"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sp>
        <p:nvSpPr>
          <p:cNvPr id="21" name="Rectangle 20"/>
          <p:cNvSpPr/>
          <p:nvPr/>
        </p:nvSpPr>
        <p:spPr>
          <a:xfrm>
            <a:off x="4738324" y="5803627"/>
            <a:ext cx="678123" cy="721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702254" y="934355"/>
            <a:ext cx="7865632" cy="2769920"/>
            <a:chOff x="702254" y="3784483"/>
            <a:chExt cx="7865632" cy="2769920"/>
          </a:xfrm>
        </p:grpSpPr>
        <p:sp>
          <p:nvSpPr>
            <p:cNvPr id="73" name="Rectangle 7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1463040" y="3784483"/>
              <a:ext cx="2111844" cy="2302596"/>
              <a:chOff x="6838074" y="2277355"/>
              <a:chExt cx="981497" cy="1772740"/>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126" name="Trapezoid 12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extBox 80"/>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2" name="Group 81"/>
            <p:cNvGrpSpPr/>
            <p:nvPr/>
          </p:nvGrpSpPr>
          <p:grpSpPr>
            <a:xfrm>
              <a:off x="7815967" y="4882610"/>
              <a:ext cx="579497" cy="369332"/>
              <a:chOff x="6366719" y="2492739"/>
              <a:chExt cx="579497" cy="369332"/>
            </a:xfrm>
          </p:grpSpPr>
          <p:sp>
            <p:nvSpPr>
              <p:cNvPr id="124" name="Rectangle 123"/>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3" name="Rectangle 82"/>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4" name="TextBox 83"/>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5" name="Elbow Connector 84"/>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7" name="Rectangle 8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8" name="TextBox 8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89" name="Elbow Connector 8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3" name="Group 92"/>
            <p:cNvGrpSpPr/>
            <p:nvPr/>
          </p:nvGrpSpPr>
          <p:grpSpPr>
            <a:xfrm>
              <a:off x="786386" y="4588137"/>
              <a:ext cx="413796" cy="461665"/>
              <a:chOff x="637563" y="4042853"/>
              <a:chExt cx="413796" cy="461665"/>
            </a:xfrm>
          </p:grpSpPr>
          <p:sp>
            <p:nvSpPr>
              <p:cNvPr id="122" name="Rectangle 12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3" name="TextBox 12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4" name="TextBox 9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15470721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6398"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6" name="TextBox 95"/>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7" name="Group 96"/>
            <p:cNvGrpSpPr/>
            <p:nvPr/>
          </p:nvGrpSpPr>
          <p:grpSpPr>
            <a:xfrm>
              <a:off x="2464487" y="4277322"/>
              <a:ext cx="1018924" cy="684337"/>
              <a:chOff x="2464487" y="4277322"/>
              <a:chExt cx="1018924" cy="684337"/>
            </a:xfrm>
          </p:grpSpPr>
          <p:grpSp>
            <p:nvGrpSpPr>
              <p:cNvPr id="118" name="Group 117"/>
              <p:cNvGrpSpPr/>
              <p:nvPr/>
            </p:nvGrpSpPr>
            <p:grpSpPr>
              <a:xfrm>
                <a:off x="2464487" y="4428895"/>
                <a:ext cx="853466" cy="532764"/>
                <a:chOff x="1142803" y="6095656"/>
                <a:chExt cx="853466" cy="532764"/>
              </a:xfrm>
            </p:grpSpPr>
            <p:sp>
              <p:nvSpPr>
                <p:cNvPr id="120" name="Rectangle 11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1" name="Rectangle 120"/>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9" name="Rectangle 118"/>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8" name="Group 97"/>
            <p:cNvGrpSpPr/>
            <p:nvPr/>
          </p:nvGrpSpPr>
          <p:grpSpPr>
            <a:xfrm>
              <a:off x="2437751" y="5267728"/>
              <a:ext cx="1072298" cy="696777"/>
              <a:chOff x="2437751" y="5267728"/>
              <a:chExt cx="1072298" cy="696777"/>
            </a:xfrm>
          </p:grpSpPr>
          <p:grpSp>
            <p:nvGrpSpPr>
              <p:cNvPr id="114" name="Group 113"/>
              <p:cNvGrpSpPr/>
              <p:nvPr/>
            </p:nvGrpSpPr>
            <p:grpSpPr>
              <a:xfrm>
                <a:off x="2437751" y="5423197"/>
                <a:ext cx="880202" cy="541308"/>
                <a:chOff x="1116067" y="6095656"/>
                <a:chExt cx="880202" cy="541308"/>
              </a:xfrm>
            </p:grpSpPr>
            <p:sp>
              <p:nvSpPr>
                <p:cNvPr id="116" name="Rectangle 11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7" name="Rectangle 11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5" name="Rectangle 11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99" name="Group 98"/>
            <p:cNvGrpSpPr/>
            <p:nvPr/>
          </p:nvGrpSpPr>
          <p:grpSpPr>
            <a:xfrm>
              <a:off x="5685545" y="4896628"/>
              <a:ext cx="1067842" cy="731411"/>
              <a:chOff x="5685545" y="4896628"/>
              <a:chExt cx="1067842" cy="731411"/>
            </a:xfrm>
          </p:grpSpPr>
          <p:grpSp>
            <p:nvGrpSpPr>
              <p:cNvPr id="110" name="Group 109"/>
              <p:cNvGrpSpPr/>
              <p:nvPr/>
            </p:nvGrpSpPr>
            <p:grpSpPr>
              <a:xfrm>
                <a:off x="5685545" y="5092889"/>
                <a:ext cx="867089" cy="535150"/>
                <a:chOff x="1129180" y="6095656"/>
                <a:chExt cx="867089" cy="535150"/>
              </a:xfrm>
            </p:grpSpPr>
            <p:sp>
              <p:nvSpPr>
                <p:cNvPr id="112" name="Rectangle 11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1" name="Rectangle 110"/>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5683207" y="5794088"/>
              <a:ext cx="1064434" cy="760315"/>
              <a:chOff x="5683207" y="5794088"/>
              <a:chExt cx="1064434" cy="760315"/>
            </a:xfrm>
          </p:grpSpPr>
          <p:grpSp>
            <p:nvGrpSpPr>
              <p:cNvPr id="106" name="Group 105"/>
              <p:cNvGrpSpPr/>
              <p:nvPr/>
            </p:nvGrpSpPr>
            <p:grpSpPr>
              <a:xfrm>
                <a:off x="5683207" y="5993615"/>
                <a:ext cx="869427" cy="560788"/>
                <a:chOff x="1126842" y="6095656"/>
                <a:chExt cx="869427" cy="560788"/>
              </a:xfrm>
            </p:grpSpPr>
            <p:sp>
              <p:nvSpPr>
                <p:cNvPr id="108" name="Rectangle 10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9" name="Rectangle 10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7" name="Rectangle 106"/>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1" name="Picture 10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2" name="Picture 10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3" name="TextBox 10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4" name="Straight Arrow Connector 103"/>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1287505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80" name="Rectangle 79"/>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83" name="Rectangle 82"/>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85" name="Rectangle 84"/>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3" name="Group 122"/>
          <p:cNvGrpSpPr/>
          <p:nvPr/>
        </p:nvGrpSpPr>
        <p:grpSpPr>
          <a:xfrm>
            <a:off x="5198413" y="4697944"/>
            <a:ext cx="2578825" cy="1810201"/>
            <a:chOff x="6827762" y="2204122"/>
            <a:chExt cx="991809" cy="1845973"/>
          </a:xfrm>
        </p:grpSpPr>
        <p:sp>
          <p:nvSpPr>
            <p:cNvPr id="124" name="Trapezoid 12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1" name="Group 130"/>
          <p:cNvGrpSpPr/>
          <p:nvPr/>
        </p:nvGrpSpPr>
        <p:grpSpPr>
          <a:xfrm>
            <a:off x="7815967" y="4882610"/>
            <a:ext cx="579497" cy="369332"/>
            <a:chOff x="6366719"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8"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49" name="Group 48"/>
          <p:cNvGrpSpPr/>
          <p:nvPr/>
        </p:nvGrpSpPr>
        <p:grpSpPr>
          <a:xfrm>
            <a:off x="336248" y="1566460"/>
            <a:ext cx="3754489" cy="433300"/>
            <a:chOff x="3156859" y="644458"/>
            <a:chExt cx="3766267" cy="353005"/>
          </a:xfrm>
        </p:grpSpPr>
        <p:sp>
          <p:nvSpPr>
            <p:cNvPr id="50"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51" name="Object 50"/>
            <p:cNvGraphicFramePr>
              <a:graphicFrameLocks noChangeAspect="1"/>
            </p:cNvGraphicFramePr>
            <p:nvPr>
              <p:extLst>
                <p:ext uri="{D42A27DB-BD31-4B8C-83A1-F6EECF244321}">
                  <p14:modId xmlns:p14="http://schemas.microsoft.com/office/powerpoint/2010/main" val="169401044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297995" name="Equation" r:id="rId4" imgW="2133600" imgH="228600" progId="Equation.3">
                    <p:embed/>
                  </p:oleObj>
                </mc:Choice>
                <mc:Fallback>
                  <p:oleObj name="Equation" r:id="rId4" imgW="2133600" imgH="228600" progId="Equation.3">
                    <p:embed/>
                    <p:pic>
                      <p:nvPicPr>
                        <p:cNvPr id="0" name=""/>
                        <p:cNvPicPr/>
                        <p:nvPr/>
                      </p:nvPicPr>
                      <p:blipFill>
                        <a:blip r:embed="rId5"/>
                        <a:stretch>
                          <a:fillRect/>
                        </a:stretch>
                      </p:blipFill>
                      <p:spPr>
                        <a:xfrm>
                          <a:off x="3302078" y="648666"/>
                          <a:ext cx="3522566" cy="348797"/>
                        </a:xfrm>
                        <a:prstGeom prst="rect">
                          <a:avLst/>
                        </a:prstGeom>
                      </p:spPr>
                    </p:pic>
                  </p:oleObj>
                </mc:Fallback>
              </mc:AlternateContent>
            </a:graphicData>
          </a:graphic>
        </p:graphicFrame>
      </p:grpSp>
      <p:sp>
        <p:nvSpPr>
          <p:cNvPr id="53"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4" name="Rectangle 53"/>
          <p:cNvSpPr/>
          <p:nvPr/>
        </p:nvSpPr>
        <p:spPr>
          <a:xfrm>
            <a:off x="4482292" y="1527077"/>
            <a:ext cx="4572000" cy="1538883"/>
          </a:xfrm>
          <a:prstGeom prst="rect">
            <a:avLst/>
          </a:prstGeom>
        </p:spPr>
        <p:txBody>
          <a:bodyPr>
            <a:spAutoFit/>
          </a:bodyPr>
          <a:lstStyle/>
          <a:p>
            <a:r>
              <a:rPr lang="en-US" sz="2000" dirty="0" smtClean="0">
                <a:cs typeface="Calibri"/>
              </a:rPr>
              <a:t>Traditional Construction</a:t>
            </a:r>
            <a:endParaRPr lang="en-US" sz="2000" dirty="0" smtClean="0">
              <a:cs typeface="Calibri"/>
            </a:endParaRP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a:cs typeface="Calibri"/>
            </a:endParaRPr>
          </a:p>
          <a:p>
            <a:pPr lvl="1"/>
            <a:endParaRPr lang="en-US" sz="1400" i="1" dirty="0">
              <a:latin typeface="Arial" charset="0"/>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3899956709"/>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97996"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7" name="Group 56"/>
          <p:cNvGrpSpPr/>
          <p:nvPr/>
        </p:nvGrpSpPr>
        <p:grpSpPr>
          <a:xfrm>
            <a:off x="786386" y="4588137"/>
            <a:ext cx="413796" cy="461665"/>
            <a:chOff x="637563" y="4042853"/>
            <a:chExt cx="41379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7" name="Group 6"/>
          <p:cNvGrpSpPr/>
          <p:nvPr/>
        </p:nvGrpSpPr>
        <p:grpSpPr>
          <a:xfrm>
            <a:off x="786386" y="5055111"/>
            <a:ext cx="3239324" cy="1641160"/>
            <a:chOff x="786386" y="5055111"/>
            <a:chExt cx="3239324" cy="1641160"/>
          </a:xfrm>
        </p:grpSpPr>
        <p:grpSp>
          <p:nvGrpSpPr>
            <p:cNvPr id="2" name="Group 1"/>
            <p:cNvGrpSpPr/>
            <p:nvPr/>
          </p:nvGrpSpPr>
          <p:grpSpPr>
            <a:xfrm>
              <a:off x="786386" y="579102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baseline="-25000" dirty="0" smtClean="0">
                    <a:latin typeface="Times New Roman"/>
                    <a:cs typeface="Times New Roman"/>
                  </a:rPr>
                  <a:t>0</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a:t>
                </a:r>
                <a:r>
                  <a:rPr lang="en-US" sz="1600" baseline="-25000" dirty="0" smtClean="0">
                    <a:latin typeface="Times New Roman"/>
                    <a:cs typeface="Times New Roman"/>
                  </a:rPr>
                  <a:t>0</a:t>
                </a:r>
                <a:r>
                  <a:rPr lang="en-US" sz="1600" i="1" dirty="0" smtClean="0">
                    <a:latin typeface="Times New Roman"/>
                    <a:cs typeface="Times New Roman"/>
                  </a:rPr>
                  <a:t>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674075325"/>
                  </p:ext>
                </p:extLst>
              </p:nvPr>
            </p:nvGraphicFramePr>
            <p:xfrm>
              <a:off x="5060273" y="1716335"/>
              <a:ext cx="517525" cy="323850"/>
            </p:xfrm>
            <a:graphic>
              <a:graphicData uri="http://schemas.openxmlformats.org/presentationml/2006/ole">
                <mc:AlternateContent xmlns:mc="http://schemas.openxmlformats.org/markup-compatibility/2006">
                  <mc:Choice xmlns:v="urn:schemas-microsoft-com:vml" Requires="v">
                    <p:oleObj spid="_x0000_s297997" name="Equation" r:id="rId8" imgW="203200" imgH="127000" progId="Equation.3">
                      <p:embed/>
                    </p:oleObj>
                  </mc:Choice>
                  <mc:Fallback>
                    <p:oleObj name="Equation" r:id="rId8" imgW="203200" imgH="127000" progId="Equation.3">
                      <p:embed/>
                      <p:pic>
                        <p:nvPicPr>
                          <p:cNvPr id="0" name=""/>
                          <p:cNvPicPr/>
                          <p:nvPr/>
                        </p:nvPicPr>
                        <p:blipFill>
                          <a:blip r:embed="rId9"/>
                          <a:stretch>
                            <a:fillRect/>
                          </a:stretch>
                        </p:blipFill>
                        <p:spPr>
                          <a:xfrm>
                            <a:off x="5060273" y="1716335"/>
                            <a:ext cx="517525" cy="323850"/>
                          </a:xfrm>
                          <a:prstGeom prst="rect">
                            <a:avLst/>
                          </a:prstGeom>
                        </p:spPr>
                      </p:pic>
                    </p:oleObj>
                  </mc:Fallback>
                </mc:AlternateContent>
              </a:graphicData>
            </a:graphic>
          </p:graphicFrame>
        </p:grpSp>
        <p:cxnSp>
          <p:nvCxnSpPr>
            <p:cNvPr id="5" name="Straight Arrow Connector 4"/>
            <p:cNvCxnSpPr>
              <a:stCxn id="64" idx="0"/>
              <a:endCxn id="110" idx="3"/>
            </p:cNvCxnSpPr>
            <p:nvPr/>
          </p:nvCxnSpPr>
          <p:spPr>
            <a:xfrm flipV="1">
              <a:off x="2406048" y="5055111"/>
              <a:ext cx="97634" cy="7359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8586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charRg st="25" end="6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10"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80</a:t>
            </a:fld>
            <a:r>
              <a:rPr lang="en-US" smtClean="0"/>
              <a:t> BWF 4/2/2014</a:t>
            </a:r>
            <a:endParaRPr lang="en-US" dirty="0"/>
          </a:p>
        </p:txBody>
      </p:sp>
      <p:graphicFrame>
        <p:nvGraphicFramePr>
          <p:cNvPr id="73" name="Object 72"/>
          <p:cNvGraphicFramePr>
            <a:graphicFrameLocks noChangeAspect="1"/>
          </p:cNvGraphicFramePr>
          <p:nvPr>
            <p:extLst>
              <p:ext uri="{D42A27DB-BD31-4B8C-83A1-F6EECF244321}">
                <p14:modId xmlns:p14="http://schemas.microsoft.com/office/powerpoint/2010/main" val="4066831980"/>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7420"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500804218"/>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7421"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4175040601"/>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7422"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grpSp>
        <p:nvGrpSpPr>
          <p:cNvPr id="77" name="Group 76"/>
          <p:cNvGrpSpPr/>
          <p:nvPr/>
        </p:nvGrpSpPr>
        <p:grpSpPr>
          <a:xfrm>
            <a:off x="5677677" y="4259064"/>
            <a:ext cx="3305901" cy="2233811"/>
            <a:chOff x="33744" y="4367691"/>
            <a:chExt cx="3089190" cy="1327255"/>
          </a:xfrm>
        </p:grpSpPr>
        <p:sp>
          <p:nvSpPr>
            <p:cNvPr id="7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9" name="Rectangle 78"/>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pSp>
        <p:nvGrpSpPr>
          <p:cNvPr id="68" name="Group 67"/>
          <p:cNvGrpSpPr/>
          <p:nvPr/>
        </p:nvGrpSpPr>
        <p:grpSpPr>
          <a:xfrm>
            <a:off x="702254" y="934355"/>
            <a:ext cx="7865632" cy="2769920"/>
            <a:chOff x="702254" y="3784483"/>
            <a:chExt cx="7865632" cy="2769920"/>
          </a:xfrm>
        </p:grpSpPr>
        <p:sp>
          <p:nvSpPr>
            <p:cNvPr id="69" name="Rectangle 68"/>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1463040" y="3784483"/>
              <a:ext cx="2111844" cy="2302596"/>
              <a:chOff x="6838074" y="2277355"/>
              <a:chExt cx="981497" cy="1772740"/>
            </a:xfrm>
          </p:grpSpPr>
          <p:sp>
            <p:nvSpPr>
              <p:cNvPr id="130" name="Trapezoid 1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1" name="TextBox 13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1" name="Straight Arrow Connector 70"/>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2" name="Straight Arrow Connector 71"/>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0" name="Group 79"/>
            <p:cNvGrpSpPr/>
            <p:nvPr/>
          </p:nvGrpSpPr>
          <p:grpSpPr>
            <a:xfrm>
              <a:off x="5198413" y="4697944"/>
              <a:ext cx="2578825" cy="1810201"/>
              <a:chOff x="6827762" y="2204122"/>
              <a:chExt cx="991809" cy="1845973"/>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3" name="TextBox 8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5" name="Rectangle 8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6" name="TextBox 85"/>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7" name="Elbow Connector 86"/>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9" name="Rectangle 88"/>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90" name="TextBox 8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91" name="Elbow Connector 9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786386" y="4588137"/>
              <a:ext cx="413796" cy="461665"/>
              <a:chOff x="637563" y="4042853"/>
              <a:chExt cx="413796" cy="461665"/>
            </a:xfrm>
          </p:grpSpPr>
          <p:sp>
            <p:nvSpPr>
              <p:cNvPr id="124" name="Rectangle 12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5" name="TextBox 12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6" name="TextBox 9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7" name="Object 96"/>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7423"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8" name="TextBox 97"/>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9" name="Group 98"/>
            <p:cNvGrpSpPr/>
            <p:nvPr/>
          </p:nvGrpSpPr>
          <p:grpSpPr>
            <a:xfrm>
              <a:off x="2464487" y="4277322"/>
              <a:ext cx="1018924" cy="684337"/>
              <a:chOff x="2464487" y="4277322"/>
              <a:chExt cx="1018924" cy="684337"/>
            </a:xfrm>
          </p:grpSpPr>
          <p:grpSp>
            <p:nvGrpSpPr>
              <p:cNvPr id="120" name="Group 119"/>
              <p:cNvGrpSpPr/>
              <p:nvPr/>
            </p:nvGrpSpPr>
            <p:grpSpPr>
              <a:xfrm>
                <a:off x="2464487" y="4428895"/>
                <a:ext cx="853466" cy="532764"/>
                <a:chOff x="1142803" y="6095656"/>
                <a:chExt cx="853466" cy="532764"/>
              </a:xfrm>
            </p:grpSpPr>
            <p:sp>
              <p:nvSpPr>
                <p:cNvPr id="122" name="Rectangle 12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1" name="Rectangle 120"/>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2437751" y="5267728"/>
              <a:ext cx="1072298" cy="696777"/>
              <a:chOff x="2437751" y="5267728"/>
              <a:chExt cx="1072298" cy="696777"/>
            </a:xfrm>
          </p:grpSpPr>
          <p:grpSp>
            <p:nvGrpSpPr>
              <p:cNvPr id="116" name="Group 115"/>
              <p:cNvGrpSpPr/>
              <p:nvPr/>
            </p:nvGrpSpPr>
            <p:grpSpPr>
              <a:xfrm>
                <a:off x="2437751" y="5423197"/>
                <a:ext cx="880202" cy="541308"/>
                <a:chOff x="1116067" y="6095656"/>
                <a:chExt cx="880202" cy="541308"/>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7" name="Rectangle 116"/>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1" name="Group 100"/>
            <p:cNvGrpSpPr/>
            <p:nvPr/>
          </p:nvGrpSpPr>
          <p:grpSpPr>
            <a:xfrm>
              <a:off x="5685545" y="4896628"/>
              <a:ext cx="1067842" cy="731411"/>
              <a:chOff x="5685545" y="4896628"/>
              <a:chExt cx="1067842" cy="731411"/>
            </a:xfrm>
          </p:grpSpPr>
          <p:grpSp>
            <p:nvGrpSpPr>
              <p:cNvPr id="112" name="Group 111"/>
              <p:cNvGrpSpPr/>
              <p:nvPr/>
            </p:nvGrpSpPr>
            <p:grpSpPr>
              <a:xfrm>
                <a:off x="5685545" y="5092889"/>
                <a:ext cx="867089" cy="535150"/>
                <a:chOff x="1129180" y="6095656"/>
                <a:chExt cx="867089" cy="535150"/>
              </a:xfrm>
            </p:grpSpPr>
            <p:sp>
              <p:nvSpPr>
                <p:cNvPr id="114" name="Rectangle 11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5" name="Rectangle 114"/>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3" name="Rectangle 112"/>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2" name="Group 101"/>
            <p:cNvGrpSpPr/>
            <p:nvPr/>
          </p:nvGrpSpPr>
          <p:grpSpPr>
            <a:xfrm>
              <a:off x="5683207" y="5794088"/>
              <a:ext cx="1064434" cy="760315"/>
              <a:chOff x="5683207" y="5794088"/>
              <a:chExt cx="1064434" cy="760315"/>
            </a:xfrm>
          </p:grpSpPr>
          <p:grpSp>
            <p:nvGrpSpPr>
              <p:cNvPr id="108" name="Group 107"/>
              <p:cNvGrpSpPr/>
              <p:nvPr/>
            </p:nvGrpSpPr>
            <p:grpSpPr>
              <a:xfrm>
                <a:off x="5683207" y="5993615"/>
                <a:ext cx="869427" cy="560788"/>
                <a:chOff x="1126842" y="6095656"/>
                <a:chExt cx="869427" cy="560788"/>
              </a:xfrm>
            </p:grpSpPr>
            <p:sp>
              <p:nvSpPr>
                <p:cNvPr id="110" name="Rectangle 10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9" name="Rectangle 10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3" name="Picture 102"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4" name="Picture 103"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5" name="TextBox 10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6" name="Straight Arrow Connector 10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63502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4778712"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br>
              <a:rPr lang="en-US" dirty="0" smtClean="0">
                <a:latin typeface="Calibri"/>
                <a:cs typeface="Calibri"/>
              </a:rPr>
            </a:br>
            <a:r>
              <a:rPr lang="en-US" dirty="0" smtClean="0">
                <a:latin typeface="Calibri"/>
                <a:cs typeface="Calibri"/>
              </a:rPr>
              <a:t>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81</a:t>
            </a:fld>
            <a:r>
              <a:rPr lang="en-US" smtClean="0"/>
              <a:t> BWF 4/2/2014</a:t>
            </a:r>
            <a:endParaRPr lang="en-US" dirty="0"/>
          </a:p>
        </p:txBody>
      </p:sp>
      <p:grpSp>
        <p:nvGrpSpPr>
          <p:cNvPr id="126" name="Group 125"/>
          <p:cNvGrpSpPr/>
          <p:nvPr/>
        </p:nvGrpSpPr>
        <p:grpSpPr>
          <a:xfrm>
            <a:off x="702254" y="934355"/>
            <a:ext cx="7865632" cy="2769920"/>
            <a:chOff x="702254" y="3784483"/>
            <a:chExt cx="7865632" cy="2769920"/>
          </a:xfrm>
        </p:grpSpPr>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a:off x="1463040" y="3784483"/>
              <a:ext cx="2111844" cy="2302596"/>
              <a:chOff x="6838074" y="2277355"/>
              <a:chExt cx="981497" cy="1772740"/>
            </a:xfrm>
          </p:grpSpPr>
          <p:sp>
            <p:nvSpPr>
              <p:cNvPr id="182" name="Trapezoid 18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3" name="TextBox 182"/>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9" name="Straight Arrow Connector 12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2" name="Group 131"/>
            <p:cNvGrpSpPr/>
            <p:nvPr/>
          </p:nvGrpSpPr>
          <p:grpSpPr>
            <a:xfrm>
              <a:off x="5198413" y="4697944"/>
              <a:ext cx="2578825" cy="1810201"/>
              <a:chOff x="6827762" y="2204122"/>
              <a:chExt cx="991809" cy="1845973"/>
            </a:xfrm>
          </p:grpSpPr>
          <p:sp>
            <p:nvSpPr>
              <p:cNvPr id="180" name="Trapezoid 17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1" name="TextBox 18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5" name="TextBox 13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6" name="Group 135"/>
            <p:cNvGrpSpPr/>
            <p:nvPr/>
          </p:nvGrpSpPr>
          <p:grpSpPr>
            <a:xfrm>
              <a:off x="7815967" y="4882610"/>
              <a:ext cx="579497" cy="369332"/>
              <a:chOff x="6366719" y="2492739"/>
              <a:chExt cx="579497" cy="369332"/>
            </a:xfrm>
          </p:grpSpPr>
          <p:sp>
            <p:nvSpPr>
              <p:cNvPr id="178" name="Rectangle 17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TextBox 17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7" name="Rectangle 136"/>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8" name="TextBox 137"/>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9" name="Elbow Connector 138"/>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1" name="Rectangle 140"/>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2" name="TextBox 141"/>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3" name="Elbow Connector 142"/>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4" name="Elbow Connector 143"/>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6" name="Straight Arrow Connector 145"/>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7" name="Group 146"/>
            <p:cNvGrpSpPr/>
            <p:nvPr/>
          </p:nvGrpSpPr>
          <p:grpSpPr>
            <a:xfrm>
              <a:off x="786386" y="4588137"/>
              <a:ext cx="413796" cy="461665"/>
              <a:chOff x="637563" y="4042853"/>
              <a:chExt cx="413796" cy="461665"/>
            </a:xfrm>
          </p:grpSpPr>
          <p:sp>
            <p:nvSpPr>
              <p:cNvPr id="176" name="Rectangle 175"/>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7" name="TextBox 176"/>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8" name="TextBox 1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9" name="Object 148"/>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958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0" name="TextBox 149"/>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1" name="Group 150"/>
            <p:cNvGrpSpPr/>
            <p:nvPr/>
          </p:nvGrpSpPr>
          <p:grpSpPr>
            <a:xfrm>
              <a:off x="2464487" y="4277322"/>
              <a:ext cx="1018924" cy="684337"/>
              <a:chOff x="2464487" y="4277322"/>
              <a:chExt cx="1018924" cy="684337"/>
            </a:xfrm>
          </p:grpSpPr>
          <p:grpSp>
            <p:nvGrpSpPr>
              <p:cNvPr id="172" name="Group 171"/>
              <p:cNvGrpSpPr/>
              <p:nvPr/>
            </p:nvGrpSpPr>
            <p:grpSpPr>
              <a:xfrm>
                <a:off x="2464487" y="4428895"/>
                <a:ext cx="853466" cy="532764"/>
                <a:chOff x="1142803" y="6095656"/>
                <a:chExt cx="853466" cy="532764"/>
              </a:xfrm>
            </p:grpSpPr>
            <p:sp>
              <p:nvSpPr>
                <p:cNvPr id="174" name="Rectangle 1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5" name="Rectangle 174"/>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3" name="Rectangle 17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2" name="Group 151"/>
            <p:cNvGrpSpPr/>
            <p:nvPr/>
          </p:nvGrpSpPr>
          <p:grpSpPr>
            <a:xfrm>
              <a:off x="2437751" y="5267728"/>
              <a:ext cx="1072298" cy="696777"/>
              <a:chOff x="2437751" y="5267728"/>
              <a:chExt cx="1072298" cy="696777"/>
            </a:xfrm>
          </p:grpSpPr>
          <p:grpSp>
            <p:nvGrpSpPr>
              <p:cNvPr id="168" name="Group 167"/>
              <p:cNvGrpSpPr/>
              <p:nvPr/>
            </p:nvGrpSpPr>
            <p:grpSpPr>
              <a:xfrm>
                <a:off x="2437751" y="5423197"/>
                <a:ext cx="880202" cy="541308"/>
                <a:chOff x="1116067" y="6095656"/>
                <a:chExt cx="880202" cy="541308"/>
              </a:xfrm>
            </p:grpSpPr>
            <p:sp>
              <p:nvSpPr>
                <p:cNvPr id="170" name="Rectangle 1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1" name="Rectangle 170"/>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9" name="Rectangle 168"/>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3" name="Group 152"/>
            <p:cNvGrpSpPr/>
            <p:nvPr/>
          </p:nvGrpSpPr>
          <p:grpSpPr>
            <a:xfrm>
              <a:off x="5685545" y="4896628"/>
              <a:ext cx="1067842" cy="731411"/>
              <a:chOff x="5685545" y="4896628"/>
              <a:chExt cx="1067842" cy="731411"/>
            </a:xfrm>
          </p:grpSpPr>
          <p:grpSp>
            <p:nvGrpSpPr>
              <p:cNvPr id="164" name="Group 163"/>
              <p:cNvGrpSpPr/>
              <p:nvPr/>
            </p:nvGrpSpPr>
            <p:grpSpPr>
              <a:xfrm>
                <a:off x="5685545" y="5092889"/>
                <a:ext cx="867089" cy="535150"/>
                <a:chOff x="1129180" y="6095656"/>
                <a:chExt cx="867089" cy="535150"/>
              </a:xfrm>
            </p:grpSpPr>
            <p:sp>
              <p:nvSpPr>
                <p:cNvPr id="166" name="Rectangle 1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7" name="Rectangle 166"/>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5" name="Rectangle 164"/>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794088"/>
              <a:ext cx="1064434" cy="760315"/>
              <a:chOff x="5683207" y="5794088"/>
              <a:chExt cx="1064434" cy="760315"/>
            </a:xfrm>
          </p:grpSpPr>
          <p:grpSp>
            <p:nvGrpSpPr>
              <p:cNvPr id="160" name="Group 159"/>
              <p:cNvGrpSpPr/>
              <p:nvPr/>
            </p:nvGrpSpPr>
            <p:grpSpPr>
              <a:xfrm>
                <a:off x="5683207" y="5993615"/>
                <a:ext cx="869427" cy="560788"/>
                <a:chOff x="1126842" y="6095656"/>
                <a:chExt cx="869427" cy="560788"/>
              </a:xfrm>
            </p:grpSpPr>
            <p:sp>
              <p:nvSpPr>
                <p:cNvPr id="162" name="Rectangle 1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3" name="Rectangle 162"/>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1" name="Rectangle 160"/>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5" name="Picture 15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6" name="Picture 15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7" name="TextBox 15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8" name="Straight Arrow Connector 15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9" name="Straight Arrow Connector 15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184" name="Group 183"/>
          <p:cNvGrpSpPr/>
          <p:nvPr/>
        </p:nvGrpSpPr>
        <p:grpSpPr>
          <a:xfrm>
            <a:off x="5697569" y="4012693"/>
            <a:ext cx="3305901" cy="1294562"/>
            <a:chOff x="33744" y="4395331"/>
            <a:chExt cx="3089190" cy="769185"/>
          </a:xfrm>
        </p:grpSpPr>
        <p:sp>
          <p:nvSpPr>
            <p:cNvPr id="185" name="Rectangle 36"/>
            <p:cNvSpPr>
              <a:spLocks noChangeArrowheads="1"/>
            </p:cNvSpPr>
            <p:nvPr/>
          </p:nvSpPr>
          <p:spPr bwMode="auto">
            <a:xfrm>
              <a:off x="33744" y="4395331"/>
              <a:ext cx="3089190" cy="76918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186" name="Rectangle 185"/>
            <p:cNvSpPr/>
            <p:nvPr/>
          </p:nvSpPr>
          <p:spPr>
            <a:xfrm>
              <a:off x="52332" y="4395331"/>
              <a:ext cx="3070602" cy="713194"/>
            </a:xfrm>
            <a:prstGeom prst="rect">
              <a:avLst/>
            </a:prstGeom>
          </p:spPr>
          <p:txBody>
            <a:bodyPr wrap="square">
              <a:spAutoFit/>
            </a:bodyPr>
            <a:lstStyle/>
            <a:p>
              <a:r>
                <a:rPr lang="en-US" sz="2400" dirty="0" smtClean="0">
                  <a:cs typeface="Calibri"/>
                </a:rPr>
                <a:t>Achieves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a:t>
              </a:r>
              <a:br>
                <a:rPr lang="en-US" sz="2400" dirty="0" smtClean="0">
                  <a:latin typeface="Times New Roman"/>
                  <a:cs typeface="Times New Roman"/>
                </a:rPr>
              </a:br>
              <a:r>
                <a:rPr lang="en-US" sz="2400" dirty="0" smtClean="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err="1" smtClean="0">
                <a:latin typeface="Times New Roman"/>
                <a:cs typeface="Times New Roman"/>
              </a:rPr>
              <a:t>H</a:t>
            </a:r>
            <a:r>
              <a:rPr lang="en-US" i="1" baseline="-25000" dirty="0" err="1" smtClean="0">
                <a:latin typeface="Times New Roman"/>
                <a:cs typeface="Times New Roman"/>
              </a:rPr>
              <a:t>usable</a:t>
            </a:r>
            <a:r>
              <a:rPr lang="en-US" i="1"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82</a:t>
            </a:fld>
            <a:r>
              <a:rPr lang="en-US" smtClean="0"/>
              <a:t> BWF 4/2/2014</a:t>
            </a:r>
            <a:endParaRPr lang="en-US" dirty="0"/>
          </a:p>
        </p:txBody>
      </p:sp>
      <p:grpSp>
        <p:nvGrpSpPr>
          <p:cNvPr id="68" name="Group 67"/>
          <p:cNvGrpSpPr/>
          <p:nvPr/>
        </p:nvGrpSpPr>
        <p:grpSpPr>
          <a:xfrm>
            <a:off x="456314" y="578091"/>
            <a:ext cx="8255886" cy="3301086"/>
            <a:chOff x="649733" y="3137616"/>
            <a:chExt cx="8255886" cy="3301086"/>
          </a:xfrm>
        </p:grpSpPr>
        <p:grpSp>
          <p:nvGrpSpPr>
            <p:cNvPr id="69" name="Group 68"/>
            <p:cNvGrpSpPr/>
            <p:nvPr/>
          </p:nvGrpSpPr>
          <p:grpSpPr>
            <a:xfrm>
              <a:off x="1410221" y="3137616"/>
              <a:ext cx="5808726" cy="3279224"/>
              <a:chOff x="6814750" y="1578615"/>
              <a:chExt cx="2699654" cy="2524633"/>
            </a:xfrm>
          </p:grpSpPr>
          <p:sp>
            <p:nvSpPr>
              <p:cNvPr id="152" name="Trapezoid 15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3" name="TextBox 15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2" name="Group 71"/>
            <p:cNvGrpSpPr/>
            <p:nvPr/>
          </p:nvGrpSpPr>
          <p:grpSpPr>
            <a:xfrm>
              <a:off x="7257195" y="3382218"/>
              <a:ext cx="1648424" cy="381994"/>
              <a:chOff x="3572254" y="4244288"/>
              <a:chExt cx="1648424" cy="381994"/>
            </a:xfrm>
          </p:grpSpPr>
          <p:sp>
            <p:nvSpPr>
              <p:cNvPr id="149" name="Rectangle 14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1" name="TextBox 15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3" name="Straight Arrow Connector 7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5" name="Elbow Connector 7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Elbow Connector 7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9" name="Straight Arrow Connector 11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21" name="Straight Arrow Connector 12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2" name="TextBox 12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3" name="TextBox 12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4" name="Group 123"/>
            <p:cNvGrpSpPr/>
            <p:nvPr/>
          </p:nvGrpSpPr>
          <p:grpSpPr>
            <a:xfrm>
              <a:off x="4292976" y="4079697"/>
              <a:ext cx="1990182" cy="525484"/>
              <a:chOff x="1155171" y="6095656"/>
              <a:chExt cx="1990182" cy="525484"/>
            </a:xfrm>
          </p:grpSpPr>
          <p:sp>
            <p:nvSpPr>
              <p:cNvPr id="147" name="Rectangle 14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45" name="Straight Arrow Connector 14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TextBox 14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8" name="TextBox 1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9" name="Straight Arrow Connector 12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1" name="Group 130"/>
            <p:cNvGrpSpPr/>
            <p:nvPr/>
          </p:nvGrpSpPr>
          <p:grpSpPr>
            <a:xfrm>
              <a:off x="656390" y="3672502"/>
              <a:ext cx="577300" cy="461665"/>
              <a:chOff x="637563" y="4042853"/>
              <a:chExt cx="577300" cy="461665"/>
            </a:xfrm>
          </p:grpSpPr>
          <p:sp>
            <p:nvSpPr>
              <p:cNvPr id="143" name="Rectangle 14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4" name="TextBox 1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2" name="Group 131"/>
            <p:cNvGrpSpPr/>
            <p:nvPr/>
          </p:nvGrpSpPr>
          <p:grpSpPr>
            <a:xfrm>
              <a:off x="649733" y="4739379"/>
              <a:ext cx="577300" cy="461665"/>
              <a:chOff x="637563" y="4042853"/>
              <a:chExt cx="577300" cy="461665"/>
            </a:xfrm>
          </p:grpSpPr>
          <p:sp>
            <p:nvSpPr>
              <p:cNvPr id="141" name="Rectangle 14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3" name="Group 132"/>
            <p:cNvGrpSpPr/>
            <p:nvPr/>
          </p:nvGrpSpPr>
          <p:grpSpPr>
            <a:xfrm>
              <a:off x="669757" y="5629344"/>
              <a:ext cx="577300" cy="461665"/>
              <a:chOff x="637563" y="4042853"/>
              <a:chExt cx="577300" cy="461665"/>
            </a:xfrm>
          </p:grpSpPr>
          <p:sp>
            <p:nvSpPr>
              <p:cNvPr id="139" name="Rectangle 13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0" name="TextBox 139"/>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4" name="Rectangle 13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5" name="Rectangle 13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6" name="Rectangle 13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7" name="Rectangle 136"/>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8" name="Rectangle 137"/>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5270536"/>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5361691"/>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3559612105"/>
              </p:ext>
            </p:extLst>
          </p:nvPr>
        </p:nvGraphicFramePr>
        <p:xfrm>
          <a:off x="6137275" y="5306093"/>
          <a:ext cx="265113" cy="241300"/>
        </p:xfrm>
        <a:graphic>
          <a:graphicData uri="http://schemas.openxmlformats.org/presentationml/2006/ole">
            <mc:AlternateContent xmlns:mc="http://schemas.openxmlformats.org/markup-compatibility/2006">
              <mc:Choice xmlns:v="urn:schemas-microsoft-com:vml" Requires="v">
                <p:oleObj spid="_x0000_s299020"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6137275" y="5306093"/>
                        <a:ext cx="265113" cy="241300"/>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7" name="Group 136"/>
          <p:cNvGrpSpPr/>
          <p:nvPr/>
        </p:nvGrpSpPr>
        <p:grpSpPr>
          <a:xfrm>
            <a:off x="5198413" y="4697944"/>
            <a:ext cx="2578825" cy="1810201"/>
            <a:chOff x="6827762" y="2204122"/>
            <a:chExt cx="991809" cy="1845973"/>
          </a:xfrm>
        </p:grpSpPr>
        <p:sp>
          <p:nvSpPr>
            <p:cNvPr id="138" name="Trapezoid 13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9" name="TextBox 13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Rectangle 145"/>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149" name="Rectangle 148"/>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151" name="Rectangle 150"/>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153" name="TextBox 15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55" name="Group 154"/>
          <p:cNvGrpSpPr/>
          <p:nvPr/>
        </p:nvGrpSpPr>
        <p:grpSpPr>
          <a:xfrm>
            <a:off x="7815967" y="4882610"/>
            <a:ext cx="579497" cy="369332"/>
            <a:chOff x="6366719"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70" name="Object 69"/>
          <p:cNvGraphicFramePr>
            <a:graphicFrameLocks noChangeAspect="1"/>
          </p:cNvGraphicFramePr>
          <p:nvPr>
            <p:extLst>
              <p:ext uri="{D42A27DB-BD31-4B8C-83A1-F6EECF244321}">
                <p14:modId xmlns:p14="http://schemas.microsoft.com/office/powerpoint/2010/main" val="1440934861"/>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99021"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72" name="TextBox 7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3" name="Group 72"/>
          <p:cNvGrpSpPr/>
          <p:nvPr/>
        </p:nvGrpSpPr>
        <p:grpSpPr>
          <a:xfrm>
            <a:off x="786386" y="4588137"/>
            <a:ext cx="413796" cy="461665"/>
            <a:chOff x="637563" y="4042853"/>
            <a:chExt cx="413796" cy="461665"/>
          </a:xfrm>
        </p:grpSpPr>
        <p:sp>
          <p:nvSpPr>
            <p:cNvPr id="74" name="Rectangle 7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5" name="TextBox 7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77" name="Group 76"/>
          <p:cNvGrpSpPr/>
          <p:nvPr/>
        </p:nvGrpSpPr>
        <p:grpSpPr>
          <a:xfrm>
            <a:off x="336248" y="1566460"/>
            <a:ext cx="3754489" cy="433300"/>
            <a:chOff x="3156859" y="644458"/>
            <a:chExt cx="3766267" cy="353005"/>
          </a:xfrm>
        </p:grpSpPr>
        <p:sp>
          <p:nvSpPr>
            <p:cNvPr id="78"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9" name="Object 78"/>
            <p:cNvGraphicFramePr>
              <a:graphicFrameLocks noChangeAspect="1"/>
            </p:cNvGraphicFramePr>
            <p:nvPr>
              <p:extLst>
                <p:ext uri="{D42A27DB-BD31-4B8C-83A1-F6EECF244321}">
                  <p14:modId xmlns:p14="http://schemas.microsoft.com/office/powerpoint/2010/main" val="4097077268"/>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299022"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48666"/>
                          <a:ext cx="3522566" cy="348797"/>
                        </a:xfrm>
                        <a:prstGeom prst="rect">
                          <a:avLst/>
                        </a:prstGeom>
                      </p:spPr>
                    </p:pic>
                  </p:oleObj>
                </mc:Fallback>
              </mc:AlternateContent>
            </a:graphicData>
          </a:graphic>
        </p:graphicFrame>
      </p:grpSp>
      <p:sp>
        <p:nvSpPr>
          <p:cNvPr id="8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81" name="Rectangle 80"/>
          <p:cNvSpPr/>
          <p:nvPr/>
        </p:nvSpPr>
        <p:spPr>
          <a:xfrm>
            <a:off x="4482292" y="1527077"/>
            <a:ext cx="4572000" cy="2154436"/>
          </a:xfrm>
          <a:prstGeom prst="rect">
            <a:avLst/>
          </a:prstGeom>
        </p:spPr>
        <p:txBody>
          <a:bodyPr>
            <a:spAutoFit/>
          </a:bodyPr>
          <a:lstStyle/>
          <a:p>
            <a:r>
              <a:rPr lang="en-US" sz="2000" dirty="0" smtClean="0">
                <a:cs typeface="Calibri"/>
              </a:rPr>
              <a:t>Traditional Construction</a:t>
            </a:r>
            <a:endParaRPr lang="en-US" sz="2000" dirty="0" smtClean="0">
              <a:cs typeface="Calibri"/>
            </a:endParaRP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smtClean="0">
              <a:cs typeface="Calibri"/>
            </a:endParaRPr>
          </a:p>
          <a:p>
            <a:pPr marL="800100" lvl="1" indent="-342900">
              <a:buFont typeface="Arial"/>
              <a:buChar char="•"/>
            </a:pPr>
            <a:r>
              <a:rPr lang="en-US" sz="2000" dirty="0" smtClean="0">
                <a:cs typeface="Calibri"/>
              </a:rPr>
              <a:t>Error correct to </a:t>
            </a:r>
            <a:r>
              <a:rPr lang="en-US" sz="2000" i="1" dirty="0" smtClean="0">
                <a:latin typeface="Times New Roman"/>
                <a:cs typeface="Times New Roman"/>
              </a:rPr>
              <a:t>w</a:t>
            </a:r>
            <a:r>
              <a:rPr lang="en-US" sz="2000" i="1" dirty="0" smtClean="0">
                <a:cs typeface="Calibri"/>
              </a:rPr>
              <a:t> </a:t>
            </a:r>
            <a:r>
              <a:rPr lang="en-US" sz="2000" dirty="0" smtClean="0">
                <a:cs typeface="Calibri"/>
              </a:rPr>
              <a:t>with </a:t>
            </a:r>
            <a:br>
              <a:rPr lang="en-US" sz="2000" dirty="0" smtClean="0">
                <a:cs typeface="Calibri"/>
              </a:rPr>
            </a:br>
            <a:r>
              <a:rPr lang="en-US" sz="2000" dirty="0" smtClean="0">
                <a:cs typeface="Calibri"/>
              </a:rPr>
              <a:t>a </a:t>
            </a:r>
            <a:r>
              <a:rPr lang="en-US" sz="2000" i="1" dirty="0" smtClean="0">
                <a:cs typeface="Calibri"/>
              </a:rPr>
              <a:t>secure sketch </a:t>
            </a:r>
            <a:endParaRPr lang="en-US" sz="2000" i="1" dirty="0">
              <a:cs typeface="Calibri"/>
            </a:endParaRPr>
          </a:p>
          <a:p>
            <a:pPr lvl="1"/>
            <a:endParaRPr lang="en-US" sz="1400" i="1" dirty="0">
              <a:latin typeface="Arial" charset="0"/>
            </a:endParaRPr>
          </a:p>
        </p:txBody>
      </p:sp>
    </p:spTree>
    <p:extLst>
      <p:ext uri="{BB962C8B-B14F-4D97-AF65-F5344CB8AC3E}">
        <p14:creationId xmlns:p14="http://schemas.microsoft.com/office/powerpoint/2010/main" val="2749765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14557</TotalTime>
  <Words>11223</Words>
  <Application>Microsoft Macintosh PowerPoint</Application>
  <PresentationFormat>On-screen Show (4:3)</PresentationFormat>
  <Paragraphs>1847</Paragraphs>
  <Slides>82</Slides>
  <Notes>71</Notes>
  <HiddenSlides>6</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Office Theme</vt:lpstr>
      <vt:lpstr>Equation</vt:lpstr>
      <vt:lpstr>Microsoft Equation</vt:lpstr>
      <vt:lpstr>Key Derivation from Noisy Sources with More Errors Than Entropy</vt:lpstr>
      <vt:lpstr>Outline</vt:lpstr>
      <vt:lpstr>Key Derivation from Noisy Sources</vt:lpstr>
      <vt:lpstr>Biometrics</vt:lpstr>
      <vt:lpstr>PUFs</vt:lpstr>
      <vt:lpstr>Outline</vt:lpstr>
      <vt:lpstr>Fuzzy Extractors</vt:lpstr>
      <vt:lpstr>Fuzzy Extractors</vt:lpstr>
      <vt:lpstr>Fuzzy Extractors</vt:lpstr>
      <vt:lpstr>Secure Sketches</vt:lpstr>
      <vt:lpstr>Secure Sketches</vt:lpstr>
      <vt:lpstr>Secure Sketches</vt:lpstr>
      <vt:lpstr>Entropy Loss From Fuzzy Extractors</vt:lpstr>
      <vt:lpstr>Entropy Loss From Fuzzy Extractors</vt:lpstr>
      <vt:lpstr>Outline</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Outline</vt:lpstr>
      <vt:lpstr>Error Tolerance and Security at Odds</vt:lpstr>
      <vt:lpstr>Error Tolerance and Security at Odds</vt:lpstr>
      <vt:lpstr>Error Tolerance and Security at Odds</vt:lpstr>
      <vt:lpstr>Minimum Usable Entropy</vt:lpstr>
      <vt:lpstr>Hamming Metric</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at Odds</vt:lpstr>
      <vt:lpstr>Error Tolerance and Security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Question Opportunity 2!</vt:lpstr>
      <vt:lpstr>BACKUPS</vt:lpstr>
      <vt:lpstr>Overview of Talk</vt:lpstr>
      <vt:lpstr>Results </vt:lpstr>
      <vt:lpstr>Aside</vt:lpstr>
      <vt:lpstr>Expanding Point Functions</vt:lpstr>
      <vt:lpstr>Block Unguessable Distributions</vt:lpstr>
      <vt:lpstr>Block Unguessable Distributions</vt:lpstr>
      <vt:lpstr>Block Unguessable Distributions</vt:lpstr>
      <vt:lpstr>Error Tolerance and Security are at Odds</vt:lpstr>
      <vt:lpstr>Results </vt:lpstr>
      <vt:lpstr>Results </vt:lpstr>
      <vt:lpstr>Results </vt:lpstr>
      <vt:lpstr>Results </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657</cp:revision>
  <dcterms:created xsi:type="dcterms:W3CDTF">2013-03-29T19:18:32Z</dcterms:created>
  <dcterms:modified xsi:type="dcterms:W3CDTF">2014-03-31T17:02:26Z</dcterms:modified>
</cp:coreProperties>
</file>