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7.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notesSlides/notesSlide14.xml" ContentType="application/vnd.openxmlformats-officedocument.presentationml.notesSlide+xml"/>
  <Override PartName="/ppt/embeddings/oleObject10.bin" ContentType="application/vnd.openxmlformats-officedocument.oleObject"/>
  <Override PartName="/ppt/notesSlides/notesSlide15.xml" ContentType="application/vnd.openxmlformats-officedocument.presentationml.notesSlide+xml"/>
  <Override PartName="/ppt/embeddings/oleObject11.bin" ContentType="application/vnd.openxmlformats-officedocument.oleObject"/>
  <Override PartName="/ppt/notesSlides/notesSlide16.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17.xml" ContentType="application/vnd.openxmlformats-officedocument.presentationml.notesSlide+xml"/>
  <Override PartName="/ppt/embeddings/oleObject16.bin" ContentType="application/vnd.openxmlformats-officedocument.oleObject"/>
  <Override PartName="/ppt/notesSlides/notesSlide18.xml" ContentType="application/vnd.openxmlformats-officedocument.presentationml.notesSlide+xml"/>
  <Override PartName="/ppt/embeddings/oleObject17.bin" ContentType="application/vnd.openxmlformats-officedocument.oleObject"/>
  <Override PartName="/ppt/notesSlides/notesSlide19.xml" ContentType="application/vnd.openxmlformats-officedocument.presentationml.notesSlide+xml"/>
  <Override PartName="/ppt/embeddings/oleObject18.bin" ContentType="application/vnd.openxmlformats-officedocument.oleObject"/>
  <Override PartName="/ppt/notesSlides/notesSlide20.xml" ContentType="application/vnd.openxmlformats-officedocument.presentationml.notesSlide+xml"/>
  <Override PartName="/ppt/embeddings/oleObject19.bin" ContentType="application/vnd.openxmlformats-officedocument.oleObject"/>
  <Override PartName="/ppt/notesSlides/notesSlide21.xml" ContentType="application/vnd.openxmlformats-officedocument.presentationml.notesSlide+xml"/>
  <Override PartName="/ppt/embeddings/oleObject20.bin" ContentType="application/vnd.openxmlformats-officedocument.oleObject"/>
  <Override PartName="/ppt/notesSlides/notesSlide22.xml" ContentType="application/vnd.openxmlformats-officedocument.presentationml.notesSlide+xml"/>
  <Override PartName="/ppt/embeddings/oleObject21.bin" ContentType="application/vnd.openxmlformats-officedocument.oleObject"/>
  <Override PartName="/ppt/notesSlides/notesSlide23.xml" ContentType="application/vnd.openxmlformats-officedocument.presentationml.notesSlide+xml"/>
  <Override PartName="/ppt/embeddings/oleObject22.bin" ContentType="application/vnd.openxmlformats-officedocument.oleObject"/>
  <Override PartName="/ppt/notesSlides/notesSlide24.xml" ContentType="application/vnd.openxmlformats-officedocument.presentationml.notesSlide+xml"/>
  <Override PartName="/ppt/embeddings/oleObject23.bin" ContentType="application/vnd.openxmlformats-officedocument.oleObject"/>
  <Override PartName="/ppt/notesSlides/notesSlide25.xml" ContentType="application/vnd.openxmlformats-officedocument.presentationml.notesSlide+xml"/>
  <Override PartName="/ppt/embeddings/oleObject24.bin" ContentType="application/vnd.openxmlformats-officedocument.oleObject"/>
  <Override PartName="/ppt/notesSlides/notesSlide26.xml" ContentType="application/vnd.openxmlformats-officedocument.presentationml.notesSlide+xml"/>
  <Override PartName="/ppt/embeddings/oleObject25.bin" ContentType="application/vnd.openxmlformats-officedocument.oleObject"/>
  <Override PartName="/ppt/notesSlides/notesSlide27.xml" ContentType="application/vnd.openxmlformats-officedocument.presentationml.notesSlide+xml"/>
  <Override PartName="/ppt/embeddings/oleObject26.bin" ContentType="application/vnd.openxmlformats-officedocument.oleObject"/>
  <Override PartName="/ppt/notesSlides/notesSlide28.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notesSlides/notesSlide31.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notesSlides/notesSlide32.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33.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4.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notesSlides/notesSlide38.xml" ContentType="application/vnd.openxmlformats-officedocument.presentationml.notesSlide+xml"/>
  <Override PartName="/ppt/embeddings/oleObject41.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42.bin" ContentType="application/vnd.openxmlformats-officedocument.oleObject"/>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43.bin" ContentType="application/vnd.openxmlformats-officedocument.oleObject"/>
  <Override PartName="/ppt/notesSlides/notesSlide53.xml" ContentType="application/vnd.openxmlformats-officedocument.presentationml.notesSlide+xml"/>
  <Override PartName="/ppt/embeddings/oleObject44.bin" ContentType="application/vnd.openxmlformats-officedocument.oleObject"/>
  <Override PartName="/ppt/notesSlides/notesSlide54.xml" ContentType="application/vnd.openxmlformats-officedocument.presentationml.notesSlide+xml"/>
  <Override PartName="/ppt/embeddings/oleObject45.bin" ContentType="application/vnd.openxmlformats-officedocument.oleObject"/>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notesSlides/notesSlide57.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58.xml" ContentType="application/vnd.openxmlformats-officedocument.presentationml.notesSlide+xml"/>
  <Override PartName="/ppt/embeddings/oleObject54.bin" ContentType="application/vnd.openxmlformats-officedocument.oleObject"/>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handoutMasterIdLst>
    <p:handoutMasterId r:id="rId73"/>
  </p:handoutMasterIdLst>
  <p:sldIdLst>
    <p:sldId id="257" r:id="rId2"/>
    <p:sldId id="438" r:id="rId3"/>
    <p:sldId id="259" r:id="rId4"/>
    <p:sldId id="308" r:id="rId5"/>
    <p:sldId id="365" r:id="rId6"/>
    <p:sldId id="366" r:id="rId7"/>
    <p:sldId id="428" r:id="rId8"/>
    <p:sldId id="367" r:id="rId9"/>
    <p:sldId id="427" r:id="rId10"/>
    <p:sldId id="434" r:id="rId11"/>
    <p:sldId id="369" r:id="rId12"/>
    <p:sldId id="371" r:id="rId13"/>
    <p:sldId id="372" r:id="rId14"/>
    <p:sldId id="373" r:id="rId15"/>
    <p:sldId id="375" r:id="rId16"/>
    <p:sldId id="374" r:id="rId17"/>
    <p:sldId id="376" r:id="rId18"/>
    <p:sldId id="418" r:id="rId19"/>
    <p:sldId id="377" r:id="rId20"/>
    <p:sldId id="419" r:id="rId21"/>
    <p:sldId id="420" r:id="rId22"/>
    <p:sldId id="423" r:id="rId23"/>
    <p:sldId id="421" r:id="rId24"/>
    <p:sldId id="422" r:id="rId25"/>
    <p:sldId id="424" r:id="rId26"/>
    <p:sldId id="426" r:id="rId27"/>
    <p:sldId id="425" r:id="rId28"/>
    <p:sldId id="384" r:id="rId29"/>
    <p:sldId id="385" r:id="rId30"/>
    <p:sldId id="408" r:id="rId31"/>
    <p:sldId id="402" r:id="rId32"/>
    <p:sldId id="409" r:id="rId33"/>
    <p:sldId id="386" r:id="rId34"/>
    <p:sldId id="413" r:id="rId35"/>
    <p:sldId id="414" r:id="rId36"/>
    <p:sldId id="411" r:id="rId37"/>
    <p:sldId id="389" r:id="rId38"/>
    <p:sldId id="429" r:id="rId39"/>
    <p:sldId id="435" r:id="rId40"/>
    <p:sldId id="391" r:id="rId41"/>
    <p:sldId id="392" r:id="rId42"/>
    <p:sldId id="393" r:id="rId43"/>
    <p:sldId id="394" r:id="rId44"/>
    <p:sldId id="395" r:id="rId45"/>
    <p:sldId id="396" r:id="rId46"/>
    <p:sldId id="398" r:id="rId47"/>
    <p:sldId id="397" r:id="rId48"/>
    <p:sldId id="406" r:id="rId49"/>
    <p:sldId id="436" r:id="rId50"/>
    <p:sldId id="412" r:id="rId51"/>
    <p:sldId id="400" r:id="rId52"/>
    <p:sldId id="437" r:id="rId53"/>
    <p:sldId id="430" r:id="rId54"/>
    <p:sldId id="431" r:id="rId55"/>
    <p:sldId id="432" r:id="rId56"/>
    <p:sldId id="415" r:id="rId57"/>
    <p:sldId id="407" r:id="rId58"/>
    <p:sldId id="410" r:id="rId59"/>
    <p:sldId id="433" r:id="rId60"/>
    <p:sldId id="368" r:id="rId61"/>
    <p:sldId id="370" r:id="rId62"/>
    <p:sldId id="401" r:id="rId63"/>
    <p:sldId id="388" r:id="rId64"/>
    <p:sldId id="403" r:id="rId65"/>
    <p:sldId id="404" r:id="rId66"/>
    <p:sldId id="405" r:id="rId67"/>
    <p:sldId id="416" r:id="rId68"/>
    <p:sldId id="417" r:id="rId69"/>
    <p:sldId id="390" r:id="rId70"/>
    <p:sldId id="399"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1032" y="-296"/>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16.emf"/><Relationship Id="rId1" Type="http://schemas.openxmlformats.org/officeDocument/2006/relationships/image" Target="../media/image31.emf"/><Relationship Id="rId2" Type="http://schemas.openxmlformats.org/officeDocument/2006/relationships/image" Target="../media/image32.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16.emf"/><Relationship Id="rId1" Type="http://schemas.openxmlformats.org/officeDocument/2006/relationships/image" Target="../media/image31.emf"/><Relationship Id="rId2" Type="http://schemas.openxmlformats.org/officeDocument/2006/relationships/image" Target="../media/image3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3/31/14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3/31/14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61</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62</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63</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64</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65</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66</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67</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68</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69</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70</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3/31/14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3/31/14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3/31/14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3/31/14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3/31/14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3/31/14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3/31/14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8.bin"/><Relationship Id="rId5" Type="http://schemas.openxmlformats.org/officeDocument/2006/relationships/image" Target="../media/image16.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16.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0.bin"/><Relationship Id="rId5"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1.bin"/><Relationship Id="rId5" Type="http://schemas.openxmlformats.org/officeDocument/2006/relationships/image" Target="../media/image1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 Type="http://schemas.openxmlformats.org/officeDocument/2006/relationships/oleObject" Target="../embeddings/oleObject15.bin"/><Relationship Id="rId12"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image" Target="../media/image15.emf"/><Relationship Id="rId5" Type="http://schemas.openxmlformats.org/officeDocument/2006/relationships/image" Target="../media/image20.emf"/><Relationship Id="rId6" Type="http://schemas.openxmlformats.org/officeDocument/2006/relationships/oleObject" Target="../embeddings/oleObject12.bin"/><Relationship Id="rId7" Type="http://schemas.openxmlformats.org/officeDocument/2006/relationships/image" Target="../media/image17.emf"/><Relationship Id="rId8" Type="http://schemas.openxmlformats.org/officeDocument/2006/relationships/oleObject" Target="../embeddings/oleObject13.bin"/><Relationship Id="rId9" Type="http://schemas.openxmlformats.org/officeDocument/2006/relationships/image" Target="../media/image18.emf"/><Relationship Id="rId10"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6.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7.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8.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9.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0.bin"/><Relationship Id="rId5" Type="http://schemas.openxmlformats.org/officeDocument/2006/relationships/image" Target="../media/image16.emf"/><Relationship Id="rId6" Type="http://schemas.openxmlformats.org/officeDocument/2006/relationships/image" Target="../media/image21.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1.bin"/><Relationship Id="rId5" Type="http://schemas.openxmlformats.org/officeDocument/2006/relationships/image" Target="../media/image16.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2.bin"/><Relationship Id="rId5" Type="http://schemas.openxmlformats.org/officeDocument/2006/relationships/image" Target="../media/image16.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3.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8" Type="http://schemas.openxmlformats.org/officeDocument/2006/relationships/image" Target="../media/image21.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4.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8" Type="http://schemas.openxmlformats.org/officeDocument/2006/relationships/image" Target="../media/image21.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5.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6.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8" Type="http://schemas.openxmlformats.org/officeDocument/2006/relationships/image" Target="../media/image24.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oleObject" Target="../embeddings/oleObject1.bin"/><Relationship Id="rId8" Type="http://schemas.openxmlformats.org/officeDocument/2006/relationships/image" Target="../media/image5.emf"/><Relationship Id="rId9" Type="http://schemas.openxmlformats.org/officeDocument/2006/relationships/oleObject" Target="../embeddings/oleObject2.bin"/><Relationship Id="rId10"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5.emf"/><Relationship Id="rId6" Type="http://schemas.openxmlformats.org/officeDocument/2006/relationships/oleObject" Target="../embeddings/oleObject28.bin"/><Relationship Id="rId7" Type="http://schemas.openxmlformats.org/officeDocument/2006/relationships/image" Target="../media/image26.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9.bin"/><Relationship Id="rId5" Type="http://schemas.openxmlformats.org/officeDocument/2006/relationships/image" Target="../media/image25.emf"/><Relationship Id="rId6" Type="http://schemas.openxmlformats.org/officeDocument/2006/relationships/oleObject" Target="../embeddings/oleObject30.bin"/><Relationship Id="rId7" Type="http://schemas.openxmlformats.org/officeDocument/2006/relationships/image" Target="../media/image2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31.bin"/><Relationship Id="rId5" Type="http://schemas.openxmlformats.org/officeDocument/2006/relationships/image" Target="../media/image25.emf"/><Relationship Id="rId6" Type="http://schemas.openxmlformats.org/officeDocument/2006/relationships/oleObject" Target="../embeddings/oleObject32.bin"/><Relationship Id="rId7" Type="http://schemas.openxmlformats.org/officeDocument/2006/relationships/image" Target="../media/image2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33.bin"/><Relationship Id="rId5" Type="http://schemas.openxmlformats.org/officeDocument/2006/relationships/image" Target="../media/image25.emf"/><Relationship Id="rId6" Type="http://schemas.openxmlformats.org/officeDocument/2006/relationships/oleObject" Target="../embeddings/oleObject34.bin"/><Relationship Id="rId7" Type="http://schemas.openxmlformats.org/officeDocument/2006/relationships/image" Target="../media/image26.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5.bin"/><Relationship Id="rId5" Type="http://schemas.openxmlformats.org/officeDocument/2006/relationships/image" Target="../media/image25.emf"/><Relationship Id="rId6" Type="http://schemas.openxmlformats.org/officeDocument/2006/relationships/oleObject" Target="../embeddings/oleObject36.bin"/><Relationship Id="rId7" Type="http://schemas.openxmlformats.org/officeDocument/2006/relationships/image" Target="../media/image26.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7.bin"/><Relationship Id="rId5" Type="http://schemas.openxmlformats.org/officeDocument/2006/relationships/image" Target="../media/image25.emf"/><Relationship Id="rId6" Type="http://schemas.openxmlformats.org/officeDocument/2006/relationships/oleObject" Target="../embeddings/oleObject38.bin"/><Relationship Id="rId7" Type="http://schemas.openxmlformats.org/officeDocument/2006/relationships/image" Target="../media/image26.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9.bin"/><Relationship Id="rId5" Type="http://schemas.openxmlformats.org/officeDocument/2006/relationships/image" Target="../media/image13.emf"/><Relationship Id="rId6" Type="http://schemas.openxmlformats.org/officeDocument/2006/relationships/oleObject" Target="../embeddings/oleObject40.bin"/><Relationship Id="rId7" Type="http://schemas.openxmlformats.org/officeDocument/2006/relationships/image" Target="../media/image16.emf"/><Relationship Id="rId8" Type="http://schemas.openxmlformats.org/officeDocument/2006/relationships/image" Target="../media/image22.emf"/><Relationship Id="rId9" Type="http://schemas.openxmlformats.org/officeDocument/2006/relationships/image" Target="../media/image23.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1.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42.bin"/><Relationship Id="rId5" Type="http://schemas.openxmlformats.org/officeDocument/2006/relationships/image" Target="../media/image13.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43.bin"/><Relationship Id="rId5" Type="http://schemas.openxmlformats.org/officeDocument/2006/relationships/image" Target="../media/image30.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44.bin"/><Relationship Id="rId5" Type="http://schemas.openxmlformats.org/officeDocument/2006/relationships/image" Target="../media/image30.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45.bin"/><Relationship Id="rId5" Type="http://schemas.openxmlformats.org/officeDocument/2006/relationships/image" Target="../media/image30.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7.xml.rels><?xml version="1.0" encoding="UTF-8" standalone="yes"?>
<Relationships xmlns="http://schemas.openxmlformats.org/package/2006/relationships"><Relationship Id="rId11" Type="http://schemas.openxmlformats.org/officeDocument/2006/relationships/image" Target="../media/image16.emf"/><Relationship Id="rId12" Type="http://schemas.openxmlformats.org/officeDocument/2006/relationships/image" Target="../media/image22.emf"/><Relationship Id="rId13" Type="http://schemas.openxmlformats.org/officeDocument/2006/relationships/image" Target="../media/image23.emf"/><Relationship Id="rId1" Type="http://schemas.openxmlformats.org/officeDocument/2006/relationships/vmlDrawing" Target="../drawings/vmlDrawing34.vml"/><Relationship Id="rId2" Type="http://schemas.openxmlformats.org/officeDocument/2006/relationships/slideLayout" Target="../slideLayouts/slideLayout2.xml"/><Relationship Id="rId3" Type="http://schemas.openxmlformats.org/officeDocument/2006/relationships/notesSlide" Target="../notesSlides/notesSlide56.xml"/><Relationship Id="rId4" Type="http://schemas.openxmlformats.org/officeDocument/2006/relationships/oleObject" Target="../embeddings/oleObject46.bin"/><Relationship Id="rId5" Type="http://schemas.openxmlformats.org/officeDocument/2006/relationships/image" Target="../media/image31.emf"/><Relationship Id="rId6" Type="http://schemas.openxmlformats.org/officeDocument/2006/relationships/oleObject" Target="../embeddings/oleObject47.bin"/><Relationship Id="rId7" Type="http://schemas.openxmlformats.org/officeDocument/2006/relationships/image" Target="../media/image32.emf"/><Relationship Id="rId8" Type="http://schemas.openxmlformats.org/officeDocument/2006/relationships/oleObject" Target="../embeddings/oleObject48.bin"/><Relationship Id="rId9" Type="http://schemas.openxmlformats.org/officeDocument/2006/relationships/image" Target="../media/image33.emf"/><Relationship Id="rId10" Type="http://schemas.openxmlformats.org/officeDocument/2006/relationships/oleObject" Target="../embeddings/oleObject49.bin"/></Relationships>
</file>

<file path=ppt/slides/_rels/slide68.xml.rels><?xml version="1.0" encoding="UTF-8" standalone="yes"?>
<Relationships xmlns="http://schemas.openxmlformats.org/package/2006/relationships"><Relationship Id="rId11" Type="http://schemas.openxmlformats.org/officeDocument/2006/relationships/image" Target="../media/image16.emf"/><Relationship Id="rId12" Type="http://schemas.openxmlformats.org/officeDocument/2006/relationships/image" Target="../media/image22.emf"/><Relationship Id="rId13" Type="http://schemas.openxmlformats.org/officeDocument/2006/relationships/image" Target="../media/image23.emf"/><Relationship Id="rId1" Type="http://schemas.openxmlformats.org/officeDocument/2006/relationships/vmlDrawing" Target="../drawings/vmlDrawing35.vml"/><Relationship Id="rId2" Type="http://schemas.openxmlformats.org/officeDocument/2006/relationships/slideLayout" Target="../slideLayouts/slideLayout2.xml"/><Relationship Id="rId3" Type="http://schemas.openxmlformats.org/officeDocument/2006/relationships/notesSlide" Target="../notesSlides/notesSlide57.xml"/><Relationship Id="rId4" Type="http://schemas.openxmlformats.org/officeDocument/2006/relationships/oleObject" Target="../embeddings/oleObject50.bin"/><Relationship Id="rId5" Type="http://schemas.openxmlformats.org/officeDocument/2006/relationships/image" Target="../media/image31.emf"/><Relationship Id="rId6" Type="http://schemas.openxmlformats.org/officeDocument/2006/relationships/oleObject" Target="../embeddings/oleObject51.bin"/><Relationship Id="rId7" Type="http://schemas.openxmlformats.org/officeDocument/2006/relationships/image" Target="../media/image32.emf"/><Relationship Id="rId8" Type="http://schemas.openxmlformats.org/officeDocument/2006/relationships/oleObject" Target="../embeddings/oleObject52.bin"/><Relationship Id="rId9" Type="http://schemas.openxmlformats.org/officeDocument/2006/relationships/image" Target="../media/image33.emf"/><Relationship Id="rId10" Type="http://schemas.openxmlformats.org/officeDocument/2006/relationships/oleObject" Target="../embeddings/oleObject53.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oleObject" Target="../embeddings/oleObject54.bin"/><Relationship Id="rId5" Type="http://schemas.openxmlformats.org/officeDocument/2006/relationships/image" Target="../media/image16.emf"/><Relationship Id="rId6" Type="http://schemas.openxmlformats.org/officeDocument/2006/relationships/image" Target="../media/image22.emf"/><Relationship Id="rId7" Type="http://schemas.openxmlformats.org/officeDocument/2006/relationships/image" Target="../media/image23.e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154947"/>
            <a:ext cx="7479792" cy="2457579"/>
          </a:xfrm>
          <a:noFill/>
          <a:ln/>
        </p:spPr>
        <p:txBody>
          <a:bodyPr>
            <a:normAutofit lnSpcReduction="10000"/>
          </a:bodyPr>
          <a:lstStyle/>
          <a:p>
            <a:r>
              <a:rPr lang="en-US" altLang="en-US" sz="2800" i="1" dirty="0">
                <a:solidFill>
                  <a:schemeClr val="tx1"/>
                </a:solidFill>
              </a:rPr>
              <a:t>Benjamin Fuller</a:t>
            </a:r>
            <a:r>
              <a:rPr lang="en-US" altLang="en-US" sz="2800" dirty="0">
                <a:solidFill>
                  <a:srgbClr val="000000"/>
                </a:solidFill>
              </a:rPr>
              <a:t> </a:t>
            </a:r>
            <a:endParaRPr lang="en-US" altLang="en-US" sz="2800" dirty="0" smtClean="0">
              <a:solidFill>
                <a:schemeClr val="tx1"/>
              </a:solidFill>
            </a:endParaRPr>
          </a:p>
          <a:p>
            <a:endParaRPr lang="en-US" altLang="en-US" sz="2400" dirty="0" smtClean="0">
              <a:solidFill>
                <a:schemeClr val="tx1"/>
              </a:solidFill>
            </a:endParaRPr>
          </a:p>
          <a:p>
            <a:r>
              <a:rPr lang="en-US" altLang="en-US" sz="2400" dirty="0" smtClean="0">
                <a:solidFill>
                  <a:schemeClr val="tx1"/>
                </a:solidFill>
              </a:rPr>
              <a:t>Joint work with</a:t>
            </a:r>
            <a:endParaRPr lang="en-US" altLang="en-US" sz="2400" dirty="0">
              <a:solidFill>
                <a:schemeClr val="tx1"/>
              </a:solidFill>
            </a:endParaRPr>
          </a:p>
          <a:p>
            <a:r>
              <a:rPr lang="en-US" altLang="en-US" sz="2400" dirty="0" smtClean="0">
                <a:solidFill>
                  <a:schemeClr val="tx1"/>
                </a:solidFill>
              </a:rPr>
              <a:t>Ran Canetti,</a:t>
            </a:r>
            <a:r>
              <a:rPr lang="en-US" altLang="en-US" sz="2400" i="1" dirty="0" smtClean="0">
                <a:solidFill>
                  <a:schemeClr val="tx1"/>
                </a:solidFill>
              </a:rPr>
              <a:t> </a:t>
            </a:r>
            <a:r>
              <a:rPr lang="en-US" altLang="en-US" sz="2400" dirty="0" smtClean="0">
                <a:solidFill>
                  <a:srgbClr val="000000"/>
                </a:solidFill>
              </a:rPr>
              <a:t>Omer </a:t>
            </a:r>
            <a:r>
              <a:rPr lang="en-US" altLang="en-US" sz="2400" dirty="0" err="1" smtClean="0">
                <a:solidFill>
                  <a:srgbClr val="000000"/>
                </a:solidFill>
              </a:rPr>
              <a:t>Paneth</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a:t>
            </a:r>
            <a:r>
              <a:rPr lang="en-US" altLang="en-US" sz="2000" dirty="0" smtClean="0">
                <a:solidFill>
                  <a:schemeClr val="tx1"/>
                </a:solidFill>
              </a:rPr>
              <a:t>3, </a:t>
            </a:r>
            <a:r>
              <a:rPr lang="en-US" altLang="en-US" sz="2000" dirty="0" smtClean="0">
                <a:solidFill>
                  <a:schemeClr val="tx1"/>
                </a:solidFill>
              </a:rPr>
              <a:t>2014</a:t>
            </a:r>
            <a:endParaRPr lang="en-US" altLang="en-US" sz="2000" dirty="0">
              <a:solidFill>
                <a:schemeClr val="tx1"/>
              </a:solidFill>
            </a:endParaRP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198" y="4959675"/>
            <a:ext cx="8553116" cy="1367589"/>
          </a:xfrm>
        </p:spPr>
        <p:txBody>
          <a:bodyPr>
            <a:normAutofit/>
          </a:bodyPr>
          <a:lstStyle/>
          <a:p>
            <a:pPr marL="0" indent="0">
              <a:buNone/>
            </a:pPr>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982680"/>
              </p:ext>
            </p:extLst>
          </p:nvPr>
        </p:nvGraphicFramePr>
        <p:xfrm>
          <a:off x="457198" y="1211764"/>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2278814"/>
              </p:ext>
            </p:extLst>
          </p:nvPr>
        </p:nvGraphicFramePr>
        <p:xfrm>
          <a:off x="5736392" y="3163138"/>
          <a:ext cx="1183121" cy="914229"/>
        </p:xfrm>
        <a:graphic>
          <a:graphicData uri="http://schemas.openxmlformats.org/presentationml/2006/ole">
            <mc:AlternateContent xmlns:mc="http://schemas.openxmlformats.org/markup-compatibility/2006">
              <mc:Choice xmlns:v="urn:schemas-microsoft-com:vml" Requires="v">
                <p:oleObj spid="_x0000_s259108"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3163138"/>
                        <a:ext cx="1183121" cy="914229"/>
                      </a:xfrm>
                      <a:prstGeom prst="rect">
                        <a:avLst/>
                      </a:prstGeom>
                    </p:spPr>
                  </p:pic>
                </p:oleObj>
              </mc:Fallback>
            </mc:AlternateContent>
          </a:graphicData>
        </a:graphic>
      </p:graphicFrame>
      <p:sp>
        <p:nvSpPr>
          <p:cNvPr id="10" name="Up Arrow 9"/>
          <p:cNvSpPr/>
          <p:nvPr/>
        </p:nvSpPr>
        <p:spPr>
          <a:xfrm rot="8100000">
            <a:off x="2614613" y="683865"/>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32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Obfuscator transforms program </a:t>
            </a:r>
            <a:r>
              <a:rPr lang="en-US" sz="2800" i="1" dirty="0" smtClean="0">
                <a:latin typeface="Times New Roman"/>
                <a:cs typeface="Times New Roman"/>
              </a:rPr>
              <a:t>I</a:t>
            </a:r>
            <a:r>
              <a:rPr lang="en-US" sz="2800" dirty="0" smtClean="0"/>
              <a:t> into “black-box”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Need a strong version achievable under strong vector DDH </a:t>
            </a:r>
            <a:br>
              <a:rPr lang="en-US" sz="2000" dirty="0" smtClean="0"/>
            </a:br>
            <a:r>
              <a:rPr lang="en-US" sz="2000" dirty="0" smtClean="0"/>
              <a:t>(</a:t>
            </a:r>
            <a:r>
              <a:rPr lang="en-US" sz="2000" dirty="0" err="1" smtClean="0"/>
              <a:t>composable</a:t>
            </a:r>
            <a:r>
              <a:rPr lang="en-US" sz="2000" dirty="0" smtClean="0"/>
              <a:t> 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4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6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smtClean="0"/>
              <a:t>Can learn </a:t>
            </a:r>
            <a:r>
              <a:rPr lang="en-US" dirty="0"/>
              <a:t>which </a:t>
            </a:r>
            <a:r>
              <a:rPr lang="en-US" dirty="0" smtClean="0"/>
              <a:t/>
            </a:r>
            <a:br>
              <a:rPr lang="en-US" dirty="0" smtClean="0"/>
            </a:b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24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a:t>
            </a:r>
            <a:br>
              <a:rPr lang="en-US" dirty="0" smtClean="0"/>
            </a:br>
            <a:r>
              <a:rPr lang="en-US" dirty="0" smtClean="0"/>
              <a:t>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8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specify output of point function [CanettiDakdouk08]</a:t>
            </a: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30269"/>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582"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583"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584"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585"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30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402"/>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4368800" cy="5627507"/>
          </a:xfrm>
        </p:spPr>
        <p:txBody>
          <a:bodyPr/>
          <a:lstStyle/>
          <a:p>
            <a:r>
              <a:rPr lang="en-US" dirty="0" smtClean="0"/>
              <a:t>Users’ private data exists online in a variety of locations</a:t>
            </a:r>
          </a:p>
          <a:p>
            <a:endParaRPr lang="en-US" dirty="0" smtClean="0"/>
          </a:p>
          <a:p>
            <a:r>
              <a:rPr lang="en-US" dirty="0" smtClean="0"/>
              <a:t>Must authenticate users before granting access to private data</a:t>
            </a:r>
          </a:p>
          <a:p>
            <a:endParaRPr lang="en-US" dirty="0" smtClean="0"/>
          </a:p>
          <a:p>
            <a:r>
              <a:rPr lang="en-US" dirty="0" smtClean="0"/>
              <a:t>Passwords are widely used but guessable</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pic>
        <p:nvPicPr>
          <p:cNvPr id="5" name="Picture 4" descr="Screen Shot 2014-03-31 at 2.15.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621" y="1016598"/>
            <a:ext cx="2463800" cy="762000"/>
          </a:xfrm>
          <a:prstGeom prst="rect">
            <a:avLst/>
          </a:prstGeom>
        </p:spPr>
      </p:pic>
      <p:pic>
        <p:nvPicPr>
          <p:cNvPr id="6" name="Picture 5" descr="Screen Shot 2014-03-31 at 2.15.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21" y="2963111"/>
            <a:ext cx="2946400" cy="533400"/>
          </a:xfrm>
          <a:prstGeom prst="rect">
            <a:avLst/>
          </a:prstGeom>
        </p:spPr>
      </p:pic>
      <p:pic>
        <p:nvPicPr>
          <p:cNvPr id="7" name="Picture 6" descr="Screen Shot 2014-03-31 at 2.16.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0" y="1862820"/>
            <a:ext cx="3403600" cy="863600"/>
          </a:xfrm>
          <a:prstGeom prst="rect">
            <a:avLst/>
          </a:prstGeom>
        </p:spPr>
      </p:pic>
      <p:sp>
        <p:nvSpPr>
          <p:cNvPr id="8" name="Rectangle 36"/>
          <p:cNvSpPr>
            <a:spLocks noChangeArrowheads="1"/>
          </p:cNvSpPr>
          <p:nvPr/>
        </p:nvSpPr>
        <p:spPr bwMode="auto">
          <a:xfrm>
            <a:off x="5146841" y="4612104"/>
            <a:ext cx="3789280" cy="15893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Are there alternatives to passwords with high entropy (uncertainty)?</a:t>
            </a:r>
            <a:endParaRPr lang="en-US" sz="2800" b="1" dirty="0" smtClean="0"/>
          </a:p>
        </p:txBody>
      </p:sp>
      <p:pic>
        <p:nvPicPr>
          <p:cNvPr id="9" name="Picture 8"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844" y="3130883"/>
            <a:ext cx="1679277" cy="1280694"/>
          </a:xfrm>
          <a:prstGeom prst="rect">
            <a:avLst/>
          </a:prstGeom>
        </p:spPr>
      </p:pic>
    </p:spTree>
    <p:extLst>
      <p:ext uri="{BB962C8B-B14F-4D97-AF65-F5344CB8AC3E}">
        <p14:creationId xmlns:p14="http://schemas.microsoft.com/office/powerpoint/2010/main" val="1025266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8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50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7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53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5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60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64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
        <p:nvSpPr>
          <p:cNvPr id="64"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5" name="Picture 6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66" name="Straight Arrow Connector 65"/>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62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output</a:t>
            </a:r>
          </a:p>
          <a:p>
            <a:pPr>
              <a:defRPr/>
            </a:pPr>
            <a:r>
              <a:rPr lang="en-US" sz="2400" b="1" dirty="0" smtClean="0">
                <a:latin typeface="Calibri"/>
                <a:cs typeface="Calibri"/>
              </a:rPr>
              <a:t>(run </a:t>
            </a:r>
            <a:r>
              <a:rPr lang="en-US" sz="2400" i="1" dirty="0" smtClean="0">
                <a:latin typeface="Times New Roman"/>
                <a:cs typeface="Times New Roman"/>
              </a:rPr>
              <a:t>c</a:t>
            </a:r>
            <a:r>
              <a:rPr lang="en-US" sz="2400" b="1" dirty="0" smtClean="0">
                <a:latin typeface="Calibri"/>
                <a:cs typeface="Calibri"/>
              </a:rPr>
              <a:t> through comp. ext. </a:t>
            </a:r>
            <a:r>
              <a:rPr lang="en-US" sz="2000" b="1" dirty="0" smtClean="0">
                <a:latin typeface="Calibri"/>
                <a:cs typeface="Calibri"/>
              </a:rPr>
              <a:t>[Krawczyk10]</a:t>
            </a:r>
            <a:r>
              <a:rPr lang="en-US" sz="2400" b="1" dirty="0" smtClean="0">
                <a:latin typeface="Calibri"/>
                <a:cs typeface="Calibri"/>
              </a:rPr>
              <a:t> to create </a:t>
            </a:r>
            <a:r>
              <a:rPr lang="en-US" sz="2400" b="1" i="1" dirty="0" smtClean="0">
                <a:latin typeface="Times New Roman"/>
                <a:cs typeface="Times New Roman"/>
              </a:rPr>
              <a:t>key</a:t>
            </a:r>
            <a:r>
              <a:rPr lang="en-US" sz="2400" b="1" dirty="0" smtClean="0">
                <a:latin typeface="Calibri"/>
                <a:cs typeface="Calibri"/>
              </a:rPr>
              <a:t>)</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Content Placeholder 2"/>
          <p:cNvSpPr>
            <a:spLocks noGrp="1"/>
          </p:cNvSpPr>
          <p:nvPr>
            <p:ph idx="1"/>
          </p:nvPr>
        </p:nvSpPr>
        <p:spPr>
          <a:xfrm>
            <a:off x="457200" y="1163637"/>
            <a:ext cx="4800600" cy="2532063"/>
          </a:xfrm>
        </p:spPr>
        <p:txBody>
          <a:bodyPr>
            <a:normAutofit/>
          </a:bodyPr>
          <a:lstStyle/>
          <a:p>
            <a:r>
              <a:rPr lang="en-US" dirty="0"/>
              <a:t>Sample </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C</a:t>
            </a:r>
            <a:r>
              <a:rPr lang="en-US" dirty="0" smtClean="0">
                <a:latin typeface="Times New Roman"/>
                <a:cs typeface="Times New Roman"/>
              </a:rPr>
              <a:t> </a:t>
            </a:r>
            <a:r>
              <a:rPr lang="en-US" dirty="0"/>
              <a:t>from binary error correcting </a:t>
            </a:r>
            <a:r>
              <a:rPr lang="en-US" dirty="0" smtClean="0"/>
              <a:t>code</a:t>
            </a:r>
          </a:p>
          <a:p>
            <a:r>
              <a:rPr lang="en-US" dirty="0" smtClean="0"/>
              <a:t>For 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pic>
        <p:nvPicPr>
          <p:cNvPr id="69" name="Picture 6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92300" y="2860115"/>
            <a:ext cx="1485900" cy="482600"/>
          </a:xfrm>
          <a:prstGeom prst="rect">
            <a:avLst/>
          </a:prstGeom>
        </p:spPr>
      </p:pic>
      <p:cxnSp>
        <p:nvCxnSpPr>
          <p:cNvPr id="70" name="Straight Arrow Connector 69"/>
          <p:cNvCxnSpPr/>
          <p:nvPr/>
        </p:nvCxnSpPr>
        <p:spPr>
          <a:xfrm flipH="1">
            <a:off x="2371020" y="1499883"/>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and </a:t>
            </a:r>
            <a:r>
              <a:rPr lang="en-US" sz="2400" b="1" i="1" dirty="0" smtClean="0">
                <a:latin typeface="Times New Roman"/>
                <a:cs typeface="Times New Roman"/>
              </a:rPr>
              <a:t>c</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5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Need to argue adversary learns little through equality oracle queries to symbols</a:t>
            </a:r>
          </a:p>
          <a:p>
            <a:r>
              <a:rPr lang="en-US" dirty="0" smtClean="0">
                <a:cs typeface="Calibri"/>
              </a:rPr>
              <a:t>Enough to argue adversary sees    as response to queries with overwhelming probability</a:t>
            </a: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6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0682" y="19116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229453"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229454"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Effect transition="in" filter="fade">
                                      <p:cBhvr>
                                        <p:cTn id="39" dur="500"/>
                                        <p:tgtEl>
                                          <p:spTgt spid="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2" end="2"/>
                                            </p:txEl>
                                          </p:spTgt>
                                        </p:tgtEl>
                                        <p:attrNameLst>
                                          <p:attrName>style.visibility</p:attrName>
                                        </p:attrNameLst>
                                      </p:cBhvr>
                                      <p:to>
                                        <p:strVal val="visible"/>
                                      </p:to>
                                    </p:set>
                                    <p:animEffect transition="in" filter="fade">
                                      <p:cBhvr>
                                        <p:cTn id="44" dur="500"/>
                                        <p:tgtEl>
                                          <p:spTgt spid="2">
                                            <p:txEl>
                                              <p:pRg st="2" end="2"/>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fade">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fade">
                                      <p:cBhvr>
                                        <p:cTn id="52" dur="500"/>
                                        <p:tgtEl>
                                          <p:spTgt spid="2">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animEffect transition="in" filter="fade">
                                      <p:cBhvr>
                                        <p:cTn id="55" dur="500"/>
                                        <p:tgtEl>
                                          <p:spTgt spid="2">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6" end="6"/>
                                            </p:txEl>
                                          </p:spTgt>
                                        </p:tgtEl>
                                        <p:attrNameLst>
                                          <p:attrName>style.visibility</p:attrName>
                                        </p:attrNameLst>
                                      </p:cBhvr>
                                      <p:to>
                                        <p:strVal val="visible"/>
                                      </p:to>
                                    </p:set>
                                    <p:animEffect transition="in" filter="fade">
                                      <p:cBhvr>
                                        <p:cTn id="60" dur="500"/>
                                        <p:tgtEl>
                                          <p:spTgt spid="2">
                                            <p:txEl>
                                              <p:pRg st="6" end="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887"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48904912"/>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0888"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91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is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solidFill>
              <a:srgbClr val="82A0FF"/>
            </a:solid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a:t>
            </a:r>
            <a:r>
              <a:rPr lang="en-US" sz="2400" b="1" dirty="0" smtClean="0">
                <a:solidFill>
                  <a:schemeClr val="tx1"/>
                </a:solidFill>
                <a:latin typeface="Calibri"/>
                <a:cs typeface="Calibri"/>
              </a:rPr>
              <a:t>blocks are independent and many are entropic, </a:t>
            </a:r>
            <a:br>
              <a:rPr lang="en-US" sz="2400" b="1" dirty="0" smtClean="0">
                <a:solidFill>
                  <a:schemeClr val="tx1"/>
                </a:solidFill>
                <a:latin typeface="Calibri"/>
                <a:cs typeface="Calibri"/>
              </a:rPr>
            </a:br>
            <a:r>
              <a:rPr lang="en-US" sz="2400" b="1" dirty="0" smtClean="0">
                <a:solidFill>
                  <a:schemeClr val="tx1"/>
                </a:solidFill>
                <a:latin typeface="Calibri"/>
                <a:cs typeface="Calibri"/>
              </a:rPr>
              <a:t>all entropic blocks</a:t>
            </a:r>
            <a:endParaRPr lang="en-US" sz="2400" b="1" i="1" dirty="0" smtClean="0">
              <a:solidFill>
                <a:schemeClr val="tx1"/>
              </a:solidFill>
              <a:latin typeface="Times New Roman"/>
              <a:cs typeface="Times New Roman"/>
            </a:endParaRPr>
          </a:p>
        </p:txBody>
      </p:sp>
      <p:sp>
        <p:nvSpPr>
          <p:cNvPr id="9"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                </a:t>
            </a:r>
            <a:r>
              <a:rPr lang="en-US" dirty="0" smtClean="0">
                <a:latin typeface="Calibri"/>
                <a:cs typeface="Calibri"/>
              </a:rPr>
              <a:t>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193214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1912"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by comp. ext.</a:t>
            </a: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386"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06807028"/>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33387"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7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4975"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998"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59094237"/>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5999"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                </a:t>
            </a:r>
            <a:r>
              <a:rPr lang="en-US" dirty="0">
                <a:cs typeface="Calibri"/>
              </a:rPr>
              <a:t>such that for all </a:t>
            </a:r>
            <a:r>
              <a:rPr lang="en-US" i="1" dirty="0">
                <a:latin typeface="Times New Roman"/>
                <a:cs typeface="Times New Roman"/>
              </a:rPr>
              <a:t>A</a:t>
            </a:r>
            <a:r>
              <a:rPr lang="en-US" dirty="0">
                <a:cs typeface="Calibri"/>
              </a:rPr>
              <a:t>, </a:t>
            </a:r>
            <a:br>
              <a:rPr lang="en-US" dirty="0">
                <a:cs typeface="Calibri"/>
              </a:rPr>
            </a:b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936"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43368985"/>
              </p:ext>
            </p:extLst>
          </p:nvPr>
        </p:nvGraphicFramePr>
        <p:xfrm>
          <a:off x="2219493" y="2299369"/>
          <a:ext cx="2134329" cy="559824"/>
        </p:xfrm>
        <a:graphic>
          <a:graphicData uri="http://schemas.openxmlformats.org/presentationml/2006/ole">
            <mc:AlternateContent xmlns:mc="http://schemas.openxmlformats.org/markup-compatibility/2006">
              <mc:Choice xmlns:v="urn:schemas-microsoft-com:vml" Requires="v">
                <p:oleObj spid="_x0000_s162937" name="Equation" r:id="rId6" imgW="774700" imgH="203200" progId="Equation.3">
                  <p:embed/>
                </p:oleObj>
              </mc:Choice>
              <mc:Fallback>
                <p:oleObj name="Equation" r:id="rId6" imgW="774700" imgH="203200" progId="Equation.3">
                  <p:embed/>
                  <p:pic>
                    <p:nvPicPr>
                      <p:cNvPr id="0" name=""/>
                      <p:cNvPicPr/>
                      <p:nvPr/>
                    </p:nvPicPr>
                    <p:blipFill>
                      <a:blip r:embed="rId7"/>
                      <a:stretch>
                        <a:fillRect/>
                      </a:stretch>
                    </p:blipFill>
                    <p:spPr>
                      <a:xfrm>
                        <a:off x="2219493" y="2299369"/>
                        <a:ext cx="2134329" cy="559824"/>
                      </a:xfrm>
                      <a:prstGeom prst="rect">
                        <a:avLst/>
                      </a:prstGeom>
                    </p:spPr>
                  </p:pic>
                </p:oleObj>
              </mc:Fallback>
            </mc:AlternateContent>
          </a:graphicData>
        </a:graphic>
      </p:graphicFrame>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solidFill>
                  <a:schemeClr val="bg1"/>
                </a:solidFill>
                <a:cs typeface="Calibri"/>
              </a:rPr>
              <a:t>There is at least one symbol an adversary must guess</a:t>
            </a:r>
            <a:endParaRPr lang="en-US" dirty="0" smtClean="0">
              <a:solidFill>
                <a:schemeClr val="bg1"/>
              </a:solidFill>
              <a:latin typeface="Calibri"/>
              <a:cs typeface="Calibri"/>
            </a:endParaRPr>
          </a:p>
          <a:p>
            <a:pPr marL="285750" indent="-285750">
              <a:buFont typeface="Arial"/>
              <a:buChar char="•"/>
            </a:pPr>
            <a:r>
              <a:rPr lang="en-US" dirty="0" smtClean="0">
                <a:solidFill>
                  <a:schemeClr val="bg1"/>
                </a:solidFill>
                <a:latin typeface="Calibri"/>
                <a:cs typeface="Calibri"/>
              </a:rPr>
              <a:t>Get security from adversary’s inability to guess this one symbol</a:t>
            </a:r>
            <a:endParaRPr lang="en-US" dirty="0" smtClean="0">
              <a:solidFill>
                <a:schemeClr val="bg1"/>
              </a:solidFill>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062651"/>
          </a:xfrm>
          <a:prstGeom prst="rect">
            <a:avLst/>
          </a:prstGeom>
          <a:noFill/>
        </p:spPr>
        <p:txBody>
          <a:bodyPr wrap="square" rtlCol="0">
            <a:spAutoFit/>
          </a:bodyPr>
          <a:lstStyle/>
          <a:p>
            <a:pPr marL="285750" indent="-285750">
              <a:buFont typeface="Arial"/>
              <a:buChar char="•"/>
            </a:pPr>
            <a:r>
              <a:rPr lang="en-US" dirty="0"/>
              <a:t>Adversary shouldn’t guess </a:t>
            </a:r>
            <a:r>
              <a:rPr lang="en-US" i="1" dirty="0">
                <a:latin typeface="Times New Roman"/>
                <a:cs typeface="Times New Roman"/>
              </a:rPr>
              <a:t>x</a:t>
            </a:r>
            <a:r>
              <a:rPr lang="en-US" dirty="0">
                <a:latin typeface="Times New Roman"/>
                <a:cs typeface="Times New Roman"/>
              </a:rPr>
              <a:t>*</a:t>
            </a:r>
            <a:r>
              <a:rPr lang="en-US" baseline="-25000" dirty="0"/>
              <a:t> </a:t>
            </a:r>
            <a:r>
              <a:rPr lang="en-US" dirty="0"/>
              <a:t>where </a:t>
            </a:r>
            <a:br>
              <a:rPr lang="en-US" dirty="0"/>
            </a:b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dirty="0">
                <a:latin typeface="Times New Roman"/>
                <a:cs typeface="Times New Roman"/>
              </a:rPr>
              <a:t>, </a:t>
            </a:r>
            <a:r>
              <a:rPr lang="en-US" i="1" dirty="0">
                <a:latin typeface="Times New Roman"/>
                <a:cs typeface="Times New Roman"/>
              </a:rPr>
              <a:t>x</a:t>
            </a:r>
            <a:r>
              <a:rPr lang="en-US" dirty="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 </a:t>
            </a:r>
            <a:r>
              <a:rPr lang="en-US" i="1" dirty="0" err="1">
                <a:latin typeface="Times New Roman"/>
                <a:cs typeface="Times New Roman"/>
              </a:rPr>
              <a:t>d</a:t>
            </a:r>
            <a:r>
              <a:rPr lang="en-US" i="1" baseline="-25000" dirty="0" err="1">
                <a:latin typeface="Times New Roman"/>
                <a:cs typeface="Times New Roman"/>
              </a:rPr>
              <a:t>max</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spTree>
    <p:extLst>
      <p:ext uri="{BB962C8B-B14F-4D97-AF65-F5344CB8AC3E}">
        <p14:creationId xmlns:p14="http://schemas.microsoft.com/office/powerpoint/2010/main" val="3896689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11111E-6 2.96296E-6 L -0.00087 0.09282 " pathEditMode="relative" rAng="0" ptsTypes="AA">
                                      <p:cBhvr>
                                        <p:cTn id="6" dur="2000" fill="hold"/>
                                        <p:tgtEl>
                                          <p:spTgt spid="12"/>
                                        </p:tgtEl>
                                        <p:attrNameLst>
                                          <p:attrName>ppt_x</p:attrName>
                                          <p:attrName>ppt_y</p:attrName>
                                        </p:attrNameLst>
                                      </p:cBhvr>
                                      <p:rCtr x="-52" y="4630"/>
                                    </p:animMotion>
                                  </p:childTnLst>
                                </p:cTn>
                              </p:par>
                              <p:par>
                                <p:cTn id="7" presetID="0" presetClass="path" presetSubtype="0" accel="50000" decel="50000" fill="hold" grpId="0" nodeType="withEffect">
                                  <p:stCondLst>
                                    <p:cond delay="0"/>
                                  </p:stCondLst>
                                  <p:childTnLst>
                                    <p:animMotion origin="layout" path="M -1.11111E-6 3.33333E-6 L -0.00226 0.14629 " pathEditMode="relative" rAng="0" ptsTypes="AA">
                                      <p:cBhvr>
                                        <p:cTn id="8" dur="2000" fill="hold"/>
                                        <p:tgtEl>
                                          <p:spTgt spid="13"/>
                                        </p:tgtEl>
                                        <p:attrNameLst>
                                          <p:attrName>ppt_x</p:attrName>
                                          <p:attrName>ppt_y</p:attrName>
                                        </p:attrNameLst>
                                      </p:cBhvr>
                                      <p:rCtr x="-122" y="7315"/>
                                    </p:animMotion>
                                  </p:childTnLst>
                                </p:cTn>
                              </p:par>
                              <p:par>
                                <p:cTn id="9" presetID="0" presetClass="path" presetSubtype="0" accel="50000" decel="50000" fill="hold" grpId="0" nodeType="withEffect">
                                  <p:stCondLst>
                                    <p:cond delay="0"/>
                                  </p:stCondLst>
                                  <p:childTnLst>
                                    <p:animMotion origin="layout" path="M 2.77778E-7 -2.22222E-6 L -0.00017 -0.08958 " pathEditMode="relative" rAng="0" ptsTypes="AA">
                                      <p:cBhvr>
                                        <p:cTn id="10" dur="2000" fill="hold"/>
                                        <p:tgtEl>
                                          <p:spTgt spid="14"/>
                                        </p:tgtEl>
                                        <p:attrNameLst>
                                          <p:attrName>ppt_x</p:attrName>
                                          <p:attrName>ppt_y</p:attrName>
                                        </p:attrNameLst>
                                      </p:cBhvr>
                                      <p:rCtr x="-17" y="-4491"/>
                                    </p:animMotion>
                                  </p:childTnLst>
                                </p:cTn>
                              </p:par>
                              <p:par>
                                <p:cTn id="11" presetID="0" presetClass="path" presetSubtype="0" accel="50000" decel="50000" fill="hold" grpId="0" nodeType="withEffect">
                                  <p:stCondLst>
                                    <p:cond delay="0"/>
                                  </p:stCondLst>
                                  <p:childTnLst>
                                    <p:animMotion origin="layout" path="M -2.22222E-6 4.44444E-6 L -0.00087 -0.02524 " pathEditMode="relative" rAng="0" ptsTypes="AA">
                                      <p:cBhvr>
                                        <p:cTn id="12" dur="2000" fill="hold"/>
                                        <p:tgtEl>
                                          <p:spTgt spid="15"/>
                                        </p:tgtEl>
                                        <p:attrNameLst>
                                          <p:attrName>ppt_x</p:attrName>
                                          <p:attrName>ppt_y</p:attrName>
                                        </p:attrNameLst>
                                      </p:cBhvr>
                                      <p:rCtr x="-52" y="-1273"/>
                                    </p:animMotion>
                                  </p:childTnLst>
                                </p:cTn>
                              </p:par>
                              <p:par>
                                <p:cTn id="13" presetID="0" presetClass="path" presetSubtype="0" accel="50000" decel="50000" fill="hold" grpId="0" nodeType="withEffect">
                                  <p:stCondLst>
                                    <p:cond delay="0"/>
                                  </p:stCondLst>
                                  <p:childTnLst>
                                    <p:animMotion origin="layout" path="M 2.22222E-6 -4.81481E-6 L -0.00035 0.16181 " pathEditMode="relative" rAng="0" ptsTypes="AA">
                                      <p:cBhvr>
                                        <p:cTn id="14" dur="2000" fill="hold"/>
                                        <p:tgtEl>
                                          <p:spTgt spid="16"/>
                                        </p:tgtEl>
                                        <p:attrNameLst>
                                          <p:attrName>ppt_x</p:attrName>
                                          <p:attrName>ppt_y</p:attrName>
                                        </p:attrNameLst>
                                      </p:cBhvr>
                                      <p:rCtr x="-17" y="8079"/>
                                    </p:animMotion>
                                  </p:childTnLst>
                                </p:cTn>
                              </p:par>
                              <p:par>
                                <p:cTn id="15" presetID="0" presetClass="path" presetSubtype="0" accel="50000" decel="50000" fill="hold" grpId="0" nodeType="withEffect">
                                  <p:stCondLst>
                                    <p:cond delay="0"/>
                                  </p:stCondLst>
                                  <p:childTnLst>
                                    <p:animMotion origin="layout" path="M -5.55556E-7 1.11111E-6 L -0.00035 0.07847 " pathEditMode="relative" rAng="0" ptsTypes="AA">
                                      <p:cBhvr>
                                        <p:cTn id="16" dur="2000" fill="hold"/>
                                        <p:tgtEl>
                                          <p:spTgt spid="17"/>
                                        </p:tgtEl>
                                        <p:attrNameLst>
                                          <p:attrName>ppt_x</p:attrName>
                                          <p:attrName>ppt_y</p:attrName>
                                        </p:attrNameLst>
                                      </p:cBhvr>
                                      <p:rCtr x="-17" y="3912"/>
                                    </p:animMotion>
                                  </p:childTnLst>
                                </p:cTn>
                              </p:par>
                              <p:par>
                                <p:cTn id="17" presetID="0" presetClass="path" presetSubtype="0" accel="50000" decel="50000" fill="hold" grpId="0" nodeType="withEffect">
                                  <p:stCondLst>
                                    <p:cond delay="0"/>
                                  </p:stCondLst>
                                  <p:childTnLst>
                                    <p:animMotion origin="layout" path="M -3.88889E-6 3.7037E-7 L -0.00138 -0.04792 " pathEditMode="relative" rAng="0" ptsTypes="AA">
                                      <p:cBhvr>
                                        <p:cTn id="18" dur="2000" fill="hold"/>
                                        <p:tgtEl>
                                          <p:spTgt spid="18"/>
                                        </p:tgtEl>
                                        <p:attrNameLst>
                                          <p:attrName>ppt_x</p:attrName>
                                          <p:attrName>ppt_y</p:attrName>
                                        </p:attrNameLst>
                                      </p:cBhvr>
                                      <p:rCtr x="-69" y="-2407"/>
                                    </p:animMotion>
                                  </p:childTnLst>
                                </p:cTn>
                              </p:par>
                              <p:par>
                                <p:cTn id="19" presetID="0" presetClass="path" presetSubtype="0" accel="50000" decel="50000" fill="hold" grpId="0" nodeType="withEffect">
                                  <p:stCondLst>
                                    <p:cond delay="0"/>
                                  </p:stCondLst>
                                  <p:childTnLst>
                                    <p:animMotion origin="layout" path="M -3.88889E-6 2.96296E-6 L -0.00138 0.08842 " pathEditMode="relative" rAng="0" ptsTypes="AA">
                                      <p:cBhvr>
                                        <p:cTn id="20" dur="2000" fill="hold"/>
                                        <p:tgtEl>
                                          <p:spTgt spid="20"/>
                                        </p:tgtEl>
                                        <p:attrNameLst>
                                          <p:attrName>ppt_x</p:attrName>
                                          <p:attrName>ppt_y</p:attrName>
                                        </p:attrNameLst>
                                      </p:cBhvr>
                                      <p:rCtr x="-69" y="4421"/>
                                    </p:animMotion>
                                  </p:childTnLst>
                                </p:cTn>
                              </p:par>
                              <p:par>
                                <p:cTn id="21" presetID="0" presetClass="path" presetSubtype="0" accel="50000" decel="50000" fill="hold" grpId="0" nodeType="withEffect">
                                  <p:stCondLst>
                                    <p:cond delay="0"/>
                                  </p:stCondLst>
                                  <p:childTnLst>
                                    <p:animMotion origin="layout" path="M 2.77778E-7 4.81481E-6 L 0.00017 -0.072 " pathEditMode="relative" rAng="0" ptsTypes="AA">
                                      <p:cBhvr>
                                        <p:cTn id="22" dur="2000" fill="hold"/>
                                        <p:tgtEl>
                                          <p:spTgt spid="21"/>
                                        </p:tgtEl>
                                        <p:attrNameLst>
                                          <p:attrName>ppt_x</p:attrName>
                                          <p:attrName>ppt_y</p:attrName>
                                        </p:attrNameLst>
                                      </p:cBhvr>
                                      <p:rCtr x="0" y="-3611"/>
                                    </p:animMotion>
                                  </p:childTnLst>
                                </p:cTn>
                              </p:par>
                              <p:par>
                                <p:cTn id="23" presetID="0" presetClass="path" presetSubtype="0" accel="50000" decel="50000" fill="hold" grpId="0" nodeType="withEffect">
                                  <p:stCondLst>
                                    <p:cond delay="0"/>
                                  </p:stCondLst>
                                  <p:childTnLst>
                                    <p:animMotion origin="layout" path="M -4.72222E-6 4.44444E-6 L 0.00087 -0.05371 " pathEditMode="relative" rAng="0" ptsTypes="AA">
                                      <p:cBhvr>
                                        <p:cTn id="24" dur="2000" fill="hold"/>
                                        <p:tgtEl>
                                          <p:spTgt spid="22"/>
                                        </p:tgtEl>
                                        <p:attrNameLst>
                                          <p:attrName>ppt_x</p:attrName>
                                          <p:attrName>ppt_y</p:attrName>
                                        </p:attrNameLst>
                                      </p:cBhvr>
                                      <p:rCtr x="35" y="-2685"/>
                                    </p:animMotion>
                                  </p:childTnLst>
                                </p:cTn>
                              </p:par>
                              <p:par>
                                <p:cTn id="25" presetID="0" presetClass="path" presetSubtype="0" accel="50000" decel="50000" fill="hold" grpId="0" nodeType="withEffect">
                                  <p:stCondLst>
                                    <p:cond delay="0"/>
                                  </p:stCondLst>
                                  <p:childTnLst>
                                    <p:animMotion origin="layout" path="M 2.77778E-7 3.33333E-6 L -0.00139 0.14722 " pathEditMode="relative" rAng="0" ptsTypes="AA">
                                      <p:cBhvr>
                                        <p:cTn id="26" dur="2000" fill="hold"/>
                                        <p:tgtEl>
                                          <p:spTgt spid="23"/>
                                        </p:tgtEl>
                                        <p:attrNameLst>
                                          <p:attrName>ppt_x</p:attrName>
                                          <p:attrName>ppt_y</p:attrName>
                                        </p:attrNameLst>
                                      </p:cBhvr>
                                      <p:rCtr x="-69" y="7361"/>
                                    </p:animMotion>
                                  </p:childTnLst>
                                </p:cTn>
                              </p:par>
                              <p:par>
                                <p:cTn id="27" presetID="0" presetClass="path" presetSubtype="0" accel="50000" decel="50000" fill="hold" grpId="0" nodeType="withEffect">
                                  <p:stCondLst>
                                    <p:cond delay="0"/>
                                  </p:stCondLst>
                                  <p:childTnLst>
                                    <p:animMotion origin="layout" path="M 4.44444E-6 -2.96296E-6 L 0.00104 0.08125 " pathEditMode="relative" rAng="0" ptsTypes="AA">
                                      <p:cBhvr>
                                        <p:cTn id="28" dur="2000" fill="hold"/>
                                        <p:tgtEl>
                                          <p:spTgt spid="28"/>
                                        </p:tgtEl>
                                        <p:attrNameLst>
                                          <p:attrName>ppt_x</p:attrName>
                                          <p:attrName>ppt_y</p:attrName>
                                        </p:attrNameLst>
                                      </p:cBhvr>
                                      <p:rCtr x="52" y="4051"/>
                                    </p:animMotion>
                                  </p:childTnLst>
                                </p:cTn>
                              </p:par>
                              <p:par>
                                <p:cTn id="29" presetID="0" presetClass="path" presetSubtype="0" accel="50000" decel="50000" fill="hold" grpId="0" nodeType="withEffect">
                                  <p:stCondLst>
                                    <p:cond delay="0"/>
                                  </p:stCondLst>
                                  <p:childTnLst>
                                    <p:animMotion origin="layout" path="M 2.22222E-6 -2.59259E-6 L -0.00261 0.13287 " pathEditMode="relative" rAng="0" ptsTypes="AA">
                                      <p:cBhvr>
                                        <p:cTn id="30" dur="2000" fill="hold"/>
                                        <p:tgtEl>
                                          <p:spTgt spid="29"/>
                                        </p:tgtEl>
                                        <p:attrNameLst>
                                          <p:attrName>ppt_x</p:attrName>
                                          <p:attrName>ppt_y</p:attrName>
                                        </p:attrNameLst>
                                      </p:cBhvr>
                                      <p:rCtr x="-139" y="6644"/>
                                    </p:animMotion>
                                  </p:childTnLst>
                                </p:cTn>
                              </p:par>
                              <p:par>
                                <p:cTn id="31" presetID="0" presetClass="path" presetSubtype="0" accel="50000" decel="50000" fill="hold" grpId="0" nodeType="withEffect">
                                  <p:stCondLst>
                                    <p:cond delay="0"/>
                                  </p:stCondLst>
                                  <p:childTnLst>
                                    <p:animMotion origin="layout" path="M 3.33333E-6 2.22222E-6 L 0.00347 -0.11343 " pathEditMode="relative" rAng="0" ptsTypes="AA">
                                      <p:cBhvr>
                                        <p:cTn id="32" dur="2000" fill="hold"/>
                                        <p:tgtEl>
                                          <p:spTgt spid="30"/>
                                        </p:tgtEl>
                                        <p:attrNameLst>
                                          <p:attrName>ppt_x</p:attrName>
                                          <p:attrName>ppt_y</p:attrName>
                                        </p:attrNameLst>
                                      </p:cBhvr>
                                      <p:rCtr x="174" y="-5671"/>
                                    </p:animMotion>
                                  </p:childTnLst>
                                </p:cTn>
                              </p:par>
                              <p:par>
                                <p:cTn id="33" presetID="0" presetClass="path" presetSubtype="0" accel="50000" decel="50000" fill="hold" grpId="0" nodeType="withEffect">
                                  <p:stCondLst>
                                    <p:cond delay="0"/>
                                  </p:stCondLst>
                                  <p:childTnLst>
                                    <p:animMotion origin="layout" path="M 1.11111E-6 -1.48148E-6 L 0.00017 -0.03727 " pathEditMode="relative" rAng="0" ptsTypes="AA">
                                      <p:cBhvr>
                                        <p:cTn id="34" dur="2000" fill="hold"/>
                                        <p:tgtEl>
                                          <p:spTgt spid="31"/>
                                        </p:tgtEl>
                                        <p:attrNameLst>
                                          <p:attrName>ppt_x</p:attrName>
                                          <p:attrName>ppt_y</p:attrName>
                                        </p:attrNameLst>
                                      </p:cBhvr>
                                      <p:rCtr x="0" y="-1875"/>
                                    </p:animMotion>
                                  </p:childTnLst>
                                </p:cTn>
                              </p:par>
                              <p:par>
                                <p:cTn id="35" presetID="0" presetClass="path" presetSubtype="0" accel="50000" decel="50000" fill="hold" grpId="0" nodeType="withEffect">
                                  <p:stCondLst>
                                    <p:cond delay="0"/>
                                  </p:stCondLst>
                                  <p:childTnLst>
                                    <p:animMotion origin="layout" path="M -4.44444E-6 -7.40741E-7 L -0.0026 0.15347 " pathEditMode="relative" rAng="0" ptsTypes="AA">
                                      <p:cBhvr>
                                        <p:cTn id="36" dur="2000" fill="hold"/>
                                        <p:tgtEl>
                                          <p:spTgt spid="32"/>
                                        </p:tgtEl>
                                        <p:attrNameLst>
                                          <p:attrName>ppt_x</p:attrName>
                                          <p:attrName>ppt_y</p:attrName>
                                        </p:attrNameLst>
                                      </p:cBhvr>
                                      <p:rCtr x="-139" y="7662"/>
                                    </p:animMotion>
                                  </p:childTnLst>
                                </p:cTn>
                              </p:par>
                              <p:par>
                                <p:cTn id="37" presetID="0" presetClass="path" presetSubtype="0" accel="50000" decel="50000" fill="hold" grpId="0" nodeType="withEffect">
                                  <p:stCondLst>
                                    <p:cond delay="0"/>
                                  </p:stCondLst>
                                  <p:childTnLst>
                                    <p:animMotion origin="layout" path="M 2.77778E-6 -4.81481E-6 L -0.00052 0.06019 " pathEditMode="relative" rAng="0" ptsTypes="AA">
                                      <p:cBhvr>
                                        <p:cTn id="38" dur="2000" fill="hold"/>
                                        <p:tgtEl>
                                          <p:spTgt spid="33"/>
                                        </p:tgtEl>
                                        <p:attrNameLst>
                                          <p:attrName>ppt_x</p:attrName>
                                          <p:attrName>ppt_y</p:attrName>
                                        </p:attrNameLst>
                                      </p:cBhvr>
                                      <p:rCtr x="-35" y="3009"/>
                                    </p:animMotion>
                                  </p:childTnLst>
                                </p:cTn>
                              </p:par>
                              <p:par>
                                <p:cTn id="39" presetID="0" presetClass="path" presetSubtype="0" accel="50000" decel="50000" fill="hold" grpId="0" nodeType="withEffect">
                                  <p:stCondLst>
                                    <p:cond delay="0"/>
                                  </p:stCondLst>
                                  <p:childTnLst>
                                    <p:animMotion origin="layout" path="M -5.55556E-7 4.44444E-6 L 0.00017 -0.0551 " pathEditMode="relative" rAng="0" ptsTypes="AA">
                                      <p:cBhvr>
                                        <p:cTn id="40" dur="2000" fill="hold"/>
                                        <p:tgtEl>
                                          <p:spTgt spid="34"/>
                                        </p:tgtEl>
                                        <p:attrNameLst>
                                          <p:attrName>ppt_x</p:attrName>
                                          <p:attrName>ppt_y</p:attrName>
                                        </p:attrNameLst>
                                      </p:cBhvr>
                                      <p:rCtr x="0" y="-2755"/>
                                    </p:animMotion>
                                  </p:childTnLst>
                                </p:cTn>
                              </p:par>
                              <p:par>
                                <p:cTn id="41" presetID="0" presetClass="path" presetSubtype="0" accel="50000" decel="50000" fill="hold" grpId="0" nodeType="withEffect">
                                  <p:stCondLst>
                                    <p:cond delay="0"/>
                                  </p:stCondLst>
                                  <p:childTnLst>
                                    <p:animMotion origin="layout" path="M 2.77778E-6 -4.81481E-6 L -0.00052 -0.02037 " pathEditMode="relative" rAng="0" ptsTypes="AA">
                                      <p:cBhvr>
                                        <p:cTn id="42" dur="2000" fill="hold"/>
                                        <p:tgtEl>
                                          <p:spTgt spid="35"/>
                                        </p:tgtEl>
                                        <p:attrNameLst>
                                          <p:attrName>ppt_x</p:attrName>
                                          <p:attrName>ppt_y</p:attrName>
                                        </p:attrNameLst>
                                      </p:cBhvr>
                                      <p:rCtr x="-35" y="-1019"/>
                                    </p:animMotion>
                                  </p:childTnLst>
                                </p:cTn>
                              </p:par>
                              <p:par>
                                <p:cTn id="43" presetID="0" presetClass="path" presetSubtype="0" accel="50000" decel="50000" fill="hold" grpId="0" nodeType="withEffect">
                                  <p:stCondLst>
                                    <p:cond delay="0"/>
                                  </p:stCondLst>
                                  <p:childTnLst>
                                    <p:animMotion origin="layout" path="M -5.55556E-7 -2.96296E-6 L -0.00139 0.07477 " pathEditMode="relative" rAng="0" ptsTypes="AA">
                                      <p:cBhvr>
                                        <p:cTn id="44" dur="2000" fill="hold"/>
                                        <p:tgtEl>
                                          <p:spTgt spid="36"/>
                                        </p:tgtEl>
                                        <p:attrNameLst>
                                          <p:attrName>ppt_x</p:attrName>
                                          <p:attrName>ppt_y</p:attrName>
                                        </p:attrNameLst>
                                      </p:cBhvr>
                                      <p:rCtr x="-69" y="3727"/>
                                    </p:animMotion>
                                  </p:childTnLst>
                                </p:cTn>
                              </p:par>
                              <p:par>
                                <p:cTn id="45" presetID="0" presetClass="path" presetSubtype="0" accel="50000" decel="50000" fill="hold" grpId="0" nodeType="withEffect">
                                  <p:stCondLst>
                                    <p:cond delay="0"/>
                                  </p:stCondLst>
                                  <p:childTnLst>
                                    <p:animMotion origin="layout" path="M 3.61111E-6 -1.11111E-6 L 0.00017 -0.07268 " pathEditMode="relative" rAng="0" ptsTypes="AA">
                                      <p:cBhvr>
                                        <p:cTn id="46" dur="2000" fill="hold"/>
                                        <p:tgtEl>
                                          <p:spTgt spid="37"/>
                                        </p:tgtEl>
                                        <p:attrNameLst>
                                          <p:attrName>ppt_x</p:attrName>
                                          <p:attrName>ppt_y</p:attrName>
                                        </p:attrNameLst>
                                      </p:cBhvr>
                                      <p:rCtr x="0" y="-3634"/>
                                    </p:animMotion>
                                  </p:childTnLst>
                                </p:cTn>
                              </p:par>
                              <p:par>
                                <p:cTn id="47" presetID="0" presetClass="path" presetSubtype="0" accel="50000" decel="50000" fill="hold" grpId="0" nodeType="withEffect">
                                  <p:stCondLst>
                                    <p:cond delay="0"/>
                                  </p:stCondLst>
                                  <p:childTnLst>
                                    <p:animMotion origin="layout" path="M -1.38889E-6 -1.48148E-6 L 0.00156 -0.06898 " pathEditMode="relative" rAng="0" ptsTypes="AA">
                                      <p:cBhvr>
                                        <p:cTn id="48" dur="2000" fill="hold"/>
                                        <p:tgtEl>
                                          <p:spTgt spid="38"/>
                                        </p:tgtEl>
                                        <p:attrNameLst>
                                          <p:attrName>ppt_x</p:attrName>
                                          <p:attrName>ppt_y</p:attrName>
                                        </p:attrNameLst>
                                      </p:cBhvr>
                                      <p:rCtr x="69" y="-3449"/>
                                    </p:animMotion>
                                  </p:childTnLst>
                                </p:cTn>
                              </p:par>
                              <p:par>
                                <p:cTn id="49" presetID="0" presetClass="path" presetSubtype="0" accel="50000" decel="50000" fill="hold" grpId="0" nodeType="withEffect">
                                  <p:stCondLst>
                                    <p:cond delay="0"/>
                                  </p:stCondLst>
                                  <p:childTnLst>
                                    <p:animMotion origin="layout" path="M 3.61111E-6 -2.59259E-6 L -0.00139 0.13959 " pathEditMode="relative" rAng="0" ptsTypes="AA">
                                      <p:cBhvr>
                                        <p:cTn id="50" dur="2000" fill="hold"/>
                                        <p:tgtEl>
                                          <p:spTgt spid="39"/>
                                        </p:tgtEl>
                                        <p:attrNameLst>
                                          <p:attrName>ppt_x</p:attrName>
                                          <p:attrName>ppt_y</p:attrName>
                                        </p:attrNameLst>
                                      </p:cBhvr>
                                      <p:rCtr x="-69" y="6968"/>
                                    </p:animMotion>
                                  </p:childTnLst>
                                </p:cTn>
                              </p:par>
                              <p:par>
                                <p:cTn id="51" presetID="0" presetClass="path" presetSubtype="0" accel="50000" decel="50000" fill="hold" grpId="0" nodeType="withEffect">
                                  <p:stCondLst>
                                    <p:cond delay="0"/>
                                  </p:stCondLst>
                                  <p:childTnLst>
                                    <p:animMotion origin="layout" path="M 1.94444E-6 2.59259E-6 L -0.00139 0.13773 " pathEditMode="relative" rAng="0" ptsTypes="AA">
                                      <p:cBhvr>
                                        <p:cTn id="52" dur="2000" fill="hold"/>
                                        <p:tgtEl>
                                          <p:spTgt spid="41"/>
                                        </p:tgtEl>
                                        <p:attrNameLst>
                                          <p:attrName>ppt_x</p:attrName>
                                          <p:attrName>ppt_y</p:attrName>
                                        </p:attrNameLst>
                                      </p:cBhvr>
                                      <p:rCtr x="-69" y="6875"/>
                                    </p:animMotion>
                                  </p:childTnLst>
                                </p:cTn>
                              </p:par>
                              <p:par>
                                <p:cTn id="53" presetID="0" presetClass="path" presetSubtype="0" accel="50000" decel="50000" fill="hold" grpId="0" nodeType="withEffect">
                                  <p:stCondLst>
                                    <p:cond delay="0"/>
                                  </p:stCondLst>
                                  <p:childTnLst>
                                    <p:animMotion origin="layout" path="M 2.5E-6 1.48148E-6 L -0.00052 0.08935 " pathEditMode="relative" rAng="0" ptsTypes="AA">
                                      <p:cBhvr>
                                        <p:cTn id="54" dur="2000" fill="hold"/>
                                        <p:tgtEl>
                                          <p:spTgt spid="43"/>
                                        </p:tgtEl>
                                        <p:attrNameLst>
                                          <p:attrName>ppt_x</p:attrName>
                                          <p:attrName>ppt_y</p:attrName>
                                        </p:attrNameLst>
                                      </p:cBhvr>
                                      <p:rCtr x="-35" y="4468"/>
                                    </p:animMotion>
                                  </p:childTnLst>
                                </p:cTn>
                              </p:par>
                              <p:par>
                                <p:cTn id="55" presetID="0" presetClass="path" presetSubtype="0" accel="50000" decel="50000" fill="hold" grpId="0" nodeType="withEffect">
                                  <p:stCondLst>
                                    <p:cond delay="0"/>
                                  </p:stCondLst>
                                  <p:childTnLst>
                                    <p:animMotion origin="layout" path="M 5.55556E-7 -1.48148E-6 L -0.00226 0.13843 " pathEditMode="relative" rAng="0" ptsTypes="AA">
                                      <p:cBhvr>
                                        <p:cTn id="56" dur="2000" fill="hold"/>
                                        <p:tgtEl>
                                          <p:spTgt spid="44"/>
                                        </p:tgtEl>
                                        <p:attrNameLst>
                                          <p:attrName>ppt_x</p:attrName>
                                          <p:attrName>ppt_y</p:attrName>
                                        </p:attrNameLst>
                                      </p:cBhvr>
                                      <p:rCtr x="-122" y="6921"/>
                                    </p:animMotion>
                                  </p:childTnLst>
                                </p:cTn>
                              </p:par>
                              <p:par>
                                <p:cTn id="57" presetID="0" presetClass="path" presetSubtype="0" accel="50000" decel="50000" fill="hold" grpId="0" nodeType="withEffect">
                                  <p:stCondLst>
                                    <p:cond delay="0"/>
                                  </p:stCondLst>
                                  <p:childTnLst>
                                    <p:animMotion origin="layout" path="M -4.44444E-6 2.96296E-6 L 0.00087 -0.11204 " pathEditMode="relative" rAng="0" ptsTypes="AA">
                                      <p:cBhvr>
                                        <p:cTn id="58" dur="2000" fill="hold"/>
                                        <p:tgtEl>
                                          <p:spTgt spid="45"/>
                                        </p:tgtEl>
                                        <p:attrNameLst>
                                          <p:attrName>ppt_x</p:attrName>
                                          <p:attrName>ppt_y</p:attrName>
                                        </p:attrNameLst>
                                      </p:cBhvr>
                                      <p:rCtr x="35" y="-5602"/>
                                    </p:animMotion>
                                  </p:childTnLst>
                                </p:cTn>
                              </p:par>
                              <p:par>
                                <p:cTn id="59" presetID="0" presetClass="path" presetSubtype="0" accel="50000" decel="50000" fill="hold" grpId="0" nodeType="withEffect">
                                  <p:stCondLst>
                                    <p:cond delay="0"/>
                                  </p:stCondLst>
                                  <p:childTnLst>
                                    <p:animMotion origin="layout" path="M 2.5E-6 4.81481E-6 L -0.00052 -0.06459 " pathEditMode="relative" rAng="0" ptsTypes="AA">
                                      <p:cBhvr>
                                        <p:cTn id="60" dur="2000" fill="hold"/>
                                        <p:tgtEl>
                                          <p:spTgt spid="46"/>
                                        </p:tgtEl>
                                        <p:attrNameLst>
                                          <p:attrName>ppt_x</p:attrName>
                                          <p:attrName>ppt_y</p:attrName>
                                        </p:attrNameLst>
                                      </p:cBhvr>
                                      <p:rCtr x="-35" y="-3241"/>
                                    </p:animMotion>
                                  </p:childTnLst>
                                </p:cTn>
                              </p:par>
                              <p:par>
                                <p:cTn id="61" presetID="0" presetClass="path" presetSubtype="0" accel="50000" decel="50000" fill="hold" grpId="0" nodeType="withEffect">
                                  <p:stCondLst>
                                    <p:cond delay="0"/>
                                  </p:stCondLst>
                                  <p:childTnLst>
                                    <p:animMotion origin="layout" path="M 3.88889E-6 3.7037E-7 L -0.00122 0.15231 " pathEditMode="relative" rAng="0" ptsTypes="AA">
                                      <p:cBhvr>
                                        <p:cTn id="62" dur="2000" fill="hold"/>
                                        <p:tgtEl>
                                          <p:spTgt spid="47"/>
                                        </p:tgtEl>
                                        <p:attrNameLst>
                                          <p:attrName>ppt_x</p:attrName>
                                          <p:attrName>ppt_y</p:attrName>
                                        </p:attrNameLst>
                                      </p:cBhvr>
                                      <p:rCtr x="-69" y="7616"/>
                                    </p:animMotion>
                                  </p:childTnLst>
                                </p:cTn>
                              </p:par>
                              <p:par>
                                <p:cTn id="63" presetID="0" presetClass="path" presetSubtype="0" accel="50000" decel="50000" fill="hold" grpId="0" nodeType="withEffect">
                                  <p:stCondLst>
                                    <p:cond delay="0"/>
                                  </p:stCondLst>
                                  <p:childTnLst>
                                    <p:animMotion origin="layout" path="M 1.11111E-6 -3.7037E-6 L 1.11111E-6 0.0588 " pathEditMode="relative" rAng="0" ptsTypes="AA">
                                      <p:cBhvr>
                                        <p:cTn id="64" dur="2000" fill="hold"/>
                                        <p:tgtEl>
                                          <p:spTgt spid="48"/>
                                        </p:tgtEl>
                                        <p:attrNameLst>
                                          <p:attrName>ppt_x</p:attrName>
                                          <p:attrName>ppt_y</p:attrName>
                                        </p:attrNameLst>
                                      </p:cBhvr>
                                      <p:rCtr x="0" y="2940"/>
                                    </p:animMotion>
                                  </p:childTnLst>
                                </p:cTn>
                              </p:par>
                              <p:par>
                                <p:cTn id="65" presetID="0" presetClass="path" presetSubtype="0" accel="50000" decel="50000" fill="hold" grpId="0" nodeType="withEffect">
                                  <p:stCondLst>
                                    <p:cond delay="0"/>
                                  </p:stCondLst>
                                  <p:childTnLst>
                                    <p:animMotion origin="layout" path="M -2.22222E-6 -4.44444E-6 L 0.00018 -0.05601 " pathEditMode="relative" rAng="0" ptsTypes="AA">
                                      <p:cBhvr>
                                        <p:cTn id="66" dur="2000" fill="hold"/>
                                        <p:tgtEl>
                                          <p:spTgt spid="49"/>
                                        </p:tgtEl>
                                        <p:attrNameLst>
                                          <p:attrName>ppt_x</p:attrName>
                                          <p:attrName>ppt_y</p:attrName>
                                        </p:attrNameLst>
                                      </p:cBhvr>
                                      <p:rCtr x="0" y="-2801"/>
                                    </p:animMotion>
                                  </p:childTnLst>
                                </p:cTn>
                              </p:par>
                              <p:par>
                                <p:cTn id="67" presetID="0" presetClass="path" presetSubtype="0" accel="50000" decel="50000" fill="hold" grpId="0" nodeType="withEffect">
                                  <p:stCondLst>
                                    <p:cond delay="0"/>
                                  </p:stCondLst>
                                  <p:childTnLst>
                                    <p:animMotion origin="layout" path="M 1.11111E-6 -3.7037E-6 L 1.11111E-6 -0.02222 " pathEditMode="relative" rAng="0" ptsTypes="AA">
                                      <p:cBhvr>
                                        <p:cTn id="68" dur="2000" fill="hold"/>
                                        <p:tgtEl>
                                          <p:spTgt spid="50"/>
                                        </p:tgtEl>
                                        <p:attrNameLst>
                                          <p:attrName>ppt_x</p:attrName>
                                          <p:attrName>ppt_y</p:attrName>
                                        </p:attrNameLst>
                                      </p:cBhvr>
                                      <p:rCtr x="0" y="-1111"/>
                                    </p:animMotion>
                                  </p:childTnLst>
                                </p:cTn>
                              </p:par>
                              <p:par>
                                <p:cTn id="69" presetID="0" presetClass="path" presetSubtype="0" accel="50000" decel="50000" fill="hold" grpId="0" nodeType="withEffect">
                                  <p:stCondLst>
                                    <p:cond delay="0"/>
                                  </p:stCondLst>
                                  <p:childTnLst>
                                    <p:animMotion origin="layout" path="M -2.22222E-6 -1.85185E-6 L -0.00139 0.08009 " pathEditMode="relative" rAng="0" ptsTypes="AA">
                                      <p:cBhvr>
                                        <p:cTn id="70" dur="2000" fill="hold"/>
                                        <p:tgtEl>
                                          <p:spTgt spid="51"/>
                                        </p:tgtEl>
                                        <p:attrNameLst>
                                          <p:attrName>ppt_x</p:attrName>
                                          <p:attrName>ppt_y</p:attrName>
                                        </p:attrNameLst>
                                      </p:cBhvr>
                                      <p:rCtr x="-69" y="4005"/>
                                    </p:animMotion>
                                  </p:childTnLst>
                                </p:cTn>
                              </p:par>
                              <p:par>
                                <p:cTn id="71" presetID="0" presetClass="path" presetSubtype="0" accel="50000" decel="50000" fill="hold" grpId="0" nodeType="withEffect">
                                  <p:stCondLst>
                                    <p:cond delay="0"/>
                                  </p:stCondLst>
                                  <p:childTnLst>
                                    <p:animMotion origin="layout" path="M -2.77778E-7 1.85185E-6 L -0.00052 0.03426 " pathEditMode="relative" rAng="0" ptsTypes="AA">
                                      <p:cBhvr>
                                        <p:cTn id="72" dur="2000" fill="hold"/>
                                        <p:tgtEl>
                                          <p:spTgt spid="52"/>
                                        </p:tgtEl>
                                        <p:attrNameLst>
                                          <p:attrName>ppt_x</p:attrName>
                                          <p:attrName>ppt_y</p:attrName>
                                        </p:attrNameLst>
                                      </p:cBhvr>
                                      <p:rCtr x="-35" y="1713"/>
                                    </p:animMotion>
                                  </p:childTnLst>
                                </p:cTn>
                              </p:par>
                              <p:par>
                                <p:cTn id="73" presetID="0" presetClass="path" presetSubtype="0" accel="50000" decel="50000" fill="hold" grpId="0" nodeType="withEffect">
                                  <p:stCondLst>
                                    <p:cond delay="0"/>
                                  </p:stCondLst>
                                  <p:childTnLst>
                                    <p:animMotion origin="layout" path="M 0 0 L -0.00139 0.10926 " pathEditMode="relative" ptsTypes="AA">
                                      <p:cBhvr>
                                        <p:cTn id="74" dur="2000" fill="hold"/>
                                        <p:tgtEl>
                                          <p:spTgt spid="53"/>
                                        </p:tgtEl>
                                        <p:attrNameLst>
                                          <p:attrName>ppt_x</p:attrName>
                                          <p:attrName>ppt_y</p:attrName>
                                        </p:attrNameLst>
                                      </p:cBhvr>
                                    </p:animMotion>
                                  </p:childTnLst>
                                </p:cTn>
                              </p:par>
                              <p:par>
                                <p:cTn id="75" presetID="0" presetClass="path" presetSubtype="0" accel="50000" decel="50000" fill="hold" grpId="0" nodeType="withEffect">
                                  <p:stCondLst>
                                    <p:cond delay="0"/>
                                  </p:stCondLst>
                                  <p:childTnLst>
                                    <p:animMotion origin="layout" path="M 1.94444E-6 7.40741E-7 L 0.00017 -0.02014 " pathEditMode="relative" rAng="0" ptsTypes="AA">
                                      <p:cBhvr>
                                        <p:cTn id="76" dur="2000" fill="hold"/>
                                        <p:tgtEl>
                                          <p:spTgt spid="54"/>
                                        </p:tgtEl>
                                        <p:attrNameLst>
                                          <p:attrName>ppt_x</p:attrName>
                                          <p:attrName>ppt_y</p:attrName>
                                        </p:attrNameLst>
                                      </p:cBhvr>
                                      <p:rCtr x="0" y="-1019"/>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7864241"/>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55376698"/>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88805"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sp>
        <p:nvSpPr>
          <p:cNvPr id="4" name="Up Arrow 3"/>
          <p:cNvSpPr/>
          <p:nvPr/>
        </p:nvSpPr>
        <p:spPr>
          <a:xfrm rot="8100000">
            <a:off x="2614614" y="296182"/>
            <a:ext cx="588361" cy="71930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26256" y="3963579"/>
            <a:ext cx="7865632" cy="2769920"/>
            <a:chOff x="702254" y="3784483"/>
            <a:chExt cx="7865632" cy="2769920"/>
          </a:xfrm>
        </p:grpSpPr>
        <p:sp>
          <p:nvSpPr>
            <p:cNvPr id="11" name="Rectangle 1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463040" y="3784483"/>
              <a:ext cx="2111844" cy="2302596"/>
              <a:chOff x="6838074" y="2277355"/>
              <a:chExt cx="981497" cy="1772740"/>
            </a:xfrm>
          </p:grpSpPr>
          <p:sp>
            <p:nvSpPr>
              <p:cNvPr id="66" name="Trapezoid 6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7" name="TextBox 66"/>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 name="Straight Arrow Connector 1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 name="Straight Arrow Connector 1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64" name="Trapezoid 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5" name="TextBox 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 name="Straight Arrow Connector 1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9" name="TextBox 18"/>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0" name="Group 19"/>
            <p:cNvGrpSpPr/>
            <p:nvPr/>
          </p:nvGrpSpPr>
          <p:grpSpPr>
            <a:xfrm>
              <a:off x="7815967" y="4882610"/>
              <a:ext cx="579497" cy="369332"/>
              <a:chOff x="6366719" y="2492739"/>
              <a:chExt cx="579497" cy="369332"/>
            </a:xfrm>
          </p:grpSpPr>
          <p:sp>
            <p:nvSpPr>
              <p:cNvPr id="62" name="Rectangle 6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1" name="Rectangle 20"/>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2" name="TextBox 21"/>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23" name="Elbow Connector 22"/>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5" name="Rectangle 2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6" name="TextBox 2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27" name="Elbow Connector 26"/>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0" name="Straight Arrow Connector 2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786386" y="4588137"/>
              <a:ext cx="413796" cy="461665"/>
              <a:chOff x="637563" y="4042853"/>
              <a:chExt cx="413796" cy="461665"/>
            </a:xfrm>
          </p:grpSpPr>
          <p:sp>
            <p:nvSpPr>
              <p:cNvPr id="60" name="Rectangle 5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1" name="TextBox 6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32" name="TextBox 3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82766932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288806"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626100"/>
                          <a:ext cx="219075" cy="241300"/>
                        </a:xfrm>
                        <a:prstGeom prst="rect">
                          <a:avLst/>
                        </a:prstGeom>
                      </p:spPr>
                    </p:pic>
                  </p:oleObj>
                </mc:Fallback>
              </mc:AlternateContent>
            </a:graphicData>
          </a:graphic>
        </p:graphicFrame>
        <p:sp>
          <p:nvSpPr>
            <p:cNvPr id="34" name="TextBox 3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35" name="Group 34"/>
            <p:cNvGrpSpPr/>
            <p:nvPr/>
          </p:nvGrpSpPr>
          <p:grpSpPr>
            <a:xfrm>
              <a:off x="2464487" y="4277322"/>
              <a:ext cx="1018924" cy="684337"/>
              <a:chOff x="2464487" y="4277322"/>
              <a:chExt cx="1018924" cy="684337"/>
            </a:xfrm>
          </p:grpSpPr>
          <p:grpSp>
            <p:nvGrpSpPr>
              <p:cNvPr id="56" name="Group 55"/>
              <p:cNvGrpSpPr/>
              <p:nvPr/>
            </p:nvGrpSpPr>
            <p:grpSpPr>
              <a:xfrm>
                <a:off x="2464487" y="4428895"/>
                <a:ext cx="853466" cy="532764"/>
                <a:chOff x="1142803" y="6095656"/>
                <a:chExt cx="853466" cy="532764"/>
              </a:xfrm>
            </p:grpSpPr>
            <p:sp>
              <p:nvSpPr>
                <p:cNvPr id="58" name="Rectangle 5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6" name="Group 35"/>
            <p:cNvGrpSpPr/>
            <p:nvPr/>
          </p:nvGrpSpPr>
          <p:grpSpPr>
            <a:xfrm>
              <a:off x="2437751" y="5267728"/>
              <a:ext cx="1072298" cy="696777"/>
              <a:chOff x="2437751" y="5267728"/>
              <a:chExt cx="1072298" cy="696777"/>
            </a:xfrm>
          </p:grpSpPr>
          <p:grpSp>
            <p:nvGrpSpPr>
              <p:cNvPr id="52" name="Group 51"/>
              <p:cNvGrpSpPr/>
              <p:nvPr/>
            </p:nvGrpSpPr>
            <p:grpSpPr>
              <a:xfrm>
                <a:off x="2437751" y="5423197"/>
                <a:ext cx="880202" cy="541308"/>
                <a:chOff x="1116067" y="6095656"/>
                <a:chExt cx="880202" cy="541308"/>
              </a:xfrm>
            </p:grpSpPr>
            <p:sp>
              <p:nvSpPr>
                <p:cNvPr id="54" name="Rectangle 5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3" name="Rectangle 52"/>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37" name="Group 36"/>
            <p:cNvGrpSpPr/>
            <p:nvPr/>
          </p:nvGrpSpPr>
          <p:grpSpPr>
            <a:xfrm>
              <a:off x="5685545" y="4896628"/>
              <a:ext cx="1067842" cy="731411"/>
              <a:chOff x="5685545" y="4896628"/>
              <a:chExt cx="1067842" cy="731411"/>
            </a:xfrm>
          </p:grpSpPr>
          <p:grpSp>
            <p:nvGrpSpPr>
              <p:cNvPr id="48" name="Group 47"/>
              <p:cNvGrpSpPr/>
              <p:nvPr/>
            </p:nvGrpSpPr>
            <p:grpSpPr>
              <a:xfrm>
                <a:off x="5685545" y="5092889"/>
                <a:ext cx="867089" cy="535150"/>
                <a:chOff x="1129180" y="6095656"/>
                <a:chExt cx="867089" cy="535150"/>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49" name="Rectangle 48"/>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38" name="Group 37"/>
            <p:cNvGrpSpPr/>
            <p:nvPr/>
          </p:nvGrpSpPr>
          <p:grpSpPr>
            <a:xfrm>
              <a:off x="5683207" y="5794088"/>
              <a:ext cx="1064434" cy="760315"/>
              <a:chOff x="5683207" y="5794088"/>
              <a:chExt cx="1064434" cy="760315"/>
            </a:xfrm>
          </p:grpSpPr>
          <p:grpSp>
            <p:nvGrpSpPr>
              <p:cNvPr id="44" name="Group 43"/>
              <p:cNvGrpSpPr/>
              <p:nvPr/>
            </p:nvGrpSpPr>
            <p:grpSpPr>
              <a:xfrm>
                <a:off x="5683207" y="5993615"/>
                <a:ext cx="869427" cy="560788"/>
                <a:chOff x="1126842" y="6095656"/>
                <a:chExt cx="869427" cy="560788"/>
              </a:xfrm>
            </p:grpSpPr>
            <p:sp>
              <p:nvSpPr>
                <p:cNvPr id="46" name="Rectangle 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7" name="Rectangle 4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5" name="Rectangle 4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39" name="Picture 38"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40" name="Picture 3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41" name="TextBox 40"/>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2" name="Straight Arrow Connector 41"/>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3" name="Straight Arrow Connector 42"/>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69" name="Group 68"/>
          <p:cNvGrpSpPr/>
          <p:nvPr/>
        </p:nvGrpSpPr>
        <p:grpSpPr>
          <a:xfrm>
            <a:off x="5106146" y="3876307"/>
            <a:ext cx="3663543" cy="830996"/>
            <a:chOff x="33744" y="4395331"/>
            <a:chExt cx="3423388" cy="493750"/>
          </a:xfrm>
        </p:grpSpPr>
        <p:sp>
          <p:nvSpPr>
            <p:cNvPr id="70" name="Rectangle 36"/>
            <p:cNvSpPr>
              <a:spLocks noChangeArrowheads="1"/>
            </p:cNvSpPr>
            <p:nvPr/>
          </p:nvSpPr>
          <p:spPr bwMode="auto">
            <a:xfrm>
              <a:off x="33744" y="4395331"/>
              <a:ext cx="3423388" cy="49375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1" name="Rectangle 70"/>
            <p:cNvSpPr/>
            <p:nvPr/>
          </p:nvSpPr>
          <p:spPr>
            <a:xfrm>
              <a:off x="52332" y="4395331"/>
              <a:ext cx="3404800" cy="493750"/>
            </a:xfrm>
            <a:prstGeom prst="rect">
              <a:avLst/>
            </a:prstGeom>
          </p:spPr>
          <p:txBody>
            <a:bodyPr wrap="square">
              <a:spAutoFit/>
            </a:bodyPr>
            <a:lstStyle/>
            <a:p>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cs typeface="Calibri"/>
                </a:rPr>
                <a:t>if </a:t>
              </a:r>
              <a:r>
                <a:rPr lang="en-US" sz="2400" dirty="0" smtClean="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r>
                <a:rPr lang="en-US" sz="2400" dirty="0">
                  <a:cs typeface="Calibri"/>
                </a:rPr>
                <a:t> </a:t>
              </a: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79843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setting in </a:t>
            </a:r>
            <a:r>
              <a:rPr lang="en-US" sz="1800" dirty="0" err="1" smtClean="0">
                <a:solidFill>
                  <a:srgbClr val="FFFFFF"/>
                </a:solidFill>
              </a:rPr>
              <a:t>aaaa</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3569949195"/>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9004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246769"/>
          </a:xfrm>
          <a:prstGeom prst="rect">
            <a:avLst/>
          </a:prstGeom>
        </p:spPr>
        <p:txBody>
          <a:bodyPr>
            <a:spAutoFit/>
          </a:bodyPr>
          <a:lstStyle/>
          <a:p>
            <a:r>
              <a:rPr lang="en-US" sz="2000" dirty="0" smtClean="0">
                <a:cs typeface="Calibri"/>
              </a:rPr>
              <a:t>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336248" y="1566460"/>
            <a:ext cx="3754489" cy="433300"/>
            <a:chOff x="3156859" y="644458"/>
            <a:chExt cx="3766267" cy="353005"/>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086584059"/>
                </p:ext>
              </p:extLst>
            </p:nvPr>
          </p:nvGraphicFramePr>
          <p:xfrm>
            <a:off x="3302078" y="648666"/>
            <a:ext cx="3522566" cy="348797"/>
          </p:xfrm>
          <a:graphic>
            <a:graphicData uri="http://schemas.openxmlformats.org/presentationml/2006/ole">
              <mc:AlternateContent xmlns:mc="http://schemas.openxmlformats.org/markup-compatibility/2006">
                <mc:Choice xmlns:v="urn:schemas-microsoft-com:vml" Requires="v">
                  <p:oleObj spid="_x0000_s90046"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48797"/>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fade">
                                      <p:cBhvr>
                                        <p:cTn id="84" dur="500"/>
                                        <p:tgtEl>
                                          <p:spTgt spid="79"/>
                                        </p:tgtEl>
                                      </p:cBhvr>
                                    </p:animEffect>
                                  </p:childTnLst>
                                </p:cTn>
                              </p:par>
                              <p:par>
                                <p:cTn id="85" presetID="10" presetClass="entr" presetSubtype="0"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fade">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fade">
                                      <p:cBhvr>
                                        <p:cTn id="97" dur="500"/>
                                        <p:tgtEl>
                                          <p:spTgt spid="81"/>
                                        </p:tgtEl>
                                      </p:cBhvr>
                                    </p:animEffect>
                                  </p:childTnLst>
                                </p:cTn>
                              </p:par>
                              <p:par>
                                <p:cTn id="98" presetID="10" presetClass="entr" presetSubtype="0" fill="hold" nodeType="withEffect">
                                  <p:stCondLst>
                                    <p:cond delay="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500"/>
                                        <p:tgtEl>
                                          <p:spTgt spid="84"/>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3" end="3"/>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entropy ensures </a:t>
            </a:r>
            <a:r>
              <a:rPr lang="en-US" i="1" dirty="0" smtClean="0">
                <a:latin typeface="Times New Roman"/>
                <a:cs typeface="Times New Roman"/>
              </a:rPr>
              <a:t>A</a:t>
            </a:r>
            <a:r>
              <a:rPr lang="en-US" dirty="0" smtClean="0"/>
              <a:t> can’t 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60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 ≤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Pr. 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br>
              <a:rPr lang="en-US" sz="2400" dirty="0" smtClean="0"/>
            </a:br>
            <a:r>
              <a:rPr lang="en-US" sz="2400" dirty="0" smtClean="0"/>
              <a:t>conditioned on 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68222775"/>
              </p:ext>
            </p:extLst>
          </p:nvPr>
        </p:nvGraphicFramePr>
        <p:xfrm>
          <a:off x="457198" y="770620"/>
          <a:ext cx="7884696" cy="2865603"/>
        </p:xfrm>
        <a:graphic>
          <a:graphicData uri="http://schemas.openxmlformats.org/drawingml/2006/table">
            <a:tbl>
              <a:tblPr firstRow="1" bandRow="1">
                <a:tableStyleId>{BDBED569-4797-4DF1-A0F4-6AAB3CD982D8}</a:tableStyleId>
              </a:tblPr>
              <a:tblGrid>
                <a:gridCol w="2628232"/>
                <a:gridCol w="2628232"/>
                <a:gridCol w="2628232"/>
              </a:tblGrid>
              <a:tr h="955201">
                <a:tc>
                  <a:txBody>
                    <a:bodyPr/>
                    <a:lstStyle/>
                    <a:p>
                      <a:endParaRPr lang="en-US" sz="2400" dirty="0"/>
                    </a:p>
                  </a:txBody>
                  <a:tcPr/>
                </a:tc>
                <a:tc>
                  <a:txBody>
                    <a:bodyPr/>
                    <a:lstStyle/>
                    <a:p>
                      <a:r>
                        <a:rPr lang="en-US" sz="2400" dirty="0" smtClean="0"/>
                        <a:t>Construction 1</a:t>
                      </a:r>
                      <a:endParaRPr lang="en-US" sz="2400" dirty="0"/>
                    </a:p>
                  </a:txBody>
                  <a:tcPr/>
                </a:tc>
                <a:tc>
                  <a:txBody>
                    <a:bodyPr/>
                    <a:lstStyle/>
                    <a:p>
                      <a:r>
                        <a:rPr lang="en-US" sz="2400" dirty="0" smtClean="0"/>
                        <a:t>Construction 2</a:t>
                      </a:r>
                      <a:endParaRPr lang="en-US" sz="2400" dirty="0"/>
                    </a:p>
                  </a:txBody>
                  <a:tcPr/>
                </a:tc>
              </a:tr>
              <a:tr h="955201">
                <a:tc>
                  <a:txBody>
                    <a:bodyPr/>
                    <a:lstStyle/>
                    <a:p>
                      <a:r>
                        <a:rPr lang="en-US" sz="2400" dirty="0" smtClean="0"/>
                        <a:t>Security Requirement</a:t>
                      </a:r>
                      <a:endParaRPr lang="en-US" sz="2400" dirty="0"/>
                    </a:p>
                  </a:txBody>
                  <a:tcPr/>
                </a:tc>
                <a:tc>
                  <a:txBody>
                    <a:bodyPr/>
                    <a:lstStyle/>
                    <a:p>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n</a:t>
                      </a:r>
                      <a:r>
                        <a:rPr lang="en-US" sz="2400" dirty="0" smtClean="0">
                          <a:latin typeface="Times New Roman"/>
                          <a:cs typeface="Times New Roman"/>
                        </a:rPr>
                        <a:t>) </a:t>
                      </a:r>
                      <a:r>
                        <a:rPr lang="en-US" sz="2400" dirty="0" smtClean="0">
                          <a:latin typeface="+mn-lt"/>
                          <a:cs typeface="Calibri"/>
                        </a:rPr>
                        <a:t>entropy in most symbols</a:t>
                      </a:r>
                      <a:endParaRPr lang="en-US" sz="24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a:cs typeface="Times New Roman"/>
                        </a:rPr>
                        <a:t>Ω</a:t>
                      </a:r>
                      <a:r>
                        <a:rPr lang="en-US" sz="2400" dirty="0" smtClean="0">
                          <a:latin typeface="Times New Roman"/>
                          <a:cs typeface="Times New Roman"/>
                        </a:rPr>
                        <a:t>(1)</a:t>
                      </a:r>
                      <a:r>
                        <a:rPr lang="en-US" sz="2400" dirty="0" smtClean="0">
                          <a:latin typeface="+mn-lt"/>
                          <a:cs typeface="Calibri"/>
                        </a:rPr>
                        <a:t> entropy in </a:t>
                      </a:r>
                      <a:br>
                        <a:rPr lang="en-US" sz="2400" dirty="0" smtClean="0">
                          <a:latin typeface="+mn-lt"/>
                          <a:cs typeface="Calibri"/>
                        </a:rPr>
                      </a:br>
                      <a:r>
                        <a:rPr lang="en-US" sz="2400" dirty="0" smtClean="0">
                          <a:latin typeface="+mn-lt"/>
                          <a:cs typeface="Calibri"/>
                        </a:rPr>
                        <a:t>most symbols</a:t>
                      </a:r>
                    </a:p>
                  </a:txBody>
                  <a:tcPr/>
                </a:tc>
              </a:tr>
              <a:tr h="955201">
                <a:tc>
                  <a:txBody>
                    <a:bodyPr/>
                    <a:lstStyle/>
                    <a:p>
                      <a:r>
                        <a:rPr lang="en-US" sz="2400" dirty="0" smtClean="0"/>
                        <a:t>Errors</a:t>
                      </a:r>
                      <a:r>
                        <a:rPr lang="en-US" sz="2400" baseline="0" dirty="0" smtClean="0"/>
                        <a:t> Corrected</a:t>
                      </a:r>
                      <a:endParaRPr lang="en-US" sz="2400" dirty="0"/>
                    </a:p>
                  </a:txBody>
                  <a:tcPr/>
                </a:tc>
                <a:tc>
                  <a:txBody>
                    <a:bodyPr/>
                    <a:lstStyle/>
                    <a:p>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endParaRPr lang="en-US" sz="2400" dirty="0"/>
                    </a:p>
                  </a:txBody>
                  <a:tcPr/>
                </a:tc>
                <a:tc>
                  <a:txBody>
                    <a:bodyPr/>
                    <a:lstStyle/>
                    <a:p>
                      <a:endParaRPr lang="en-US" sz="2400"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7413463"/>
              </p:ext>
            </p:extLst>
          </p:nvPr>
        </p:nvGraphicFramePr>
        <p:xfrm>
          <a:off x="5736392" y="2721994"/>
          <a:ext cx="1183121" cy="914229"/>
        </p:xfrm>
        <a:graphic>
          <a:graphicData uri="http://schemas.openxmlformats.org/presentationml/2006/ole">
            <mc:AlternateContent xmlns:mc="http://schemas.openxmlformats.org/markup-compatibility/2006">
              <mc:Choice xmlns:v="urn:schemas-microsoft-com:vml" Requires="v">
                <p:oleObj spid="_x0000_s290834" name="Equation" r:id="rId4" imgW="558800" imgH="431800" progId="Equation.3">
                  <p:embed/>
                </p:oleObj>
              </mc:Choice>
              <mc:Fallback>
                <p:oleObj name="Equation" r:id="rId4" imgW="558800" imgH="431800" progId="Equation.3">
                  <p:embed/>
                  <p:pic>
                    <p:nvPicPr>
                      <p:cNvPr id="0" name=""/>
                      <p:cNvPicPr/>
                      <p:nvPr/>
                    </p:nvPicPr>
                    <p:blipFill>
                      <a:blip r:embed="rId5"/>
                      <a:stretch>
                        <a:fillRect/>
                      </a:stretch>
                    </p:blipFill>
                    <p:spPr>
                      <a:xfrm>
                        <a:off x="5736392" y="2721994"/>
                        <a:ext cx="1183121" cy="914229"/>
                      </a:xfrm>
                      <a:prstGeom prst="rect">
                        <a:avLst/>
                      </a:prstGeom>
                    </p:spPr>
                  </p:pic>
                </p:oleObj>
              </mc:Fallback>
            </mc:AlternateContent>
          </a:graphicData>
        </a:graphic>
      </p:graphicFrame>
      <p:grpSp>
        <p:nvGrpSpPr>
          <p:cNvPr id="72" name="Group 71"/>
          <p:cNvGrpSpPr/>
          <p:nvPr/>
        </p:nvGrpSpPr>
        <p:grpSpPr>
          <a:xfrm>
            <a:off x="517398" y="3796098"/>
            <a:ext cx="7726551" cy="2881419"/>
            <a:chOff x="649733" y="3137616"/>
            <a:chExt cx="8255886" cy="3301086"/>
          </a:xfrm>
        </p:grpSpPr>
        <p:grpSp>
          <p:nvGrpSpPr>
            <p:cNvPr id="73" name="Group 72"/>
            <p:cNvGrpSpPr/>
            <p:nvPr/>
          </p:nvGrpSpPr>
          <p:grpSpPr>
            <a:xfrm>
              <a:off x="1410221" y="3137616"/>
              <a:ext cx="5808726" cy="3279224"/>
              <a:chOff x="6814750" y="1578615"/>
              <a:chExt cx="2699654" cy="2524633"/>
            </a:xfrm>
          </p:grpSpPr>
          <p:sp>
            <p:nvSpPr>
              <p:cNvPr id="122" name="Trapezoid 12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3" name="TextBox 12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4" name="Group 73"/>
            <p:cNvGrpSpPr/>
            <p:nvPr/>
          </p:nvGrpSpPr>
          <p:grpSpPr>
            <a:xfrm>
              <a:off x="7257195" y="3382218"/>
              <a:ext cx="1648424" cy="381994"/>
              <a:chOff x="3572254" y="4244288"/>
              <a:chExt cx="1648424" cy="381994"/>
            </a:xfrm>
          </p:grpSpPr>
          <p:sp>
            <p:nvSpPr>
              <p:cNvPr id="119" name="Rectangle 11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1" name="TextBox 12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5" name="Straight Arrow Connector 74"/>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Elbow Connector 76"/>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6" name="Straight Arrow Connector 85"/>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Straight Arrow Connector 8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9" name="Straight Arrow Connector 8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91" name="Straight Arrow Connector 9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2" name="TextBox 9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93" name="TextBox 9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94" name="Group 93"/>
            <p:cNvGrpSpPr/>
            <p:nvPr/>
          </p:nvGrpSpPr>
          <p:grpSpPr>
            <a:xfrm>
              <a:off x="4307260" y="4079697"/>
              <a:ext cx="1990181" cy="525484"/>
              <a:chOff x="1169455" y="6095656"/>
              <a:chExt cx="1990181" cy="525484"/>
            </a:xfrm>
          </p:grpSpPr>
          <p:sp>
            <p:nvSpPr>
              <p:cNvPr id="117" name="Rectangle 11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8" name="Rectangle 117"/>
              <p:cNvSpPr/>
              <p:nvPr/>
            </p:nvSpPr>
            <p:spPr>
              <a:xfrm>
                <a:off x="1169455"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95" name="Rectangle 9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6" name="Rectangle 9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97" name="Group 96"/>
            <p:cNvGrpSpPr/>
            <p:nvPr/>
          </p:nvGrpSpPr>
          <p:grpSpPr>
            <a:xfrm>
              <a:off x="669757" y="3644789"/>
              <a:ext cx="790647" cy="649445"/>
              <a:chOff x="669757" y="1545947"/>
              <a:chExt cx="790647" cy="649445"/>
            </a:xfrm>
          </p:grpSpPr>
          <p:cxnSp>
            <p:nvCxnSpPr>
              <p:cNvPr id="115" name="Straight Arrow Connector 11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8" name="TextBox 9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9" name="Straight Arrow Connector 9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0" name="Straight Arrow Connector 9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1" name="Group 100"/>
            <p:cNvGrpSpPr/>
            <p:nvPr/>
          </p:nvGrpSpPr>
          <p:grpSpPr>
            <a:xfrm>
              <a:off x="656390" y="3595927"/>
              <a:ext cx="577300" cy="514536"/>
              <a:chOff x="637563" y="3966278"/>
              <a:chExt cx="577300" cy="514536"/>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3966278"/>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02" name="Group 101"/>
            <p:cNvGrpSpPr/>
            <p:nvPr/>
          </p:nvGrpSpPr>
          <p:grpSpPr>
            <a:xfrm>
              <a:off x="649733" y="4647489"/>
              <a:ext cx="577300" cy="529851"/>
              <a:chOff x="637563" y="3950963"/>
              <a:chExt cx="577300" cy="529851"/>
            </a:xfrm>
          </p:grpSpPr>
          <p:sp>
            <p:nvSpPr>
              <p:cNvPr id="111" name="Rectangle 11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2" name="TextBox 111"/>
              <p:cNvSpPr txBox="1"/>
              <p:nvPr/>
            </p:nvSpPr>
            <p:spPr>
              <a:xfrm>
                <a:off x="637563" y="3950963"/>
                <a:ext cx="529946" cy="461666"/>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3" name="Group 102"/>
            <p:cNvGrpSpPr/>
            <p:nvPr/>
          </p:nvGrpSpPr>
          <p:grpSpPr>
            <a:xfrm>
              <a:off x="669757" y="5537454"/>
              <a:ext cx="577300" cy="529851"/>
              <a:chOff x="637563" y="3950963"/>
              <a:chExt cx="577300" cy="529851"/>
            </a:xfrm>
          </p:grpSpPr>
          <p:sp>
            <p:nvSpPr>
              <p:cNvPr id="109" name="Rectangle 10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0" name="TextBox 109"/>
              <p:cNvSpPr txBox="1"/>
              <p:nvPr/>
            </p:nvSpPr>
            <p:spPr>
              <a:xfrm>
                <a:off x="637563" y="3950963"/>
                <a:ext cx="557698" cy="461666"/>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07" name="Rectangle 106"/>
            <p:cNvSpPr/>
            <p:nvPr/>
          </p:nvSpPr>
          <p:spPr>
            <a:xfrm>
              <a:off x="4249860" y="5103977"/>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08" name="Rectangle 107"/>
            <p:cNvSpPr/>
            <p:nvPr/>
          </p:nvSpPr>
          <p:spPr>
            <a:xfrm>
              <a:off x="4249860" y="5953754"/>
              <a:ext cx="1990181" cy="4849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
        <p:nvSpPr>
          <p:cNvPr id="124" name="Title 1"/>
          <p:cNvSpPr>
            <a:spLocks noGrp="1"/>
          </p:cNvSpPr>
          <p:nvPr>
            <p:ph type="title"/>
          </p:nvPr>
        </p:nvSpPr>
        <p:spPr>
          <a:xfrm>
            <a:off x="94928" y="-298858"/>
            <a:ext cx="8229600" cy="1143000"/>
          </a:xfrm>
        </p:spPr>
        <p:txBody>
          <a:bodyPr/>
          <a:lstStyle/>
          <a:p>
            <a:r>
              <a:rPr lang="en-US" dirty="0" smtClean="0"/>
              <a:t>Results </a:t>
            </a:r>
            <a:endParaRPr lang="en-US" dirty="0"/>
          </a:p>
        </p:txBody>
      </p:sp>
      <p:sp>
        <p:nvSpPr>
          <p:cNvPr id="125" name="Up Arrow 124"/>
          <p:cNvSpPr/>
          <p:nvPr/>
        </p:nvSpPr>
        <p:spPr>
          <a:xfrm rot="8100000">
            <a:off x="5222347" y="310242"/>
            <a:ext cx="617155" cy="69281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5204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solidFill>
                  <a:schemeClr val="bg1"/>
                </a:solidFill>
                <a:latin typeface="Calibri"/>
                <a:cs typeface="Calibri"/>
              </a:rPr>
              <a:t>If there is a 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endParaRPr lang="en-US" sz="2000" baseline="-25000" dirty="0">
              <a:latin typeface="Times New Roman"/>
              <a:cs typeface="Times New Roman"/>
            </a:endParaRPr>
          </a:p>
          <a:p>
            <a:r>
              <a:rPr lang="en-US" sz="2400" dirty="0">
                <a:cs typeface="Calibri"/>
              </a:rPr>
              <a:t>[DodisSmith05</a:t>
            </a:r>
            <a:r>
              <a:rPr lang="en-US" sz="2400" dirty="0" smtClean="0">
                <a:cs typeface="Calibri"/>
              </a:rPr>
              <a:t>] achieve weaker distributional notion of noisy point obfuscation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 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standard 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a:t>
            </a:r>
            <a:r>
              <a:rPr lang="en-US" sz="2400" dirty="0" smtClean="0">
                <a:cs typeface="Calibri"/>
              </a:rPr>
              <a:t>GargGentryHaleviRaykovaSahaiWaters13]</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Technical 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Tree>
    <p:extLst>
      <p:ext uri="{BB962C8B-B14F-4D97-AF65-F5344CB8AC3E}">
        <p14:creationId xmlns:p14="http://schemas.microsoft.com/office/powerpoint/2010/main" val="27148478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58"/>
            <a:ext cx="8229600" cy="1143000"/>
          </a:xfrm>
        </p:spPr>
        <p:txBody>
          <a:bodyPr>
            <a:normAutofit/>
          </a:bodyPr>
          <a:lstStyle/>
          <a:p>
            <a:r>
              <a:rPr lang="en-US" dirty="0" smtClean="0"/>
              <a:t>What else’s in thesis?</a:t>
            </a:r>
            <a:endParaRPr lang="en-US" dirty="0"/>
          </a:p>
        </p:txBody>
      </p:sp>
      <p:sp>
        <p:nvSpPr>
          <p:cNvPr id="3" name="Content Placeholder 2"/>
          <p:cNvSpPr>
            <a:spLocks noGrp="1"/>
          </p:cNvSpPr>
          <p:nvPr>
            <p:ph idx="1"/>
          </p:nvPr>
        </p:nvSpPr>
        <p:spPr>
          <a:xfrm>
            <a:off x="457200" y="1123542"/>
            <a:ext cx="8229600" cy="5266563"/>
          </a:xfrm>
        </p:spPr>
        <p:txBody>
          <a:bodyPr>
            <a:normAutofit/>
          </a:bodyPr>
          <a:lstStyle/>
          <a:p>
            <a:r>
              <a:rPr lang="en-US" dirty="0" smtClean="0"/>
              <a:t>“A Unified Approach to Deterministic Encryption: New Constructions and a Connection to Computational Entropy”</a:t>
            </a:r>
            <a:endParaRPr lang="en-US" dirty="0"/>
          </a:p>
          <a:p>
            <a:pPr marL="0" indent="0">
              <a:buNone/>
            </a:pPr>
            <a:r>
              <a:rPr lang="en-US" dirty="0" smtClean="0"/>
              <a:t>         </a:t>
            </a:r>
            <a:r>
              <a:rPr lang="en-US" sz="2400" dirty="0" smtClean="0"/>
              <a:t>with </a:t>
            </a:r>
            <a:r>
              <a:rPr lang="en-US" sz="2400" i="1" dirty="0" smtClean="0"/>
              <a:t>O’Neill </a:t>
            </a:r>
            <a:r>
              <a:rPr lang="en-US" sz="2400" dirty="0" smtClean="0"/>
              <a:t>and </a:t>
            </a:r>
            <a:r>
              <a:rPr lang="en-US" sz="2400" i="1" dirty="0" err="1" smtClean="0"/>
              <a:t>Reyzin</a:t>
            </a:r>
            <a:r>
              <a:rPr lang="en-US" sz="2400" i="1" dirty="0" smtClean="0"/>
              <a:t> </a:t>
            </a:r>
            <a:r>
              <a:rPr lang="en-US" sz="2400" dirty="0" smtClean="0"/>
              <a:t>in Theory of Crypto </a:t>
            </a:r>
            <a:r>
              <a:rPr lang="fr-FR" sz="2400" dirty="0" smtClean="0"/>
              <a:t>’</a:t>
            </a:r>
            <a:r>
              <a:rPr lang="en-US" sz="2400" dirty="0" smtClean="0"/>
              <a:t>12, </a:t>
            </a:r>
            <a:br>
              <a:rPr lang="en-US" sz="2400" dirty="0" smtClean="0"/>
            </a:br>
            <a:r>
              <a:rPr lang="en-US" sz="2400" dirty="0" smtClean="0"/>
              <a:t>            journal version in Journal of Cryptology </a:t>
            </a:r>
            <a:r>
              <a:rPr lang="fr-FR" sz="2400" dirty="0" smtClean="0"/>
              <a:t>’</a:t>
            </a:r>
            <a:r>
              <a:rPr lang="en-US" sz="2400" dirty="0" smtClean="0"/>
              <a:t>13</a:t>
            </a:r>
            <a:endParaRPr lang="en-US" sz="2400" dirty="0"/>
          </a:p>
          <a:p>
            <a:endParaRPr lang="en-US" dirty="0" smtClean="0"/>
          </a:p>
          <a:p>
            <a:r>
              <a:rPr lang="en-US" dirty="0" smtClean="0"/>
              <a:t>“Computational Fuzzy Extractors”</a:t>
            </a:r>
          </a:p>
          <a:p>
            <a:pPr marL="0" indent="0">
              <a:buNone/>
            </a:pPr>
            <a:r>
              <a:rPr lang="en-US" dirty="0" smtClean="0"/>
              <a:t>	    </a:t>
            </a:r>
            <a:r>
              <a:rPr lang="en-US" sz="2400" dirty="0" smtClean="0"/>
              <a:t>with </a:t>
            </a:r>
            <a:r>
              <a:rPr lang="en-US" sz="2400" i="1" dirty="0" err="1" smtClean="0"/>
              <a:t>Meng</a:t>
            </a:r>
            <a:r>
              <a:rPr lang="en-US" sz="2400" i="1" dirty="0" smtClean="0"/>
              <a:t> </a:t>
            </a:r>
            <a:r>
              <a:rPr lang="en-US" sz="2400" dirty="0" smtClean="0"/>
              <a:t>and </a:t>
            </a:r>
            <a:r>
              <a:rPr lang="en-US" sz="2400" i="1" dirty="0" err="1" smtClean="0"/>
              <a:t>Reyzin</a:t>
            </a:r>
            <a:r>
              <a:rPr lang="en-US" sz="2400" dirty="0" smtClean="0"/>
              <a:t> in </a:t>
            </a:r>
            <a:r>
              <a:rPr lang="en-US" sz="2400" dirty="0" err="1" smtClean="0"/>
              <a:t>Asiacrypt</a:t>
            </a:r>
            <a:r>
              <a:rPr lang="en-US" sz="2400" dirty="0" smtClean="0"/>
              <a:t> ‘13</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spTree>
    <p:extLst>
      <p:ext uri="{BB962C8B-B14F-4D97-AF65-F5344CB8AC3E}">
        <p14:creationId xmlns:p14="http://schemas.microsoft.com/office/powerpoint/2010/main" val="76196946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Unified Approach …”</a:t>
            </a:r>
            <a:endParaRPr lang="en-US" dirty="0"/>
          </a:p>
        </p:txBody>
      </p:sp>
      <p:sp>
        <p:nvSpPr>
          <p:cNvPr id="3" name="Content Placeholder 2"/>
          <p:cNvSpPr>
            <a:spLocks noGrp="1"/>
          </p:cNvSpPr>
          <p:nvPr>
            <p:ph idx="1"/>
          </p:nvPr>
        </p:nvSpPr>
        <p:spPr>
          <a:xfrm>
            <a:off x="89566" y="1600200"/>
            <a:ext cx="9054433" cy="2798011"/>
          </a:xfrm>
        </p:spPr>
        <p:txBody>
          <a:bodyPr/>
          <a:lstStyle/>
          <a:p>
            <a:r>
              <a:rPr lang="en-US" sz="3000" dirty="0" smtClean="0"/>
              <a:t>Improve deterministic public-key encryption schemes</a:t>
            </a:r>
          </a:p>
          <a:p>
            <a:r>
              <a:rPr lang="en-US" sz="3000" dirty="0" smtClean="0"/>
              <a:t>Technical tools:</a:t>
            </a:r>
          </a:p>
          <a:p>
            <a:pPr lvl="1"/>
            <a:r>
              <a:rPr lang="en-US" dirty="0" smtClean="0"/>
              <a:t>Computational entropy</a:t>
            </a:r>
          </a:p>
          <a:p>
            <a:pPr lvl="1"/>
            <a:r>
              <a:rPr lang="en-US" dirty="0" smtClean="0"/>
              <a:t>Information-theoretic hashing</a:t>
            </a:r>
          </a:p>
          <a:p>
            <a:pPr lvl="1"/>
            <a:r>
              <a:rPr lang="en-US" dirty="0" smtClean="0"/>
              <a:t>Information leakage</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pic>
        <p:nvPicPr>
          <p:cNvPr id="32" name="Picture 31" descr="Screen Shot 2014-03-10 at 3.49.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702" y="4291262"/>
            <a:ext cx="4269964" cy="2414003"/>
          </a:xfrm>
          <a:prstGeom prst="rect">
            <a:avLst/>
          </a:prstGeom>
        </p:spPr>
      </p:pic>
    </p:spTree>
    <p:extLst>
      <p:ext uri="{BB962C8B-B14F-4D97-AF65-F5344CB8AC3E}">
        <p14:creationId xmlns:p14="http://schemas.microsoft.com/office/powerpoint/2010/main" val="354635809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Fuzzy Extractors”</a:t>
            </a:r>
            <a:endParaRPr lang="en-US" dirty="0"/>
          </a:p>
        </p:txBody>
      </p:sp>
      <p:sp>
        <p:nvSpPr>
          <p:cNvPr id="3" name="Content Placeholder 2"/>
          <p:cNvSpPr>
            <a:spLocks noGrp="1"/>
          </p:cNvSpPr>
          <p:nvPr>
            <p:ph idx="1"/>
          </p:nvPr>
        </p:nvSpPr>
        <p:spPr>
          <a:xfrm>
            <a:off x="240632" y="1600200"/>
            <a:ext cx="7954209" cy="4525963"/>
          </a:xfrm>
        </p:spPr>
        <p:txBody>
          <a:bodyPr>
            <a:normAutofit/>
          </a:bodyPr>
          <a:lstStyle/>
          <a:p>
            <a:r>
              <a:rPr lang="en-US" dirty="0" smtClean="0"/>
              <a:t>Define computational fuzzy extractors</a:t>
            </a:r>
          </a:p>
          <a:p>
            <a:r>
              <a:rPr lang="en-US" dirty="0" smtClean="0"/>
              <a:t>Impossibility results for improving standard fuzzy extractor constructions (sketch &amp; ext.)</a:t>
            </a:r>
          </a:p>
          <a:p>
            <a:r>
              <a:rPr lang="en-US" dirty="0" smtClean="0"/>
              <a:t>First computational fuzzy extractor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pic>
        <p:nvPicPr>
          <p:cNvPr id="5" name="Picture 4" descr="Screen Shot 2014-03-10 at 3.54.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27" y="4039605"/>
            <a:ext cx="7475137" cy="2453270"/>
          </a:xfrm>
          <a:prstGeom prst="rect">
            <a:avLst/>
          </a:prstGeom>
        </p:spPr>
      </p:pic>
    </p:spTree>
    <p:extLst>
      <p:ext uri="{BB962C8B-B14F-4D97-AF65-F5344CB8AC3E}">
        <p14:creationId xmlns:p14="http://schemas.microsoft.com/office/powerpoint/2010/main" val="140482870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1042737" y="1417638"/>
            <a:ext cx="7954210" cy="4708525"/>
          </a:xfrm>
        </p:spPr>
        <p:txBody>
          <a:bodyPr>
            <a:normAutofit fontScale="85000" lnSpcReduction="10000"/>
          </a:bodyPr>
          <a:lstStyle/>
          <a:p>
            <a:r>
              <a:rPr lang="en-US" dirty="0" smtClean="0"/>
              <a:t>Reduce graph degree (from super-logarithmic) while retaining correctness and security</a:t>
            </a:r>
          </a:p>
          <a:p>
            <a:pPr lvl="1"/>
            <a:r>
              <a:rPr lang="en-US" dirty="0" smtClean="0"/>
              <a:t>Smooth tradeoff between entropy and error tolerance</a:t>
            </a:r>
          </a:p>
          <a:p>
            <a:r>
              <a:rPr lang="en-US" dirty="0" smtClean="0"/>
              <a:t>Move to point obfuscations secure on uniform distribution </a:t>
            </a:r>
          </a:p>
          <a:p>
            <a:pPr lvl="1"/>
            <a:r>
              <a:rPr lang="en-US" dirty="0" smtClean="0"/>
              <a:t>Currently need point obfuscation secure on </a:t>
            </a:r>
            <a:br>
              <a:rPr lang="en-US" dirty="0" smtClean="0"/>
            </a:br>
            <a:r>
              <a:rPr lang="en-US" dirty="0" smtClean="0"/>
              <a:t>every super-logarithmic distribution</a:t>
            </a:r>
          </a:p>
          <a:p>
            <a:pPr lvl="1"/>
            <a:r>
              <a:rPr lang="en-US" dirty="0" smtClean="0"/>
              <a:t>Weaken needed assumption</a:t>
            </a:r>
          </a:p>
          <a:p>
            <a:r>
              <a:rPr lang="en-US" dirty="0" smtClean="0"/>
              <a:t>Reduce alphabet size</a:t>
            </a:r>
          </a:p>
          <a:p>
            <a:pPr lvl="1"/>
            <a:r>
              <a:rPr lang="en-US" dirty="0" smtClean="0"/>
              <a:t>Make constructions practical for actual physical sources</a:t>
            </a:r>
          </a:p>
          <a:p>
            <a:r>
              <a:rPr lang="en-US" dirty="0" smtClean="0"/>
              <a:t>Write thesis</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sp>
        <p:nvSpPr>
          <p:cNvPr id="5" name="Rectangle 36"/>
          <p:cNvSpPr>
            <a:spLocks noChangeArrowheads="1"/>
          </p:cNvSpPr>
          <p:nvPr/>
        </p:nvSpPr>
        <p:spPr bwMode="auto">
          <a:xfrm>
            <a:off x="40104" y="1417638"/>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6" name="Rectangle 36"/>
          <p:cNvSpPr>
            <a:spLocks noChangeArrowheads="1"/>
          </p:cNvSpPr>
          <p:nvPr/>
        </p:nvSpPr>
        <p:spPr bwMode="auto">
          <a:xfrm>
            <a:off x="40104" y="2626143"/>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1 mo.</a:t>
            </a:r>
            <a:endParaRPr lang="en-US" sz="2400" b="1" i="1" dirty="0" smtClean="0">
              <a:latin typeface="Times New Roman"/>
              <a:cs typeface="Times New Roman"/>
            </a:endParaRPr>
          </a:p>
        </p:txBody>
      </p:sp>
      <p:sp>
        <p:nvSpPr>
          <p:cNvPr id="7" name="Rectangle 36"/>
          <p:cNvSpPr>
            <a:spLocks noChangeArrowheads="1"/>
          </p:cNvSpPr>
          <p:nvPr/>
        </p:nvSpPr>
        <p:spPr bwMode="auto">
          <a:xfrm>
            <a:off x="40104" y="45298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3 mo.</a:t>
            </a:r>
            <a:endParaRPr lang="en-US" sz="2400" b="1" i="1" dirty="0" smtClean="0">
              <a:latin typeface="Times New Roman"/>
              <a:cs typeface="Times New Roman"/>
            </a:endParaRPr>
          </a:p>
        </p:txBody>
      </p:sp>
      <p:sp>
        <p:nvSpPr>
          <p:cNvPr id="8" name="Rectangle 36"/>
          <p:cNvSpPr>
            <a:spLocks noChangeArrowheads="1"/>
          </p:cNvSpPr>
          <p:nvPr/>
        </p:nvSpPr>
        <p:spPr bwMode="auto">
          <a:xfrm>
            <a:off x="40104" y="5444206"/>
            <a:ext cx="1042737" cy="5330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3 mo.</a:t>
            </a:r>
            <a:endParaRPr lang="en-US" sz="2400" b="1" i="1" dirty="0" smtClean="0">
              <a:latin typeface="Times New Roman"/>
              <a:cs typeface="Times New Roman"/>
            </a:endParaRPr>
          </a:p>
        </p:txBody>
      </p:sp>
    </p:spTree>
    <p:extLst>
      <p:ext uri="{BB962C8B-B14F-4D97-AF65-F5344CB8AC3E}">
        <p14:creationId xmlns:p14="http://schemas.microsoft.com/office/powerpoint/2010/main" val="1437500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 Opportunity </a:t>
            </a:r>
            <a:r>
              <a:rPr lang="en-US" dirty="0" smtClean="0">
                <a:latin typeface="Times New Roman"/>
                <a:cs typeface="Times New Roman"/>
              </a:rPr>
              <a:t>2</a:t>
            </a:r>
            <a:r>
              <a:rPr lang="en-US" dirty="0" smtClean="0"/>
              <a:t>!</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58</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8309"/>
          </a:xfrm>
        </p:spPr>
        <p:txBody>
          <a:bodyPr/>
          <a:lstStyle/>
          <a:p>
            <a:r>
              <a:rPr lang="en-US" dirty="0" smtClean="0"/>
              <a:t>Overview of Talk</a:t>
            </a:r>
            <a:endParaRPr lang="en-US" dirty="0"/>
          </a:p>
        </p:txBody>
      </p:sp>
      <p:sp>
        <p:nvSpPr>
          <p:cNvPr id="3" name="Content Placeholder 2"/>
          <p:cNvSpPr>
            <a:spLocks noGrp="1"/>
          </p:cNvSpPr>
          <p:nvPr>
            <p:ph idx="1"/>
          </p:nvPr>
        </p:nvSpPr>
        <p:spPr/>
        <p:txBody>
          <a:bodyPr/>
          <a:lstStyle/>
          <a:p>
            <a:r>
              <a:rPr lang="en-US" dirty="0" smtClean="0"/>
              <a:t>Key Derivation from Real Sources</a:t>
            </a:r>
            <a:endParaRPr lang="en-US" dirty="0"/>
          </a:p>
          <a:p>
            <a:r>
              <a:rPr lang="en-US" dirty="0" smtClean="0"/>
              <a:t>Construction 1</a:t>
            </a:r>
          </a:p>
          <a:p>
            <a:r>
              <a:rPr lang="en-US" dirty="0" smtClean="0"/>
              <a:t>Construction 2</a:t>
            </a:r>
          </a:p>
          <a:p>
            <a:r>
              <a:rPr lang="en-US" dirty="0" smtClean="0"/>
              <a:t>Previous Work</a:t>
            </a:r>
            <a:endParaRPr lang="en-US" dirty="0"/>
          </a:p>
          <a:p>
            <a:r>
              <a:rPr lang="en-US" dirty="0" smtClean="0"/>
              <a:t>Next Steps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59</a:t>
            </a:fld>
            <a:r>
              <a:rPr lang="en-US" smtClean="0"/>
              <a:t> BWF 4/2/2014</a:t>
            </a:r>
            <a:endParaRPr lang="en-US" dirty="0"/>
          </a:p>
        </p:txBody>
      </p:sp>
    </p:spTree>
    <p:extLst>
      <p:ext uri="{BB962C8B-B14F-4D97-AF65-F5344CB8AC3E}">
        <p14:creationId xmlns:p14="http://schemas.microsoft.com/office/powerpoint/2010/main" val="18811433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097"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553116" cy="5537200"/>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r>
              <a:rPr lang="en-US" dirty="0" smtClean="0">
                <a:latin typeface="Calibri"/>
                <a:cs typeface="Calibri"/>
              </a:rPr>
              <a:t>Second construction: </a:t>
            </a:r>
            <a:endParaRPr lang="en-US" dirty="0">
              <a:latin typeface="Calibri"/>
              <a:cs typeface="Calibri"/>
            </a:endParaRP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a:t>
            </a:r>
            <a:r>
              <a:rPr lang="en-US" dirty="0" smtClean="0">
                <a:latin typeface="Calibri"/>
                <a:cs typeface="Calibri"/>
              </a:rPr>
              <a:t> entropy in most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endParaRPr lang="en-US" dirty="0" smtClean="0">
              <a:latin typeface="Calibri"/>
              <a:cs typeface="Calibri"/>
            </a:endParaRPr>
          </a:p>
          <a:p>
            <a:pPr marL="347663" indent="-347663"/>
            <a:r>
              <a:rPr lang="en-US" dirty="0" smtClean="0">
                <a:latin typeface="Calibri"/>
                <a:cs typeface="Calibri"/>
              </a:rPr>
              <a:t>Security relies on point obfuscation </a:t>
            </a:r>
            <a:br>
              <a:rPr lang="en-US" dirty="0" smtClean="0">
                <a:latin typeface="Calibri"/>
                <a:cs typeface="Calibri"/>
              </a:rPr>
            </a:br>
            <a:r>
              <a:rPr lang="en-US" dirty="0" smtClean="0">
                <a:latin typeface="Calibri"/>
                <a:cs typeface="Calibri"/>
              </a:rPr>
              <a:t>(secure under strong vector DDH </a:t>
            </a:r>
            <a:r>
              <a:rPr lang="en-US" sz="24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60</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br>
              <a:rPr lang="en-US" dirty="0" smtClean="0"/>
            </a:b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entropy) and for all polynomial size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61</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grpSp>
        <p:nvGrpSpPr>
          <p:cNvPr id="27" name="Group 26"/>
          <p:cNvGrpSpPr/>
          <p:nvPr/>
        </p:nvGrpSpPr>
        <p:grpSpPr>
          <a:xfrm>
            <a:off x="6579912" y="2512913"/>
            <a:ext cx="836915" cy="542800"/>
            <a:chOff x="1316332" y="6095656"/>
            <a:chExt cx="836915" cy="5428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473310" y="61535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579912" y="3150262"/>
            <a:ext cx="836915" cy="556168"/>
            <a:chOff x="1316332" y="6095656"/>
            <a:chExt cx="836915" cy="556168"/>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473310"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564301" y="4311280"/>
            <a:ext cx="852526" cy="557258"/>
            <a:chOff x="1316332" y="6095656"/>
            <a:chExt cx="852526" cy="557258"/>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488921" y="61679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62</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408"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63</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717"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64</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742"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65</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66</a:t>
            </a:fld>
            <a:r>
              <a:rPr lang="en-US" smtClean="0"/>
              <a:t> BWF 4/2/2014</a:t>
            </a:r>
            <a:endParaRPr lang="en-US" dirty="0"/>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67</a:t>
            </a:fld>
            <a:r>
              <a:rPr lang="en-US" smtClean="0"/>
              <a:t> BWF 4/2/2014</a:t>
            </a:r>
            <a:endParaRPr lang="en-US" dirty="0"/>
          </a:p>
        </p:txBody>
      </p:sp>
      <p:graphicFrame>
        <p:nvGraphicFramePr>
          <p:cNvPr id="69" name="Object 68"/>
          <p:cNvGraphicFramePr>
            <a:graphicFrameLocks noChangeAspect="1"/>
          </p:cNvGraphicFramePr>
          <p:nvPr>
            <p:extLst>
              <p:ext uri="{D42A27DB-BD31-4B8C-83A1-F6EECF244321}">
                <p14:modId xmlns:p14="http://schemas.microsoft.com/office/powerpoint/2010/main" val="2504590267"/>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6399"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2832078461"/>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6400"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pSp>
        <p:nvGrpSpPr>
          <p:cNvPr id="13" name="Group 12"/>
          <p:cNvGrpSpPr/>
          <p:nvPr/>
        </p:nvGrpSpPr>
        <p:grpSpPr>
          <a:xfrm>
            <a:off x="5677677" y="4259064"/>
            <a:ext cx="3305901" cy="2233811"/>
            <a:chOff x="33744" y="4367691"/>
            <a:chExt cx="3089190" cy="1327255"/>
          </a:xfrm>
        </p:grpSpPr>
        <p:sp>
          <p:nvSpPr>
            <p:cNvPr id="6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6" name="Rectangle 5"/>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aphicFrame>
        <p:nvGraphicFramePr>
          <p:cNvPr id="72" name="Object 71"/>
          <p:cNvGraphicFramePr>
            <a:graphicFrameLocks noChangeAspect="1"/>
          </p:cNvGraphicFramePr>
          <p:nvPr>
            <p:extLst>
              <p:ext uri="{D42A27DB-BD31-4B8C-83A1-F6EECF244321}">
                <p14:modId xmlns:p14="http://schemas.microsoft.com/office/powerpoint/2010/main" val="73938646"/>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6401"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sp>
        <p:nvSpPr>
          <p:cNvPr id="21" name="Rectangle 20"/>
          <p:cNvSpPr/>
          <p:nvPr/>
        </p:nvSpPr>
        <p:spPr>
          <a:xfrm>
            <a:off x="4738324" y="5803627"/>
            <a:ext cx="678123" cy="721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702254" y="934355"/>
            <a:ext cx="7865632" cy="2769920"/>
            <a:chOff x="702254" y="3784483"/>
            <a:chExt cx="7865632" cy="2769920"/>
          </a:xfrm>
        </p:grpSpPr>
        <p:sp>
          <p:nvSpPr>
            <p:cNvPr id="73" name="Rectangle 7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1463040" y="3784483"/>
              <a:ext cx="2111844" cy="2302596"/>
              <a:chOff x="6838074" y="2277355"/>
              <a:chExt cx="981497" cy="1772740"/>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126" name="Trapezoid 12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7" name="TextBox 126"/>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extBox 80"/>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2" name="Group 81"/>
            <p:cNvGrpSpPr/>
            <p:nvPr/>
          </p:nvGrpSpPr>
          <p:grpSpPr>
            <a:xfrm>
              <a:off x="7815967" y="4882610"/>
              <a:ext cx="579497" cy="369332"/>
              <a:chOff x="6366719" y="2492739"/>
              <a:chExt cx="579497" cy="369332"/>
            </a:xfrm>
          </p:grpSpPr>
          <p:sp>
            <p:nvSpPr>
              <p:cNvPr id="124" name="Rectangle 123"/>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3" name="Rectangle 82"/>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4" name="TextBox 83"/>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5" name="Elbow Connector 84"/>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7" name="Rectangle 8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8" name="TextBox 8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89" name="Elbow Connector 8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3" name="Group 92"/>
            <p:cNvGrpSpPr/>
            <p:nvPr/>
          </p:nvGrpSpPr>
          <p:grpSpPr>
            <a:xfrm>
              <a:off x="786386" y="4588137"/>
              <a:ext cx="413796" cy="461665"/>
              <a:chOff x="637563" y="4042853"/>
              <a:chExt cx="413796" cy="461665"/>
            </a:xfrm>
          </p:grpSpPr>
          <p:sp>
            <p:nvSpPr>
              <p:cNvPr id="122" name="Rectangle 12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3" name="TextBox 12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4" name="TextBox 9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5" name="Object 94"/>
            <p:cNvGraphicFramePr>
              <a:graphicFrameLocks noChangeAspect="1"/>
            </p:cNvGraphicFramePr>
            <p:nvPr>
              <p:extLst>
                <p:ext uri="{D42A27DB-BD31-4B8C-83A1-F6EECF244321}">
                  <p14:modId xmlns:p14="http://schemas.microsoft.com/office/powerpoint/2010/main" val="15470721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6402"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6" name="TextBox 95"/>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7" name="Group 96"/>
            <p:cNvGrpSpPr/>
            <p:nvPr/>
          </p:nvGrpSpPr>
          <p:grpSpPr>
            <a:xfrm>
              <a:off x="2464487" y="4277322"/>
              <a:ext cx="1018924" cy="684337"/>
              <a:chOff x="2464487" y="4277322"/>
              <a:chExt cx="1018924" cy="684337"/>
            </a:xfrm>
          </p:grpSpPr>
          <p:grpSp>
            <p:nvGrpSpPr>
              <p:cNvPr id="118" name="Group 117"/>
              <p:cNvGrpSpPr/>
              <p:nvPr/>
            </p:nvGrpSpPr>
            <p:grpSpPr>
              <a:xfrm>
                <a:off x="2464487" y="4428895"/>
                <a:ext cx="853466" cy="532764"/>
                <a:chOff x="1142803" y="6095656"/>
                <a:chExt cx="853466" cy="532764"/>
              </a:xfrm>
            </p:grpSpPr>
            <p:sp>
              <p:nvSpPr>
                <p:cNvPr id="120" name="Rectangle 11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1" name="Rectangle 120"/>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9" name="Rectangle 118"/>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8" name="Group 97"/>
            <p:cNvGrpSpPr/>
            <p:nvPr/>
          </p:nvGrpSpPr>
          <p:grpSpPr>
            <a:xfrm>
              <a:off x="2437751" y="5267728"/>
              <a:ext cx="1072298" cy="696777"/>
              <a:chOff x="2437751" y="5267728"/>
              <a:chExt cx="1072298" cy="696777"/>
            </a:xfrm>
          </p:grpSpPr>
          <p:grpSp>
            <p:nvGrpSpPr>
              <p:cNvPr id="114" name="Group 113"/>
              <p:cNvGrpSpPr/>
              <p:nvPr/>
            </p:nvGrpSpPr>
            <p:grpSpPr>
              <a:xfrm>
                <a:off x="2437751" y="5423197"/>
                <a:ext cx="880202" cy="541308"/>
                <a:chOff x="1116067" y="6095656"/>
                <a:chExt cx="880202" cy="541308"/>
              </a:xfrm>
            </p:grpSpPr>
            <p:sp>
              <p:nvSpPr>
                <p:cNvPr id="116" name="Rectangle 11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7" name="Rectangle 11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5" name="Rectangle 11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99" name="Group 98"/>
            <p:cNvGrpSpPr/>
            <p:nvPr/>
          </p:nvGrpSpPr>
          <p:grpSpPr>
            <a:xfrm>
              <a:off x="5685545" y="4896628"/>
              <a:ext cx="1067842" cy="731411"/>
              <a:chOff x="5685545" y="4896628"/>
              <a:chExt cx="1067842" cy="731411"/>
            </a:xfrm>
          </p:grpSpPr>
          <p:grpSp>
            <p:nvGrpSpPr>
              <p:cNvPr id="110" name="Group 109"/>
              <p:cNvGrpSpPr/>
              <p:nvPr/>
            </p:nvGrpSpPr>
            <p:grpSpPr>
              <a:xfrm>
                <a:off x="5685545" y="5092889"/>
                <a:ext cx="867089" cy="535150"/>
                <a:chOff x="1129180" y="6095656"/>
                <a:chExt cx="867089" cy="535150"/>
              </a:xfrm>
            </p:grpSpPr>
            <p:sp>
              <p:nvSpPr>
                <p:cNvPr id="112" name="Rectangle 11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1" name="Rectangle 110"/>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5683207" y="5794088"/>
              <a:ext cx="1064434" cy="760315"/>
              <a:chOff x="5683207" y="5794088"/>
              <a:chExt cx="1064434" cy="760315"/>
            </a:xfrm>
          </p:grpSpPr>
          <p:grpSp>
            <p:nvGrpSpPr>
              <p:cNvPr id="106" name="Group 105"/>
              <p:cNvGrpSpPr/>
              <p:nvPr/>
            </p:nvGrpSpPr>
            <p:grpSpPr>
              <a:xfrm>
                <a:off x="5683207" y="5993615"/>
                <a:ext cx="869427" cy="560788"/>
                <a:chOff x="1126842" y="6095656"/>
                <a:chExt cx="869427" cy="560788"/>
              </a:xfrm>
            </p:grpSpPr>
            <p:sp>
              <p:nvSpPr>
                <p:cNvPr id="108" name="Rectangle 10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9" name="Rectangle 10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7" name="Rectangle 106"/>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1" name="Picture 100"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2" name="Picture 101"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3" name="TextBox 10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4" name="Straight Arrow Connector 103"/>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1287505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68</a:t>
            </a:fld>
            <a:r>
              <a:rPr lang="en-US" smtClean="0"/>
              <a:t> BWF 4/2/2014</a:t>
            </a:r>
            <a:endParaRPr lang="en-US" dirty="0"/>
          </a:p>
        </p:txBody>
      </p:sp>
      <p:graphicFrame>
        <p:nvGraphicFramePr>
          <p:cNvPr id="73" name="Object 72"/>
          <p:cNvGraphicFramePr>
            <a:graphicFrameLocks noChangeAspect="1"/>
          </p:cNvGraphicFramePr>
          <p:nvPr>
            <p:extLst>
              <p:ext uri="{D42A27DB-BD31-4B8C-83A1-F6EECF244321}">
                <p14:modId xmlns:p14="http://schemas.microsoft.com/office/powerpoint/2010/main" val="4066831980"/>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7424"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2500804218"/>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7425"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4175040601"/>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7426"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grpSp>
        <p:nvGrpSpPr>
          <p:cNvPr id="77" name="Group 76"/>
          <p:cNvGrpSpPr/>
          <p:nvPr/>
        </p:nvGrpSpPr>
        <p:grpSpPr>
          <a:xfrm>
            <a:off x="5677677" y="4259064"/>
            <a:ext cx="3305901" cy="2233811"/>
            <a:chOff x="33744" y="4367691"/>
            <a:chExt cx="3089190" cy="1327255"/>
          </a:xfrm>
        </p:grpSpPr>
        <p:sp>
          <p:nvSpPr>
            <p:cNvPr id="7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9" name="Rectangle 78"/>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pSp>
        <p:nvGrpSpPr>
          <p:cNvPr id="68" name="Group 67"/>
          <p:cNvGrpSpPr/>
          <p:nvPr/>
        </p:nvGrpSpPr>
        <p:grpSpPr>
          <a:xfrm>
            <a:off x="702254" y="934355"/>
            <a:ext cx="7865632" cy="2769920"/>
            <a:chOff x="702254" y="3784483"/>
            <a:chExt cx="7865632" cy="2769920"/>
          </a:xfrm>
        </p:grpSpPr>
        <p:sp>
          <p:nvSpPr>
            <p:cNvPr id="69" name="Rectangle 68"/>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1463040" y="3784483"/>
              <a:ext cx="2111844" cy="2302596"/>
              <a:chOff x="6838074" y="2277355"/>
              <a:chExt cx="981497" cy="1772740"/>
            </a:xfrm>
          </p:grpSpPr>
          <p:sp>
            <p:nvSpPr>
              <p:cNvPr id="130" name="Trapezoid 1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1" name="TextBox 13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1" name="Straight Arrow Connector 70"/>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2" name="Straight Arrow Connector 71"/>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80" name="Group 79"/>
            <p:cNvGrpSpPr/>
            <p:nvPr/>
          </p:nvGrpSpPr>
          <p:grpSpPr>
            <a:xfrm>
              <a:off x="5198413" y="4697944"/>
              <a:ext cx="2578825" cy="1810201"/>
              <a:chOff x="6827762" y="2204122"/>
              <a:chExt cx="991809" cy="1845973"/>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3" name="TextBox 8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5" name="Rectangle 8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6" name="TextBox 85"/>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7" name="Elbow Connector 86"/>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9" name="Rectangle 88"/>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90" name="TextBox 8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91" name="Elbow Connector 9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5" name="Group 94"/>
            <p:cNvGrpSpPr/>
            <p:nvPr/>
          </p:nvGrpSpPr>
          <p:grpSpPr>
            <a:xfrm>
              <a:off x="786386" y="4588137"/>
              <a:ext cx="413796" cy="461665"/>
              <a:chOff x="637563" y="4042853"/>
              <a:chExt cx="413796" cy="461665"/>
            </a:xfrm>
          </p:grpSpPr>
          <p:sp>
            <p:nvSpPr>
              <p:cNvPr id="124" name="Rectangle 12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5" name="TextBox 12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6" name="TextBox 9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7" name="Object 96"/>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7427"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8" name="TextBox 97"/>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9" name="Group 98"/>
            <p:cNvGrpSpPr/>
            <p:nvPr/>
          </p:nvGrpSpPr>
          <p:grpSpPr>
            <a:xfrm>
              <a:off x="2464487" y="4277322"/>
              <a:ext cx="1018924" cy="684337"/>
              <a:chOff x="2464487" y="4277322"/>
              <a:chExt cx="1018924" cy="684337"/>
            </a:xfrm>
          </p:grpSpPr>
          <p:grpSp>
            <p:nvGrpSpPr>
              <p:cNvPr id="120" name="Group 119"/>
              <p:cNvGrpSpPr/>
              <p:nvPr/>
            </p:nvGrpSpPr>
            <p:grpSpPr>
              <a:xfrm>
                <a:off x="2464487" y="4428895"/>
                <a:ext cx="853466" cy="532764"/>
                <a:chOff x="1142803" y="6095656"/>
                <a:chExt cx="853466" cy="532764"/>
              </a:xfrm>
            </p:grpSpPr>
            <p:sp>
              <p:nvSpPr>
                <p:cNvPr id="122" name="Rectangle 12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1" name="Rectangle 120"/>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2437751" y="5267728"/>
              <a:ext cx="1072298" cy="696777"/>
              <a:chOff x="2437751" y="5267728"/>
              <a:chExt cx="1072298" cy="696777"/>
            </a:xfrm>
          </p:grpSpPr>
          <p:grpSp>
            <p:nvGrpSpPr>
              <p:cNvPr id="116" name="Group 115"/>
              <p:cNvGrpSpPr/>
              <p:nvPr/>
            </p:nvGrpSpPr>
            <p:grpSpPr>
              <a:xfrm>
                <a:off x="2437751" y="5423197"/>
                <a:ext cx="880202" cy="541308"/>
                <a:chOff x="1116067" y="6095656"/>
                <a:chExt cx="880202" cy="541308"/>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7" name="Rectangle 116"/>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1" name="Group 100"/>
            <p:cNvGrpSpPr/>
            <p:nvPr/>
          </p:nvGrpSpPr>
          <p:grpSpPr>
            <a:xfrm>
              <a:off x="5685545" y="4896628"/>
              <a:ext cx="1067842" cy="731411"/>
              <a:chOff x="5685545" y="4896628"/>
              <a:chExt cx="1067842" cy="731411"/>
            </a:xfrm>
          </p:grpSpPr>
          <p:grpSp>
            <p:nvGrpSpPr>
              <p:cNvPr id="112" name="Group 111"/>
              <p:cNvGrpSpPr/>
              <p:nvPr/>
            </p:nvGrpSpPr>
            <p:grpSpPr>
              <a:xfrm>
                <a:off x="5685545" y="5092889"/>
                <a:ext cx="867089" cy="535150"/>
                <a:chOff x="1129180" y="6095656"/>
                <a:chExt cx="867089" cy="535150"/>
              </a:xfrm>
            </p:grpSpPr>
            <p:sp>
              <p:nvSpPr>
                <p:cNvPr id="114" name="Rectangle 11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5" name="Rectangle 114"/>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3" name="Rectangle 112"/>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2" name="Group 101"/>
            <p:cNvGrpSpPr/>
            <p:nvPr/>
          </p:nvGrpSpPr>
          <p:grpSpPr>
            <a:xfrm>
              <a:off x="5683207" y="5794088"/>
              <a:ext cx="1064434" cy="760315"/>
              <a:chOff x="5683207" y="5794088"/>
              <a:chExt cx="1064434" cy="760315"/>
            </a:xfrm>
          </p:grpSpPr>
          <p:grpSp>
            <p:nvGrpSpPr>
              <p:cNvPr id="108" name="Group 107"/>
              <p:cNvGrpSpPr/>
              <p:nvPr/>
            </p:nvGrpSpPr>
            <p:grpSpPr>
              <a:xfrm>
                <a:off x="5683207" y="5993615"/>
                <a:ext cx="869427" cy="560788"/>
                <a:chOff x="1126842" y="6095656"/>
                <a:chExt cx="869427" cy="560788"/>
              </a:xfrm>
            </p:grpSpPr>
            <p:sp>
              <p:nvSpPr>
                <p:cNvPr id="110" name="Rectangle 10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9" name="Rectangle 10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3" name="Picture 102"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4" name="Picture 103"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5" name="TextBox 10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6" name="Straight Arrow Connector 10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635026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4778712"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br>
              <a:rPr lang="en-US" dirty="0" smtClean="0">
                <a:latin typeface="Calibri"/>
                <a:cs typeface="Calibri"/>
              </a:rPr>
            </a:br>
            <a:r>
              <a:rPr lang="en-US" dirty="0" smtClean="0">
                <a:latin typeface="Calibri"/>
                <a:cs typeface="Calibri"/>
              </a:rPr>
              <a:t>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69</a:t>
            </a:fld>
            <a:r>
              <a:rPr lang="en-US" smtClean="0"/>
              <a:t> BWF 4/2/2014</a:t>
            </a:r>
            <a:endParaRPr lang="en-US" dirty="0"/>
          </a:p>
        </p:txBody>
      </p:sp>
      <p:grpSp>
        <p:nvGrpSpPr>
          <p:cNvPr id="126" name="Group 125"/>
          <p:cNvGrpSpPr/>
          <p:nvPr/>
        </p:nvGrpSpPr>
        <p:grpSpPr>
          <a:xfrm>
            <a:off x="702254" y="934355"/>
            <a:ext cx="7865632" cy="2769920"/>
            <a:chOff x="702254" y="3784483"/>
            <a:chExt cx="7865632" cy="2769920"/>
          </a:xfrm>
        </p:grpSpPr>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 name="Group 127"/>
            <p:cNvGrpSpPr/>
            <p:nvPr/>
          </p:nvGrpSpPr>
          <p:grpSpPr>
            <a:xfrm>
              <a:off x="1463040" y="3784483"/>
              <a:ext cx="2111844" cy="2302596"/>
              <a:chOff x="6838074" y="2277355"/>
              <a:chExt cx="981497" cy="1772740"/>
            </a:xfrm>
          </p:grpSpPr>
          <p:sp>
            <p:nvSpPr>
              <p:cNvPr id="182" name="Trapezoid 18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3" name="TextBox 182"/>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9" name="Straight Arrow Connector 12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2" name="Group 131"/>
            <p:cNvGrpSpPr/>
            <p:nvPr/>
          </p:nvGrpSpPr>
          <p:grpSpPr>
            <a:xfrm>
              <a:off x="5198413" y="4697944"/>
              <a:ext cx="2578825" cy="1810201"/>
              <a:chOff x="6827762" y="2204122"/>
              <a:chExt cx="991809" cy="1845973"/>
            </a:xfrm>
          </p:grpSpPr>
          <p:sp>
            <p:nvSpPr>
              <p:cNvPr id="180" name="Trapezoid 17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1" name="TextBox 18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5" name="TextBox 13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6" name="Group 135"/>
            <p:cNvGrpSpPr/>
            <p:nvPr/>
          </p:nvGrpSpPr>
          <p:grpSpPr>
            <a:xfrm>
              <a:off x="7815967" y="4882610"/>
              <a:ext cx="579497" cy="369332"/>
              <a:chOff x="6366719" y="2492739"/>
              <a:chExt cx="579497" cy="369332"/>
            </a:xfrm>
          </p:grpSpPr>
          <p:sp>
            <p:nvSpPr>
              <p:cNvPr id="178" name="Rectangle 17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TextBox 17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7" name="Rectangle 136"/>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8" name="TextBox 137"/>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9" name="Elbow Connector 138"/>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1" name="Rectangle 140"/>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2" name="TextBox 141"/>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3" name="Elbow Connector 142"/>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4" name="Elbow Connector 143"/>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6" name="Straight Arrow Connector 145"/>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7" name="Group 146"/>
            <p:cNvGrpSpPr/>
            <p:nvPr/>
          </p:nvGrpSpPr>
          <p:grpSpPr>
            <a:xfrm>
              <a:off x="786386" y="4588137"/>
              <a:ext cx="413796" cy="461665"/>
              <a:chOff x="637563" y="4042853"/>
              <a:chExt cx="413796" cy="461665"/>
            </a:xfrm>
          </p:grpSpPr>
          <p:sp>
            <p:nvSpPr>
              <p:cNvPr id="176" name="Rectangle 175"/>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7" name="TextBox 176"/>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8" name="TextBox 1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9" name="Object 148"/>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958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0" name="TextBox 149"/>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1" name="Group 150"/>
            <p:cNvGrpSpPr/>
            <p:nvPr/>
          </p:nvGrpSpPr>
          <p:grpSpPr>
            <a:xfrm>
              <a:off x="2464487" y="4277322"/>
              <a:ext cx="1018924" cy="684337"/>
              <a:chOff x="2464487" y="4277322"/>
              <a:chExt cx="1018924" cy="684337"/>
            </a:xfrm>
          </p:grpSpPr>
          <p:grpSp>
            <p:nvGrpSpPr>
              <p:cNvPr id="172" name="Group 171"/>
              <p:cNvGrpSpPr/>
              <p:nvPr/>
            </p:nvGrpSpPr>
            <p:grpSpPr>
              <a:xfrm>
                <a:off x="2464487" y="4428895"/>
                <a:ext cx="853466" cy="532764"/>
                <a:chOff x="1142803" y="6095656"/>
                <a:chExt cx="853466" cy="532764"/>
              </a:xfrm>
            </p:grpSpPr>
            <p:sp>
              <p:nvSpPr>
                <p:cNvPr id="174" name="Rectangle 1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5" name="Rectangle 174"/>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3" name="Rectangle 17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2" name="Group 151"/>
            <p:cNvGrpSpPr/>
            <p:nvPr/>
          </p:nvGrpSpPr>
          <p:grpSpPr>
            <a:xfrm>
              <a:off x="2437751" y="5267728"/>
              <a:ext cx="1072298" cy="696777"/>
              <a:chOff x="2437751" y="5267728"/>
              <a:chExt cx="1072298" cy="696777"/>
            </a:xfrm>
          </p:grpSpPr>
          <p:grpSp>
            <p:nvGrpSpPr>
              <p:cNvPr id="168" name="Group 167"/>
              <p:cNvGrpSpPr/>
              <p:nvPr/>
            </p:nvGrpSpPr>
            <p:grpSpPr>
              <a:xfrm>
                <a:off x="2437751" y="5423197"/>
                <a:ext cx="880202" cy="541308"/>
                <a:chOff x="1116067" y="6095656"/>
                <a:chExt cx="880202" cy="541308"/>
              </a:xfrm>
            </p:grpSpPr>
            <p:sp>
              <p:nvSpPr>
                <p:cNvPr id="170" name="Rectangle 1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1" name="Rectangle 170"/>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9" name="Rectangle 168"/>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3" name="Group 152"/>
            <p:cNvGrpSpPr/>
            <p:nvPr/>
          </p:nvGrpSpPr>
          <p:grpSpPr>
            <a:xfrm>
              <a:off x="5685545" y="4896628"/>
              <a:ext cx="1067842" cy="731411"/>
              <a:chOff x="5685545" y="4896628"/>
              <a:chExt cx="1067842" cy="731411"/>
            </a:xfrm>
          </p:grpSpPr>
          <p:grpSp>
            <p:nvGrpSpPr>
              <p:cNvPr id="164" name="Group 163"/>
              <p:cNvGrpSpPr/>
              <p:nvPr/>
            </p:nvGrpSpPr>
            <p:grpSpPr>
              <a:xfrm>
                <a:off x="5685545" y="5092889"/>
                <a:ext cx="867089" cy="535150"/>
                <a:chOff x="1129180" y="6095656"/>
                <a:chExt cx="867089" cy="535150"/>
              </a:xfrm>
            </p:grpSpPr>
            <p:sp>
              <p:nvSpPr>
                <p:cNvPr id="166" name="Rectangle 1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7" name="Rectangle 166"/>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5" name="Rectangle 164"/>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794088"/>
              <a:ext cx="1064434" cy="760315"/>
              <a:chOff x="5683207" y="5794088"/>
              <a:chExt cx="1064434" cy="760315"/>
            </a:xfrm>
          </p:grpSpPr>
          <p:grpSp>
            <p:nvGrpSpPr>
              <p:cNvPr id="160" name="Group 159"/>
              <p:cNvGrpSpPr/>
              <p:nvPr/>
            </p:nvGrpSpPr>
            <p:grpSpPr>
              <a:xfrm>
                <a:off x="5683207" y="5993615"/>
                <a:ext cx="869427" cy="560788"/>
                <a:chOff x="1126842" y="6095656"/>
                <a:chExt cx="869427" cy="560788"/>
              </a:xfrm>
            </p:grpSpPr>
            <p:sp>
              <p:nvSpPr>
                <p:cNvPr id="162" name="Rectangle 1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3" name="Rectangle 162"/>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1" name="Rectangle 160"/>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5" name="Picture 15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6" name="Picture 15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7" name="TextBox 15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8" name="Straight Arrow Connector 15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9" name="Straight Arrow Connector 15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184" name="Group 183"/>
          <p:cNvGrpSpPr/>
          <p:nvPr/>
        </p:nvGrpSpPr>
        <p:grpSpPr>
          <a:xfrm>
            <a:off x="5697569" y="4012693"/>
            <a:ext cx="3305901" cy="1294562"/>
            <a:chOff x="33744" y="4395331"/>
            <a:chExt cx="3089190" cy="769185"/>
          </a:xfrm>
        </p:grpSpPr>
        <p:sp>
          <p:nvSpPr>
            <p:cNvPr id="185" name="Rectangle 36"/>
            <p:cNvSpPr>
              <a:spLocks noChangeArrowheads="1"/>
            </p:cNvSpPr>
            <p:nvPr/>
          </p:nvSpPr>
          <p:spPr bwMode="auto">
            <a:xfrm>
              <a:off x="33744" y="4395331"/>
              <a:ext cx="3089190" cy="76918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186" name="Rectangle 185"/>
            <p:cNvSpPr/>
            <p:nvPr/>
          </p:nvSpPr>
          <p:spPr>
            <a:xfrm>
              <a:off x="52332" y="4395331"/>
              <a:ext cx="3070602" cy="713194"/>
            </a:xfrm>
            <a:prstGeom prst="rect">
              <a:avLst/>
            </a:prstGeom>
          </p:spPr>
          <p:txBody>
            <a:bodyPr wrap="square">
              <a:spAutoFit/>
            </a:bodyPr>
            <a:lstStyle/>
            <a:p>
              <a:r>
                <a:rPr lang="en-US" sz="2400" dirty="0" smtClean="0">
                  <a:cs typeface="Calibri"/>
                </a:rPr>
                <a:t>Achieves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a:t>
              </a:r>
              <a:br>
                <a:rPr lang="en-US" sz="2400" dirty="0" smtClean="0">
                  <a:latin typeface="Times New Roman"/>
                  <a:cs typeface="Times New Roman"/>
                </a:rPr>
              </a:br>
              <a:r>
                <a:rPr lang="en-US" sz="2400" dirty="0" smtClean="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a:t>
              </a:r>
              <a:r>
                <a:rPr lang="en-US" sz="2400" dirty="0" smtClean="0">
                  <a:cs typeface="Calibri"/>
                </a:rPr>
                <a:t>errors </a:t>
              </a:r>
            </a:p>
          </p:txBody>
        </p:sp>
      </p:gr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a:bodyPr>
          <a:lstStyle/>
          <a:p>
            <a:r>
              <a:rPr lang="en-US" dirty="0" smtClean="0"/>
              <a:t>Error Tolerance and Security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 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initial readings </a:t>
            </a:r>
            <a:r>
              <a:rPr lang="en-US" sz="2000" i="1" dirty="0" smtClean="0">
                <a:latin typeface="Times New Roman"/>
                <a:cs typeface="Times New Roman"/>
              </a:rPr>
              <a:t>w</a:t>
            </a:r>
            <a:r>
              <a:rPr lang="en-US" sz="2000" dirty="0" smtClean="0">
                <a:latin typeface="Calibri"/>
                <a:cs typeface="Calibri"/>
              </a:rPr>
              <a:t> (for different physical devices) are close</a:t>
            </a:r>
          </a:p>
          <a:p>
            <a:pPr marL="285750" indent="-285750">
              <a:buFont typeface="Arial"/>
              <a:buChar char="•"/>
            </a:pPr>
            <a:r>
              <a:rPr lang="en-US" sz="2000" dirty="0" smtClean="0">
                <a:latin typeface="Calibri"/>
                <a:cs typeface="Calibri"/>
              </a:rPr>
              <a:t>If there is a 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693"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i="1"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err="1" smtClean="0">
                <a:latin typeface="Times New Roman"/>
                <a:cs typeface="Times New Roman"/>
              </a:rPr>
              <a:t>H</a:t>
            </a:r>
            <a:r>
              <a:rPr lang="en-US" i="1" baseline="-25000" dirty="0" err="1" smtClean="0">
                <a:latin typeface="Times New Roman"/>
                <a:cs typeface="Times New Roman"/>
              </a:rPr>
              <a:t>usable</a:t>
            </a:r>
            <a:r>
              <a:rPr lang="en-US" i="1"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70</a:t>
            </a:fld>
            <a:r>
              <a:rPr lang="en-US" smtClean="0"/>
              <a:t> BWF 4/2/2014</a:t>
            </a:r>
            <a:endParaRPr lang="en-US" dirty="0"/>
          </a:p>
        </p:txBody>
      </p:sp>
      <p:grpSp>
        <p:nvGrpSpPr>
          <p:cNvPr id="68" name="Group 67"/>
          <p:cNvGrpSpPr/>
          <p:nvPr/>
        </p:nvGrpSpPr>
        <p:grpSpPr>
          <a:xfrm>
            <a:off x="456314" y="578091"/>
            <a:ext cx="8255886" cy="3301086"/>
            <a:chOff x="649733" y="3137616"/>
            <a:chExt cx="8255886" cy="3301086"/>
          </a:xfrm>
        </p:grpSpPr>
        <p:grpSp>
          <p:nvGrpSpPr>
            <p:cNvPr id="69" name="Group 68"/>
            <p:cNvGrpSpPr/>
            <p:nvPr/>
          </p:nvGrpSpPr>
          <p:grpSpPr>
            <a:xfrm>
              <a:off x="1410221" y="3137616"/>
              <a:ext cx="5808726" cy="3279224"/>
              <a:chOff x="6814750" y="1578615"/>
              <a:chExt cx="2699654" cy="2524633"/>
            </a:xfrm>
          </p:grpSpPr>
          <p:sp>
            <p:nvSpPr>
              <p:cNvPr id="152" name="Trapezoid 15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3" name="TextBox 15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2" name="Group 71"/>
            <p:cNvGrpSpPr/>
            <p:nvPr/>
          </p:nvGrpSpPr>
          <p:grpSpPr>
            <a:xfrm>
              <a:off x="7257195" y="3382218"/>
              <a:ext cx="1648424" cy="381994"/>
              <a:chOff x="3572254" y="4244288"/>
              <a:chExt cx="1648424" cy="381994"/>
            </a:xfrm>
          </p:grpSpPr>
          <p:sp>
            <p:nvSpPr>
              <p:cNvPr id="149" name="Rectangle 14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51" name="TextBox 15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3" name="Straight Arrow Connector 7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5" name="Elbow Connector 7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Elbow Connector 7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9" name="Straight Arrow Connector 11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21" name="Straight Arrow Connector 12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2" name="TextBox 12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3" name="TextBox 12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4" name="Group 123"/>
            <p:cNvGrpSpPr/>
            <p:nvPr/>
          </p:nvGrpSpPr>
          <p:grpSpPr>
            <a:xfrm>
              <a:off x="4292976" y="4079697"/>
              <a:ext cx="1990182" cy="525484"/>
              <a:chOff x="1155171" y="6095656"/>
              <a:chExt cx="1990182" cy="525484"/>
            </a:xfrm>
          </p:grpSpPr>
          <p:sp>
            <p:nvSpPr>
              <p:cNvPr id="147" name="Rectangle 14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45" name="Straight Arrow Connector 14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TextBox 14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8" name="TextBox 1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9" name="Straight Arrow Connector 12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1" name="Group 130"/>
            <p:cNvGrpSpPr/>
            <p:nvPr/>
          </p:nvGrpSpPr>
          <p:grpSpPr>
            <a:xfrm>
              <a:off x="656390" y="3672502"/>
              <a:ext cx="577300" cy="461665"/>
              <a:chOff x="637563" y="4042853"/>
              <a:chExt cx="577300" cy="461665"/>
            </a:xfrm>
          </p:grpSpPr>
          <p:sp>
            <p:nvSpPr>
              <p:cNvPr id="143" name="Rectangle 14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4" name="TextBox 1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2" name="Group 131"/>
            <p:cNvGrpSpPr/>
            <p:nvPr/>
          </p:nvGrpSpPr>
          <p:grpSpPr>
            <a:xfrm>
              <a:off x="649733" y="4739379"/>
              <a:ext cx="577300" cy="461665"/>
              <a:chOff x="637563" y="4042853"/>
              <a:chExt cx="577300" cy="461665"/>
            </a:xfrm>
          </p:grpSpPr>
          <p:sp>
            <p:nvSpPr>
              <p:cNvPr id="141" name="Rectangle 14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3" name="Group 132"/>
            <p:cNvGrpSpPr/>
            <p:nvPr/>
          </p:nvGrpSpPr>
          <p:grpSpPr>
            <a:xfrm>
              <a:off x="669757" y="5629344"/>
              <a:ext cx="577300" cy="461665"/>
              <a:chOff x="637563" y="4042853"/>
              <a:chExt cx="577300" cy="461665"/>
            </a:xfrm>
          </p:grpSpPr>
          <p:sp>
            <p:nvSpPr>
              <p:cNvPr id="139" name="Rectangle 13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0" name="TextBox 139"/>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4" name="Rectangle 13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5" name="Rectangle 13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6" name="Rectangle 13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7" name="Rectangle 136"/>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8" name="Rectangle 137"/>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a:t>
            </a:r>
            <a:r>
              <a:rPr lang="en-US" dirty="0" err="1" smtClean="0">
                <a:latin typeface="Times New Roman"/>
                <a:cs typeface="Times New Roman"/>
              </a:rPr>
              <a:t>H</a:t>
            </a:r>
            <a:r>
              <a:rPr lang="en-US" i="1" baseline="-25000" dirty="0" err="1"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Many sources have no minimum usable entropy</a:t>
            </a:r>
          </a:p>
          <a:p>
            <a:pPr lvl="1"/>
            <a:r>
              <a:rPr lang="en-US" dirty="0" smtClean="0"/>
              <a:t>Irises are thought to be the “best” biometric,</a:t>
            </a:r>
            <a:br>
              <a:rPr lang="en-US" dirty="0" smtClean="0"/>
            </a:br>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Need property other than entropy</a:t>
            </a:r>
            <a:r>
              <a:rPr lang="en-US" dirty="0"/>
              <a:t> </a:t>
            </a:r>
            <a:r>
              <a:rPr lang="en-US" dirty="0" smtClean="0"/>
              <a:t>to secure these sources (e.g.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46"/>
            <a:ext cx="8229600" cy="1143000"/>
          </a:xfrm>
        </p:spPr>
        <p:txBody>
          <a:bodyPr/>
          <a:lstStyle/>
          <a:p>
            <a:r>
              <a:rPr lang="en-US" dirty="0" smtClean="0"/>
              <a:t>Hamming Metric</a:t>
            </a:r>
            <a:endParaRPr lang="en-US" dirty="0"/>
          </a:p>
        </p:txBody>
      </p:sp>
      <p:sp>
        <p:nvSpPr>
          <p:cNvPr id="3" name="Content Placeholder 2"/>
          <p:cNvSpPr>
            <a:spLocks noGrp="1"/>
          </p:cNvSpPr>
          <p:nvPr>
            <p:ph idx="1"/>
          </p:nvPr>
        </p:nvSpPr>
        <p:spPr>
          <a:xfrm>
            <a:off x="457200" y="1163647"/>
            <a:ext cx="8229600" cy="3034038"/>
          </a:xfrm>
        </p:spPr>
        <p:txBody>
          <a:bodyPr/>
          <a:lstStyle/>
          <a:p>
            <a:r>
              <a:rPr lang="en-US" dirty="0" smtClean="0"/>
              <a:t>Security parameter </a:t>
            </a:r>
            <a:r>
              <a:rPr lang="en-US" i="1" dirty="0" smtClean="0">
                <a:latin typeface="Times New Roman"/>
                <a:cs typeface="Times New Roman"/>
              </a:rPr>
              <a:t>n</a:t>
            </a:r>
            <a:endParaRPr lang="en-US" dirty="0" smtClean="0">
              <a:latin typeface="Calibri"/>
              <a:cs typeface="Calibri"/>
            </a:endParaRPr>
          </a:p>
          <a:p>
            <a:r>
              <a:rPr lang="en-US" dirty="0" smtClean="0">
                <a:latin typeface="Calibri"/>
                <a:cs typeface="Calibri"/>
              </a:rPr>
              <a:t>Sources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symbols </a:t>
            </a:r>
            <a:r>
              <a:rPr lang="en-US" i="1" dirty="0" smtClean="0">
                <a:latin typeface="Times New Roman"/>
                <a:cs typeface="Times New Roman"/>
              </a:rPr>
              <a:t>W</a:t>
            </a:r>
            <a:r>
              <a:rPr lang="en-US" i="1" baseline="-25000" dirty="0" smtClean="0">
                <a:latin typeface="Times New Roman"/>
                <a:cs typeface="Times New Roman"/>
              </a:rPr>
              <a:t>i</a:t>
            </a:r>
            <a:r>
              <a:rPr lang="en-US" dirty="0" smtClean="0"/>
              <a:t> over </a:t>
            </a:r>
            <a:r>
              <a:rPr lang="en-US" dirty="0"/>
              <a:t>alphabet </a:t>
            </a:r>
            <a:r>
              <a:rPr lang="en-US" i="1" dirty="0">
                <a:latin typeface="Times New Roman"/>
                <a:cs typeface="Times New Roman"/>
              </a:rPr>
              <a:t>Z </a:t>
            </a:r>
            <a:r>
              <a:rPr lang="en-US" i="1" dirty="0" smtClean="0">
                <a:latin typeface="Times New Roman"/>
                <a:cs typeface="Times New Roman"/>
              </a:rPr>
              <a:t/>
            </a:r>
            <a:br>
              <a:rPr lang="en-US" i="1" dirty="0" smtClean="0">
                <a:latin typeface="Times New Roman"/>
                <a:cs typeface="Times New Roman"/>
              </a:rPr>
            </a:br>
            <a:r>
              <a:rPr lang="en-US" dirty="0" smtClean="0">
                <a:latin typeface="Calibri"/>
                <a:cs typeface="Calibri"/>
              </a:rPr>
              <a:t>(</a:t>
            </a:r>
            <a:r>
              <a:rPr lang="en-US" dirty="0" smtClean="0">
                <a:cs typeface="Calibri"/>
              </a:rPr>
              <a:t>grows </a:t>
            </a:r>
            <a:r>
              <a:rPr lang="en-US" dirty="0">
                <a:cs typeface="Calibri"/>
              </a:rPr>
              <a:t>with </a:t>
            </a:r>
            <a:r>
              <a:rPr lang="en-US" i="1" dirty="0">
                <a:latin typeface="Times New Roman"/>
                <a:cs typeface="Times New Roman"/>
              </a:rPr>
              <a:t>n</a:t>
            </a:r>
            <a:r>
              <a:rPr lang="en-US" dirty="0"/>
              <a:t> </a:t>
            </a:r>
            <a:r>
              <a:rPr lang="en-US" dirty="0" smtClean="0"/>
              <a:t>)</a:t>
            </a:r>
          </a:p>
          <a:p>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a:t>
            </a:r>
            <a:r>
              <a:rPr lang="en-US" i="1" dirty="0">
                <a:latin typeface="Times New Roman"/>
                <a:cs typeface="Times New Roman"/>
              </a:rPr>
              <a:t>x</a:t>
            </a:r>
            <a:r>
              <a:rPr lang="en-US" dirty="0" smtClean="0">
                <a:latin typeface="Times New Roman"/>
                <a:cs typeface="Times New Roman"/>
              </a:rPr>
              <a:t>)</a:t>
            </a:r>
            <a:r>
              <a:rPr lang="en-US" dirty="0" smtClean="0"/>
              <a:t>=</a:t>
            </a:r>
            <a:r>
              <a:rPr lang="en-US" dirty="0" smtClean="0">
                <a:latin typeface="Times New Roman"/>
                <a:cs typeface="Times New Roman"/>
              </a:rPr>
              <a:t>#</a:t>
            </a:r>
            <a:r>
              <a:rPr lang="en-US" dirty="0" smtClean="0"/>
              <a:t> of symbols in that differ</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2999065"/>
              </p:ext>
            </p:extLst>
          </p:nvPr>
        </p:nvGraphicFramePr>
        <p:xfrm>
          <a:off x="1524000" y="4244488"/>
          <a:ext cx="6096000" cy="74168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100</a:t>
                      </a:r>
                      <a:endParaRPr lang="en-US" dirty="0"/>
                    </a:p>
                  </a:txBody>
                  <a:tcPr/>
                </a:tc>
                <a:tc>
                  <a:txBody>
                    <a:bodyPr/>
                    <a:lstStyle/>
                    <a:p>
                      <a:r>
                        <a:rPr lang="en-US" dirty="0" smtClean="0"/>
                        <a:t>011</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r>
              <a:tr h="370840">
                <a:tc>
                  <a:txBody>
                    <a:bodyPr/>
                    <a:lstStyle/>
                    <a:p>
                      <a:r>
                        <a:rPr lang="en-US" dirty="0" smtClean="0"/>
                        <a:t>100</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001</a:t>
                      </a:r>
                      <a:endParaRPr lang="en-US" dirty="0"/>
                    </a:p>
                  </a:txBody>
                  <a:tcPr/>
                </a:tc>
                <a:tc>
                  <a:txBody>
                    <a:bodyPr/>
                    <a:lstStyle/>
                    <a:p>
                      <a:r>
                        <a:rPr lang="en-US" dirty="0" smtClean="0"/>
                        <a:t>001</a:t>
                      </a:r>
                      <a:endParaRPr lang="en-US" dirty="0"/>
                    </a:p>
                  </a:txBody>
                  <a:tcPr/>
                </a:tc>
                <a:tc>
                  <a:txBody>
                    <a:bodyPr/>
                    <a:lstStyle/>
                    <a:p>
                      <a:r>
                        <a:rPr lang="en-US" dirty="0" smtClean="0"/>
                        <a:t>110</a:t>
                      </a:r>
                      <a:endParaRPr lang="en-US" dirty="0"/>
                    </a:p>
                  </a:txBody>
                  <a:tcPr/>
                </a:tc>
                <a:tc>
                  <a:txBody>
                    <a:bodyPr/>
                    <a:lstStyle/>
                    <a:p>
                      <a:r>
                        <a:rPr lang="en-US" dirty="0" smtClean="0"/>
                        <a:t>101</a:t>
                      </a:r>
                      <a:endParaRPr lang="en-US" dirty="0"/>
                    </a:p>
                  </a:txBody>
                  <a:tcPr/>
                </a:tc>
                <a:tc>
                  <a:txBody>
                    <a:bodyPr/>
                    <a:lstStyle/>
                    <a:p>
                      <a:r>
                        <a:rPr lang="en-US" dirty="0" smtClean="0"/>
                        <a:t>010</a:t>
                      </a:r>
                      <a:endParaRPr lang="en-US" dirty="0"/>
                    </a:p>
                  </a:txBody>
                  <a:tcPr/>
                </a:tc>
                <a:tc>
                  <a:txBody>
                    <a:bodyPr/>
                    <a:lstStyle/>
                    <a:p>
                      <a:r>
                        <a:rPr lang="en-US" dirty="0" smtClean="0"/>
                        <a:t>000</a:t>
                      </a:r>
                      <a:endParaRPr lang="en-US" dirty="0"/>
                    </a:p>
                  </a:txBody>
                  <a:tcPr/>
                </a:tc>
                <a:tc>
                  <a:txBody>
                    <a:bodyPr/>
                    <a:lstStyle/>
                    <a:p>
                      <a:r>
                        <a:rPr lang="en-US" dirty="0" smtClean="0"/>
                        <a:t>100</a:t>
                      </a:r>
                      <a:endParaRPr lang="en-US" dirty="0"/>
                    </a:p>
                  </a:txBody>
                  <a:tcPr/>
                </a:tc>
              </a:tr>
            </a:tbl>
          </a:graphicData>
        </a:graphic>
      </p:graphicFrame>
      <p:sp>
        <p:nvSpPr>
          <p:cNvPr id="6" name="Rectangle 5"/>
          <p:cNvSpPr/>
          <p:nvPr/>
        </p:nvSpPr>
        <p:spPr>
          <a:xfrm>
            <a:off x="1038156" y="4170962"/>
            <a:ext cx="412393" cy="461665"/>
          </a:xfrm>
          <a:prstGeom prst="rect">
            <a:avLst/>
          </a:prstGeom>
        </p:spPr>
        <p:txBody>
          <a:bodyPr wrap="none">
            <a:spAutoFit/>
          </a:bodyPr>
          <a:lstStyle/>
          <a:p>
            <a:r>
              <a:rPr lang="en-US" sz="2400" i="1" dirty="0">
                <a:latin typeface="Times New Roman"/>
                <a:cs typeface="Times New Roman"/>
              </a:rPr>
              <a:t>w</a:t>
            </a:r>
            <a:endParaRPr lang="en-US" sz="2400" dirty="0"/>
          </a:p>
        </p:txBody>
      </p:sp>
      <p:sp>
        <p:nvSpPr>
          <p:cNvPr id="7" name="Rectangle 6"/>
          <p:cNvSpPr/>
          <p:nvPr/>
        </p:nvSpPr>
        <p:spPr>
          <a:xfrm>
            <a:off x="1038156" y="4524503"/>
            <a:ext cx="348172" cy="461665"/>
          </a:xfrm>
          <a:prstGeom prst="rect">
            <a:avLst/>
          </a:prstGeom>
        </p:spPr>
        <p:txBody>
          <a:bodyPr wrap="none">
            <a:spAutoFit/>
          </a:bodyPr>
          <a:lstStyle/>
          <a:p>
            <a:r>
              <a:rPr lang="en-US" sz="2400" i="1" dirty="0">
                <a:latin typeface="Times New Roman"/>
                <a:cs typeface="Times New Roman"/>
              </a:rPr>
              <a:t>x</a:t>
            </a:r>
            <a:endParaRPr lang="en-US" sz="2400" dirty="0"/>
          </a:p>
        </p:txBody>
      </p:sp>
      <p:sp>
        <p:nvSpPr>
          <p:cNvPr id="8" name="Right Arrow 7"/>
          <p:cNvSpPr/>
          <p:nvPr/>
        </p:nvSpPr>
        <p:spPr>
          <a:xfrm rot="16200000">
            <a:off x="2219159" y="5066377"/>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6200000">
            <a:off x="4015876"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6200000">
            <a:off x="6481014" y="5066378"/>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6200000">
            <a:off x="7087941" y="5066376"/>
            <a:ext cx="441158" cy="3342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36"/>
          <p:cNvSpPr>
            <a:spLocks noChangeArrowheads="1"/>
          </p:cNvSpPr>
          <p:nvPr/>
        </p:nvSpPr>
        <p:spPr bwMode="auto">
          <a:xfrm>
            <a:off x="3074736" y="5721685"/>
            <a:ext cx="2406315" cy="6015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i="1" dirty="0" smtClean="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w</a:t>
            </a:r>
            <a:r>
              <a:rPr lang="en-US" sz="2800" dirty="0" smtClean="0">
                <a:latin typeface="Times New Roman"/>
                <a:cs typeface="Times New Roman"/>
              </a:rPr>
              <a:t>, </a:t>
            </a:r>
            <a:r>
              <a:rPr lang="en-US" sz="2800" i="1" dirty="0" smtClean="0">
                <a:latin typeface="Times New Roman"/>
                <a:cs typeface="Times New Roman"/>
              </a:rPr>
              <a:t>x</a:t>
            </a:r>
            <a:r>
              <a:rPr lang="en-US" sz="2800" dirty="0" smtClean="0">
                <a:latin typeface="Times New Roman"/>
                <a:cs typeface="Times New Roman"/>
              </a:rPr>
              <a:t>)=4</a:t>
            </a:r>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14588</TotalTime>
  <Words>9229</Words>
  <Application>Microsoft Macintosh PowerPoint</Application>
  <PresentationFormat>On-screen Show (4:3)</PresentationFormat>
  <Paragraphs>1540</Paragraphs>
  <Slides>70</Slides>
  <Notes>59</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Office Theme</vt:lpstr>
      <vt:lpstr>Equation</vt:lpstr>
      <vt:lpstr>Key Derivation from Noisy Sources with More Errors Than Entropy</vt:lpstr>
      <vt:lpstr>Authenticating Users</vt:lpstr>
      <vt:lpstr>Key Derivation from Noisy Sources</vt:lpstr>
      <vt:lpstr>Fuzzy Extractors</vt:lpstr>
      <vt:lpstr>Error Tolerance and Security at Odds</vt:lpstr>
      <vt:lpstr>Error Tolerance and Security at Odds</vt:lpstr>
      <vt:lpstr>Error Tolerance and Security at Odds</vt:lpstr>
      <vt:lpstr>Minimum Usable Entropy</vt:lpstr>
      <vt:lpstr>Hamming Metric</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at Odds</vt:lpstr>
      <vt:lpstr>Error Tolerance and Security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Technical Questions?</vt:lpstr>
      <vt:lpstr>What else’s in thesis?</vt:lpstr>
      <vt:lpstr>“A Unified Approach …”</vt:lpstr>
      <vt:lpstr>“Computational Fuzzy Extractors”</vt:lpstr>
      <vt:lpstr>Next Steps</vt:lpstr>
      <vt:lpstr>Question Opportunity 2!</vt:lpstr>
      <vt:lpstr>BACKUPS</vt:lpstr>
      <vt:lpstr>Overview of Talk</vt:lpstr>
      <vt:lpstr>Results </vt:lpstr>
      <vt:lpstr>Aside</vt:lpstr>
      <vt:lpstr>Expanding Point Functions</vt:lpstr>
      <vt:lpstr>Block Unguessable Distributions</vt:lpstr>
      <vt:lpstr>Block Unguessable Distributions</vt:lpstr>
      <vt:lpstr>Block Unguessable Distributions</vt:lpstr>
      <vt:lpstr>Error Tolerance and Security are at Odds</vt:lpstr>
      <vt:lpstr>Results </vt:lpstr>
      <vt:lpstr>Results </vt:lpstr>
      <vt:lpstr>Results </vt:lpstr>
      <vt:lpstr>Results </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660</cp:revision>
  <dcterms:created xsi:type="dcterms:W3CDTF">2013-03-29T19:18:32Z</dcterms:created>
  <dcterms:modified xsi:type="dcterms:W3CDTF">2014-03-31T19:40:17Z</dcterms:modified>
</cp:coreProperties>
</file>