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7.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notesSlides/notesSlide9.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8.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20.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21.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22.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23.xml" ContentType="application/vnd.openxmlformats-officedocument.presentationml.notesSlide+xml"/>
  <Override PartName="/ppt/embeddings/oleObject46.bin" ContentType="application/vnd.openxmlformats-officedocument.oleObject"/>
  <Override PartName="/ppt/notesSlides/notesSlide24.xml" ContentType="application/vnd.openxmlformats-officedocument.presentationml.notesSlide+xml"/>
  <Override PartName="/ppt/embeddings/oleObject47.bin" ContentType="application/vnd.openxmlformats-officedocument.oleObject"/>
  <Override PartName="/ppt/notesSlides/notesSlide25.xml" ContentType="application/vnd.openxmlformats-officedocument.presentationml.notesSlide+xml"/>
  <Override PartName="/ppt/embeddings/oleObject48.bin" ContentType="application/vnd.openxmlformats-officedocument.oleObject"/>
  <Override PartName="/ppt/notesSlides/notesSlide26.xml" ContentType="application/vnd.openxmlformats-officedocument.presentationml.notesSlide+xml"/>
  <Override PartName="/ppt/embeddings/oleObject49.bin" ContentType="application/vnd.openxmlformats-officedocument.oleObject"/>
  <Override PartName="/ppt/notesSlides/notesSlide27.xml" ContentType="application/vnd.openxmlformats-officedocument.presentationml.notesSlide+xml"/>
  <Override PartName="/ppt/embeddings/oleObject50.bin" ContentType="application/vnd.openxmlformats-officedocument.oleObject"/>
  <Override PartName="/ppt/notesSlides/notesSlide28.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29.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Microsoft_Equation1.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Microsoft_Equation2.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61.bin" ContentType="application/vnd.openxmlformats-officedocument.oleObject"/>
  <Override PartName="/ppt/notesSlides/notesSlide35.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Microsoft_Equation3.bin" ContentType="application/vnd.openxmlformats-officedocument.oleObject"/>
  <Override PartName="/ppt/embeddings/oleObject65.bin" ContentType="application/vnd.openxmlformats-officedocument.oleObject"/>
  <Override PartName="/ppt/notesSlides/notesSlide36.xml" ContentType="application/vnd.openxmlformats-officedocument.presentationml.notesSlide+xml"/>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Microsoft_Equation4.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69.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70.bin" ContentType="application/vnd.openxmlformats-officedocument.oleObject"/>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71.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embeddings/oleObject72.bin" ContentType="application/vnd.openxmlformats-officedocument.oleObject"/>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notesSlides/notesSlide60.xml" ContentType="application/vnd.openxmlformats-officedocument.presentationml.notesSlide+xml"/>
  <Override PartName="/ppt/embeddings/oleObject77.bin" ContentType="application/vnd.openxmlformats-officedocument.oleObject"/>
  <Override PartName="/ppt/notesSlides/notesSlide61.xml" ContentType="application/vnd.openxmlformats-officedocument.presentationml.notesSlide+xml"/>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notesSlides/notesSlide62.xml" ContentType="application/vnd.openxmlformats-officedocument.presentationml.notesSlide+xml"/>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notesSlides/notesSlide63.xml" ContentType="application/vnd.openxmlformats-officedocument.presentationml.notesSlide+xml"/>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notesSlides/notesSlide64.xml" ContentType="application/vnd.openxmlformats-officedocument.presentationml.notesSlide+xml"/>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notesSlides/notesSlide65.xml" ContentType="application/vnd.openxmlformats-officedocument.presentationml.notesSlide+xml"/>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7" r:id="rId2"/>
    <p:sldId id="259" r:id="rId3"/>
    <p:sldId id="260" r:id="rId4"/>
    <p:sldId id="308" r:id="rId5"/>
    <p:sldId id="309" r:id="rId6"/>
    <p:sldId id="311" r:id="rId7"/>
    <p:sldId id="312" r:id="rId8"/>
    <p:sldId id="313" r:id="rId9"/>
    <p:sldId id="314" r:id="rId10"/>
    <p:sldId id="263" r:id="rId11"/>
    <p:sldId id="336" r:id="rId12"/>
    <p:sldId id="274" r:id="rId13"/>
    <p:sldId id="265" r:id="rId14"/>
    <p:sldId id="280" r:id="rId15"/>
    <p:sldId id="281" r:id="rId16"/>
    <p:sldId id="282" r:id="rId17"/>
    <p:sldId id="283" r:id="rId18"/>
    <p:sldId id="315" r:id="rId19"/>
    <p:sldId id="338" r:id="rId20"/>
    <p:sldId id="339" r:id="rId21"/>
    <p:sldId id="340" r:id="rId22"/>
    <p:sldId id="341" r:id="rId23"/>
    <p:sldId id="343" r:id="rId24"/>
    <p:sldId id="344" r:id="rId25"/>
    <p:sldId id="345" r:id="rId26"/>
    <p:sldId id="346" r:id="rId27"/>
    <p:sldId id="347" r:id="rId28"/>
    <p:sldId id="348" r:id="rId29"/>
    <p:sldId id="350" r:id="rId30"/>
    <p:sldId id="286" r:id="rId31"/>
    <p:sldId id="326" r:id="rId32"/>
    <p:sldId id="351" r:id="rId33"/>
    <p:sldId id="301" r:id="rId34"/>
    <p:sldId id="353" r:id="rId35"/>
    <p:sldId id="354" r:id="rId36"/>
    <p:sldId id="355" r:id="rId37"/>
    <p:sldId id="321" r:id="rId38"/>
    <p:sldId id="322" r:id="rId39"/>
    <p:sldId id="323" r:id="rId40"/>
    <p:sldId id="329" r:id="rId41"/>
    <p:sldId id="334" r:id="rId42"/>
    <p:sldId id="333" r:id="rId43"/>
    <p:sldId id="332" r:id="rId44"/>
    <p:sldId id="306" r:id="rId45"/>
    <p:sldId id="324" r:id="rId46"/>
    <p:sldId id="303" r:id="rId47"/>
    <p:sldId id="320" r:id="rId48"/>
    <p:sldId id="352" r:id="rId49"/>
    <p:sldId id="319" r:id="rId50"/>
    <p:sldId id="293" r:id="rId51"/>
    <p:sldId id="316" r:id="rId52"/>
    <p:sldId id="317" r:id="rId53"/>
    <p:sldId id="318" r:id="rId54"/>
    <p:sldId id="271" r:id="rId55"/>
    <p:sldId id="342" r:id="rId56"/>
    <p:sldId id="337" r:id="rId57"/>
    <p:sldId id="294" r:id="rId58"/>
    <p:sldId id="335" r:id="rId59"/>
    <p:sldId id="295" r:id="rId60"/>
    <p:sldId id="296" r:id="rId61"/>
    <p:sldId id="297" r:id="rId62"/>
    <p:sldId id="299" r:id="rId63"/>
    <p:sldId id="300" r:id="rId64"/>
    <p:sldId id="287" r:id="rId65"/>
    <p:sldId id="305" r:id="rId66"/>
    <p:sldId id="258" r:id="rId67"/>
    <p:sldId id="261" r:id="rId68"/>
    <p:sldId id="284" r:id="rId69"/>
    <p:sldId id="278" r:id="rId70"/>
    <p:sldId id="262" r:id="rId71"/>
    <p:sldId id="325" r:id="rId72"/>
    <p:sldId id="266" r:id="rId73"/>
    <p:sldId id="267" r:id="rId74"/>
    <p:sldId id="268" r:id="rId75"/>
    <p:sldId id="269" r:id="rId76"/>
    <p:sldId id="302" r:id="rId77"/>
    <p:sldId id="304" r:id="rId78"/>
    <p:sldId id="298" r:id="rId79"/>
    <p:sldId id="307"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17" autoAdjust="0"/>
    <p:restoredTop sz="98688" autoAdjust="0"/>
  </p:normalViewPr>
  <p:slideViewPr>
    <p:cSldViewPr snapToGrid="0" snapToObjects="1">
      <p:cViewPr>
        <p:scale>
          <a:sx n="110" d="100"/>
          <a:sy n="110" d="100"/>
        </p:scale>
        <p:origin x="-632" y="-23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4.emf"/><Relationship Id="rId5"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5" Type="http://schemas.openxmlformats.org/officeDocument/2006/relationships/image" Target="../media/image18.emf"/><Relationship Id="rId1" Type="http://schemas.openxmlformats.org/officeDocument/2006/relationships/image" Target="../media/image6.emf"/><Relationship Id="rId2"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image" Target="../media/image20.emf"/><Relationship Id="rId2" Type="http://schemas.openxmlformats.org/officeDocument/2006/relationships/image" Target="../media/image2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1.emf"/><Relationship Id="rId3" Type="http://schemas.openxmlformats.org/officeDocument/2006/relationships/image" Target="../media/image2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image" Target="../media/image32.emf"/><Relationship Id="rId2" Type="http://schemas.openxmlformats.org/officeDocument/2006/relationships/image" Target="../media/image33.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image" Target="../media/image32.emf"/><Relationship Id="rId2" Type="http://schemas.openxmlformats.org/officeDocument/2006/relationships/image" Target="../media/image3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7.emf"/><Relationship Id="rId1" Type="http://schemas.openxmlformats.org/officeDocument/2006/relationships/image" Target="../media/image32.emf"/><Relationship Id="rId2"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image" Target="../media/image8.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9.emf"/><Relationship Id="rId7"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5/6/13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56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57</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58</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63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64</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5/6/13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5/6/13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5/6/13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5/6/13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8.bin"/><Relationship Id="rId5"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9.bin"/><Relationship Id="rId5" Type="http://schemas.openxmlformats.org/officeDocument/2006/relationships/image" Target="../media/image6.emf"/><Relationship Id="rId6" Type="http://schemas.openxmlformats.org/officeDocument/2006/relationships/oleObject" Target="../embeddings/oleObject30.bin"/><Relationship Id="rId7" Type="http://schemas.openxmlformats.org/officeDocument/2006/relationships/image" Target="../media/image8.emf"/><Relationship Id="rId8" Type="http://schemas.openxmlformats.org/officeDocument/2006/relationships/oleObject" Target="../embeddings/oleObject31.bin"/><Relationship Id="rId9" Type="http://schemas.openxmlformats.org/officeDocument/2006/relationships/image" Target="../media/image9.emf"/><Relationship Id="rId10" Type="http://schemas.openxmlformats.org/officeDocument/2006/relationships/oleObject" Target="../embeddings/oleObject32.bin"/><Relationship Id="rId11" Type="http://schemas.openxmlformats.org/officeDocument/2006/relationships/image" Target="../media/image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3.bin"/><Relationship Id="rId5" Type="http://schemas.openxmlformats.org/officeDocument/2006/relationships/image" Target="../media/image6.emf"/><Relationship Id="rId6" Type="http://schemas.openxmlformats.org/officeDocument/2006/relationships/oleObject" Target="../embeddings/oleObject34.bin"/><Relationship Id="rId7" Type="http://schemas.openxmlformats.org/officeDocument/2006/relationships/image" Target="../media/image8.emf"/><Relationship Id="rId8" Type="http://schemas.openxmlformats.org/officeDocument/2006/relationships/oleObject" Target="../embeddings/oleObject35.bin"/><Relationship Id="rId9" Type="http://schemas.openxmlformats.org/officeDocument/2006/relationships/image" Target="../media/image9.emf"/><Relationship Id="rId10" Type="http://schemas.openxmlformats.org/officeDocument/2006/relationships/oleObject" Target="../embeddings/oleObject36.bin"/><Relationship Id="rId11" Type="http://schemas.openxmlformats.org/officeDocument/2006/relationships/image" Target="../media/image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7.bin"/><Relationship Id="rId5" Type="http://schemas.openxmlformats.org/officeDocument/2006/relationships/image" Target="../media/image6.emf"/><Relationship Id="rId6" Type="http://schemas.openxmlformats.org/officeDocument/2006/relationships/oleObject" Target="../embeddings/oleObject38.bin"/><Relationship Id="rId7" Type="http://schemas.openxmlformats.org/officeDocument/2006/relationships/image" Target="../media/image8.emf"/><Relationship Id="rId8" Type="http://schemas.openxmlformats.org/officeDocument/2006/relationships/oleObject" Target="../embeddings/oleObject39.bin"/><Relationship Id="rId9" Type="http://schemas.openxmlformats.org/officeDocument/2006/relationships/image" Target="../media/image9.emf"/><Relationship Id="rId10" Type="http://schemas.openxmlformats.org/officeDocument/2006/relationships/oleObject" Target="../embeddings/oleObject40.bin"/><Relationship Id="rId11"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oleObject" Target="../embeddings/oleObject45.bin"/><Relationship Id="rId13" Type="http://schemas.openxmlformats.org/officeDocument/2006/relationships/image" Target="../media/image5.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oleObject" Target="../embeddings/oleObject41.bin"/><Relationship Id="rId5" Type="http://schemas.openxmlformats.org/officeDocument/2006/relationships/image" Target="../media/image6.emf"/><Relationship Id="rId6" Type="http://schemas.openxmlformats.org/officeDocument/2006/relationships/oleObject" Target="../embeddings/oleObject42.bin"/><Relationship Id="rId7" Type="http://schemas.openxmlformats.org/officeDocument/2006/relationships/image" Target="../media/image8.emf"/><Relationship Id="rId8" Type="http://schemas.openxmlformats.org/officeDocument/2006/relationships/oleObject" Target="../embeddings/oleObject43.bin"/><Relationship Id="rId9" Type="http://schemas.openxmlformats.org/officeDocument/2006/relationships/image" Target="../media/image9.emf"/><Relationship Id="rId10"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46.bin"/><Relationship Id="rId5" Type="http://schemas.openxmlformats.org/officeDocument/2006/relationships/image" Target="../media/image1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7.bin"/><Relationship Id="rId5" Type="http://schemas.openxmlformats.org/officeDocument/2006/relationships/image" Target="../media/image14.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8.bin"/><Relationship Id="rId5" Type="http://schemas.openxmlformats.org/officeDocument/2006/relationships/image" Target="../media/image14.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9.bin"/><Relationship Id="rId5" Type="http://schemas.openxmlformats.org/officeDocument/2006/relationships/image" Target="../media/image14.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50.bin"/><Relationship Id="rId5" Type="http://schemas.openxmlformats.org/officeDocument/2006/relationships/image" Target="../media/image14.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51.bin"/><Relationship Id="rId5" Type="http://schemas.openxmlformats.org/officeDocument/2006/relationships/image" Target="../media/image6.emf"/><Relationship Id="rId6" Type="http://schemas.openxmlformats.org/officeDocument/2006/relationships/oleObject" Target="../embeddings/oleObject52.bin"/><Relationship Id="rId7" Type="http://schemas.openxmlformats.org/officeDocument/2006/relationships/image" Target="../media/image8.emf"/><Relationship Id="rId8" Type="http://schemas.openxmlformats.org/officeDocument/2006/relationships/oleObject" Target="../embeddings/oleObject53.bin"/><Relationship Id="rId9" Type="http://schemas.openxmlformats.org/officeDocument/2006/relationships/image" Target="../media/image9.emf"/><Relationship Id="rId10" Type="http://schemas.openxmlformats.org/officeDocument/2006/relationships/oleObject" Target="../embeddings/oleObject54.bin"/><Relationship Id="rId11" Type="http://schemas.openxmlformats.org/officeDocument/2006/relationships/image" Target="../media/image5.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55.bin"/><Relationship Id="rId5" Type="http://schemas.openxmlformats.org/officeDocument/2006/relationships/image" Target="../media/image6.emf"/><Relationship Id="rId6" Type="http://schemas.openxmlformats.org/officeDocument/2006/relationships/oleObject" Target="../embeddings/oleObject56.bin"/><Relationship Id="rId7" Type="http://schemas.openxmlformats.org/officeDocument/2006/relationships/image" Target="../media/image9.emf"/><Relationship Id="rId8" Type="http://schemas.openxmlformats.org/officeDocument/2006/relationships/oleObject" Target="../embeddings/oleObject57.bin"/><Relationship Id="rId9" Type="http://schemas.openxmlformats.org/officeDocument/2006/relationships/image" Target="../media/image5.emf"/><Relationship Id="rId10" Type="http://schemas.openxmlformats.org/officeDocument/2006/relationships/oleObject" Target="../embeddings/Microsoft_Equation1.bin"/><Relationship Id="rId11" Type="http://schemas.openxmlformats.org/officeDocument/2006/relationships/image" Target="../media/image15.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58.bin"/><Relationship Id="rId5" Type="http://schemas.openxmlformats.org/officeDocument/2006/relationships/image" Target="../media/image6.emf"/><Relationship Id="rId6" Type="http://schemas.openxmlformats.org/officeDocument/2006/relationships/oleObject" Target="../embeddings/oleObject59.bin"/><Relationship Id="rId7" Type="http://schemas.openxmlformats.org/officeDocument/2006/relationships/image" Target="../media/image9.emf"/><Relationship Id="rId8" Type="http://schemas.openxmlformats.org/officeDocument/2006/relationships/oleObject" Target="../embeddings/oleObject60.bin"/><Relationship Id="rId9" Type="http://schemas.openxmlformats.org/officeDocument/2006/relationships/image" Target="../media/image5.emf"/><Relationship Id="rId10" Type="http://schemas.openxmlformats.org/officeDocument/2006/relationships/oleObject" Target="../embeddings/Microsoft_Equation2.bin"/><Relationship Id="rId11" Type="http://schemas.openxmlformats.org/officeDocument/2006/relationships/image" Target="../media/image15.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61.bin"/><Relationship Id="rId5" Type="http://schemas.openxmlformats.org/officeDocument/2006/relationships/image" Target="../media/image17.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9.png"/><Relationship Id="rId13" Type="http://schemas.openxmlformats.org/officeDocument/2006/relationships/oleObject" Target="../embeddings/oleObject65.bin"/><Relationship Id="rId14" Type="http://schemas.openxmlformats.org/officeDocument/2006/relationships/image" Target="../media/image18.emf"/><Relationship Id="rId1" Type="http://schemas.openxmlformats.org/officeDocument/2006/relationships/vmlDrawing" Target="../drawings/vmlDrawing22.vml"/><Relationship Id="rId2" Type="http://schemas.openxmlformats.org/officeDocument/2006/relationships/slideLayout" Target="../slideLayouts/slideLayout2.xml"/><Relationship Id="rId3" Type="http://schemas.openxmlformats.org/officeDocument/2006/relationships/notesSlide" Target="../notesSlides/notesSlide35.xml"/><Relationship Id="rId4" Type="http://schemas.openxmlformats.org/officeDocument/2006/relationships/oleObject" Target="../embeddings/oleObject62.bin"/><Relationship Id="rId5" Type="http://schemas.openxmlformats.org/officeDocument/2006/relationships/image" Target="../media/image6.emf"/><Relationship Id="rId6" Type="http://schemas.openxmlformats.org/officeDocument/2006/relationships/oleObject" Target="../embeddings/oleObject63.bin"/><Relationship Id="rId7" Type="http://schemas.openxmlformats.org/officeDocument/2006/relationships/image" Target="../media/image9.emf"/><Relationship Id="rId8" Type="http://schemas.openxmlformats.org/officeDocument/2006/relationships/oleObject" Target="../embeddings/oleObject64.bin"/><Relationship Id="rId9" Type="http://schemas.openxmlformats.org/officeDocument/2006/relationships/image" Target="../media/image5.emf"/><Relationship Id="rId10" Type="http://schemas.openxmlformats.org/officeDocument/2006/relationships/oleObject" Target="../embeddings/Microsoft_Equation3.bin"/></Relationships>
</file>

<file path=ppt/slides/_rels/slide36.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9.png"/><Relationship Id="rId1" Type="http://schemas.openxmlformats.org/officeDocument/2006/relationships/vmlDrawing" Target="../drawings/vmlDrawing23.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66.bin"/><Relationship Id="rId5" Type="http://schemas.openxmlformats.org/officeDocument/2006/relationships/image" Target="../media/image6.emf"/><Relationship Id="rId6" Type="http://schemas.openxmlformats.org/officeDocument/2006/relationships/oleObject" Target="../embeddings/oleObject67.bin"/><Relationship Id="rId7" Type="http://schemas.openxmlformats.org/officeDocument/2006/relationships/image" Target="../media/image9.emf"/><Relationship Id="rId8" Type="http://schemas.openxmlformats.org/officeDocument/2006/relationships/oleObject" Target="../embeddings/oleObject68.bin"/><Relationship Id="rId9" Type="http://schemas.openxmlformats.org/officeDocument/2006/relationships/image" Target="../media/image5.emf"/><Relationship Id="rId10" Type="http://schemas.openxmlformats.org/officeDocument/2006/relationships/oleObject" Target="../embeddings/Microsoft_Equation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69.bin"/><Relationship Id="rId5" Type="http://schemas.openxmlformats.org/officeDocument/2006/relationships/image" Target="../media/image18.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70.bin"/><Relationship Id="rId5" Type="http://schemas.openxmlformats.org/officeDocument/2006/relationships/image" Target="../media/image17.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5.emf"/><Relationship Id="rId6" Type="http://schemas.openxmlformats.org/officeDocument/2006/relationships/oleObject" Target="../embeddings/oleObject7.bin"/><Relationship Id="rId7" Type="http://schemas.openxmlformats.org/officeDocument/2006/relationships/image" Target="../media/image6.emf"/><Relationship Id="rId8" Type="http://schemas.openxmlformats.org/officeDocument/2006/relationships/oleObject" Target="../embeddings/oleObject8.bin"/><Relationship Id="rId9"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71.bin"/><Relationship Id="rId5" Type="http://schemas.openxmlformats.org/officeDocument/2006/relationships/image" Target="../media/image14.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72.bin"/><Relationship Id="rId5" Type="http://schemas.openxmlformats.org/officeDocument/2006/relationships/image" Target="../media/image14.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9.bin"/><Relationship Id="rId5" Type="http://schemas.openxmlformats.org/officeDocument/2006/relationships/image" Target="../media/image8.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 Id="rId11"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3.bin"/><Relationship Id="rId4" Type="http://schemas.openxmlformats.org/officeDocument/2006/relationships/image" Target="../media/image20.emf"/><Relationship Id="rId5" Type="http://schemas.openxmlformats.org/officeDocument/2006/relationships/oleObject" Target="../embeddings/oleObject74.bin"/><Relationship Id="rId6" Type="http://schemas.openxmlformats.org/officeDocument/2006/relationships/image" Target="../media/image21.emf"/><Relationship Id="rId7" Type="http://schemas.openxmlformats.org/officeDocument/2006/relationships/oleObject" Target="../embeddings/oleObject75.bin"/><Relationship Id="rId8" Type="http://schemas.openxmlformats.org/officeDocument/2006/relationships/image" Target="../media/image22.emf"/><Relationship Id="rId9" Type="http://schemas.openxmlformats.org/officeDocument/2006/relationships/oleObject" Target="../embeddings/oleObject76.bin"/><Relationship Id="rId10" Type="http://schemas.openxmlformats.org/officeDocument/2006/relationships/image" Target="../media/image23.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77.bin"/><Relationship Id="rId5" Type="http://schemas.openxmlformats.org/officeDocument/2006/relationships/image" Target="../media/image24.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oleObject" Target="../embeddings/oleObject78.bin"/><Relationship Id="rId5" Type="http://schemas.openxmlformats.org/officeDocument/2006/relationships/image" Target="../media/image25.emf"/><Relationship Id="rId6" Type="http://schemas.openxmlformats.org/officeDocument/2006/relationships/image" Target="../media/image27.png"/><Relationship Id="rId7" Type="http://schemas.openxmlformats.org/officeDocument/2006/relationships/oleObject" Target="../embeddings/oleObject79.bin"/><Relationship Id="rId8" Type="http://schemas.openxmlformats.org/officeDocument/2006/relationships/image" Target="../media/image1.emf"/><Relationship Id="rId9" Type="http://schemas.openxmlformats.org/officeDocument/2006/relationships/oleObject" Target="../embeddings/oleObject80.bin"/><Relationship Id="rId10" Type="http://schemas.openxmlformats.org/officeDocument/2006/relationships/image" Target="../media/image26.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oleObject" Target="../embeddings/oleObject81.bin"/><Relationship Id="rId5" Type="http://schemas.openxmlformats.org/officeDocument/2006/relationships/image" Target="../media/image28.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3.bin"/><Relationship Id="rId5" Type="http://schemas.openxmlformats.org/officeDocument/2006/relationships/image" Target="../media/image6.emf"/><Relationship Id="rId6" Type="http://schemas.openxmlformats.org/officeDocument/2006/relationships/oleObject" Target="../embeddings/oleObject14.bin"/><Relationship Id="rId7" Type="http://schemas.openxmlformats.org/officeDocument/2006/relationships/image" Target="../media/image8.emf"/><Relationship Id="rId8" Type="http://schemas.openxmlformats.org/officeDocument/2006/relationships/oleObject" Target="../embeddings/oleObject15.bin"/><Relationship Id="rId9" Type="http://schemas.openxmlformats.org/officeDocument/2006/relationships/image" Target="../media/image9.emf"/><Relationship Id="rId10" Type="http://schemas.openxmlformats.org/officeDocument/2006/relationships/oleObject" Target="../embeddings/oleObject16.bin"/><Relationship Id="rId11"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2.bin"/><Relationship Id="rId4" Type="http://schemas.openxmlformats.org/officeDocument/2006/relationships/image" Target="../media/image29.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3.bin"/><Relationship Id="rId4" Type="http://schemas.openxmlformats.org/officeDocument/2006/relationships/image" Target="../media/image3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4.bin"/><Relationship Id="rId4" Type="http://schemas.openxmlformats.org/officeDocument/2006/relationships/image" Target="../media/image31.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oleObject" Target="../embeddings/oleObject85.bin"/><Relationship Id="rId5" Type="http://schemas.openxmlformats.org/officeDocument/2006/relationships/image" Target="../media/image32.emf"/><Relationship Id="rId6" Type="http://schemas.openxmlformats.org/officeDocument/2006/relationships/oleObject" Target="../embeddings/oleObject86.bin"/><Relationship Id="rId7" Type="http://schemas.openxmlformats.org/officeDocument/2006/relationships/image" Target="../media/image33.emf"/><Relationship Id="rId8" Type="http://schemas.openxmlformats.org/officeDocument/2006/relationships/oleObject" Target="../embeddings/oleObject87.bin"/><Relationship Id="rId9" Type="http://schemas.openxmlformats.org/officeDocument/2006/relationships/image" Target="../media/image34.emf"/><Relationship Id="rId10" Type="http://schemas.openxmlformats.org/officeDocument/2006/relationships/oleObject" Target="../embeddings/oleObject88.bin"/><Relationship Id="rId11" Type="http://schemas.openxmlformats.org/officeDocument/2006/relationships/image" Target="../media/image35.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93.bin"/><Relationship Id="rId13" Type="http://schemas.openxmlformats.org/officeDocument/2006/relationships/image" Target="../media/image36.emf"/><Relationship Id="rId1" Type="http://schemas.openxmlformats.org/officeDocument/2006/relationships/vmlDrawing" Target="../drawings/vmlDrawing36.vml"/><Relationship Id="rId2" Type="http://schemas.openxmlformats.org/officeDocument/2006/relationships/slideLayout" Target="../slideLayouts/slideLayout2.xml"/><Relationship Id="rId3" Type="http://schemas.openxmlformats.org/officeDocument/2006/relationships/notesSlide" Target="../notesSlides/notesSlide64.xml"/><Relationship Id="rId4" Type="http://schemas.openxmlformats.org/officeDocument/2006/relationships/oleObject" Target="../embeddings/oleObject89.bin"/><Relationship Id="rId5" Type="http://schemas.openxmlformats.org/officeDocument/2006/relationships/image" Target="../media/image32.emf"/><Relationship Id="rId6" Type="http://schemas.openxmlformats.org/officeDocument/2006/relationships/oleObject" Target="../embeddings/oleObject90.bin"/><Relationship Id="rId7" Type="http://schemas.openxmlformats.org/officeDocument/2006/relationships/image" Target="../media/image33.emf"/><Relationship Id="rId8" Type="http://schemas.openxmlformats.org/officeDocument/2006/relationships/oleObject" Target="../embeddings/oleObject91.bin"/><Relationship Id="rId9" Type="http://schemas.openxmlformats.org/officeDocument/2006/relationships/image" Target="../media/image34.emf"/><Relationship Id="rId10" Type="http://schemas.openxmlformats.org/officeDocument/2006/relationships/oleObject" Target="../embeddings/oleObject9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98.bin"/><Relationship Id="rId13" Type="http://schemas.openxmlformats.org/officeDocument/2006/relationships/image" Target="../media/image37.emf"/><Relationship Id="rId1" Type="http://schemas.openxmlformats.org/officeDocument/2006/relationships/vmlDrawing" Target="../drawings/vmlDrawing37.vml"/><Relationship Id="rId2" Type="http://schemas.openxmlformats.org/officeDocument/2006/relationships/slideLayout" Target="../slideLayouts/slideLayout2.xml"/><Relationship Id="rId3" Type="http://schemas.openxmlformats.org/officeDocument/2006/relationships/notesSlide" Target="../notesSlides/notesSlide65.xml"/><Relationship Id="rId4" Type="http://schemas.openxmlformats.org/officeDocument/2006/relationships/oleObject" Target="../embeddings/oleObject94.bin"/><Relationship Id="rId5" Type="http://schemas.openxmlformats.org/officeDocument/2006/relationships/image" Target="../media/image32.emf"/><Relationship Id="rId6" Type="http://schemas.openxmlformats.org/officeDocument/2006/relationships/oleObject" Target="../embeddings/oleObject95.bin"/><Relationship Id="rId7" Type="http://schemas.openxmlformats.org/officeDocument/2006/relationships/image" Target="../media/image33.emf"/><Relationship Id="rId8" Type="http://schemas.openxmlformats.org/officeDocument/2006/relationships/oleObject" Target="../embeddings/oleObject96.bin"/><Relationship Id="rId9" Type="http://schemas.openxmlformats.org/officeDocument/2006/relationships/image" Target="../media/image34.emf"/><Relationship Id="rId10" Type="http://schemas.openxmlformats.org/officeDocument/2006/relationships/oleObject" Target="../embeddings/oleObject9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7.bin"/><Relationship Id="rId5" Type="http://schemas.openxmlformats.org/officeDocument/2006/relationships/image" Target="../media/image6.emf"/><Relationship Id="rId6" Type="http://schemas.openxmlformats.org/officeDocument/2006/relationships/oleObject" Target="../embeddings/oleObject18.bin"/><Relationship Id="rId7" Type="http://schemas.openxmlformats.org/officeDocument/2006/relationships/image" Target="../media/image8.emf"/><Relationship Id="rId8" Type="http://schemas.openxmlformats.org/officeDocument/2006/relationships/oleObject" Target="../embeddings/oleObject19.bin"/><Relationship Id="rId9" Type="http://schemas.openxmlformats.org/officeDocument/2006/relationships/image" Target="../media/image9.emf"/><Relationship Id="rId10" Type="http://schemas.openxmlformats.org/officeDocument/2006/relationships/oleObject" Target="../embeddings/oleObject20.bin"/><Relationship Id="rId11" Type="http://schemas.openxmlformats.org/officeDocument/2006/relationships/image" Target="../media/image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oleObject" Target="../embeddings/oleObject25.bin"/><Relationship Id="rId13" Type="http://schemas.openxmlformats.org/officeDocument/2006/relationships/image" Target="../media/image12.emf"/><Relationship Id="rId14" Type="http://schemas.openxmlformats.org/officeDocument/2006/relationships/oleObject" Target="../embeddings/oleObject26.bin"/><Relationship Id="rId15" Type="http://schemas.openxmlformats.org/officeDocument/2006/relationships/image" Target="../media/image9.emf"/><Relationship Id="rId16" Type="http://schemas.openxmlformats.org/officeDocument/2006/relationships/oleObject" Target="../embeddings/oleObject27.bin"/><Relationship Id="rId17" Type="http://schemas.openxmlformats.org/officeDocument/2006/relationships/image" Target="../media/image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1.bin"/><Relationship Id="rId5" Type="http://schemas.openxmlformats.org/officeDocument/2006/relationships/image" Target="../media/image6.emf"/><Relationship Id="rId6" Type="http://schemas.openxmlformats.org/officeDocument/2006/relationships/oleObject" Target="../embeddings/oleObject22.bin"/><Relationship Id="rId7" Type="http://schemas.openxmlformats.org/officeDocument/2006/relationships/image" Target="../media/image8.emf"/><Relationship Id="rId8" Type="http://schemas.openxmlformats.org/officeDocument/2006/relationships/oleObject" Target="../embeddings/oleObject23.bin"/><Relationship Id="rId9" Type="http://schemas.openxmlformats.org/officeDocument/2006/relationships/image" Target="../media/image10.emf"/><Relationship Id="rId10"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May 16,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r>
              <a:rPr lang="en-US" dirty="0"/>
              <a:t>After these losses the key may be too short to be useful: </a:t>
            </a:r>
            <a:r>
              <a:rPr lang="en-US" dirty="0">
                <a:latin typeface="Times New Roman"/>
                <a:cs typeface="Times New Roman"/>
              </a:rPr>
              <a:t>30</a:t>
            </a:r>
            <a:r>
              <a:rPr lang="en-US" i="1" dirty="0">
                <a:latin typeface="Times New Roman"/>
                <a:cs typeface="Times New Roman"/>
              </a:rPr>
              <a:t>-</a:t>
            </a:r>
            <a:r>
              <a:rPr lang="en-US" dirty="0">
                <a:latin typeface="Times New Roman"/>
                <a:cs typeface="Times New Roman"/>
              </a:rPr>
              <a:t>60</a:t>
            </a:r>
            <a:r>
              <a:rPr lang="en-US" dirty="0"/>
              <a:t> bits</a:t>
            </a:r>
            <a:endParaRPr lang="en-US" dirty="0"/>
          </a:p>
        </p:txBody>
      </p:sp>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r>
              <a:rPr lang="en-US" sz="1800" b="1" dirty="0" smtClean="0"/>
              <a:t> </a:t>
            </a:r>
            <a:br>
              <a:rPr lang="en-US" sz="1800" b="1" dirty="0" smtClean="0"/>
            </a:br>
            <a:r>
              <a:rPr lang="en-US" sz="1800" b="1" dirty="0" smtClean="0"/>
              <a:t>entropy </a:t>
            </a:r>
            <a:r>
              <a:rPr lang="en-US" sz="1800" b="1" dirty="0" smtClean="0"/>
              <a:t>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 |</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573369694"/>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57407"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730259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a:t>
            </a:r>
            <a:r>
              <a:rPr lang="en-US" dirty="0" smtClean="0"/>
              <a:t>(Secure Sketch </a:t>
            </a:r>
            <a:r>
              <a:rPr lang="en-US" dirty="0" smtClean="0"/>
              <a:t>of </a:t>
            </a:r>
            <a:r>
              <a:rPr lang="en-US" sz="2200" dirty="0" smtClean="0"/>
              <a:t>[DodisSmith05]</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70000" lnSpcReduction="20000"/>
          </a:bodyPr>
          <a:lstStyle/>
          <a:p>
            <a:pPr marL="0" indent="0">
              <a:buNone/>
            </a:pPr>
            <a:r>
              <a:rPr lang="en-US" u="sng" dirty="0" smtClean="0"/>
              <a:t>Theorem:</a:t>
            </a:r>
          </a:p>
          <a:p>
            <a:pPr marL="0" indent="0">
              <a:buNone/>
            </a:pPr>
            <a:r>
              <a:rPr lang="en-US" dirty="0" smtClean="0"/>
              <a:t>For </a:t>
            </a:r>
            <a:r>
              <a:rPr lang="en-US" dirty="0" smtClean="0"/>
              <a:t>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endParaRPr lang="en-US" dirty="0" smtClean="0">
              <a:latin typeface="Calibri"/>
              <a:cs typeface="Calibri"/>
            </a:endParaRPr>
          </a:p>
          <a:p>
            <a:pPr marL="0" indent="0">
              <a:buNone/>
            </a:pPr>
            <a:r>
              <a:rPr lang="en-US" dirty="0" smtClean="0"/>
              <a:t>the unpredictability conditioned on a </a:t>
            </a:r>
            <a:r>
              <a:rPr lang="en-US" dirty="0" smtClean="0"/>
              <a:t>secure sketches </a:t>
            </a:r>
            <a:endParaRPr lang="en-US" dirty="0" smtClean="0"/>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 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r>
              <a:rPr lang="en-US" u="sng" dirty="0" smtClean="0"/>
              <a:t>Corollary:</a:t>
            </a:r>
          </a:p>
          <a:p>
            <a:pPr marL="0" indent="0">
              <a:buNone/>
            </a:pPr>
            <a:r>
              <a:rPr lang="en-US" dirty="0" smtClean="0"/>
              <a:t>For the uniform distribution over the Hamming metric, </a:t>
            </a:r>
          </a:p>
          <a:p>
            <a:pPr marL="0" indent="0">
              <a:buNone/>
            </a:pPr>
            <a:r>
              <a:rPr lang="en-US" dirty="0" smtClean="0"/>
              <a:t>the unpredictability loss is at least </a:t>
            </a:r>
            <a:r>
              <a:rPr lang="en-US" dirty="0">
                <a:latin typeface="Times New Roman"/>
                <a:cs typeface="Times New Roman"/>
              </a:rPr>
              <a:t>log |</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baseline="-25000" dirty="0" smtClean="0">
              <a:latin typeface="Times New Roman"/>
              <a:cs typeface="Times New Roman"/>
            </a:endParaRP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a:t>
            </a:r>
            <a:br>
              <a:rPr lang="en-US" dirty="0" smtClean="0">
                <a:latin typeface="Calibri"/>
                <a:cs typeface="Calibri"/>
              </a:rPr>
            </a:br>
            <a:r>
              <a:rPr lang="en-US" dirty="0" smtClean="0">
                <a:latin typeface="Calibri"/>
                <a:cs typeface="Calibri"/>
              </a:rPr>
              <a:t>entropy (and thus, unpredictability)</a:t>
            </a:r>
            <a:br>
              <a:rPr lang="en-US" dirty="0" smtClean="0">
                <a:latin typeface="Calibri"/>
                <a:cs typeface="Calibri"/>
              </a:rPr>
            </a:br>
            <a:r>
              <a:rPr lang="en-US" dirty="0" smtClean="0">
                <a:latin typeface="Calibri"/>
                <a:cs typeface="Calibri"/>
              </a:rPr>
              <a:t>decreases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7">
                                            <p:bg/>
                                          </p:spTgt>
                                        </p:tgtEl>
                                        <p:attrNameLst>
                                          <p:attrName>style.visibility</p:attrName>
                                        </p:attrNameLst>
                                      </p:cBhvr>
                                      <p:to>
                                        <p:strVal val="visible"/>
                                      </p:to>
                                    </p:set>
                                    <p:animEffect transition="in" filter="fade">
                                      <p:cBhvr>
                                        <p:cTn id="36" dur="500"/>
                                        <p:tgtEl>
                                          <p:spTgt spid="7">
                                            <p:bg/>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a:bodyPr>
          <a:lstStyle/>
          <a:p>
            <a:r>
              <a:rPr lang="en-US" dirty="0" smtClean="0"/>
              <a:t>For secure sketches: NO</a:t>
            </a:r>
          </a:p>
          <a:p>
            <a:pPr lvl="1"/>
            <a:r>
              <a:rPr lang="en-US" sz="2400" dirty="0" smtClean="0"/>
              <a:t>A sketch that retains HILL entropy </a:t>
            </a:r>
            <a:r>
              <a:rPr lang="en-US" sz="2400" dirty="0" smtClean="0"/>
              <a:t>implies</a:t>
            </a:r>
            <a:br>
              <a:rPr lang="en-US" sz="2400" dirty="0" smtClean="0"/>
            </a:br>
            <a:r>
              <a:rPr lang="en-US" sz="2400" dirty="0" smtClean="0"/>
              <a:t> </a:t>
            </a:r>
            <a:r>
              <a:rPr lang="en-US" sz="2400" dirty="0" smtClean="0"/>
              <a:t>an information theoretic sketch</a:t>
            </a:r>
          </a:p>
          <a:p>
            <a:pPr lvl="1"/>
            <a:r>
              <a:rPr lang="en-US" sz="2400" dirty="0" smtClean="0"/>
              <a:t>The unpredictability of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r>
              <a:rPr lang="en-US" sz="2400" i="1" dirty="0" smtClean="0">
                <a:latin typeface="Times New Roman"/>
                <a:cs typeface="Times New Roman"/>
              </a:rPr>
              <a:t>U</a:t>
            </a:r>
            <a:r>
              <a:rPr lang="en-US" sz="2400" dirty="0" smtClean="0"/>
              <a:t> must drop by </a:t>
            </a:r>
            <a:r>
              <a:rPr lang="en-US" sz="2400" dirty="0" smtClean="0">
                <a:latin typeface="Times New Roman"/>
                <a:cs typeface="Times New Roman"/>
              </a:rPr>
              <a:t>|</a:t>
            </a:r>
            <a:r>
              <a:rPr lang="en-US" sz="2400" i="1" dirty="0" err="1" smtClean="0">
                <a:latin typeface="Times New Roman"/>
                <a:cs typeface="Times New Roman"/>
              </a:rPr>
              <a:t>B</a:t>
            </a:r>
            <a:r>
              <a:rPr lang="en-US" sz="2400" i="1" baseline="-25000" dirty="0" err="1" smtClean="0">
                <a:latin typeface="Times New Roman"/>
                <a:cs typeface="Times New Roman"/>
              </a:rPr>
              <a:t>dmax</a:t>
            </a:r>
            <a:r>
              <a:rPr lang="en-US" sz="2400" dirty="0" smtClean="0">
                <a:latin typeface="Times New Roman"/>
                <a:cs typeface="Times New Roman"/>
              </a:rPr>
              <a:t>|</a:t>
            </a:r>
          </a:p>
          <a:p>
            <a:pPr lvl="1"/>
            <a:endParaRPr lang="en-US" dirty="0"/>
          </a:p>
          <a:p>
            <a:r>
              <a:rPr lang="en-US" dirty="0" smtClean="0"/>
              <a:t>For fuzzy extractors: YES</a:t>
            </a:r>
          </a:p>
          <a:p>
            <a:pPr lvl="1"/>
            <a:r>
              <a:rPr lang="en-US" sz="2400" dirty="0" smtClean="0"/>
              <a:t>Know we can’t just make the sketch “computational”</a:t>
            </a:r>
          </a:p>
          <a:p>
            <a:pPr lvl="1"/>
            <a:r>
              <a:rPr lang="en-US" sz="2400" dirty="0" smtClean="0"/>
              <a:t>Other approaches?</a:t>
            </a:r>
            <a:endParaRPr lang="en-US" sz="2400"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30954962"/>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969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7959316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9699"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107628163"/>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9700"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Can’t just work with sketch</a:t>
            </a:r>
            <a:endParaRPr lang="en-US" sz="1800" b="1" dirty="0">
              <a:latin typeface="Times New Roman"/>
              <a:cs typeface="Times New Roman"/>
            </a:endParaRPr>
          </a:p>
        </p:txBody>
      </p:sp>
      <p:cxnSp>
        <p:nvCxnSpPr>
          <p:cNvPr id="93" name="Straight Arrow Connector 92"/>
          <p:cNvCxnSpPr>
            <a:stCxn id="92" idx="2"/>
          </p:cNvCxnSpPr>
          <p:nvPr/>
        </p:nvCxnSpPr>
        <p:spPr bwMode="auto">
          <a:xfrm flipH="1">
            <a:off x="6034345" y="1465056"/>
            <a:ext cx="985942" cy="63352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2992165" y="1243276"/>
            <a:ext cx="2496068" cy="75848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95" name="Group 94"/>
          <p:cNvGrpSpPr/>
          <p:nvPr/>
        </p:nvGrpSpPr>
        <p:grpSpPr>
          <a:xfrm>
            <a:off x="4331771" y="1922449"/>
            <a:ext cx="381695" cy="306340"/>
            <a:chOff x="4331771" y="1922449"/>
            <a:chExt cx="381695" cy="306340"/>
          </a:xfrm>
        </p:grpSpPr>
        <p:sp>
          <p:nvSpPr>
            <p:cNvPr id="96" name="Rectangle 9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7" name="Object 9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59701"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8" name="Group 97"/>
          <p:cNvGrpSpPr/>
          <p:nvPr/>
        </p:nvGrpSpPr>
        <p:grpSpPr>
          <a:xfrm>
            <a:off x="4308681" y="720459"/>
            <a:ext cx="579497" cy="369332"/>
            <a:chOff x="4308681" y="720459"/>
            <a:chExt cx="579497" cy="369332"/>
          </a:xfrm>
        </p:grpSpPr>
        <p:sp>
          <p:nvSpPr>
            <p:cNvPr id="99" name="Rectangle 9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898663" y="1334455"/>
            <a:ext cx="443626" cy="411225"/>
            <a:chOff x="898663" y="1334455"/>
            <a:chExt cx="443626" cy="411225"/>
          </a:xfrm>
        </p:grpSpPr>
        <p:sp>
          <p:nvSpPr>
            <p:cNvPr id="102" name="Rectangle 10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4" name="Group 103"/>
          <p:cNvGrpSpPr/>
          <p:nvPr/>
        </p:nvGrpSpPr>
        <p:grpSpPr>
          <a:xfrm>
            <a:off x="7896495" y="1619503"/>
            <a:ext cx="579497" cy="369332"/>
            <a:chOff x="6366719" y="2492739"/>
            <a:chExt cx="579497" cy="369332"/>
          </a:xfrm>
        </p:grpSpPr>
        <p:sp>
          <p:nvSpPr>
            <p:cNvPr id="105" name="Rectangle 10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24694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66" grpId="0" animBg="1"/>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small</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237"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238"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
        <p:nvSpPr>
          <p:cNvPr id="14" name="Rectangle 36"/>
          <p:cNvSpPr>
            <a:spLocks noChangeArrowheads="1"/>
          </p:cNvSpPr>
          <p:nvPr/>
        </p:nvSpPr>
        <p:spPr bwMode="auto">
          <a:xfrm>
            <a:off x="360469" y="6084455"/>
            <a:ext cx="4780343" cy="62345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Goal of this talk: produce longer keys</a:t>
            </a:r>
            <a:endParaRPr lang="en-US" sz="1800" b="1" dirty="0">
              <a:latin typeface="Times New Roman"/>
              <a:cs typeface="Times New Roman"/>
            </a:endParaRPr>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27649436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070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1592409552"/>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0704"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080966953"/>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0705"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about an extractor that outputs pseudorandom bits?</a:t>
            </a:r>
            <a:endParaRPr lang="en-US" sz="1800" b="1" dirty="0">
              <a:latin typeface="Times New Roman"/>
              <a:cs typeface="Times New Roman"/>
            </a:endParaRPr>
          </a:p>
        </p:txBody>
      </p:sp>
      <p:cxnSp>
        <p:nvCxnSpPr>
          <p:cNvPr id="93" name="Straight Arrow Connector 92"/>
          <p:cNvCxnSpPr>
            <a:endCxn id="82" idx="1"/>
          </p:cNvCxnSpPr>
          <p:nvPr/>
        </p:nvCxnSpPr>
        <p:spPr bwMode="auto">
          <a:xfrm flipH="1">
            <a:off x="7051551" y="1485052"/>
            <a:ext cx="36715" cy="53521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2992274" y="1372618"/>
            <a:ext cx="2460567"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endParaRPr lang="en-US" sz="2400" dirty="0" smtClean="0"/>
          </a:p>
          <a:p>
            <a:r>
              <a:rPr lang="en-US" sz="2400" dirty="0" smtClean="0"/>
              <a:t>Most </a:t>
            </a:r>
            <a:r>
              <a:rPr lang="en-US" sz="2400" dirty="0" smtClean="0"/>
              <a:t>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p:grpSpPr>
        <p:sp>
          <p:nvSpPr>
            <p:cNvPr id="82" name="Trapezoid 81"/>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85" name="Group 84"/>
          <p:cNvGrpSpPr/>
          <p:nvPr/>
        </p:nvGrpSpPr>
        <p:grpSpPr>
          <a:xfrm>
            <a:off x="4331771" y="1922449"/>
            <a:ext cx="381695" cy="306340"/>
            <a:chOff x="4331771" y="1922449"/>
            <a:chExt cx="381695" cy="306340"/>
          </a:xfrm>
        </p:grpSpPr>
        <p:sp>
          <p:nvSpPr>
            <p:cNvPr id="86" name="Rectangle 85"/>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0706"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88" name="Group 87"/>
          <p:cNvGrpSpPr/>
          <p:nvPr/>
        </p:nvGrpSpPr>
        <p:grpSpPr>
          <a:xfrm>
            <a:off x="4308681" y="720459"/>
            <a:ext cx="579497" cy="369332"/>
            <a:chOff x="4308681" y="720459"/>
            <a:chExt cx="579497" cy="369332"/>
          </a:xfrm>
        </p:grpSpPr>
        <p:sp>
          <p:nvSpPr>
            <p:cNvPr id="89" name="Rectangle 88"/>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1" name="Group 90"/>
          <p:cNvGrpSpPr/>
          <p:nvPr/>
        </p:nvGrpSpPr>
        <p:grpSpPr>
          <a:xfrm>
            <a:off x="898663" y="1334455"/>
            <a:ext cx="443626" cy="411225"/>
            <a:chOff x="898663" y="1334455"/>
            <a:chExt cx="443626" cy="411225"/>
          </a:xfrm>
        </p:grpSpPr>
        <p:sp>
          <p:nvSpPr>
            <p:cNvPr id="95" name="Rectangle 94"/>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7" name="Group 96"/>
          <p:cNvGrpSpPr/>
          <p:nvPr/>
        </p:nvGrpSpPr>
        <p:grpSpPr>
          <a:xfrm>
            <a:off x="7896495" y="1619503"/>
            <a:ext cx="579497" cy="369332"/>
            <a:chOff x="6366719" y="2492739"/>
            <a:chExt cx="579497" cy="369332"/>
          </a:xfrm>
        </p:grpSpPr>
        <p:sp>
          <p:nvSpPr>
            <p:cNvPr id="98" name="Rectangle 9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558392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6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11752852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170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30996008"/>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1703"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chemeClr val="bg1"/>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a:solidFill>
            <a:schemeClr val="bg1"/>
          </a:solidFill>
        </p:grpSpPr>
        <p:sp>
          <p:nvSpPr>
            <p:cNvPr id="82" name="Trapezoid 81"/>
            <p:cNvSpPr/>
            <p:nvPr/>
          </p:nvSpPr>
          <p:spPr bwMode="auto">
            <a:xfrm rot="5400000">
              <a:off x="6589788" y="2820311"/>
              <a:ext cx="1491952" cy="967619"/>
            </a:xfrm>
            <a:prstGeom prst="trapezoid">
              <a:avLst>
                <a:gd name="adj" fmla="val 18733"/>
              </a:avLst>
            </a:prstGeom>
            <a:grp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grp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4" name="Group 3"/>
          <p:cNvGrpSpPr/>
          <p:nvPr/>
        </p:nvGrpSpPr>
        <p:grpSpPr>
          <a:xfrm>
            <a:off x="5496261" y="1941451"/>
            <a:ext cx="2066012" cy="1048428"/>
            <a:chOff x="247221" y="2676385"/>
            <a:chExt cx="1345604" cy="831272"/>
          </a:xfrm>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65443578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1704"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69" name="Content Placeholder 2"/>
          <p:cNvSpPr>
            <a:spLocks noGrp="1"/>
          </p:cNvSpPr>
          <p:nvPr>
            <p:ph idx="1"/>
          </p:nvPr>
        </p:nvSpPr>
        <p:spPr>
          <a:xfrm>
            <a:off x="457200" y="3683000"/>
            <a:ext cx="8229600" cy="2443163"/>
          </a:xfrm>
        </p:spPr>
        <p:txBody>
          <a:bodyPr>
            <a:normAutofit fontScale="92500"/>
          </a:bodyPr>
          <a:lstStyle/>
          <a:p>
            <a:r>
              <a:rPr lang="en-US" sz="2400" dirty="0" smtClean="0"/>
              <a:t>Computational extractors convert high entropy sources to pseudorandom bits [</a:t>
            </a:r>
            <a:r>
              <a:rPr lang="en-US" sz="1900" dirty="0" smtClean="0"/>
              <a:t>Krawczyk10, Dachman-SoledGennaroKrawczykMalkin12</a:t>
            </a:r>
            <a:r>
              <a:rPr lang="en-US" sz="2400" dirty="0" smtClean="0"/>
              <a:t>]</a:t>
            </a:r>
            <a:endParaRPr lang="en-US" sz="2400" dirty="0" smtClean="0"/>
          </a:p>
          <a:p>
            <a:r>
              <a:rPr lang="en-US" sz="2400" dirty="0" smtClean="0"/>
              <a:t>Most </a:t>
            </a:r>
            <a:r>
              <a:rPr lang="en-US" sz="2400" dirty="0" smtClean="0"/>
              <a:t>natural construction </a:t>
            </a:r>
            <a:r>
              <a:rPr lang="en-US" sz="2400" i="1" dirty="0" err="1" smtClean="0">
                <a:latin typeface="Times New Roman"/>
                <a:cs typeface="Times New Roman"/>
              </a:rPr>
              <a:t>Cext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PRG(</a:t>
            </a:r>
            <a:r>
              <a:rPr lang="en-US" sz="2400" i="1" dirty="0" smtClean="0">
                <a:latin typeface="Times New Roman"/>
                <a:cs typeface="Times New Roman"/>
              </a:rPr>
              <a:t>Ext</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a:t>
            </a:r>
          </a:p>
          <a:p>
            <a:r>
              <a:rPr lang="en-US" sz="2400" dirty="0" smtClean="0"/>
              <a:t>Constructions need enough bits to run a pseudorandom generator</a:t>
            </a:r>
          </a:p>
          <a:p>
            <a:r>
              <a:rPr lang="en-US" sz="2400" dirty="0" smtClean="0"/>
              <a:t>Not helpful in low-entropy regime</a:t>
            </a:r>
            <a:endParaRPr lang="en-US" i="1" dirty="0" smtClean="0">
              <a:latin typeface="Times New Roman"/>
              <a:cs typeface="Times New Roman"/>
            </a:endParaRPr>
          </a:p>
        </p:txBody>
      </p:sp>
      <p:grpSp>
        <p:nvGrpSpPr>
          <p:cNvPr id="87" name="Group 86"/>
          <p:cNvGrpSpPr/>
          <p:nvPr/>
        </p:nvGrpSpPr>
        <p:grpSpPr>
          <a:xfrm>
            <a:off x="4331771" y="1922449"/>
            <a:ext cx="381695" cy="306340"/>
            <a:chOff x="4331771" y="1922449"/>
            <a:chExt cx="381695" cy="306340"/>
          </a:xfrm>
        </p:grpSpPr>
        <p:sp>
          <p:nvSpPr>
            <p:cNvPr id="88" name="Rectangle 8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9" name="Object 88"/>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1705"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0" name="Group 89"/>
          <p:cNvGrpSpPr/>
          <p:nvPr/>
        </p:nvGrpSpPr>
        <p:grpSpPr>
          <a:xfrm>
            <a:off x="4308681" y="720459"/>
            <a:ext cx="579497" cy="369332"/>
            <a:chOff x="4308681" y="720459"/>
            <a:chExt cx="579497" cy="369332"/>
          </a:xfrm>
        </p:grpSpPr>
        <p:sp>
          <p:nvSpPr>
            <p:cNvPr id="91" name="Rectangle 9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6" name="Group 95"/>
          <p:cNvGrpSpPr/>
          <p:nvPr/>
        </p:nvGrpSpPr>
        <p:grpSpPr>
          <a:xfrm>
            <a:off x="898663" y="1334455"/>
            <a:ext cx="443626" cy="411225"/>
            <a:chOff x="898663" y="1334455"/>
            <a:chExt cx="443626" cy="411225"/>
          </a:xfrm>
        </p:grpSpPr>
        <p:sp>
          <p:nvSpPr>
            <p:cNvPr id="97" name="Rectangle 96"/>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99" name="Group 98"/>
          <p:cNvGrpSpPr/>
          <p:nvPr/>
        </p:nvGrpSpPr>
        <p:grpSpPr>
          <a:xfrm>
            <a:off x="7896495" y="1619503"/>
            <a:ext cx="579497" cy="369332"/>
            <a:chOff x="6366719" y="2492739"/>
            <a:chExt cx="579497" cy="369332"/>
          </a:xfrm>
        </p:grpSpPr>
        <p:sp>
          <p:nvSpPr>
            <p:cNvPr id="100" name="Rectangle 9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1911389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fade">
                                      <p:cBhvr>
                                        <p:cTn id="11" dur="500"/>
                                        <p:tgtEl>
                                          <p:spTgt spid="93"/>
                                        </p:tgtEl>
                                      </p:cBhvr>
                                    </p:animEffect>
                                  </p:childTnLst>
                                </p:cTn>
                              </p:par>
                              <p:par>
                                <p:cTn id="12" presetID="10" presetClass="entr" presetSubtype="0" fill="hold" nodeType="with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500"/>
                                        <p:tgtEl>
                                          <p:spTgt spid="9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867431251"/>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278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81792820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2784"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58682041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2785"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2" name="Rectangle 36"/>
          <p:cNvSpPr>
            <a:spLocks noChangeArrowheads="1"/>
          </p:cNvSpPr>
          <p:nvPr/>
        </p:nvSpPr>
        <p:spPr bwMode="auto">
          <a:xfrm>
            <a:off x="5488233" y="579106"/>
            <a:ext cx="3064108" cy="8859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What if we combine the sketch and extractor?</a:t>
            </a:r>
            <a:endParaRPr lang="en-US" sz="1800" b="1" dirty="0">
              <a:latin typeface="Times New Roman"/>
              <a:cs typeface="Times New Roman"/>
            </a:endParaRPr>
          </a:p>
        </p:txBody>
      </p:sp>
      <p:cxnSp>
        <p:nvCxnSpPr>
          <p:cNvPr id="93" name="Straight Arrow Connector 92"/>
          <p:cNvCxnSpPr/>
          <p:nvPr/>
        </p:nvCxnSpPr>
        <p:spPr bwMode="auto">
          <a:xfrm flipH="1">
            <a:off x="6915832" y="1485052"/>
            <a:ext cx="172435" cy="453073"/>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94" name="Straight Arrow Connector 93"/>
          <p:cNvCxnSpPr/>
          <p:nvPr/>
        </p:nvCxnSpPr>
        <p:spPr bwMode="auto">
          <a:xfrm flipH="1">
            <a:off x="3255818" y="1372618"/>
            <a:ext cx="2197024" cy="23047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sp>
        <p:nvSpPr>
          <p:cNvPr id="69" name="Content Placeholder 2"/>
          <p:cNvSpPr>
            <a:spLocks noGrp="1"/>
          </p:cNvSpPr>
          <p:nvPr>
            <p:ph idx="1"/>
          </p:nvPr>
        </p:nvSpPr>
        <p:spPr>
          <a:xfrm>
            <a:off x="94242" y="3683000"/>
            <a:ext cx="3946135" cy="3175000"/>
          </a:xfrm>
        </p:spPr>
        <p:txBody>
          <a:bodyPr>
            <a:normAutofit lnSpcReduction="10000"/>
          </a:bodyPr>
          <a:lstStyle/>
          <a:p>
            <a:r>
              <a:rPr lang="en-US" sz="2400" dirty="0" smtClean="0"/>
              <a:t>We’ll try to combine a sketch and an extractor</a:t>
            </a:r>
          </a:p>
          <a:p>
            <a:r>
              <a:rPr lang="en-US" sz="2400" dirty="0" smtClean="0">
                <a:latin typeface="Calibri"/>
                <a:cs typeface="Calibri"/>
              </a:rPr>
              <a:t>We’ll base our construction on the code offset sketch</a:t>
            </a:r>
          </a:p>
          <a:p>
            <a:r>
              <a:rPr lang="en-US" sz="2400" dirty="0" smtClean="0">
                <a:latin typeface="Calibri"/>
                <a:cs typeface="Calibri"/>
              </a:rPr>
              <a:t>Instantiate with </a:t>
            </a:r>
            <a:br>
              <a:rPr lang="en-US" sz="2400" dirty="0" smtClean="0">
                <a:latin typeface="Calibri"/>
                <a:cs typeface="Calibri"/>
              </a:rPr>
            </a:br>
            <a:r>
              <a:rPr lang="en-US" sz="2400" dirty="0" smtClean="0">
                <a:latin typeface="Calibri"/>
                <a:cs typeface="Calibri"/>
              </a:rPr>
              <a:t>random linear code</a:t>
            </a:r>
          </a:p>
          <a:p>
            <a:r>
              <a:rPr lang="en-US" sz="2400" dirty="0" smtClean="0">
                <a:latin typeface="Calibri"/>
                <a:cs typeface="Calibri"/>
              </a:rPr>
              <a:t>Base security on Learning with Errors (LWE)</a:t>
            </a:r>
            <a:endParaRPr lang="en-US" dirty="0" smtClean="0">
              <a:latin typeface="Calibri"/>
              <a:cs typeface="Calibri"/>
            </a:endParaRPr>
          </a:p>
        </p:txBody>
      </p: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sp>
        <p:nvSpPr>
          <p:cNvPr id="70" name="Rectangle 69"/>
          <p:cNvSpPr/>
          <p:nvPr/>
        </p:nvSpPr>
        <p:spPr bwMode="auto">
          <a:xfrm>
            <a:off x="4040377" y="378493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3" idx="3"/>
            <a:endCxn id="72" idx="7"/>
          </p:cNvCxnSpPr>
          <p:nvPr/>
        </p:nvCxnSpPr>
        <p:spPr bwMode="auto">
          <a:xfrm flipH="1">
            <a:off x="5248634" y="414077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2" name="Oval 71"/>
          <p:cNvSpPr/>
          <p:nvPr/>
        </p:nvSpPr>
        <p:spPr bwMode="auto">
          <a:xfrm>
            <a:off x="5137767" y="51216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7484098" y="40567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TextBox 86"/>
          <p:cNvSpPr txBox="1"/>
          <p:nvPr/>
        </p:nvSpPr>
        <p:spPr>
          <a:xfrm>
            <a:off x="4040377" y="447173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8" name="TextBox 87"/>
          <p:cNvSpPr txBox="1"/>
          <p:nvPr/>
        </p:nvSpPr>
        <p:spPr>
          <a:xfrm>
            <a:off x="5632654" y="376821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aphicFrame>
        <p:nvGraphicFramePr>
          <p:cNvPr id="89" name="Object 88"/>
          <p:cNvGraphicFramePr>
            <a:graphicFrameLocks noChangeAspect="1"/>
          </p:cNvGraphicFramePr>
          <p:nvPr>
            <p:extLst>
              <p:ext uri="{D42A27DB-BD31-4B8C-83A1-F6EECF244321}">
                <p14:modId xmlns:p14="http://schemas.microsoft.com/office/powerpoint/2010/main" val="1211219399"/>
              </p:ext>
            </p:extLst>
          </p:nvPr>
        </p:nvGraphicFramePr>
        <p:xfrm>
          <a:off x="5648342" y="3802159"/>
          <a:ext cx="988483" cy="706059"/>
        </p:xfrm>
        <a:graphic>
          <a:graphicData uri="http://schemas.openxmlformats.org/presentationml/2006/ole">
            <mc:AlternateContent xmlns:mc="http://schemas.openxmlformats.org/markup-compatibility/2006">
              <mc:Choice xmlns:v="urn:schemas-microsoft-com:vml" Requires="v">
                <p:oleObj spid="_x0000_s62786" name="Equation" r:id="rId10" imgW="622300" imgH="444500" progId="Equation.3">
                  <p:embed/>
                </p:oleObj>
              </mc:Choice>
              <mc:Fallback>
                <p:oleObj name="Equation" r:id="rId10" imgW="622300" imgH="444500" progId="Equation.3">
                  <p:embed/>
                  <p:pic>
                    <p:nvPicPr>
                      <p:cNvPr id="0" name=""/>
                      <p:cNvPicPr/>
                      <p:nvPr/>
                    </p:nvPicPr>
                    <p:blipFill>
                      <a:blip r:embed="rId11"/>
                      <a:stretch>
                        <a:fillRect/>
                      </a:stretch>
                    </p:blipFill>
                    <p:spPr>
                      <a:xfrm>
                        <a:off x="5648342" y="3802159"/>
                        <a:ext cx="988483" cy="706059"/>
                      </a:xfrm>
                      <a:prstGeom prst="rect">
                        <a:avLst/>
                      </a:prstGeom>
                    </p:spPr>
                  </p:pic>
                </p:oleObj>
              </mc:Fallback>
            </mc:AlternateContent>
          </a:graphicData>
        </a:graphic>
      </p:graphicFrame>
      <p:grpSp>
        <p:nvGrpSpPr>
          <p:cNvPr id="90" name="Group 89"/>
          <p:cNvGrpSpPr/>
          <p:nvPr/>
        </p:nvGrpSpPr>
        <p:grpSpPr>
          <a:xfrm>
            <a:off x="4331771" y="1922449"/>
            <a:ext cx="381695" cy="306340"/>
            <a:chOff x="4331771" y="1922449"/>
            <a:chExt cx="381695" cy="306340"/>
          </a:xfrm>
        </p:grpSpPr>
        <p:sp>
          <p:nvSpPr>
            <p:cNvPr id="91" name="Rectangle 90"/>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5" name="Object 94"/>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2787" name="Equation" r:id="rId12" imgW="139700" imgH="165100" progId="Equation.3">
                    <p:embed/>
                  </p:oleObj>
                </mc:Choice>
                <mc:Fallback>
                  <p:oleObj name="Equation" r:id="rId12" imgW="139700" imgH="165100" progId="Equation.3">
                    <p:embed/>
                    <p:pic>
                      <p:nvPicPr>
                        <p:cNvPr id="0" name=""/>
                        <p:cNvPicPr/>
                        <p:nvPr/>
                      </p:nvPicPr>
                      <p:blipFill>
                        <a:blip r:embed="rId13"/>
                        <a:stretch>
                          <a:fillRect/>
                        </a:stretch>
                      </p:blipFill>
                      <p:spPr>
                        <a:xfrm>
                          <a:off x="4406706" y="1941451"/>
                          <a:ext cx="242888" cy="287338"/>
                        </a:xfrm>
                        <a:prstGeom prst="rect">
                          <a:avLst/>
                        </a:prstGeom>
                      </p:spPr>
                    </p:pic>
                  </p:oleObj>
                </mc:Fallback>
              </mc:AlternateContent>
            </a:graphicData>
          </a:graphic>
        </p:graphicFrame>
      </p:grpSp>
      <p:grpSp>
        <p:nvGrpSpPr>
          <p:cNvPr id="96" name="Group 95"/>
          <p:cNvGrpSpPr/>
          <p:nvPr/>
        </p:nvGrpSpPr>
        <p:grpSpPr>
          <a:xfrm>
            <a:off x="4308681" y="720459"/>
            <a:ext cx="579497" cy="369332"/>
            <a:chOff x="4308681" y="720459"/>
            <a:chExt cx="579497" cy="369332"/>
          </a:xfrm>
        </p:grpSpPr>
        <p:sp>
          <p:nvSpPr>
            <p:cNvPr id="97" name="Rectangle 9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9" name="Group 98"/>
          <p:cNvGrpSpPr/>
          <p:nvPr/>
        </p:nvGrpSpPr>
        <p:grpSpPr>
          <a:xfrm>
            <a:off x="898663" y="1334455"/>
            <a:ext cx="443626" cy="411225"/>
            <a:chOff x="898663" y="1334455"/>
            <a:chExt cx="443626" cy="411225"/>
          </a:xfrm>
        </p:grpSpPr>
        <p:sp>
          <p:nvSpPr>
            <p:cNvPr id="100" name="Rectangle 99"/>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2" name="Group 101"/>
          <p:cNvGrpSpPr/>
          <p:nvPr/>
        </p:nvGrpSpPr>
        <p:grpSpPr>
          <a:xfrm>
            <a:off x="7896495" y="1619503"/>
            <a:ext cx="579497" cy="369332"/>
            <a:chOff x="6366719" y="2492739"/>
            <a:chExt cx="579497" cy="369332"/>
          </a:xfrm>
        </p:grpSpPr>
        <p:sp>
          <p:nvSpPr>
            <p:cNvPr id="103" name="Rectangle 10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539677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88">
                                            <p:txEl>
                                              <p:pRg st="0" end="0"/>
                                            </p:txEl>
                                          </p:spTgt>
                                        </p:tgtEl>
                                        <p:attrNameLst>
                                          <p:attrName>style.visibility</p:attrName>
                                        </p:attrNameLst>
                                      </p:cBhvr>
                                      <p:to>
                                        <p:strVal val="visible"/>
                                      </p:to>
                                    </p:set>
                                    <p:animEffect transition="in" filter="fade">
                                      <p:cBhvr>
                                        <p:cTn id="20" dur="500"/>
                                        <p:tgtEl>
                                          <p:spTgt spid="88">
                                            <p:txEl>
                                              <p:pRg st="0" end="0"/>
                                            </p:txEl>
                                          </p:spTgt>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9">
                                            <p:txEl>
                                              <p:pRg st="2" end="2"/>
                                            </p:txEl>
                                          </p:spTgt>
                                        </p:tgtEl>
                                        <p:attrNameLst>
                                          <p:attrName>style.visibility</p:attrName>
                                        </p:attrNameLst>
                                      </p:cBhvr>
                                      <p:to>
                                        <p:strVal val="visible"/>
                                      </p:to>
                                    </p:set>
                                    <p:animEffect transition="in" filter="fade">
                                      <p:cBhvr>
                                        <p:cTn id="35" dur="500"/>
                                        <p:tgtEl>
                                          <p:spTgt spid="6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88">
                                            <p:txEl>
                                              <p:pRg st="0" end="0"/>
                                            </p:txEl>
                                          </p:spTgt>
                                        </p:tgtEl>
                                      </p:cBhvr>
                                    </p:animEffect>
                                    <p:set>
                                      <p:cBhvr>
                                        <p:cTn id="40" dur="1" fill="hold">
                                          <p:stCondLst>
                                            <p:cond delay="499"/>
                                          </p:stCondLst>
                                        </p:cTn>
                                        <p:tgtEl>
                                          <p:spTgt spid="88">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9">
                                            <p:txEl>
                                              <p:pRg st="3" end="3"/>
                                            </p:txEl>
                                          </p:spTgt>
                                        </p:tgtEl>
                                        <p:attrNameLst>
                                          <p:attrName>style.visibility</p:attrName>
                                        </p:attrNameLst>
                                      </p:cBhvr>
                                      <p:to>
                                        <p:strVal val="visible"/>
                                      </p:to>
                                    </p:set>
                                    <p:animEffect transition="in" filter="fade">
                                      <p:cBhvr>
                                        <p:cTn id="50" dur="500"/>
                                        <p:tgtEl>
                                          <p:spTgt spid="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P spid="70" grpId="0" animBg="1"/>
      <p:bldP spid="72" grpId="0" animBg="1"/>
      <p:bldP spid="73" grpId="0" animBg="1"/>
      <p:bldP spid="87" grpId="0"/>
      <p:bldP spid="8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64196"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a:t>
            </a:r>
            <a:r>
              <a:rPr lang="en-US" sz="2200" dirty="0" smtClean="0"/>
              <a:t>Regev05] reduces solving LWE </a:t>
            </a:r>
            <a:r>
              <a:rPr lang="en-US" sz="2200" dirty="0"/>
              <a:t>t</a:t>
            </a:r>
            <a:r>
              <a:rPr lang="en-US" sz="2200" dirty="0" smtClean="0"/>
              <a:t>o </a:t>
            </a:r>
            <a:r>
              <a:rPr lang="en-US" sz="2200" dirty="0" smtClean="0"/>
              <a:t>approximating lattice problems </a:t>
            </a:r>
          </a:p>
          <a:p>
            <a:r>
              <a:rPr lang="en-US" sz="2200" dirty="0" smtClean="0"/>
              <a:t>Error is drawn from Gaussian </a:t>
            </a:r>
            <a:r>
              <a:rPr lang="en-US" sz="2200" dirty="0" smtClean="0"/>
              <a:t>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3603043" y="311682"/>
            <a:ext cx="789702" cy="1267396"/>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t>
              </a:r>
              <a:r>
                <a:rPr lang="en-US" sz="1200" i="1" dirty="0" smtClean="0">
                  <a:latin typeface="Times New Roman"/>
                  <a:cs typeface="Times New Roman"/>
                </a:rPr>
                <a:t>=Ax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791697555"/>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4562"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sp>
        <p:nvSpPr>
          <p:cNvPr id="29" name="Rectangle 28"/>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endParaRPr kumimoji="0" lang="en-US" sz="3600" b="1" u="none" strike="noStrike" cap="none" normalizeH="0" baseline="-25000" dirty="0" smtClean="0">
              <a:ln>
                <a:noFill/>
              </a:ln>
              <a:solidFill>
                <a:schemeClr val="tx1"/>
              </a:solidFill>
              <a:effectLst/>
              <a:latin typeface="Times New Roman"/>
              <a:cs typeface="Times New Roman"/>
            </a:endParaRPr>
          </a:p>
        </p:txBody>
      </p:sp>
    </p:spTree>
    <p:extLst>
      <p:ext uri="{BB962C8B-B14F-4D97-AF65-F5344CB8AC3E}">
        <p14:creationId xmlns:p14="http://schemas.microsoft.com/office/powerpoint/2010/main" val="18751567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4" grpId="0" build="p"/>
      <p:bldP spid="17" grpId="0" animBg="1"/>
      <p:bldP spid="18" grpId="0" animBg="1"/>
      <p:bldP spid="19" grpId="0"/>
      <p:bldP spid="21" grpId="0" animBg="1"/>
      <p:bldP spid="22" grpId="0"/>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a:t>
            </a:r>
            <a:r>
              <a:rPr lang="en-US" sz="2200" dirty="0" smtClean="0"/>
              <a:t>Regev05] reduces solving LWE </a:t>
            </a:r>
            <a:r>
              <a:rPr lang="en-US" sz="2200" dirty="0"/>
              <a:t>t</a:t>
            </a:r>
            <a:r>
              <a:rPr lang="en-US" sz="2200" dirty="0" smtClean="0"/>
              <a:t>o </a:t>
            </a:r>
            <a:r>
              <a:rPr lang="en-US" sz="2200" dirty="0" smtClean="0"/>
              <a:t>approximating lattice problems </a:t>
            </a:r>
          </a:p>
          <a:p>
            <a:r>
              <a:rPr lang="en-US" sz="2200" dirty="0" smtClean="0"/>
              <a:t>Error is drawn from Gaussian </a:t>
            </a:r>
            <a:r>
              <a:rPr lang="en-US" sz="2200" dirty="0" smtClean="0"/>
              <a:t>distribution</a:t>
            </a:r>
          </a:p>
          <a:p>
            <a:pPr marL="342900" lvl="1" indent="-342900">
              <a:buFont typeface="Arial"/>
              <a:buChar char="•"/>
            </a:pPr>
            <a:r>
              <a:rPr lang="en-US" sz="2200" dirty="0"/>
              <a:t>[AkaviaGoldwasserKalai09] show if LWE is secure on </a:t>
            </a:r>
            <a:r>
              <a:rPr lang="en-US" sz="2200" i="1" dirty="0">
                <a:latin typeface="Times New Roman"/>
                <a:cs typeface="Times New Roman"/>
              </a:rPr>
              <a:t>n</a:t>
            </a:r>
            <a:r>
              <a:rPr lang="en-US" sz="2200" dirty="0">
                <a:latin typeface="Times New Roman"/>
                <a:cs typeface="Times New Roman"/>
              </a:rPr>
              <a:t>/2</a:t>
            </a:r>
            <a:r>
              <a:rPr lang="en-US" sz="2200" dirty="0"/>
              <a:t> variables, </a:t>
            </a:r>
            <a:br>
              <a:rPr lang="en-US" sz="2200" dirty="0"/>
            </a:br>
            <a:r>
              <a:rPr lang="en-US" sz="2200" dirty="0"/>
              <a:t>any additional variables are hardcore</a:t>
            </a:r>
          </a:p>
          <a:p>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t>
              </a:r>
              <a:r>
                <a:rPr lang="en-US" sz="1200" i="1" dirty="0" smtClean="0">
                  <a:latin typeface="Times New Roman"/>
                  <a:cs typeface="Times New Roman"/>
                </a:rPr>
                <a:t>=Ax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3448924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5585"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6" name="Group 35"/>
          <p:cNvGrpSpPr/>
          <p:nvPr/>
        </p:nvGrpSpPr>
        <p:grpSpPr>
          <a:xfrm rot="5400000">
            <a:off x="3603042" y="312531"/>
            <a:ext cx="789704" cy="1267396"/>
            <a:chOff x="24962" y="1600200"/>
            <a:chExt cx="789702" cy="3048000"/>
          </a:xfrm>
        </p:grpSpPr>
        <p:sp>
          <p:nvSpPr>
            <p:cNvPr id="37" name="Left Brace 3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sp>
        <p:nvSpPr>
          <p:cNvPr id="45" name="TextBox 44"/>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2488407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a:t>
            </a:r>
            <a:r>
              <a:rPr lang="en-US" sz="2200" dirty="0" smtClean="0"/>
              <a:t>Regev05] reduces solving LWE </a:t>
            </a:r>
            <a:r>
              <a:rPr lang="en-US" sz="2200" dirty="0"/>
              <a:t>t</a:t>
            </a:r>
            <a:r>
              <a:rPr lang="en-US" sz="2200" dirty="0" smtClean="0"/>
              <a:t>o </a:t>
            </a:r>
            <a:r>
              <a:rPr lang="en-US" sz="2200" dirty="0" smtClean="0"/>
              <a:t>approximating lattice problems </a:t>
            </a:r>
          </a:p>
          <a:p>
            <a:r>
              <a:rPr lang="en-US" sz="2200" dirty="0" smtClean="0"/>
              <a:t>Error is drawn from Gaussian </a:t>
            </a:r>
            <a:r>
              <a:rPr lang="en-US" sz="2200" dirty="0" smtClean="0"/>
              <a:t>distribution</a:t>
            </a:r>
          </a:p>
          <a:p>
            <a:r>
              <a:rPr lang="en-US" sz="2200" dirty="0"/>
              <a:t>[AkaviaGoldwasserKalai09] show if LWE is secure on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 </a:t>
            </a:r>
            <a:r>
              <a:rPr lang="en-US" sz="2200" i="1" dirty="0">
                <a:solidFill>
                  <a:schemeClr val="bg1"/>
                </a:solidFill>
                <a:latin typeface="Times New Roman"/>
                <a:cs typeface="Times New Roman"/>
              </a:rPr>
              <a:t>A</a:t>
            </a:r>
            <a:r>
              <a:rPr lang="en-US" sz="2200" baseline="-25000" dirty="0">
                <a:solidFill>
                  <a:schemeClr val="bg1"/>
                </a:solidFill>
                <a:latin typeface="Times New Roman"/>
                <a:cs typeface="Times New Roman"/>
              </a:rPr>
              <a:t>1</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1</a:t>
            </a:r>
            <a:r>
              <a:rPr lang="en-US" sz="2200" dirty="0">
                <a:solidFill>
                  <a:schemeClr val="bg1"/>
                </a:solidFill>
                <a:latin typeface="Times New Roman"/>
                <a:cs typeface="Times New Roman"/>
              </a:rPr>
              <a:t>+</a:t>
            </a:r>
            <a:r>
              <a:rPr lang="en-US" sz="2200" i="1" dirty="0">
                <a:solidFill>
                  <a:schemeClr val="bg1"/>
                </a:solidFill>
                <a:latin typeface="Times New Roman"/>
                <a:cs typeface="Times New Roman"/>
              </a:rPr>
              <a:t>w</a:t>
            </a:r>
            <a:r>
              <a:rPr lang="en-US" sz="2200" baseline="-25000" dirty="0">
                <a:solidFill>
                  <a:schemeClr val="bg1"/>
                </a:solidFill>
                <a:latin typeface="Times New Roman"/>
                <a:cs typeface="Times New Roman"/>
              </a:rPr>
              <a:t>0</a:t>
            </a:r>
            <a:r>
              <a:rPr lang="en-US" sz="2200" dirty="0">
                <a:solidFill>
                  <a:schemeClr val="bg1"/>
                </a:solidFill>
                <a:latin typeface="Times New Roman"/>
                <a:cs typeface="Times New Roman"/>
              </a:rPr>
              <a:t> </a:t>
            </a:r>
            <a:br>
              <a:rPr lang="en-US" sz="2200" dirty="0">
                <a:solidFill>
                  <a:schemeClr val="bg1"/>
                </a:solidFill>
                <a:latin typeface="Times New Roman"/>
                <a:cs typeface="Times New Roman"/>
              </a:rPr>
            </a:br>
            <a:r>
              <a:rPr lang="en-US" sz="2200" dirty="0">
                <a:solidFill>
                  <a:schemeClr val="bg1"/>
                </a:solidFill>
              </a:rPr>
              <a:t>then </a:t>
            </a:r>
            <a:r>
              <a:rPr lang="en-US" sz="2200" i="1" dirty="0">
                <a:solidFill>
                  <a:schemeClr val="bg1"/>
                </a:solidFill>
                <a:latin typeface="Times New Roman"/>
                <a:cs typeface="Times New Roman"/>
              </a:rPr>
              <a:t>x</a:t>
            </a:r>
            <a:r>
              <a:rPr lang="en-US" sz="2200" baseline="-25000" dirty="0">
                <a:solidFill>
                  <a:schemeClr val="bg1"/>
                </a:solidFill>
                <a:latin typeface="Times New Roman"/>
                <a:cs typeface="Times New Roman"/>
              </a:rPr>
              <a:t>2 </a:t>
            </a:r>
            <a:r>
              <a:rPr lang="en-US" sz="2200" dirty="0">
                <a:solidFill>
                  <a:schemeClr val="bg1"/>
                </a:solidFill>
                <a:latin typeface="Times New Roman"/>
                <a:cs typeface="Times New Roman"/>
              </a:rPr>
              <a:t>| A, b</a:t>
            </a:r>
            <a:r>
              <a:rPr lang="en-US" sz="2200" dirty="0">
                <a:solidFill>
                  <a:schemeClr val="bg1"/>
                </a:solidFill>
              </a:rPr>
              <a:t> is pseudorandom</a:t>
            </a:r>
            <a:endParaRPr lang="en-US" sz="2200" dirty="0">
              <a:solidFill>
                <a:schemeClr val="bg1"/>
              </a:solidFill>
            </a:endParaRPr>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t>
              </a:r>
              <a:r>
                <a:rPr lang="en-US" sz="1200" i="1" dirty="0" smtClean="0">
                  <a:latin typeface="Times New Roman"/>
                  <a:cs typeface="Times New Roman"/>
                </a:rPr>
                <a:t>=Ax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196035517"/>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6609"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sp>
        <p:nvSpPr>
          <p:cNvPr id="45" name="Rectangle 44"/>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6" name="TextBox 45"/>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29381847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a:t>
            </a:r>
            <a:r>
              <a:rPr lang="en-US" sz="2200" dirty="0" smtClean="0"/>
              <a:t>Regev05] reduces solving LWE </a:t>
            </a:r>
            <a:r>
              <a:rPr lang="en-US" sz="2200" dirty="0"/>
              <a:t>t</a:t>
            </a:r>
            <a:r>
              <a:rPr lang="en-US" sz="2200" dirty="0" smtClean="0"/>
              <a:t>o </a:t>
            </a:r>
            <a:r>
              <a:rPr lang="en-US" sz="2200" dirty="0" smtClean="0"/>
              <a:t>approximating lattice problems </a:t>
            </a:r>
          </a:p>
          <a:p>
            <a:r>
              <a:rPr lang="en-US" sz="2200" dirty="0" smtClean="0"/>
              <a:t>Error is drawn from Gaussian </a:t>
            </a:r>
            <a:r>
              <a:rPr lang="en-US" sz="2200" dirty="0" smtClean="0"/>
              <a:t>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t>
              </a:r>
              <a:r>
                <a:rPr lang="en-US" sz="1200" i="1" dirty="0" smtClean="0">
                  <a:latin typeface="Times New Roman"/>
                  <a:cs typeface="Times New Roman"/>
                </a:rPr>
                <a:t>=Ax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928669014"/>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7633"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sp>
        <p:nvSpPr>
          <p:cNvPr id="36" name="Rectangle 35"/>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TextBox 36"/>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Tree>
    <p:extLst>
      <p:ext uri="{BB962C8B-B14F-4D97-AF65-F5344CB8AC3E}">
        <p14:creationId xmlns:p14="http://schemas.microsoft.com/office/powerpoint/2010/main" val="4276474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2346" y="4099587"/>
            <a:ext cx="205685" cy="523220"/>
          </a:xfrm>
          <a:prstGeom prst="rect">
            <a:avLst/>
          </a:prstGeom>
          <a:noFill/>
        </p:spPr>
        <p:txBody>
          <a:bodyPr wrap="squar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828032"/>
            <a:ext cx="8229600" cy="1746172"/>
          </a:xfrm>
        </p:spPr>
        <p:txBody>
          <a:bodyPr>
            <a:noAutofit/>
          </a:bodyPr>
          <a:lstStyle/>
          <a:p>
            <a:r>
              <a:rPr lang="en-US" sz="2200" dirty="0" smtClean="0"/>
              <a:t>Recovering x known as learning with errors</a:t>
            </a:r>
          </a:p>
          <a:p>
            <a:r>
              <a:rPr lang="en-US" sz="2200" dirty="0" smtClean="0"/>
              <a:t>[</a:t>
            </a:r>
            <a:r>
              <a:rPr lang="en-US" sz="2200" dirty="0" smtClean="0"/>
              <a:t>Regev05] reduces solving LWE </a:t>
            </a:r>
            <a:r>
              <a:rPr lang="en-US" sz="2200" dirty="0"/>
              <a:t>t</a:t>
            </a:r>
            <a:r>
              <a:rPr lang="en-US" sz="2200" dirty="0" smtClean="0"/>
              <a:t>o </a:t>
            </a:r>
            <a:r>
              <a:rPr lang="en-US" sz="2200" dirty="0" smtClean="0"/>
              <a:t>approximating lattice problems </a:t>
            </a:r>
          </a:p>
          <a:p>
            <a:r>
              <a:rPr lang="en-US" sz="2200" dirty="0" smtClean="0"/>
              <a:t>Error is drawn from Gaussian </a:t>
            </a:r>
            <a:r>
              <a:rPr lang="en-US" sz="2200" dirty="0" smtClean="0"/>
              <a:t>distribution</a:t>
            </a:r>
          </a:p>
          <a:p>
            <a:r>
              <a:rPr lang="en-US" sz="2200" dirty="0"/>
              <a:t>[AkaviaGoldwasserKalai09] show if LWE is secure on </a:t>
            </a:r>
            <a:r>
              <a:rPr lang="en-US" sz="2200" i="1" dirty="0">
                <a:latin typeface="Times New Roman"/>
                <a:cs typeface="Times New Roman"/>
              </a:rPr>
              <a:t>A</a:t>
            </a:r>
            <a:r>
              <a:rPr lang="en-US" sz="2200" baseline="-25000" dirty="0">
                <a:latin typeface="Times New Roman"/>
                <a:cs typeface="Times New Roman"/>
              </a:rPr>
              <a:t>1</a:t>
            </a:r>
            <a:r>
              <a:rPr lang="en-US" sz="2200" dirty="0">
                <a:latin typeface="Times New Roman"/>
                <a:cs typeface="Times New Roman"/>
              </a:rPr>
              <a:t>, </a:t>
            </a:r>
            <a:r>
              <a:rPr lang="en-US" sz="2200" i="1" dirty="0">
                <a:latin typeface="Times New Roman"/>
                <a:cs typeface="Times New Roman"/>
              </a:rPr>
              <a:t>A</a:t>
            </a:r>
            <a:r>
              <a:rPr lang="en-US" sz="2200" baseline="-25000" dirty="0">
                <a:latin typeface="Times New Roman"/>
                <a:cs typeface="Times New Roman"/>
              </a:rPr>
              <a:t>1</a:t>
            </a:r>
            <a:r>
              <a:rPr lang="en-US" sz="2200" i="1" dirty="0">
                <a:latin typeface="Times New Roman"/>
                <a:cs typeface="Times New Roman"/>
              </a:rPr>
              <a:t>x</a:t>
            </a:r>
            <a:r>
              <a:rPr lang="en-US" sz="2200" baseline="-25000" dirty="0">
                <a:latin typeface="Times New Roman"/>
                <a:cs typeface="Times New Roman"/>
              </a:rPr>
              <a:t>1</a:t>
            </a:r>
            <a:r>
              <a:rPr lang="en-US" sz="2200" dirty="0" smtClean="0">
                <a:latin typeface="Times New Roman"/>
                <a:cs typeface="Times New Roman"/>
              </a:rPr>
              <a:t>+</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latin typeface="Times New Roman"/>
                <a:cs typeface="Times New Roman"/>
              </a:rPr>
              <a:t> </a:t>
            </a:r>
            <a:r>
              <a:rPr lang="en-US" sz="2200" dirty="0">
                <a:latin typeface="Times New Roman"/>
                <a:cs typeface="Times New Roman"/>
              </a:rPr>
              <a:t/>
            </a:r>
            <a:br>
              <a:rPr lang="en-US" sz="2200" dirty="0">
                <a:latin typeface="Times New Roman"/>
                <a:cs typeface="Times New Roman"/>
              </a:rPr>
            </a:br>
            <a:r>
              <a:rPr lang="en-US" sz="2200" dirty="0"/>
              <a:t>then </a:t>
            </a:r>
            <a:r>
              <a:rPr lang="en-US" sz="2200" i="1" dirty="0">
                <a:latin typeface="Times New Roman"/>
                <a:cs typeface="Times New Roman"/>
              </a:rPr>
              <a:t>x</a:t>
            </a:r>
            <a:r>
              <a:rPr lang="en-US" sz="2200" baseline="-25000" dirty="0">
                <a:latin typeface="Times New Roman"/>
                <a:cs typeface="Times New Roman"/>
              </a:rPr>
              <a:t>2 </a:t>
            </a:r>
            <a:r>
              <a:rPr lang="en-US" sz="2200" dirty="0">
                <a:latin typeface="Times New Roman"/>
                <a:cs typeface="Times New Roman"/>
              </a:rPr>
              <a:t>| A, b</a:t>
            </a:r>
            <a:r>
              <a:rPr lang="en-US" sz="2200" dirty="0"/>
              <a:t> is pseudorandom</a:t>
            </a:r>
            <a:endParaRPr lang="en-US" sz="2200" dirty="0"/>
          </a:p>
        </p:txBody>
      </p:sp>
      <p:grpSp>
        <p:nvGrpSpPr>
          <p:cNvPr id="11" name="Group 10"/>
          <p:cNvGrpSpPr/>
          <p:nvPr/>
        </p:nvGrpSpPr>
        <p:grpSpPr>
          <a:xfrm>
            <a:off x="2662814" y="1415480"/>
            <a:ext cx="537573"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sp>
        <p:nvSpPr>
          <p:cNvPr id="17" name="Rectangle 16"/>
          <p:cNvSpPr/>
          <p:nvPr/>
        </p:nvSpPr>
        <p:spPr bwMode="auto">
          <a:xfrm>
            <a:off x="6552680" y="1430342"/>
            <a:ext cx="467128"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5056221" y="1417790"/>
            <a:ext cx="1267396" cy="3044952"/>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7063217" y="2634680"/>
            <a:ext cx="285181" cy="523220"/>
          </a:xfrm>
          <a:prstGeom prst="rect">
            <a:avLst/>
          </a:prstGeom>
          <a:noFill/>
        </p:spPr>
        <p:txBody>
          <a:bodyPr wrap="squar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1" name="Rectangle 20"/>
          <p:cNvSpPr/>
          <p:nvPr/>
        </p:nvSpPr>
        <p:spPr bwMode="auto">
          <a:xfrm>
            <a:off x="8502079" y="1415480"/>
            <a:ext cx="422557"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3" name="Title 1"/>
          <p:cNvSpPr>
            <a:spLocks noGrp="1"/>
          </p:cNvSpPr>
          <p:nvPr>
            <p:ph type="title"/>
          </p:nvPr>
        </p:nvSpPr>
        <p:spPr>
          <a:xfrm>
            <a:off x="-881202" y="-174481"/>
            <a:ext cx="5695657" cy="1214441"/>
          </a:xfrm>
        </p:spPr>
        <p:txBody>
          <a:bodyPr>
            <a:normAutofit/>
          </a:bodyPr>
          <a:lstStyle/>
          <a:p>
            <a:r>
              <a:rPr lang="en-US" sz="4000" dirty="0" smtClean="0"/>
              <a:t>Our Construction</a:t>
            </a:r>
            <a:endParaRPr lang="en-US" sz="4000" dirty="0"/>
          </a:p>
        </p:txBody>
      </p:sp>
      <p:grpSp>
        <p:nvGrpSpPr>
          <p:cNvPr id="6" name="Group 5"/>
          <p:cNvGrpSpPr/>
          <p:nvPr/>
        </p:nvGrpSpPr>
        <p:grpSpPr>
          <a:xfrm>
            <a:off x="254892" y="1237730"/>
            <a:ext cx="2215835" cy="2071254"/>
            <a:chOff x="254892" y="1237730"/>
            <a:chExt cx="2215835" cy="2071254"/>
          </a:xfrm>
        </p:grpSpPr>
        <p:sp>
          <p:nvSpPr>
            <p:cNvPr id="24" name="Rectangle 23"/>
            <p:cNvSpPr/>
            <p:nvPr/>
          </p:nvSpPr>
          <p:spPr bwMode="auto">
            <a:xfrm>
              <a:off x="254892" y="1237730"/>
              <a:ext cx="2215835" cy="207125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bwMode="auto">
            <a:xfrm flipH="1">
              <a:off x="715818" y="1775268"/>
              <a:ext cx="1575608" cy="68391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6" name="Oval 25"/>
            <p:cNvSpPr/>
            <p:nvPr/>
          </p:nvSpPr>
          <p:spPr bwMode="auto">
            <a:xfrm>
              <a:off x="638168" y="2412831"/>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291426" y="1725693"/>
              <a:ext cx="77650"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54892" y="1924533"/>
              <a:ext cx="865018" cy="276999"/>
            </a:xfrm>
            <a:prstGeom prst="rect">
              <a:avLst/>
            </a:prstGeom>
            <a:noFill/>
          </p:spPr>
          <p:txBody>
            <a:bodyPr wrap="square" rtlCol="0">
              <a:spAutoFit/>
            </a:bodyPr>
            <a:lstStyle/>
            <a:p>
              <a:r>
                <a:rPr lang="en-US" sz="1200" i="1" dirty="0" smtClean="0">
                  <a:latin typeface="Times New Roman"/>
                  <a:cs typeface="Times New Roman"/>
                </a:rPr>
                <a:t>p</a:t>
              </a:r>
              <a:r>
                <a:rPr lang="en-US" sz="1200" i="1" dirty="0" smtClean="0">
                  <a:latin typeface="Times New Roman"/>
                  <a:cs typeface="Times New Roman"/>
                </a:rPr>
                <a:t>=Ax </a:t>
              </a:r>
              <a:r>
                <a:rPr lang="en-US" sz="1200" dirty="0" smtClean="0">
                  <a:sym typeface="Symbol"/>
                </a:rPr>
                <a:t> </a:t>
              </a:r>
              <a:r>
                <a:rPr lang="en-US" sz="1200" i="1" dirty="0" smtClean="0">
                  <a:latin typeface="Times New Roman"/>
                  <a:cs typeface="Times New Roman"/>
                </a:rPr>
                <a:t>w</a:t>
              </a:r>
              <a:r>
                <a:rPr lang="en-US" sz="1200" baseline="-25000" dirty="0" smtClean="0">
                  <a:latin typeface="Times New Roman"/>
                  <a:cs typeface="Times New Roman"/>
                </a:rPr>
                <a:t>0</a:t>
              </a:r>
              <a:endParaRPr lang="en-US" sz="1200" dirty="0">
                <a:latin typeface="Times New Roman"/>
                <a:cs typeface="Times New Roman"/>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421085271"/>
                </p:ext>
              </p:extLst>
            </p:nvPr>
          </p:nvGraphicFramePr>
          <p:xfrm>
            <a:off x="1352282" y="1340231"/>
            <a:ext cx="727913" cy="519938"/>
          </p:xfrm>
          <a:graphic>
            <a:graphicData uri="http://schemas.openxmlformats.org/presentationml/2006/ole">
              <mc:AlternateContent xmlns:mc="http://schemas.openxmlformats.org/markup-compatibility/2006">
                <mc:Choice xmlns:v="urn:schemas-microsoft-com:vml" Requires="v">
                  <p:oleObj spid="_x0000_s68657"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1352282" y="1340231"/>
                          <a:ext cx="727913" cy="519938"/>
                        </a:xfrm>
                        <a:prstGeom prst="rect">
                          <a:avLst/>
                        </a:prstGeom>
                      </p:spPr>
                    </p:pic>
                  </p:oleObj>
                </mc:Fallback>
              </mc:AlternateContent>
            </a:graphicData>
          </a:graphic>
        </p:graphicFrame>
      </p:grpSp>
      <p:grpSp>
        <p:nvGrpSpPr>
          <p:cNvPr id="29" name="Group 28"/>
          <p:cNvGrpSpPr/>
          <p:nvPr/>
        </p:nvGrpSpPr>
        <p:grpSpPr>
          <a:xfrm rot="5400000">
            <a:off x="3285649" y="675780"/>
            <a:ext cx="789706" cy="633260"/>
            <a:chOff x="24962" y="1600200"/>
            <a:chExt cx="789702" cy="3048000"/>
          </a:xfrm>
        </p:grpSpPr>
        <p:sp>
          <p:nvSpPr>
            <p:cNvPr id="31" name="Left Brace 3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3" name="Group 32"/>
          <p:cNvGrpSpPr/>
          <p:nvPr/>
        </p:nvGrpSpPr>
        <p:grpSpPr>
          <a:xfrm rot="5400000">
            <a:off x="3919892" y="675561"/>
            <a:ext cx="789704" cy="633698"/>
            <a:chOff x="24962" y="1600200"/>
            <a:chExt cx="789702" cy="3048000"/>
          </a:xfrm>
        </p:grpSpPr>
        <p:sp>
          <p:nvSpPr>
            <p:cNvPr id="34" name="Left Brace 3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9" name="Rectangle 38"/>
          <p:cNvSpPr/>
          <p:nvPr/>
        </p:nvSpPr>
        <p:spPr bwMode="auto">
          <a:xfrm>
            <a:off x="3364197" y="1417790"/>
            <a:ext cx="1267396"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40" name="Rectangle 39"/>
          <p:cNvSpPr/>
          <p:nvPr/>
        </p:nvSpPr>
        <p:spPr bwMode="auto">
          <a:xfrm>
            <a:off x="335564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 name="Rectangle 2"/>
          <p:cNvSpPr/>
          <p:nvPr/>
        </p:nvSpPr>
        <p:spPr bwMode="auto">
          <a:xfrm>
            <a:off x="3986154"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bwMode="auto">
          <a:xfrm>
            <a:off x="5051629" y="1417790"/>
            <a:ext cx="641483" cy="3044952"/>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2" name="Rectangle 41"/>
          <p:cNvSpPr/>
          <p:nvPr/>
        </p:nvSpPr>
        <p:spPr bwMode="auto">
          <a:xfrm>
            <a:off x="5682134" y="1417790"/>
            <a:ext cx="641483" cy="3048000"/>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2" name="Group 1"/>
          <p:cNvGrpSpPr/>
          <p:nvPr/>
        </p:nvGrpSpPr>
        <p:grpSpPr>
          <a:xfrm>
            <a:off x="6553608" y="1429385"/>
            <a:ext cx="629292" cy="1297991"/>
            <a:chOff x="6716707" y="2878142"/>
            <a:chExt cx="629292" cy="1297991"/>
          </a:xfrm>
        </p:grpSpPr>
        <p:sp>
          <p:nvSpPr>
            <p:cNvPr id="43" name="Rectangle 42"/>
            <p:cNvSpPr/>
            <p:nvPr/>
          </p:nvSpPr>
          <p:spPr bwMode="auto">
            <a:xfrm>
              <a:off x="6719106" y="2878142"/>
              <a:ext cx="626893" cy="620133"/>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6716707" y="3498275"/>
              <a:ext cx="629292" cy="677858"/>
            </a:xfrm>
            <a:prstGeom prst="rect">
              <a:avLst/>
            </a:prstGeom>
            <a:solidFill>
              <a:schemeClr val="bg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sp>
        <p:nvSpPr>
          <p:cNvPr id="37" name="Rectangle 36"/>
          <p:cNvSpPr/>
          <p:nvPr/>
        </p:nvSpPr>
        <p:spPr bwMode="auto">
          <a:xfrm>
            <a:off x="7446818" y="1415480"/>
            <a:ext cx="727364" cy="305031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w</a:t>
            </a:r>
            <a:r>
              <a:rPr kumimoji="0" lang="en-US" sz="3600" b="1" u="none" strike="noStrike" cap="none" normalizeH="0" baseline="-25000" dirty="0" smtClean="0">
                <a:ln>
                  <a:noFill/>
                </a:ln>
                <a:solidFill>
                  <a:schemeClr val="tx1"/>
                </a:solidFill>
                <a:effectLst/>
                <a:latin typeface="Times New Roman"/>
                <a:cs typeface="Times New Roman"/>
              </a:rPr>
              <a:t>0</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TextBox 37"/>
          <p:cNvSpPr txBox="1"/>
          <p:nvPr/>
        </p:nvSpPr>
        <p:spPr>
          <a:xfrm>
            <a:off x="8139495" y="2634680"/>
            <a:ext cx="285181"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45" name="Rectangle 4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48" name="Rectangle 47"/>
          <p:cNvSpPr/>
          <p:nvPr/>
        </p:nvSpPr>
        <p:spPr>
          <a:xfrm>
            <a:off x="7257935" y="89630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7672726" y="855294"/>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0" name="Rectangle 49"/>
          <p:cNvSpPr/>
          <p:nvPr/>
        </p:nvSpPr>
        <p:spPr>
          <a:xfrm>
            <a:off x="7255971" y="47510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670761" y="46823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56" name="Rectangle 55"/>
          <p:cNvSpPr/>
          <p:nvPr/>
        </p:nvSpPr>
        <p:spPr bwMode="auto">
          <a:xfrm>
            <a:off x="3356412" y="1420107"/>
            <a:ext cx="641483" cy="3044952"/>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7" name="Rectangle 56"/>
          <p:cNvSpPr/>
          <p:nvPr/>
        </p:nvSpPr>
        <p:spPr bwMode="auto">
          <a:xfrm>
            <a:off x="3986917" y="1420107"/>
            <a:ext cx="641483" cy="3044952"/>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5052392" y="1420107"/>
            <a:ext cx="641483" cy="3044952"/>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5682897" y="1420107"/>
            <a:ext cx="641483" cy="304800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0" name="Rectangle 59"/>
          <p:cNvSpPr/>
          <p:nvPr/>
        </p:nvSpPr>
        <p:spPr bwMode="auto">
          <a:xfrm>
            <a:off x="7446818" y="1418797"/>
            <a:ext cx="727364" cy="305031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w</a:t>
            </a:r>
            <a:r>
              <a:rPr kumimoji="0" lang="en-US" sz="3600" b="1" u="none" strike="noStrike" cap="none" normalizeH="0" baseline="-25000" dirty="0" smtClean="0">
                <a:ln>
                  <a:noFill/>
                </a:ln>
                <a:solidFill>
                  <a:schemeClr val="bg1"/>
                </a:solidFill>
                <a:effectLst/>
                <a:latin typeface="Times New Roman"/>
                <a:cs typeface="Times New Roman"/>
              </a:rPr>
              <a:t>0</a:t>
            </a: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61" name="Rectangle 60"/>
          <p:cNvSpPr/>
          <p:nvPr/>
        </p:nvSpPr>
        <p:spPr bwMode="auto">
          <a:xfrm>
            <a:off x="8497468" y="1412432"/>
            <a:ext cx="422557" cy="3050310"/>
          </a:xfrm>
          <a:prstGeom prst="rect">
            <a:avLst/>
          </a:prstGeom>
          <a:solidFill>
            <a:srgbClr val="008000"/>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2" name="Rectangle 61"/>
          <p:cNvSpPr/>
          <p:nvPr/>
        </p:nvSpPr>
        <p:spPr bwMode="auto">
          <a:xfrm>
            <a:off x="6550779" y="2050812"/>
            <a:ext cx="629292" cy="677858"/>
          </a:xfrm>
          <a:prstGeom prst="rect">
            <a:avLst/>
          </a:prstGeom>
          <a:solidFill>
            <a:srgbClr val="0011B2"/>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x</a:t>
            </a:r>
            <a:r>
              <a:rPr kumimoji="0" lang="en-US" sz="3600" b="1" u="none" strike="noStrike" cap="none" normalizeH="0" baseline="-25000" dirty="0" smtClean="0">
                <a:ln>
                  <a:noFill/>
                </a:ln>
                <a:solidFill>
                  <a:srgbClr val="FFFFFF"/>
                </a:solidFill>
                <a:effectLst/>
                <a:latin typeface="Times New Roman"/>
                <a:cs typeface="Times New Roman"/>
              </a:rPr>
              <a:t>2</a:t>
            </a:r>
            <a:endParaRPr kumimoji="0" lang="en-US" sz="3600" b="1" u="none" strike="noStrike" cap="none" normalizeH="0" baseline="-25000" dirty="0" smtClean="0">
              <a:ln>
                <a:noFill/>
              </a:ln>
              <a:solidFill>
                <a:srgbClr val="FFFFFF"/>
              </a:solidFill>
              <a:effectLst/>
              <a:latin typeface="Times New Roman"/>
              <a:cs typeface="Times New Roman"/>
            </a:endParaRPr>
          </a:p>
        </p:txBody>
      </p:sp>
    </p:spTree>
    <p:extLst>
      <p:ext uri="{BB962C8B-B14F-4D97-AF65-F5344CB8AC3E}">
        <p14:creationId xmlns:p14="http://schemas.microsoft.com/office/powerpoint/2010/main" val="42745634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animBg="1"/>
      <p:bldP spid="49" grpId="0"/>
      <p:bldP spid="50" grpId="0" animBg="1"/>
      <p:bldP spid="51" grpId="0"/>
      <p:bldP spid="56" grpId="0" animBg="1"/>
      <p:bldP spid="57" grpId="0" animBg="1"/>
      <p:bldP spid="58" grpId="0" animBg="1"/>
      <p:bldP spid="59" grpId="0" animBg="1"/>
      <p:bldP spid="60" grpId="0" animBg="1"/>
      <p:bldP spid="61" grpId="0" animBg="1"/>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15025" y="2001761"/>
            <a:ext cx="777242" cy="74038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232430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69841"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1175003587"/>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69842"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280354606"/>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69843"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2215034" y="926808"/>
            <a:ext cx="777240" cy="1042416"/>
            <a:chOff x="6851954" y="2558145"/>
            <a:chExt cx="967619" cy="1491952"/>
          </a:xfrm>
        </p:grpSpPr>
        <p:sp>
          <p:nvSpPr>
            <p:cNvPr id="78" name="Trapezoid 77"/>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9" name="TextBox 78"/>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grpSp>
        <p:nvGrpSpPr>
          <p:cNvPr id="81" name="Group 80"/>
          <p:cNvGrpSpPr/>
          <p:nvPr/>
        </p:nvGrpSpPr>
        <p:grpSpPr>
          <a:xfrm>
            <a:off x="6662931" y="1947463"/>
            <a:ext cx="777240" cy="1042416"/>
            <a:chOff x="6851954" y="2558145"/>
            <a:chExt cx="967619" cy="1491952"/>
          </a:xfrm>
        </p:grpSpPr>
        <p:sp>
          <p:nvSpPr>
            <p:cNvPr id="82" name="Trapezoid 81"/>
            <p:cNvSpPr/>
            <p:nvPr/>
          </p:nvSpPr>
          <p:spPr bwMode="auto">
            <a:xfrm rot="5400000">
              <a:off x="6589788" y="2820311"/>
              <a:ext cx="1491952" cy="967619"/>
            </a:xfrm>
            <a:prstGeom prst="trapezoid">
              <a:avLst>
                <a:gd name="adj" fmla="val 18733"/>
              </a:avLst>
            </a:prstGeom>
            <a:solidFill>
              <a:srgbClr val="008000"/>
            </a:solid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3" name="TextBox 82"/>
            <p:cNvSpPr txBox="1"/>
            <p:nvPr/>
          </p:nvSpPr>
          <p:spPr>
            <a:xfrm>
              <a:off x="6894286" y="2997469"/>
              <a:ext cx="854302" cy="528604"/>
            </a:xfrm>
            <a:prstGeom prst="rect">
              <a:avLst/>
            </a:prstGeom>
            <a:noFill/>
          </p:spPr>
          <p:txBody>
            <a:bodyPr wrap="none" rtlCol="0">
              <a:spAutoFit/>
            </a:bodyPr>
            <a:lstStyle/>
            <a:p>
              <a:r>
                <a:rPr lang="en-US" i="1" dirty="0" err="1" smtClean="0">
                  <a:solidFill>
                    <a:srgbClr val="0000FF"/>
                  </a:solidFill>
                  <a:latin typeface="Times New Roman"/>
                  <a:cs typeface="Times New Roman"/>
                </a:rPr>
                <a:t>Cext</a:t>
              </a:r>
              <a:endParaRPr lang="en-US" i="1" dirty="0">
                <a:solidFill>
                  <a:srgbClr val="0000FF"/>
                </a:solidFill>
                <a:latin typeface="Times New Roman"/>
                <a:cs typeface="Times New Roman"/>
              </a:endParaRPr>
            </a:p>
          </p:txBody>
        </p:sp>
      </p:grpSp>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grpSp>
        <p:nvGrpSpPr>
          <p:cNvPr id="4" name="Group 3"/>
          <p:cNvGrpSpPr/>
          <p:nvPr/>
        </p:nvGrpSpPr>
        <p:grpSpPr>
          <a:xfrm>
            <a:off x="5496261" y="1941451"/>
            <a:ext cx="2066012" cy="1048428"/>
            <a:chOff x="247221" y="2676385"/>
            <a:chExt cx="1345604" cy="831272"/>
          </a:xfrm>
        </p:grpSpPr>
        <p:sp>
          <p:nvSpPr>
            <p:cNvPr id="3" name="Snip Same Side Corner Rectangle 2"/>
            <p:cNvSpPr/>
            <p:nvPr/>
          </p:nvSpPr>
          <p:spPr>
            <a:xfrm rot="5400000">
              <a:off x="504387" y="2419219"/>
              <a:ext cx="831272" cy="1345604"/>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589854" y="2875705"/>
              <a:ext cx="827220" cy="369332"/>
            </a:xfrm>
            <a:prstGeom prst="rect">
              <a:avLst/>
            </a:prstGeom>
            <a:noFill/>
          </p:spPr>
          <p:txBody>
            <a:bodyPr wrap="non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75" name="Group 74"/>
          <p:cNvGrpSpPr/>
          <p:nvPr/>
        </p:nvGrpSpPr>
        <p:grpSpPr>
          <a:xfrm>
            <a:off x="2215028" y="916175"/>
            <a:ext cx="1040791" cy="1862884"/>
            <a:chOff x="247224" y="2676386"/>
            <a:chExt cx="1345600" cy="848075"/>
          </a:xfrm>
        </p:grpSpPr>
        <p:sp>
          <p:nvSpPr>
            <p:cNvPr id="85" name="Snip Same Side Corner Rectangle 84"/>
            <p:cNvSpPr/>
            <p:nvPr/>
          </p:nvSpPr>
          <p:spPr>
            <a:xfrm rot="5400000">
              <a:off x="495986" y="2427624"/>
              <a:ext cx="848075" cy="1345600"/>
            </a:xfrm>
            <a:prstGeom prst="snip2SameRect">
              <a:avLst>
                <a:gd name="adj1" fmla="val 26389"/>
                <a:gd name="adj2" fmla="val 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24879" y="3014472"/>
              <a:ext cx="1048534" cy="168138"/>
            </a:xfrm>
            <a:prstGeom prst="rect">
              <a:avLst/>
            </a:prstGeom>
            <a:noFill/>
          </p:spPr>
          <p:txBody>
            <a:bodyPr wrap="square" rtlCol="0">
              <a:spAutoFit/>
            </a:bodyPr>
            <a:lstStyle/>
            <a:p>
              <a:r>
                <a:rPr lang="en-US" i="1" dirty="0" err="1" smtClean="0">
                  <a:solidFill>
                    <a:srgbClr val="0000FF"/>
                  </a:solidFill>
                  <a:latin typeface="Times New Roman"/>
                  <a:cs typeface="Times New Roman"/>
                </a:rPr>
                <a:t>CFext</a:t>
              </a:r>
              <a:endParaRPr lang="en-US" i="1" dirty="0">
                <a:solidFill>
                  <a:srgbClr val="0000FF"/>
                </a:solidFill>
                <a:latin typeface="Times New Roman"/>
                <a:cs typeface="Times New Roman"/>
              </a:endParaRPr>
            </a:p>
          </p:txBody>
        </p:sp>
      </p:grpSp>
      <p:grpSp>
        <p:nvGrpSpPr>
          <p:cNvPr id="96" name="Group 95"/>
          <p:cNvGrpSpPr/>
          <p:nvPr/>
        </p:nvGrpSpPr>
        <p:grpSpPr>
          <a:xfrm>
            <a:off x="3743715" y="1886802"/>
            <a:ext cx="381695" cy="306340"/>
            <a:chOff x="4331771" y="1922449"/>
            <a:chExt cx="381695" cy="306340"/>
          </a:xfrm>
        </p:grpSpPr>
        <p:sp>
          <p:nvSpPr>
            <p:cNvPr id="97" name="Rectangle 96"/>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8" name="Object 97"/>
            <p:cNvGraphicFramePr>
              <a:graphicFrameLocks noChangeAspect="1"/>
            </p:cNvGraphicFramePr>
            <p:nvPr>
              <p:extLst>
                <p:ext uri="{D42A27DB-BD31-4B8C-83A1-F6EECF244321}">
                  <p14:modId xmlns:p14="http://schemas.microsoft.com/office/powerpoint/2010/main" val="68733996"/>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69844"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99" name="Group 98"/>
          <p:cNvGrpSpPr/>
          <p:nvPr/>
        </p:nvGrpSpPr>
        <p:grpSpPr>
          <a:xfrm>
            <a:off x="3735413" y="697369"/>
            <a:ext cx="579497" cy="369332"/>
            <a:chOff x="4308681" y="720459"/>
            <a:chExt cx="579497" cy="369332"/>
          </a:xfrm>
        </p:grpSpPr>
        <p:sp>
          <p:nvSpPr>
            <p:cNvPr id="100" name="Rectangle 99"/>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2" name="Group 101"/>
          <p:cNvGrpSpPr/>
          <p:nvPr/>
        </p:nvGrpSpPr>
        <p:grpSpPr>
          <a:xfrm>
            <a:off x="898663" y="1334455"/>
            <a:ext cx="443626" cy="411225"/>
            <a:chOff x="898663" y="1334455"/>
            <a:chExt cx="443626" cy="411225"/>
          </a:xfrm>
        </p:grpSpPr>
        <p:sp>
          <p:nvSpPr>
            <p:cNvPr id="103" name="Rectangle 102"/>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5" name="Group 104"/>
          <p:cNvGrpSpPr/>
          <p:nvPr/>
        </p:nvGrpSpPr>
        <p:grpSpPr>
          <a:xfrm>
            <a:off x="7896495" y="1619503"/>
            <a:ext cx="579497" cy="369332"/>
            <a:chOff x="6366719" y="2492739"/>
            <a:chExt cx="579497" cy="369332"/>
          </a:xfrm>
        </p:grpSpPr>
        <p:sp>
          <p:nvSpPr>
            <p:cNvPr id="106" name="Rectangle 10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43364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50237640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485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728141781"/>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4854"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endParaRPr kumimoji="0" lang="en-US" sz="1200" b="1" u="none" strike="noStrike" cap="none" normalizeH="0" baseline="-25000" dirty="0" smtClean="0">
              <a:ln>
                <a:noFill/>
              </a:ln>
              <a:solidFill>
                <a:schemeClr val="bg1"/>
              </a:solidFill>
              <a:effectLst/>
              <a:latin typeface="Times New Roman"/>
              <a:cs typeface="Times New Roman"/>
            </a:endParaRP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endParaRPr kumimoji="0" lang="en-US" sz="1200" b="1" u="none" strike="noStrike" cap="none" normalizeH="0" baseline="-25000" dirty="0" smtClean="0">
                <a:ln>
                  <a:noFill/>
                </a:ln>
                <a:solidFill>
                  <a:srgbClr val="FFFFFF"/>
                </a:solidFill>
                <a:effectLst/>
                <a:latin typeface="Times New Roman"/>
                <a:cs typeface="Times New Roman"/>
              </a:endParaRP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endParaRPr kumimoji="0" lang="en-US" sz="1200" b="1" u="none" strike="noStrike" cap="none" normalizeH="0" baseline="-25000" dirty="0" smtClean="0">
              <a:ln>
                <a:noFill/>
              </a:ln>
              <a:solidFill>
                <a:schemeClr val="tx1"/>
              </a:solidFill>
              <a:effectLst/>
              <a:latin typeface="Times New Roman"/>
              <a:cs typeface="Times New Roman"/>
            </a:endParaRP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70907994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4855"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81833406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4856"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129" name="Content Placeholder 2"/>
          <p:cNvSpPr>
            <a:spLocks noGrp="1"/>
          </p:cNvSpPr>
          <p:nvPr>
            <p:ph idx="1"/>
          </p:nvPr>
        </p:nvSpPr>
        <p:spPr>
          <a:xfrm>
            <a:off x="457200" y="3683000"/>
            <a:ext cx="8229600" cy="2443163"/>
          </a:xfrm>
        </p:spPr>
        <p:txBody>
          <a:bodyPr>
            <a:normAutofit fontScale="92500" lnSpcReduction="10000"/>
          </a:bodyPr>
          <a:lstStyle/>
          <a:p>
            <a:r>
              <a:rPr lang="en-US" sz="2400" dirty="0" smtClean="0"/>
              <a:t>The LWE error needs to be Gaussian, </a:t>
            </a:r>
            <a:br>
              <a:rPr lang="en-US" sz="2400" dirty="0" smtClean="0"/>
            </a:br>
            <a:r>
              <a:rPr lang="en-US" sz="2400" dirty="0" smtClean="0"/>
              <a:t>assum</a:t>
            </a:r>
            <a:r>
              <a:rPr lang="en-US" sz="2400" dirty="0" smtClean="0"/>
              <a:t>e </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t> is the randomness of sampling algorithm</a:t>
            </a:r>
            <a:endParaRPr lang="en-US" sz="2400" baseline="-25000" dirty="0" smtClean="0"/>
          </a:p>
          <a:p>
            <a:r>
              <a:rPr lang="en-US" sz="2400" dirty="0" smtClean="0"/>
              <a:t>We now turn </a:t>
            </a:r>
            <a:r>
              <a:rPr lang="en-US" sz="2400" dirty="0" smtClean="0"/>
              <a:t>to the task of constructing </a:t>
            </a:r>
            <a:r>
              <a:rPr lang="en-US" sz="2400" i="1" dirty="0">
                <a:solidFill>
                  <a:srgbClr val="0000FF"/>
                </a:solidFill>
                <a:latin typeface="Times New Roman"/>
                <a:cs typeface="Times New Roman"/>
              </a:rPr>
              <a:t>Rep</a:t>
            </a:r>
            <a:endParaRPr lang="en-US" sz="2400" i="1" dirty="0" smtClean="0">
              <a:latin typeface="Times New Roman"/>
              <a:cs typeface="Times New Roman"/>
            </a:endParaRPr>
          </a:p>
          <a:p>
            <a:r>
              <a:rPr lang="en-US" sz="2400" dirty="0" smtClean="0"/>
              <a:t>Idea: </a:t>
            </a:r>
            <a:r>
              <a:rPr lang="en-US" sz="2400" dirty="0" smtClean="0">
                <a:latin typeface="Times New Roman"/>
                <a:cs typeface="Times New Roman"/>
              </a:rPr>
              <a:t>Decode(</a:t>
            </a:r>
            <a:r>
              <a:rPr lang="en-US" sz="2400" i="1" dirty="0" smtClean="0">
                <a:latin typeface="Times New Roman"/>
                <a:cs typeface="Times New Roman"/>
              </a:rPr>
              <a:t>b</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 = </a:t>
            </a:r>
            <a:br>
              <a:rPr lang="en-US" sz="2400" dirty="0" smtClean="0">
                <a:latin typeface="Times New Roman"/>
                <a:cs typeface="Times New Roman"/>
              </a:rPr>
            </a:br>
            <a:r>
              <a:rPr lang="en-US" sz="2400" dirty="0" smtClean="0">
                <a:latin typeface="Times New Roman"/>
                <a:cs typeface="Times New Roman"/>
              </a:rPr>
              <a:t>			Decode(</a:t>
            </a:r>
            <a:r>
              <a:rPr lang="en-US" sz="2400" i="1" dirty="0" smtClean="0">
                <a:latin typeface="Times New Roman"/>
                <a:cs typeface="Times New Roman"/>
              </a:rPr>
              <a:t>Ax</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 Gauss(</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p>
          <a:p>
            <a:r>
              <a:rPr lang="en-US" sz="2400" dirty="0" smtClean="0"/>
              <a:t>Problem: Distance between </a:t>
            </a:r>
            <a:r>
              <a:rPr lang="en-US" sz="2400" i="1" dirty="0" smtClean="0"/>
              <a:t>d</a:t>
            </a:r>
            <a:r>
              <a:rPr lang="en-US" sz="2400" dirty="0" smtClean="0"/>
              <a:t>(Gauss(</a:t>
            </a:r>
            <a:r>
              <a:rPr lang="en-US" sz="2400" i="1" dirty="0" smtClean="0"/>
              <a:t>w</a:t>
            </a:r>
            <a:r>
              <a:rPr lang="en-US" sz="2400" baseline="-25000" dirty="0" smtClean="0"/>
              <a:t>0</a:t>
            </a:r>
            <a:r>
              <a:rPr lang="en-US" sz="2400" dirty="0" smtClean="0"/>
              <a:t>), Gauss(</a:t>
            </a:r>
            <a:r>
              <a:rPr lang="en-US" sz="2400" i="1" dirty="0" smtClean="0"/>
              <a:t>w</a:t>
            </a:r>
            <a:r>
              <a:rPr lang="en-US" sz="2400" baseline="-25000" dirty="0" smtClean="0"/>
              <a:t>1</a:t>
            </a:r>
            <a:r>
              <a:rPr lang="en-US" sz="2400" dirty="0" smtClean="0"/>
              <a:t>))</a:t>
            </a:r>
            <a:br>
              <a:rPr lang="en-US" sz="2400" dirty="0" smtClean="0"/>
            </a:br>
            <a:r>
              <a:rPr lang="en-US" sz="2400" dirty="0" smtClean="0"/>
              <a:t>may be much higher than </a:t>
            </a:r>
            <a:r>
              <a:rPr lang="en-US" sz="2400" i="1" dirty="0" smtClean="0"/>
              <a:t>d</a:t>
            </a:r>
            <a:r>
              <a:rPr lang="en-US" sz="2400" dirty="0" smtClean="0"/>
              <a:t>(</a:t>
            </a:r>
            <a:r>
              <a:rPr lang="en-US" sz="2400" i="1" dirty="0" smtClean="0"/>
              <a:t>w</a:t>
            </a:r>
            <a:r>
              <a:rPr lang="en-US" sz="2400" baseline="-25000" dirty="0" smtClean="0"/>
              <a:t>0</a:t>
            </a:r>
            <a:r>
              <a:rPr lang="en-US" sz="2400" dirty="0" smtClean="0"/>
              <a:t>, </a:t>
            </a:r>
            <a:r>
              <a:rPr lang="en-US" sz="2400" i="1" dirty="0" smtClean="0"/>
              <a:t>w</a:t>
            </a:r>
            <a:r>
              <a:rPr lang="en-US" sz="2400" baseline="-25000" dirty="0" smtClean="0"/>
              <a:t>1</a:t>
            </a:r>
            <a:r>
              <a:rPr lang="en-US" sz="2400" dirty="0" smtClean="0"/>
              <a:t>)</a:t>
            </a:r>
          </a:p>
        </p:txBody>
      </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0324" y="1298294"/>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Tree>
    <p:extLst>
      <p:ext uri="{BB962C8B-B14F-4D97-AF65-F5344CB8AC3E}">
        <p14:creationId xmlns:p14="http://schemas.microsoft.com/office/powerpoint/2010/main" val="777083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par>
                                <p:cTn id="61" presetID="10"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5" grpId="0"/>
      <p:bldP spid="96" grpId="0" animBg="1"/>
      <p:bldP spid="98" grpId="0" animBg="1"/>
      <p:bldP spid="99" grpId="0" animBg="1"/>
      <p:bldP spid="102" grpId="0" animBg="1"/>
      <p:bldP spid="129" grpId="0" build="p"/>
      <p:bldP spid="69" grpId="0"/>
      <p:bldP spid="7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to create a shared key</a:t>
            </a:r>
          </a:p>
          <a:p>
            <a:pPr lvl="1"/>
            <a:r>
              <a:rPr lang="en-US" sz="1800" dirty="0" smtClean="0">
                <a:latin typeface="Calibri"/>
                <a:cs typeface="Calibri"/>
              </a:rPr>
              <a:t>Considered in information theoretic terms</a:t>
            </a:r>
          </a:p>
          <a:p>
            <a:endParaRPr lang="en-US" sz="2000" dirty="0" smtClean="0">
              <a:latin typeface="Calibri"/>
              <a:cs typeface="Calibri"/>
            </a:endParaRPr>
          </a:p>
          <a:p>
            <a:r>
              <a:rPr lang="en-US" sz="2000" dirty="0" smtClean="0">
                <a:latin typeface="Calibri"/>
                <a:cs typeface="Calibri"/>
              </a:rPr>
              <a:t>(Fuzzy) Password Authenticated 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par>
                                <p:cTn id="54" presetID="10"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par>
                          <p:cTn id="68" fill="hold">
                            <p:stCondLst>
                              <p:cond delay="2000"/>
                            </p:stCondLst>
                            <p:childTnLst>
                              <p:par>
                                <p:cTn id="69" presetID="10" presetClass="exit" presetSubtype="0" fill="hold" grpId="1" nodeType="after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10"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500"/>
                                        <p:tgtEl>
                                          <p:spTgt spid="80"/>
                                        </p:tgtEl>
                                      </p:cBhvr>
                                    </p:animEffect>
                                  </p:childTnLst>
                                </p:cTn>
                              </p:par>
                            </p:childTnLst>
                          </p:cTn>
                        </p:par>
                        <p:par>
                          <p:cTn id="79" fill="hold">
                            <p:stCondLst>
                              <p:cond delay="3000"/>
                            </p:stCondLst>
                            <p:childTnLst>
                              <p:par>
                                <p:cTn id="80" presetID="10" presetClass="exit" presetSubtype="0" fill="hold" grpId="1" nodeType="afterEffect">
                                  <p:stCondLst>
                                    <p:cond delay="0"/>
                                  </p:stCondLst>
                                  <p:childTnLst>
                                    <p:animEffect transition="out" filter="fade">
                                      <p:cBhvr>
                                        <p:cTn id="81" dur="500"/>
                                        <p:tgtEl>
                                          <p:spTgt spid="92"/>
                                        </p:tgtEl>
                                      </p:cBhvr>
                                    </p:animEffect>
                                    <p:set>
                                      <p:cBhvr>
                                        <p:cTn id="82" dur="1" fill="hold">
                                          <p:stCondLst>
                                            <p:cond delay="499"/>
                                          </p:stCondLst>
                                        </p:cTn>
                                        <p:tgtEl>
                                          <p:spTgt spid="92"/>
                                        </p:tgtEl>
                                        <p:attrNameLst>
                                          <p:attrName>style.visibility</p:attrName>
                                        </p:attrNameLst>
                                      </p:cBhvr>
                                      <p:to>
                                        <p:strVal val="hidden"/>
                                      </p:to>
                                    </p:se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par>
                          <p:cTn id="90" fill="hold">
                            <p:stCondLst>
                              <p:cond delay="4000"/>
                            </p:stCondLst>
                            <p:childTnLst>
                              <p:par>
                                <p:cTn id="91" presetID="10" presetClass="exit" presetSubtype="0" fill="hold" grpId="1" nodeType="after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childTnLst>
                          </p:cTn>
                        </p:par>
                        <p:par>
                          <p:cTn id="94" fill="hold">
                            <p:stCondLst>
                              <p:cond delay="4500"/>
                            </p:stCondLst>
                            <p:childTnLst>
                              <p:par>
                                <p:cTn id="95" presetID="10"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68242319"/>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582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4129433214"/>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5830"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endParaRPr kumimoji="0" lang="en-US" sz="1200" b="1" u="none" strike="noStrike" cap="none" normalizeH="0" baseline="-25000" dirty="0" smtClean="0">
              <a:ln>
                <a:noFill/>
              </a:ln>
              <a:solidFill>
                <a:schemeClr val="bg1"/>
              </a:solidFill>
              <a:effectLst/>
              <a:latin typeface="Times New Roman"/>
              <a:cs typeface="Times New Roman"/>
            </a:endParaRP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endParaRPr kumimoji="0" lang="en-US" sz="1200" b="1" u="none" strike="noStrike" cap="none" normalizeH="0" baseline="-25000" dirty="0" smtClean="0">
                <a:ln>
                  <a:noFill/>
                </a:ln>
                <a:solidFill>
                  <a:srgbClr val="FFFFFF"/>
                </a:solidFill>
                <a:effectLst/>
                <a:latin typeface="Times New Roman"/>
                <a:cs typeface="Times New Roman"/>
              </a:endParaRP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endParaRPr kumimoji="0" lang="en-US" sz="1200" b="1" u="none" strike="noStrike" cap="none" normalizeH="0" baseline="-25000" dirty="0" smtClean="0">
              <a:ln>
                <a:noFill/>
              </a:ln>
              <a:solidFill>
                <a:schemeClr val="tx1"/>
              </a:solidFill>
              <a:effectLst/>
              <a:latin typeface="Times New Roman"/>
              <a:cs typeface="Times New Roman"/>
            </a:endParaRP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46411064"/>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5831"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1045971602"/>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5832"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69" name="TextBox 68"/>
          <p:cNvSpPr txBox="1"/>
          <p:nvPr/>
        </p:nvSpPr>
        <p:spPr>
          <a:xfrm>
            <a:off x="5622826" y="2339593"/>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72" name="Rectangle 71"/>
          <p:cNvSpPr/>
          <p:nvPr/>
        </p:nvSpPr>
        <p:spPr bwMode="auto">
          <a:xfrm>
            <a:off x="5452842" y="1957430"/>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785131" y="1298817"/>
            <a:ext cx="560821" cy="1086181"/>
            <a:chOff x="3784307" y="2608584"/>
            <a:chExt cx="560821" cy="1086181"/>
          </a:xfrm>
        </p:grpSpPr>
        <p:sp>
          <p:nvSpPr>
            <p:cNvPr id="76" name="Rectangle 75"/>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8" name="TextBox 7"/>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0</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grpSp>
        <p:nvGrpSpPr>
          <p:cNvPr id="77" name="Group 76"/>
          <p:cNvGrpSpPr/>
          <p:nvPr/>
        </p:nvGrpSpPr>
        <p:grpSpPr>
          <a:xfrm>
            <a:off x="5802094" y="1954200"/>
            <a:ext cx="560821" cy="1086181"/>
            <a:chOff x="3784307" y="2608584"/>
            <a:chExt cx="560821" cy="1086181"/>
          </a:xfrm>
        </p:grpSpPr>
        <p:sp>
          <p:nvSpPr>
            <p:cNvPr id="78" name="Rectangle 77"/>
            <p:cNvSpPr/>
            <p:nvPr/>
          </p:nvSpPr>
          <p:spPr bwMode="auto">
            <a:xfrm>
              <a:off x="3863689" y="2608584"/>
              <a:ext cx="39578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endParaRPr kumimoji="0" lang="en-US" sz="1200" b="1" u="none" strike="noStrike" cap="none" normalizeH="0" dirty="0" smtClean="0">
                <a:ln>
                  <a:noFill/>
                </a:ln>
                <a:solidFill>
                  <a:schemeClr val="bg1"/>
                </a:solidFill>
                <a:effectLst/>
                <a:latin typeface="Times New Roman"/>
                <a:cs typeface="Times New Roman"/>
              </a:endParaRPr>
            </a:p>
          </p:txBody>
        </p:sp>
        <p:sp>
          <p:nvSpPr>
            <p:cNvPr id="79" name="TextBox 78"/>
            <p:cNvSpPr txBox="1"/>
            <p:nvPr/>
          </p:nvSpPr>
          <p:spPr>
            <a:xfrm>
              <a:off x="3784307" y="2908379"/>
              <a:ext cx="560821" cy="461665"/>
            </a:xfrm>
            <a:prstGeom prst="rect">
              <a:avLst/>
            </a:prstGeom>
            <a:noFill/>
          </p:spPr>
          <p:txBody>
            <a:bodyPr wrap="none" rtlCol="0">
              <a:spAutoFit/>
            </a:bodyPr>
            <a:lstStyle/>
            <a:p>
              <a:pPr algn="ctr"/>
              <a:r>
                <a:rPr lang="en-US" sz="1200" dirty="0" smtClean="0">
                  <a:solidFill>
                    <a:srgbClr val="FFFFFF"/>
                  </a:solidFill>
                  <a:latin typeface="Times New Roman"/>
                  <a:cs typeface="Times New Roman"/>
                </a:rPr>
                <a:t>Gauss</a:t>
              </a:r>
              <a:br>
                <a:rPr lang="en-US" sz="1200" dirty="0" smtClean="0">
                  <a:solidFill>
                    <a:srgbClr val="FFFFFF"/>
                  </a:solidFill>
                  <a:latin typeface="Times New Roman"/>
                  <a:cs typeface="Times New Roman"/>
                </a:rPr>
              </a:br>
              <a:r>
                <a:rPr lang="en-US" sz="1200" dirty="0" smtClean="0">
                  <a:solidFill>
                    <a:srgbClr val="FFFFFF"/>
                  </a:solidFill>
                  <a:latin typeface="Times New Roman"/>
                  <a:cs typeface="Times New Roman"/>
                </a:rPr>
                <a:t>(</a:t>
              </a:r>
              <a:r>
                <a:rPr lang="en-US" sz="1200" i="1" dirty="0" smtClean="0">
                  <a:solidFill>
                    <a:srgbClr val="FFFFFF"/>
                  </a:solidFill>
                  <a:latin typeface="Times New Roman"/>
                  <a:cs typeface="Times New Roman"/>
                </a:rPr>
                <a:t>w</a:t>
              </a:r>
              <a:r>
                <a:rPr lang="en-US" sz="1200" baseline="-25000" dirty="0" smtClean="0">
                  <a:solidFill>
                    <a:srgbClr val="FFFFFF"/>
                  </a:solidFill>
                  <a:latin typeface="Times New Roman"/>
                  <a:cs typeface="Times New Roman"/>
                </a:rPr>
                <a:t>1</a:t>
              </a:r>
              <a:r>
                <a:rPr lang="en-US" sz="1200" dirty="0" smtClean="0">
                  <a:solidFill>
                    <a:srgbClr val="FFFFFF"/>
                  </a:solidFill>
                  <a:latin typeface="Times New Roman"/>
                  <a:cs typeface="Times New Roman"/>
                </a:rPr>
                <a:t>)</a:t>
              </a:r>
              <a:endParaRPr lang="en-US" sz="1200" dirty="0">
                <a:solidFill>
                  <a:srgbClr val="FFFFFF"/>
                </a:solidFill>
                <a:latin typeface="Times New Roman"/>
                <a:cs typeface="Times New Roman"/>
              </a:endParaRPr>
            </a:p>
          </p:txBody>
        </p:sp>
      </p:grpSp>
      <p:sp>
        <p:nvSpPr>
          <p:cNvPr id="55" name="Content Placeholder 2"/>
          <p:cNvSpPr>
            <a:spLocks noGrp="1"/>
          </p:cNvSpPr>
          <p:nvPr>
            <p:ph idx="1"/>
          </p:nvPr>
        </p:nvSpPr>
        <p:spPr>
          <a:xfrm>
            <a:off x="553962" y="3713590"/>
            <a:ext cx="8229600" cy="2578683"/>
          </a:xfrm>
        </p:spPr>
        <p:txBody>
          <a:bodyPr>
            <a:normAutofit/>
          </a:bodyPr>
          <a:lstStyle/>
          <a:p>
            <a:r>
              <a:rPr lang="en-US" sz="2000" dirty="0" smtClean="0"/>
              <a:t>Recent Results of </a:t>
            </a:r>
            <a:r>
              <a:rPr lang="en-US" sz="1200" dirty="0" smtClean="0"/>
              <a:t>[DöttlingMüller-Quade13, MicciancioPeikert13] </a:t>
            </a:r>
            <a:br>
              <a:rPr lang="en-US" sz="1200" dirty="0" smtClean="0"/>
            </a:br>
            <a:r>
              <a:rPr lang="en-US" sz="2000" dirty="0" smtClean="0"/>
              <a:t>show security of LWE with error drawn uniformly from an </a:t>
            </a:r>
            <a:r>
              <a:rPr lang="en-US" sz="2000" dirty="0" smtClean="0"/>
              <a:t>interval</a:t>
            </a:r>
          </a:p>
          <a:p>
            <a:r>
              <a:rPr lang="en-US" sz="2000" dirty="0" smtClean="0"/>
              <a:t>Thus, d(Ax, Ax + w</a:t>
            </a:r>
            <a:r>
              <a:rPr lang="en-US" sz="2000" baseline="-25000" dirty="0" smtClean="0"/>
              <a:t>0</a:t>
            </a:r>
            <a:r>
              <a:rPr lang="en-US" sz="2000" dirty="0" smtClean="0"/>
              <a:t>-w</a:t>
            </a:r>
            <a:r>
              <a:rPr lang="en-US" sz="2000" baseline="-25000" dirty="0" smtClean="0"/>
              <a:t>1</a:t>
            </a:r>
            <a:r>
              <a:rPr lang="en-US" sz="2000" dirty="0" smtClean="0"/>
              <a:t>) = d(w</a:t>
            </a:r>
            <a:r>
              <a:rPr lang="en-US" sz="2000" baseline="-25000" dirty="0" smtClean="0"/>
              <a:t>0</a:t>
            </a:r>
            <a:r>
              <a:rPr lang="en-US" sz="2000" dirty="0" smtClean="0"/>
              <a:t>, w</a:t>
            </a:r>
            <a:r>
              <a:rPr lang="en-US" sz="2000" baseline="-25000" dirty="0" smtClean="0"/>
              <a:t>1</a:t>
            </a:r>
            <a:r>
              <a:rPr lang="en-US" sz="2000" dirty="0" smtClean="0"/>
              <a:t>) &lt; </a:t>
            </a:r>
            <a:r>
              <a:rPr lang="en-US" sz="2000" i="1" dirty="0" err="1" smtClean="0"/>
              <a:t>d</a:t>
            </a:r>
            <a:r>
              <a:rPr lang="en-US" sz="2000" i="1" baseline="-25000" dirty="0" err="1" smtClean="0"/>
              <a:t>max</a:t>
            </a:r>
            <a:endParaRPr lang="en-US" sz="2000" i="1" baseline="-25000" dirty="0" smtClean="0"/>
          </a:p>
          <a:p>
            <a:r>
              <a:rPr lang="en-US" sz="2000" dirty="0" smtClean="0"/>
              <a:t>Unlikely to find decoding algorithm for arbitrary </a:t>
            </a:r>
            <a:r>
              <a:rPr lang="en-US" sz="2000" dirty="0" err="1" smtClean="0"/>
              <a:t>dmax</a:t>
            </a:r>
            <a:endParaRPr lang="en-US" sz="2000" dirty="0" smtClean="0"/>
          </a:p>
          <a:p>
            <a:pPr marL="457200" lvl="1" indent="0">
              <a:buNone/>
            </a:pPr>
            <a:r>
              <a:rPr lang="en-US" sz="1600" dirty="0" smtClean="0"/>
              <a:t>(for example, decoding a random linear code is NP-Hard</a:t>
            </a:r>
            <a:endParaRPr lang="en-US" sz="2000" i="1" baseline="-25000" dirty="0" smtClean="0"/>
          </a:p>
          <a:p>
            <a:endParaRPr lang="en-US" sz="2000" dirty="0"/>
          </a:p>
          <a:p>
            <a:pPr marL="0" indent="0">
              <a:buNone/>
            </a:pPr>
            <a:endParaRPr lang="en-US" sz="2000" dirty="0"/>
          </a:p>
        </p:txBody>
      </p:sp>
      <p:sp>
        <p:nvSpPr>
          <p:cNvPr id="56" name="Rectangle 55"/>
          <p:cNvSpPr/>
          <p:nvPr/>
        </p:nvSpPr>
        <p:spPr bwMode="auto">
          <a:xfrm>
            <a:off x="5886916" y="1948581"/>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endParaRPr kumimoji="0" lang="en-US" sz="1200" b="1" u="none" strike="noStrike" cap="none" normalizeH="0" baseline="-25000" dirty="0" smtClean="0">
              <a:ln>
                <a:noFill/>
              </a:ln>
              <a:solidFill>
                <a:schemeClr val="bg1"/>
              </a:solidFill>
              <a:effectLst/>
              <a:latin typeface="Times New Roman"/>
              <a:cs typeface="Times New Roman"/>
            </a:endParaRPr>
          </a:p>
        </p:txBody>
      </p:sp>
    </p:spTree>
    <p:extLst>
      <p:ext uri="{BB962C8B-B14F-4D97-AF65-F5344CB8AC3E}">
        <p14:creationId xmlns:p14="http://schemas.microsoft.com/office/powerpoint/2010/main" val="2392863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77"/>
                                        </p:tgtEl>
                                      </p:cBhvr>
                                    </p:animEffect>
                                    <p:set>
                                      <p:cBhvr>
                                        <p:cTn id="15" dur="1" fill="hold">
                                          <p:stCondLst>
                                            <p:cond delay="499"/>
                                          </p:stCondLst>
                                        </p:cTn>
                                        <p:tgtEl>
                                          <p:spTgt spid="77"/>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
                                            <p:txEl>
                                              <p:pRg st="1" end="1"/>
                                            </p:txEl>
                                          </p:spTgt>
                                        </p:tgtEl>
                                        <p:attrNameLst>
                                          <p:attrName>style.visibility</p:attrName>
                                        </p:attrNameLst>
                                      </p:cBhvr>
                                      <p:to>
                                        <p:strVal val="visible"/>
                                      </p:to>
                                    </p:set>
                                    <p:animEffect transition="in" filter="fade">
                                      <p:cBhvr>
                                        <p:cTn id="27" dur="500"/>
                                        <p:tgtEl>
                                          <p:spTgt spid="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xEl>
                                              <p:pRg st="2" end="2"/>
                                            </p:txEl>
                                          </p:spTgt>
                                        </p:tgtEl>
                                        <p:attrNameLst>
                                          <p:attrName>style.visibility</p:attrName>
                                        </p:attrNameLst>
                                      </p:cBhvr>
                                      <p:to>
                                        <p:strVal val="visible"/>
                                      </p:to>
                                    </p:set>
                                    <p:animEffect transition="in" filter="fade">
                                      <p:cBhvr>
                                        <p:cTn id="32" dur="500"/>
                                        <p:tgtEl>
                                          <p:spTgt spid="55">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xEl>
                                              <p:pRg st="3" end="3"/>
                                            </p:txEl>
                                          </p:spTgt>
                                        </p:tgtEl>
                                        <p:attrNameLst>
                                          <p:attrName>style.visibility</p:attrName>
                                        </p:attrNameLst>
                                      </p:cBhvr>
                                      <p:to>
                                        <p:strVal val="visible"/>
                                      </p:to>
                                    </p:set>
                                    <p:animEffect transition="in" filter="fade">
                                      <p:cBhvr>
                                        <p:cTn id="35" dur="500"/>
                                        <p:tgtEl>
                                          <p:spTgt spid="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55" grpId="0" build="p"/>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t>
            </a:r>
            <a:r>
              <a:rPr lang="en-US" dirty="0" smtClean="0"/>
              <a:t>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solidFill>
                  <a:schemeClr val="bg1"/>
                </a:solidFill>
              </a:rPr>
              <a:t>Select </a:t>
            </a:r>
            <a:r>
              <a:rPr lang="en-US" sz="2000" i="1" dirty="0" smtClean="0">
                <a:solidFill>
                  <a:schemeClr val="bg1"/>
                </a:solidFill>
                <a:latin typeface="Times New Roman"/>
                <a:cs typeface="Times New Roman"/>
              </a:rPr>
              <a:t>n</a:t>
            </a:r>
            <a:r>
              <a:rPr lang="en-US" sz="2000" dirty="0" smtClean="0">
                <a:solidFill>
                  <a:schemeClr val="bg1"/>
                </a:solidFill>
              </a:rPr>
              <a:t> random samples</a:t>
            </a:r>
          </a:p>
          <a:p>
            <a:pPr lvl="1"/>
            <a:r>
              <a:rPr lang="en-US" sz="1800" dirty="0" smtClean="0">
                <a:solidFill>
                  <a:schemeClr val="bg1"/>
                </a:solidFill>
              </a:rPr>
              <a:t>(hopefully, they have no errors)</a:t>
            </a:r>
          </a:p>
          <a:p>
            <a:r>
              <a:rPr lang="en-US" sz="2000" dirty="0" smtClean="0">
                <a:solidFill>
                  <a:schemeClr val="bg1"/>
                </a:solidFill>
              </a:rPr>
              <a:t>Compute </a:t>
            </a:r>
            <a:r>
              <a:rPr lang="en-US" sz="2000" i="1" dirty="0" smtClean="0">
                <a:solidFill>
                  <a:schemeClr val="bg1"/>
                </a:solidFill>
                <a:latin typeface="Times New Roman"/>
                <a:cs typeface="Times New Roman"/>
              </a:rPr>
              <a:t>x</a:t>
            </a:r>
            <a:r>
              <a:rPr lang="en-US" sz="2000" dirty="0" smtClean="0">
                <a:solidFill>
                  <a:schemeClr val="bg1"/>
                </a:solidFill>
              </a:rPr>
              <a:t> using Gaussian elimination on these samples</a:t>
            </a:r>
          </a:p>
          <a:p>
            <a:r>
              <a:rPr lang="en-US" sz="2000" dirty="0" smtClean="0">
                <a:solidFill>
                  <a:schemeClr val="bg1"/>
                </a:solidFill>
              </a:rPr>
              <a:t>Verify correctness of </a:t>
            </a:r>
            <a:r>
              <a:rPr lang="en-US" sz="2000" i="1" dirty="0" smtClean="0">
                <a:solidFill>
                  <a:schemeClr val="bg1"/>
                </a:solidFill>
                <a:latin typeface="Times New Roman"/>
                <a:cs typeface="Times New Roman"/>
              </a:rPr>
              <a:t>x</a:t>
            </a:r>
            <a:r>
              <a:rPr lang="en-US" sz="2000" dirty="0" smtClean="0">
                <a:solidFill>
                  <a:schemeClr val="bg1"/>
                </a:solidFill>
              </a:rPr>
              <a:t> using other samples</a:t>
            </a:r>
          </a:p>
          <a:p>
            <a:r>
              <a:rPr lang="en-US" sz="2000" dirty="0" smtClean="0">
                <a:solidFill>
                  <a:schemeClr val="bg1"/>
                </a:solidFill>
              </a:rPr>
              <a:t>Repeat until successful</a:t>
            </a:r>
            <a:endParaRPr lang="en-US" sz="2000" dirty="0">
              <a:solidFill>
                <a:schemeClr val="bg1"/>
              </a:solidFill>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17957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17957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9" name="Rectangle 28"/>
          <p:cNvSpPr/>
          <p:nvPr/>
        </p:nvSpPr>
        <p:spPr bwMode="auto">
          <a:xfrm>
            <a:off x="3159132" y="117957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17957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5" name="Group 4"/>
          <p:cNvGrpSpPr/>
          <p:nvPr/>
        </p:nvGrpSpPr>
        <p:grpSpPr>
          <a:xfrm>
            <a:off x="6342225" y="1179576"/>
            <a:ext cx="2188520" cy="3061145"/>
            <a:chOff x="6342225" y="1179576"/>
            <a:chExt cx="2188520" cy="3061145"/>
          </a:xfrm>
        </p:grpSpPr>
        <p:sp>
          <p:nvSpPr>
            <p:cNvPr id="28" name="Rectangle 27"/>
            <p:cNvSpPr/>
            <p:nvPr/>
          </p:nvSpPr>
          <p:spPr bwMode="auto">
            <a:xfrm>
              <a:off x="6574826"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32" name="Left Bracket 31"/>
            <p:cNvSpPr/>
            <p:nvPr/>
          </p:nvSpPr>
          <p:spPr>
            <a:xfrm>
              <a:off x="6342225" y="1195910"/>
              <a:ext cx="111682" cy="303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195910"/>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17957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gr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t>
            </a:r>
            <a:r>
              <a:rPr lang="en-US" dirty="0" smtClean="0"/>
              <a:t>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t> and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only differ in a few locations</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179753"/>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179753"/>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17957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9" name="Rectangle 28"/>
          <p:cNvSpPr/>
          <p:nvPr/>
        </p:nvSpPr>
        <p:spPr bwMode="auto">
          <a:xfrm>
            <a:off x="3159132" y="1179753"/>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179753"/>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21629"/>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2998472937"/>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8859"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
        <p:nvSpPr>
          <p:cNvPr id="73" name="Rectangle 72"/>
          <p:cNvSpPr/>
          <p:nvPr/>
        </p:nvSpPr>
        <p:spPr bwMode="auto">
          <a:xfrm>
            <a:off x="6429471" y="1179753"/>
            <a:ext cx="1536892"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0</a:t>
            </a:r>
            <a:r>
              <a:rPr kumimoji="0" lang="en-US" sz="3600" b="1" u="none" strike="noStrike" cap="none" normalizeH="0" dirty="0" smtClean="0">
                <a:ln>
                  <a:noFill/>
                </a:ln>
                <a:effectLst/>
                <a:latin typeface="Times New Roman"/>
                <a:cs typeface="Times New Roman"/>
              </a:rPr>
              <a:t>–</a:t>
            </a:r>
            <a:r>
              <a:rPr kumimoji="0" lang="en-US" sz="3600" b="1" i="1" u="none" strike="noStrike" cap="none" normalizeH="0" dirty="0" smtClean="0">
                <a:ln>
                  <a:noFill/>
                </a:ln>
                <a:effectLst/>
                <a:latin typeface="Times New Roman"/>
                <a:cs typeface="Times New Roman"/>
              </a:rPr>
              <a:t>w</a:t>
            </a:r>
            <a:r>
              <a:rPr kumimoji="0" lang="en-US" sz="3600" b="1" u="none" strike="noStrike" cap="none" normalizeH="0" baseline="-25000" dirty="0" smtClean="0">
                <a:ln>
                  <a:noFill/>
                </a:ln>
                <a:effectLst/>
                <a:latin typeface="Times New Roman"/>
                <a:cs typeface="Times New Roman"/>
              </a:rPr>
              <a:t>1</a:t>
            </a:r>
            <a:endParaRPr kumimoji="0" lang="en-US" sz="3600" b="1" u="none" strike="noStrike" cap="none" normalizeH="0" baseline="-25000" dirty="0" smtClean="0">
              <a:ln>
                <a:noFill/>
              </a:ln>
              <a:effectLst/>
              <a:latin typeface="Times New Roman"/>
              <a:cs typeface="Times New Roman"/>
            </a:endParaRPr>
          </a:p>
        </p:txBody>
      </p:sp>
      <p:sp>
        <p:nvSpPr>
          <p:cNvPr id="6" name="Rectangle 5"/>
          <p:cNvSpPr/>
          <p:nvPr/>
        </p:nvSpPr>
        <p:spPr>
          <a:xfrm>
            <a:off x="6429471" y="4018349"/>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429471" y="3821991"/>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429471" y="1752312"/>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429471" y="3043913"/>
            <a:ext cx="1536892" cy="207903"/>
          </a:xfrm>
          <a:prstGeom prst="rect">
            <a:avLst/>
          </a:prstGeom>
          <a:solidFill>
            <a:srgbClr val="82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916735" y="1179576"/>
            <a:ext cx="7049628" cy="221233"/>
            <a:chOff x="916735" y="1179576"/>
            <a:chExt cx="7049628" cy="221233"/>
          </a:xfrm>
        </p:grpSpPr>
        <p:sp>
          <p:nvSpPr>
            <p:cNvPr id="78" name="Rectangle 77"/>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919698" y="1960215"/>
            <a:ext cx="7049628" cy="221233"/>
            <a:chOff x="916735" y="1179576"/>
            <a:chExt cx="7049628" cy="221233"/>
          </a:xfrm>
        </p:grpSpPr>
        <p:sp>
          <p:nvSpPr>
            <p:cNvPr id="112" name="Rectangle 111"/>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919698" y="2363007"/>
            <a:ext cx="7049628" cy="221233"/>
            <a:chOff x="916735" y="1179576"/>
            <a:chExt cx="7049628" cy="221233"/>
          </a:xfrm>
        </p:grpSpPr>
        <p:sp>
          <p:nvSpPr>
            <p:cNvPr id="116" name="Rectangle 115"/>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916735" y="3392116"/>
            <a:ext cx="7049628" cy="221233"/>
            <a:chOff x="916735" y="1179576"/>
            <a:chExt cx="7049628" cy="221233"/>
          </a:xfrm>
        </p:grpSpPr>
        <p:sp>
          <p:nvSpPr>
            <p:cNvPr id="120" name="Rectangle 119"/>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919698" y="3600758"/>
            <a:ext cx="7049628" cy="221233"/>
            <a:chOff x="916735" y="1179576"/>
            <a:chExt cx="7049628" cy="221233"/>
          </a:xfrm>
        </p:grpSpPr>
        <p:sp>
          <p:nvSpPr>
            <p:cNvPr id="124" name="Rectangle 123"/>
            <p:cNvSpPr/>
            <p:nvPr/>
          </p:nvSpPr>
          <p:spPr>
            <a:xfrm>
              <a:off x="6429471" y="1187094"/>
              <a:ext cx="1536892" cy="208642"/>
            </a:xfrm>
            <a:prstGeom prst="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3159131" y="1179576"/>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916735" y="1192167"/>
              <a:ext cx="1752599" cy="208642"/>
            </a:xfrm>
            <a:prstGeom prst="rect">
              <a:avLst/>
            </a:prstGeom>
            <a:solidFill>
              <a:srgbClr val="0080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36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500"/>
                                        <p:tgtEl>
                                          <p:spTgt spid="1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Effect transition="in" filter="fade">
                                      <p:cBhvr>
                                        <p:cTn id="51" dur="500"/>
                                        <p:tgtEl>
                                          <p:spTgt spid="17">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Effect transition="in" filter="fade">
                                      <p:cBhvr>
                                        <p:cTn id="57" dur="500"/>
                                        <p:tgtEl>
                                          <p:spTgt spid="17">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78288372"/>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990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2398118902"/>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9909"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endParaRPr kumimoji="0" lang="en-US" sz="1200" b="1" u="none" strike="noStrike" cap="none" normalizeH="0" baseline="-25000" dirty="0" smtClean="0">
              <a:ln>
                <a:noFill/>
              </a:ln>
              <a:solidFill>
                <a:schemeClr val="bg1"/>
              </a:solidFill>
              <a:effectLst/>
              <a:latin typeface="Times New Roman"/>
              <a:cs typeface="Times New Roman"/>
            </a:endParaRP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endParaRPr kumimoji="0" lang="en-US" sz="1200" b="1" u="none" strike="noStrike" cap="none" normalizeH="0" baseline="-25000" dirty="0" smtClean="0">
                <a:ln>
                  <a:noFill/>
                </a:ln>
                <a:solidFill>
                  <a:srgbClr val="FFFFFF"/>
                </a:solidFill>
                <a:effectLst/>
                <a:latin typeface="Times New Roman"/>
                <a:cs typeface="Times New Roman"/>
              </a:endParaRP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endParaRPr kumimoji="0" lang="en-US" sz="1200" b="1" u="none" strike="noStrike" cap="none" normalizeH="0" baseline="-25000" dirty="0" smtClean="0">
              <a:ln>
                <a:noFill/>
              </a:ln>
              <a:solidFill>
                <a:schemeClr val="tx1"/>
              </a:solidFill>
              <a:effectLst/>
              <a:latin typeface="Times New Roman"/>
              <a:cs typeface="Times New Roman"/>
            </a:endParaRP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183748410"/>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991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2553572654"/>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79911"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nversio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7098" y="2096568"/>
            <a:ext cx="2181419" cy="941259"/>
          </a:xfrm>
          <a:prstGeom prst="rect">
            <a:avLst/>
          </a:prstGeom>
        </p:spPr>
      </p:pic>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479799"/>
            <a:ext cx="8229600" cy="3257249"/>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Decoding works </a:t>
            </a:r>
            <a:r>
              <a:rPr lang="en-US" dirty="0" smtClean="0"/>
              <a:t>if </a:t>
            </a:r>
            <a:br>
              <a:rPr lang="en-US" dirty="0" smtClean="0"/>
            </a:br>
            <a:endParaRPr lang="en-US" dirty="0" smtClean="0"/>
          </a:p>
          <a:p>
            <a:endParaRPr lang="en-US" u="sng" dirty="0" smtClean="0"/>
          </a:p>
        </p:txBody>
      </p:sp>
      <p:graphicFrame>
        <p:nvGraphicFramePr>
          <p:cNvPr id="131" name="Object 130"/>
          <p:cNvGraphicFramePr>
            <a:graphicFrameLocks noChangeAspect="1"/>
          </p:cNvGraphicFramePr>
          <p:nvPr>
            <p:extLst>
              <p:ext uri="{D42A27DB-BD31-4B8C-83A1-F6EECF244321}">
                <p14:modId xmlns:p14="http://schemas.microsoft.com/office/powerpoint/2010/main" val="2546866570"/>
              </p:ext>
            </p:extLst>
          </p:nvPr>
        </p:nvGraphicFramePr>
        <p:xfrm>
          <a:off x="3366775" y="5862179"/>
          <a:ext cx="2735903" cy="656183"/>
        </p:xfrm>
        <a:graphic>
          <a:graphicData uri="http://schemas.openxmlformats.org/presentationml/2006/ole">
            <mc:AlternateContent xmlns:mc="http://schemas.openxmlformats.org/markup-compatibility/2006">
              <mc:Choice xmlns:v="urn:schemas-microsoft-com:vml" Requires="v">
                <p:oleObj spid="_x0000_s79912" name="Equation" r:id="rId13" imgW="1905000" imgH="457200" progId="Equation.3">
                  <p:embed/>
                </p:oleObj>
              </mc:Choice>
              <mc:Fallback>
                <p:oleObj name="Equation" r:id="rId13" imgW="1905000" imgH="457200" progId="Equation.3">
                  <p:embed/>
                  <p:pic>
                    <p:nvPicPr>
                      <p:cNvPr id="0" name=""/>
                      <p:cNvPicPr/>
                      <p:nvPr/>
                    </p:nvPicPr>
                    <p:blipFill>
                      <a:blip r:embed="rId14"/>
                      <a:stretch>
                        <a:fillRect/>
                      </a:stretch>
                    </p:blipFill>
                    <p:spPr>
                      <a:xfrm>
                        <a:off x="3366775" y="5862179"/>
                        <a:ext cx="2735903" cy="656183"/>
                      </a:xfrm>
                      <a:prstGeom prst="rect">
                        <a:avLst/>
                      </a:prstGeom>
                    </p:spPr>
                  </p:pic>
                </p:oleObj>
              </mc:Fallback>
            </mc:AlternateContent>
          </a:graphicData>
        </a:graphic>
      </p:graphicFrame>
    </p:spTree>
    <p:extLst>
      <p:ext uri="{BB962C8B-B14F-4D97-AF65-F5344CB8AC3E}">
        <p14:creationId xmlns:p14="http://schemas.microsoft.com/office/powerpoint/2010/main" val="484505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500"/>
                                        <p:tgtEl>
                                          <p:spTgt spid="10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0">
                                            <p:txEl>
                                              <p:pRg st="0" end="0"/>
                                            </p:txEl>
                                          </p:spTgt>
                                        </p:tgtEl>
                                        <p:attrNameLst>
                                          <p:attrName>style.visibility</p:attrName>
                                        </p:attrNameLst>
                                      </p:cBhvr>
                                      <p:to>
                                        <p:strVal val="visible"/>
                                      </p:to>
                                    </p:set>
                                    <p:animEffect transition="in" filter="fade">
                                      <p:cBhvr>
                                        <p:cTn id="16" dur="500"/>
                                        <p:tgtEl>
                                          <p:spTgt spid="13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0">
                                            <p:txEl>
                                              <p:pRg st="1" end="1"/>
                                            </p:txEl>
                                          </p:spTgt>
                                        </p:tgtEl>
                                        <p:attrNameLst>
                                          <p:attrName>style.visibility</p:attrName>
                                        </p:attrNameLst>
                                      </p:cBhvr>
                                      <p:to>
                                        <p:strVal val="visible"/>
                                      </p:to>
                                    </p:set>
                                    <p:animEffect transition="in" filter="fade">
                                      <p:cBhvr>
                                        <p:cTn id="21" dur="500"/>
                                        <p:tgtEl>
                                          <p:spTgt spid="13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0">
                                            <p:txEl>
                                              <p:pRg st="2" end="2"/>
                                            </p:txEl>
                                          </p:spTgt>
                                        </p:tgtEl>
                                        <p:attrNameLst>
                                          <p:attrName>style.visibility</p:attrName>
                                        </p:attrNameLst>
                                      </p:cBhvr>
                                      <p:to>
                                        <p:strVal val="visible"/>
                                      </p:to>
                                    </p:set>
                                    <p:animEffect transition="in" filter="fade">
                                      <p:cBhvr>
                                        <p:cTn id="26" dur="500"/>
                                        <p:tgtEl>
                                          <p:spTgt spid="13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0">
                                            <p:txEl>
                                              <p:pRg st="3" end="3"/>
                                            </p:txEl>
                                          </p:spTgt>
                                        </p:tgtEl>
                                        <p:attrNameLst>
                                          <p:attrName>style.visibility</p:attrName>
                                        </p:attrNameLst>
                                      </p:cBhvr>
                                      <p:to>
                                        <p:strVal val="visible"/>
                                      </p:to>
                                    </p:set>
                                    <p:animEffect transition="in" filter="fade">
                                      <p:cBhvr>
                                        <p:cTn id="31" dur="500"/>
                                        <p:tgtEl>
                                          <p:spTgt spid="13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0">
                                            <p:txEl>
                                              <p:pRg st="4" end="4"/>
                                            </p:txEl>
                                          </p:spTgt>
                                        </p:tgtEl>
                                        <p:attrNameLst>
                                          <p:attrName>style.visibility</p:attrName>
                                        </p:attrNameLst>
                                      </p:cBhvr>
                                      <p:to>
                                        <p:strVal val="visible"/>
                                      </p:to>
                                    </p:set>
                                    <p:animEffect transition="in" filter="fade">
                                      <p:cBhvr>
                                        <p:cTn id="36" dur="500"/>
                                        <p:tgtEl>
                                          <p:spTgt spid="130">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1"/>
                                        </p:tgtEl>
                                        <p:attrNameLst>
                                          <p:attrName>style.visibility</p:attrName>
                                        </p:attrNameLst>
                                      </p:cBhvr>
                                      <p:to>
                                        <p:strVal val="visible"/>
                                      </p:to>
                                    </p:set>
                                    <p:animEffect transition="in" filter="fade">
                                      <p:cBhvr>
                                        <p:cTn id="3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6"/>
          <p:cNvSpPr>
            <a:spLocks noChangeArrowheads="1"/>
          </p:cNvSpPr>
          <p:nvPr/>
        </p:nvSpPr>
        <p:spPr bwMode="auto">
          <a:xfrm>
            <a:off x="5564785" y="3590636"/>
            <a:ext cx="2136033" cy="5195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dirty="0">
              <a:solidFill>
                <a:srgbClr val="000000"/>
              </a:solidFill>
              <a:latin typeface="Times New Roman"/>
              <a:cs typeface="Times New Roman"/>
            </a:endParaRPr>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8494577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8193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3806315320"/>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81938" name="Equation" r:id="rId6" imgW="736600" imgH="215900" progId="Equation.3">
                  <p:embed/>
                </p:oleObj>
              </mc:Choice>
              <mc:Fallback>
                <p:oleObj name="Equation" r:id="rId6" imgW="736600" imgH="215900" progId="Equation.3">
                  <p:embed/>
                  <p:pic>
                    <p:nvPicPr>
                      <p:cNvPr id="0" name=""/>
                      <p:cNvPicPr/>
                      <p:nvPr/>
                    </p:nvPicPr>
                    <p:blipFill>
                      <a:blip r:embed="rId7"/>
                      <a:stretch>
                        <a:fillRect/>
                      </a:stretch>
                    </p:blipFill>
                    <p:spPr>
                      <a:xfrm>
                        <a:off x="94241" y="886089"/>
                        <a:ext cx="1216025" cy="357187"/>
                      </a:xfrm>
                      <a:prstGeom prst="rect">
                        <a:avLst/>
                      </a:prstGeom>
                    </p:spPr>
                  </p:pic>
                </p:oleObj>
              </mc:Fallback>
            </mc:AlternateContent>
          </a:graphicData>
        </a:graphic>
      </p:graphicFrame>
      <p:sp>
        <p:nvSpPr>
          <p:cNvPr id="84" name="Title 1"/>
          <p:cNvSpPr>
            <a:spLocks noGrp="1"/>
          </p:cNvSpPr>
          <p:nvPr>
            <p:ph type="title"/>
          </p:nvPr>
        </p:nvSpPr>
        <p:spPr>
          <a:xfrm>
            <a:off x="1" y="-284162"/>
            <a:ext cx="8959272" cy="1143000"/>
          </a:xfrm>
        </p:spPr>
        <p:txBody>
          <a:bodyPr>
            <a:normAutofit fontScale="90000"/>
          </a:bodyPr>
          <a:lstStyle/>
          <a:p>
            <a:r>
              <a:rPr lang="en-US" dirty="0" smtClean="0"/>
              <a:t>Building a Computational Fuzzy Extractor</a:t>
            </a:r>
            <a:endParaRPr lang="en-US" dirty="0"/>
          </a:p>
        </p:txBody>
      </p:sp>
      <p:sp>
        <p:nvSpPr>
          <p:cNvPr id="71" name="TextBox 70"/>
          <p:cNvSpPr txBox="1"/>
          <p:nvPr/>
        </p:nvSpPr>
        <p:spPr>
          <a:xfrm>
            <a:off x="2646431" y="1667476"/>
            <a:ext cx="285181" cy="276999"/>
          </a:xfrm>
          <a:prstGeom prst="rect">
            <a:avLst/>
          </a:prstGeom>
          <a:noFill/>
        </p:spPr>
        <p:txBody>
          <a:bodyPr wrap="square" rtlCol="0">
            <a:spAutoFit/>
          </a:bodyPr>
          <a:lstStyle/>
          <a:p>
            <a:pPr algn="ctr"/>
            <a:r>
              <a:rPr lang="en-US" sz="1200" b="1" dirty="0" smtClean="0">
                <a:latin typeface="Times New Roman"/>
                <a:cs typeface="Times New Roman"/>
              </a:rPr>
              <a:t>+</a:t>
            </a:r>
            <a:endParaRPr lang="en-US" sz="1200" b="1" dirty="0">
              <a:latin typeface="Times New Roman"/>
              <a:cs typeface="Times New Roman"/>
            </a:endParaRPr>
          </a:p>
        </p:txBody>
      </p:sp>
      <p:sp>
        <p:nvSpPr>
          <p:cNvPr id="95" name="TextBox 94"/>
          <p:cNvSpPr txBox="1"/>
          <p:nvPr/>
        </p:nvSpPr>
        <p:spPr>
          <a:xfrm>
            <a:off x="3179807" y="1673826"/>
            <a:ext cx="285181" cy="276999"/>
          </a:xfrm>
          <a:prstGeom prst="rect">
            <a:avLst/>
          </a:prstGeom>
          <a:noFill/>
        </p:spPr>
        <p:txBody>
          <a:bodyPr wrap="square" rtlCol="0">
            <a:spAutoFit/>
          </a:bodyPr>
          <a:lstStyle/>
          <a:p>
            <a:pPr algn="ctr"/>
            <a:r>
              <a:rPr lang="en-US" sz="1200" dirty="0" smtClean="0">
                <a:latin typeface="Times New Roman"/>
                <a:cs typeface="Times New Roman"/>
              </a:rPr>
              <a:t>=</a:t>
            </a:r>
            <a:endParaRPr lang="en-US" sz="1200" dirty="0">
              <a:latin typeface="Times New Roman"/>
              <a:cs typeface="Times New Roman"/>
            </a:endParaRPr>
          </a:p>
        </p:txBody>
      </p:sp>
      <p:sp>
        <p:nvSpPr>
          <p:cNvPr id="96" name="Rectangle 95"/>
          <p:cNvSpPr/>
          <p:nvPr/>
        </p:nvSpPr>
        <p:spPr bwMode="auto">
          <a:xfrm>
            <a:off x="1652500"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98" name="Rectangle 97"/>
          <p:cNvSpPr/>
          <p:nvPr/>
        </p:nvSpPr>
        <p:spPr bwMode="auto">
          <a:xfrm>
            <a:off x="2877594" y="1298817"/>
            <a:ext cx="367256" cy="1086181"/>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bg1"/>
                </a:solidFill>
                <a:effectLst/>
                <a:latin typeface="Times New Roman"/>
                <a:cs typeface="Times New Roman"/>
              </a:rPr>
              <a:t>w</a:t>
            </a:r>
            <a:r>
              <a:rPr kumimoji="0" lang="en-US" sz="1200" b="1" u="none" strike="noStrike" cap="none" normalizeH="0" baseline="-25000" dirty="0" smtClean="0">
                <a:ln>
                  <a:noFill/>
                </a:ln>
                <a:solidFill>
                  <a:schemeClr val="bg1"/>
                </a:solidFill>
                <a:effectLst/>
                <a:latin typeface="Times New Roman"/>
                <a:cs typeface="Times New Roman"/>
              </a:rPr>
              <a:t>0</a:t>
            </a:r>
            <a:endParaRPr kumimoji="0" lang="en-US" sz="1200" b="1" u="none" strike="noStrike" cap="none" normalizeH="0" baseline="-25000" dirty="0" smtClean="0">
              <a:ln>
                <a:noFill/>
              </a:ln>
              <a:solidFill>
                <a:schemeClr val="bg1"/>
              </a:solidFill>
              <a:effectLst/>
              <a:latin typeface="Times New Roman"/>
              <a:cs typeface="Times New Roman"/>
            </a:endParaRPr>
          </a:p>
        </p:txBody>
      </p:sp>
      <p:sp>
        <p:nvSpPr>
          <p:cNvPr id="99" name="Rectangle 98"/>
          <p:cNvSpPr/>
          <p:nvPr/>
        </p:nvSpPr>
        <p:spPr bwMode="auto">
          <a:xfrm>
            <a:off x="3426888" y="1296121"/>
            <a:ext cx="201850" cy="1088877"/>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b</a:t>
            </a:r>
          </a:p>
        </p:txBody>
      </p:sp>
      <p:grpSp>
        <p:nvGrpSpPr>
          <p:cNvPr id="5" name="Group 4"/>
          <p:cNvGrpSpPr/>
          <p:nvPr/>
        </p:nvGrpSpPr>
        <p:grpSpPr>
          <a:xfrm>
            <a:off x="2362438" y="1296121"/>
            <a:ext cx="334643" cy="662134"/>
            <a:chOff x="3011807" y="4802759"/>
            <a:chExt cx="334643" cy="662134"/>
          </a:xfrm>
        </p:grpSpPr>
        <p:sp>
          <p:nvSpPr>
            <p:cNvPr id="89" name="Rectangle 88"/>
            <p:cNvSpPr/>
            <p:nvPr/>
          </p:nvSpPr>
          <p:spPr bwMode="auto">
            <a:xfrm>
              <a:off x="3011807" y="4802759"/>
              <a:ext cx="334643" cy="334391"/>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x</a:t>
              </a:r>
              <a:r>
                <a:rPr kumimoji="0" lang="en-US" sz="1200" b="1" u="none" strike="noStrike" cap="none" normalizeH="0" baseline="-25000" dirty="0" smtClean="0">
                  <a:ln>
                    <a:noFill/>
                  </a:ln>
                  <a:solidFill>
                    <a:schemeClr val="tx1"/>
                  </a:solidFill>
                  <a:effectLst/>
                  <a:latin typeface="Times New Roman"/>
                  <a:cs typeface="Times New Roman"/>
                </a:rPr>
                <a:t>1</a:t>
              </a:r>
              <a:endParaRPr kumimoji="0" lang="en-US" sz="1200" b="1" u="none" strike="noStrike" cap="none" normalizeH="0" baseline="-25000" dirty="0" smtClean="0">
                <a:ln>
                  <a:noFill/>
                </a:ln>
                <a:solidFill>
                  <a:schemeClr val="tx1"/>
                </a:solidFill>
                <a:effectLst/>
                <a:latin typeface="Times New Roman"/>
                <a:cs typeface="Times New Roman"/>
              </a:endParaRPr>
            </a:p>
          </p:txBody>
        </p:sp>
        <p:sp>
          <p:nvSpPr>
            <p:cNvPr id="100" name="Rectangle 99"/>
            <p:cNvSpPr/>
            <p:nvPr/>
          </p:nvSpPr>
          <p:spPr bwMode="auto">
            <a:xfrm>
              <a:off x="3011807" y="5137150"/>
              <a:ext cx="334643" cy="327743"/>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FFFFFF"/>
                  </a:solidFill>
                  <a:effectLst/>
                  <a:latin typeface="Times New Roman"/>
                  <a:cs typeface="Times New Roman"/>
                </a:rPr>
                <a:t>x</a:t>
              </a:r>
              <a:r>
                <a:rPr kumimoji="0" lang="en-US" sz="1200" b="1" u="none" strike="noStrike" cap="none" normalizeH="0" baseline="-25000" dirty="0" smtClean="0">
                  <a:ln>
                    <a:noFill/>
                  </a:ln>
                  <a:solidFill>
                    <a:srgbClr val="FFFFFF"/>
                  </a:solidFill>
                  <a:effectLst/>
                  <a:latin typeface="Times New Roman"/>
                  <a:cs typeface="Times New Roman"/>
                </a:rPr>
                <a:t>2</a:t>
              </a:r>
              <a:endParaRPr kumimoji="0" lang="en-US" sz="1200" b="1" u="none" strike="noStrike" cap="none" normalizeH="0" baseline="-25000" dirty="0" smtClean="0">
                <a:ln>
                  <a:noFill/>
                </a:ln>
                <a:solidFill>
                  <a:srgbClr val="FFFFFF"/>
                </a:solidFill>
                <a:effectLst/>
                <a:latin typeface="Times New Roman"/>
                <a:cs typeface="Times New Roman"/>
              </a:endParaRPr>
            </a:p>
          </p:txBody>
        </p:sp>
      </p:grpSp>
      <p:sp>
        <p:nvSpPr>
          <p:cNvPr id="102" name="Rectangle 101"/>
          <p:cNvSpPr/>
          <p:nvPr/>
        </p:nvSpPr>
        <p:spPr bwMode="auto">
          <a:xfrm>
            <a:off x="1985244" y="1298294"/>
            <a:ext cx="332744" cy="10867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a:cs typeface="Times New Roman"/>
              </a:rPr>
              <a:t>A</a:t>
            </a:r>
            <a:r>
              <a:rPr kumimoji="0" lang="en-US" sz="1200" b="1" u="none" strike="noStrike" cap="none" normalizeH="0" baseline="-25000" dirty="0" smtClean="0">
                <a:ln>
                  <a:noFill/>
                </a:ln>
                <a:solidFill>
                  <a:schemeClr val="tx1"/>
                </a:solidFill>
                <a:effectLst/>
                <a:latin typeface="Times New Roman"/>
                <a:cs typeface="Times New Roman"/>
              </a:rPr>
              <a:t>2</a:t>
            </a:r>
            <a:endParaRPr kumimoji="0" lang="en-US" sz="1200" b="1" u="none" strike="noStrike" cap="none" normalizeH="0" baseline="-25000" dirty="0" smtClean="0">
              <a:ln>
                <a:noFill/>
              </a:ln>
              <a:solidFill>
                <a:schemeClr val="tx1"/>
              </a:solidFill>
              <a:effectLst/>
              <a:latin typeface="Times New Roman"/>
              <a:cs typeface="Times New Roman"/>
            </a:endParaRPr>
          </a:p>
        </p:txBody>
      </p:sp>
      <p:grpSp>
        <p:nvGrpSpPr>
          <p:cNvPr id="111" name="Group 110"/>
          <p:cNvGrpSpPr/>
          <p:nvPr/>
        </p:nvGrpSpPr>
        <p:grpSpPr>
          <a:xfrm>
            <a:off x="898663" y="1334455"/>
            <a:ext cx="443626" cy="411225"/>
            <a:chOff x="898663" y="1334455"/>
            <a:chExt cx="443626" cy="411225"/>
          </a:xfrm>
        </p:grpSpPr>
        <p:sp>
          <p:nvSpPr>
            <p:cNvPr id="112" name="Rectangle 111"/>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14" name="Group 113"/>
          <p:cNvGrpSpPr/>
          <p:nvPr/>
        </p:nvGrpSpPr>
        <p:grpSpPr>
          <a:xfrm>
            <a:off x="7896495" y="1619503"/>
            <a:ext cx="579497" cy="369332"/>
            <a:chOff x="6366719" y="2492739"/>
            <a:chExt cx="579497" cy="369332"/>
          </a:xfrm>
        </p:grpSpPr>
        <p:sp>
          <p:nvSpPr>
            <p:cNvPr id="115" name="Rectangle 11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17" name="Group 116"/>
          <p:cNvGrpSpPr/>
          <p:nvPr/>
        </p:nvGrpSpPr>
        <p:grpSpPr>
          <a:xfrm>
            <a:off x="3743715" y="1886802"/>
            <a:ext cx="381695" cy="306340"/>
            <a:chOff x="4331771" y="1922449"/>
            <a:chExt cx="381695" cy="306340"/>
          </a:xfrm>
        </p:grpSpPr>
        <p:sp>
          <p:nvSpPr>
            <p:cNvPr id="118" name="Rectangle 11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9" name="Object 118"/>
            <p:cNvGraphicFramePr>
              <a:graphicFrameLocks noChangeAspect="1"/>
            </p:cNvGraphicFramePr>
            <p:nvPr>
              <p:extLst>
                <p:ext uri="{D42A27DB-BD31-4B8C-83A1-F6EECF244321}">
                  <p14:modId xmlns:p14="http://schemas.microsoft.com/office/powerpoint/2010/main" val="382614927"/>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81939"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06706" y="1941451"/>
                          <a:ext cx="242888" cy="287338"/>
                        </a:xfrm>
                        <a:prstGeom prst="rect">
                          <a:avLst/>
                        </a:prstGeom>
                      </p:spPr>
                    </p:pic>
                  </p:oleObj>
                </mc:Fallback>
              </mc:AlternateContent>
            </a:graphicData>
          </a:graphic>
        </p:graphicFrame>
      </p:grpSp>
      <p:grpSp>
        <p:nvGrpSpPr>
          <p:cNvPr id="120" name="Group 119"/>
          <p:cNvGrpSpPr/>
          <p:nvPr/>
        </p:nvGrpSpPr>
        <p:grpSpPr>
          <a:xfrm>
            <a:off x="3735413" y="697369"/>
            <a:ext cx="579497" cy="369332"/>
            <a:chOff x="4308681" y="720459"/>
            <a:chExt cx="579497" cy="369332"/>
          </a:xfrm>
        </p:grpSpPr>
        <p:sp>
          <p:nvSpPr>
            <p:cNvPr id="121" name="Rectangle 12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3" name="Group 122"/>
          <p:cNvGrpSpPr/>
          <p:nvPr/>
        </p:nvGrpSpPr>
        <p:grpSpPr>
          <a:xfrm>
            <a:off x="3737835" y="706799"/>
            <a:ext cx="855247" cy="369332"/>
            <a:chOff x="4316523" y="1124426"/>
            <a:chExt cx="855247" cy="369332"/>
          </a:xfrm>
        </p:grpSpPr>
        <p:sp>
          <p:nvSpPr>
            <p:cNvPr id="124" name="Rectangle 123"/>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grpSp>
        <p:nvGrpSpPr>
          <p:cNvPr id="126" name="Group 125"/>
          <p:cNvGrpSpPr/>
          <p:nvPr/>
        </p:nvGrpSpPr>
        <p:grpSpPr>
          <a:xfrm>
            <a:off x="3745313" y="1841646"/>
            <a:ext cx="1137470" cy="354013"/>
            <a:chOff x="3901573" y="2192051"/>
            <a:chExt cx="1137470" cy="354013"/>
          </a:xfrm>
        </p:grpSpPr>
        <p:sp>
          <p:nvSpPr>
            <p:cNvPr id="127" name="Rectangle 126"/>
            <p:cNvSpPr/>
            <p:nvPr/>
          </p:nvSpPr>
          <p:spPr>
            <a:xfrm>
              <a:off x="3901573" y="2233118"/>
              <a:ext cx="1137470" cy="31294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8" name="Object 127"/>
            <p:cNvGraphicFramePr>
              <a:graphicFrameLocks noChangeAspect="1"/>
            </p:cNvGraphicFramePr>
            <p:nvPr>
              <p:extLst>
                <p:ext uri="{D42A27DB-BD31-4B8C-83A1-F6EECF244321}">
                  <p14:modId xmlns:p14="http://schemas.microsoft.com/office/powerpoint/2010/main" val="3011035896"/>
                </p:ext>
              </p:extLst>
            </p:nvPr>
          </p:nvGraphicFramePr>
          <p:xfrm>
            <a:off x="3978593" y="2192051"/>
            <a:ext cx="1060450" cy="354013"/>
          </p:xfrm>
          <a:graphic>
            <a:graphicData uri="http://schemas.openxmlformats.org/presentationml/2006/ole">
              <mc:AlternateContent xmlns:mc="http://schemas.openxmlformats.org/markup-compatibility/2006">
                <mc:Choice xmlns:v="urn:schemas-microsoft-com:vml" Requires="v">
                  <p:oleObj spid="_x0000_s81940" name="Equation" r:id="rId10" imgW="609600" imgH="203200" progId="Equation.3">
                    <p:embed/>
                  </p:oleObj>
                </mc:Choice>
                <mc:Fallback>
                  <p:oleObj name="Equation" r:id="rId10" imgW="609600" imgH="203200" progId="Equation.3">
                    <p:embed/>
                    <p:pic>
                      <p:nvPicPr>
                        <p:cNvPr id="0" name=""/>
                        <p:cNvPicPr/>
                        <p:nvPr/>
                      </p:nvPicPr>
                      <p:blipFill>
                        <a:blip r:embed="rId11"/>
                        <a:stretch>
                          <a:fillRect/>
                        </a:stretch>
                      </p:blipFill>
                      <p:spPr>
                        <a:xfrm>
                          <a:off x="3978593" y="2192051"/>
                          <a:ext cx="1060450" cy="354013"/>
                        </a:xfrm>
                        <a:prstGeom prst="rect">
                          <a:avLst/>
                        </a:prstGeom>
                      </p:spPr>
                    </p:pic>
                  </p:oleObj>
                </mc:Fallback>
              </mc:AlternateContent>
            </a:graphicData>
          </a:graphic>
        </p:graphicFrame>
      </p:grpSp>
      <p:sp>
        <p:nvSpPr>
          <p:cNvPr id="7" name="Rectangle 6"/>
          <p:cNvSpPr/>
          <p:nvPr/>
        </p:nvSpPr>
        <p:spPr>
          <a:xfrm>
            <a:off x="1823932" y="5075527"/>
            <a:ext cx="4754603" cy="330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nversio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7098" y="2096568"/>
            <a:ext cx="2181419" cy="941259"/>
          </a:xfrm>
          <a:prstGeom prst="rect">
            <a:avLst/>
          </a:prstGeom>
        </p:spPr>
      </p:pic>
      <p:grpSp>
        <p:nvGrpSpPr>
          <p:cNvPr id="107" name="Group 106"/>
          <p:cNvGrpSpPr/>
          <p:nvPr/>
        </p:nvGrpSpPr>
        <p:grpSpPr>
          <a:xfrm>
            <a:off x="7896495" y="1654927"/>
            <a:ext cx="855247" cy="369332"/>
            <a:chOff x="4316523" y="1124426"/>
            <a:chExt cx="855247" cy="369332"/>
          </a:xfrm>
        </p:grpSpPr>
        <p:sp>
          <p:nvSpPr>
            <p:cNvPr id="108" name="Rectangle 107"/>
            <p:cNvSpPr/>
            <p:nvPr/>
          </p:nvSpPr>
          <p:spPr>
            <a:xfrm>
              <a:off x="4333176" y="1126542"/>
              <a:ext cx="764435" cy="346242"/>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4316523" y="1124426"/>
              <a:ext cx="855247" cy="369332"/>
            </a:xfrm>
            <a:prstGeom prst="rect">
              <a:avLst/>
            </a:prstGeom>
            <a:noFill/>
          </p:spPr>
          <p:txBody>
            <a:bodyPr wrap="none" rtlCol="0">
              <a:spAutoFit/>
            </a:bodyPr>
            <a:lstStyle/>
            <a:p>
              <a:r>
                <a:rPr lang="en-US" i="1" dirty="0" smtClean="0">
                  <a:solidFill>
                    <a:srgbClr val="FFFFFF"/>
                  </a:solidFill>
                  <a:latin typeface="Times New Roman"/>
                  <a:cs typeface="Times New Roman"/>
                </a:rPr>
                <a:t>key=x</a:t>
              </a:r>
              <a:r>
                <a:rPr lang="en-US" baseline="-25000" dirty="0" smtClean="0">
                  <a:solidFill>
                    <a:srgbClr val="FFFFFF"/>
                  </a:solidFill>
                  <a:latin typeface="Times New Roman"/>
                  <a:cs typeface="Times New Roman"/>
                </a:rPr>
                <a:t>2</a:t>
              </a:r>
              <a:endParaRPr lang="en-US" baseline="-25000" dirty="0">
                <a:solidFill>
                  <a:srgbClr val="FFFFFF"/>
                </a:solidFill>
                <a:latin typeface="Times New Roman"/>
                <a:cs typeface="Times New Roman"/>
              </a:endParaRPr>
            </a:p>
          </p:txBody>
        </p:sp>
      </p:grpSp>
      <p:sp>
        <p:nvSpPr>
          <p:cNvPr id="130" name="Content Placeholder 2"/>
          <p:cNvSpPr>
            <a:spLocks noGrp="1"/>
          </p:cNvSpPr>
          <p:nvPr>
            <p:ph idx="1"/>
          </p:nvPr>
        </p:nvSpPr>
        <p:spPr>
          <a:xfrm>
            <a:off x="457200" y="3590636"/>
            <a:ext cx="8229600" cy="3146412"/>
          </a:xfrm>
        </p:spPr>
        <p:txBody>
          <a:bodyPr>
            <a:normAutofit fontScale="92500" lnSpcReduction="20000"/>
          </a:bodyPr>
          <a:lstStyle/>
          <a:p>
            <a:pPr marL="0" indent="0">
              <a:buNone/>
            </a:pPr>
            <a:r>
              <a:rPr lang="en-US" u="sng" dirty="0" smtClean="0"/>
              <a:t>Theorem:</a:t>
            </a:r>
            <a:r>
              <a:rPr lang="en-US" dirty="0" smtClean="0"/>
              <a:t>  </a:t>
            </a:r>
            <a:r>
              <a:rPr lang="en-US" dirty="0"/>
              <a:t>If </a:t>
            </a:r>
            <a:r>
              <a:rPr lang="en-US" i="1" dirty="0" err="1">
                <a:latin typeface="Times New Roman"/>
                <a:cs typeface="Times New Roman"/>
              </a:rPr>
              <a:t>d</a:t>
            </a:r>
            <a:r>
              <a:rPr lang="en-US" i="1" baseline="-25000" dirty="0" err="1">
                <a:latin typeface="Times New Roman"/>
                <a:cs typeface="Times New Roman"/>
              </a:rPr>
              <a:t>max</a:t>
            </a:r>
            <a:r>
              <a:rPr lang="en-US" dirty="0">
                <a:latin typeface="Times New Roman"/>
                <a:cs typeface="Times New Roman"/>
              </a:rPr>
              <a:t> = </a:t>
            </a:r>
            <a:r>
              <a:rPr lang="en-US" i="1" dirty="0">
                <a:latin typeface="Times New Roman"/>
                <a:cs typeface="Times New Roman"/>
              </a:rPr>
              <a:t>O</a:t>
            </a:r>
            <a:r>
              <a:rPr lang="en-US" dirty="0">
                <a:latin typeface="Times New Roman"/>
                <a:cs typeface="Times New Roman"/>
              </a:rPr>
              <a:t>(log </a:t>
            </a:r>
            <a:r>
              <a:rPr lang="en-US" i="1" dirty="0">
                <a:latin typeface="Times New Roman"/>
                <a:cs typeface="Times New Roman"/>
              </a:rPr>
              <a:t>n</a:t>
            </a:r>
            <a:r>
              <a:rPr lang="en-US" dirty="0">
                <a:latin typeface="Times New Roman"/>
                <a:cs typeface="Times New Roman"/>
              </a:rPr>
              <a:t>) and </a:t>
            </a:r>
            <a:r>
              <a:rPr lang="en-US" i="1" dirty="0">
                <a:latin typeface="Times New Roman"/>
                <a:cs typeface="Times New Roman"/>
              </a:rPr>
              <a:t>W</a:t>
            </a:r>
            <a:r>
              <a:rPr lang="en-US" dirty="0">
                <a:cs typeface="Calibri"/>
              </a:rPr>
              <a:t> is uniform, </a:t>
            </a:r>
            <a:r>
              <a:rPr lang="en-US" dirty="0"/>
              <a:t/>
            </a:r>
            <a:br>
              <a:rPr lang="en-US" dirty="0"/>
            </a:br>
            <a:r>
              <a:rPr lang="en-US" dirty="0"/>
              <a:t>our construction </a:t>
            </a:r>
          </a:p>
          <a:p>
            <a:pPr marL="0" indent="0">
              <a:buNone/>
            </a:pPr>
            <a:r>
              <a:rPr lang="en-US" dirty="0"/>
              <a:t>1) Is lossless </a:t>
            </a:r>
          </a:p>
          <a:p>
            <a:pPr marL="0" indent="0">
              <a:buNone/>
            </a:pPr>
            <a:r>
              <a:rPr lang="en-US" dirty="0"/>
              <a:t>2) Decoding runs in expected polynomial time</a:t>
            </a:r>
          </a:p>
          <a:p>
            <a:pPr marL="0" indent="0">
              <a:buNone/>
            </a:pPr>
            <a:r>
              <a:rPr lang="en-US" dirty="0"/>
              <a:t>3) Yields pseudorandom key assuming GAPSVP and SIVP are hard to approximate within polynomial factors</a:t>
            </a:r>
          </a:p>
          <a:p>
            <a:endParaRPr lang="en-US" u="sng" dirty="0" smtClean="0"/>
          </a:p>
        </p:txBody>
      </p:sp>
    </p:spTree>
    <p:extLst>
      <p:ext uri="{BB962C8B-B14F-4D97-AF65-F5344CB8AC3E}">
        <p14:creationId xmlns:p14="http://schemas.microsoft.com/office/powerpoint/2010/main" val="1486954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5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bg/>
                                          </p:spTgt>
                                        </p:tgtEl>
                                        <p:attrNameLst>
                                          <p:attrName>style.visibility</p:attrName>
                                        </p:attrNameLst>
                                      </p:cBhvr>
                                      <p:to>
                                        <p:strVal val="visible"/>
                                      </p:to>
                                    </p:set>
                                    <p:animEffect transition="in" filter="fade">
                                      <p:cBhvr>
                                        <p:cTn id="27" dur="500"/>
                                        <p:tgtEl>
                                          <p:spTgt spid="53">
                                            <p:bg/>
                                          </p:spTgt>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53">
                                            <p:txEl>
                                              <p:pRg st="0" end="0"/>
                                            </p:txEl>
                                          </p:spTgt>
                                        </p:tgtEl>
                                        <p:attrNameLst>
                                          <p:attrName>style.visibility</p:attrName>
                                        </p:attrNameLst>
                                      </p:cBhvr>
                                      <p:to>
                                        <p:strVal val="visible"/>
                                      </p:to>
                                    </p:set>
                                    <p:animEffect transition="in" filter="fade">
                                      <p:cBhvr>
                                        <p:cTn id="30"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animBg="1"/>
      <p:bldP spid="1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with 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4252648" y="3103481"/>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251243" y="4263144"/>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852770" y="3727733"/>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499"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500"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60" name="Group 59"/>
          <p:cNvGrpSpPr/>
          <p:nvPr/>
        </p:nvGrpSpPr>
        <p:grpSpPr>
          <a:xfrm>
            <a:off x="3179949" y="838971"/>
            <a:ext cx="3766267" cy="426267"/>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23501"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3249509" y="866775"/>
                          <a:ext cx="3627437" cy="398463"/>
                        </a:xfrm>
                        <a:prstGeom prst="rect">
                          <a:avLst/>
                        </a:prstGeom>
                      </p:spPr>
                    </p:pic>
                  </p:oleObj>
                </mc:Fallback>
              </mc:AlternateContent>
            </a:graphicData>
          </a:graphic>
        </p:graphicFrame>
      </p:grpSp>
      <p:sp>
        <p:nvSpPr>
          <p:cNvPr id="24" name="Content Placeholder 1"/>
          <p:cNvSpPr txBox="1">
            <a:spLocks/>
          </p:cNvSpPr>
          <p:nvPr/>
        </p:nvSpPr>
        <p:spPr>
          <a:xfrm>
            <a:off x="0" y="679829"/>
            <a:ext cx="3200400" cy="217904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pPr lvl="1"/>
            <a:r>
              <a:rPr lang="en-US" sz="1600" dirty="0" smtClean="0">
                <a:solidFill>
                  <a:schemeClr val="bg1"/>
                </a:solidFill>
                <a:latin typeface="Calibri"/>
                <a:cs typeface="Calibri"/>
              </a:rPr>
              <a:t>Security: </a:t>
            </a:r>
            <a:r>
              <a:rPr lang="en-US" sz="1600" dirty="0" smtClean="0">
                <a:solidFill>
                  <a:schemeClr val="bg1"/>
                </a:solidFill>
                <a:latin typeface="Times New Roman"/>
                <a:cs typeface="Times New Roman"/>
              </a:rPr>
              <a:t>(</a:t>
            </a:r>
            <a:r>
              <a:rPr lang="en-US" sz="1600" i="1" dirty="0" smtClean="0">
                <a:solidFill>
                  <a:schemeClr val="bg1"/>
                </a:solidFill>
                <a:latin typeface="Times New Roman"/>
                <a:cs typeface="Times New Roman"/>
              </a:rPr>
              <a:t>key</a:t>
            </a:r>
            <a:r>
              <a:rPr lang="en-US" sz="1600" dirty="0" smtClean="0">
                <a:solidFill>
                  <a:schemeClr val="bg1"/>
                </a:solidFill>
                <a:latin typeface="Times New Roman"/>
                <a:cs typeface="Times New Roman"/>
              </a:rPr>
              <a:t> , </a:t>
            </a:r>
            <a:r>
              <a:rPr lang="en-US" sz="1600" i="1" dirty="0" smtClean="0">
                <a:solidFill>
                  <a:schemeClr val="bg1"/>
                </a:solidFill>
                <a:latin typeface="Times New Roman"/>
                <a:cs typeface="Times New Roman"/>
              </a:rPr>
              <a:t>p</a:t>
            </a:r>
            <a:r>
              <a:rPr lang="en-US" sz="1600" dirty="0" smtClean="0">
                <a:solidFill>
                  <a:schemeClr val="bg1"/>
                </a:solidFill>
                <a:latin typeface="Times New Roman"/>
                <a:cs typeface="Times New Roman"/>
              </a:rPr>
              <a:t>) ≈ (</a:t>
            </a:r>
            <a:r>
              <a:rPr lang="en-US" sz="1600" i="1" dirty="0" smtClean="0">
                <a:solidFill>
                  <a:schemeClr val="bg1"/>
                </a:solidFill>
                <a:latin typeface="Times New Roman"/>
                <a:cs typeface="Times New Roman"/>
              </a:rPr>
              <a:t>U</a:t>
            </a:r>
            <a:r>
              <a:rPr lang="en-US" sz="1600" dirty="0" smtClean="0">
                <a:solidFill>
                  <a:schemeClr val="bg1"/>
                </a:solidFill>
                <a:latin typeface="Times New Roman"/>
                <a:cs typeface="Times New Roman"/>
              </a:rPr>
              <a:t> , </a:t>
            </a:r>
            <a:r>
              <a:rPr lang="en-US" sz="1600" i="1" dirty="0" smtClean="0">
                <a:solidFill>
                  <a:schemeClr val="bg1"/>
                </a:solidFill>
                <a:latin typeface="Times New Roman"/>
                <a:cs typeface="Times New Roman"/>
              </a:rPr>
              <a:t>p</a:t>
            </a:r>
            <a:r>
              <a:rPr lang="en-US" sz="1600" dirty="0" smtClean="0">
                <a:solidFill>
                  <a:schemeClr val="bg1"/>
                </a:solidFill>
                <a:latin typeface="Times New Roman"/>
                <a:cs typeface="Times New Roman"/>
              </a:rPr>
              <a:t>)</a:t>
            </a:r>
          </a:p>
          <a:p>
            <a:pPr lvl="1"/>
            <a:r>
              <a:rPr lang="en-US" sz="1600" dirty="0" smtClean="0">
                <a:solidFill>
                  <a:schemeClr val="bg1"/>
                </a:solidFill>
                <a:latin typeface="Calibri"/>
                <a:cs typeface="Calibri"/>
              </a:rPr>
              <a:t>Derive a key using a </a:t>
            </a:r>
            <a:br>
              <a:rPr lang="en-US" sz="1600" dirty="0" smtClean="0">
                <a:solidFill>
                  <a:schemeClr val="bg1"/>
                </a:solidFill>
                <a:latin typeface="Calibri"/>
                <a:cs typeface="Calibri"/>
              </a:rPr>
            </a:br>
            <a:r>
              <a:rPr lang="en-US" sz="1600" i="1" dirty="0" smtClean="0">
                <a:solidFill>
                  <a:schemeClr val="bg1"/>
                </a:solidFill>
                <a:latin typeface="Calibri"/>
                <a:cs typeface="Calibri"/>
              </a:rPr>
              <a:t>randomness extractor</a:t>
            </a:r>
          </a:p>
          <a:p>
            <a:pPr lvl="1"/>
            <a:r>
              <a:rPr lang="en-US" sz="1600" i="1" dirty="0" smtClean="0">
                <a:solidFill>
                  <a:schemeClr val="bg1"/>
                </a:solidFill>
                <a:latin typeface="Calibri"/>
                <a:cs typeface="Calibri"/>
              </a:rPr>
              <a:t>Error-correct </a:t>
            </a:r>
            <a:r>
              <a:rPr lang="en-US" sz="1600" dirty="0" smtClean="0">
                <a:solidFill>
                  <a:schemeClr val="bg1"/>
                </a:solidFill>
                <a:latin typeface="Calibri"/>
                <a:cs typeface="Calibri"/>
              </a:rPr>
              <a:t>the source using a </a:t>
            </a:r>
            <a:r>
              <a:rPr lang="en-US" sz="1600" i="1" dirty="0" smtClean="0">
                <a:solidFill>
                  <a:schemeClr val="bg1"/>
                </a:solidFill>
                <a:latin typeface="Calibri"/>
                <a:cs typeface="Calibri"/>
              </a:rPr>
              <a:t>Secure Sketch</a:t>
            </a:r>
          </a:p>
          <a:p>
            <a:pPr lvl="1"/>
            <a:endParaRPr lang="en-US" sz="1400" i="1" dirty="0">
              <a:latin typeface="Arial" charset="0"/>
            </a:endParaRPr>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51" name="TextBox 50"/>
          <p:cNvSpPr txBox="1"/>
          <p:nvPr/>
        </p:nvSpPr>
        <p:spPr>
          <a:xfrm>
            <a:off x="4228153" y="306115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52" name="TextBox 51"/>
          <p:cNvSpPr txBox="1"/>
          <p:nvPr/>
        </p:nvSpPr>
        <p:spPr>
          <a:xfrm>
            <a:off x="818135" y="3675150"/>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5" name="Group 4"/>
          <p:cNvGrpSpPr/>
          <p:nvPr/>
        </p:nvGrpSpPr>
        <p:grpSpPr>
          <a:xfrm>
            <a:off x="7815967" y="3960198"/>
            <a:ext cx="579497" cy="369332"/>
            <a:chOff x="6366719" y="2492739"/>
            <a:chExt cx="579497" cy="369332"/>
          </a:xfrm>
        </p:grpSpPr>
        <p:sp>
          <p:nvSpPr>
            <p:cNvPr id="53" name="Rectangle 5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fade">
                                      <p:cBhvr>
                                        <p:cTn id="20" dur="500"/>
                                        <p:tgtEl>
                                          <p:spTgt spid="2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xEl>
                                              <p:pRg st="3" end="3"/>
                                            </p:txEl>
                                          </p:spTgt>
                                        </p:tgtEl>
                                        <p:attrNameLst>
                                          <p:attrName>style.visibility</p:attrName>
                                        </p:attrNameLst>
                                      </p:cBhvr>
                                      <p:to>
                                        <p:strVal val="visible"/>
                                      </p:to>
                                    </p:set>
                                    <p:animEffect transition="in" filter="fade">
                                      <p:cBhvr>
                                        <p:cTn id="23" dur="500"/>
                                        <p:tgtEl>
                                          <p:spTgt spid="2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xEl>
                                              <p:pRg st="4" end="4"/>
                                            </p:txEl>
                                          </p:spTgt>
                                        </p:tgtEl>
                                        <p:attrNameLst>
                                          <p:attrName>style.visibility</p:attrName>
                                        </p:attrNameLst>
                                      </p:cBhvr>
                                      <p:to>
                                        <p:strVal val="visible"/>
                                      </p:to>
                                    </p:set>
                                    <p:animEffect transition="in" filter="fade">
                                      <p:cBhvr>
                                        <p:cTn id="26" dur="500"/>
                                        <p:tgtEl>
                                          <p:spTgt spid="2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xEl>
                                              <p:pRg st="5" end="5"/>
                                            </p:txEl>
                                          </p:spTgt>
                                        </p:tgtEl>
                                        <p:attrNameLst>
                                          <p:attrName>style.visibility</p:attrName>
                                        </p:attrNameLst>
                                      </p:cBhvr>
                                      <p:to>
                                        <p:strVal val="visible"/>
                                      </p:to>
                                    </p:set>
                                    <p:animEffect transition="in" filter="fade">
                                      <p:cBhvr>
                                        <p:cTn id="29" dur="500"/>
                                        <p:tgtEl>
                                          <p:spTgt spid="2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500"/>
                                        <p:tgtEl>
                                          <p:spTgt spid="40"/>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500"/>
                                        <p:tgtEl>
                                          <p:spTgt spid="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fade">
                                      <p:cBhvr>
                                        <p:cTn id="101" dur="500"/>
                                        <p:tgtEl>
                                          <p:spTgt spid="41"/>
                                        </p:tgtEl>
                                      </p:cBhvr>
                                    </p:animEffect>
                                  </p:childTnLst>
                                </p:cTn>
                              </p:par>
                              <p:par>
                                <p:cTn id="102" presetID="10" presetClass="entr" presetSubtype="0" fill="hold"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500"/>
                                        <p:tgtEl>
                                          <p:spTgt spid="44"/>
                                        </p:tgtEl>
                                      </p:cBhvr>
                                    </p:animEffect>
                                  </p:childTnLst>
                                </p:cTn>
                              </p:par>
                              <p:par>
                                <p:cTn id="108" presetID="10" presetClass="entr" presetSubtype="0" fill="hold"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fade">
                                      <p:cBhvr>
                                        <p:cTn id="1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48" grpId="0" animBg="1"/>
      <p:bldP spid="24" grpId="0"/>
      <p:bldP spid="25" grpId="0" animBg="1"/>
      <p:bldP spid="27" grpId="0" animBg="1"/>
      <p:bldP spid="30" grpId="0"/>
      <p:bldP spid="34" grpId="0" animBg="1"/>
      <p:bldP spid="35" grpId="0"/>
      <p:bldP spid="37" grpId="0" animBg="1"/>
      <p:bldP spid="39" grpId="0"/>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79251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6" grpId="1"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690026"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br>
              <a:rPr lang="en-US" sz="2400" dirty="0" smtClean="0"/>
            </a:br>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error distribution</a:t>
            </a:r>
            <a:endParaRPr lang="en-US" sz="2400" dirty="0"/>
          </a:p>
        </p:txBody>
      </p:sp>
      <p:grpSp>
        <p:nvGrpSpPr>
          <p:cNvPr id="3" name="Group 2"/>
          <p:cNvGrpSpPr/>
          <p:nvPr/>
        </p:nvGrpSpPr>
        <p:grpSpPr>
          <a:xfrm>
            <a:off x="3157324" y="2745126"/>
            <a:ext cx="627177" cy="1040231"/>
            <a:chOff x="4743178" y="1563409"/>
            <a:chExt cx="627177" cy="1040231"/>
          </a:xfrm>
        </p:grpSpPr>
        <p:sp>
          <p:nvSpPr>
            <p:cNvPr id="40" name="Rectangle 39"/>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3" name="TextBox 22"/>
          <p:cNvSpPr txBox="1"/>
          <p:nvPr/>
        </p:nvSpPr>
        <p:spPr>
          <a:xfrm>
            <a:off x="0" y="0"/>
            <a:ext cx="774402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n</a:t>
            </a:r>
            <a:r>
              <a:rPr lang="en-US" sz="2400" dirty="0">
                <a:latin typeface="Times New Roman"/>
                <a:cs typeface="Times New Roman"/>
              </a:rPr>
              <a:t>/3</a:t>
            </a:r>
            <a:r>
              <a:rPr lang="en-US" sz="2400" dirty="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a:t>
            </a:r>
            <a:r>
              <a:rPr lang="en-US" sz="2400" i="1" dirty="0">
                <a:latin typeface="Times New Roman"/>
                <a:cs typeface="Times New Roman"/>
              </a:rPr>
              <a:t>x</a:t>
            </a:r>
            <a:r>
              <a:rPr lang="en-US" sz="2400" baseline="-25000" dirty="0">
                <a:latin typeface="Times New Roman"/>
                <a:cs typeface="Times New Roman"/>
              </a:rPr>
              <a:t>1</a:t>
            </a:r>
            <a:r>
              <a:rPr lang="en-US" sz="2400" i="1" dirty="0">
                <a:latin typeface="Times New Roman"/>
                <a:cs typeface="Times New Roman"/>
              </a:rPr>
              <a:t>||x</a:t>
            </a:r>
            <a:r>
              <a:rPr lang="en-US" sz="2400" baseline="-25000" dirty="0">
                <a:latin typeface="Times New Roman"/>
                <a:cs typeface="Times New Roman"/>
              </a:rPr>
              <a:t>2</a:t>
            </a:r>
            <a:r>
              <a:rPr lang="en-US" sz="2400" dirty="0">
                <a:latin typeface="Times New Roman"/>
                <a:cs typeface="Times New Roman"/>
              </a:rPr>
              <a:t>)+</a:t>
            </a:r>
            <a:r>
              <a:rPr lang="en-US" sz="2400" i="1" dirty="0">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6" name="Rectangle 45"/>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8" name="Group 47"/>
          <p:cNvGrpSpPr/>
          <p:nvPr/>
        </p:nvGrpSpPr>
        <p:grpSpPr>
          <a:xfrm>
            <a:off x="3157324" y="2745126"/>
            <a:ext cx="627177" cy="1040231"/>
            <a:chOff x="4743178" y="1563409"/>
            <a:chExt cx="627177" cy="1040231"/>
          </a:xfrm>
        </p:grpSpPr>
        <p:sp>
          <p:nvSpPr>
            <p:cNvPr id="49" name="Rectangle 48"/>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50" name="Rectangle 49"/>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1" name="Rectangle 50"/>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40380" y="992909"/>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7422442" cy="2246769"/>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is solution to </a:t>
            </a:r>
            <a:r>
              <a:rPr lang="en-US" sz="2000" i="1" dirty="0" smtClean="0">
                <a:solidFill>
                  <a:srgbClr val="DE0055"/>
                </a:solidFill>
                <a:latin typeface="Times New Roman"/>
                <a:cs typeface="Times New Roman"/>
              </a:rPr>
              <a:t>R</a:t>
            </a:r>
            <a:r>
              <a:rPr lang="en-US" sz="2000" dirty="0" smtClean="0">
                <a:latin typeface="Times New Roman"/>
                <a:cs typeface="Times New Roman"/>
              </a:rPr>
              <a:t>(</a:t>
            </a:r>
            <a:r>
              <a:rPr lang="en-US" sz="2000" i="1" dirty="0" smtClean="0">
                <a:latin typeface="Times New Roman"/>
                <a:cs typeface="Times New Roman"/>
              </a:rPr>
              <a:t>x</a:t>
            </a:r>
            <a:r>
              <a:rPr lang="en-US" sz="2000" baseline="-25000" dirty="0" smtClean="0">
                <a:latin typeface="Times New Roman"/>
                <a:cs typeface="Times New Roman"/>
              </a:rPr>
              <a:t>1</a:t>
            </a:r>
            <a:r>
              <a:rPr lang="en-US" sz="2000" i="1" dirty="0" smtClean="0">
                <a:latin typeface="Times New Roman"/>
                <a:cs typeface="Times New Roman"/>
              </a:rPr>
              <a:t>||x</a:t>
            </a:r>
            <a:r>
              <a:rPr lang="en-US" sz="2000" baseline="-25000" dirty="0" smtClean="0">
                <a:latin typeface="Times New Roman"/>
                <a:cs typeface="Times New Roman"/>
              </a:rPr>
              <a:t>2</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60" name="Rectangle 59"/>
          <p:cNvSpPr/>
          <p:nvPr/>
        </p:nvSpPr>
        <p:spPr>
          <a:xfrm>
            <a:off x="692816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57324" y="2745126"/>
            <a:ext cx="627177" cy="1040231"/>
            <a:chOff x="4743178" y="1563409"/>
            <a:chExt cx="627177" cy="1040231"/>
          </a:xfrm>
        </p:grpSpPr>
        <p:sp>
          <p:nvSpPr>
            <p:cNvPr id="44" name="Rectangle 43"/>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5" name="Rectangle 44"/>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4" name="Rectangle 53"/>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issues are ensuring that we have a valid solution </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2</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producing a random matrix</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2" grpId="0" animBg="1"/>
      <p:bldP spid="38" grpId="0" animBg="1"/>
      <p:bldP spid="50" grpId="0" animBg="1"/>
      <p:bldP spid="27" grpId="0" build="p"/>
      <p:bldP spid="28" grpId="0" animBg="1"/>
      <p:bldP spid="46" grpId="0"/>
      <p:bldP spid="47" grpId="0"/>
      <p:bldP spid="48" grpId="0"/>
      <p:bldP spid="51" grpId="0" animBg="1"/>
      <p:bldP spid="53" grpId="0" animBg="1"/>
      <p:bldP spid="60" grpId="0" animBg="1"/>
      <p:bldP spid="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Parameters of [DöttlingMüller-Quade13] allow us to</a:t>
            </a:r>
            <a:br>
              <a:rPr lang="en-US" dirty="0" smtClean="0"/>
            </a:br>
            <a:r>
              <a:rPr lang="en-US" dirty="0" smtClean="0"/>
              <a:t>sample dimensions of error with a constant fraction </a:t>
            </a:r>
            <a:br>
              <a:rPr lang="en-US" dirty="0" smtClean="0"/>
            </a:br>
            <a:r>
              <a:rPr lang="en-US" dirty="0" smtClean="0"/>
              <a:t>of the bits in each variable of </a:t>
            </a:r>
            <a:r>
              <a:rPr lang="en-US" i="1" dirty="0" smtClean="0">
                <a:latin typeface="Times New Roman"/>
                <a:cs typeface="Times New Roman"/>
              </a:rPr>
              <a:t>x</a:t>
            </a:r>
          </a:p>
          <a:p>
            <a:pPr lvl="1"/>
            <a:r>
              <a:rPr lang="en-US" dirty="0" smtClean="0">
                <a:latin typeface="Calibri"/>
                <a:cs typeface="Calibri"/>
              </a:rPr>
              <a:t>We can protect </a:t>
            </a:r>
            <a:r>
              <a:rPr lang="en-US" i="1" dirty="0" smtClean="0">
                <a:latin typeface="Times New Roman"/>
                <a:cs typeface="Times New Roman"/>
              </a:rPr>
              <a:t>x</a:t>
            </a:r>
            <a:r>
              <a:rPr lang="en-US" dirty="0" smtClean="0">
                <a:latin typeface="Calibri"/>
                <a:cs typeface="Calibri"/>
              </a:rPr>
              <a:t> using fewer 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construction is 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599"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Decoding </a:t>
            </a:r>
            <a:r>
              <a:rPr lang="en-US" dirty="0" smtClean="0"/>
              <a:t>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samples</a:t>
            </a:r>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samples</a:t>
            </a:r>
          </a:p>
          <a:p>
            <a:r>
              <a:rPr lang="en-US" sz="2000" dirty="0" smtClean="0"/>
              <a:t>Verify correctness of </a:t>
            </a:r>
            <a:r>
              <a:rPr lang="en-US" sz="2000" i="1" dirty="0" smtClean="0">
                <a:latin typeface="Times New Roman"/>
                <a:cs typeface="Times New Roman"/>
              </a:rPr>
              <a:t>x</a:t>
            </a:r>
            <a:r>
              <a:rPr lang="en-US" sz="2000" dirty="0" smtClean="0"/>
              <a:t> using other samples</a:t>
            </a:r>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1641181819"/>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77835"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881038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3" name="Group 62"/>
          <p:cNvGrpSpPr/>
          <p:nvPr/>
        </p:nvGrpSpPr>
        <p:grpSpPr>
          <a:xfrm>
            <a:off x="3179949" y="1584296"/>
            <a:ext cx="3766267"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600" b="1" dirty="0" smtClean="0"/>
                <a:t>Converts high entropy sources to uniform </a:t>
              </a:r>
              <a:br>
                <a:rPr lang="en-US" sz="16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a:t>
              </a:r>
              <a:r>
                <a:rPr lang="en-US" sz="1800" b="1" i="1" dirty="0" smtClean="0">
                  <a:latin typeface="Times New Roman"/>
                  <a:cs typeface="Times New Roman"/>
                </a:rPr>
                <a:t>U</a:t>
              </a:r>
              <a:endParaRPr lang="en-US" sz="1800" b="1" i="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2" y="3253223"/>
            <a:ext cx="777140" cy="1044618"/>
            <a:chOff x="6851952" y="2558143"/>
            <a:chExt cx="967619" cy="1491952"/>
          </a:xfrm>
        </p:grpSpPr>
        <p:sp>
          <p:nvSpPr>
            <p:cNvPr id="53" name="Trapezoid 5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6" name="Elbow Connector 55"/>
          <p:cNvCxnSpPr>
            <a:endCxn id="53"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Content Placeholder 1"/>
          <p:cNvSpPr txBox="1">
            <a:spLocks/>
          </p:cNvSpPr>
          <p:nvPr/>
        </p:nvSpPr>
        <p:spPr>
          <a:xfrm>
            <a:off x="0" y="679829"/>
            <a:ext cx="3200400" cy="217904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pPr lvl="1"/>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600" dirty="0" smtClean="0">
                <a:latin typeface="Calibri"/>
                <a:cs typeface="Calibri"/>
              </a:rPr>
              <a:t>Derive 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FFFFFF"/>
                </a:solidFill>
                <a:latin typeface="Calibri"/>
                <a:cs typeface="Calibri"/>
              </a:rPr>
              <a:t>Error-correct </a:t>
            </a:r>
            <a:r>
              <a:rPr lang="en-US" sz="1600" dirty="0" smtClean="0">
                <a:solidFill>
                  <a:srgbClr val="FFFFFF"/>
                </a:solidFill>
                <a:latin typeface="Calibri"/>
                <a:cs typeface="Calibri"/>
              </a:rPr>
              <a:t>the source using a </a:t>
            </a:r>
            <a:r>
              <a:rPr lang="en-US" sz="1600" i="1" dirty="0" smtClean="0">
                <a:solidFill>
                  <a:srgbClr val="FFFFFF"/>
                </a:solidFill>
                <a:latin typeface="Calibri"/>
                <a:cs typeface="Calibri"/>
              </a:rPr>
              <a:t>Secure Sketch</a:t>
            </a:r>
          </a:p>
          <a:p>
            <a:pPr lvl="1"/>
            <a:endParaRPr lang="en-US" sz="1400" i="1" dirty="0">
              <a:latin typeface="Arial" charset="0"/>
            </a:endParaRPr>
          </a:p>
        </p:txBody>
      </p:sp>
      <p:sp>
        <p:nvSpPr>
          <p:cNvPr id="49" name="Rectangle 48"/>
          <p:cNvSpPr/>
          <p:nvPr/>
        </p:nvSpPr>
        <p:spPr>
          <a:xfrm>
            <a:off x="4252648" y="3103481"/>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251243" y="4263144"/>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52770" y="3727733"/>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1463040" y="2862071"/>
            <a:ext cx="2111844" cy="2302596"/>
            <a:chOff x="6838074" y="2277355"/>
            <a:chExt cx="981497" cy="1772740"/>
          </a:xfrm>
        </p:grpSpPr>
        <p:sp>
          <p:nvSpPr>
            <p:cNvPr id="59" name="Trapezoid 5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67" name="Straight Arrow Connector 66"/>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8" name="Straight Arrow Connector 67"/>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69" name="Straight Arrow Connector 68"/>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70" name="Object 69"/>
          <p:cNvGraphicFramePr>
            <a:graphicFrameLocks noChangeAspect="1"/>
          </p:cNvGraphicFramePr>
          <p:nvPr>
            <p:extLst>
              <p:ext uri="{D42A27DB-BD31-4B8C-83A1-F6EECF244321}">
                <p14:modId xmlns:p14="http://schemas.microsoft.com/office/powerpoint/2010/main" val="2364728669"/>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4532"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4282146"/>
                        <a:ext cx="242888" cy="287338"/>
                      </a:xfrm>
                      <a:prstGeom prst="rect">
                        <a:avLst/>
                      </a:prstGeom>
                    </p:spPr>
                  </p:pic>
                </p:oleObj>
              </mc:Fallback>
            </mc:AlternateContent>
          </a:graphicData>
        </a:graphic>
      </p:graphicFrame>
      <p:grpSp>
        <p:nvGrpSpPr>
          <p:cNvPr id="71" name="Group 70"/>
          <p:cNvGrpSpPr/>
          <p:nvPr/>
        </p:nvGrpSpPr>
        <p:grpSpPr>
          <a:xfrm>
            <a:off x="5198413" y="3775532"/>
            <a:ext cx="2578825" cy="1810201"/>
            <a:chOff x="6827762" y="2204122"/>
            <a:chExt cx="991809" cy="1845973"/>
          </a:xfrm>
        </p:grpSpPr>
        <p:sp>
          <p:nvSpPr>
            <p:cNvPr id="72" name="Trapezoid 7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3" name="TextBox 7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4" name="Straight Arrow Connector 7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75" name="Object 74"/>
          <p:cNvGraphicFramePr>
            <a:graphicFrameLocks noChangeAspect="1"/>
          </p:cNvGraphicFramePr>
          <p:nvPr>
            <p:extLst>
              <p:ext uri="{D42A27DB-BD31-4B8C-83A1-F6EECF244321}">
                <p14:modId xmlns:p14="http://schemas.microsoft.com/office/powerpoint/2010/main" val="2291309549"/>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4533"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4617994"/>
                        <a:ext cx="307975" cy="350838"/>
                      </a:xfrm>
                      <a:prstGeom prst="rect">
                        <a:avLst/>
                      </a:prstGeom>
                    </p:spPr>
                  </p:pic>
                </p:oleObj>
              </mc:Fallback>
            </mc:AlternateContent>
          </a:graphicData>
        </a:graphic>
      </p:graphicFrame>
      <p:cxnSp>
        <p:nvCxnSpPr>
          <p:cNvPr id="76" name="Straight Arrow Connector 7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77" name="Group 76"/>
          <p:cNvGrpSpPr/>
          <p:nvPr/>
        </p:nvGrpSpPr>
        <p:grpSpPr>
          <a:xfrm>
            <a:off x="3179949" y="838971"/>
            <a:ext cx="3766267" cy="426267"/>
            <a:chOff x="3156859" y="838971"/>
            <a:chExt cx="3766267" cy="426267"/>
          </a:xfrm>
        </p:grpSpPr>
        <p:sp>
          <p:nvSpPr>
            <p:cNvPr id="78"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9" name="Object 78"/>
            <p:cNvGraphicFramePr>
              <a:graphicFrameLocks noChangeAspect="1"/>
            </p:cNvGraphicFramePr>
            <p:nvPr>
              <p:extLst>
                <p:ext uri="{D42A27DB-BD31-4B8C-83A1-F6EECF244321}">
                  <p14:modId xmlns:p14="http://schemas.microsoft.com/office/powerpoint/2010/main" val="3795897965"/>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24534"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3249509" y="866775"/>
                          <a:ext cx="3627437" cy="398463"/>
                        </a:xfrm>
                        <a:prstGeom prst="rect">
                          <a:avLst/>
                        </a:prstGeom>
                      </p:spPr>
                    </p:pic>
                  </p:oleObj>
                </mc:Fallback>
              </mc:AlternateContent>
            </a:graphicData>
          </a:graphic>
        </p:graphicFrame>
      </p:gr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87" name="TextBox 86"/>
          <p:cNvSpPr txBox="1"/>
          <p:nvPr/>
        </p:nvSpPr>
        <p:spPr>
          <a:xfrm>
            <a:off x="4228153" y="306115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8" name="TextBox 87"/>
          <p:cNvSpPr txBox="1"/>
          <p:nvPr/>
        </p:nvSpPr>
        <p:spPr>
          <a:xfrm>
            <a:off x="818135" y="3675150"/>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9" name="Group 88"/>
          <p:cNvGrpSpPr/>
          <p:nvPr/>
        </p:nvGrpSpPr>
        <p:grpSpPr>
          <a:xfrm>
            <a:off x="7815967" y="3960198"/>
            <a:ext cx="579497" cy="369332"/>
            <a:chOff x="6366719" y="2492739"/>
            <a:chExt cx="579497" cy="369332"/>
          </a:xfrm>
        </p:grpSpPr>
        <p:sp>
          <p:nvSpPr>
            <p:cNvPr id="90" name="Rectangle 8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xEl>
                                              <p:pRg st="3" end="3"/>
                                            </p:txEl>
                                          </p:spTgt>
                                        </p:tgtEl>
                                        <p:attrNameLst>
                                          <p:attrName>style.visibility</p:attrName>
                                        </p:attrNameLst>
                                      </p:cBhvr>
                                      <p:to>
                                        <p:strVal val="visible"/>
                                      </p:to>
                                    </p:set>
                                    <p:animEffect transition="in" filter="fade">
                                      <p:cBhvr>
                                        <p:cTn id="7" dur="500"/>
                                        <p:tgtEl>
                                          <p:spTgt spid="4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xEl>
                                              <p:pRg st="4" end="4"/>
                                            </p:txEl>
                                          </p:spTgt>
                                        </p:tgtEl>
                                        <p:attrNameLst>
                                          <p:attrName>style.visibility</p:attrName>
                                        </p:attrNameLst>
                                      </p:cBhvr>
                                      <p:to>
                                        <p:strVal val="visible"/>
                                      </p:to>
                                    </p:set>
                                    <p:animEffect transition="in" filter="fade">
                                      <p:cBhvr>
                                        <p:cTn id="12" dur="500"/>
                                        <p:tgtEl>
                                          <p:spTgt spid="4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691"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921791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62771170"/>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58426"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3258761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build="p"/>
      <p:bldP spid="28"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a:t>Recent Results of </a:t>
            </a:r>
            <a:r>
              <a:rPr lang="en-US" sz="1800" dirty="0"/>
              <a:t>[DöttlingMüller-Quade13, MicciancioPeikert13] </a:t>
            </a:r>
            <a:br>
              <a:rPr lang="en-US" sz="1800" dirty="0"/>
            </a:br>
            <a:r>
              <a:rPr lang="en-US" dirty="0"/>
              <a:t>show security of LWE with error drawn uniformly from an interval</a:t>
            </a:r>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1525906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71804"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67" name="Content Placeholder 1"/>
          <p:cNvSpPr txBox="1">
            <a:spLocks/>
          </p:cNvSpPr>
          <p:nvPr/>
        </p:nvSpPr>
        <p:spPr>
          <a:xfrm>
            <a:off x="0" y="679829"/>
            <a:ext cx="3200400" cy="217904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pPr lvl="1"/>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600" dirty="0" smtClean="0">
                <a:latin typeface="Calibri"/>
                <a:cs typeface="Calibri"/>
              </a:rPr>
              <a:t>Derive a key using a </a:t>
            </a:r>
            <a:br>
              <a:rPr lang="en-US" sz="1600" dirty="0" smtClean="0">
                <a:latin typeface="Calibri"/>
                <a:cs typeface="Calibri"/>
              </a:rPr>
            </a:br>
            <a:r>
              <a:rPr lang="en-US" sz="1600" i="1" dirty="0" smtClean="0">
                <a:latin typeface="Calibri"/>
                <a:cs typeface="Calibri"/>
              </a:rPr>
              <a:t>randomness extractor</a:t>
            </a:r>
          </a:p>
          <a:p>
            <a:pPr lvl="1"/>
            <a:r>
              <a:rPr lang="en-US" sz="1600" i="1" dirty="0" smtClean="0">
                <a:solidFill>
                  <a:srgbClr val="000000"/>
                </a:solidFill>
                <a:latin typeface="Calibri"/>
                <a:cs typeface="Calibri"/>
              </a:rPr>
              <a:t>Error-correct </a:t>
            </a:r>
            <a:r>
              <a:rPr lang="en-US" sz="1600" dirty="0" smtClean="0">
                <a:solidFill>
                  <a:srgbClr val="000000"/>
                </a:solidFill>
                <a:latin typeface="Calibri"/>
                <a:cs typeface="Calibri"/>
              </a:rPr>
              <a:t>the source using a </a:t>
            </a:r>
            <a:r>
              <a:rPr lang="en-US" sz="1600" i="1" dirty="0" smtClean="0">
                <a:solidFill>
                  <a:srgbClr val="000000"/>
                </a:solidFill>
                <a:latin typeface="Calibri"/>
                <a:cs typeface="Calibri"/>
              </a:rPr>
              <a:t>Secure Sketch</a:t>
            </a:r>
          </a:p>
          <a:p>
            <a:pPr lvl="1"/>
            <a:endParaRPr lang="en-US" sz="1400" i="1" dirty="0">
              <a:latin typeface="Arial" charset="0"/>
            </a:endParaRPr>
          </a:p>
        </p:txBody>
      </p:sp>
      <p:grpSp>
        <p:nvGrpSpPr>
          <p:cNvPr id="115" name="Group 114"/>
          <p:cNvGrpSpPr/>
          <p:nvPr/>
        </p:nvGrpSpPr>
        <p:grpSpPr>
          <a:xfrm>
            <a:off x="3179949" y="1584296"/>
            <a:ext cx="3766267" cy="1006586"/>
            <a:chOff x="6249610" y="3824479"/>
            <a:chExt cx="2845001" cy="1671635"/>
          </a:xfrm>
        </p:grpSpPr>
        <p:sp>
          <p:nvSpPr>
            <p:cNvPr id="116"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600" b="1" dirty="0" smtClean="0"/>
                <a:t>Converts high entropy sources to uniform </a:t>
              </a:r>
              <a:br>
                <a:rPr lang="en-US" sz="16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a:t>
              </a:r>
              <a:r>
                <a:rPr lang="en-US" sz="1800" b="1" i="1" dirty="0" smtClean="0">
                  <a:latin typeface="Times New Roman"/>
                  <a:cs typeface="Times New Roman"/>
                </a:rPr>
                <a:t>U</a:t>
              </a:r>
              <a:endParaRPr lang="en-US" sz="1800" b="1" i="1" dirty="0">
                <a:latin typeface="Times New Roman"/>
                <a:cs typeface="Times New Roman"/>
              </a:endParaRPr>
            </a:p>
          </p:txBody>
        </p:sp>
        <p:cxnSp>
          <p:nvCxnSpPr>
            <p:cNvPr id="117" name="Straight Arrow Connector 116"/>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6563009" y="4278820"/>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3253223"/>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3103481"/>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4251243" y="4263144"/>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852770" y="3727733"/>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2862071"/>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134" name="Straight Arrow Connector 133"/>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135" name="Straight Arrow Connector 134"/>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136" name="Object 135"/>
          <p:cNvGraphicFramePr>
            <a:graphicFrameLocks noChangeAspect="1"/>
          </p:cNvGraphicFramePr>
          <p:nvPr>
            <p:extLst>
              <p:ext uri="{D42A27DB-BD31-4B8C-83A1-F6EECF244321}">
                <p14:modId xmlns:p14="http://schemas.microsoft.com/office/powerpoint/2010/main" val="3252589880"/>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71805"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4282146"/>
                        <a:ext cx="242888" cy="287338"/>
                      </a:xfrm>
                      <a:prstGeom prst="rect">
                        <a:avLst/>
                      </a:prstGeom>
                    </p:spPr>
                  </p:pic>
                </p:oleObj>
              </mc:Fallback>
            </mc:AlternateContent>
          </a:graphicData>
        </a:graphic>
      </p:graphicFrame>
      <p:grpSp>
        <p:nvGrpSpPr>
          <p:cNvPr id="137" name="Group 136"/>
          <p:cNvGrpSpPr/>
          <p:nvPr/>
        </p:nvGrpSpPr>
        <p:grpSpPr>
          <a:xfrm>
            <a:off x="5198413" y="3775532"/>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141" name="Object 140"/>
          <p:cNvGraphicFramePr>
            <a:graphicFrameLocks noChangeAspect="1"/>
          </p:cNvGraphicFramePr>
          <p:nvPr>
            <p:extLst>
              <p:ext uri="{D42A27DB-BD31-4B8C-83A1-F6EECF244321}">
                <p14:modId xmlns:p14="http://schemas.microsoft.com/office/powerpoint/2010/main" val="4133912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71806"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4617994"/>
                        <a:ext cx="307975" cy="350838"/>
                      </a:xfrm>
                      <a:prstGeom prst="rect">
                        <a:avLst/>
                      </a:prstGeom>
                    </p:spPr>
                  </p:pic>
                </p:oleObj>
              </mc:Fallback>
            </mc:AlternateContent>
          </a:graphicData>
        </a:graphic>
      </p:graphicFrame>
      <p:cxnSp>
        <p:nvCxnSpPr>
          <p:cNvPr id="142" name="Straight Arrow Connector 141"/>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143" name="Group 142"/>
          <p:cNvGrpSpPr/>
          <p:nvPr/>
        </p:nvGrpSpPr>
        <p:grpSpPr>
          <a:xfrm>
            <a:off x="3179949" y="838971"/>
            <a:ext cx="3766267" cy="426267"/>
            <a:chOff x="3156859" y="838971"/>
            <a:chExt cx="3766267" cy="426267"/>
          </a:xfrm>
        </p:grpSpPr>
        <p:sp>
          <p:nvSpPr>
            <p:cNvPr id="144"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145" name="Object 144"/>
            <p:cNvGraphicFramePr>
              <a:graphicFrameLocks noChangeAspect="1"/>
            </p:cNvGraphicFramePr>
            <p:nvPr>
              <p:extLst>
                <p:ext uri="{D42A27DB-BD31-4B8C-83A1-F6EECF244321}">
                  <p14:modId xmlns:p14="http://schemas.microsoft.com/office/powerpoint/2010/main" val="22053817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71807" name="Equation" r:id="rId10" imgW="2197100" imgH="241300" progId="Equation.3">
                    <p:embed/>
                  </p:oleObj>
                </mc:Choice>
                <mc:Fallback>
                  <p:oleObj name="Equation" r:id="rId10" imgW="2197100" imgH="241300" progId="Equation.3">
                    <p:embed/>
                    <p:pic>
                      <p:nvPicPr>
                        <p:cNvPr id="0" name=""/>
                        <p:cNvPicPr/>
                        <p:nvPr/>
                      </p:nvPicPr>
                      <p:blipFill>
                        <a:blip r:embed="rId11"/>
                        <a:stretch>
                          <a:fillRect/>
                        </a:stretch>
                      </p:blipFill>
                      <p:spPr>
                        <a:xfrm>
                          <a:off x="3249509" y="866775"/>
                          <a:ext cx="3627437" cy="398463"/>
                        </a:xfrm>
                        <a:prstGeom prst="rect">
                          <a:avLst/>
                        </a:prstGeom>
                      </p:spPr>
                    </p:pic>
                  </p:oleObj>
                </mc:Fallback>
              </mc:AlternateContent>
            </a:graphicData>
          </a:graphic>
        </p:graphicFrame>
      </p:grp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06115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154" name="TextBox 153"/>
          <p:cNvSpPr txBox="1"/>
          <p:nvPr/>
        </p:nvSpPr>
        <p:spPr>
          <a:xfrm>
            <a:off x="818135" y="3675150"/>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155" name="Group 154"/>
          <p:cNvGrpSpPr/>
          <p:nvPr/>
        </p:nvGrpSpPr>
        <p:grpSpPr>
          <a:xfrm>
            <a:off x="7815967" y="3960198"/>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smtClean="0">
                <a:latin typeface="Times New Roman"/>
                <a:cs typeface="Times New Roman"/>
              </a:rPr>
              <a:t>, </a:t>
            </a:r>
            <a:r>
              <a:rPr lang="en-US" i="1" dirty="0" smtClean="0">
                <a:solidFill>
                  <a:srgbClr val="DE0055"/>
                </a:solidFill>
                <a:latin typeface="Times New Roman"/>
                <a:cs typeface="Times New Roman"/>
              </a:rPr>
              <a:t>A</a:t>
            </a:r>
            <a:r>
              <a:rPr lang="en-US" i="1" dirty="0" smtClean="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 </a:t>
            </a:r>
            <a:r>
              <a:rPr lang="en-US" i="1" dirty="0">
                <a:solidFill>
                  <a:srgbClr val="DE0055"/>
                </a:solidFill>
                <a:latin typeface="Times New Roman"/>
                <a:cs typeface="Times New Roman"/>
              </a:rPr>
              <a:t>A</a:t>
            </a:r>
            <a:r>
              <a:rPr lang="en-US" i="1" dirty="0">
                <a:latin typeface="Times New Roman"/>
                <a:cs typeface="Times New Roman"/>
              </a:rPr>
              <a:t>x</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21" name="Rectangle 20"/>
          <p:cNvSpPr/>
          <p:nvPr/>
        </p:nvSpPr>
        <p:spPr bwMode="auto">
          <a:xfrm>
            <a:off x="6336792" y="1622419"/>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6256751" y="1622419"/>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
        <p:nvSpPr>
          <p:cNvPr id="96" name="Rectangle 95"/>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7" name="TextBox 96"/>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8" name="Rectangle 97"/>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99" name="TextBox 9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1" name="Rectangle 100"/>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2" name="TextBox 10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4" name="Rectangle 103"/>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5" name="Rectangle 104"/>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06" name="Rectangle 105"/>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07" name="Rectangle 10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08" name="Group 107"/>
          <p:cNvGrpSpPr/>
          <p:nvPr/>
        </p:nvGrpSpPr>
        <p:grpSpPr>
          <a:xfrm>
            <a:off x="71289" y="1600200"/>
            <a:ext cx="743375" cy="3048000"/>
            <a:chOff x="71289" y="1600200"/>
            <a:chExt cx="743375" cy="3048000"/>
          </a:xfrm>
        </p:grpSpPr>
        <p:sp>
          <p:nvSpPr>
            <p:cNvPr id="109" name="Left Brace 10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TextBox 10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11" name="Group 110"/>
          <p:cNvGrpSpPr/>
          <p:nvPr/>
        </p:nvGrpSpPr>
        <p:grpSpPr>
          <a:xfrm rot="5400000">
            <a:off x="957397" y="682854"/>
            <a:ext cx="789702" cy="875695"/>
            <a:chOff x="24962" y="1600200"/>
            <a:chExt cx="789702" cy="3048000"/>
          </a:xfrm>
        </p:grpSpPr>
        <p:sp>
          <p:nvSpPr>
            <p:cNvPr id="112" name="Left Brace 1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TextBox 112"/>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4" name="Group 113"/>
          <p:cNvGrpSpPr/>
          <p:nvPr/>
        </p:nvGrpSpPr>
        <p:grpSpPr>
          <a:xfrm rot="5400000">
            <a:off x="1834000" y="682553"/>
            <a:ext cx="789702" cy="876300"/>
            <a:chOff x="24962" y="1600200"/>
            <a:chExt cx="789702" cy="3048000"/>
          </a:xfrm>
        </p:grpSpPr>
        <p:sp>
          <p:nvSpPr>
            <p:cNvPr id="115" name="Left Brace 1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TextBox 115"/>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117" name="Group 116"/>
          <p:cNvGrpSpPr/>
          <p:nvPr/>
        </p:nvGrpSpPr>
        <p:grpSpPr>
          <a:xfrm>
            <a:off x="7226300" y="68920"/>
            <a:ext cx="1886268" cy="1446634"/>
            <a:chOff x="7226300" y="68920"/>
            <a:chExt cx="1886268" cy="1446634"/>
          </a:xfrm>
        </p:grpSpPr>
        <p:sp>
          <p:nvSpPr>
            <p:cNvPr id="118" name="Rectangle 11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121" name="Rectangle 12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23" name="Rectangle 122"/>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1639158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9155"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9156"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9157"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9158"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354"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788"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789"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790"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376"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280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2806"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2807"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grpSp>
        <p:nvGrpSpPr>
          <p:cNvPr id="5" name="Group 4"/>
          <p:cNvGrpSpPr/>
          <p:nvPr/>
        </p:nvGrpSpPr>
        <p:grpSpPr>
          <a:xfrm>
            <a:off x="4331771" y="1922449"/>
            <a:ext cx="381695" cy="306340"/>
            <a:chOff x="4331771" y="1922449"/>
            <a:chExt cx="381695" cy="306340"/>
          </a:xfrm>
        </p:grpSpPr>
        <p:sp>
          <p:nvSpPr>
            <p:cNvPr id="78" name="Rectangle 7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2" name="Object 81"/>
            <p:cNvGraphicFramePr>
              <a:graphicFrameLocks noChangeAspect="1"/>
            </p:cNvGraphicFramePr>
            <p:nvPr>
              <p:extLst>
                <p:ext uri="{D42A27DB-BD31-4B8C-83A1-F6EECF244321}">
                  <p14:modId xmlns:p14="http://schemas.microsoft.com/office/powerpoint/2010/main" val="643171751"/>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2808"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3" name="Group 2"/>
          <p:cNvGrpSpPr/>
          <p:nvPr/>
        </p:nvGrpSpPr>
        <p:grpSpPr>
          <a:xfrm>
            <a:off x="898663" y="1334455"/>
            <a:ext cx="443626" cy="411225"/>
            <a:chOff x="898663" y="1334455"/>
            <a:chExt cx="443626" cy="411225"/>
          </a:xfrm>
        </p:grpSpPr>
        <p:sp>
          <p:nvSpPr>
            <p:cNvPr id="81" name="Rectangle 80"/>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232"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257"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280"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086"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087"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088"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089"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7299"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7300"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7301"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7302"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7303"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20361"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20362"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20363"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20364"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20365"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73830"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73831"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Gx</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73832" name="Equation" r:id="rId8" imgW="736600" imgH="215900" progId="Equation.3">
                  <p:embed/>
                </p:oleObj>
              </mc:Choice>
              <mc:Fallback>
                <p:oleObj name="Equation" r:id="rId8" imgW="736600" imgH="215900" progId="Equation.3">
                  <p:embed/>
                  <p:pic>
                    <p:nvPicPr>
                      <p:cNvPr id="0" name=""/>
                      <p:cNvPicPr/>
                      <p:nvPr/>
                    </p:nvPicPr>
                    <p:blipFill>
                      <a:blip r:embed="rId9"/>
                      <a:stretch>
                        <a:fillRect/>
                      </a:stretch>
                    </p:blipFill>
                    <p:spPr>
                      <a:xfrm>
                        <a:off x="94241" y="886089"/>
                        <a:ext cx="1216025" cy="357187"/>
                      </a:xfrm>
                      <a:prstGeom prst="rect">
                        <a:avLst/>
                      </a:prstGeom>
                    </p:spPr>
                  </p:pic>
                </p:oleObj>
              </mc:Fallback>
            </mc:AlternateContent>
          </a:graphicData>
        </a:graphic>
      </p:graphicFrame>
      <p:cxnSp>
        <p:nvCxnSpPr>
          <p:cNvPr id="81" name="Elbow Connector 80"/>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7" name="Group 96"/>
          <p:cNvGrpSpPr/>
          <p:nvPr/>
        </p:nvGrpSpPr>
        <p:grpSpPr>
          <a:xfrm>
            <a:off x="4331771" y="1922449"/>
            <a:ext cx="381695" cy="306340"/>
            <a:chOff x="4331771" y="1922449"/>
            <a:chExt cx="381695" cy="306340"/>
          </a:xfrm>
        </p:grpSpPr>
        <p:sp>
          <p:nvSpPr>
            <p:cNvPr id="98" name="Rectangle 97"/>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9" name="Object 98"/>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73833" name="Equation" r:id="rId10" imgW="139700" imgH="165100" progId="Equation.3">
                    <p:embed/>
                  </p:oleObj>
                </mc:Choice>
                <mc:Fallback>
                  <p:oleObj name="Equation" r:id="rId10" imgW="139700" imgH="165100" progId="Equation.3">
                    <p:embed/>
                    <p:pic>
                      <p:nvPicPr>
                        <p:cNvPr id="0" name=""/>
                        <p:cNvPicPr/>
                        <p:nvPr/>
                      </p:nvPicPr>
                      <p:blipFill>
                        <a:blip r:embed="rId11"/>
                        <a:stretch>
                          <a:fillRect/>
                        </a:stretch>
                      </p:blipFill>
                      <p:spPr>
                        <a:xfrm>
                          <a:off x="4406706" y="1941451"/>
                          <a:ext cx="242888" cy="287338"/>
                        </a:xfrm>
                        <a:prstGeom prst="rect">
                          <a:avLst/>
                        </a:prstGeom>
                      </p:spPr>
                    </p:pic>
                  </p:oleObj>
                </mc:Fallback>
              </mc:AlternateContent>
            </a:graphicData>
          </a:graphic>
        </p:graphicFrame>
      </p:grpSp>
      <p:grpSp>
        <p:nvGrpSpPr>
          <p:cNvPr id="100" name="Group 99"/>
          <p:cNvGrpSpPr/>
          <p:nvPr/>
        </p:nvGrpSpPr>
        <p:grpSpPr>
          <a:xfrm>
            <a:off x="4308681" y="720459"/>
            <a:ext cx="579497" cy="369332"/>
            <a:chOff x="4308681" y="720459"/>
            <a:chExt cx="579497" cy="369332"/>
          </a:xfrm>
        </p:grpSpPr>
        <p:sp>
          <p:nvSpPr>
            <p:cNvPr id="101" name="Rectangle 100"/>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3" name="Group 102"/>
          <p:cNvGrpSpPr/>
          <p:nvPr/>
        </p:nvGrpSpPr>
        <p:grpSpPr>
          <a:xfrm>
            <a:off x="898663" y="1334455"/>
            <a:ext cx="443626" cy="411225"/>
            <a:chOff x="898663" y="1334455"/>
            <a:chExt cx="443626" cy="411225"/>
          </a:xfrm>
        </p:grpSpPr>
        <p:sp>
          <p:nvSpPr>
            <p:cNvPr id="104" name="Rectangle 103"/>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6" name="Group 105"/>
          <p:cNvGrpSpPr/>
          <p:nvPr/>
        </p:nvGrpSpPr>
        <p:grpSpPr>
          <a:xfrm>
            <a:off x="7896495" y="1619503"/>
            <a:ext cx="579497" cy="369332"/>
            <a:chOff x="6366719" y="2492739"/>
            <a:chExt cx="579497" cy="369332"/>
          </a:xfrm>
        </p:grpSpPr>
        <p:sp>
          <p:nvSpPr>
            <p:cNvPr id="107" name="Rectangle 10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5184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51843" name="Equation" r:id="rId6" imgW="203200" imgH="215900" progId="Equation.3">
                  <p:embed/>
                </p:oleObj>
              </mc:Choice>
              <mc:Fallback>
                <p:oleObj name="Equation" r:id="rId6" imgW="203200" imgH="215900" progId="Equation.3">
                  <p:embed/>
                  <p:pic>
                    <p:nvPicPr>
                      <p:cNvPr id="0" name=""/>
                      <p:cNvPicPr/>
                      <p:nvPr/>
                    </p:nvPicPr>
                    <p:blipFill>
                      <a:blip r:embed="rId7"/>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51844" name="Equation" r:id="rId8" imgW="241300" imgH="215900" progId="Equation.3">
                    <p:embed/>
                  </p:oleObj>
                </mc:Choice>
                <mc:Fallback>
                  <p:oleObj name="Equation" r:id="rId8" imgW="241300" imgH="215900" progId="Equation.3">
                    <p:embed/>
                    <p:pic>
                      <p:nvPicPr>
                        <p:cNvPr id="0" name=""/>
                        <p:cNvPicPr/>
                        <p:nvPr/>
                      </p:nvPicPr>
                      <p:blipFill>
                        <a:blip r:embed="rId9"/>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51845" name="Equation" r:id="rId10" imgW="952500" imgH="215900" progId="Equation.3">
                  <p:embed/>
                </p:oleObj>
              </mc:Choice>
              <mc:Fallback>
                <p:oleObj name="Equation" r:id="rId10" imgW="952500" imgH="215900" progId="Equation.3">
                  <p:embed/>
                  <p:pic>
                    <p:nvPicPr>
                      <p:cNvPr id="0" name=""/>
                      <p:cNvPicPr/>
                      <p:nvPr/>
                    </p:nvPicPr>
                    <p:blipFill>
                      <a:blip r:embed="rId11"/>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51846" name="Equation" r:id="rId12" imgW="952500" imgH="215900" progId="Equation.3">
                  <p:embed/>
                </p:oleObj>
              </mc:Choice>
              <mc:Fallback>
                <p:oleObj name="Equation" r:id="rId12" imgW="952500" imgH="215900" progId="Equation.3">
                  <p:embed/>
                  <p:pic>
                    <p:nvPicPr>
                      <p:cNvPr id="0" name=""/>
                      <p:cNvPicPr/>
                      <p:nvPr/>
                    </p:nvPicPr>
                    <p:blipFill>
                      <a:blip r:embed="rId13"/>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51847" name="Equation" r:id="rId14" imgW="736600" imgH="215900" progId="Equation.3">
                  <p:embed/>
                </p:oleObj>
              </mc:Choice>
              <mc:Fallback>
                <p:oleObj name="Equation" r:id="rId14" imgW="736600" imgH="215900" progId="Equation.3">
                  <p:embed/>
                  <p:pic>
                    <p:nvPicPr>
                      <p:cNvPr id="0" name=""/>
                      <p:cNvPicPr/>
                      <p:nvPr/>
                    </p:nvPicPr>
                    <p:blipFill>
                      <a:blip r:embed="rId15"/>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2" name="Group 91"/>
          <p:cNvGrpSpPr/>
          <p:nvPr/>
        </p:nvGrpSpPr>
        <p:grpSpPr>
          <a:xfrm>
            <a:off x="4331771" y="1922449"/>
            <a:ext cx="381695" cy="306340"/>
            <a:chOff x="4331771" y="1922449"/>
            <a:chExt cx="381695" cy="306340"/>
          </a:xfrm>
        </p:grpSpPr>
        <p:sp>
          <p:nvSpPr>
            <p:cNvPr id="93" name="Rectangle 92"/>
            <p:cNvSpPr/>
            <p:nvPr/>
          </p:nvSpPr>
          <p:spPr>
            <a:xfrm>
              <a:off x="4331771" y="1922449"/>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4" name="Object 93"/>
            <p:cNvGraphicFramePr>
              <a:graphicFrameLocks noChangeAspect="1"/>
            </p:cNvGraphicFramePr>
            <p:nvPr>
              <p:extLst>
                <p:ext uri="{D42A27DB-BD31-4B8C-83A1-F6EECF244321}">
                  <p14:modId xmlns:p14="http://schemas.microsoft.com/office/powerpoint/2010/main" val="2105767915"/>
                </p:ext>
              </p:extLst>
            </p:nvPr>
          </p:nvGraphicFramePr>
          <p:xfrm>
            <a:off x="4406706" y="1941451"/>
            <a:ext cx="242888" cy="287338"/>
          </p:xfrm>
          <a:graphic>
            <a:graphicData uri="http://schemas.openxmlformats.org/presentationml/2006/ole">
              <mc:AlternateContent xmlns:mc="http://schemas.openxmlformats.org/markup-compatibility/2006">
                <mc:Choice xmlns:v="urn:schemas-microsoft-com:vml" Requires="v">
                  <p:oleObj spid="_x0000_s51848" name="Equation" r:id="rId16" imgW="139700" imgH="165100" progId="Equation.3">
                    <p:embed/>
                  </p:oleObj>
                </mc:Choice>
                <mc:Fallback>
                  <p:oleObj name="Equation" r:id="rId16" imgW="139700" imgH="165100" progId="Equation.3">
                    <p:embed/>
                    <p:pic>
                      <p:nvPicPr>
                        <p:cNvPr id="0" name=""/>
                        <p:cNvPicPr/>
                        <p:nvPr/>
                      </p:nvPicPr>
                      <p:blipFill>
                        <a:blip r:embed="rId17"/>
                        <a:stretch>
                          <a:fillRect/>
                        </a:stretch>
                      </p:blipFill>
                      <p:spPr>
                        <a:xfrm>
                          <a:off x="4406706" y="1941451"/>
                          <a:ext cx="242888" cy="287338"/>
                        </a:xfrm>
                        <a:prstGeom prst="rect">
                          <a:avLst/>
                        </a:prstGeom>
                      </p:spPr>
                    </p:pic>
                  </p:oleObj>
                </mc:Fallback>
              </mc:AlternateContent>
            </a:graphicData>
          </a:graphic>
        </p:graphicFrame>
      </p:gr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98" name="Group 97"/>
          <p:cNvGrpSpPr/>
          <p:nvPr/>
        </p:nvGrpSpPr>
        <p:grpSpPr>
          <a:xfrm>
            <a:off x="898663" y="1334455"/>
            <a:ext cx="443626" cy="411225"/>
            <a:chOff x="898663" y="1334455"/>
            <a:chExt cx="443626" cy="411225"/>
          </a:xfrm>
        </p:grpSpPr>
        <p:sp>
          <p:nvSpPr>
            <p:cNvPr id="99" name="Rectangle 98"/>
            <p:cNvSpPr/>
            <p:nvPr/>
          </p:nvSpPr>
          <p:spPr>
            <a:xfrm>
              <a:off x="933298" y="1387038"/>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898663" y="1334455"/>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7011</TotalTime>
  <Words>9219</Words>
  <Application>Microsoft Macintosh PowerPoint</Application>
  <PresentationFormat>On-screen Show (4:3)</PresentationFormat>
  <Paragraphs>1961</Paragraphs>
  <Slides>79</Slides>
  <Notes>65</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82" baseType="lpstr">
      <vt:lpstr>Office Theme</vt:lpstr>
      <vt:lpstr>Equation</vt:lpstr>
      <vt:lpstr>Microsoft Equation</vt:lpstr>
      <vt:lpstr>Computational Fuzzy Extractors</vt:lpstr>
      <vt:lpstr>Key Derivation from Noisy Sources</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Building a Computational Fuzzy Extractor</vt:lpstr>
      <vt:lpstr>Building a Computational Fuzzy Extractor</vt:lpstr>
      <vt:lpstr>Building a Computational Fuzzy Extractor</vt:lpstr>
      <vt:lpstr>Building a Computational Fuzzy Extractor</vt:lpstr>
      <vt:lpstr>Learning with Errors</vt:lpstr>
      <vt:lpstr>Learning with Errors</vt:lpstr>
      <vt:lpstr>Learning with Errors</vt:lpstr>
      <vt:lpstr>Learning with Errors</vt:lpstr>
      <vt:lpstr>Our Construction</vt:lpstr>
      <vt:lpstr>Building a Computational Fuzzy Extractor</vt:lpstr>
      <vt:lpstr>Building a Computational Fuzzy Extractor</vt:lpstr>
      <vt:lpstr>Variable Sampling Length</vt:lpstr>
      <vt:lpstr>Variable Sampling Length</vt:lpstr>
      <vt:lpstr>Building a Computational Fuzzy Extractor</vt:lpstr>
      <vt:lpstr>Decoding algorithm for small dmax</vt:lpstr>
      <vt:lpstr>Decoding algorithm for small dmax</vt:lpstr>
      <vt:lpstr>Building a Computational Fuzzy Extractor</vt:lpstr>
      <vt:lpstr>Building a Computational Fuzzy Extractor</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Lossless Fuzzy Extractor</vt:lpstr>
      <vt:lpstr>Our construction</vt:lpstr>
      <vt:lpstr>Decoding algorithm for small dmax</vt:lpstr>
      <vt:lpstr>Our construction</vt:lpstr>
      <vt:lpstr>Our construction</vt:lpstr>
      <vt:lpstr>Solving Random Linear Equations (mod q)</vt:lpstr>
      <vt:lpstr>PowerPoint Presentation</vt:lpstr>
      <vt:lpstr>Learning with Errors</vt:lpstr>
      <vt:lpstr>Computational Fuzzy Extractor</vt:lpstr>
      <vt:lpstr>Computational Fuzzy Extractor</vt:lpstr>
      <vt:lpstr>Our construction</vt:lpstr>
      <vt:lpstr>Finding a key</vt:lpstr>
      <vt:lpstr>Finding a key</vt:lpstr>
      <vt:lpstr>Finding a key</vt:lpstr>
      <vt:lpstr>Finding a key</vt:lpstr>
      <vt:lpstr>Finding a key</vt:lpstr>
      <vt:lpstr>Finding a key</vt:lpstr>
      <vt:lpstr>Our construction</vt:lpstr>
      <vt:lpstr>LWE w/ Uniform Error</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272</cp:revision>
  <dcterms:created xsi:type="dcterms:W3CDTF">2013-03-29T19:18:32Z</dcterms:created>
  <dcterms:modified xsi:type="dcterms:W3CDTF">2013-05-07T20:11:46Z</dcterms:modified>
</cp:coreProperties>
</file>