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6.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47.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8.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9.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3.xml" ContentType="application/vnd.openxmlformats-officedocument.presentationml.notesSlide+xml"/>
  <Override PartName="/ppt/embeddings/oleObject54.bin" ContentType="application/vnd.openxmlformats-officedocument.oleObject"/>
  <Override PartName="/ppt/notesSlides/notesSlide44.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notesSlides/notesSlide45.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notesSlides/notesSlide46.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notesSlides/notesSlide47.xml" ContentType="application/vnd.openxmlformats-officedocument.presentationml.notesSlide+xml"/>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notesSlides/notesSlide48.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293" r:id="rId20"/>
    <p:sldId id="316" r:id="rId21"/>
    <p:sldId id="317" r:id="rId22"/>
    <p:sldId id="318" r:id="rId23"/>
    <p:sldId id="270" r:id="rId24"/>
    <p:sldId id="271" r:id="rId25"/>
    <p:sldId id="286" r:id="rId26"/>
    <p:sldId id="326" r:id="rId27"/>
    <p:sldId id="287" r:id="rId28"/>
    <p:sldId id="294" r:id="rId29"/>
    <p:sldId id="335" r:id="rId30"/>
    <p:sldId id="295" r:id="rId31"/>
    <p:sldId id="296" r:id="rId32"/>
    <p:sldId id="297" r:id="rId33"/>
    <p:sldId id="299" r:id="rId34"/>
    <p:sldId id="300" r:id="rId35"/>
    <p:sldId id="301" r:id="rId36"/>
    <p:sldId id="319" r:id="rId37"/>
    <p:sldId id="303" r:id="rId38"/>
    <p:sldId id="320" r:id="rId39"/>
    <p:sldId id="321" r:id="rId40"/>
    <p:sldId id="322" r:id="rId41"/>
    <p:sldId id="323" r:id="rId42"/>
    <p:sldId id="329" r:id="rId43"/>
    <p:sldId id="334" r:id="rId44"/>
    <p:sldId id="333" r:id="rId45"/>
    <p:sldId id="332" r:id="rId46"/>
    <p:sldId id="306" r:id="rId47"/>
    <p:sldId id="324" r:id="rId48"/>
    <p:sldId id="305" r:id="rId49"/>
    <p:sldId id="258" r:id="rId50"/>
    <p:sldId id="261" r:id="rId51"/>
    <p:sldId id="284" r:id="rId52"/>
    <p:sldId id="278" r:id="rId53"/>
    <p:sldId id="262" r:id="rId54"/>
    <p:sldId id="325" r:id="rId55"/>
    <p:sldId id="266" r:id="rId56"/>
    <p:sldId id="267" r:id="rId57"/>
    <p:sldId id="268" r:id="rId58"/>
    <p:sldId id="269" r:id="rId59"/>
    <p:sldId id="302" r:id="rId60"/>
    <p:sldId id="304" r:id="rId61"/>
    <p:sldId id="298" r:id="rId62"/>
    <p:sldId id="30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8688" autoAdjust="0"/>
  </p:normalViewPr>
  <p:slideViewPr>
    <p:cSldViewPr snapToGrid="0" snapToObjects="1">
      <p:cViewPr>
        <p:scale>
          <a:sx n="110" d="100"/>
          <a:sy n="110" d="100"/>
        </p:scale>
        <p:origin x="-632" y="-23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6.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7.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8.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9.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22.emf"/><Relationship Id="rId5" Type="http://schemas.openxmlformats.org/officeDocument/2006/relationships/oleObject" Target="../embeddings/oleObject51.bin"/><Relationship Id="rId6" Type="http://schemas.openxmlformats.org/officeDocument/2006/relationships/image" Target="../media/image23.emf"/><Relationship Id="rId7" Type="http://schemas.openxmlformats.org/officeDocument/2006/relationships/oleObject" Target="../embeddings/oleObject52.bin"/><Relationship Id="rId8" Type="http://schemas.openxmlformats.org/officeDocument/2006/relationships/image" Target="../media/image24.emf"/><Relationship Id="rId9" Type="http://schemas.openxmlformats.org/officeDocument/2006/relationships/oleObject" Target="../embeddings/oleObject53.bin"/><Relationship Id="rId10"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4.bin"/><Relationship Id="rId5" Type="http://schemas.openxmlformats.org/officeDocument/2006/relationships/image" Target="../media/image2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5.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56.bin"/><Relationship Id="rId8" Type="http://schemas.openxmlformats.org/officeDocument/2006/relationships/image" Target="../media/image1.emf"/><Relationship Id="rId9" Type="http://schemas.openxmlformats.org/officeDocument/2006/relationships/oleObject" Target="../embeddings/oleObject57.bin"/><Relationship Id="rId10" Type="http://schemas.openxmlformats.org/officeDocument/2006/relationships/image" Target="../media/image2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58.bin"/><Relationship Id="rId5"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1.bin"/><Relationship Id="rId4" Type="http://schemas.openxmlformats.org/officeDocument/2006/relationships/image" Target="../media/image3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62.bin"/><Relationship Id="rId5" Type="http://schemas.openxmlformats.org/officeDocument/2006/relationships/image" Target="../media/image34.emf"/><Relationship Id="rId6" Type="http://schemas.openxmlformats.org/officeDocument/2006/relationships/oleObject" Target="../embeddings/oleObject63.bin"/><Relationship Id="rId7" Type="http://schemas.openxmlformats.org/officeDocument/2006/relationships/image" Target="../media/image35.emf"/><Relationship Id="rId8" Type="http://schemas.openxmlformats.org/officeDocument/2006/relationships/oleObject" Target="../embeddings/oleObject64.bin"/><Relationship Id="rId9" Type="http://schemas.openxmlformats.org/officeDocument/2006/relationships/image" Target="../media/image36.emf"/><Relationship Id="rId10" Type="http://schemas.openxmlformats.org/officeDocument/2006/relationships/oleObject" Target="../embeddings/oleObject65.bin"/><Relationship Id="rId11"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0.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7.xml"/><Relationship Id="rId4" Type="http://schemas.openxmlformats.org/officeDocument/2006/relationships/oleObject" Target="../embeddings/oleObject66.bin"/><Relationship Id="rId5" Type="http://schemas.openxmlformats.org/officeDocument/2006/relationships/image" Target="../media/image34.emf"/><Relationship Id="rId6" Type="http://schemas.openxmlformats.org/officeDocument/2006/relationships/oleObject" Target="../embeddings/oleObject67.bin"/><Relationship Id="rId7" Type="http://schemas.openxmlformats.org/officeDocument/2006/relationships/image" Target="../media/image35.emf"/><Relationship Id="rId8" Type="http://schemas.openxmlformats.org/officeDocument/2006/relationships/oleObject" Target="../embeddings/oleObject68.bin"/><Relationship Id="rId9" Type="http://schemas.openxmlformats.org/officeDocument/2006/relationships/image" Target="../media/image36.emf"/><Relationship Id="rId10" Type="http://schemas.openxmlformats.org/officeDocument/2006/relationships/oleObject" Target="../embeddings/oleObject6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5.bin"/><Relationship Id="rId13"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notesSlide" Target="../notesSlides/notesSlide48.xml"/><Relationship Id="rId4" Type="http://schemas.openxmlformats.org/officeDocument/2006/relationships/oleObject" Target="../embeddings/oleObject71.bin"/><Relationship Id="rId5" Type="http://schemas.openxmlformats.org/officeDocument/2006/relationships/image" Target="../media/image34.emf"/><Relationship Id="rId6" Type="http://schemas.openxmlformats.org/officeDocument/2006/relationships/oleObject" Target="../embeddings/oleObject72.bin"/><Relationship Id="rId7" Type="http://schemas.openxmlformats.org/officeDocument/2006/relationships/image" Target="../media/image35.emf"/><Relationship Id="rId8" Type="http://schemas.openxmlformats.org/officeDocument/2006/relationships/oleObject" Target="../embeddings/oleObject73.bin"/><Relationship Id="rId9" Type="http://schemas.openxmlformats.org/officeDocument/2006/relationships/image" Target="../media/image36.emf"/><Relationship Id="rId10" Type="http://schemas.openxmlformats.org/officeDocument/2006/relationships/oleObject" Target="../embeddings/oleObject74.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4.bin"/><Relationship Id="rId21" Type="http://schemas.openxmlformats.org/officeDocument/2006/relationships/image" Target="../media/image16.emf"/><Relationship Id="rId22" Type="http://schemas.openxmlformats.org/officeDocument/2006/relationships/oleObject" Target="../embeddings/oleObject45.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oleObject42.bin"/><Relationship Id="rId17" Type="http://schemas.openxmlformats.org/officeDocument/2006/relationships/image" Target="../media/image14.emf"/><Relationship Id="rId18" Type="http://schemas.openxmlformats.org/officeDocument/2006/relationships/oleObject" Target="../embeddings/oleObject43.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16,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dirty="0"/>
              <a:t>After these losses the key may be too short to be useful: </a:t>
            </a:r>
            <a:r>
              <a:rPr lang="en-US" dirty="0">
                <a:latin typeface="Times New Roman"/>
                <a:cs typeface="Times New Roman"/>
              </a:rPr>
              <a:t>30</a:t>
            </a:r>
            <a:r>
              <a:rPr lang="en-US" i="1" dirty="0">
                <a:latin typeface="Times New Roman"/>
                <a:cs typeface="Times New Roman"/>
              </a:rPr>
              <a:t>-</a:t>
            </a:r>
            <a:r>
              <a:rPr lang="en-US" dirty="0">
                <a:latin typeface="Times New Roman"/>
                <a:cs typeface="Times New Roman"/>
              </a:rPr>
              <a:t>60</a:t>
            </a:r>
            <a:r>
              <a:rPr lang="en-US" dirty="0"/>
              <a:t> bits</a:t>
            </a:r>
            <a:endParaRPr lang="en-US" dirty="0"/>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a:t>
            </a:r>
            <a:r>
              <a:rPr lang="en-US" sz="1800" b="1" smtClean="0"/>
              <a:t>these </a:t>
            </a:r>
            <a:r>
              <a:rPr lang="en-US" sz="1800" b="1" smtClean="0"/>
              <a:t> </a:t>
            </a:r>
            <a:r>
              <a:rPr lang="en-US" sz="1800" b="1" dirty="0" smtClean="0"/>
              <a:t/>
            </a:r>
            <a:br>
              <a:rPr lang="en-US" sz="1800" b="1" dirty="0" smtClean="0"/>
            </a:br>
            <a:r>
              <a:rPr lang="en-US" sz="1800" b="1" dirty="0" smtClean="0"/>
              <a:t>entropy </a:t>
            </a:r>
            <a:r>
              <a:rPr lang="en-US" sz="1800" b="1" dirty="0" smtClean="0"/>
              <a:t>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73369694"/>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57350"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(Sketch of </a:t>
            </a:r>
            <a:r>
              <a:rPr lang="en-US" sz="2200" dirty="0" smtClean="0"/>
              <a:t>[DodisSmith05]</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70000" lnSpcReduction="20000"/>
          </a:bodyPr>
          <a:lstStyle/>
          <a:p>
            <a:pPr marL="0" indent="0">
              <a:buNone/>
            </a:pPr>
            <a:r>
              <a:rPr lang="en-US" u="sng" dirty="0" smtClean="0"/>
              <a:t>Theorem:</a:t>
            </a:r>
          </a:p>
          <a:p>
            <a:pPr marL="0" indent="0">
              <a:buNone/>
            </a:pPr>
            <a:r>
              <a:rPr lang="en-US" dirty="0" smtClean="0"/>
              <a:t>For </a:t>
            </a:r>
            <a:r>
              <a:rPr lang="en-US" dirty="0" smtClean="0"/>
              <a:t>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endParaRPr lang="en-US" dirty="0" smtClean="0">
              <a:latin typeface="Calibri"/>
              <a:cs typeface="Calibri"/>
            </a:endParaRPr>
          </a:p>
          <a:p>
            <a:pPr marL="0" indent="0">
              <a:buNone/>
            </a:pPr>
            <a:r>
              <a:rPr lang="en-US" dirty="0" smtClean="0"/>
              <a:t>the unpredictability conditioned on a </a:t>
            </a:r>
            <a:r>
              <a:rPr lang="en-US" dirty="0" smtClean="0"/>
              <a:t>secure sketches </a:t>
            </a:r>
            <a:endParaRPr lang="en-US" dirty="0" smtClean="0"/>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 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r>
              <a:rPr lang="en-US" u="sng" dirty="0" smtClean="0"/>
              <a:t>Corollary:</a:t>
            </a:r>
          </a:p>
          <a:p>
            <a:pPr marL="0" indent="0">
              <a:buNone/>
            </a:pPr>
            <a:r>
              <a:rPr lang="en-US" dirty="0" smtClean="0"/>
              <a:t>For the uniform distribution over the Hamming metric, </a:t>
            </a:r>
          </a:p>
          <a:p>
            <a:pPr marL="0" indent="0">
              <a:buNone/>
            </a:pPr>
            <a:r>
              <a:rPr lang="en-US" dirty="0" smtClean="0"/>
              <a:t>the unpredictability loss is at least </a:t>
            </a:r>
            <a:r>
              <a:rPr lang="en-US" dirty="0">
                <a:latin typeface="Times New Roman"/>
                <a:cs typeface="Times New Roman"/>
              </a:rPr>
              <a:t>log |</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baseline="-25000" dirty="0" smtClean="0">
              <a:latin typeface="Times New Roman"/>
              <a:cs typeface="Times New Roman"/>
            </a:endParaRP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7">
                                            <p:bg/>
                                          </p:spTgt>
                                        </p:tgtEl>
                                        <p:attrNameLst>
                                          <p:attrName>style.visibility</p:attrName>
                                        </p:attrNameLst>
                                      </p:cBhvr>
                                      <p:to>
                                        <p:strVal val="visible"/>
                                      </p:to>
                                    </p:set>
                                    <p:animEffect transition="in" filter="fade">
                                      <p:cBhvr>
                                        <p:cTn id="36" dur="500"/>
                                        <p:tgtEl>
                                          <p:spTgt spid="7">
                                            <p:bg/>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633"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11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120"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Autofit/>
          </a:bodyPr>
          <a:lstStyle/>
          <a:p>
            <a:r>
              <a:rPr lang="en-US" sz="2200" dirty="0" smtClean="0"/>
              <a:t>[Regev05] reduces solving LWE </a:t>
            </a:r>
            <a:br>
              <a:rPr lang="en-US" sz="2200" dirty="0" smtClean="0"/>
            </a:br>
            <a:r>
              <a:rPr lang="en-US" sz="2200" dirty="0" smtClean="0"/>
              <a:t>to approximating lattice problems </a:t>
            </a:r>
            <a:br>
              <a:rPr lang="en-US" sz="2200" dirty="0" smtClean="0"/>
            </a:br>
            <a:r>
              <a:rPr lang="en-US" sz="2200" dirty="0" smtClean="0"/>
              <a:t>of dimension </a:t>
            </a:r>
            <a:r>
              <a:rPr lang="en-US" sz="2200" i="1" dirty="0" smtClean="0">
                <a:latin typeface="Times New Roman"/>
                <a:cs typeface="Times New Roman"/>
              </a:rPr>
              <a:t>O</a:t>
            </a:r>
            <a:r>
              <a:rPr lang="en-US" sz="2200" dirty="0" smtClean="0">
                <a:latin typeface="Times New Roman"/>
                <a:cs typeface="Times New Roman"/>
              </a:rPr>
              <a:t>(</a:t>
            </a:r>
            <a:r>
              <a:rPr lang="en-US" sz="2200" i="1" dirty="0" smtClean="0">
                <a:latin typeface="Times New Roman"/>
                <a:cs typeface="Times New Roman"/>
              </a:rPr>
              <a:t>n</a:t>
            </a:r>
            <a:r>
              <a:rPr lang="en-US" sz="2200" dirty="0" smtClean="0">
                <a:latin typeface="Times New Roman"/>
                <a:cs typeface="Times New Roman"/>
              </a:rPr>
              <a:t>)</a:t>
            </a:r>
            <a:r>
              <a:rPr lang="en-US" sz="2200" dirty="0" smtClean="0"/>
              <a:t> (within polynomial factors)</a:t>
            </a:r>
          </a:p>
          <a:p>
            <a:r>
              <a:rPr lang="en-US" sz="2200" dirty="0" smtClean="0"/>
              <a:t>Error is drawn from Gaussian distribution</a:t>
            </a:r>
            <a:endParaRPr lang="en-US" sz="2200"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9344"/>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5603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591056"/>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591733"/>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876338181"/>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45090"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543"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261"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262"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26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264"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265"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266"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931"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932"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933"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934"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4268"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4269"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27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271"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4272"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4273"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2" y="3253223"/>
            <a:ext cx="777140" cy="1044618"/>
            <a:chOff x="6851952" y="2558143"/>
            <a:chExt cx="967619" cy="1491952"/>
          </a:xfrm>
        </p:grpSpPr>
        <p:sp>
          <p:nvSpPr>
            <p:cNvPr id="53" name="Trapezoid 5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6" name="Elbow Connector 55"/>
          <p:cNvCxnSpPr>
            <a:endCxn id="53"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98"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620"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621"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622"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320"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76"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201"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224"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862"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863"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864"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865"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[DodisOstrovskyReyzinSmith04, 08]</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6427"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6428"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6429"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6430"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6431"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12" y="3253223"/>
            <a:ext cx="777140" cy="104461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8" name="Elbow Connector 57"/>
          <p:cNvCxnSpPr>
            <a:endCxn id="49"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6432"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8"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6433"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701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702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702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702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7023"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20081"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20082"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20083"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20084"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20085"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743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743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743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743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43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440"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441"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467"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468"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469"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470"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471"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472"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473"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51361"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51362"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5136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1364"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51365"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1366"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51367"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51368"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51369"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1370"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5382</TotalTime>
  <Words>6883</Words>
  <Application>Microsoft Macintosh PowerPoint</Application>
  <PresentationFormat>On-screen Show (4:3)</PresentationFormat>
  <Paragraphs>1403</Paragraphs>
  <Slides>62</Slides>
  <Notes>48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209</cp:revision>
  <dcterms:created xsi:type="dcterms:W3CDTF">2013-03-29T19:18:32Z</dcterms:created>
  <dcterms:modified xsi:type="dcterms:W3CDTF">2013-05-06T17:01:51Z</dcterms:modified>
</cp:coreProperties>
</file>