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89599" autoAdjust="0"/>
  </p:normalViewPr>
  <p:slideViewPr>
    <p:cSldViewPr snapToGrid="0" snapToObjects="1">
      <p:cViewPr>
        <p:scale>
          <a:sx n="100" d="100"/>
          <a:sy n="100" d="100"/>
        </p:scale>
        <p:origin x="-504" y="-8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emf"/><Relationship Id="rId5" Type="http://schemas.openxmlformats.org/officeDocument/2006/relationships/oleObject" Target="../embeddings/oleObject8.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3" name="Content Placeholder 2"/>
          <p:cNvSpPr>
            <a:spLocks noGrp="1"/>
          </p:cNvSpPr>
          <p:nvPr>
            <p:ph idx="1"/>
          </p:nvPr>
        </p:nvSpPr>
        <p:spPr>
          <a:xfrm>
            <a:off x="88900" y="800100"/>
            <a:ext cx="3937000" cy="5918200"/>
          </a:xfrm>
        </p:spPr>
        <p:txBody>
          <a:bodyPr/>
          <a:lstStyle/>
          <a:p>
            <a:r>
              <a:rPr lang="en-US" dirty="0" smtClean="0"/>
              <a:t>An obfuscator </a:t>
            </a:r>
            <a:r>
              <a:rPr lang="en-US" i="1" dirty="0" smtClean="0">
                <a:latin typeface="Baoli SC Regular"/>
                <a:cs typeface="Baoli SC Regular"/>
              </a:rPr>
              <a:t>O</a:t>
            </a:r>
            <a:r>
              <a:rPr lang="en-US" dirty="0" smtClean="0"/>
              <a:t> transforms a program </a:t>
            </a:r>
            <a:r>
              <a:rPr lang="en-US" i="1" dirty="0" smtClean="0">
                <a:latin typeface="Times New Roman"/>
                <a:cs typeface="Times New Roman"/>
              </a:rPr>
              <a:t>I</a:t>
            </a:r>
            <a:r>
              <a:rPr lang="en-US" dirty="0" smtClean="0"/>
              <a:t> into a “black-box”</a:t>
            </a:r>
          </a:p>
          <a:p>
            <a:pPr marL="0" indent="0">
              <a:buNone/>
            </a:pPr>
            <a:r>
              <a:rPr lang="en-US" sz="2400" dirty="0"/>
              <a:t>[</a:t>
            </a:r>
            <a:r>
              <a:rPr lang="en-US" sz="2400" dirty="0" err="1"/>
              <a:t>BarakGoldreichImpagliazzo</a:t>
            </a:r>
            <a:r>
              <a:rPr lang="en-US" sz="2400" dirty="0"/>
              <a:t/>
            </a:r>
            <a:br>
              <a:rPr lang="en-US" sz="2400" dirty="0"/>
            </a:br>
            <a:r>
              <a:rPr lang="en-US" sz="2400" dirty="0"/>
              <a:t>RudichSahaiVadhanYang01</a:t>
            </a:r>
            <a:r>
              <a:rPr lang="en-US" sz="2400" dirty="0" smtClean="0"/>
              <a:t>]</a:t>
            </a:r>
            <a:endParaRPr lang="en-US" dirty="0" smtClean="0"/>
          </a:p>
          <a:p>
            <a:r>
              <a:rPr lang="en-US" dirty="0" smtClean="0"/>
              <a:t>Achievable for point programs under number-theoretic assumptions</a:t>
            </a:r>
          </a:p>
          <a:p>
            <a:pPr marL="0" indent="0">
              <a:buNone/>
            </a:pPr>
            <a:r>
              <a:rPr lang="en-US" sz="2400" dirty="0" smtClean="0"/>
              <a:t>[BitanskiCanetti10]</a:t>
            </a:r>
            <a:r>
              <a:rPr lang="en-US" dirty="0" smtClean="0"/>
              <a:t> </a:t>
            </a:r>
          </a:p>
          <a:p>
            <a:endParaRPr lang="en-US" sz="2400"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2321639"/>
            <a:ext cx="4864100" cy="2584053"/>
          </a:xfrm>
          <a:prstGeom prst="rect">
            <a:avLst/>
          </a:prstGeom>
        </p:spPr>
      </p:pic>
      <p:sp>
        <p:nvSpPr>
          <p:cNvPr id="5" name="Rectangle 4"/>
          <p:cNvSpPr/>
          <p:nvPr/>
        </p:nvSpPr>
        <p:spPr>
          <a:xfrm>
            <a:off x="4258956" y="1347272"/>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a:off x="4152900" y="2387600"/>
            <a:ext cx="4864100" cy="26035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3467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3373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75565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337300" y="1932048"/>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3" name="Content Placeholder 2"/>
          <p:cNvSpPr>
            <a:spLocks noGrp="1"/>
          </p:cNvSpPr>
          <p:nvPr>
            <p:ph idx="1"/>
          </p:nvPr>
        </p:nvSpPr>
        <p:spPr>
          <a:xfrm>
            <a:off x="88900" y="800100"/>
            <a:ext cx="3937000" cy="5918200"/>
          </a:xfrm>
        </p:spPr>
        <p:txBody>
          <a:bodyPr/>
          <a:lstStyle/>
          <a:p>
            <a:r>
              <a:rPr lang="en-US" dirty="0" smtClean="0"/>
              <a:t>An obfuscator </a:t>
            </a:r>
            <a:r>
              <a:rPr lang="en-US" i="1" dirty="0" smtClean="0">
                <a:latin typeface="Baoli SC Regular"/>
                <a:cs typeface="Baoli SC Regular"/>
              </a:rPr>
              <a:t>O</a:t>
            </a:r>
            <a:r>
              <a:rPr lang="en-US" dirty="0" smtClean="0"/>
              <a:t> transforms a program </a:t>
            </a:r>
            <a:r>
              <a:rPr lang="en-US" i="1" dirty="0" smtClean="0">
                <a:latin typeface="Times New Roman"/>
                <a:cs typeface="Times New Roman"/>
              </a:rPr>
              <a:t>I</a:t>
            </a:r>
            <a:r>
              <a:rPr lang="en-US" dirty="0" smtClean="0"/>
              <a:t> into a “black-box”</a:t>
            </a:r>
          </a:p>
          <a:p>
            <a:pPr marL="0" indent="0">
              <a:buNone/>
            </a:pPr>
            <a:r>
              <a:rPr lang="en-US" sz="2400" dirty="0"/>
              <a:t>[</a:t>
            </a:r>
            <a:r>
              <a:rPr lang="en-US" sz="2400" dirty="0" err="1"/>
              <a:t>BarakGoldreichImpagliazzo</a:t>
            </a:r>
            <a:r>
              <a:rPr lang="en-US" sz="2400" dirty="0"/>
              <a:t/>
            </a:r>
            <a:br>
              <a:rPr lang="en-US" sz="2400" dirty="0"/>
            </a:br>
            <a:r>
              <a:rPr lang="en-US" sz="2400" dirty="0"/>
              <a:t>RudichSahaiVadhanYang01</a:t>
            </a:r>
            <a:r>
              <a:rPr lang="en-US" sz="2400" dirty="0" smtClean="0"/>
              <a:t>]</a:t>
            </a:r>
            <a:endParaRPr lang="en-US" dirty="0" smtClean="0"/>
          </a:p>
          <a:p>
            <a:r>
              <a:rPr lang="en-US" dirty="0" smtClean="0"/>
              <a:t>Achievable for point programs under number-theoretic assumptions</a:t>
            </a:r>
          </a:p>
          <a:p>
            <a:pPr marL="0" indent="0">
              <a:buNone/>
            </a:pPr>
            <a:r>
              <a:rPr lang="en-US" sz="2400" dirty="0" smtClean="0"/>
              <a:t>[BitanskiCanetti10]</a:t>
            </a:r>
            <a:r>
              <a:rPr lang="en-US" dirty="0" smtClean="0"/>
              <a:t> </a:t>
            </a:r>
          </a:p>
          <a:p>
            <a:endParaRPr lang="en-US" sz="2400"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2321639"/>
            <a:ext cx="4864100" cy="2584053"/>
          </a:xfrm>
          <a:prstGeom prst="rect">
            <a:avLst/>
          </a:prstGeom>
        </p:spPr>
      </p:pic>
      <p:sp>
        <p:nvSpPr>
          <p:cNvPr id="5" name="Rectangle 4"/>
          <p:cNvSpPr/>
          <p:nvPr/>
        </p:nvSpPr>
        <p:spPr>
          <a:xfrm>
            <a:off x="4258956" y="1347272"/>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6" name="Rectangle 5"/>
          <p:cNvSpPr/>
          <p:nvPr/>
        </p:nvSpPr>
        <p:spPr>
          <a:xfrm>
            <a:off x="4152900" y="2387600"/>
            <a:ext cx="4864100" cy="26035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3467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3373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75565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337300" y="1932048"/>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Naïve Construction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dirty="0" smtClean="0">
                <a:latin typeface="Times New Roman"/>
                <a:cs typeface="Times New Roman"/>
              </a:rPr>
              <a:t>w</a:t>
            </a:r>
            <a:r>
              <a:rPr lang="en-US" baseline="-25000" dirty="0" smtClean="0">
                <a:latin typeface="Times New Roman"/>
                <a:cs typeface="Times New Roman"/>
              </a:rPr>
              <a:t>0</a:t>
            </a:r>
          </a:p>
        </p:txBody>
      </p:sp>
      <p:sp>
        <p:nvSpPr>
          <p:cNvPr id="5" name="Rectangle 4"/>
          <p:cNvSpPr/>
          <p:nvPr/>
        </p:nvSpPr>
        <p:spPr>
          <a:xfrm>
            <a:off x="5613400" y="1633835"/>
            <a:ext cx="4572000" cy="923330"/>
          </a:xfrm>
          <a:prstGeom prst="rect">
            <a:avLst/>
          </a:prstGeom>
        </p:spPr>
        <p:txBody>
          <a:bodyPr>
            <a:spAutoFit/>
          </a:bodyPr>
          <a:lstStyle/>
          <a:p>
            <a:r>
              <a:rPr lang="en-US" dirty="0">
                <a:latin typeface="Times New Roman"/>
                <a:cs typeface="Times New Roman"/>
              </a:rPr>
              <a:t>Two problems:</a:t>
            </a:r>
          </a:p>
          <a:p>
            <a:pPr lvl="1"/>
            <a:r>
              <a:rPr lang="en-US" dirty="0">
                <a:latin typeface="Times New Roman"/>
                <a:cs typeface="Times New Roman"/>
              </a:rPr>
              <a:t>No error tolerance</a:t>
            </a:r>
          </a:p>
          <a:p>
            <a:pPr lvl="1"/>
            <a:r>
              <a:rPr lang="en-US" dirty="0">
                <a:latin typeface="Times New Roman"/>
                <a:cs typeface="Times New Roman"/>
              </a:rPr>
              <a:t>No key </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01830530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02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02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7" name="Rectangle 26"/>
          <p:cNvSpPr/>
          <p:nvPr/>
        </p:nvSpPr>
        <p:spPr>
          <a:xfrm>
            <a:off x="2294137" y="5077370"/>
            <a:ext cx="923526" cy="369332"/>
          </a:xfrm>
          <a:prstGeom prst="rect">
            <a:avLst/>
          </a:prstGeom>
        </p:spPr>
        <p:txBody>
          <a:bodyPr wrap="none">
            <a:spAutoFit/>
          </a:bodyPr>
          <a:lstStyle/>
          <a:p>
            <a:r>
              <a:rPr lang="en-US" i="1" dirty="0">
                <a:latin typeface="Baoli SC Regular"/>
                <a:cs typeface="Baoli SC Regular"/>
              </a:rPr>
              <a:t>O </a:t>
            </a:r>
            <a:r>
              <a:rPr lang="en-US" dirty="0">
                <a:latin typeface="Times New Roman"/>
                <a:cs typeface="Times New Roman"/>
              </a:rPr>
              <a:t>( </a:t>
            </a:r>
            <a:r>
              <a:rPr lang="en-US" i="1" dirty="0">
                <a:latin typeface="Times New Roman"/>
                <a:cs typeface="Times New Roman"/>
              </a:rPr>
              <a:t>I</a:t>
            </a:r>
            <a:r>
              <a:rPr lang="en-US" i="1" baseline="-25000" dirty="0">
                <a:latin typeface="Times New Roman"/>
                <a:cs typeface="Times New Roman"/>
              </a:rPr>
              <a:t>w0 </a:t>
            </a:r>
            <a:r>
              <a:rPr lang="en-US" dirty="0">
                <a:latin typeface="Times New Roman"/>
                <a:cs typeface="Times New Roman"/>
              </a:rPr>
              <a:t>)</a:t>
            </a:r>
            <a:endParaRPr lang="en-US" dirty="0"/>
          </a:p>
        </p:txBody>
      </p:sp>
    </p:spTree>
    <p:extLst>
      <p:ext uri="{BB962C8B-B14F-4D97-AF65-F5344CB8AC3E}">
        <p14:creationId xmlns:p14="http://schemas.microsoft.com/office/powerpoint/2010/main" val="1467988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463"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464"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7564" y="67982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373"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029365" cy="2853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a:t>
            </a:r>
            <a:r>
              <a:rPr lang="en-US" sz="1600" dirty="0">
                <a:latin typeface="Calibri"/>
                <a:cs typeface="Calibri"/>
              </a:rPr>
              <a:t> 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374"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375"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0" presetClass="entr" presetSubtype="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6">
                                            <p:txEl>
                                              <p:pRg st="4" end="4"/>
                                            </p:txEl>
                                          </p:spTgt>
                                        </p:tgtEl>
                                        <p:attrNameLst>
                                          <p:attrName>style.visibility</p:attrName>
                                        </p:attrNameLst>
                                      </p:cBhvr>
                                      <p:to>
                                        <p:strVal val="visible"/>
                                      </p:to>
                                    </p:set>
                                    <p:animEffect transition="in" filter="fade">
                                      <p:cBhvr>
                                        <p:cTn id="114" dur="500"/>
                                        <p:tgtEl>
                                          <p:spTgt spid="3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4000500" y="2459335"/>
            <a:ext cx="206979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produces</a:t>
            </a:r>
          </a:p>
          <a:p>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bldP spid="7" grpId="0" animBg="1"/>
      <p:bldP spid="7" grpId="1" animBg="1"/>
      <p:bldP spid="7" grpId="2" animBg="1"/>
      <p:bldP spid="9" grpId="0" animBg="1"/>
      <p:bldP spid="9" grpId="1" animBg="1"/>
      <p:bldP spid="10" grpId="0"/>
      <p:bldP spid="10"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828032"/>
            <a:ext cx="5300075" cy="16926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71025564"/>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823" name="Equation" r:id="rId3" imgW="1955800" imgH="228600" progId="Equation.3">
                  <p:embed/>
                </p:oleObj>
              </mc:Choice>
              <mc:Fallback>
                <p:oleObj name="Equation" r:id="rId3" imgW="1955800" imgH="228600" progId="Equation.3">
                  <p:embed/>
                  <p:pic>
                    <p:nvPicPr>
                      <p:cNvPr id="0" name=""/>
                      <p:cNvPicPr/>
                      <p:nvPr/>
                    </p:nvPicPr>
                    <p:blipFill>
                      <a:blip r:embed="rId4"/>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p:txBody>
          <a:bodyPr>
            <a:normAutofit/>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we must use some other property of the distribution</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85000" lnSpcReduction="10000"/>
          </a:bodyPr>
          <a:lstStyle/>
          <a:p>
            <a:r>
              <a:rPr lang="en-US" dirty="0" smtClean="0"/>
              <a:t>We consider the Hamming metric for block sources </a:t>
            </a:r>
            <a:r>
              <a:rPr lang="en-US" dirty="0" smtClean="0"/>
              <a:t/>
            </a:r>
            <a:br>
              <a:rPr lang="en-US" dirty="0" smtClean="0"/>
            </a:br>
            <a:r>
              <a:rPr lang="en-US" i="1" dirty="0" smtClean="0">
                <a:latin typeface="Times New Roman"/>
                <a:cs typeface="Times New Roman"/>
              </a:rPr>
              <a:t>W</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25000" dirty="0" smtClean="0">
                <a:latin typeface="Times New Roman"/>
                <a:cs typeface="Times New Roman"/>
              </a:rPr>
              <a:t>i</a:t>
            </a:r>
            <a:r>
              <a:rPr lang="en-US" dirty="0" smtClean="0"/>
              <a:t> is over some 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a:latin typeface="Times New Roman"/>
                <a:cs typeface="Times New Roman"/>
              </a:rPr>
              <a:t>k</a:t>
            </a:r>
            <a:r>
              <a:rPr lang="en-US" dirty="0" smtClean="0">
                <a:latin typeface="Times New Roman"/>
                <a:cs typeface="Times New Roman"/>
              </a:rPr>
              <a:t>) </a:t>
            </a:r>
            <a:r>
              <a:rPr lang="en-US" dirty="0" smtClean="0">
                <a:latin typeface="Calibri"/>
                <a:cs typeface="Calibri"/>
              </a:rPr>
              <a:t>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Security of both schemes relies on </a:t>
            </a:r>
            <a:r>
              <a:rPr lang="en-US" dirty="0" err="1" smtClean="0">
                <a:latin typeface="Calibri"/>
                <a:cs typeface="Calibri"/>
              </a:rPr>
              <a:t>composable</a:t>
            </a:r>
            <a:r>
              <a:rPr lang="en-US" dirty="0" smtClean="0">
                <a:latin typeface="Calibri"/>
                <a:cs typeface="Calibri"/>
              </a:rPr>
              <a:t> point obfuscation (achievable under particular number theoretic assumptions)</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Aside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won’t try to produce a pseudorandom key</a:t>
            </a:r>
          </a:p>
          <a:p>
            <a:r>
              <a:rPr lang="en-US" dirty="0" smtClean="0"/>
              <a:t>Enough to produce an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a:t>
            </a:r>
          </a:p>
          <a:p>
            <a:pPr lvl="1"/>
            <a:r>
              <a:rPr lang="en-US" dirty="0" smtClean="0"/>
              <a:t>Exists </a:t>
            </a:r>
            <a:r>
              <a:rPr lang="en-US" dirty="0" smtClean="0">
                <a:latin typeface="Times New Roman"/>
                <a:cs typeface="Times New Roman"/>
              </a:rPr>
              <a:t>c’</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br>
              <a:rPr lang="en-US" dirty="0" smtClean="0">
                <a:latin typeface="Times New Roman"/>
                <a:cs typeface="Times New Roman"/>
              </a:rPr>
            </a:br>
            <a:r>
              <a:rPr lang="en-US" sz="2400" dirty="0">
                <a:cs typeface="Calibri"/>
              </a:rPr>
              <a:t>[</a:t>
            </a:r>
            <a:r>
              <a:rPr lang="en-US" sz="2400" dirty="0" smtClean="0">
                <a:cs typeface="Calibri"/>
              </a:rPr>
              <a:t>HåstadImpagliazzoLevinLuby99HsiaoLuReyzin07]</a:t>
            </a:r>
            <a:endParaRPr lang="en-US" sz="2400" dirty="0">
              <a:latin typeface="Times New Roman"/>
              <a:cs typeface="Times New Roman"/>
            </a:endParaRPr>
          </a:p>
          <a:p>
            <a:r>
              <a:rPr lang="en-US" dirty="0" smtClean="0"/>
              <a:t>Convertible to a pseudorandom key using computational </a:t>
            </a:r>
            <a:r>
              <a:rPr lang="en-US" sz="2600" dirty="0" smtClean="0"/>
              <a:t>[Krawczyk10]</a:t>
            </a:r>
            <a:r>
              <a:rPr lang="en-US" dirty="0" smtClean="0"/>
              <a:t> or information-theoretic randomness extractors </a:t>
            </a:r>
            <a:r>
              <a:rPr lang="en-US" sz="2600" dirty="0" smtClean="0"/>
              <a:t>[NisanZuckerman93]</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3" name="Content Placeholder 2"/>
          <p:cNvSpPr>
            <a:spLocks noGrp="1"/>
          </p:cNvSpPr>
          <p:nvPr>
            <p:ph idx="1"/>
          </p:nvPr>
        </p:nvSpPr>
        <p:spPr>
          <a:xfrm>
            <a:off x="88900" y="800100"/>
            <a:ext cx="3937000" cy="5334000"/>
          </a:xfrm>
        </p:spPr>
        <p:txBody>
          <a:bodyPr/>
          <a:lstStyle/>
          <a:p>
            <a:r>
              <a:rPr lang="en-US" dirty="0" smtClean="0"/>
              <a:t>An obfuscator </a:t>
            </a:r>
            <a:r>
              <a:rPr lang="en-US" i="1" dirty="0" smtClean="0">
                <a:latin typeface="Baoli SC Regular"/>
                <a:cs typeface="Baoli SC Regular"/>
              </a:rPr>
              <a:t>O</a:t>
            </a:r>
            <a:r>
              <a:rPr lang="en-US" dirty="0" smtClean="0"/>
              <a:t> transforms a program </a:t>
            </a:r>
            <a:r>
              <a:rPr lang="en-US" i="1" dirty="0" smtClean="0">
                <a:latin typeface="Times New Roman"/>
                <a:cs typeface="Times New Roman"/>
              </a:rPr>
              <a:t>I</a:t>
            </a:r>
            <a:r>
              <a:rPr lang="en-US" dirty="0" smtClean="0"/>
              <a:t> into a “black-box”</a:t>
            </a:r>
          </a:p>
          <a:p>
            <a:pPr marL="0" indent="0">
              <a:buNone/>
            </a:pPr>
            <a:r>
              <a:rPr lang="en-US" sz="2400" dirty="0" smtClean="0"/>
              <a:t>[</a:t>
            </a:r>
            <a:r>
              <a:rPr lang="en-US" sz="2400" dirty="0" err="1" smtClean="0"/>
              <a:t>BarakGoldreichImpagliazzo</a:t>
            </a:r>
            <a:r>
              <a:rPr lang="en-US" sz="2400" dirty="0" smtClean="0"/>
              <a:t/>
            </a:r>
            <a:br>
              <a:rPr lang="en-US" sz="2400" dirty="0" smtClean="0"/>
            </a:br>
            <a:r>
              <a:rPr lang="en-US" sz="2400" dirty="0" smtClean="0"/>
              <a:t>RudichSahaiVadhanYang01]</a:t>
            </a:r>
            <a:endParaRPr lang="en-US" sz="2400"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2321639"/>
            <a:ext cx="4864100" cy="2584053"/>
          </a:xfrm>
          <a:prstGeom prst="rect">
            <a:avLst/>
          </a:prstGeom>
        </p:spPr>
      </p:pic>
      <p:sp>
        <p:nvSpPr>
          <p:cNvPr id="5" name="Rectangle 4"/>
          <p:cNvSpPr/>
          <p:nvPr/>
        </p:nvSpPr>
        <p:spPr>
          <a:xfrm>
            <a:off x="4258956" y="1347272"/>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a:off x="4152900" y="2387600"/>
            <a:ext cx="4864100" cy="26035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3467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3373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7556500" y="46580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337300" y="1932048"/>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10228</TotalTime>
  <Words>773</Words>
  <Application>Microsoft Macintosh PowerPoint</Application>
  <PresentationFormat>On-screen Show (4:3)</PresentationFormat>
  <Paragraphs>132</Paragraphs>
  <Slides>12</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A Quick Aside</vt:lpstr>
      <vt:lpstr>Point Obfuscation</vt:lpstr>
      <vt:lpstr>Point Obfuscation</vt:lpstr>
      <vt:lpstr>Point Obfuscation</vt:lpstr>
      <vt:lpstr>Naïve Construction #1</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382</cp:revision>
  <dcterms:created xsi:type="dcterms:W3CDTF">2013-03-29T19:18:32Z</dcterms:created>
  <dcterms:modified xsi:type="dcterms:W3CDTF">2014-02-14T17:24:32Z</dcterms:modified>
</cp:coreProperties>
</file>