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5.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7.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8.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notesSlides/notesSlide9.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notesSlides/notesSlide10.xml" ContentType="application/vnd.openxmlformats-officedocument.presentationml.notesSlide+xml"/>
  <Override PartName="/ppt/embeddings/oleObject46.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47.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48.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49.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notesSlides/notesSlide42.xml" ContentType="application/vnd.openxmlformats-officedocument.presentationml.notesSlide+xml"/>
  <Override PartName="/ppt/embeddings/oleObject54.bin" ContentType="application/vnd.openxmlformats-officedocument.oleObject"/>
  <Override PartName="/ppt/notesSlides/notesSlide43.xml" ContentType="application/vnd.openxmlformats-officedocument.presentationml.notesSlide+xml"/>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notesSlides/notesSlide44.xml" ContentType="application/vnd.openxmlformats-officedocument.presentationml.notesSlide+xml"/>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notesSlides/notesSlide45.xml" ContentType="application/vnd.openxmlformats-officedocument.presentationml.notesSlide+xml"/>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notesSlides/notesSlide46.xml" ContentType="application/vnd.openxmlformats-officedocument.presentationml.notesSlide+xml"/>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notesSlides/notesSlide47.xml" ContentType="application/vnd.openxmlformats-officedocument.presentationml.notesSlide+xml"/>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7" r:id="rId2"/>
    <p:sldId id="259" r:id="rId3"/>
    <p:sldId id="260" r:id="rId4"/>
    <p:sldId id="308" r:id="rId5"/>
    <p:sldId id="309" r:id="rId6"/>
    <p:sldId id="311" r:id="rId7"/>
    <p:sldId id="312" r:id="rId8"/>
    <p:sldId id="313" r:id="rId9"/>
    <p:sldId id="314" r:id="rId10"/>
    <p:sldId id="263" r:id="rId11"/>
    <p:sldId id="274" r:id="rId12"/>
    <p:sldId id="265" r:id="rId13"/>
    <p:sldId id="280" r:id="rId14"/>
    <p:sldId id="281" r:id="rId15"/>
    <p:sldId id="282" r:id="rId16"/>
    <p:sldId id="283" r:id="rId17"/>
    <p:sldId id="315" r:id="rId18"/>
    <p:sldId id="293" r:id="rId19"/>
    <p:sldId id="316" r:id="rId20"/>
    <p:sldId id="317" r:id="rId21"/>
    <p:sldId id="318" r:id="rId22"/>
    <p:sldId id="270" r:id="rId23"/>
    <p:sldId id="271" r:id="rId24"/>
    <p:sldId id="286" r:id="rId25"/>
    <p:sldId id="326" r:id="rId26"/>
    <p:sldId id="287" r:id="rId27"/>
    <p:sldId id="294" r:id="rId28"/>
    <p:sldId id="335" r:id="rId29"/>
    <p:sldId id="295" r:id="rId30"/>
    <p:sldId id="296" r:id="rId31"/>
    <p:sldId id="297" r:id="rId32"/>
    <p:sldId id="299" r:id="rId33"/>
    <p:sldId id="300" r:id="rId34"/>
    <p:sldId id="301" r:id="rId35"/>
    <p:sldId id="319" r:id="rId36"/>
    <p:sldId id="303" r:id="rId37"/>
    <p:sldId id="320" r:id="rId38"/>
    <p:sldId id="321" r:id="rId39"/>
    <p:sldId id="322" r:id="rId40"/>
    <p:sldId id="323" r:id="rId41"/>
    <p:sldId id="329" r:id="rId42"/>
    <p:sldId id="334" r:id="rId43"/>
    <p:sldId id="333" r:id="rId44"/>
    <p:sldId id="332" r:id="rId45"/>
    <p:sldId id="306" r:id="rId46"/>
    <p:sldId id="324" r:id="rId47"/>
    <p:sldId id="305" r:id="rId48"/>
    <p:sldId id="258" r:id="rId49"/>
    <p:sldId id="261" r:id="rId50"/>
    <p:sldId id="284" r:id="rId51"/>
    <p:sldId id="278" r:id="rId52"/>
    <p:sldId id="262" r:id="rId53"/>
    <p:sldId id="325" r:id="rId54"/>
    <p:sldId id="266" r:id="rId55"/>
    <p:sldId id="267" r:id="rId56"/>
    <p:sldId id="268" r:id="rId57"/>
    <p:sldId id="269" r:id="rId58"/>
    <p:sldId id="302" r:id="rId59"/>
    <p:sldId id="304" r:id="rId60"/>
    <p:sldId id="298" r:id="rId61"/>
    <p:sldId id="307"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8688" autoAdjust="0"/>
  </p:normalViewPr>
  <p:slideViewPr>
    <p:cSldViewPr snapToGrid="0" snapToObjects="1">
      <p:cViewPr>
        <p:scale>
          <a:sx n="110" d="100"/>
          <a:sy n="110" d="100"/>
        </p:scale>
        <p:origin x="-2808" y="-1864"/>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image" Target="../media/image22.emf"/><Relationship Id="rId2"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1.emf"/><Relationship Id="rId3"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1" Type="http://schemas.openxmlformats.org/officeDocument/2006/relationships/image" Target="../media/image34.emf"/><Relationship Id="rId2"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1" Type="http://schemas.openxmlformats.org/officeDocument/2006/relationships/image" Target="../media/image1.emf"/><Relationship Id="rId2"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1" Type="http://schemas.openxmlformats.org/officeDocument/2006/relationships/image" Target="../media/image34.emf"/><Relationship Id="rId2"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9.emf"/><Relationship Id="rId1" Type="http://schemas.openxmlformats.org/officeDocument/2006/relationships/image" Target="../media/image34.emf"/><Relationship Id="rId2"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0.emf"/><Relationship Id="rId1" Type="http://schemas.openxmlformats.org/officeDocument/2006/relationships/image" Target="../media/image1.emf"/><Relationship Id="rId2"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1.emf"/><Relationship Id="rId7" Type="http://schemas.openxmlformats.org/officeDocument/2006/relationships/image" Target="../media/image12.emf"/><Relationship Id="rId1" Type="http://schemas.openxmlformats.org/officeDocument/2006/relationships/image" Target="../media/image1.emf"/><Relationship Id="rId2"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4/23/13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consider the question for secure sketches</a:t>
            </a:r>
          </a:p>
          <a:p>
            <a:r>
              <a:rPr lang="en-US" dirty="0" smtClean="0"/>
              <a:t>&lt;click&gt;</a:t>
            </a:r>
          </a:p>
          <a:p>
            <a:r>
              <a:rPr lang="en-US" dirty="0" smtClean="0"/>
              <a:t>Our goal is to have</a:t>
            </a:r>
            <a:r>
              <a:rPr lang="en-US" baseline="0" dirty="0" smtClean="0"/>
              <a:t> the sketch value p provide little information about w_0 to computational adversaries.</a:t>
            </a:r>
          </a:p>
          <a:p>
            <a:r>
              <a:rPr lang="en-US" baseline="0" dirty="0" smtClean="0"/>
              <a:t>&lt;click, click&gt;</a:t>
            </a:r>
          </a:p>
          <a:p>
            <a:r>
              <a:rPr lang="en-US" baseline="0" dirty="0" smtClean="0"/>
              <a:t>This is an interesting question if our remaining entropy is higher than the best (computable) information theoretic sketch.</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3536279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wouldn’t be a talk of mine if</a:t>
            </a:r>
            <a:r>
              <a:rPr lang="en-US" baseline="0" dirty="0" smtClean="0"/>
              <a:t> I didn’t introduce a couple of notions of entropy, so here it goes.</a:t>
            </a:r>
          </a:p>
          <a:p>
            <a:endParaRPr lang="en-US" baseline="0" dirty="0" smtClean="0"/>
          </a:p>
          <a:p>
            <a:r>
              <a:rPr lang="en-US" baseline="0" dirty="0" smtClean="0"/>
              <a:t>&lt;click&gt;</a:t>
            </a:r>
          </a:p>
          <a:p>
            <a:r>
              <a:rPr lang="en-US" baseline="0" dirty="0" smtClean="0"/>
              <a:t>We know the entropy of W_0 must decrease, a reasonable hope is that it looks like it has high entropy to a computationally bounded adversary.  That is, there is a distribution </a:t>
            </a:r>
            <a:r>
              <a:rPr lang="en-US" baseline="0" dirty="0" err="1" smtClean="0"/>
              <a:t>Y|p</a:t>
            </a:r>
            <a:r>
              <a:rPr lang="en-US" baseline="0" dirty="0" smtClean="0"/>
              <a:t> with actual entropy and no bounded adversary can distinguish between W_0 | p and </a:t>
            </a:r>
            <a:r>
              <a:rPr lang="en-US" baseline="0" dirty="0" err="1" smtClean="0"/>
              <a:t>Y|p</a:t>
            </a:r>
            <a:r>
              <a:rPr lang="en-US" baseline="0" dirty="0" smtClean="0"/>
              <a:t>.</a:t>
            </a:r>
          </a:p>
          <a:p>
            <a:r>
              <a:rPr lang="en-US" baseline="0" dirty="0" smtClean="0"/>
              <a:t>&lt;click&gt;</a:t>
            </a:r>
          </a:p>
          <a:p>
            <a:r>
              <a:rPr lang="en-US" baseline="0" dirty="0" smtClean="0"/>
              <a:t>This is known in the literature as HILL entropy after the work of </a:t>
            </a:r>
            <a:r>
              <a:rPr lang="en-US" baseline="0" dirty="0" err="1" smtClean="0"/>
              <a:t>Hastad</a:t>
            </a:r>
            <a:r>
              <a:rPr lang="en-US" baseline="0" dirty="0" smtClean="0"/>
              <a:t>, </a:t>
            </a:r>
            <a:r>
              <a:rPr lang="en-US" baseline="0" dirty="0" err="1" smtClean="0"/>
              <a:t>Impagliazzo</a:t>
            </a:r>
            <a:r>
              <a:rPr lang="en-US" baseline="0" dirty="0" smtClean="0"/>
              <a:t>, Levin and </a:t>
            </a:r>
            <a:r>
              <a:rPr lang="en-US" baseline="0" dirty="0" err="1" smtClean="0"/>
              <a:t>Luby</a:t>
            </a:r>
            <a:r>
              <a:rPr lang="en-US" baseline="0" dirty="0" smtClean="0"/>
              <a:t>.  We say that HILL entropy of W_0 | p is greater than k’.</a:t>
            </a:r>
          </a:p>
          <a:p>
            <a:r>
              <a:rPr lang="en-US" baseline="0" dirty="0" smtClean="0"/>
              <a:t>&lt;click&gt;</a:t>
            </a:r>
          </a:p>
          <a:p>
            <a:r>
              <a:rPr lang="en-US" baseline="0" dirty="0" smtClean="0"/>
              <a:t>HILL entropy fits naturally in our setting as applying a randomness extractor to HILL entropy produces a pseudorandom key.</a:t>
            </a:r>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73902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a:t>
            </a:r>
            <a:r>
              <a:rPr lang="en-US" baseline="0" dirty="0" smtClean="0"/>
              <a:t> show our first main negative result.</a:t>
            </a:r>
          </a:p>
          <a:p>
            <a:r>
              <a:rPr lang="en-US" baseline="0" dirty="0" smtClean="0"/>
              <a:t>&lt;click, click&gt;</a:t>
            </a:r>
          </a:p>
          <a:p>
            <a:r>
              <a:rPr lang="en-US" baseline="0" dirty="0" smtClean="0"/>
              <a:t>Let W_0 be a source.  If the HILL entropy of W_0 | p is at least k’ (we don’t care about the starting entropy of W_0), </a:t>
            </a:r>
          </a:p>
          <a:p>
            <a:r>
              <a:rPr lang="en-US" baseline="0" dirty="0" smtClean="0"/>
              <a:t>&lt;click&gt;</a:t>
            </a:r>
          </a:p>
          <a:p>
            <a:r>
              <a:rPr lang="en-US" baseline="0" dirty="0" smtClean="0"/>
              <a:t>there is an error-correcting code C with 2^{k’-2} points.</a:t>
            </a:r>
          </a:p>
          <a:p>
            <a:r>
              <a:rPr lang="en-US" baseline="0" dirty="0" smtClean="0"/>
              <a:t>&lt;click&gt;</a:t>
            </a:r>
          </a:p>
          <a:p>
            <a:r>
              <a:rPr lang="en-US" baseline="0" dirty="0" smtClean="0"/>
              <a:t>Furthermore, the algorithm Rec serves as an efficient decoding algorithm on C (correcting up to </a:t>
            </a:r>
            <a:r>
              <a:rPr lang="en-US" baseline="0" dirty="0" err="1" smtClean="0"/>
              <a:t>dmax</a:t>
            </a:r>
            <a:r>
              <a:rPr lang="en-US" baseline="0" dirty="0" smtClean="0"/>
              <a:t> random errors).  </a:t>
            </a:r>
          </a:p>
          <a:p>
            <a:r>
              <a:rPr lang="en-US" baseline="0" dirty="0" smtClean="0"/>
              <a:t>&lt;click&gt;</a:t>
            </a:r>
          </a:p>
          <a:p>
            <a:r>
              <a:rPr lang="en-US" baseline="0" dirty="0" smtClean="0"/>
              <a:t>This result makes intuitive sense.  Let Y be some indistinguishable distribution with 2^{k’} points.  In order for Y to be indistinguishable from X this means that Rec “decodes” on the points of Y.</a:t>
            </a:r>
          </a:p>
          <a:p>
            <a:r>
              <a:rPr lang="en-US" baseline="0" dirty="0" smtClean="0"/>
              <a:t>&lt;click&gt;</a:t>
            </a:r>
          </a:p>
          <a:p>
            <a:r>
              <a:rPr lang="en-US" baseline="0" dirty="0" err="1" smtClean="0"/>
              <a:t>Dodis</a:t>
            </a:r>
            <a:r>
              <a:rPr lang="en-US" baseline="0" dirty="0" smtClean="0"/>
              <a:t> and Smith are able to construct an information-theoretic sketch from any error correcting code that corrects random errors.  This means if we have a sketch whose HILL entropy drops by k-k’ bits we immediately get an information theoretic sketch with an entropy loss that is two bits larger.  Thus, it doesn’t seem like HILL entropy is very helpful, at the most it saves us a couple of bits and might allow for a more efficient construction.  </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36120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we’ll go back</a:t>
            </a:r>
            <a:r>
              <a:rPr lang="en-US" baseline="0" dirty="0" smtClean="0"/>
              <a:t> to the drawing board</a:t>
            </a:r>
          </a:p>
          <a:p>
            <a:r>
              <a:rPr lang="en-US" baseline="0" dirty="0" smtClean="0"/>
              <a:t>&lt;click&gt;</a:t>
            </a:r>
          </a:p>
          <a:p>
            <a:r>
              <a:rPr lang="en-US" baseline="0" dirty="0" smtClean="0"/>
              <a:t>Maybe HILL entropy was too much to ask for.  It is a fairly strong </a:t>
            </a:r>
            <a:r>
              <a:rPr lang="en-US" baseline="0" dirty="0" err="1" smtClean="0"/>
              <a:t>definiton</a:t>
            </a:r>
            <a:r>
              <a:rPr lang="en-US" baseline="0" dirty="0" smtClean="0"/>
              <a:t>.</a:t>
            </a:r>
          </a:p>
          <a:p>
            <a:r>
              <a:rPr lang="en-US" baseline="0" dirty="0" smtClean="0"/>
              <a:t>&lt;click&gt;</a:t>
            </a:r>
          </a:p>
          <a:p>
            <a:r>
              <a:rPr lang="en-US" baseline="0" dirty="0" smtClean="0"/>
              <a:t>Lets try for a weaker notion of entropy and see if its achievable.</a:t>
            </a:r>
          </a:p>
          <a:p>
            <a:r>
              <a:rPr lang="en-US" baseline="0" dirty="0" smtClean="0"/>
              <a:t>&lt;click&gt;</a:t>
            </a:r>
          </a:p>
          <a:p>
            <a:r>
              <a:rPr lang="en-US" baseline="0" dirty="0" smtClean="0"/>
              <a:t>It seems like the very least we need is that efficient adversaries with access to p should not be able to predict W_0.</a:t>
            </a:r>
          </a:p>
          <a:p>
            <a:r>
              <a:rPr lang="en-US" baseline="0" dirty="0" smtClean="0"/>
              <a:t>&lt;click&gt;</a:t>
            </a:r>
          </a:p>
          <a:p>
            <a:r>
              <a:rPr lang="en-US" baseline="0" dirty="0" smtClean="0"/>
              <a:t>The good news about this paradigm is that we have special randomness extractors that can extract from unpredictable distributions.  One example is repeated inner product from </a:t>
            </a:r>
            <a:r>
              <a:rPr lang="en-US" baseline="0" dirty="0" err="1" smtClean="0"/>
              <a:t>Goldreich</a:t>
            </a:r>
            <a:r>
              <a:rPr lang="en-US" baseline="0" dirty="0" smtClean="0"/>
              <a:t> Levin.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623701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our news isn’t going</a:t>
            </a:r>
            <a:r>
              <a:rPr lang="en-US" baseline="0" dirty="0" smtClean="0"/>
              <a:t> to be very good in this setting either.</a:t>
            </a:r>
          </a:p>
          <a:p>
            <a:r>
              <a:rPr lang="en-US" baseline="0" dirty="0" smtClean="0"/>
              <a:t>&lt;click, click&gt;</a:t>
            </a:r>
          </a:p>
          <a:p>
            <a:r>
              <a:rPr lang="en-US" baseline="0" dirty="0" smtClean="0"/>
              <a:t>We’ll consider the uniform distribution over the Hamming metric.  The uniform distribution is the hardest distribution to retain unpredictability.</a:t>
            </a:r>
          </a:p>
          <a:p>
            <a:r>
              <a:rPr lang="en-US" baseline="0" dirty="0" smtClean="0"/>
              <a:t>&lt;click&gt;</a:t>
            </a:r>
          </a:p>
          <a:p>
            <a:r>
              <a:rPr lang="en-US" baseline="0" dirty="0" smtClean="0"/>
              <a:t>Any good secure sketch decreases the unpredictability of W_0 by the volume of the ball of radius </a:t>
            </a:r>
            <a:r>
              <a:rPr lang="en-US" baseline="0" dirty="0" err="1" smtClean="0"/>
              <a:t>dmax</a:t>
            </a:r>
            <a:r>
              <a:rPr lang="en-US" baseline="0" dirty="0" smtClean="0"/>
              <a:t>.</a:t>
            </a:r>
          </a:p>
          <a:p>
            <a:r>
              <a:rPr lang="en-US" baseline="0" dirty="0" smtClean="0"/>
              <a:t>&lt;click&gt;</a:t>
            </a:r>
          </a:p>
          <a:p>
            <a:r>
              <a:rPr lang="en-US" baseline="0" dirty="0" smtClean="0"/>
              <a:t>As a technical point the theorem also holds if we consider the unpredictability of indistinguishable distributions.  You can view this as a combination of the HILL and unpredictability definitions.  </a:t>
            </a:r>
          </a:p>
          <a:p>
            <a:r>
              <a:rPr lang="en-US" baseline="0" dirty="0" smtClean="0"/>
              <a:t>&lt;click&gt;</a:t>
            </a:r>
          </a:p>
          <a:p>
            <a:r>
              <a:rPr lang="en-US" baseline="0" dirty="0" smtClean="0"/>
              <a:t>We know that there exist codes (and thus sketches) whose entropy drop is |</a:t>
            </a:r>
            <a:r>
              <a:rPr lang="en-US" baseline="0" dirty="0" err="1" smtClean="0"/>
              <a:t>Bdmax</a:t>
            </a:r>
            <a:r>
              <a:rPr lang="en-US" baseline="0" dirty="0" smtClean="0"/>
              <a:t>|.  Thus, as before using computational entropy may allow us to efficiently construct this object, but doesn’t fundamentally change the entropy drop necessary in a secure sketch.</a:t>
            </a:r>
          </a:p>
          <a:p>
            <a:r>
              <a:rPr lang="en-US" baseline="0" dirty="0" smtClean="0"/>
              <a:t>&lt;click&gt;</a:t>
            </a:r>
          </a:p>
          <a:p>
            <a:r>
              <a:rPr lang="en-US" baseline="0" dirty="0" smtClean="0"/>
              <a:t>Both of our impossibility results extend to the case where the Rec outputs a different value v, but w_0 can be recovered from v.</a:t>
            </a:r>
          </a:p>
          <a:p>
            <a:r>
              <a:rPr lang="en-US" baseline="0" dirty="0" smtClean="0"/>
              <a:t>&lt;click&gt;</a:t>
            </a:r>
          </a:p>
          <a:p>
            <a:r>
              <a:rPr lang="en-US" baseline="0" dirty="0" smtClean="0"/>
              <a:t>So all of this is very frustrating, we’ll give up on building a secure sketch and try and build a fuzzy extractor.</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362496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recap</a:t>
            </a:r>
          </a:p>
          <a:p>
            <a:r>
              <a:rPr lang="en-US" dirty="0" smtClean="0"/>
              <a:t>&lt;click&gt;</a:t>
            </a:r>
          </a:p>
          <a:p>
            <a:r>
              <a:rPr lang="en-US" dirty="0" smtClean="0"/>
              <a:t>We showed we cannot improve entropy loss</a:t>
            </a:r>
            <a:r>
              <a:rPr lang="en-US" baseline="0" dirty="0" smtClean="0"/>
              <a:t> for secure sketches in the computational setting.  This was shown using two results:</a:t>
            </a:r>
          </a:p>
          <a:p>
            <a:r>
              <a:rPr lang="en-US" baseline="0" dirty="0" smtClean="0"/>
              <a:t>&lt;click&gt;</a:t>
            </a:r>
          </a:p>
          <a:p>
            <a:r>
              <a:rPr lang="en-US" baseline="0" dirty="0" smtClean="0"/>
              <a:t>Any sketch that retains HILL entropy implies an information theoretic sketch that retains almost as much entropy</a:t>
            </a:r>
          </a:p>
          <a:p>
            <a:r>
              <a:rPr lang="en-US" baseline="0" dirty="0" smtClean="0"/>
              <a:t>We also showed the unpredictability of the uniform distribution must decrease with the volume of balls in the metric space.</a:t>
            </a:r>
          </a:p>
          <a:p>
            <a:r>
              <a:rPr lang="en-US" baseline="0" dirty="0" smtClean="0"/>
              <a:t>&lt;click&gt;</a:t>
            </a:r>
          </a:p>
          <a:p>
            <a:r>
              <a:rPr lang="en-US" baseline="0" dirty="0" smtClean="0"/>
              <a:t>As we stated before we will provide an affirmative answer for fuzzy extractors.</a:t>
            </a:r>
          </a:p>
          <a:p>
            <a:r>
              <a:rPr lang="en-US" baseline="0" dirty="0" smtClean="0"/>
              <a:t>&lt;click&gt;</a:t>
            </a:r>
          </a:p>
          <a:p>
            <a:r>
              <a:rPr lang="en-US" baseline="0" dirty="0" smtClean="0"/>
              <a:t>The first task is to find a computational problem that is amenable to errors.</a:t>
            </a:r>
          </a:p>
          <a:p>
            <a:r>
              <a:rPr lang="en-US" baseline="0" dirty="0" smtClean="0"/>
              <a:t>&lt;click&gt;</a:t>
            </a:r>
          </a:p>
          <a:p>
            <a:r>
              <a:rPr lang="en-US" baseline="0" dirty="0" smtClean="0"/>
              <a:t>Utilizing random linear codes seems natural.  Decoding random linear codes is NP-hard (and we’ll discuss more about its average case complexity)</a:t>
            </a:r>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18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solving random linear equations in</a:t>
            </a:r>
            <a:r>
              <a:rPr lang="en-US" baseline="0" dirty="0" smtClean="0"/>
              <a:t> a finite field </a:t>
            </a:r>
            <a:r>
              <a:rPr lang="en-US" dirty="0" smtClean="0"/>
              <a:t>.  </a:t>
            </a:r>
          </a:p>
          <a:p>
            <a:r>
              <a:rPr lang="en-US" dirty="0" smtClean="0"/>
              <a:t>&lt;click&gt;</a:t>
            </a:r>
          </a:p>
          <a:p>
            <a:r>
              <a:rPr lang="en-US" dirty="0" smtClean="0"/>
              <a:t>If</a:t>
            </a:r>
            <a:r>
              <a:rPr lang="en-US" baseline="0" dirty="0" smtClean="0"/>
              <a:t> we have n variables and m\</a:t>
            </a:r>
            <a:r>
              <a:rPr lang="en-US" baseline="0" dirty="0" err="1" smtClean="0"/>
              <a:t>geq</a:t>
            </a:r>
            <a:r>
              <a:rPr lang="en-US" baseline="0" dirty="0" smtClean="0"/>
              <a:t> n equations/samples, how can we solve these equations?</a:t>
            </a:r>
          </a:p>
          <a:p>
            <a:r>
              <a:rPr lang="en-US" baseline="0" dirty="0" smtClean="0"/>
              <a:t>&lt;click&gt;</a:t>
            </a:r>
          </a:p>
          <a:p>
            <a:r>
              <a:rPr lang="en-US" baseline="0" dirty="0" smtClean="0"/>
              <a:t>We can efficiently solve this system using Gaussian elimination</a:t>
            </a:r>
          </a:p>
          <a:p>
            <a:r>
              <a:rPr lang="en-US" baseline="0" dirty="0" smtClean="0"/>
              <a:t>&lt;click&gt;</a:t>
            </a:r>
          </a:p>
          <a:p>
            <a:r>
              <a:rPr lang="en-US" baseline="0" dirty="0" smtClean="0"/>
              <a:t>What happens if we add small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272752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a:t>
            </a:r>
          </a:p>
          <a:p>
            <a:r>
              <a:rPr lang="en-US" dirty="0" smtClean="0"/>
              <a:t>As we said before,</a:t>
            </a:r>
            <a:r>
              <a:rPr lang="en-US" baseline="0" dirty="0" smtClean="0"/>
              <a:t> the general problem is decoding is NP-hard.  </a:t>
            </a:r>
          </a:p>
          <a:p>
            <a:r>
              <a:rPr lang="en-US" baseline="0" dirty="0" smtClean="0"/>
              <a:t>&lt;click&gt; </a:t>
            </a:r>
          </a:p>
          <a:p>
            <a:r>
              <a:rPr lang="en-US" baseline="0" dirty="0" smtClean="0"/>
              <a:t>It seems like even small errors make the problem difficult.  </a:t>
            </a:r>
          </a:p>
          <a:p>
            <a:r>
              <a:rPr lang="en-US" baseline="0" dirty="0" smtClean="0"/>
              <a:t>&lt;click&gt;</a:t>
            </a:r>
          </a:p>
          <a:p>
            <a:r>
              <a:rPr lang="en-US" baseline="0" dirty="0" smtClean="0"/>
              <a:t>Decoding random linear equations with small </a:t>
            </a:r>
            <a:r>
              <a:rPr lang="en-US" i="1" baseline="0" dirty="0" smtClean="0"/>
              <a:t>e </a:t>
            </a:r>
            <a:r>
              <a:rPr lang="en-US" i="0" baseline="0" dirty="0" smtClean="0"/>
              <a:t>is known as the learning with errors problem or LWE.</a:t>
            </a:r>
            <a:endParaRPr lang="en-US" i="1"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3252909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rebrand</a:t>
            </a:r>
            <a:r>
              <a:rPr lang="en-US" baseline="0" dirty="0" smtClean="0"/>
              <a:t> this problem as learning with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1503224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run through an example of sampling the discretized Gaussian.  </a:t>
            </a:r>
          </a:p>
          <a:p>
            <a:r>
              <a:rPr lang="en-US" dirty="0" smtClean="0"/>
              <a:t>&lt;click&gt;</a:t>
            </a:r>
          </a:p>
          <a:p>
            <a:r>
              <a:rPr lang="en-US" dirty="0" smtClean="0"/>
              <a:t>For</a:t>
            </a:r>
            <a:r>
              <a:rPr lang="en-US" baseline="0" dirty="0" smtClean="0"/>
              <a:t> exposition, we’ll assume that the algorithm takes either 4 or 5 bits and this is determined by the first bit.</a:t>
            </a:r>
          </a:p>
          <a:p>
            <a:r>
              <a:rPr lang="en-US" baseline="0" dirty="0" smtClean="0"/>
              <a:t>&lt;click&gt;</a:t>
            </a:r>
          </a:p>
          <a:p>
            <a:r>
              <a:rPr lang="en-US" baseline="0" dirty="0" smtClean="0"/>
              <a:t>Consider the following possible value of w_0.</a:t>
            </a:r>
          </a:p>
          <a:p>
            <a:r>
              <a:rPr lang="en-US" baseline="0" dirty="0" smtClean="0"/>
              <a:t>&lt;click&gt;</a:t>
            </a:r>
            <a:br>
              <a:rPr lang="en-US" baseline="0" dirty="0" smtClean="0"/>
            </a:br>
            <a:r>
              <a:rPr lang="en-US" baseline="0" dirty="0" smtClean="0"/>
              <a:t>Let’s say the first four bits produce the following value</a:t>
            </a:r>
          </a:p>
          <a:p>
            <a:r>
              <a:rPr lang="en-US" baseline="0" dirty="0" smtClean="0"/>
              <a:t>&lt;click&gt;</a:t>
            </a:r>
          </a:p>
          <a:p>
            <a:r>
              <a:rPr lang="en-US" baseline="0" dirty="0" smtClean="0"/>
              <a:t>And so on… </a:t>
            </a:r>
          </a:p>
          <a:p>
            <a:r>
              <a:rPr lang="en-US" baseline="0" dirty="0" smtClean="0"/>
              <a:t>&lt;click&gt;</a:t>
            </a:r>
          </a:p>
          <a:p>
            <a:r>
              <a:rPr lang="en-US" baseline="0" dirty="0" err="1" smtClean="0"/>
              <a:t>Etcera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2903394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lets consider a string w_1.  We</a:t>
            </a:r>
            <a:r>
              <a:rPr lang="en-US" baseline="0" dirty="0" smtClean="0"/>
              <a:t> have only changed the first bit of w1.  </a:t>
            </a:r>
          </a:p>
          <a:p>
            <a:r>
              <a:rPr lang="en-US" baseline="0" dirty="0" smtClean="0"/>
              <a:t>&lt;click&gt;</a:t>
            </a:r>
          </a:p>
          <a:p>
            <a:r>
              <a:rPr lang="en-US" baseline="0" dirty="0" smtClean="0"/>
              <a:t>So the distance between w_0 and w_1 is a single bit.</a:t>
            </a:r>
          </a:p>
          <a:p>
            <a:r>
              <a:rPr lang="en-US" baseline="0" dirty="0" smtClean="0"/>
              <a:t>&lt;click&gt;</a:t>
            </a:r>
          </a:p>
          <a:p>
            <a:r>
              <a:rPr lang="en-US" baseline="0" dirty="0" smtClean="0"/>
              <a:t>Lets now look at the produced error pattern e1. </a:t>
            </a:r>
          </a:p>
          <a:p>
            <a:r>
              <a:rPr lang="en-US" baseline="0" dirty="0" smtClean="0"/>
              <a:t>&lt;click&gt;</a:t>
            </a:r>
          </a:p>
          <a:p>
            <a:r>
              <a:rPr lang="en-US" baseline="0" dirty="0" smtClean="0"/>
              <a:t>We now use five bits to sample the first dimension and this completely changed the remaining dimensions.</a:t>
            </a:r>
          </a:p>
          <a:p>
            <a:r>
              <a:rPr lang="en-US" baseline="0" dirty="0" smtClean="0"/>
              <a:t>&lt;click&gt;</a:t>
            </a:r>
          </a:p>
          <a:p>
            <a:r>
              <a:rPr lang="en-US" baseline="0" dirty="0" smtClean="0"/>
              <a:t>We starting with a distance of 1 but now 6 of our 8 dimensions are different.  So we took decoding which already was hard and amplified the distance.</a:t>
            </a:r>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4040413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that we don’t have to use the Gaussian</a:t>
            </a:r>
          </a:p>
          <a:p>
            <a:r>
              <a:rPr lang="en-US" dirty="0" smtClean="0"/>
              <a:t/>
            </a:r>
            <a:br>
              <a:rPr lang="en-US" dirty="0" smtClean="0"/>
            </a:br>
            <a:r>
              <a:rPr lang="en-US" dirty="0" smtClean="0"/>
              <a:t>&lt;click&gt; </a:t>
            </a:r>
          </a:p>
          <a:p>
            <a:r>
              <a:rPr lang="en-US" dirty="0" smtClean="0"/>
              <a:t>Recent results</a:t>
            </a:r>
            <a:r>
              <a:rPr lang="en-US" baseline="0" dirty="0" smtClean="0"/>
              <a:t> show security of learning with errors when the error is drawn from a small uniform interval.  We’ll use the formulation of </a:t>
            </a:r>
            <a:r>
              <a:rPr lang="en-US" baseline="0" dirty="0" err="1" smtClean="0"/>
              <a:t>Dottling</a:t>
            </a:r>
            <a:r>
              <a:rPr lang="en-US" baseline="0" dirty="0" smtClean="0"/>
              <a:t> and Muller </a:t>
            </a:r>
            <a:r>
              <a:rPr lang="en-US" baseline="0" dirty="0" err="1" smtClean="0"/>
              <a:t>Quade</a:t>
            </a:r>
            <a:r>
              <a:rPr lang="en-US" baseline="0" dirty="0" smtClean="0"/>
              <a:t>.  So instead of using w_0 to sample the Gaussian distribution, we’ll just use the bits of w_0 directly.  This simplifies the construction considerably.</a:t>
            </a:r>
          </a:p>
          <a:p>
            <a:r>
              <a:rPr lang="en-US" baseline="0" dirty="0" smtClean="0"/>
              <a:t>&lt;click, click&gt;</a:t>
            </a:r>
          </a:p>
          <a:p>
            <a:r>
              <a:rPr lang="en-US" baseline="0" dirty="0" smtClean="0"/>
              <a:t>By drawing the error from a uniformly interval our construction now preserves distance.  So d(Ax+w_0,Ax+ w_1) = d(w_0,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3891597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 click&gt;</a:t>
            </a:r>
          </a:p>
          <a:p>
            <a:r>
              <a:rPr lang="en-US" dirty="0" smtClean="0"/>
              <a:t>So we’ll split both A and x</a:t>
            </a:r>
            <a:r>
              <a:rPr lang="en-US" baseline="0" dirty="0" smtClean="0"/>
              <a:t> in </a:t>
            </a:r>
            <a:r>
              <a:rPr lang="en-US" baseline="0" dirty="0" err="1" smtClean="0"/>
              <a:t>half.and</a:t>
            </a:r>
            <a:r>
              <a:rPr lang="en-US" baseline="0" dirty="0" smtClean="0"/>
              <a:t> consider x_1 containing n/2 variables and x_2 containing n/2 variables.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2146855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different settings</a:t>
            </a:r>
            <a:r>
              <a:rPr lang="en-US" baseline="0" dirty="0" smtClean="0"/>
              <a:t> that make use of noisy data to provide increased security.</a:t>
            </a:r>
          </a:p>
          <a:p>
            <a:r>
              <a:rPr lang="en-US" baseline="0" dirty="0" smtClean="0"/>
              <a:t>&lt;click&gt;</a:t>
            </a:r>
          </a:p>
          <a:p>
            <a:r>
              <a:rPr lang="en-US" baseline="0" dirty="0" smtClean="0"/>
              <a:t>The first that I already mentioned is reliable key derivation.  This is often a building block in an authentication scenario.</a:t>
            </a:r>
          </a:p>
          <a:p>
            <a:r>
              <a:rPr lang="en-US" baseline="0" dirty="0" smtClean="0"/>
              <a:t>&lt;click&gt;</a:t>
            </a:r>
          </a:p>
          <a:p>
            <a:r>
              <a:rPr lang="en-US" baseline="0" dirty="0" smtClean="0"/>
              <a:t>Here we collect an initial reading w_0 from a user and only authenticate users that are able to produce similar w_1.</a:t>
            </a:r>
          </a:p>
          <a:p>
            <a:r>
              <a:rPr lang="en-US" baseline="0" dirty="0" smtClean="0"/>
              <a:t>&lt;click&gt;</a:t>
            </a:r>
          </a:p>
          <a:p>
            <a:r>
              <a:rPr lang="en-US" baseline="0" dirty="0" smtClean="0"/>
              <a:t>Another well studied application is called privacy amplification.  Here the goal is for two users that have close values w_0 and w_1 to agree upon a shared key using only these values.</a:t>
            </a:r>
          </a:p>
          <a:p>
            <a:r>
              <a:rPr lang="en-US" baseline="0" dirty="0" smtClean="0"/>
              <a:t>&lt;click&gt;</a:t>
            </a:r>
          </a:p>
          <a:p>
            <a:r>
              <a:rPr lang="en-US" baseline="0" dirty="0" smtClean="0"/>
              <a:t>Lastly, a more complicated setting is fuzzy password authenticated key exchange or PAKE (introduced by </a:t>
            </a:r>
            <a:r>
              <a:rPr lang="en-US" baseline="0" dirty="0" err="1" smtClean="0"/>
              <a:t>Boyen</a:t>
            </a:r>
            <a:r>
              <a:rPr lang="en-US" baseline="0" dirty="0" smtClean="0"/>
              <a:t>, </a:t>
            </a:r>
            <a:r>
              <a:rPr lang="en-US" baseline="0" dirty="0" err="1" smtClean="0"/>
              <a:t>Dodis</a:t>
            </a:r>
            <a:r>
              <a:rPr lang="en-US" baseline="0" dirty="0" smtClean="0"/>
              <a:t>, Katz, </a:t>
            </a:r>
            <a:r>
              <a:rPr lang="en-US" baseline="0" dirty="0" err="1" smtClean="0"/>
              <a:t>Ostrovsky</a:t>
            </a:r>
            <a:r>
              <a:rPr lang="en-US" baseline="0" dirty="0" smtClean="0"/>
              <a:t>, and Smith).  Here we allow a client to create a independent shared key with a server only if the client has a w_1 close to the w_0 value stored by the server.  In this setting we need computational assumptions as there are multiple connections.</a:t>
            </a:r>
          </a:p>
          <a:p>
            <a:r>
              <a:rPr lang="en-US" baseline="0" dirty="0" smtClean="0"/>
              <a:t>I will primarily be talking about a solution to the key derivation problem, but improvements to key derivation imply improvements in many of applications listed.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190661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restate</a:t>
            </a:r>
            <a:r>
              <a:rPr lang="en-US" baseline="0" dirty="0" smtClean="0"/>
              <a:t> the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4038063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says if LWE is hard for A_1, A_1x_1</a:t>
            </a:r>
            <a:r>
              <a:rPr lang="en-US" baseline="0" dirty="0" smtClean="0"/>
              <a:t> + w_0, then x_2 is pseudorandom conditioned on the public value.</a:t>
            </a:r>
          </a:p>
          <a:p>
            <a:r>
              <a:rPr lang="en-US" baseline="0" dirty="0" smtClean="0"/>
              <a:t>&lt;click&gt;</a:t>
            </a:r>
          </a:p>
          <a:p>
            <a:r>
              <a:rPr lang="en-US" baseline="0" dirty="0" smtClean="0"/>
              <a:t>So we’ll use x_2 as our key</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1779630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good we now have a basic construction that preserves distance</a:t>
            </a:r>
            <a:r>
              <a:rPr lang="en-US" baseline="0" dirty="0" smtClean="0"/>
              <a:t> and we know how to obtain a pseudorandom key.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959673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return to our multitude</a:t>
            </a:r>
            <a:r>
              <a:rPr lang="en-US" baseline="0" dirty="0" smtClean="0"/>
              <a:t> of issues.</a:t>
            </a:r>
          </a:p>
          <a:p>
            <a:r>
              <a:rPr lang="en-US" baseline="0" dirty="0" smtClean="0"/>
              <a:t>&lt;click&gt;</a:t>
            </a:r>
          </a:p>
          <a:p>
            <a:r>
              <a:rPr lang="en-US" baseline="0" dirty="0" smtClean="0"/>
              <a:t>We’ve found a key, using hardcore bits of the </a:t>
            </a:r>
            <a:r>
              <a:rPr lang="en-US" baseline="0" dirty="0" err="1" smtClean="0"/>
              <a:t>codeword</a:t>
            </a:r>
            <a:r>
              <a:rPr lang="en-US" baseline="0" dirty="0" smtClean="0"/>
              <a:t>.</a:t>
            </a:r>
            <a:r>
              <a:rPr lang="en-US" baseline="0" dirty="0"/>
              <a:t> </a:t>
            </a:r>
            <a:r>
              <a:rPr lang="en-US" baseline="0" dirty="0" smtClean="0"/>
              <a:t> Our generation algorithm is just the figure from the previous slide.</a:t>
            </a:r>
          </a:p>
          <a:p>
            <a:r>
              <a:rPr lang="en-US" baseline="0" dirty="0" smtClean="0"/>
              <a:t>&lt;click&gt;</a:t>
            </a:r>
          </a:p>
          <a:p>
            <a:r>
              <a:rPr lang="en-US" baseline="0" dirty="0" smtClean="0"/>
              <a:t>We still need to find a reproduce algorithm.</a:t>
            </a:r>
          </a:p>
          <a:p>
            <a:r>
              <a:rPr lang="en-US" baseline="0" dirty="0" smtClean="0"/>
              <a:t>&lt;click&gt;</a:t>
            </a:r>
          </a:p>
          <a:p>
            <a:r>
              <a:rPr lang="en-US" baseline="0" dirty="0" smtClean="0"/>
              <a:t>It seems clear we should subtract w_1 from the b value.</a:t>
            </a:r>
          </a:p>
          <a:p>
            <a:r>
              <a:rPr lang="en-US" baseline="0" dirty="0" smtClean="0"/>
              <a:t>&lt;click, click, click&gt;</a:t>
            </a:r>
          </a:p>
          <a:p>
            <a:r>
              <a:rPr lang="en-US" baseline="0" dirty="0" smtClean="0"/>
              <a:t>Now to recover our key we need to be able to decode Ax + (w_0 –w_1).  That is, we need to decode a random code with </a:t>
            </a:r>
            <a:r>
              <a:rPr lang="en-US" baseline="0" dirty="0" err="1" smtClean="0"/>
              <a:t>dmax</a:t>
            </a:r>
            <a:r>
              <a:rPr lang="en-US" baseline="0" dirty="0" smtClean="0"/>
              <a:t> errors.</a:t>
            </a:r>
          </a:p>
          <a:p>
            <a:endParaRPr lang="en-US" baseline="0" dirty="0" smtClean="0"/>
          </a:p>
        </p:txBody>
      </p:sp>
      <p:sp>
        <p:nvSpPr>
          <p:cNvPr id="4" name="Slide Number Placeholder 3"/>
          <p:cNvSpPr>
            <a:spLocks noGrp="1"/>
          </p:cNvSpPr>
          <p:nvPr>
            <p:ph type="sldNum" sz="quarter" idx="10"/>
          </p:nvPr>
        </p:nvSpPr>
        <p:spPr/>
        <p:txBody>
          <a:bodyPr/>
          <a:lstStyle/>
          <a:p>
            <a:fld id="{FFABBE6B-6949-4B0B-BB52-F8D70DF7AEAF}" type="slidenum">
              <a:rPr lang="en-US" smtClean="0"/>
              <a:pPr/>
              <a:t>33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a:t>
            </a:r>
            <a:r>
              <a:rPr lang="en-US" baseline="0" dirty="0" smtClean="0"/>
              <a:t> solved our second problem for small </a:t>
            </a:r>
            <a:r>
              <a:rPr lang="en-US" baseline="0" dirty="0" err="1" smtClean="0"/>
              <a:t>dmax</a:t>
            </a:r>
            <a:r>
              <a:rPr lang="en-US" baseline="0" dirty="0" smtClean="0"/>
              <a:t>.  Now we can present our construction (at least for the uniform distribution).</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present how to achieve a lossless fuzzy extractor for the uniform distribution.</a:t>
            </a:r>
          </a:p>
          <a:p>
            <a:r>
              <a:rPr lang="en-US" dirty="0" smtClean="0"/>
              <a:t>&lt;click&gt;</a:t>
            </a:r>
          </a:p>
          <a:p>
            <a:r>
              <a:rPr lang="en-US" dirty="0" smtClean="0"/>
              <a:t>The</a:t>
            </a:r>
            <a:r>
              <a:rPr lang="en-US" baseline="0" dirty="0" smtClean="0"/>
              <a:t> result of </a:t>
            </a:r>
            <a:r>
              <a:rPr lang="en-US" baseline="0" dirty="0" err="1" smtClean="0"/>
              <a:t>Dottling</a:t>
            </a:r>
            <a:r>
              <a:rPr lang="en-US" baseline="0" dirty="0" smtClean="0"/>
              <a:t> and </a:t>
            </a:r>
            <a:r>
              <a:rPr lang="en-US" baseline="0" dirty="0" err="1" smtClean="0"/>
              <a:t>MullerQuade</a:t>
            </a:r>
            <a:r>
              <a:rPr lang="en-US" baseline="0" dirty="0" smtClean="0"/>
              <a:t> allows us to sample each error dimension using a fraction of the bits in each variable.  So we can protect bits of x using fewer bits.</a:t>
            </a:r>
          </a:p>
          <a:p>
            <a:r>
              <a:rPr lang="en-US" baseline="0" dirty="0" smtClean="0"/>
              <a:t>&lt;click&gt;</a:t>
            </a:r>
          </a:p>
          <a:p>
            <a:r>
              <a:rPr lang="en-US" baseline="0" dirty="0" smtClean="0"/>
              <a:t>Using the result of </a:t>
            </a:r>
            <a:r>
              <a:rPr lang="en-US" baseline="0" dirty="0" err="1" smtClean="0"/>
              <a:t>Akavia</a:t>
            </a:r>
            <a:r>
              <a:rPr lang="en-US" baseline="0" dirty="0" smtClean="0"/>
              <a:t>, </a:t>
            </a:r>
            <a:r>
              <a:rPr lang="en-US" baseline="0" dirty="0" err="1" smtClean="0"/>
              <a:t>Goldwasser</a:t>
            </a:r>
            <a:r>
              <a:rPr lang="en-US" baseline="0" dirty="0" smtClean="0"/>
              <a:t>, </a:t>
            </a:r>
            <a:r>
              <a:rPr lang="en-US" baseline="0" dirty="0" err="1" smtClean="0"/>
              <a:t>Kalai</a:t>
            </a:r>
            <a:r>
              <a:rPr lang="en-US" baseline="0" dirty="0" smtClean="0"/>
              <a:t>, we can extract half the bits of x.</a:t>
            </a:r>
          </a:p>
          <a:p>
            <a:r>
              <a:rPr lang="en-US" baseline="0" dirty="0" smtClean="0"/>
              <a:t>&lt;click&gt;</a:t>
            </a:r>
          </a:p>
          <a:p>
            <a:r>
              <a:rPr lang="en-US" baseline="0" dirty="0" smtClean="0"/>
              <a:t>Putting together these two conditions, the length of x_2 can be made as large as w_0 when the number of equations is a constant multiple of the number of variables.</a:t>
            </a:r>
          </a:p>
          <a:p>
            <a:r>
              <a:rPr lang="en-US" baseline="0" dirty="0" smtClean="0"/>
              <a:t>&lt;click&gt;</a:t>
            </a:r>
          </a:p>
          <a:p>
            <a:r>
              <a:rPr lang="en-US" baseline="0" dirty="0" smtClean="0"/>
              <a:t>Substituting this bound, we get efficient decoding when </a:t>
            </a:r>
            <a:r>
              <a:rPr lang="en-US" baseline="0" dirty="0" err="1" smtClean="0"/>
              <a:t>dmax</a:t>
            </a:r>
            <a:r>
              <a:rPr lang="en-US" baseline="0" dirty="0" smtClean="0"/>
              <a:t> is at most log n.</a:t>
            </a:r>
          </a:p>
          <a:p>
            <a:r>
              <a:rPr lang="en-US" baseline="0" dirty="0" smtClean="0"/>
              <a:t>&lt;click&gt;</a:t>
            </a:r>
          </a:p>
          <a:p>
            <a:r>
              <a:rPr lang="en-US" baseline="0" dirty="0" smtClean="0"/>
              <a:t>This allows us to state our main theorem.</a:t>
            </a:r>
          </a:p>
          <a:p>
            <a:r>
              <a:rPr lang="en-US" baseline="0" dirty="0" smtClean="0"/>
              <a:t>&lt;click, click, click&gt;</a:t>
            </a:r>
          </a:p>
          <a:p>
            <a:r>
              <a:rPr lang="en-US" baseline="0" dirty="0" smtClean="0"/>
              <a:t>We can achieve that is lossless with poly time decoding and a pseudorandom key assuming hardness of approximating lattice problems.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3294630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shown security for the uniform distribution.  It is not clear what security, if any, is retained for other high entropy distributions.  We’ll provide some preliminary results in this direction</a:t>
            </a:r>
          </a:p>
          <a:p>
            <a:r>
              <a:rPr lang="en-US" baseline="0" dirty="0" smtClean="0"/>
              <a:t>&lt;click&gt;</a:t>
            </a:r>
          </a:p>
          <a:p>
            <a:r>
              <a:rPr lang="en-US" baseline="0" dirty="0" smtClean="0"/>
              <a:t>We’ll show that LWE is still secure if some dimensions have known (or no) error.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1662729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many open problems.</a:t>
            </a:r>
          </a:p>
          <a:p>
            <a:r>
              <a:rPr lang="en-US" baseline="0" dirty="0" smtClean="0"/>
              <a:t/>
            </a:r>
            <a:br>
              <a:rPr lang="en-US" baseline="0" dirty="0" smtClean="0"/>
            </a:br>
            <a:r>
              <a:rPr lang="en-US" baseline="0" dirty="0" smtClean="0"/>
              <a:t>&lt;click&gt;</a:t>
            </a:r>
          </a:p>
          <a:p>
            <a:r>
              <a:rPr lang="en-US" baseline="0" dirty="0" smtClean="0"/>
              <a:t>Our inverter wasn’t very intelligent, we don’t know if something smarter can be done.  We are unlikely to correct a constant fraction of errors, but might be able to improve on O(log n)</a:t>
            </a:r>
          </a:p>
          <a:p>
            <a:r>
              <a:rPr lang="en-US" baseline="0" dirty="0" smtClean="0"/>
              <a:t>&lt;click&gt;</a:t>
            </a:r>
          </a:p>
          <a:p>
            <a:r>
              <a:rPr lang="en-US" baseline="0" dirty="0" smtClean="0"/>
              <a:t>We are currently working to show security of LWE for other high entropy distributions.  Using the result of </a:t>
            </a:r>
            <a:r>
              <a:rPr lang="en-US" baseline="0" dirty="0" err="1" smtClean="0"/>
              <a:t>Micciancio</a:t>
            </a:r>
            <a:r>
              <a:rPr lang="en-US" baseline="0" dirty="0" smtClean="0"/>
              <a:t> and </a:t>
            </a:r>
            <a:r>
              <a:rPr lang="en-US" baseline="0" dirty="0" err="1" smtClean="0"/>
              <a:t>Peikert</a:t>
            </a:r>
            <a:r>
              <a:rPr lang="en-US" baseline="0" dirty="0" smtClean="0"/>
              <a:t> we get security for all slightly deficient distributions.</a:t>
            </a:r>
          </a:p>
          <a:p>
            <a:endParaRPr lang="en-US" baseline="0" dirty="0" smtClean="0"/>
          </a:p>
          <a:p>
            <a:r>
              <a:rPr lang="en-US" baseline="0" dirty="0" smtClean="0"/>
              <a:t>&lt;click&gt;</a:t>
            </a:r>
          </a:p>
          <a:p>
            <a:r>
              <a:rPr lang="en-US" baseline="0" dirty="0" smtClean="0"/>
              <a:t>Finally, LWE seems like the mostly natural computational problem to build a fuzzy extractor.  What can be done with other </a:t>
            </a:r>
            <a:r>
              <a:rPr lang="en-US" baseline="0" smtClean="0"/>
              <a:t>computational assumptions?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3783886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update</a:t>
            </a:r>
            <a:r>
              <a:rPr lang="en-US" baseline="0" dirty="0" smtClean="0"/>
              <a:t> picture</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51</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61</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33651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4/23/13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4/23/13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4/23/13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4/23/13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4/23/13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4/23/13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4/23/13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46.bin"/><Relationship Id="rId5" Type="http://schemas.openxmlformats.org/officeDocument/2006/relationships/image" Target="../media/image1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47.bin"/><Relationship Id="rId5" Type="http://schemas.openxmlformats.org/officeDocument/2006/relationships/image" Target="../media/image1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48.bin"/><Relationship Id="rId5" Type="http://schemas.openxmlformats.org/officeDocument/2006/relationships/image" Target="../media/image2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49.bin"/><Relationship Id="rId5" Type="http://schemas.openxmlformats.org/officeDocument/2006/relationships/image" Target="../media/image2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7.bin"/><Relationship Id="rId13" Type="http://schemas.openxmlformats.org/officeDocument/2006/relationships/image" Target="../media/image8.emf"/><Relationship Id="rId14" Type="http://schemas.openxmlformats.org/officeDocument/2006/relationships/oleObject" Target="../embeddings/oleObject8.bin"/><Relationship Id="rId1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1.emf"/><Relationship Id="rId6" Type="http://schemas.openxmlformats.org/officeDocument/2006/relationships/oleObject" Target="../embeddings/oleObject4.bin"/><Relationship Id="rId7" Type="http://schemas.openxmlformats.org/officeDocument/2006/relationships/image" Target="../media/image5.emf"/><Relationship Id="rId8" Type="http://schemas.openxmlformats.org/officeDocument/2006/relationships/oleObject" Target="../embeddings/oleObject5.bin"/><Relationship Id="rId9" Type="http://schemas.openxmlformats.org/officeDocument/2006/relationships/image" Target="../media/image6.emf"/><Relationship Id="rId10"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0.bin"/><Relationship Id="rId4" Type="http://schemas.openxmlformats.org/officeDocument/2006/relationships/image" Target="../media/image22.emf"/><Relationship Id="rId5" Type="http://schemas.openxmlformats.org/officeDocument/2006/relationships/oleObject" Target="../embeddings/oleObject51.bin"/><Relationship Id="rId6" Type="http://schemas.openxmlformats.org/officeDocument/2006/relationships/image" Target="../media/image23.emf"/><Relationship Id="rId7" Type="http://schemas.openxmlformats.org/officeDocument/2006/relationships/oleObject" Target="../embeddings/oleObject52.bin"/><Relationship Id="rId8" Type="http://schemas.openxmlformats.org/officeDocument/2006/relationships/image" Target="../media/image24.emf"/><Relationship Id="rId9" Type="http://schemas.openxmlformats.org/officeDocument/2006/relationships/oleObject" Target="../embeddings/oleObject53.bin"/><Relationship Id="rId10" Type="http://schemas.openxmlformats.org/officeDocument/2006/relationships/image" Target="../media/image25.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54.bin"/><Relationship Id="rId5" Type="http://schemas.openxmlformats.org/officeDocument/2006/relationships/image" Target="../media/image2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3.bin"/><Relationship Id="rId13" Type="http://schemas.openxmlformats.org/officeDocument/2006/relationships/image" Target="../media/image8.emf"/><Relationship Id="rId14" Type="http://schemas.openxmlformats.org/officeDocument/2006/relationships/oleObject" Target="../embeddings/oleObject14.bin"/><Relationship Id="rId1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oleObject" Target="../embeddings/oleObject9.bin"/><Relationship Id="rId5" Type="http://schemas.openxmlformats.org/officeDocument/2006/relationships/image" Target="../media/image1.emf"/><Relationship Id="rId6" Type="http://schemas.openxmlformats.org/officeDocument/2006/relationships/oleObject" Target="../embeddings/oleObject10.bin"/><Relationship Id="rId7" Type="http://schemas.openxmlformats.org/officeDocument/2006/relationships/image" Target="../media/image5.emf"/><Relationship Id="rId8" Type="http://schemas.openxmlformats.org/officeDocument/2006/relationships/oleObject" Target="../embeddings/oleObject11.bin"/><Relationship Id="rId9" Type="http://schemas.openxmlformats.org/officeDocument/2006/relationships/image" Target="../media/image6.emf"/><Relationship Id="rId10"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55.bin"/><Relationship Id="rId5" Type="http://schemas.openxmlformats.org/officeDocument/2006/relationships/image" Target="../media/image27.emf"/><Relationship Id="rId6" Type="http://schemas.openxmlformats.org/officeDocument/2006/relationships/image" Target="../media/image29.png"/><Relationship Id="rId7" Type="http://schemas.openxmlformats.org/officeDocument/2006/relationships/oleObject" Target="../embeddings/oleObject56.bin"/><Relationship Id="rId8" Type="http://schemas.openxmlformats.org/officeDocument/2006/relationships/image" Target="../media/image1.emf"/><Relationship Id="rId9" Type="http://schemas.openxmlformats.org/officeDocument/2006/relationships/oleObject" Target="../embeddings/oleObject57.bin"/><Relationship Id="rId10" Type="http://schemas.openxmlformats.org/officeDocument/2006/relationships/image" Target="../media/image28.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58.bin"/><Relationship Id="rId5" Type="http://schemas.openxmlformats.org/officeDocument/2006/relationships/image" Target="../media/image30.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9.bin"/><Relationship Id="rId4" Type="http://schemas.openxmlformats.org/officeDocument/2006/relationships/image" Target="../media/image31.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0.bin"/><Relationship Id="rId4" Type="http://schemas.openxmlformats.org/officeDocument/2006/relationships/image" Target="../media/image3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1.bin"/><Relationship Id="rId4" Type="http://schemas.openxmlformats.org/officeDocument/2006/relationships/image" Target="../media/image33.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62.bin"/><Relationship Id="rId5" Type="http://schemas.openxmlformats.org/officeDocument/2006/relationships/image" Target="../media/image34.emf"/><Relationship Id="rId6" Type="http://schemas.openxmlformats.org/officeDocument/2006/relationships/oleObject" Target="../embeddings/oleObject63.bin"/><Relationship Id="rId7" Type="http://schemas.openxmlformats.org/officeDocument/2006/relationships/image" Target="../media/image35.emf"/><Relationship Id="rId8" Type="http://schemas.openxmlformats.org/officeDocument/2006/relationships/oleObject" Target="../embeddings/oleObject64.bin"/><Relationship Id="rId9" Type="http://schemas.openxmlformats.org/officeDocument/2006/relationships/image" Target="../media/image36.emf"/><Relationship Id="rId10" Type="http://schemas.openxmlformats.org/officeDocument/2006/relationships/oleObject" Target="../embeddings/oleObject65.bin"/><Relationship Id="rId11" Type="http://schemas.openxmlformats.org/officeDocument/2006/relationships/image" Target="../media/image3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70.bin"/><Relationship Id="rId13" Type="http://schemas.openxmlformats.org/officeDocument/2006/relationships/image" Target="../media/image38.emf"/><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notesSlide" Target="../notesSlides/notesSlide46.xml"/><Relationship Id="rId4" Type="http://schemas.openxmlformats.org/officeDocument/2006/relationships/oleObject" Target="../embeddings/oleObject66.bin"/><Relationship Id="rId5" Type="http://schemas.openxmlformats.org/officeDocument/2006/relationships/image" Target="../media/image34.emf"/><Relationship Id="rId6" Type="http://schemas.openxmlformats.org/officeDocument/2006/relationships/oleObject" Target="../embeddings/oleObject67.bin"/><Relationship Id="rId7" Type="http://schemas.openxmlformats.org/officeDocument/2006/relationships/image" Target="../media/image35.emf"/><Relationship Id="rId8" Type="http://schemas.openxmlformats.org/officeDocument/2006/relationships/oleObject" Target="../embeddings/oleObject68.bin"/><Relationship Id="rId9" Type="http://schemas.openxmlformats.org/officeDocument/2006/relationships/image" Target="../media/image36.emf"/><Relationship Id="rId10" Type="http://schemas.openxmlformats.org/officeDocument/2006/relationships/oleObject" Target="../embeddings/oleObject69.bin"/></Relationships>
</file>

<file path=ppt/slides/_rels/slide6.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9.bin"/><Relationship Id="rId13" Type="http://schemas.openxmlformats.org/officeDocument/2006/relationships/image" Target="../media/image8.emf"/><Relationship Id="rId14" Type="http://schemas.openxmlformats.org/officeDocument/2006/relationships/oleObject" Target="../embeddings/oleObject20.bin"/><Relationship Id="rId15" Type="http://schemas.openxmlformats.org/officeDocument/2006/relationships/image" Target="../media/image11.emf"/><Relationship Id="rId16" Type="http://schemas.openxmlformats.org/officeDocument/2006/relationships/oleObject" Target="../embeddings/oleObject21.bin"/><Relationship Id="rId17"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oleObject15.bin"/><Relationship Id="rId5" Type="http://schemas.openxmlformats.org/officeDocument/2006/relationships/image" Target="../media/image1.emf"/><Relationship Id="rId6" Type="http://schemas.openxmlformats.org/officeDocument/2006/relationships/oleObject" Target="../embeddings/oleObject16.bin"/><Relationship Id="rId7" Type="http://schemas.openxmlformats.org/officeDocument/2006/relationships/image" Target="../media/image5.emf"/><Relationship Id="rId8" Type="http://schemas.openxmlformats.org/officeDocument/2006/relationships/oleObject" Target="../embeddings/oleObject17.bin"/><Relationship Id="rId9" Type="http://schemas.openxmlformats.org/officeDocument/2006/relationships/image" Target="../media/image6.emf"/><Relationship Id="rId10" Type="http://schemas.openxmlformats.org/officeDocument/2006/relationships/oleObject" Target="../embeddings/oleObject18.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75.bin"/><Relationship Id="rId13" Type="http://schemas.openxmlformats.org/officeDocument/2006/relationships/image" Target="../media/image39.emf"/><Relationship Id="rId1" Type="http://schemas.openxmlformats.org/officeDocument/2006/relationships/vmlDrawing" Target="../drawings/vmlDrawing21.vml"/><Relationship Id="rId2" Type="http://schemas.openxmlformats.org/officeDocument/2006/relationships/slideLayout" Target="../slideLayouts/slideLayout2.xml"/><Relationship Id="rId3" Type="http://schemas.openxmlformats.org/officeDocument/2006/relationships/notesSlide" Target="../notesSlides/notesSlide47.xml"/><Relationship Id="rId4" Type="http://schemas.openxmlformats.org/officeDocument/2006/relationships/oleObject" Target="../embeddings/oleObject71.bin"/><Relationship Id="rId5" Type="http://schemas.openxmlformats.org/officeDocument/2006/relationships/image" Target="../media/image34.emf"/><Relationship Id="rId6" Type="http://schemas.openxmlformats.org/officeDocument/2006/relationships/oleObject" Target="../embeddings/oleObject72.bin"/><Relationship Id="rId7" Type="http://schemas.openxmlformats.org/officeDocument/2006/relationships/image" Target="../media/image35.emf"/><Relationship Id="rId8" Type="http://schemas.openxmlformats.org/officeDocument/2006/relationships/oleObject" Target="../embeddings/oleObject73.bin"/><Relationship Id="rId9" Type="http://schemas.openxmlformats.org/officeDocument/2006/relationships/image" Target="../media/image36.emf"/><Relationship Id="rId10" Type="http://schemas.openxmlformats.org/officeDocument/2006/relationships/oleObject" Target="../embeddings/oleObject74.bin"/></Relationships>
</file>

<file path=ppt/slides/_rels/slide7.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26.bin"/><Relationship Id="rId13" Type="http://schemas.openxmlformats.org/officeDocument/2006/relationships/image" Target="../media/image8.emf"/><Relationship Id="rId14" Type="http://schemas.openxmlformats.org/officeDocument/2006/relationships/oleObject" Target="../embeddings/oleObject27.bin"/><Relationship Id="rId15" Type="http://schemas.openxmlformats.org/officeDocument/2006/relationships/image" Target="../media/image12.emf"/><Relationship Id="rId16" Type="http://schemas.openxmlformats.org/officeDocument/2006/relationships/oleObject" Target="../embeddings/oleObject28.bin"/><Relationship Id="rId17"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oleObject" Target="../embeddings/oleObject22.bin"/><Relationship Id="rId5" Type="http://schemas.openxmlformats.org/officeDocument/2006/relationships/image" Target="../media/image1.emf"/><Relationship Id="rId6" Type="http://schemas.openxmlformats.org/officeDocument/2006/relationships/oleObject" Target="../embeddings/oleObject23.bin"/><Relationship Id="rId7" Type="http://schemas.openxmlformats.org/officeDocument/2006/relationships/image" Target="../media/image5.emf"/><Relationship Id="rId8" Type="http://schemas.openxmlformats.org/officeDocument/2006/relationships/oleObject" Target="../embeddings/oleObject24.bin"/><Relationship Id="rId9" Type="http://schemas.openxmlformats.org/officeDocument/2006/relationships/image" Target="../media/image6.emf"/><Relationship Id="rId10"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33.bin"/><Relationship Id="rId13" Type="http://schemas.openxmlformats.org/officeDocument/2006/relationships/image" Target="../media/image8.emf"/><Relationship Id="rId14" Type="http://schemas.openxmlformats.org/officeDocument/2006/relationships/oleObject" Target="../embeddings/oleObject34.bin"/><Relationship Id="rId15" Type="http://schemas.openxmlformats.org/officeDocument/2006/relationships/image" Target="../media/image12.emf"/><Relationship Id="rId16" Type="http://schemas.openxmlformats.org/officeDocument/2006/relationships/oleObject" Target="../embeddings/oleObject35.bin"/><Relationship Id="rId17" Type="http://schemas.openxmlformats.org/officeDocument/2006/relationships/image" Target="../media/image13.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29.bin"/><Relationship Id="rId5" Type="http://schemas.openxmlformats.org/officeDocument/2006/relationships/image" Target="../media/image1.emf"/><Relationship Id="rId6" Type="http://schemas.openxmlformats.org/officeDocument/2006/relationships/oleObject" Target="../embeddings/oleObject30.bin"/><Relationship Id="rId7" Type="http://schemas.openxmlformats.org/officeDocument/2006/relationships/image" Target="../media/image5.emf"/><Relationship Id="rId8" Type="http://schemas.openxmlformats.org/officeDocument/2006/relationships/oleObject" Target="../embeddings/oleObject31.bin"/><Relationship Id="rId9" Type="http://schemas.openxmlformats.org/officeDocument/2006/relationships/image" Target="../media/image6.emf"/><Relationship Id="rId10"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9" Type="http://schemas.openxmlformats.org/officeDocument/2006/relationships/image" Target="../media/image6.emf"/><Relationship Id="rId20" Type="http://schemas.openxmlformats.org/officeDocument/2006/relationships/oleObject" Target="../embeddings/oleObject44.bin"/><Relationship Id="rId21" Type="http://schemas.openxmlformats.org/officeDocument/2006/relationships/image" Target="../media/image16.emf"/><Relationship Id="rId22" Type="http://schemas.openxmlformats.org/officeDocument/2006/relationships/oleObject" Target="../embeddings/oleObject45.bin"/><Relationship Id="rId23" Type="http://schemas.openxmlformats.org/officeDocument/2006/relationships/image" Target="../media/image13.emf"/><Relationship Id="rId10" Type="http://schemas.openxmlformats.org/officeDocument/2006/relationships/oleObject" Target="../embeddings/oleObject39.bin"/><Relationship Id="rId11" Type="http://schemas.openxmlformats.org/officeDocument/2006/relationships/image" Target="../media/image7.emf"/><Relationship Id="rId12" Type="http://schemas.openxmlformats.org/officeDocument/2006/relationships/oleObject" Target="../embeddings/oleObject40.bin"/><Relationship Id="rId13" Type="http://schemas.openxmlformats.org/officeDocument/2006/relationships/image" Target="../media/image8.emf"/><Relationship Id="rId14" Type="http://schemas.openxmlformats.org/officeDocument/2006/relationships/oleObject" Target="../embeddings/oleObject41.bin"/><Relationship Id="rId15" Type="http://schemas.openxmlformats.org/officeDocument/2006/relationships/image" Target="../media/image12.emf"/><Relationship Id="rId16" Type="http://schemas.openxmlformats.org/officeDocument/2006/relationships/oleObject" Target="../embeddings/oleObject42.bin"/><Relationship Id="rId17" Type="http://schemas.openxmlformats.org/officeDocument/2006/relationships/image" Target="../media/image14.emf"/><Relationship Id="rId18" Type="http://schemas.openxmlformats.org/officeDocument/2006/relationships/oleObject" Target="../embeddings/oleObject43.bin"/><Relationship Id="rId19"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36.bin"/><Relationship Id="rId5" Type="http://schemas.openxmlformats.org/officeDocument/2006/relationships/image" Target="../media/image1.emf"/><Relationship Id="rId6" Type="http://schemas.openxmlformats.org/officeDocument/2006/relationships/oleObject" Target="../embeddings/oleObject37.bin"/><Relationship Id="rId7" Type="http://schemas.openxmlformats.org/officeDocument/2006/relationships/image" Target="../media/image5.emf"/><Relationship Id="rId8"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i="1" dirty="0" smtClean="0">
                <a:solidFill>
                  <a:schemeClr val="tx1"/>
                </a:solidFill>
              </a:rPr>
              <a:t>Benjamin Fuller</a:t>
            </a:r>
            <a:r>
              <a:rPr lang="en-US" altLang="en-US" sz="2400" dirty="0" smtClean="0">
                <a:solidFill>
                  <a:srgbClr val="000000"/>
                </a:solidFill>
              </a:rPr>
              <a:t>,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endParaRPr lang="en-US" altLang="en-US" sz="2000"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t>After these losses the key may be too short to be useful: </a:t>
            </a:r>
            <a:r>
              <a:rPr lang="en-US" dirty="0" smtClean="0">
                <a:latin typeface="Times New Roman"/>
                <a:cs typeface="Times New Roman"/>
              </a:rPr>
              <a:t>30</a:t>
            </a:r>
            <a:r>
              <a:rPr lang="en-US" i="1" dirty="0" smtClean="0">
                <a:latin typeface="Times New Roman"/>
                <a:cs typeface="Times New Roman"/>
              </a:rPr>
              <a:t>-</a:t>
            </a:r>
            <a:r>
              <a:rPr lang="en-US" dirty="0" smtClean="0">
                <a:latin typeface="Times New Roman"/>
                <a:cs typeface="Times New Roman"/>
              </a:rPr>
              <a:t>60</a:t>
            </a:r>
            <a:r>
              <a:rPr lang="en-US" dirty="0" smtClean="0"/>
              <a:t> bits</a:t>
            </a:r>
            <a:endParaRPr lang="en-US" dirty="0"/>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entropy losses?</a:t>
            </a:r>
            <a:endParaRPr lang="en-US" sz="1800" b="1" dirty="0"/>
          </a:p>
        </p:txBody>
      </p:sp>
      <p:sp>
        <p:nvSpPr>
          <p:cNvPr id="6" name="Rectangle 36"/>
          <p:cNvSpPr>
            <a:spLocks noChangeArrowheads="1"/>
          </p:cNvSpPr>
          <p:nvPr/>
        </p:nvSpPr>
        <p:spPr bwMode="auto">
          <a:xfrm>
            <a:off x="4572000" y="4899572"/>
            <a:ext cx="4267200" cy="14989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Fuzzy Extractors and Secure Sketches </a:t>
            </a:r>
            <a:r>
              <a:rPr lang="en-US" b="1" dirty="0" smtClean="0"/>
              <a:t>consider unbounded adversaries. </a:t>
            </a:r>
            <a:br>
              <a:rPr lang="en-US" b="1" dirty="0" smtClean="0"/>
            </a:br>
            <a:r>
              <a:rPr lang="en-US" b="1" dirty="0" smtClean="0"/>
              <a:t/>
            </a:r>
            <a:br>
              <a:rPr lang="en-US" b="1" dirty="0" smtClean="0"/>
            </a:br>
            <a:r>
              <a:rPr lang="en-US" b="1" dirty="0" smtClean="0"/>
              <a:t>Can we do better in the </a:t>
            </a:r>
            <a:br>
              <a:rPr lang="en-US" b="1" dirty="0" smtClean="0"/>
            </a:br>
            <a:r>
              <a:rPr lang="en-US" b="1" dirty="0" smtClean="0"/>
              <a:t>computational setting?</a:t>
            </a:r>
            <a:endParaRPr lang="en-US" sz="1800" b="1" dirty="0"/>
          </a:p>
        </p:txBody>
      </p:sp>
      <p:sp>
        <p:nvSpPr>
          <p:cNvPr id="5" name="Rectangle 36"/>
          <p:cNvSpPr>
            <a:spLocks noChangeArrowheads="1"/>
          </p:cNvSpPr>
          <p:nvPr/>
        </p:nvSpPr>
        <p:spPr bwMode="auto">
          <a:xfrm>
            <a:off x="4572000" y="2614572"/>
            <a:ext cx="4267200" cy="19447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a:t>
            </a:r>
            <a:r>
              <a:rPr lang="en-US" b="1" dirty="0" err="1" smtClean="0"/>
              <a:t>DodisOstrovskyReyzinSmith</a:t>
            </a:r>
            <a:r>
              <a:rPr lang="en-US" b="1" dirty="0" smtClean="0"/>
              <a:t>]</a:t>
            </a:r>
          </a:p>
          <a:p>
            <a:pPr algn="ctr">
              <a:defRPr/>
            </a:pPr>
            <a:endParaRPr lang="en-US" b="1" dirty="0"/>
          </a:p>
          <a:p>
            <a:pPr>
              <a:defRPr/>
            </a:pPr>
            <a:r>
              <a:rPr lang="en-US" sz="1800" b="1" dirty="0" smtClean="0"/>
              <a:t>Secure Sketch          Code (correc</a:t>
            </a:r>
            <a:r>
              <a:rPr lang="en-US" b="1" dirty="0" smtClean="0"/>
              <a:t>ts 				         random errors)</a:t>
            </a:r>
          </a:p>
          <a:p>
            <a:pPr>
              <a:defRPr/>
            </a:pPr>
            <a:endParaRPr lang="en-US" b="1" dirty="0" smtClean="0"/>
          </a:p>
          <a:p>
            <a:pPr>
              <a:defRPr/>
            </a:pPr>
            <a:r>
              <a:rPr lang="en-US" sz="1800" b="1" dirty="0" smtClean="0"/>
              <a:t>Implies </a:t>
            </a:r>
            <a:r>
              <a:rPr lang="en-US" sz="1800" i="1" dirty="0" smtClean="0">
                <a:latin typeface="Times New Roman"/>
                <a:cs typeface="Times New Roman"/>
              </a:rPr>
              <a:t>k</a:t>
            </a:r>
            <a:r>
              <a:rPr lang="en-US" sz="1800" dirty="0" smtClean="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 ≥ |</a:t>
            </a:r>
            <a:r>
              <a:rPr lang="en-US" sz="1800" i="1" dirty="0" err="1" smtClean="0">
                <a:latin typeface="Times New Roman"/>
                <a:cs typeface="Times New Roman"/>
              </a:rPr>
              <a:t>B</a:t>
            </a:r>
            <a:r>
              <a:rPr lang="en-US" sz="1800" i="1" baseline="-25000" dirty="0" err="1" smtClean="0">
                <a:latin typeface="Times New Roman"/>
                <a:cs typeface="Times New Roman"/>
              </a:rPr>
              <a:t>dmax</a:t>
            </a:r>
            <a:r>
              <a:rPr lang="en-US" sz="1800" dirty="0" smtClean="0">
                <a:latin typeface="Times New Roman"/>
                <a:cs typeface="Times New Roman"/>
              </a:rPr>
              <a:t>|</a:t>
            </a:r>
            <a:r>
              <a:rPr lang="en-US" sz="1800" b="1" dirty="0" smtClean="0"/>
              <a:t> (Ball of radiu</a:t>
            </a:r>
            <a:r>
              <a:rPr lang="en-US" b="1" dirty="0" smtClean="0"/>
              <a:t>s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t>)</a:t>
            </a:r>
            <a:endParaRPr lang="en-US" sz="18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2593032407"/>
              </p:ext>
            </p:extLst>
          </p:nvPr>
        </p:nvGraphicFramePr>
        <p:xfrm>
          <a:off x="6157913" y="3344821"/>
          <a:ext cx="517525" cy="323850"/>
        </p:xfrm>
        <a:graphic>
          <a:graphicData uri="http://schemas.openxmlformats.org/presentationml/2006/ole">
            <mc:AlternateContent xmlns:mc="http://schemas.openxmlformats.org/markup-compatibility/2006">
              <mc:Choice xmlns:v="urn:schemas-microsoft-com:vml" Requires="v">
                <p:oleObj spid="_x0000_s39018"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157913" y="3344821"/>
                        <a:ext cx="517525" cy="323850"/>
                      </a:xfrm>
                      <a:prstGeom prst="rect">
                        <a:avLst/>
                      </a:prstGeom>
                    </p:spPr>
                  </p:pic>
                </p:oleObj>
              </mc:Fallback>
            </mc:AlternateContent>
          </a:graphicData>
        </a:graphic>
      </p:graphicFrame>
    </p:spTree>
    <p:extLst>
      <p:ext uri="{BB962C8B-B14F-4D97-AF65-F5344CB8AC3E}">
        <p14:creationId xmlns:p14="http://schemas.microsoft.com/office/powerpoint/2010/main" val="3298252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bg/>
                                          </p:spTgt>
                                        </p:tgtEl>
                                        <p:attrNameLst>
                                          <p:attrName>style.visibility</p:attrName>
                                        </p:attrNameLst>
                                      </p:cBhvr>
                                      <p:to>
                                        <p:strVal val="visible"/>
                                      </p:to>
                                    </p:set>
                                    <p:animEffect transition="in" filter="fade">
                                      <p:cBhvr>
                                        <p:cTn id="45" dur="500"/>
                                        <p:tgtEl>
                                          <p:spTgt spid="5">
                                            <p:bg/>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Effect transition="in" filter="fade">
                                      <p:cBhvr>
                                        <p:cTn id="48" dur="500"/>
                                        <p:tgtEl>
                                          <p:spTgt spid="5">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fade">
                                      <p:cBhvr>
                                        <p:cTn id="61" dur="500"/>
                                        <p:tgtEl>
                                          <p:spTgt spid="5">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For secure sketches: NO</a:t>
            </a:r>
          </a:p>
          <a:p>
            <a:pPr lvl="1"/>
            <a:r>
              <a:rPr lang="en-US" dirty="0" smtClean="0"/>
              <a:t>Show that defining a secure sketch in computational setting does not improve entropy loss</a:t>
            </a:r>
          </a:p>
          <a:p>
            <a:endParaRPr lang="en-US" dirty="0"/>
          </a:p>
          <a:p>
            <a:r>
              <a:rPr lang="en-US" dirty="0" smtClean="0"/>
              <a:t>For fuzzy extractors: YES</a:t>
            </a:r>
          </a:p>
          <a:p>
            <a:pPr lvl="1"/>
            <a:r>
              <a:rPr lang="en-US" dirty="0" smtClean="0"/>
              <a:t>Construct a </a:t>
            </a:r>
            <a:r>
              <a:rPr lang="en-US" i="1" dirty="0" smtClean="0"/>
              <a:t>lossless</a:t>
            </a:r>
            <a:r>
              <a:rPr lang="en-US" dirty="0" smtClean="0"/>
              <a:t> computational Fuzzy Extractor based on the Learning with Errors (LWE) problem</a:t>
            </a:r>
          </a:p>
          <a:p>
            <a:pPr lvl="2"/>
            <a:r>
              <a:rPr lang="en-US" dirty="0" smtClean="0"/>
              <a:t>Extend hardness of LWE to case when some dimensions have known error</a:t>
            </a:r>
          </a:p>
          <a:p>
            <a:pPr lvl="1"/>
            <a:endParaRPr lang="en-US" dirty="0"/>
          </a:p>
        </p:txBody>
      </p:sp>
    </p:spTree>
    <p:extLst>
      <p:ext uri="{BB962C8B-B14F-4D97-AF65-F5344CB8AC3E}">
        <p14:creationId xmlns:p14="http://schemas.microsoft.com/office/powerpoint/2010/main" val="3970104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lstStyle/>
          <a:p>
            <a:r>
              <a:rPr lang="en-US" dirty="0" smtClean="0"/>
              <a:t>Computational Secure Sketches</a:t>
            </a:r>
            <a:endParaRPr lang="en-US" dirty="0"/>
          </a:p>
        </p:txBody>
      </p:sp>
      <p:sp>
        <p:nvSpPr>
          <p:cNvPr id="3" name="Content Placeholder 2"/>
          <p:cNvSpPr>
            <a:spLocks noGrp="1"/>
          </p:cNvSpPr>
          <p:nvPr>
            <p:ph idx="1"/>
          </p:nvPr>
        </p:nvSpPr>
        <p:spPr/>
        <p:txBody>
          <a:bodyPr>
            <a:normAutofit/>
          </a:bodyPr>
          <a:lstStyle/>
          <a:p>
            <a:r>
              <a:rPr lang="en-US" dirty="0"/>
              <a:t>Can we construct a secure sketch </a:t>
            </a:r>
            <a:r>
              <a:rPr lang="en-US" dirty="0" smtClean="0"/>
              <a:t>that provides little information about </a:t>
            </a:r>
            <a:r>
              <a:rPr lang="en-US" i="1" dirty="0" smtClean="0">
                <a:latin typeface="Times New Roman"/>
                <a:cs typeface="Times New Roman"/>
              </a:rPr>
              <a:t>w</a:t>
            </a:r>
            <a:r>
              <a:rPr lang="en-US" baseline="-25000" dirty="0" smtClean="0">
                <a:latin typeface="Times New Roman"/>
                <a:cs typeface="Times New Roman"/>
              </a:rPr>
              <a:t>0</a:t>
            </a:r>
            <a:r>
              <a:rPr lang="en-US" dirty="0" smtClean="0"/>
              <a:t> to computational adversaries?</a:t>
            </a:r>
            <a:endParaRPr lang="en-US" dirty="0"/>
          </a:p>
          <a:p>
            <a:endParaRPr lang="en-US" dirty="0" smtClean="0"/>
          </a:p>
          <a:p>
            <a:r>
              <a:rPr lang="en-US" dirty="0" smtClean="0"/>
              <a:t>Goal:</a:t>
            </a:r>
          </a:p>
          <a:p>
            <a:pPr marL="0" indent="0">
              <a:buNone/>
            </a:pPr>
            <a:r>
              <a:rPr lang="en-US" dirty="0">
                <a:latin typeface="Times New Roman"/>
                <a:cs typeface="Times New Roman"/>
              </a:rPr>
              <a:t>	</a:t>
            </a:r>
            <a:r>
              <a:rPr lang="en-US" dirty="0" err="1" smtClean="0">
                <a:latin typeface="Times New Roman"/>
                <a:cs typeface="Times New Roman"/>
              </a:rPr>
              <a:t>H</a:t>
            </a:r>
            <a:r>
              <a:rPr lang="en-US" baseline="30000" dirty="0" err="1" smtClean="0">
                <a:latin typeface="Times New Roman"/>
                <a:cs typeface="Times New Roman"/>
              </a:rPr>
              <a:t>comp</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&gt; H</a:t>
            </a:r>
            <a:r>
              <a:rPr lang="en-US" baseline="-25000"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p>
          <a:p>
            <a:endParaRPr lang="en-US" dirty="0"/>
          </a:p>
        </p:txBody>
      </p:sp>
    </p:spTree>
    <p:extLst>
      <p:ext uri="{BB962C8B-B14F-4D97-AF65-F5344CB8AC3E}">
        <p14:creationId xmlns:p14="http://schemas.microsoft.com/office/powerpoint/2010/main" val="128384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HILL Secure Sketch</a:t>
            </a:r>
            <a:endParaRPr lang="en-US" dirty="0"/>
          </a:p>
        </p:txBody>
      </p:sp>
      <p:sp>
        <p:nvSpPr>
          <p:cNvPr id="3" name="Content Placeholder 2"/>
          <p:cNvSpPr>
            <a:spLocks noGrp="1"/>
          </p:cNvSpPr>
          <p:nvPr>
            <p:ph idx="1"/>
          </p:nvPr>
        </p:nvSpPr>
        <p:spPr/>
        <p:txBody>
          <a:bodyPr>
            <a:normAutofit/>
          </a:bodyPr>
          <a:lstStyle/>
          <a:p>
            <a:r>
              <a:rPr lang="en-US" dirty="0" smtClean="0"/>
              <a:t>Most natural requirement: </a:t>
            </a:r>
            <a:br>
              <a:rPr lang="en-US" dirty="0" smtClean="0"/>
            </a:b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 </a:t>
            </a:r>
            <a:r>
              <a:rPr lang="en-US" dirty="0" smtClean="0"/>
              <a:t>looks like it has high entropy.  </a:t>
            </a:r>
            <a:br>
              <a:rPr lang="en-US" dirty="0" smtClean="0"/>
            </a:br>
            <a:r>
              <a:rPr lang="en-US" dirty="0" smtClean="0"/>
              <a:t>That is </a:t>
            </a:r>
          </a:p>
          <a:p>
            <a:pPr marL="0" indent="0" algn="ctr">
              <a:buNone/>
            </a:pPr>
            <a:r>
              <a:rPr lang="en-US" dirty="0" smtClean="0"/>
              <a:t>	 </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 ≈ </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dirty="0" smtClean="0">
                <a:latin typeface="Calibri"/>
                <a:cs typeface="Calibri"/>
              </a:rPr>
              <a:t> and</a:t>
            </a:r>
            <a:r>
              <a:rPr lang="en-US" i="1" dirty="0" smtClean="0">
                <a:latin typeface="Times New Roman"/>
                <a:cs typeface="Times New Roman"/>
              </a:rPr>
              <a:t> H</a:t>
            </a:r>
            <a:r>
              <a:rPr lang="en-US" i="1" baseline="-25000" dirty="0" smtClean="0">
                <a:latin typeface="Times New Roman"/>
                <a:cs typeface="Times New Roman"/>
              </a:rPr>
              <a:t>∞</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i="1" dirty="0" smtClean="0">
                <a:latin typeface="Times New Roman"/>
                <a:cs typeface="Times New Roman"/>
              </a:rPr>
              <a:t> ≥ k</a:t>
            </a:r>
            <a:r>
              <a:rPr lang="en-US" dirty="0" smtClean="0">
                <a:latin typeface="Times New Roman"/>
                <a:cs typeface="Times New Roman"/>
              </a:rPr>
              <a:t>’</a:t>
            </a:r>
          </a:p>
          <a:p>
            <a:r>
              <a:rPr lang="en-US" dirty="0" smtClean="0">
                <a:latin typeface="Calibri"/>
                <a:cs typeface="Calibri"/>
              </a:rPr>
              <a:t>Known as HILL </a:t>
            </a:r>
            <a:r>
              <a:rPr lang="en-US" dirty="0">
                <a:cs typeface="Calibri"/>
              </a:rPr>
              <a:t>entropy </a:t>
            </a:r>
            <a:r>
              <a:rPr lang="en-US" sz="1800" dirty="0">
                <a:cs typeface="Calibri"/>
              </a:rPr>
              <a:t>[</a:t>
            </a:r>
            <a:r>
              <a:rPr lang="en-US" sz="1800" dirty="0" smtClean="0">
                <a:cs typeface="Calibri"/>
              </a:rPr>
              <a:t>HåstadImpagliazzoLevinLuby99</a:t>
            </a:r>
            <a:r>
              <a:rPr lang="en-US" sz="1800" dirty="0">
                <a:cs typeface="Calibri"/>
              </a:rPr>
              <a:t>]</a:t>
            </a:r>
            <a:r>
              <a:rPr lang="en-US" dirty="0">
                <a:cs typeface="Calibri"/>
              </a:rPr>
              <a:t>, </a:t>
            </a:r>
            <a:r>
              <a:rPr lang="en-US" dirty="0" smtClean="0">
                <a:latin typeface="Calibri"/>
                <a:cs typeface="Calibri"/>
              </a:rPr>
              <a:t>denoted as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p>
          <a:p>
            <a:r>
              <a:rPr lang="en-US" dirty="0" smtClean="0">
                <a:latin typeface="Calibri"/>
                <a:cs typeface="Calibri"/>
              </a:rPr>
              <a:t>Applying a randomness extractor to </a:t>
            </a:r>
            <a:r>
              <a:rPr lang="en-US" dirty="0" smtClean="0">
                <a:latin typeface="Times New Roman"/>
                <a:cs typeface="Times New Roman"/>
              </a:rPr>
              <a:t>HILL </a:t>
            </a:r>
            <a:r>
              <a:rPr lang="en-US" dirty="0" smtClean="0">
                <a:latin typeface="Calibri"/>
                <a:cs typeface="Calibri"/>
              </a:rPr>
              <a:t>entropy produces a pseudorandom key</a:t>
            </a:r>
          </a:p>
        </p:txBody>
      </p:sp>
    </p:spTree>
    <p:extLst>
      <p:ext uri="{BB962C8B-B14F-4D97-AF65-F5344CB8AC3E}">
        <p14:creationId xmlns:p14="http://schemas.microsoft.com/office/powerpoint/2010/main" val="2212729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9" y="-51566"/>
            <a:ext cx="8686800" cy="1143000"/>
          </a:xfrm>
        </p:spPr>
        <p:txBody>
          <a:bodyPr>
            <a:normAutofit fontScale="90000"/>
          </a:bodyPr>
          <a:lstStyle/>
          <a:p>
            <a:r>
              <a:rPr lang="en-US" dirty="0" smtClean="0"/>
              <a:t>HILL Secure Sketches     Secure Sketches</a:t>
            </a:r>
            <a:endParaRPr lang="en-US" dirty="0"/>
          </a:p>
        </p:txBody>
      </p:sp>
      <p:sp>
        <p:nvSpPr>
          <p:cNvPr id="3" name="Content Placeholder 2"/>
          <p:cNvSpPr>
            <a:spLocks noGrp="1"/>
          </p:cNvSpPr>
          <p:nvPr>
            <p:ph idx="1"/>
          </p:nvPr>
        </p:nvSpPr>
        <p:spPr>
          <a:xfrm>
            <a:off x="457200" y="948423"/>
            <a:ext cx="8229600" cy="5604777"/>
          </a:xfrm>
        </p:spPr>
        <p:txBody>
          <a:bodyPr>
            <a:normAutofit fontScale="92500" lnSpcReduction="10000"/>
          </a:bodyPr>
          <a:lstStyle/>
          <a:p>
            <a:pPr marL="0" indent="0">
              <a:buNone/>
            </a:pPr>
            <a:r>
              <a:rPr lang="en-US" u="sng" dirty="0" smtClean="0"/>
              <a:t>Theorem: </a:t>
            </a:r>
          </a:p>
          <a:p>
            <a:pPr marL="0" indent="0">
              <a:buNone/>
            </a:pPr>
            <a:r>
              <a:rPr lang="en-US" dirty="0" smtClean="0"/>
              <a:t>If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dirty="0" smtClean="0"/>
              <a:t>, then </a:t>
            </a:r>
          </a:p>
          <a:p>
            <a:pPr marL="0" indent="0">
              <a:buNone/>
            </a:pPr>
            <a:r>
              <a:rPr lang="en-US" sz="3000" dirty="0" smtClean="0"/>
              <a:t>there exists an error-correcting code </a:t>
            </a:r>
            <a:r>
              <a:rPr lang="en-US" sz="3000" i="1" dirty="0" smtClean="0">
                <a:latin typeface="Times New Roman"/>
                <a:cs typeface="Times New Roman"/>
              </a:rPr>
              <a:t>C </a:t>
            </a:r>
            <a:r>
              <a:rPr lang="en-US" sz="3000" dirty="0" smtClean="0">
                <a:latin typeface="Calibri"/>
                <a:cs typeface="Calibri"/>
              </a:rPr>
              <a:t>with </a:t>
            </a:r>
            <a:r>
              <a:rPr lang="en-US" sz="3000" dirty="0" smtClean="0">
                <a:latin typeface="Times New Roman"/>
                <a:cs typeface="Times New Roman"/>
              </a:rPr>
              <a:t>2</a:t>
            </a:r>
            <a:r>
              <a:rPr lang="en-US" sz="3000" i="1" baseline="30000" dirty="0" smtClean="0">
                <a:latin typeface="Times New Roman"/>
                <a:cs typeface="Times New Roman"/>
              </a:rPr>
              <a:t>k</a:t>
            </a:r>
            <a:r>
              <a:rPr lang="en-US" sz="3000" baseline="30000" dirty="0" smtClean="0">
                <a:latin typeface="Times New Roman"/>
                <a:cs typeface="Times New Roman"/>
              </a:rPr>
              <a:t>’-2</a:t>
            </a:r>
            <a:r>
              <a:rPr lang="en-US" sz="3000" dirty="0" smtClean="0">
                <a:latin typeface="Calibri"/>
                <a:cs typeface="Calibri"/>
              </a:rPr>
              <a:t> points</a:t>
            </a:r>
            <a:r>
              <a:rPr lang="en-US" sz="3000" dirty="0" smtClean="0"/>
              <a:t/>
            </a:r>
            <a:br>
              <a:rPr lang="en-US" sz="3000" dirty="0" smtClean="0"/>
            </a:br>
            <a:r>
              <a:rPr lang="en-US" sz="3000" dirty="0" smtClean="0"/>
              <a:t>and </a:t>
            </a:r>
          </a:p>
          <a:p>
            <a:pPr marL="0" indent="0">
              <a:buNone/>
            </a:pPr>
            <a:r>
              <a:rPr lang="en-US" sz="3000" i="1" dirty="0" smtClean="0">
                <a:latin typeface="Times New Roman"/>
                <a:cs typeface="Times New Roman"/>
              </a:rPr>
              <a:t>Rec</a:t>
            </a:r>
            <a:r>
              <a:rPr lang="en-US" sz="3000" dirty="0" smtClean="0"/>
              <a:t> corrects </a:t>
            </a:r>
            <a:r>
              <a:rPr lang="en-US" sz="3000" i="1" dirty="0" err="1" smtClean="0">
                <a:latin typeface="Times New Roman"/>
                <a:cs typeface="Times New Roman"/>
              </a:rPr>
              <a:t>d</a:t>
            </a:r>
            <a:r>
              <a:rPr lang="en-US" sz="3000" i="1" baseline="-25000" dirty="0" err="1" smtClean="0">
                <a:latin typeface="Times New Roman"/>
                <a:cs typeface="Times New Roman"/>
              </a:rPr>
              <a:t>max</a:t>
            </a:r>
            <a:r>
              <a:rPr lang="en-US" sz="3000" dirty="0" smtClean="0"/>
              <a:t> random errors on </a:t>
            </a:r>
            <a:r>
              <a:rPr lang="en-US" sz="3000" i="1" dirty="0" smtClean="0">
                <a:latin typeface="Times New Roman"/>
                <a:cs typeface="Times New Roman"/>
              </a:rPr>
              <a:t>C</a:t>
            </a:r>
          </a:p>
          <a:p>
            <a:pPr marL="0" indent="0">
              <a:buNone/>
            </a:pPr>
            <a:endParaRPr lang="en-US" i="1" dirty="0" smtClean="0">
              <a:latin typeface="Times New Roman"/>
              <a:cs typeface="Times New Roman"/>
            </a:endParaRPr>
          </a:p>
          <a:p>
            <a:pPr marL="0" indent="0">
              <a:buNone/>
            </a:pPr>
            <a:endParaRPr lang="en-US" u="sng" dirty="0" smtClean="0"/>
          </a:p>
          <a:p>
            <a:pPr marL="0" indent="0">
              <a:buNone/>
            </a:pPr>
            <a:endParaRPr lang="en-US" u="sng" dirty="0"/>
          </a:p>
          <a:p>
            <a:pPr marL="0" indent="0">
              <a:buNone/>
            </a:pPr>
            <a:r>
              <a:rPr lang="en-US" u="sng" dirty="0" smtClean="0"/>
              <a:t>Corollary:</a:t>
            </a:r>
            <a:r>
              <a:rPr lang="en-US" dirty="0" smtClean="0"/>
              <a:t> (Sketch of </a:t>
            </a:r>
            <a:r>
              <a:rPr lang="en-US" sz="2200" dirty="0" smtClean="0"/>
              <a:t>[DodisSmith05]</a:t>
            </a:r>
            <a:r>
              <a:rPr lang="en-US" dirty="0" smtClean="0"/>
              <a:t>)</a:t>
            </a:r>
            <a:r>
              <a:rPr lang="en-US" u="sng" dirty="0" smtClean="0"/>
              <a:t/>
            </a:r>
            <a:br>
              <a:rPr lang="en-US" u="sng" dirty="0" smtClean="0"/>
            </a:br>
            <a:r>
              <a:rPr lang="en-US" dirty="0" smtClean="0"/>
              <a:t>If the HILL entropy loss of a sketch 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a:t>
            </a:r>
            <a:r>
              <a:rPr lang="en-US" dirty="0" smtClean="0"/>
              <a:t> bits, </a:t>
            </a:r>
            <a:br>
              <a:rPr lang="en-US" dirty="0" smtClean="0"/>
            </a:br>
            <a:r>
              <a:rPr lang="en-US" dirty="0" smtClean="0"/>
              <a:t>there exists a sketch whose </a:t>
            </a:r>
            <a:br>
              <a:rPr lang="en-US" dirty="0" smtClean="0"/>
            </a:br>
            <a:r>
              <a:rPr lang="en-US" dirty="0" smtClean="0"/>
              <a:t>information-theoretic entropy loss 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’)+2</a:t>
            </a:r>
            <a:r>
              <a:rPr lang="en-US" dirty="0" smtClean="0"/>
              <a:t> bits.</a:t>
            </a:r>
            <a:endParaRPr lang="en-US" i="1" dirty="0">
              <a:latin typeface="Times New Roman"/>
              <a:cs typeface="Times New Roman"/>
            </a:endParaRPr>
          </a:p>
        </p:txBody>
      </p:sp>
      <p:cxnSp>
        <p:nvCxnSpPr>
          <p:cNvPr id="5" name="Straight Arrow Connector 4"/>
          <p:cNvCxnSpPr/>
          <p:nvPr/>
        </p:nvCxnSpPr>
        <p:spPr>
          <a:xfrm>
            <a:off x="4802313" y="622740"/>
            <a:ext cx="45802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Rectangle 36"/>
          <p:cNvSpPr>
            <a:spLocks noChangeArrowheads="1"/>
          </p:cNvSpPr>
          <p:nvPr/>
        </p:nvSpPr>
        <p:spPr bwMode="auto">
          <a:xfrm>
            <a:off x="610699" y="3466686"/>
            <a:ext cx="7730892" cy="104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We can fix an </a:t>
            </a:r>
            <a:r>
              <a:rPr lang="en-US" b="1" i="1" dirty="0" smtClean="0">
                <a:latin typeface="Times New Roman"/>
                <a:cs typeface="Times New Roman"/>
              </a:rPr>
              <a:t>p</a:t>
            </a:r>
            <a:r>
              <a:rPr lang="en-US" b="1" dirty="0" smtClean="0"/>
              <a:t> value where </a:t>
            </a:r>
            <a:r>
              <a:rPr lang="en-US" sz="1800" b="1" i="1" dirty="0" smtClean="0">
                <a:latin typeface="Times New Roman"/>
                <a:cs typeface="Times New Roman"/>
              </a:rPr>
              <a:t>Rec</a:t>
            </a:r>
            <a:r>
              <a:rPr lang="en-US" sz="1800" b="1" dirty="0" smtClean="0"/>
              <a:t> functions as a good </a:t>
            </a:r>
            <a:r>
              <a:rPr lang="en-US" b="1" dirty="0" smtClean="0"/>
              <a:t>decoding algorithm.  </a:t>
            </a:r>
            <a:br>
              <a:rPr lang="en-US" b="1" dirty="0" smtClean="0"/>
            </a:br>
            <a:r>
              <a:rPr lang="en-US" b="1" dirty="0" smtClean="0"/>
              <a:t>For a distribution, </a:t>
            </a:r>
            <a:r>
              <a:rPr lang="en-US" b="1" i="1" dirty="0" smtClean="0">
                <a:latin typeface="Times New Roman"/>
                <a:cs typeface="Times New Roman"/>
              </a:rPr>
              <a:t>Y</a:t>
            </a:r>
            <a:r>
              <a:rPr lang="en-US" b="1" dirty="0" smtClean="0"/>
              <a:t>, to be indistinguishable, </a:t>
            </a:r>
            <a:r>
              <a:rPr lang="en-US" b="1" i="1" dirty="0" smtClean="0">
                <a:latin typeface="Times New Roman"/>
                <a:cs typeface="Times New Roman"/>
              </a:rPr>
              <a:t>Rec</a:t>
            </a:r>
            <a:r>
              <a:rPr lang="en-US" b="1" dirty="0" smtClean="0"/>
              <a:t> must also decode on </a:t>
            </a:r>
            <a:r>
              <a:rPr lang="en-US" b="1" i="1" dirty="0" smtClean="0">
                <a:latin typeface="Times New Roman"/>
                <a:cs typeface="Times New Roman"/>
              </a:rPr>
              <a:t>Y</a:t>
            </a:r>
            <a:r>
              <a:rPr lang="en-US" b="1" dirty="0" smtClean="0"/>
              <a:t>.</a:t>
            </a:r>
            <a:endParaRPr lang="en-US" sz="1800" b="1" dirty="0">
              <a:latin typeface="Times New Roman"/>
              <a:cs typeface="Times New Roman"/>
            </a:endParaRPr>
          </a:p>
        </p:txBody>
      </p:sp>
    </p:spTree>
    <p:extLst>
      <p:ext uri="{BB962C8B-B14F-4D97-AF65-F5344CB8AC3E}">
        <p14:creationId xmlns:p14="http://schemas.microsoft.com/office/powerpoint/2010/main" val="407221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sketches be unpredictable?</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HILL entropy (</a:t>
            </a:r>
            <a:r>
              <a:rPr lang="en-US" sz="2400" dirty="0" err="1" smtClean="0"/>
              <a:t>indistinguishability</a:t>
            </a:r>
            <a:r>
              <a:rPr lang="en-US" sz="2400" dirty="0" smtClean="0"/>
              <a:t>) may be asking too much</a:t>
            </a:r>
          </a:p>
          <a:p>
            <a:endParaRPr lang="en-US" sz="2400" dirty="0" smtClean="0"/>
          </a:p>
          <a:p>
            <a:endParaRPr lang="en-US" sz="2400" dirty="0" smtClean="0"/>
          </a:p>
          <a:p>
            <a:r>
              <a:rPr lang="en-US" sz="2400" dirty="0" smtClean="0"/>
              <a:t>Maybe another notion of entropy is achievable</a:t>
            </a:r>
          </a:p>
          <a:p>
            <a:endParaRPr lang="en-US" sz="2400" dirty="0" smtClean="0"/>
          </a:p>
          <a:p>
            <a:endParaRPr lang="en-US" sz="2400" dirty="0" smtClean="0"/>
          </a:p>
          <a:p>
            <a:r>
              <a:rPr lang="en-US" sz="2400" dirty="0" smtClean="0"/>
              <a:t>Definitely need that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latin typeface="Times New Roman"/>
                <a:cs typeface="Times New Roman"/>
              </a:rPr>
              <a:t>| </a:t>
            </a:r>
            <a:r>
              <a:rPr lang="en-US" sz="2400" i="1" dirty="0">
                <a:latin typeface="Times New Roman"/>
                <a:cs typeface="Times New Roman"/>
              </a:rPr>
              <a:t>p</a:t>
            </a:r>
            <a:r>
              <a:rPr lang="en-US" sz="2400" dirty="0" smtClean="0">
                <a:latin typeface="Calibri"/>
                <a:cs typeface="Calibri"/>
              </a:rPr>
              <a:t> is unpredictable</a:t>
            </a:r>
          </a:p>
          <a:p>
            <a:endParaRPr lang="en-US" sz="2400" dirty="0" smtClean="0">
              <a:latin typeface="Calibri"/>
              <a:cs typeface="Calibri"/>
            </a:endParaRPr>
          </a:p>
          <a:p>
            <a:endParaRPr lang="en-US" sz="2400" dirty="0" smtClean="0">
              <a:latin typeface="Calibri"/>
              <a:cs typeface="Calibri"/>
            </a:endParaRPr>
          </a:p>
          <a:p>
            <a:r>
              <a:rPr lang="en-US" sz="2400" dirty="0" smtClean="0">
                <a:latin typeface="Calibri"/>
                <a:cs typeface="Calibri"/>
              </a:rPr>
              <a:t>Applying a randomness extractor (with reconstruction procedure) produces a pseudorandom key </a:t>
            </a:r>
            <a:r>
              <a:rPr lang="en-US" sz="1600" dirty="0" smtClean="0">
                <a:latin typeface="Calibri"/>
                <a:cs typeface="Calibri"/>
              </a:rPr>
              <a:t>[HsiaoLuReyzin07]</a:t>
            </a:r>
          </a:p>
          <a:p>
            <a:endParaRPr lang="en-US" i="1" dirty="0" smtClean="0">
              <a:latin typeface="Times New Roman"/>
              <a:cs typeface="Times New Roman"/>
            </a:endParaRPr>
          </a:p>
        </p:txBody>
      </p:sp>
    </p:spTree>
    <p:extLst>
      <p:ext uri="{BB962C8B-B14F-4D97-AF65-F5344CB8AC3E}">
        <p14:creationId xmlns:p14="http://schemas.microsoft.com/office/powerpoint/2010/main" val="77181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1" y="274638"/>
            <a:ext cx="8626121" cy="1143000"/>
          </a:xfrm>
        </p:spPr>
        <p:txBody>
          <a:bodyPr>
            <a:noAutofit/>
          </a:bodyPr>
          <a:lstStyle/>
          <a:p>
            <a:r>
              <a:rPr lang="en-US" sz="3600" dirty="0" smtClean="0"/>
              <a:t>Maximum unpredictability conditioned on </a:t>
            </a:r>
            <a:r>
              <a:rPr lang="en-US" sz="3600" i="1" dirty="0" smtClean="0">
                <a:latin typeface="Times New Roman"/>
                <a:cs typeface="Times New Roman"/>
              </a:rPr>
              <a:t>p</a:t>
            </a:r>
            <a:endParaRPr lang="en-US" sz="3600" i="1" dirty="0">
              <a:latin typeface="Times New Roman"/>
              <a:cs typeface="Times New Roman"/>
            </a:endParaRPr>
          </a:p>
        </p:txBody>
      </p:sp>
      <p:sp>
        <p:nvSpPr>
          <p:cNvPr id="3" name="Content Placeholder 2"/>
          <p:cNvSpPr>
            <a:spLocks noGrp="1"/>
          </p:cNvSpPr>
          <p:nvPr>
            <p:ph idx="1"/>
          </p:nvPr>
        </p:nvSpPr>
        <p:spPr>
          <a:xfrm>
            <a:off x="457200" y="1600200"/>
            <a:ext cx="8425692" cy="3528120"/>
          </a:xfrm>
        </p:spPr>
        <p:txBody>
          <a:bodyPr>
            <a:normAutofit fontScale="70000" lnSpcReduction="20000"/>
          </a:bodyPr>
          <a:lstStyle/>
          <a:p>
            <a:pPr marL="0" indent="0">
              <a:buNone/>
            </a:pPr>
            <a:r>
              <a:rPr lang="en-US" u="sng" dirty="0" smtClean="0"/>
              <a:t>Theorem:</a:t>
            </a:r>
          </a:p>
          <a:p>
            <a:pPr marL="0" indent="0">
              <a:buNone/>
            </a:pPr>
            <a:r>
              <a:rPr lang="en-US" dirty="0" smtClean="0"/>
              <a:t>For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U</a:t>
            </a:r>
            <a:r>
              <a:rPr lang="en-US" dirty="0" smtClean="0">
                <a:latin typeface="Calibri"/>
                <a:cs typeface="Calibri"/>
              </a:rPr>
              <a:t> and the Hamming metric,</a:t>
            </a:r>
          </a:p>
          <a:p>
            <a:pPr marL="0" indent="0">
              <a:buNone/>
            </a:pPr>
            <a:r>
              <a:rPr lang="en-US" dirty="0" smtClean="0"/>
              <a:t>All secure sketches decrease</a:t>
            </a:r>
          </a:p>
          <a:p>
            <a:pPr marL="0" indent="0">
              <a:buNone/>
            </a:pPr>
            <a:r>
              <a:rPr lang="en-US" i="1" dirty="0" smtClean="0">
                <a:latin typeface="Times New Roman"/>
                <a:cs typeface="Times New Roman"/>
              </a:rPr>
              <a:t>W</a:t>
            </a:r>
            <a:r>
              <a:rPr lang="en-US" baseline="-25000" dirty="0" smtClean="0">
                <a:latin typeface="Times New Roman"/>
                <a:cs typeface="Times New Roman"/>
              </a:rPr>
              <a:t>0</a:t>
            </a:r>
            <a:r>
              <a:rPr lang="en-US" dirty="0">
                <a:latin typeface="Times New Roman"/>
                <a:cs typeface="Times New Roman"/>
              </a:rPr>
              <a:t>’s</a:t>
            </a:r>
            <a:r>
              <a:rPr lang="en-US" dirty="0"/>
              <a:t> unpredictability</a:t>
            </a:r>
            <a:endParaRPr lang="en-US" dirty="0" smtClean="0"/>
          </a:p>
          <a:p>
            <a:pPr marL="0" indent="0">
              <a:buNone/>
            </a:pPr>
            <a:r>
              <a:rPr lang="en-US" dirty="0" smtClean="0"/>
              <a:t>by at least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a:latin typeface="Times New Roman"/>
                <a:cs typeface="Times New Roman"/>
              </a:rPr>
              <a:t>|</a:t>
            </a:r>
            <a:r>
              <a:rPr lang="en-US" dirty="0" smtClean="0"/>
              <a:t/>
            </a:r>
            <a:br>
              <a:rPr lang="en-US" dirty="0" smtClean="0"/>
            </a:br>
            <a:endParaRPr lang="en-US" dirty="0" smtClean="0"/>
          </a:p>
          <a:p>
            <a:pPr marL="0" indent="0">
              <a:buNone/>
            </a:pPr>
            <a:r>
              <a:rPr lang="en-US" dirty="0" smtClean="0"/>
              <a:t>Theorem </a:t>
            </a:r>
            <a:r>
              <a:rPr lang="en-US" dirty="0" smtClean="0"/>
              <a:t>holds </a:t>
            </a:r>
            <a:r>
              <a:rPr lang="en-US" dirty="0" smtClean="0"/>
              <a:t>for all </a:t>
            </a:r>
            <a:r>
              <a:rPr lang="en-US" i="1" dirty="0" smtClean="0">
                <a:latin typeface="Times New Roman"/>
                <a:cs typeface="Times New Roman"/>
              </a:rPr>
              <a:t>Y</a:t>
            </a:r>
            <a:r>
              <a:rPr lang="en-US" dirty="0" smtClean="0"/>
              <a:t> that are indistinguishable from </a:t>
            </a:r>
            <a:r>
              <a:rPr lang="en-US" i="1" dirty="0" smtClean="0">
                <a:latin typeface="Times New Roman"/>
                <a:cs typeface="Times New Roman"/>
              </a:rPr>
              <a:t>W</a:t>
            </a:r>
            <a:r>
              <a:rPr lang="en-US" baseline="-25000" dirty="0" smtClean="0">
                <a:latin typeface="Times New Roman"/>
                <a:cs typeface="Times New Roman"/>
              </a:rPr>
              <a:t>0</a:t>
            </a:r>
          </a:p>
          <a:p>
            <a:pPr marL="0" indent="0">
              <a:buNone/>
            </a:pPr>
            <a:endParaRPr lang="en-US" baseline="-25000" dirty="0">
              <a:latin typeface="Times New Roman"/>
              <a:cs typeface="Times New Roman"/>
            </a:endParaRPr>
          </a:p>
          <a:p>
            <a:pPr marL="0" indent="0">
              <a:buNone/>
            </a:pPr>
            <a:r>
              <a:rPr lang="en-US" b="1" dirty="0" smtClean="0">
                <a:latin typeface="Calibri"/>
                <a:cs typeface="Calibri"/>
              </a:rPr>
              <a:t>Note</a:t>
            </a:r>
            <a:r>
              <a:rPr lang="en-US" dirty="0" smtClean="0">
                <a:latin typeface="Calibri"/>
                <a:cs typeface="Calibri"/>
              </a:rPr>
              <a:t>: </a:t>
            </a:r>
            <a:r>
              <a:rPr lang="en-US" dirty="0" err="1" smtClean="0">
                <a:latin typeface="Calibri"/>
                <a:cs typeface="Calibri"/>
              </a:rPr>
              <a:t>Nonconstructively</a:t>
            </a:r>
            <a:r>
              <a:rPr lang="en-US" dirty="0" smtClean="0">
                <a:latin typeface="Calibri"/>
                <a:cs typeface="Calibri"/>
              </a:rPr>
              <a:t>, there are sketches whose </a:t>
            </a:r>
            <a:br>
              <a:rPr lang="en-US" dirty="0" smtClean="0">
                <a:latin typeface="Calibri"/>
                <a:cs typeface="Calibri"/>
              </a:rPr>
            </a:br>
            <a:r>
              <a:rPr lang="en-US" dirty="0" smtClean="0">
                <a:latin typeface="Calibri"/>
                <a:cs typeface="Calibri"/>
              </a:rPr>
              <a:t>entropy (and thus, unpredictability)</a:t>
            </a:r>
            <a:br>
              <a:rPr lang="en-US" dirty="0" smtClean="0">
                <a:latin typeface="Calibri"/>
                <a:cs typeface="Calibri"/>
              </a:rPr>
            </a:br>
            <a:r>
              <a:rPr lang="en-US" dirty="0" smtClean="0">
                <a:latin typeface="Calibri"/>
                <a:cs typeface="Calibri"/>
              </a:rPr>
              <a:t>decreases 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 </a:t>
            </a:r>
            <a:r>
              <a:rPr lang="en-US" sz="2600" dirty="0" smtClean="0">
                <a:latin typeface="Calibri"/>
                <a:cs typeface="Calibri"/>
              </a:rPr>
              <a:t>[Varshamov1957]</a:t>
            </a:r>
            <a:endParaRPr lang="en-US" baseline="-25000" dirty="0">
              <a:latin typeface="Calibri"/>
              <a:cs typeface="Calibri"/>
            </a:endParaRPr>
          </a:p>
        </p:txBody>
      </p:sp>
      <p:sp>
        <p:nvSpPr>
          <p:cNvPr id="7" name="Rectangle 36"/>
          <p:cNvSpPr>
            <a:spLocks noChangeArrowheads="1"/>
          </p:cNvSpPr>
          <p:nvPr/>
        </p:nvSpPr>
        <p:spPr bwMode="auto">
          <a:xfrm>
            <a:off x="610699" y="5922818"/>
            <a:ext cx="7730892" cy="8228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Give </a:t>
            </a:r>
            <a:r>
              <a:rPr lang="en-US" dirty="0">
                <a:solidFill>
                  <a:srgbClr val="000000"/>
                </a:solidFill>
                <a:latin typeface="Calibri"/>
                <a:cs typeface="Calibri"/>
              </a:rPr>
              <a:t>up on building a secure </a:t>
            </a:r>
            <a:r>
              <a:rPr lang="en-US" dirty="0" smtClean="0">
                <a:solidFill>
                  <a:srgbClr val="000000"/>
                </a:solidFill>
                <a:latin typeface="Calibri"/>
                <a:cs typeface="Calibri"/>
              </a:rPr>
              <a:t>sketch, focus </a:t>
            </a:r>
            <a:r>
              <a:rPr lang="en-US" dirty="0">
                <a:solidFill>
                  <a:srgbClr val="000000"/>
                </a:solidFill>
                <a:latin typeface="Calibri"/>
                <a:cs typeface="Calibri"/>
              </a:rPr>
              <a:t>on </a:t>
            </a:r>
            <a:r>
              <a:rPr lang="en-US" dirty="0" smtClean="0">
                <a:solidFill>
                  <a:srgbClr val="000000"/>
                </a:solidFill>
                <a:latin typeface="Calibri"/>
                <a:cs typeface="Calibri"/>
              </a:rPr>
              <a:t>fuzzy extractor</a:t>
            </a:r>
            <a:endParaRPr lang="en-US" dirty="0">
              <a:solidFill>
                <a:srgbClr val="000000"/>
              </a:solidFill>
              <a:latin typeface="Calibri"/>
              <a:cs typeface="Calibri"/>
            </a:endParaRPr>
          </a:p>
        </p:txBody>
      </p:sp>
    </p:spTree>
    <p:extLst>
      <p:ext uri="{BB962C8B-B14F-4D97-AF65-F5344CB8AC3E}">
        <p14:creationId xmlns:p14="http://schemas.microsoft.com/office/powerpoint/2010/main" val="3627952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fade">
                                      <p:cBhvr>
                                        <p:cTn id="31" dur="500"/>
                                        <p:tgtEl>
                                          <p:spTgt spid="7">
                                            <p:bg/>
                                          </p:spTgt>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For secure sketches: NO</a:t>
            </a:r>
          </a:p>
          <a:p>
            <a:pPr lvl="1"/>
            <a:r>
              <a:rPr lang="en-US" dirty="0" smtClean="0"/>
              <a:t>A sketch that retains HILL entropy implies an information theoretic sketch</a:t>
            </a:r>
          </a:p>
          <a:p>
            <a:pPr lvl="1"/>
            <a:r>
              <a:rPr lang="en-US" dirty="0" smtClean="0"/>
              <a:t>The unpredictability of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U</a:t>
            </a:r>
            <a:r>
              <a:rPr lang="en-US" dirty="0" smtClean="0"/>
              <a:t> must drop 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p>
          <a:p>
            <a:pPr lvl="1"/>
            <a:endParaRPr lang="en-US" dirty="0"/>
          </a:p>
          <a:p>
            <a:r>
              <a:rPr lang="en-US" dirty="0" smtClean="0"/>
              <a:t>For fuzzy extractors: YES</a:t>
            </a:r>
          </a:p>
          <a:p>
            <a:pPr lvl="1"/>
            <a:r>
              <a:rPr lang="en-US" dirty="0" smtClean="0"/>
              <a:t>Look for computational assumption with “errors” </a:t>
            </a:r>
          </a:p>
          <a:p>
            <a:pPr lvl="1"/>
            <a:r>
              <a:rPr lang="en-US" dirty="0" smtClean="0"/>
              <a:t>Seems natural to use random linear codes</a:t>
            </a:r>
          </a:p>
          <a:p>
            <a:pPr marL="457200" lvl="1" indent="0">
              <a:buNone/>
            </a:pPr>
            <a:r>
              <a:rPr lang="en-US" dirty="0" smtClean="0"/>
              <a:t>(decoding is NP-hard </a:t>
            </a:r>
            <a:r>
              <a:rPr lang="en-US" sz="2200" dirty="0" smtClean="0"/>
              <a:t>[BerlekampMcElieseVanTilborg1978]</a:t>
            </a:r>
            <a:r>
              <a:rPr lang="en-US" dirty="0" smtClean="0"/>
              <a:t>)</a:t>
            </a:r>
            <a:endParaRPr lang="en-US" dirty="0"/>
          </a:p>
        </p:txBody>
      </p: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43469"/>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21619"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1840043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p:bldP spid="26" grpId="0" build="p"/>
      <p:bldP spid="28"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 y="-93662"/>
            <a:ext cx="9072711" cy="1143000"/>
          </a:xfrm>
        </p:spPr>
        <p:txBody>
          <a:bodyPr>
            <a:normAutofit fontScale="90000"/>
          </a:bodyPr>
          <a:lstStyle/>
          <a:p>
            <a:r>
              <a:rPr lang="en-US" dirty="0" smtClean="0"/>
              <a:t>Solving Random Linear Equations </a:t>
            </a:r>
            <a:r>
              <a:rPr lang="en-US" dirty="0" smtClean="0">
                <a:latin typeface="Times New Roman"/>
                <a:cs typeface="Times New Roman"/>
              </a:rPr>
              <a:t>(mod </a:t>
            </a:r>
            <a:r>
              <a:rPr lang="en-US" i="1" dirty="0" smtClean="0">
                <a:latin typeface="Times New Roman"/>
                <a:cs typeface="Times New Roman"/>
              </a:rPr>
              <a:t>q</a:t>
            </a:r>
            <a:r>
              <a:rPr lang="en-US" dirty="0" smtClean="0">
                <a:latin typeface="Times New Roman"/>
                <a:cs typeface="Times New Roman"/>
              </a:rPr>
              <a:t>)</a:t>
            </a:r>
            <a:endParaRPr lang="en-US" dirty="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smtClean="0">
                <a:solidFill>
                  <a:schemeClr val="bg1"/>
                </a:solidFill>
              </a:rPr>
              <a:t>Small errors seem to make the problem difficult</a:t>
            </a:r>
          </a:p>
          <a:p>
            <a:pPr lvl="1"/>
            <a:r>
              <a:rPr lang="en-US" dirty="0" smtClean="0">
                <a:solidFill>
                  <a:schemeClr val="bg1"/>
                </a:solidFill>
              </a:rPr>
              <a:t>Syndrome decoding of random linear code is NP-hard</a:t>
            </a:r>
          </a:p>
          <a:p>
            <a:r>
              <a:rPr lang="en-US" dirty="0" smtClean="0">
                <a:solidFill>
                  <a:schemeClr val="bg1"/>
                </a:solidFill>
              </a:rPr>
              <a:t>Recovering </a:t>
            </a:r>
            <a:r>
              <a:rPr lang="en-US" i="1" dirty="0" smtClean="0">
                <a:solidFill>
                  <a:schemeClr val="bg1"/>
                </a:solidFill>
                <a:latin typeface="Times New Roman"/>
                <a:cs typeface="Times New Roman"/>
              </a:rPr>
              <a:t>x</a:t>
            </a:r>
            <a:r>
              <a:rPr lang="en-US" dirty="0" smtClean="0">
                <a:solidFill>
                  <a:schemeClr val="bg1"/>
                </a:solidFill>
              </a:rPr>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136880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small</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key</a:t>
            </a:r>
          </a:p>
          <a:p>
            <a:pPr lvl="2"/>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a:t>
            </a:r>
            <a:r>
              <a:rPr lang="en-US" dirty="0" smtClean="0">
                <a:latin typeface="Arial" charset="0"/>
              </a:rPr>
              <a:t>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092"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093"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
                                            <p:txEl>
                                              <p:pRg st="7" end="7"/>
                                            </p:txEl>
                                          </p:spTgt>
                                        </p:tgtEl>
                                        <p:attrNameLst>
                                          <p:attrName>style.visibility</p:attrName>
                                        </p:attrNameLst>
                                      </p:cBhvr>
                                      <p:to>
                                        <p:strVal val="visible"/>
                                      </p:to>
                                    </p:set>
                                    <p:animEffect transition="in" filter="fade">
                                      <p:cBhvr>
                                        <p:cTn id="59" dur="500"/>
                                        <p:tgtEl>
                                          <p:spTgt spid="2">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Effect transition="in" filter="fade">
                                      <p:cBhvr>
                                        <p:cTn id="6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3" name="Title 1"/>
          <p:cNvSpPr txBox="1">
            <a:spLocks/>
          </p:cNvSpPr>
          <p:nvPr/>
        </p:nvSpPr>
        <p:spPr>
          <a:xfrm>
            <a:off x="71289" y="-93662"/>
            <a:ext cx="9072711"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Solving Random Linear Equations </a:t>
            </a:r>
            <a:r>
              <a:rPr lang="en-US" smtClean="0">
                <a:latin typeface="Times New Roman"/>
                <a:cs typeface="Times New Roman"/>
              </a:rPr>
              <a:t>(mod </a:t>
            </a:r>
            <a:r>
              <a:rPr lang="en-US" i="1" smtClean="0">
                <a:latin typeface="Times New Roman"/>
                <a:cs typeface="Times New Roman"/>
              </a:rPr>
              <a:t>q</a:t>
            </a:r>
            <a:r>
              <a:rPr lang="en-US"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91467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fad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Tree>
    <p:extLst>
      <p:ext uri="{BB962C8B-B14F-4D97-AF65-F5344CB8AC3E}">
        <p14:creationId xmlns:p14="http://schemas.microsoft.com/office/powerpoint/2010/main" val="95174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921031"/>
            <a:ext cx="8229600" cy="1746172"/>
          </a:xfrm>
        </p:spPr>
        <p:txBody>
          <a:bodyPr>
            <a:noAutofit/>
          </a:bodyPr>
          <a:lstStyle/>
          <a:p>
            <a:r>
              <a:rPr lang="en-US" sz="2200" dirty="0" smtClean="0"/>
              <a:t>[Regev05] reduces solving LWE </a:t>
            </a:r>
            <a:br>
              <a:rPr lang="en-US" sz="2200" dirty="0" smtClean="0"/>
            </a:br>
            <a:r>
              <a:rPr lang="en-US" sz="2200" dirty="0" smtClean="0"/>
              <a:t>to approximating lattice problems </a:t>
            </a:r>
            <a:br>
              <a:rPr lang="en-US" sz="2200" dirty="0" smtClean="0"/>
            </a:br>
            <a:r>
              <a:rPr lang="en-US" sz="2200" dirty="0" smtClean="0"/>
              <a:t>of dimension </a:t>
            </a:r>
            <a:r>
              <a:rPr lang="en-US" sz="2200" i="1" dirty="0" smtClean="0">
                <a:latin typeface="Times New Roman"/>
                <a:cs typeface="Times New Roman"/>
              </a:rPr>
              <a:t>O</a:t>
            </a:r>
            <a:r>
              <a:rPr lang="en-US" sz="2200" dirty="0" smtClean="0">
                <a:latin typeface="Times New Roman"/>
                <a:cs typeface="Times New Roman"/>
              </a:rPr>
              <a:t>(</a:t>
            </a:r>
            <a:r>
              <a:rPr lang="en-US" sz="2200" i="1" dirty="0" smtClean="0">
                <a:latin typeface="Times New Roman"/>
                <a:cs typeface="Times New Roman"/>
              </a:rPr>
              <a:t>n</a:t>
            </a:r>
            <a:r>
              <a:rPr lang="en-US" sz="2200" dirty="0" smtClean="0">
                <a:latin typeface="Times New Roman"/>
                <a:cs typeface="Times New Roman"/>
              </a:rPr>
              <a:t>)</a:t>
            </a:r>
            <a:r>
              <a:rPr lang="en-US" sz="2200" dirty="0" smtClean="0"/>
              <a:t> (within polynomial factors)</a:t>
            </a:r>
          </a:p>
          <a:p>
            <a:r>
              <a:rPr lang="en-US" sz="2200" dirty="0" smtClean="0"/>
              <a:t>Error is drawn from Gaussian distribution</a:t>
            </a:r>
            <a:endParaRPr lang="en-US" sz="2200" dirty="0"/>
          </a:p>
        </p:txBody>
      </p:sp>
      <p:grpSp>
        <p:nvGrpSpPr>
          <p:cNvPr id="11" name="Group 10"/>
          <p:cNvGrpSpPr/>
          <p:nvPr/>
        </p:nvGrpSpPr>
        <p:grpSpPr>
          <a:xfrm>
            <a:off x="71289" y="1600200"/>
            <a:ext cx="743375"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395849" y="244402"/>
            <a:ext cx="789702" cy="1752600"/>
            <a:chOff x="24962" y="1600200"/>
            <a:chExt cx="789702"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17" name="Rectangle 1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0" name="Rectangle 1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1" name="Rectangle 20"/>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2" name="TextBox 21"/>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Tree>
    <p:extLst>
      <p:ext uri="{BB962C8B-B14F-4D97-AF65-F5344CB8AC3E}">
        <p14:creationId xmlns:p14="http://schemas.microsoft.com/office/powerpoint/2010/main" val="447829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71520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086428" y="1534867"/>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383637"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676880"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2970123"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176868" y="1534867"/>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455675"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22838" y="1534867"/>
            <a:ext cx="73283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614210" y="2489871"/>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7"/>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50366" y="2764717"/>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18" name="Group 17"/>
          <p:cNvGrpSpPr/>
          <p:nvPr/>
        </p:nvGrpSpPr>
        <p:grpSpPr>
          <a:xfrm>
            <a:off x="722838" y="2489871"/>
            <a:ext cx="940739" cy="1104229"/>
            <a:chOff x="722838" y="2489871"/>
            <a:chExt cx="940739" cy="1104229"/>
          </a:xfrm>
        </p:grpSpPr>
        <p:sp>
          <p:nvSpPr>
            <p:cNvPr id="11" name="Rectangle 1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7" name="Group 16"/>
            <p:cNvGrpSpPr/>
            <p:nvPr/>
          </p:nvGrpSpPr>
          <p:grpSpPr>
            <a:xfrm>
              <a:off x="722838" y="3073400"/>
              <a:ext cx="732837" cy="520700"/>
              <a:chOff x="722838" y="3073400"/>
              <a:chExt cx="732837" cy="520700"/>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78275" y="2489871"/>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633712" y="2489871"/>
            <a:ext cx="940739" cy="1104229"/>
            <a:chOff x="722838" y="2489871"/>
            <a:chExt cx="940739" cy="1104229"/>
          </a:xfrm>
        </p:grpSpPr>
        <p:sp>
          <p:nvSpPr>
            <p:cNvPr id="63" name="Rectangle 6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589149" y="2489871"/>
            <a:ext cx="940739" cy="1104229"/>
            <a:chOff x="722838" y="2489871"/>
            <a:chExt cx="940739" cy="1104229"/>
          </a:xfrm>
        </p:grpSpPr>
        <p:sp>
          <p:nvSpPr>
            <p:cNvPr id="68" name="Rectangle 6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500023" y="2489871"/>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44586" y="2489871"/>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55462" y="2489871"/>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22238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5"/>
                                        </p:tgtEl>
                                      </p:cBhvr>
                                    </p:animEffect>
                                    <p:set>
                                      <p:cBhvr>
                                        <p:cTn id="49" dur="1" fill="hold">
                                          <p:stCondLst>
                                            <p:cond delay="499"/>
                                          </p:stCondLst>
                                        </p:cTn>
                                        <p:tgtEl>
                                          <p:spTgt spid="55"/>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90"/>
                                        </p:tgtEl>
                                        <p:attrNameLst>
                                          <p:attrName>style.visibility</p:attrName>
                                        </p:attrNameLst>
                                      </p:cBhvr>
                                      <p:to>
                                        <p:strVal val="visible"/>
                                      </p:to>
                                    </p:set>
                                    <p:animEffect transition="in" filter="fade">
                                      <p:cBhvr>
                                        <p:cTn id="53" dur="500"/>
                                        <p:tgtEl>
                                          <p:spTgt spid="90"/>
                                        </p:tgtEl>
                                      </p:cBhvr>
                                    </p:animEffect>
                                  </p:childTnLst>
                                </p:cTn>
                              </p:par>
                              <p:par>
                                <p:cTn id="54" presetID="10" presetClass="entr" presetSubtype="0" fill="hold" nodeType="with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childTnLst>
                          </p:cTn>
                        </p:par>
                        <p:par>
                          <p:cTn id="57" fill="hold">
                            <p:stCondLst>
                              <p:cond delay="1000"/>
                            </p:stCondLst>
                            <p:childTnLst>
                              <p:par>
                                <p:cTn id="58" presetID="10" presetClass="exit" presetSubtype="0" fill="hold" grpId="1" nodeType="afterEffect">
                                  <p:stCondLst>
                                    <p:cond delay="0"/>
                                  </p:stCondLst>
                                  <p:childTnLst>
                                    <p:animEffect transition="out" filter="fade">
                                      <p:cBhvr>
                                        <p:cTn id="59" dur="500"/>
                                        <p:tgtEl>
                                          <p:spTgt spid="90"/>
                                        </p:tgtEl>
                                      </p:cBhvr>
                                    </p:animEffect>
                                    <p:set>
                                      <p:cBhvr>
                                        <p:cTn id="60" dur="1" fill="hold">
                                          <p:stCondLst>
                                            <p:cond delay="499"/>
                                          </p:stCondLst>
                                        </p:cTn>
                                        <p:tgtEl>
                                          <p:spTgt spid="90"/>
                                        </p:tgtEl>
                                        <p:attrNameLst>
                                          <p:attrName>style.visibility</p:attrName>
                                        </p:attrNameLst>
                                      </p:cBhvr>
                                      <p:to>
                                        <p:strVal val="hidden"/>
                                      </p:to>
                                    </p:se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91"/>
                                        </p:tgtEl>
                                        <p:attrNameLst>
                                          <p:attrName>style.visibility</p:attrName>
                                        </p:attrNameLst>
                                      </p:cBhvr>
                                      <p:to>
                                        <p:strVal val="visible"/>
                                      </p:to>
                                    </p:set>
                                    <p:animEffect transition="in" filter="fade">
                                      <p:cBhvr>
                                        <p:cTn id="64" dur="500"/>
                                        <p:tgtEl>
                                          <p:spTgt spid="91"/>
                                        </p:tgtEl>
                                      </p:cBhvr>
                                    </p:animEffect>
                                  </p:childTnLst>
                                </p:cTn>
                              </p:par>
                              <p:par>
                                <p:cTn id="65" presetID="10"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500"/>
                                        <p:tgtEl>
                                          <p:spTgt spid="67"/>
                                        </p:tgtEl>
                                      </p:cBhvr>
                                    </p:animEffect>
                                  </p:childTnLst>
                                </p:cTn>
                              </p:par>
                            </p:childTnLst>
                          </p:cTn>
                        </p:par>
                        <p:par>
                          <p:cTn id="68" fill="hold">
                            <p:stCondLst>
                              <p:cond delay="2000"/>
                            </p:stCondLst>
                            <p:childTnLst>
                              <p:par>
                                <p:cTn id="69" presetID="10" presetClass="exit" presetSubtype="0" fill="hold" grpId="1" nodeType="afterEffect">
                                  <p:stCondLst>
                                    <p:cond delay="0"/>
                                  </p:stCondLst>
                                  <p:childTnLst>
                                    <p:animEffect transition="out" filter="fade">
                                      <p:cBhvr>
                                        <p:cTn id="70" dur="500"/>
                                        <p:tgtEl>
                                          <p:spTgt spid="91"/>
                                        </p:tgtEl>
                                      </p:cBhvr>
                                    </p:animEffect>
                                    <p:set>
                                      <p:cBhvr>
                                        <p:cTn id="71" dur="1" fill="hold">
                                          <p:stCondLst>
                                            <p:cond delay="499"/>
                                          </p:stCondLst>
                                        </p:cTn>
                                        <p:tgtEl>
                                          <p:spTgt spid="91"/>
                                        </p:tgtEl>
                                        <p:attrNameLst>
                                          <p:attrName>style.visibility</p:attrName>
                                        </p:attrNameLst>
                                      </p:cBhvr>
                                      <p:to>
                                        <p:strVal val="hidden"/>
                                      </p:to>
                                    </p:se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fade">
                                      <p:cBhvr>
                                        <p:cTn id="75" dur="500"/>
                                        <p:tgtEl>
                                          <p:spTgt spid="92"/>
                                        </p:tgtEl>
                                      </p:cBhvr>
                                    </p:animEffect>
                                  </p:childTnLst>
                                </p:cTn>
                              </p:par>
                              <p:par>
                                <p:cTn id="76" presetID="10" presetClass="entr" presetSubtype="0" fill="hold" nodeType="with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fade">
                                      <p:cBhvr>
                                        <p:cTn id="78" dur="500"/>
                                        <p:tgtEl>
                                          <p:spTgt spid="80"/>
                                        </p:tgtEl>
                                      </p:cBhvr>
                                    </p:animEffect>
                                  </p:childTnLst>
                                </p:cTn>
                              </p:par>
                            </p:childTnLst>
                          </p:cTn>
                        </p:par>
                        <p:par>
                          <p:cTn id="79" fill="hold">
                            <p:stCondLst>
                              <p:cond delay="3000"/>
                            </p:stCondLst>
                            <p:childTnLst>
                              <p:par>
                                <p:cTn id="80" presetID="10" presetClass="exit" presetSubtype="0" fill="hold" grpId="1" nodeType="afterEffect">
                                  <p:stCondLst>
                                    <p:cond delay="0"/>
                                  </p:stCondLst>
                                  <p:childTnLst>
                                    <p:animEffect transition="out" filter="fade">
                                      <p:cBhvr>
                                        <p:cTn id="81" dur="500"/>
                                        <p:tgtEl>
                                          <p:spTgt spid="92"/>
                                        </p:tgtEl>
                                      </p:cBhvr>
                                    </p:animEffect>
                                    <p:set>
                                      <p:cBhvr>
                                        <p:cTn id="82" dur="1" fill="hold">
                                          <p:stCondLst>
                                            <p:cond delay="499"/>
                                          </p:stCondLst>
                                        </p:cTn>
                                        <p:tgtEl>
                                          <p:spTgt spid="92"/>
                                        </p:tgtEl>
                                        <p:attrNameLst>
                                          <p:attrName>style.visibility</p:attrName>
                                        </p:attrNameLst>
                                      </p:cBhvr>
                                      <p:to>
                                        <p:strVal val="hidden"/>
                                      </p:to>
                                    </p:se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fade">
                                      <p:cBhvr>
                                        <p:cTn id="86" dur="500"/>
                                        <p:tgtEl>
                                          <p:spTgt spid="93"/>
                                        </p:tgtEl>
                                      </p:cBhvr>
                                    </p:animEffect>
                                  </p:childTnLst>
                                </p:cTn>
                              </p:par>
                              <p:par>
                                <p:cTn id="87" presetID="10" presetClass="entr" presetSubtype="0" fill="hold"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500"/>
                                        <p:tgtEl>
                                          <p:spTgt spid="73"/>
                                        </p:tgtEl>
                                      </p:cBhvr>
                                    </p:animEffect>
                                  </p:childTnLst>
                                </p:cTn>
                              </p:par>
                            </p:childTnLst>
                          </p:cTn>
                        </p:par>
                        <p:par>
                          <p:cTn id="90" fill="hold">
                            <p:stCondLst>
                              <p:cond delay="4000"/>
                            </p:stCondLst>
                            <p:childTnLst>
                              <p:par>
                                <p:cTn id="91" presetID="10" presetClass="exit" presetSubtype="0" fill="hold" grpId="1" nodeType="afterEffect">
                                  <p:stCondLst>
                                    <p:cond delay="0"/>
                                  </p:stCondLst>
                                  <p:childTnLst>
                                    <p:animEffect transition="out" filter="fade">
                                      <p:cBhvr>
                                        <p:cTn id="92" dur="500"/>
                                        <p:tgtEl>
                                          <p:spTgt spid="93"/>
                                        </p:tgtEl>
                                      </p:cBhvr>
                                    </p:animEffect>
                                    <p:set>
                                      <p:cBhvr>
                                        <p:cTn id="93" dur="1" fill="hold">
                                          <p:stCondLst>
                                            <p:cond delay="499"/>
                                          </p:stCondLst>
                                        </p:cTn>
                                        <p:tgtEl>
                                          <p:spTgt spid="93"/>
                                        </p:tgtEl>
                                        <p:attrNameLst>
                                          <p:attrName>style.visibility</p:attrName>
                                        </p:attrNameLst>
                                      </p:cBhvr>
                                      <p:to>
                                        <p:strVal val="hidden"/>
                                      </p:to>
                                    </p:set>
                                  </p:childTnLst>
                                </p:cTn>
                              </p:par>
                            </p:childTnLst>
                          </p:cTn>
                        </p:par>
                        <p:par>
                          <p:cTn id="94" fill="hold">
                            <p:stCondLst>
                              <p:cond delay="4500"/>
                            </p:stCondLst>
                            <p:childTnLst>
                              <p:par>
                                <p:cTn id="95" presetID="10" presetClass="entr" presetSubtype="0" fill="hold" grpId="0" nodeType="after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fade">
                                      <p:cBhvr>
                                        <p:cTn id="10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4" grpId="0"/>
      <p:bldP spid="5" grpId="0" build="p"/>
      <p:bldP spid="7" grpId="0"/>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513193" y="2143313"/>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806436" y="2143313"/>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4010605" y="2143313"/>
            <a:ext cx="795831" cy="455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3079255" y="2143313"/>
            <a:ext cx="939696" cy="467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286000" y="2143313"/>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673043" y="2143313"/>
            <a:ext cx="6129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07505" y="2143313"/>
            <a:ext cx="865538"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580322" y="3583397"/>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16478" y="3858243"/>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grpSp>
        <p:nvGrpSpPr>
          <p:cNvPr id="18" name="Group 17"/>
          <p:cNvGrpSpPr/>
          <p:nvPr/>
        </p:nvGrpSpPr>
        <p:grpSpPr>
          <a:xfrm>
            <a:off x="602115" y="3583397"/>
            <a:ext cx="940739" cy="1128548"/>
            <a:chOff x="636003" y="2489871"/>
            <a:chExt cx="940739" cy="1128548"/>
          </a:xfrm>
        </p:grpSpPr>
        <p:sp>
          <p:nvSpPr>
            <p:cNvPr id="11" name="Rectangle 10"/>
            <p:cNvSpPr/>
            <p:nvPr/>
          </p:nvSpPr>
          <p:spPr>
            <a:xfrm>
              <a:off x="636003"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00101</a:t>
              </a:r>
              <a:endParaRPr lang="en-US" sz="2400" dirty="0">
                <a:latin typeface="Times New Roman"/>
                <a:cs typeface="Times New Roman"/>
              </a:endParaRPr>
            </a:p>
          </p:txBody>
        </p:sp>
        <p:grpSp>
          <p:nvGrpSpPr>
            <p:cNvPr id="17" name="Group 16"/>
            <p:cNvGrpSpPr/>
            <p:nvPr/>
          </p:nvGrpSpPr>
          <p:grpSpPr>
            <a:xfrm>
              <a:off x="722838" y="3073400"/>
              <a:ext cx="732837" cy="545019"/>
              <a:chOff x="722838" y="3073400"/>
              <a:chExt cx="732837" cy="545019"/>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1268169" y="3524172"/>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44387" y="3583397"/>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5637" y="3151674"/>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536946" y="3583397"/>
            <a:ext cx="940739" cy="1104229"/>
            <a:chOff x="659960" y="2489871"/>
            <a:chExt cx="940739" cy="1104229"/>
          </a:xfrm>
        </p:grpSpPr>
        <p:sp>
          <p:nvSpPr>
            <p:cNvPr id="63" name="Rectangle 62"/>
            <p:cNvSpPr/>
            <p:nvPr/>
          </p:nvSpPr>
          <p:spPr>
            <a:xfrm>
              <a:off x="659960"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1202269" y="3499853"/>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453495" y="3583397"/>
            <a:ext cx="940739" cy="1104229"/>
            <a:chOff x="621072" y="2489871"/>
            <a:chExt cx="940739" cy="1104229"/>
          </a:xfrm>
        </p:grpSpPr>
        <p:sp>
          <p:nvSpPr>
            <p:cNvPr id="68" name="Rectangle 67"/>
            <p:cNvSpPr/>
            <p:nvPr/>
          </p:nvSpPr>
          <p:spPr>
            <a:xfrm>
              <a:off x="621072"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15632" y="3342628"/>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466135" y="3583397"/>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1011</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53212" y="3198797"/>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10698" y="3583397"/>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21574" y="3583397"/>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932805"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0" name="Rectangle 49"/>
          <p:cNvSpPr/>
          <p:nvPr/>
        </p:nvSpPr>
        <p:spPr bwMode="auto">
          <a:xfrm>
            <a:off x="582898" y="5303223"/>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51" name="TextBox 50"/>
          <p:cNvSpPr txBox="1"/>
          <p:nvPr/>
        </p:nvSpPr>
        <p:spPr>
          <a:xfrm>
            <a:off x="119054" y="5578069"/>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52" name="Group 51"/>
          <p:cNvGrpSpPr/>
          <p:nvPr/>
        </p:nvGrpSpPr>
        <p:grpSpPr>
          <a:xfrm>
            <a:off x="691526" y="5303223"/>
            <a:ext cx="940739" cy="1104229"/>
            <a:chOff x="722838" y="2489871"/>
            <a:chExt cx="940739" cy="1104229"/>
          </a:xfrm>
        </p:grpSpPr>
        <p:sp>
          <p:nvSpPr>
            <p:cNvPr id="53" name="Rectangle 5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54" name="Group 53"/>
            <p:cNvGrpSpPr/>
            <p:nvPr/>
          </p:nvGrpSpPr>
          <p:grpSpPr>
            <a:xfrm>
              <a:off x="722838" y="3073400"/>
              <a:ext cx="732837" cy="520700"/>
              <a:chOff x="722838" y="3073400"/>
              <a:chExt cx="732837" cy="520700"/>
            </a:xfrm>
          </p:grpSpPr>
          <p:pic>
            <p:nvPicPr>
              <p:cNvPr id="56" name="Picture 55"/>
              <p:cNvPicPr>
                <a:picLocks noChangeAspect="1"/>
              </p:cNvPicPr>
              <p:nvPr/>
            </p:nvPicPr>
            <p:blipFill>
              <a:blip r:embed="rId3"/>
              <a:stretch>
                <a:fillRect/>
              </a:stretch>
            </p:blipFill>
            <p:spPr>
              <a:xfrm>
                <a:off x="722838" y="3073400"/>
                <a:ext cx="732837" cy="520700"/>
              </a:xfrm>
              <a:prstGeom prst="rect">
                <a:avLst/>
              </a:prstGeom>
            </p:spPr>
          </p:pic>
          <p:sp>
            <p:nvSpPr>
              <p:cNvPr id="69" name="Oval 6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1646963" y="5303223"/>
            <a:ext cx="940739" cy="1104229"/>
            <a:chOff x="722838" y="2489871"/>
            <a:chExt cx="940739" cy="1104229"/>
          </a:xfrm>
        </p:grpSpPr>
        <p:sp>
          <p:nvSpPr>
            <p:cNvPr id="95" name="Rectangle 9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96" name="Group 95"/>
            <p:cNvGrpSpPr/>
            <p:nvPr/>
          </p:nvGrpSpPr>
          <p:grpSpPr>
            <a:xfrm>
              <a:off x="722838" y="3073400"/>
              <a:ext cx="732837" cy="520700"/>
              <a:chOff x="722838" y="3073400"/>
              <a:chExt cx="732837" cy="520700"/>
            </a:xfrm>
          </p:grpSpPr>
          <p:pic>
            <p:nvPicPr>
              <p:cNvPr id="97" name="Picture 96"/>
              <p:cNvPicPr>
                <a:picLocks noChangeAspect="1"/>
              </p:cNvPicPr>
              <p:nvPr/>
            </p:nvPicPr>
            <p:blipFill>
              <a:blip r:embed="rId3"/>
              <a:stretch>
                <a:fillRect/>
              </a:stretch>
            </p:blipFill>
            <p:spPr>
              <a:xfrm>
                <a:off x="722838" y="3073400"/>
                <a:ext cx="732837" cy="520700"/>
              </a:xfrm>
              <a:prstGeom prst="rect">
                <a:avLst/>
              </a:prstGeom>
            </p:spPr>
          </p:pic>
          <p:sp>
            <p:nvSpPr>
              <p:cNvPr id="98" name="Oval 97"/>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 name="Group 98"/>
          <p:cNvGrpSpPr/>
          <p:nvPr/>
        </p:nvGrpSpPr>
        <p:grpSpPr>
          <a:xfrm>
            <a:off x="2602400" y="5303223"/>
            <a:ext cx="940739" cy="1104229"/>
            <a:chOff x="722838" y="2489871"/>
            <a:chExt cx="940739" cy="1104229"/>
          </a:xfrm>
        </p:grpSpPr>
        <p:sp>
          <p:nvSpPr>
            <p:cNvPr id="100" name="Rectangle 9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101" name="Group 100"/>
            <p:cNvGrpSpPr/>
            <p:nvPr/>
          </p:nvGrpSpPr>
          <p:grpSpPr>
            <a:xfrm>
              <a:off x="722838" y="3073400"/>
              <a:ext cx="732837" cy="520700"/>
              <a:chOff x="722838" y="3073400"/>
              <a:chExt cx="732837" cy="520700"/>
            </a:xfrm>
          </p:grpSpPr>
          <p:pic>
            <p:nvPicPr>
              <p:cNvPr id="102" name="Picture 101"/>
              <p:cNvPicPr>
                <a:picLocks noChangeAspect="1"/>
              </p:cNvPicPr>
              <p:nvPr/>
            </p:nvPicPr>
            <p:blipFill>
              <a:blip r:embed="rId3"/>
              <a:stretch>
                <a:fillRect/>
              </a:stretch>
            </p:blipFill>
            <p:spPr>
              <a:xfrm>
                <a:off x="722838" y="3073400"/>
                <a:ext cx="732837" cy="520700"/>
              </a:xfrm>
              <a:prstGeom prst="rect">
                <a:avLst/>
              </a:prstGeom>
            </p:spPr>
          </p:pic>
          <p:sp>
            <p:nvSpPr>
              <p:cNvPr id="103" name="Oval 102"/>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4" name="Group 103"/>
          <p:cNvGrpSpPr/>
          <p:nvPr/>
        </p:nvGrpSpPr>
        <p:grpSpPr>
          <a:xfrm>
            <a:off x="3557837" y="5303223"/>
            <a:ext cx="940739" cy="1104229"/>
            <a:chOff x="722838" y="2489871"/>
            <a:chExt cx="940739" cy="1104229"/>
          </a:xfrm>
        </p:grpSpPr>
        <p:sp>
          <p:nvSpPr>
            <p:cNvPr id="105" name="Rectangle 10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106" name="Group 105"/>
            <p:cNvGrpSpPr/>
            <p:nvPr/>
          </p:nvGrpSpPr>
          <p:grpSpPr>
            <a:xfrm>
              <a:off x="722838" y="3073400"/>
              <a:ext cx="732837" cy="520700"/>
              <a:chOff x="722838" y="3073400"/>
              <a:chExt cx="732837" cy="520700"/>
            </a:xfrm>
          </p:grpSpPr>
          <p:pic>
            <p:nvPicPr>
              <p:cNvPr id="107" name="Picture 106"/>
              <p:cNvPicPr>
                <a:picLocks noChangeAspect="1"/>
              </p:cNvPicPr>
              <p:nvPr/>
            </p:nvPicPr>
            <p:blipFill>
              <a:blip r:embed="rId3"/>
              <a:stretch>
                <a:fillRect/>
              </a:stretch>
            </p:blipFill>
            <p:spPr>
              <a:xfrm>
                <a:off x="722838" y="3073400"/>
                <a:ext cx="732837" cy="520700"/>
              </a:xfrm>
              <a:prstGeom prst="rect">
                <a:avLst/>
              </a:prstGeom>
            </p:spPr>
          </p:pic>
          <p:sp>
            <p:nvSpPr>
              <p:cNvPr id="108" name="Oval 107"/>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 name="Group 108"/>
          <p:cNvGrpSpPr/>
          <p:nvPr/>
        </p:nvGrpSpPr>
        <p:grpSpPr>
          <a:xfrm>
            <a:off x="5468711" y="5303223"/>
            <a:ext cx="940739" cy="1104229"/>
            <a:chOff x="722838" y="2489871"/>
            <a:chExt cx="940739" cy="1104229"/>
          </a:xfrm>
        </p:grpSpPr>
        <p:sp>
          <p:nvSpPr>
            <p:cNvPr id="110" name="Rectangle 10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1" name="Group 110"/>
            <p:cNvGrpSpPr/>
            <p:nvPr/>
          </p:nvGrpSpPr>
          <p:grpSpPr>
            <a:xfrm>
              <a:off x="722838" y="3073400"/>
              <a:ext cx="732837" cy="520700"/>
              <a:chOff x="722838" y="3073400"/>
              <a:chExt cx="732837" cy="520700"/>
            </a:xfrm>
          </p:grpSpPr>
          <p:pic>
            <p:nvPicPr>
              <p:cNvPr id="112" name="Picture 111"/>
              <p:cNvPicPr>
                <a:picLocks noChangeAspect="1"/>
              </p:cNvPicPr>
              <p:nvPr/>
            </p:nvPicPr>
            <p:blipFill>
              <a:blip r:embed="rId3"/>
              <a:stretch>
                <a:fillRect/>
              </a:stretch>
            </p:blipFill>
            <p:spPr>
              <a:xfrm>
                <a:off x="722838" y="3073400"/>
                <a:ext cx="732837" cy="520700"/>
              </a:xfrm>
              <a:prstGeom prst="rect">
                <a:avLst/>
              </a:prstGeom>
            </p:spPr>
          </p:pic>
          <p:sp>
            <p:nvSpPr>
              <p:cNvPr id="113" name="Oval 112"/>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513274" y="5303223"/>
            <a:ext cx="940739" cy="1104229"/>
            <a:chOff x="722838" y="2489871"/>
            <a:chExt cx="940739" cy="1104229"/>
          </a:xfrm>
        </p:grpSpPr>
        <p:sp>
          <p:nvSpPr>
            <p:cNvPr id="115" name="Rectangle 11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6" name="Group 115"/>
            <p:cNvGrpSpPr/>
            <p:nvPr/>
          </p:nvGrpSpPr>
          <p:grpSpPr>
            <a:xfrm>
              <a:off x="722838" y="3073400"/>
              <a:ext cx="732837" cy="520700"/>
              <a:chOff x="722838" y="3073400"/>
              <a:chExt cx="732837" cy="520700"/>
            </a:xfrm>
          </p:grpSpPr>
          <p:pic>
            <p:nvPicPr>
              <p:cNvPr id="117" name="Picture 116"/>
              <p:cNvPicPr>
                <a:picLocks noChangeAspect="1"/>
              </p:cNvPicPr>
              <p:nvPr/>
            </p:nvPicPr>
            <p:blipFill>
              <a:blip r:embed="rId3"/>
              <a:stretch>
                <a:fillRect/>
              </a:stretch>
            </p:blipFill>
            <p:spPr>
              <a:xfrm>
                <a:off x="722838" y="3073400"/>
                <a:ext cx="732837" cy="520700"/>
              </a:xfrm>
              <a:prstGeom prst="rect">
                <a:avLst/>
              </a:prstGeom>
            </p:spPr>
          </p:pic>
          <p:sp>
            <p:nvSpPr>
              <p:cNvPr id="118" name="Oval 117"/>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6424150" y="5303223"/>
            <a:ext cx="940739" cy="1104229"/>
            <a:chOff x="722838" y="2489871"/>
            <a:chExt cx="940739" cy="1104229"/>
          </a:xfrm>
        </p:grpSpPr>
        <p:sp>
          <p:nvSpPr>
            <p:cNvPr id="120" name="Rectangle 11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21" name="Group 120"/>
            <p:cNvGrpSpPr/>
            <p:nvPr/>
          </p:nvGrpSpPr>
          <p:grpSpPr>
            <a:xfrm>
              <a:off x="722838" y="3073400"/>
              <a:ext cx="732837" cy="520700"/>
              <a:chOff x="722838" y="3073400"/>
              <a:chExt cx="732837" cy="520700"/>
            </a:xfrm>
          </p:grpSpPr>
          <p:pic>
            <p:nvPicPr>
              <p:cNvPr id="122" name="Picture 121"/>
              <p:cNvPicPr>
                <a:picLocks noChangeAspect="1"/>
              </p:cNvPicPr>
              <p:nvPr/>
            </p:nvPicPr>
            <p:blipFill>
              <a:blip r:embed="rId3"/>
              <a:stretch>
                <a:fillRect/>
              </a:stretch>
            </p:blipFill>
            <p:spPr>
              <a:xfrm>
                <a:off x="722838" y="3073400"/>
                <a:ext cx="732837" cy="520700"/>
              </a:xfrm>
              <a:prstGeom prst="rect">
                <a:avLst/>
              </a:prstGeom>
            </p:spPr>
          </p:pic>
          <p:sp>
            <p:nvSpPr>
              <p:cNvPr id="123" name="Oval 122"/>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Rectangle 123"/>
          <p:cNvSpPr/>
          <p:nvPr/>
        </p:nvSpPr>
        <p:spPr>
          <a:xfrm>
            <a:off x="722838" y="2148933"/>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solidFill>
                  <a:srgbClr val="0011B2"/>
                </a:solidFill>
                <a:latin typeface="Times New Roman"/>
                <a:cs typeface="Times New Roman"/>
              </a:rPr>
              <a:t>0</a:t>
            </a:r>
            <a:r>
              <a:rPr lang="en-US" altLang="zh-TW" sz="2400" dirty="0" smtClean="0">
                <a:latin typeface="Times New Roman"/>
                <a:cs typeface="Times New Roman"/>
              </a:rPr>
              <a:t>0101	11111	00100	11010	10101	11010	10101</a:t>
            </a:r>
            <a:endParaRPr lang="en-US" sz="2400" dirty="0">
              <a:latin typeface="Times New Roman"/>
              <a:cs typeface="Times New Roman"/>
            </a:endParaRPr>
          </a:p>
        </p:txBody>
      </p:sp>
      <p:sp>
        <p:nvSpPr>
          <p:cNvPr id="125" name="TextBox 124"/>
          <p:cNvSpPr txBox="1"/>
          <p:nvPr/>
        </p:nvSpPr>
        <p:spPr>
          <a:xfrm>
            <a:off x="84264" y="2148933"/>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126" name="Rectangle 125"/>
          <p:cNvSpPr/>
          <p:nvPr/>
        </p:nvSpPr>
        <p:spPr>
          <a:xfrm>
            <a:off x="7204639" y="1734922"/>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cxnSp>
        <p:nvCxnSpPr>
          <p:cNvPr id="8" name="Straight Arrow Connector 7"/>
          <p:cNvCxnSpPr/>
          <p:nvPr/>
        </p:nvCxnSpPr>
        <p:spPr>
          <a:xfrm>
            <a:off x="895614" y="1931571"/>
            <a:ext cx="0" cy="32657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7364889" y="4800565"/>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6</a:t>
            </a:r>
            <a:endParaRPr lang="en-US" sz="2800" dirty="0">
              <a:latin typeface="Times New Roman"/>
              <a:cs typeface="Times New Roman"/>
            </a:endParaRPr>
          </a:p>
        </p:txBody>
      </p:sp>
    </p:spTree>
    <p:extLst>
      <p:ext uri="{BB962C8B-B14F-4D97-AF65-F5344CB8AC3E}">
        <p14:creationId xmlns:p14="http://schemas.microsoft.com/office/powerpoint/2010/main" val="26030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500"/>
                            </p:stCondLst>
                            <p:childTnLst>
                              <p:par>
                                <p:cTn id="38" presetID="10" presetClass="exit" presetSubtype="0" fill="hold" grpId="1" nodeType="afterEffect">
                                  <p:stCondLst>
                                    <p:cond delay="0"/>
                                  </p:stCondLst>
                                  <p:childTnLst>
                                    <p:animEffect transition="out" filter="fad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par>
                          <p:cTn id="48" fill="hold">
                            <p:stCondLst>
                              <p:cond delay="1500"/>
                            </p:stCondLst>
                            <p:childTnLst>
                              <p:par>
                                <p:cTn id="49" presetID="10" presetClass="exit" presetSubtype="0" fill="hold" grpId="1" nodeType="afterEffect">
                                  <p:stCondLst>
                                    <p:cond delay="0"/>
                                  </p:stCondLst>
                                  <p:childTnLst>
                                    <p:animEffect transition="out" filter="fade">
                                      <p:cBhvr>
                                        <p:cTn id="50" dur="500"/>
                                        <p:tgtEl>
                                          <p:spTgt spid="55"/>
                                        </p:tgtEl>
                                      </p:cBhvr>
                                    </p:animEffect>
                                    <p:set>
                                      <p:cBhvr>
                                        <p:cTn id="51" dur="1" fill="hold">
                                          <p:stCondLst>
                                            <p:cond delay="499"/>
                                          </p:stCondLst>
                                        </p:cTn>
                                        <p:tgtEl>
                                          <p:spTgt spid="55"/>
                                        </p:tgtEl>
                                        <p:attrNameLst>
                                          <p:attrName>style.visibility</p:attrName>
                                        </p:attrNameLst>
                                      </p:cBhvr>
                                      <p:to>
                                        <p:strVal val="hidden"/>
                                      </p:to>
                                    </p:se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childTnLst>
                          </p:cTn>
                        </p:par>
                        <p:par>
                          <p:cTn id="59" fill="hold">
                            <p:stCondLst>
                              <p:cond delay="2500"/>
                            </p:stCondLst>
                            <p:childTnLst>
                              <p:par>
                                <p:cTn id="60" presetID="10" presetClass="exit" presetSubtype="0" fill="hold" grpId="1" nodeType="afterEffect">
                                  <p:stCondLst>
                                    <p:cond delay="0"/>
                                  </p:stCondLst>
                                  <p:childTnLst>
                                    <p:animEffect transition="out" filter="fade">
                                      <p:cBhvr>
                                        <p:cTn id="61" dur="500"/>
                                        <p:tgtEl>
                                          <p:spTgt spid="90"/>
                                        </p:tgtEl>
                                      </p:cBhvr>
                                    </p:animEffect>
                                    <p:set>
                                      <p:cBhvr>
                                        <p:cTn id="62" dur="1" fill="hold">
                                          <p:stCondLst>
                                            <p:cond delay="499"/>
                                          </p:stCondLst>
                                        </p:cTn>
                                        <p:tgtEl>
                                          <p:spTgt spid="90"/>
                                        </p:tgtEl>
                                        <p:attrNameLst>
                                          <p:attrName>style.visibility</p:attrName>
                                        </p:attrNameLst>
                                      </p:cBhvr>
                                      <p:to>
                                        <p:strVal val="hidden"/>
                                      </p:to>
                                    </p:se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fade">
                                      <p:cBhvr>
                                        <p:cTn id="66" dur="500"/>
                                        <p:tgtEl>
                                          <p:spTgt spid="91"/>
                                        </p:tgtEl>
                                      </p:cBhvr>
                                    </p:animEffect>
                                  </p:childTnLst>
                                </p:cTn>
                              </p:par>
                              <p:par>
                                <p:cTn id="67" presetID="10"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3500"/>
                            </p:stCondLst>
                            <p:childTnLst>
                              <p:par>
                                <p:cTn id="71" presetID="10" presetClass="exit" presetSubtype="0" fill="hold" grpId="1" nodeType="afterEffect">
                                  <p:stCondLst>
                                    <p:cond delay="0"/>
                                  </p:stCondLst>
                                  <p:childTnLst>
                                    <p:animEffect transition="out" filter="fade">
                                      <p:cBhvr>
                                        <p:cTn id="72" dur="500"/>
                                        <p:tgtEl>
                                          <p:spTgt spid="91"/>
                                        </p:tgtEl>
                                      </p:cBhvr>
                                    </p:animEffect>
                                    <p:set>
                                      <p:cBhvr>
                                        <p:cTn id="73" dur="1" fill="hold">
                                          <p:stCondLst>
                                            <p:cond delay="499"/>
                                          </p:stCondLst>
                                        </p:cTn>
                                        <p:tgtEl>
                                          <p:spTgt spid="91"/>
                                        </p:tgtEl>
                                        <p:attrNameLst>
                                          <p:attrName>style.visibility</p:attrName>
                                        </p:attrNameLst>
                                      </p:cBhvr>
                                      <p:to>
                                        <p:strVal val="hidden"/>
                                      </p:to>
                                    </p:se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fade">
                                      <p:cBhvr>
                                        <p:cTn id="77" dur="500"/>
                                        <p:tgtEl>
                                          <p:spTgt spid="92"/>
                                        </p:tgtEl>
                                      </p:cBhvr>
                                    </p:animEffect>
                                  </p:childTnLst>
                                </p:cTn>
                              </p:par>
                              <p:par>
                                <p:cTn id="78" presetID="10" presetClass="entr" presetSubtype="0" fill="hold"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childTnLst>
                          </p:cTn>
                        </p:par>
                        <p:par>
                          <p:cTn id="81" fill="hold">
                            <p:stCondLst>
                              <p:cond delay="4500"/>
                            </p:stCondLst>
                            <p:childTnLst>
                              <p:par>
                                <p:cTn id="82" presetID="10" presetClass="exit" presetSubtype="0" fill="hold" grpId="1" nodeType="afterEffect">
                                  <p:stCondLst>
                                    <p:cond delay="0"/>
                                  </p:stCondLst>
                                  <p:childTnLst>
                                    <p:animEffect transition="out" filter="fade">
                                      <p:cBhvr>
                                        <p:cTn id="83" dur="500"/>
                                        <p:tgtEl>
                                          <p:spTgt spid="92"/>
                                        </p:tgtEl>
                                      </p:cBhvr>
                                    </p:animEffect>
                                    <p:set>
                                      <p:cBhvr>
                                        <p:cTn id="84" dur="1" fill="hold">
                                          <p:stCondLst>
                                            <p:cond delay="499"/>
                                          </p:stCondLst>
                                        </p:cTn>
                                        <p:tgtEl>
                                          <p:spTgt spid="92"/>
                                        </p:tgtEl>
                                        <p:attrNameLst>
                                          <p:attrName>style.visibility</p:attrName>
                                        </p:attrNameLst>
                                      </p:cBhvr>
                                      <p:to>
                                        <p:strVal val="hidden"/>
                                      </p:to>
                                    </p:se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500"/>
                                        <p:tgtEl>
                                          <p:spTgt spid="73"/>
                                        </p:tgtEl>
                                      </p:cBhvr>
                                    </p:animEffect>
                                  </p:childTnLst>
                                </p:cTn>
                              </p:par>
                            </p:childTnLst>
                          </p:cTn>
                        </p:par>
                        <p:par>
                          <p:cTn id="92" fill="hold">
                            <p:stCondLst>
                              <p:cond delay="5500"/>
                            </p:stCondLst>
                            <p:childTnLst>
                              <p:par>
                                <p:cTn id="93" presetID="10" presetClass="exit" presetSubtype="0" fill="hold" grpId="1" nodeType="afterEffect">
                                  <p:stCondLst>
                                    <p:cond delay="0"/>
                                  </p:stCondLst>
                                  <p:childTnLst>
                                    <p:animEffect transition="out" filter="fade">
                                      <p:cBhvr>
                                        <p:cTn id="94" dur="500"/>
                                        <p:tgtEl>
                                          <p:spTgt spid="93"/>
                                        </p:tgtEl>
                                      </p:cBhvr>
                                    </p:animEffect>
                                    <p:set>
                                      <p:cBhvr>
                                        <p:cTn id="95" dur="1" fill="hold">
                                          <p:stCondLst>
                                            <p:cond delay="499"/>
                                          </p:stCondLst>
                                        </p:cTn>
                                        <p:tgtEl>
                                          <p:spTgt spid="93"/>
                                        </p:tgtEl>
                                        <p:attrNameLst>
                                          <p:attrName>style.visibility</p:attrName>
                                        </p:attrNameLst>
                                      </p:cBhvr>
                                      <p:to>
                                        <p:strVal val="hidden"/>
                                      </p:to>
                                    </p:set>
                                  </p:childTnLst>
                                </p:cTn>
                              </p:par>
                            </p:childTnLst>
                          </p:cTn>
                        </p:par>
                        <p:par>
                          <p:cTn id="96" fill="hold">
                            <p:stCondLst>
                              <p:cond delay="6000"/>
                            </p:stCondLst>
                            <p:childTnLst>
                              <p:par>
                                <p:cTn id="97" presetID="10" presetClass="entr" presetSubtype="0" fill="hold" grpId="0" nodeType="after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fade">
                                      <p:cBhvr>
                                        <p:cTn id="99" dur="500"/>
                                        <p:tgtEl>
                                          <p:spTgt spid="94"/>
                                        </p:tgtEl>
                                      </p:cBhvr>
                                    </p:animEffect>
                                  </p:childTnLst>
                                </p:cTn>
                              </p:par>
                              <p:par>
                                <p:cTn id="100" presetID="10" presetClass="entr" presetSubtype="0" fill="hold" nodeType="with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fade">
                                      <p:cBhvr>
                                        <p:cTn id="102" dur="500"/>
                                        <p:tgtEl>
                                          <p:spTgt spid="8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fade">
                                      <p:cBhvr>
                                        <p:cTn id="10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75" grpId="0"/>
      <p:bldP spid="124" grpId="0"/>
      <p:bldP spid="125" grpId="0"/>
      <p:bldP spid="126" grpId="0"/>
      <p:bldP spid="1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LWE w/ Uniform Error</a:t>
            </a:r>
            <a:endParaRPr lang="en-US" dirty="0"/>
          </a:p>
        </p:txBody>
      </p:sp>
      <p:sp>
        <p:nvSpPr>
          <p:cNvPr id="3" name="Content Placeholder 2"/>
          <p:cNvSpPr>
            <a:spLocks noGrp="1"/>
          </p:cNvSpPr>
          <p:nvPr>
            <p:ph idx="1"/>
          </p:nvPr>
        </p:nvSpPr>
        <p:spPr>
          <a:xfrm>
            <a:off x="553962" y="4907245"/>
            <a:ext cx="8229600" cy="886374"/>
          </a:xfrm>
        </p:spPr>
        <p:txBody>
          <a:bodyPr>
            <a:normAutofit fontScale="70000" lnSpcReduction="20000"/>
          </a:bodyPr>
          <a:lstStyle/>
          <a:p>
            <a:r>
              <a:rPr lang="en-US" dirty="0" smtClean="0"/>
              <a:t>Recent Results of </a:t>
            </a:r>
            <a:r>
              <a:rPr lang="en-US" sz="1800" dirty="0" smtClean="0"/>
              <a:t>[DöttlingMüller-Quade13, MicciancioPeikert13] </a:t>
            </a:r>
            <a:br>
              <a:rPr lang="en-US" sz="1800" dirty="0" smtClean="0"/>
            </a:br>
            <a:r>
              <a:rPr lang="en-US" dirty="0" smtClean="0"/>
              <a:t>show security of LWE with error drawn uniformly from an interval</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3" name="Rectangle 22"/>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a:t>
            </a:r>
            <a:r>
              <a:rPr lang="en-US" dirty="0"/>
              <a:t>: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09344"/>
            <a:ext cx="743375" cy="3048000"/>
            <a:chOff x="71289" y="1600200"/>
            <a:chExt cx="743375" cy="3048000"/>
          </a:xfrm>
        </p:grpSpPr>
        <p:sp>
          <p:nvSpPr>
            <p:cNvPr id="24" name="Left Brace 2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6" name="Group 25"/>
          <p:cNvGrpSpPr/>
          <p:nvPr/>
        </p:nvGrpSpPr>
        <p:grpSpPr>
          <a:xfrm rot="5400000">
            <a:off x="1395849" y="256032"/>
            <a:ext cx="789702" cy="1752600"/>
            <a:chOff x="24962" y="1600200"/>
            <a:chExt cx="789702" cy="3048000"/>
          </a:xfrm>
        </p:grpSpPr>
        <p:sp>
          <p:nvSpPr>
            <p:cNvPr id="27" name="Left Brace 2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34" name="Rectangle 33"/>
          <p:cNvSpPr/>
          <p:nvPr/>
        </p:nvSpPr>
        <p:spPr bwMode="auto">
          <a:xfrm>
            <a:off x="914400" y="1591056"/>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6" name="Rectangle 35"/>
          <p:cNvSpPr/>
          <p:nvPr/>
        </p:nvSpPr>
        <p:spPr bwMode="auto">
          <a:xfrm>
            <a:off x="8229600" y="1591733"/>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42" name="Rectangle 41"/>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45" name="Rectangle 44"/>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9" name="Rectangle 28"/>
          <p:cNvSpPr/>
          <p:nvPr/>
        </p:nvSpPr>
        <p:spPr bwMode="auto">
          <a:xfrm>
            <a:off x="6273613" y="16129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spTree>
    <p:extLst>
      <p:ext uri="{BB962C8B-B14F-4D97-AF65-F5344CB8AC3E}">
        <p14:creationId xmlns:p14="http://schemas.microsoft.com/office/powerpoint/2010/main" val="1639158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animBg="1"/>
      <p:bldP spid="23" grpId="0"/>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a:t>Recent Results of </a:t>
            </a:r>
            <a:r>
              <a:rPr lang="en-US" sz="1800" dirty="0"/>
              <a:t>[DöttlingMüller-Quade13, MicciancioPeikert13] </a:t>
            </a:r>
            <a:br>
              <a:rPr lang="en-US" sz="1800" dirty="0"/>
            </a:br>
            <a:r>
              <a:rPr lang="en-US" dirty="0"/>
              <a:t>show security of LWE with error drawn uniformly from an interval</a:t>
            </a:r>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a:t>
            </a:r>
            <a:r>
              <a:rPr lang="en-US" dirty="0"/>
              <a:t>: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64801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a:t>
            </a:r>
            <a:r>
              <a:rPr lang="en-US" dirty="0"/>
              <a:t>: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152590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7300"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a:t>
            </a:r>
            <a:r>
              <a:rPr lang="en-US" dirty="0"/>
              <a:t>: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grpSp>
        <p:nvGrpSpPr>
          <p:cNvPr id="40" name="Group 39"/>
          <p:cNvGrpSpPr/>
          <p:nvPr/>
        </p:nvGrpSpPr>
        <p:grpSpPr>
          <a:xfrm rot="5400000">
            <a:off x="1395849" y="244402"/>
            <a:ext cx="789702" cy="1752600"/>
            <a:chOff x="24962" y="1600200"/>
            <a:chExt cx="789702" cy="3048000"/>
          </a:xfrm>
        </p:grpSpPr>
        <p:sp>
          <p:nvSpPr>
            <p:cNvPr id="41" name="Left Brace 4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283688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53"/>
            <a:ext cx="8229600" cy="1143000"/>
          </a:xfrm>
        </p:spPr>
        <p:txBody>
          <a:bodyPr/>
          <a:lstStyle/>
          <a:p>
            <a:r>
              <a:rPr lang="en-US" dirty="0" smtClean="0"/>
              <a:t>Security from Noisy Data</a:t>
            </a:r>
            <a:endParaRPr lang="en-US" dirty="0"/>
          </a:p>
        </p:txBody>
      </p:sp>
      <p:sp>
        <p:nvSpPr>
          <p:cNvPr id="3" name="Content Placeholder 2"/>
          <p:cNvSpPr>
            <a:spLocks noGrp="1"/>
          </p:cNvSpPr>
          <p:nvPr>
            <p:ph idx="1"/>
          </p:nvPr>
        </p:nvSpPr>
        <p:spPr>
          <a:xfrm>
            <a:off x="457200" y="1013547"/>
            <a:ext cx="8229600" cy="4525963"/>
          </a:xfrm>
        </p:spPr>
        <p:txBody>
          <a:bodyPr>
            <a:noAutofit/>
          </a:bodyPr>
          <a:lstStyle/>
          <a:p>
            <a:r>
              <a:rPr lang="en-US" sz="2000" dirty="0" smtClean="0"/>
              <a:t>Key Derivation</a:t>
            </a:r>
          </a:p>
          <a:p>
            <a:endParaRPr lang="en-US" sz="2000" dirty="0" smtClean="0"/>
          </a:p>
          <a:p>
            <a:r>
              <a:rPr lang="en-US" sz="2000" dirty="0" smtClean="0"/>
              <a:t>Authentication</a:t>
            </a:r>
          </a:p>
          <a:p>
            <a:pPr lvl="1"/>
            <a:r>
              <a:rPr lang="en-US" sz="1800" dirty="0" smtClean="0"/>
              <a:t>Collect Reading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Arial"/>
                <a:cs typeface="Arial"/>
              </a:rPr>
              <a:t>, </a:t>
            </a:r>
            <a:br>
              <a:rPr lang="en-US" sz="1800" dirty="0" smtClean="0">
                <a:latin typeface="Arial"/>
                <a:cs typeface="Arial"/>
              </a:rPr>
            </a:br>
            <a:r>
              <a:rPr lang="en-US" altLang="ja-JP" sz="1800" dirty="0" smtClean="0">
                <a:latin typeface="Arial"/>
                <a:cs typeface="Arial"/>
              </a:rPr>
              <a:t>compare to initial reading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latin typeface="Times New Roman"/>
                <a:cs typeface="Times New Roman"/>
              </a:rPr>
              <a:t>,</a:t>
            </a:r>
            <a:r>
              <a:rPr lang="en-US" altLang="ja-JP" sz="1800" dirty="0" smtClean="0">
                <a:latin typeface="Arial"/>
                <a:cs typeface="Arial"/>
              </a:rPr>
              <a:t> </a:t>
            </a:r>
            <a:br>
              <a:rPr lang="en-US" altLang="ja-JP" sz="1800" dirty="0" smtClean="0">
                <a:latin typeface="Arial"/>
                <a:cs typeface="Arial"/>
              </a:rPr>
            </a:br>
            <a:r>
              <a:rPr lang="en-US" altLang="ja-JP" sz="1800" dirty="0" smtClean="0">
                <a:latin typeface="Arial"/>
                <a:cs typeface="Arial"/>
              </a:rPr>
              <a:t>accept if </a:t>
            </a:r>
            <a:r>
              <a:rPr lang="en-US" altLang="ja-JP" sz="1800" i="1" dirty="0" smtClean="0">
                <a:latin typeface="Times New Roman"/>
                <a:cs typeface="Times New Roman"/>
              </a:rPr>
              <a:t>d</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0</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1</a:t>
            </a:r>
            <a:r>
              <a:rPr lang="en-US" altLang="ja-JP" sz="1800" i="1" baseline="-25000" dirty="0" smtClean="0">
                <a:latin typeface="Times New Roman"/>
                <a:cs typeface="Times New Roman"/>
              </a:rPr>
              <a:t> </a:t>
            </a:r>
            <a:r>
              <a:rPr lang="en-US" altLang="ja-JP" sz="1800" dirty="0" smtClean="0">
                <a:latin typeface="Times New Roman"/>
                <a:cs typeface="Times New Roman"/>
              </a:rPr>
              <a:t>)&lt;</a:t>
            </a:r>
            <a:r>
              <a:rPr lang="en-US" altLang="ja-JP" sz="1800" i="1" dirty="0" err="1" smtClean="0">
                <a:latin typeface="Times New Roman"/>
                <a:cs typeface="Times New Roman"/>
              </a:rPr>
              <a:t>d</a:t>
            </a:r>
            <a:r>
              <a:rPr lang="en-US" altLang="ja-JP" sz="1800" i="1" baseline="-25000" dirty="0" err="1" smtClean="0">
                <a:latin typeface="Times New Roman"/>
                <a:cs typeface="Times New Roman"/>
              </a:rPr>
              <a:t>max</a:t>
            </a:r>
            <a:endParaRPr lang="en-US" altLang="ja-JP" sz="1800" i="1" baseline="-25000" dirty="0" smtClean="0">
              <a:latin typeface="Times New Roman"/>
              <a:cs typeface="Times New Roman"/>
            </a:endParaRPr>
          </a:p>
          <a:p>
            <a:endParaRPr lang="en-US" sz="2000" dirty="0" smtClean="0">
              <a:latin typeface="Calibri (Body)"/>
              <a:cs typeface="Calibri (Body)"/>
            </a:endParaRPr>
          </a:p>
          <a:p>
            <a:r>
              <a:rPr lang="en-US" sz="2000" dirty="0" smtClean="0">
                <a:latin typeface="Calibri (Body)"/>
                <a:cs typeface="Calibri (Body)"/>
              </a:rPr>
              <a:t>Privacy Amplification</a:t>
            </a:r>
            <a:r>
              <a:rPr lang="en-US" sz="2000" baseline="30000" dirty="0" smtClean="0">
                <a:latin typeface="Calibri (Body)"/>
                <a:cs typeface="Calibri (Body)"/>
              </a:rPr>
              <a:t> </a:t>
            </a:r>
            <a:r>
              <a:rPr lang="en-US" sz="1800" dirty="0" smtClean="0">
                <a:latin typeface="Calibri (Body)"/>
                <a:cs typeface="Calibri (Body)"/>
              </a:rPr>
              <a:t>[BennettBrassardRobert88]</a:t>
            </a:r>
          </a:p>
          <a:p>
            <a:pPr lvl="1"/>
            <a:r>
              <a:rPr lang="en-US" sz="1800" dirty="0" smtClean="0"/>
              <a:t>Two users: one possesses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t>, other possesses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t/>
            </a:r>
            <a:br>
              <a:rPr lang="en-US" sz="1800" dirty="0" smtClean="0"/>
            </a:br>
            <a:r>
              <a:rPr lang="en-US" sz="1800" dirty="0" smtClean="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Calibri"/>
                <a:cs typeface="Calibri"/>
              </a:rPr>
              <a:t> to create a shared key</a:t>
            </a:r>
          </a:p>
          <a:p>
            <a:pPr lvl="1"/>
            <a:r>
              <a:rPr lang="en-US" sz="1800" dirty="0" smtClean="0">
                <a:latin typeface="Calibri"/>
                <a:cs typeface="Calibri"/>
              </a:rPr>
              <a:t>Considered in information theoretic terms</a:t>
            </a:r>
          </a:p>
          <a:p>
            <a:endParaRPr lang="en-US" sz="2000" dirty="0" smtClean="0">
              <a:latin typeface="Calibri"/>
              <a:cs typeface="Calibri"/>
            </a:endParaRPr>
          </a:p>
          <a:p>
            <a:r>
              <a:rPr lang="en-US" sz="2000" dirty="0" smtClean="0">
                <a:latin typeface="Calibri"/>
                <a:cs typeface="Calibri"/>
              </a:rPr>
              <a:t>(Fuzzy) Password Authenticated Key Exchange</a:t>
            </a:r>
            <a:endParaRPr lang="en-US" sz="2000" baseline="30000" dirty="0" smtClean="0">
              <a:latin typeface="Calibri"/>
              <a:cs typeface="Calibri"/>
            </a:endParaRPr>
          </a:p>
          <a:p>
            <a:pPr marL="0" indent="0">
              <a:buNone/>
            </a:pPr>
            <a:r>
              <a:rPr lang="en-US" sz="1800" baseline="30000" dirty="0">
                <a:latin typeface="Calibri"/>
                <a:cs typeface="Calibri"/>
              </a:rPr>
              <a:t>	</a:t>
            </a:r>
            <a:r>
              <a:rPr lang="en-US" sz="1800" dirty="0" smtClean="0">
                <a:latin typeface="Calibri"/>
                <a:cs typeface="Calibri"/>
              </a:rPr>
              <a:t>[BoyenDodisKatzOstrovskySmith05]</a:t>
            </a:r>
            <a:endParaRPr lang="en-US" sz="1800" baseline="30000" dirty="0" smtClean="0">
              <a:latin typeface="Calibri"/>
              <a:cs typeface="Calibri"/>
            </a:endParaRPr>
          </a:p>
          <a:p>
            <a:pPr lvl="1"/>
            <a:r>
              <a:rPr lang="en-US" sz="1800" dirty="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i="1" dirty="0" smtClean="0">
                <a:latin typeface="Times New Roman"/>
                <a:cs typeface="Times New Roman"/>
              </a:rPr>
              <a:t> </a:t>
            </a:r>
            <a:r>
              <a:rPr lang="en-US" sz="1800" dirty="0">
                <a:cs typeface="Arial"/>
              </a:rPr>
              <a:t>(that are close) to create </a:t>
            </a:r>
            <a:r>
              <a:rPr lang="en-US" sz="1800" dirty="0" smtClean="0">
                <a:cs typeface="Arial"/>
              </a:rPr>
              <a:t/>
            </a:r>
            <a:br>
              <a:rPr lang="en-US" sz="1800" dirty="0" smtClean="0">
                <a:cs typeface="Arial"/>
              </a:rPr>
            </a:br>
            <a:r>
              <a:rPr lang="en-US" sz="1800" dirty="0" smtClean="0">
                <a:cs typeface="Arial"/>
              </a:rPr>
              <a:t>a </a:t>
            </a:r>
            <a:r>
              <a:rPr lang="en-US" sz="1800" dirty="0">
                <a:cs typeface="Arial"/>
              </a:rPr>
              <a:t>shared </a:t>
            </a:r>
            <a:r>
              <a:rPr lang="en-US" sz="1800" i="1" dirty="0" smtClean="0">
                <a:cs typeface="Arial"/>
              </a:rPr>
              <a:t>independent </a:t>
            </a:r>
            <a:r>
              <a:rPr lang="en-US" sz="1800" dirty="0" smtClean="0">
                <a:cs typeface="Arial"/>
              </a:rPr>
              <a:t>key with high entropy</a:t>
            </a:r>
            <a:endParaRPr lang="en-US" sz="1800" dirty="0">
              <a:cs typeface="Arial"/>
            </a:endParaRPr>
          </a:p>
          <a:p>
            <a:pPr lvl="1"/>
            <a:r>
              <a:rPr lang="en-US" sz="1800" dirty="0" smtClean="0">
                <a:latin typeface="Calibri"/>
                <a:cs typeface="Calibri"/>
              </a:rPr>
              <a:t>Requires Computational Assumptions</a:t>
            </a:r>
          </a:p>
        </p:txBody>
      </p:sp>
    </p:spTree>
    <p:extLst>
      <p:ext uri="{BB962C8B-B14F-4D97-AF65-F5344CB8AC3E}">
        <p14:creationId xmlns:p14="http://schemas.microsoft.com/office/powerpoint/2010/main" val="3708764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a:t>
            </a:r>
          </a:p>
          <a:p>
            <a:pPr lvl="1"/>
            <a:r>
              <a:rPr lang="en-US" dirty="0">
                <a:solidFill>
                  <a:schemeClr val="bg1"/>
                </a:solidFill>
              </a:rPr>
              <a:t>f</a:t>
            </a:r>
            <a:endParaRPr lang="en-US" dirty="0" smtClean="0">
              <a:solidFill>
                <a:schemeClr val="bg1"/>
              </a:solidFill>
            </a:endParaRP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smtClean="0">
                <a:latin typeface="Times New Roman"/>
                <a:cs typeface="Times New Roman"/>
              </a:rPr>
              <a:t>, </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39659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dirty="0" smtClean="0">
                <a:latin typeface="Times New Roman"/>
                <a:cs typeface="Times New Roman"/>
              </a:rPr>
              <a:t>,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i="1" dirty="0" smtClean="0">
                <a:latin typeface="Times New Roman"/>
                <a:cs typeface="Times New Roman"/>
              </a:rPr>
              <a:t>x</a:t>
            </a:r>
            <a:r>
              <a:rPr lang="en-US" baseline="-25000" dirty="0" smtClean="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then </a:t>
            </a:r>
            <a:r>
              <a:rPr lang="en-US" i="1" dirty="0" smtClean="0">
                <a:latin typeface="Times New Roman"/>
                <a:cs typeface="Times New Roman"/>
              </a:rPr>
              <a:t>x</a:t>
            </a:r>
            <a:r>
              <a:rPr lang="en-US" baseline="-25000" dirty="0" smtClean="0">
                <a:latin typeface="Times New Roman"/>
                <a:cs typeface="Times New Roman"/>
              </a:rPr>
              <a:t>2 </a:t>
            </a:r>
            <a:r>
              <a:rPr lang="en-US" dirty="0" smtClean="0">
                <a:latin typeface="Times New Roman"/>
                <a:cs typeface="Times New Roman"/>
              </a:rPr>
              <a:t>| </a:t>
            </a:r>
            <a:r>
              <a:rPr lang="en-US" dirty="0" smtClean="0">
                <a:solidFill>
                  <a:srgbClr val="008000"/>
                </a:solidFill>
                <a:latin typeface="Times New Roman"/>
                <a:cs typeface="Times New Roman"/>
              </a:rPr>
              <a:t>A</a:t>
            </a:r>
            <a:r>
              <a:rPr lang="en-US" dirty="0" smtClean="0">
                <a:latin typeface="Times New Roman"/>
                <a:cs typeface="Times New Roman"/>
              </a:rPr>
              <a:t>, </a:t>
            </a:r>
            <a:r>
              <a:rPr lang="en-US" dirty="0" smtClean="0">
                <a:solidFill>
                  <a:srgbClr val="008000"/>
                </a:solidFill>
                <a:latin typeface="Times New Roman"/>
                <a:cs typeface="Times New Roman"/>
              </a:rPr>
              <a:t>b</a:t>
            </a:r>
            <a:r>
              <a:rPr lang="en-US" dirty="0" smtClean="0"/>
              <a:t> </a:t>
            </a:r>
            <a:r>
              <a:rPr lang="en-US" dirty="0"/>
              <a:t>is </a:t>
            </a:r>
            <a:r>
              <a:rPr lang="en-US" dirty="0" smtClean="0"/>
              <a:t>pseudorandom</a:t>
            </a:r>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a:t>
            </a:r>
            <a:r>
              <a:rPr lang="en-US" dirty="0"/>
              <a:t>: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 name="TextBox 4"/>
          <p:cNvSpPr txBox="1"/>
          <p:nvPr/>
        </p:nvSpPr>
        <p:spPr>
          <a:xfrm>
            <a:off x="1828195" y="5427377"/>
            <a:ext cx="413920" cy="400110"/>
          </a:xfrm>
          <a:prstGeom prst="rect">
            <a:avLst/>
          </a:prstGeom>
          <a:noFill/>
        </p:spPr>
        <p:txBody>
          <a:bodyPr wrap="none" rtlCol="0">
            <a:spAutoFit/>
          </a:bodyPr>
          <a:lstStyle/>
          <a:p>
            <a:r>
              <a:rPr lang="en-US" sz="2000" i="1" dirty="0" smtClean="0">
                <a:solidFill>
                  <a:srgbClr val="0011B2"/>
                </a:solidFill>
                <a:latin typeface="Times New Roman"/>
                <a:cs typeface="Times New Roman"/>
              </a:rPr>
              <a:t>x</a:t>
            </a:r>
            <a:r>
              <a:rPr lang="en-US" sz="2000" baseline="-25000" dirty="0" smtClean="0">
                <a:solidFill>
                  <a:srgbClr val="0011B2"/>
                </a:solidFill>
                <a:latin typeface="Times New Roman"/>
                <a:cs typeface="Times New Roman"/>
              </a:rPr>
              <a:t>2</a:t>
            </a:r>
            <a:endParaRPr lang="en-US" sz="2000" baseline="-25000" dirty="0">
              <a:solidFill>
                <a:srgbClr val="0011B2"/>
              </a:solidFill>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42" name="Rectangle 41"/>
          <p:cNvSpPr/>
          <p:nvPr/>
        </p:nvSpPr>
        <p:spPr bwMode="auto">
          <a:xfrm>
            <a:off x="5229997" y="2232278"/>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Tree>
    <p:extLst>
      <p:ext uri="{BB962C8B-B14F-4D97-AF65-F5344CB8AC3E}">
        <p14:creationId xmlns:p14="http://schemas.microsoft.com/office/powerpoint/2010/main" val="428812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a:t>
            </a:r>
            <a:r>
              <a:rPr lang="en-US" dirty="0"/>
              <a:t>secure 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a:t>
            </a:r>
            <a:r>
              <a:rPr lang="en-US" dirty="0"/>
              <a:t>: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smtClean="0">
                <a:latin typeface="Calibri"/>
                <a:cs typeface="Calibri"/>
              </a:rPr>
              <a:t>Has </a:t>
            </a:r>
            <a:r>
              <a:rPr lang="en-US" dirty="0" smtClean="0">
                <a:latin typeface="Calibri"/>
                <a:cs typeface="Calibri"/>
              </a:rPr>
              <a:t>a key: if LWE is secure for </a:t>
            </a:r>
            <a:r>
              <a:rPr lang="en-US" i="1" dirty="0" smtClean="0">
                <a:latin typeface="Times New Roman"/>
                <a:cs typeface="Times New Roman"/>
              </a:rPr>
              <a:t>n</a:t>
            </a:r>
            <a:r>
              <a:rPr lang="en-US" dirty="0" smtClean="0">
                <a:latin typeface="Times New Roman"/>
                <a:cs typeface="Times New Roman"/>
              </a:rPr>
              <a:t>/2 </a:t>
            </a:r>
            <a:r>
              <a:rPr lang="en-US" dirty="0" smtClean="0">
                <a:latin typeface="Calibri"/>
                <a:cs typeface="Calibri"/>
              </a:rPr>
              <a:t>variables, 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endParaRPr lang="en-US" baseline="-25000" dirty="0">
              <a:latin typeface="Calibri"/>
              <a:cs typeface="Calibri"/>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5" name="Group 34"/>
          <p:cNvGrpSpPr/>
          <p:nvPr/>
        </p:nvGrpSpPr>
        <p:grpSpPr>
          <a:xfrm>
            <a:off x="7226300" y="68920"/>
            <a:ext cx="1886268" cy="1446634"/>
            <a:chOff x="7226300" y="68920"/>
            <a:chExt cx="1886268" cy="1446634"/>
          </a:xfrm>
        </p:grpSpPr>
        <p:sp>
          <p:nvSpPr>
            <p:cNvPr id="36" name="Rectangle 35"/>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9" name="Rectangle 38"/>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1" name="Rectangle 40"/>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413240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4196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5" name="Rectangle 36"/>
          <p:cNvSpPr>
            <a:spLocks noChangeArrowheads="1"/>
          </p:cNvSpPr>
          <p:nvPr/>
        </p:nvSpPr>
        <p:spPr bwMode="auto">
          <a:xfrm>
            <a:off x="3187700" y="5706162"/>
            <a:ext cx="5423873"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To recover key, we need to decode </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dirty="0" smtClean="0">
                <a:solidFill>
                  <a:srgbClr val="000000"/>
                </a:solidFill>
                <a:latin typeface="Calibri"/>
                <a:cs typeface="Calibri"/>
              </a:rPr>
              <a:t>,</a:t>
            </a:r>
            <a:br>
              <a:rPr lang="en-US" dirty="0" smtClean="0">
                <a:solidFill>
                  <a:srgbClr val="000000"/>
                </a:solidFill>
                <a:latin typeface="Calibri"/>
                <a:cs typeface="Calibri"/>
              </a:rPr>
            </a:br>
            <a:r>
              <a:rPr lang="en-US" dirty="0" smtClean="0">
                <a:solidFill>
                  <a:srgbClr val="000000"/>
                </a:solidFill>
                <a:latin typeface="Calibri"/>
                <a:cs typeface="Calibri"/>
              </a:rPr>
              <a:t>this is a random code with </a:t>
            </a:r>
            <a:br>
              <a:rPr lang="en-US" dirty="0" smtClean="0">
                <a:solidFill>
                  <a:srgbClr val="000000"/>
                </a:solidFill>
                <a:latin typeface="Calibri"/>
                <a:cs typeface="Calibri"/>
              </a:rPr>
            </a:b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a:t>
            </a:r>
            <a:r>
              <a:rPr lang="en-US" i="1" dirty="0">
                <a:solidFill>
                  <a:srgbClr val="000000"/>
                </a:solidFill>
                <a:latin typeface="Times New Roman"/>
                <a:cs typeface="Times New Roman"/>
              </a:rPr>
              <a:t> </a:t>
            </a:r>
            <a:r>
              <a:rPr lang="en-US" i="1" dirty="0" smtClean="0">
                <a:solidFill>
                  <a:srgbClr val="000000"/>
                </a:solidFill>
                <a:latin typeface="Times New Roman"/>
                <a:cs typeface="Times New Roman"/>
              </a:rPr>
              <a:t>Ax+w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)&lt;</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Calibri"/>
                <a:cs typeface="Calibri"/>
              </a:rPr>
              <a:t> errors</a:t>
            </a:r>
            <a:endParaRPr lang="en-US" dirty="0">
              <a:solidFill>
                <a:srgbClr val="000000"/>
              </a:solidFill>
              <a:latin typeface="Calibri"/>
              <a:cs typeface="Calibri"/>
            </a:endParaRP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5761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Effect transition="in" filter="fade">
                                      <p:cBhvr>
                                        <p:cTn id="7" dur="500"/>
                                        <p:tgtEl>
                                          <p:spTgt spid="2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bg/>
                                          </p:spTgt>
                                        </p:tgtEl>
                                        <p:attrNameLst>
                                          <p:attrName>style.visibility</p:attrName>
                                        </p:attrNameLst>
                                      </p:cBhvr>
                                      <p:to>
                                        <p:strVal val="visible"/>
                                      </p:to>
                                    </p:set>
                                    <p:animEffect transition="in" filter="fade">
                                      <p:cBhvr>
                                        <p:cTn id="68" dur="500"/>
                                        <p:tgtEl>
                                          <p:spTgt spid="15">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bldLvl="2"/>
      <p:bldP spid="7" grpId="0" uiExpand="1" build="p"/>
      <p:bldP spid="10" grpId="0" uiExpand="1" build="p"/>
      <p:bldP spid="15" grpId="0" build="p" animBg="1"/>
      <p:bldP spid="31" grpId="0" animBg="1"/>
      <p:bldP spid="32" grpId="0"/>
      <p:bldP spid="33" grpId="0" animBg="1"/>
      <p:bldP spid="34" grpId="0"/>
      <p:bldP spid="35" grpId="0" animBg="1"/>
      <p:bldP spid="36" grpId="0" animBg="1"/>
      <p:bldP spid="37" grpId="0" animBg="1"/>
      <p:bldP spid="38" grpId="0" animBg="1"/>
      <p:bldP spid="39" grpId="0"/>
      <p:bldP spid="40" grpId="0" animBg="1"/>
      <p:bldP spid="41" grpId="0"/>
      <p:bldP spid="42" grpId="0" animBg="1"/>
      <p:bldP spid="4"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Inversion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dirty="0" smtClean="0"/>
              <a:t>Can’t decode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samples</a:t>
            </a:r>
          </a:p>
          <a:p>
            <a:pPr lvl="1"/>
            <a:r>
              <a:rPr lang="en-US" sz="1800" dirty="0" smtClean="0"/>
              <a:t>(hopefully, they have no errors)</a:t>
            </a:r>
          </a:p>
          <a:p>
            <a:r>
              <a:rPr lang="en-US" sz="2000" dirty="0" smtClean="0"/>
              <a:t>Compute </a:t>
            </a:r>
            <a:r>
              <a:rPr lang="en-US" sz="2000" i="1" dirty="0" smtClean="0">
                <a:latin typeface="Times New Roman"/>
                <a:cs typeface="Times New Roman"/>
              </a:rPr>
              <a:t>x</a:t>
            </a:r>
            <a:r>
              <a:rPr lang="en-US" sz="2000" dirty="0" smtClean="0"/>
              <a:t> using Gaussian elimination on these samples</a:t>
            </a:r>
          </a:p>
          <a:p>
            <a:r>
              <a:rPr lang="en-US" sz="2000" dirty="0" smtClean="0"/>
              <a:t>Verify correctness of </a:t>
            </a:r>
            <a:r>
              <a:rPr lang="en-US" sz="2000" i="1" dirty="0" smtClean="0">
                <a:latin typeface="Times New Roman"/>
                <a:cs typeface="Times New Roman"/>
              </a:rPr>
              <a:t>x</a:t>
            </a:r>
            <a:r>
              <a:rPr lang="en-US" sz="2000" dirty="0" smtClean="0"/>
              <a:t> using other samples</a:t>
            </a:r>
          </a:p>
          <a:p>
            <a:r>
              <a:rPr lang="en-US" sz="2000" dirty="0" smtClean="0"/>
              <a:t>Repeat until successful</a:t>
            </a:r>
            <a:endParaRPr lang="en-US" sz="2000" dirty="0"/>
          </a:p>
        </p:txBody>
      </p:sp>
      <p:cxnSp>
        <p:nvCxnSpPr>
          <p:cNvPr id="10" name="Straight Arrow Connector 9"/>
          <p:cNvCxnSpPr/>
          <p:nvPr/>
        </p:nvCxnSpPr>
        <p:spPr>
          <a:xfrm flipH="1">
            <a:off x="8652494" y="2229196"/>
            <a:ext cx="4463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650850" y="3284005"/>
            <a:ext cx="44721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651671" y="3504643"/>
            <a:ext cx="44639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652496" y="4164245"/>
            <a:ext cx="4472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652496" y="3702527"/>
            <a:ext cx="4472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651671" y="1325117"/>
            <a:ext cx="44803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230545"/>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230545"/>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21400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8" name="Rectangle 27"/>
          <p:cNvSpPr/>
          <p:nvPr/>
        </p:nvSpPr>
        <p:spPr bwMode="auto">
          <a:xfrm>
            <a:off x="6574826" y="121400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3159132" y="121400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21400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56264"/>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
        <p:nvSpPr>
          <p:cNvPr id="32" name="Left Bracket 31"/>
          <p:cNvSpPr/>
          <p:nvPr/>
        </p:nvSpPr>
        <p:spPr>
          <a:xfrm>
            <a:off x="6284500" y="1230545"/>
            <a:ext cx="199008" cy="302827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230545"/>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230545"/>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43" name="Rectangle 42"/>
          <p:cNvSpPr/>
          <p:nvPr/>
        </p:nvSpPr>
        <p:spPr>
          <a:xfrm>
            <a:off x="7638700"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74826"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034826" y="1210817"/>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159132"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919698"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96603"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638700"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574826"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034826" y="2148766"/>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159132"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919698"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96603"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8700"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574826"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034826" y="3169001"/>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159132"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919698"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96603"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7638700"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574826"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034826" y="33819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159132"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919698"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796603"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7638700"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574826"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034826" y="35851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159132"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919698"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796603"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638700"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574826"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034826" y="4053364"/>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159132"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919698"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96603"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876338181"/>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45076"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Tree>
    <p:extLst>
      <p:ext uri="{BB962C8B-B14F-4D97-AF65-F5344CB8AC3E}">
        <p14:creationId xmlns:p14="http://schemas.microsoft.com/office/powerpoint/2010/main" val="3654700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par>
                          <p:cTn id="67" fill="hold">
                            <p:stCondLst>
                              <p:cond delay="2500"/>
                            </p:stCondLst>
                            <p:childTnLst>
                              <p:par>
                                <p:cTn id="68" presetID="10" presetClass="entr" presetSubtype="0" fill="hold" grpId="0"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par>
                          <p:cTn id="86" fill="hold">
                            <p:stCondLst>
                              <p:cond delay="3000"/>
                            </p:stCondLst>
                            <p:childTnLst>
                              <p:par>
                                <p:cTn id="87" presetID="10"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par>
                                <p:cTn id="93" presetID="10"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500"/>
                                        <p:tgtEl>
                                          <p:spTgt spid="8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fade">
                                      <p:cBhvr>
                                        <p:cTn id="123" dur="500"/>
                                        <p:tgtEl>
                                          <p:spTgt spid="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fade">
                                      <p:cBhvr>
                                        <p:cTn id="129" dur="500"/>
                                        <p:tgtEl>
                                          <p:spTgt spid="8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2"/>
                                        </p:tgtEl>
                                        <p:attrNameLst>
                                          <p:attrName>style.visibility</p:attrName>
                                        </p:attrNameLst>
                                      </p:cBhvr>
                                      <p:to>
                                        <p:strVal val="visible"/>
                                      </p:to>
                                    </p:set>
                                    <p:animEffect transition="in" filter="fade">
                                      <p:cBhvr>
                                        <p:cTn id="138" dur="500"/>
                                        <p:tgtEl>
                                          <p:spTgt spid="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fade">
                                      <p:cBhvr>
                                        <p:cTn id="141" dur="500"/>
                                        <p:tgtEl>
                                          <p:spTgt spid="9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fade">
                                      <p:cBhvr>
                                        <p:cTn id="144" dur="500"/>
                                        <p:tgtEl>
                                          <p:spTgt spid="9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
                                            <p:txEl>
                                              <p:pRg st="3" end="3"/>
                                            </p:txEl>
                                          </p:spTgt>
                                        </p:tgtEl>
                                        <p:attrNameLst>
                                          <p:attrName>style.visibility</p:attrName>
                                        </p:attrNameLst>
                                      </p:cBhvr>
                                      <p:to>
                                        <p:strVal val="visible"/>
                                      </p:to>
                                    </p:set>
                                    <p:animEffect transition="in" filter="fade">
                                      <p:cBhvr>
                                        <p:cTn id="155" dur="500"/>
                                        <p:tgtEl>
                                          <p:spTgt spid="3">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3">
                                            <p:txEl>
                                              <p:pRg st="4" end="4"/>
                                            </p:txEl>
                                          </p:spTgt>
                                        </p:tgtEl>
                                        <p:attrNameLst>
                                          <p:attrName>style.visibility</p:attrName>
                                        </p:attrNameLst>
                                      </p:cBhvr>
                                      <p:to>
                                        <p:strVal val="visible"/>
                                      </p:to>
                                    </p:set>
                                    <p:animEffect transition="in" filter="fade">
                                      <p:cBhvr>
                                        <p:cTn id="160" dur="500"/>
                                        <p:tgtEl>
                                          <p:spTgt spid="3">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
                                            <p:txEl>
                                              <p:pRg st="5" end="5"/>
                                            </p:txEl>
                                          </p:spTgt>
                                        </p:tgtEl>
                                        <p:attrNameLst>
                                          <p:attrName>style.visibility</p:attrName>
                                        </p:attrNameLst>
                                      </p:cBhvr>
                                      <p:to>
                                        <p:strVal val="visible"/>
                                      </p:to>
                                    </p:set>
                                    <p:animEffect transition="in" filter="fade">
                                      <p:cBhvr>
                                        <p:cTn id="165" dur="500"/>
                                        <p:tgtEl>
                                          <p:spTgt spid="3">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7">
                                            <p:bg/>
                                          </p:spTgt>
                                        </p:tgtEl>
                                        <p:attrNameLst>
                                          <p:attrName>style.visibility</p:attrName>
                                        </p:attrNameLst>
                                      </p:cBhvr>
                                      <p:to>
                                        <p:strVal val="visible"/>
                                      </p:to>
                                    </p:set>
                                    <p:animEffect transition="in" filter="fade">
                                      <p:cBhvr>
                                        <p:cTn id="170" dur="500"/>
                                        <p:tgtEl>
                                          <p:spTgt spid="17">
                                            <p:bg/>
                                          </p:spTgt>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7">
                                            <p:txEl>
                                              <p:pRg st="0" end="0"/>
                                            </p:txEl>
                                          </p:spTgt>
                                        </p:tgtEl>
                                        <p:attrNameLst>
                                          <p:attrName>style.visibility</p:attrName>
                                        </p:attrNameLst>
                                      </p:cBhvr>
                                      <p:to>
                                        <p:strVal val="visible"/>
                                      </p:to>
                                    </p:set>
                                    <p:animEffect transition="in" filter="fade">
                                      <p:cBhvr>
                                        <p:cTn id="173" dur="500"/>
                                        <p:tgtEl>
                                          <p:spTgt spid="17">
                                            <p:txEl>
                                              <p:pRg st="0" end="0"/>
                                            </p:txEl>
                                          </p:spTgt>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7">
                                            <p:txEl>
                                              <p:pRg st="1" end="1"/>
                                            </p:txEl>
                                          </p:spTgt>
                                        </p:tgtEl>
                                        <p:attrNameLst>
                                          <p:attrName>style.visibility</p:attrName>
                                        </p:attrNameLst>
                                      </p:cBhvr>
                                      <p:to>
                                        <p:strVal val="visible"/>
                                      </p:to>
                                    </p:set>
                                    <p:animEffect transition="in" filter="fade">
                                      <p:cBhvr>
                                        <p:cTn id="176" dur="500"/>
                                        <p:tgtEl>
                                          <p:spTgt spid="17">
                                            <p:txEl>
                                              <p:pRg st="1" end="1"/>
                                            </p:txEl>
                                          </p:spTgt>
                                        </p:tgtEl>
                                      </p:cBhvr>
                                    </p:animEffect>
                                  </p:childTnLst>
                                </p:cTn>
                              </p:par>
                              <p:par>
                                <p:cTn id="177" presetID="10" presetClass="entr" presetSubtype="0" fill="hold" nodeType="withEffect">
                                  <p:stCondLst>
                                    <p:cond delay="0"/>
                                  </p:stCondLst>
                                  <p:childTnLst>
                                    <p:set>
                                      <p:cBhvr>
                                        <p:cTn id="178" dur="1" fill="hold">
                                          <p:stCondLst>
                                            <p:cond delay="0"/>
                                          </p:stCondLst>
                                        </p:cTn>
                                        <p:tgtEl>
                                          <p:spTgt spid="4"/>
                                        </p:tgtEl>
                                        <p:attrNameLst>
                                          <p:attrName>style.visibility</p:attrName>
                                        </p:attrNameLst>
                                      </p:cBhvr>
                                      <p:to>
                                        <p:strVal val="visible"/>
                                      </p:to>
                                    </p:set>
                                    <p:animEffect transition="in" filter="fade">
                                      <p:cBhvr>
                                        <p:cTn id="1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P spid="4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1" y="4262764"/>
            <a:ext cx="558749"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Content Placeholder 1"/>
          <p:cNvSpPr txBox="1">
            <a:spLocks/>
          </p:cNvSpPr>
          <p:nvPr/>
        </p:nvSpPr>
        <p:spPr>
          <a:xfrm>
            <a:off x="114300" y="1143000"/>
            <a:ext cx="3200400" cy="48925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What happens if we replace the code in our previous sketch with a random linear code?</a:t>
            </a:r>
          </a:p>
          <a:p>
            <a:endParaRPr lang="en-US" sz="1600" dirty="0" smtClean="0"/>
          </a:p>
          <a:p>
            <a:endParaRPr lang="en-US" sz="1600" dirty="0" smtClean="0"/>
          </a:p>
          <a:p>
            <a:pPr marL="0" indent="0">
              <a:buFont typeface="Arial"/>
              <a:buNone/>
            </a:pPr>
            <a:r>
              <a:rPr lang="en-US" sz="2000" dirty="0" smtClean="0"/>
              <a:t>Issues:</a:t>
            </a:r>
          </a:p>
          <a:p>
            <a:r>
              <a:rPr lang="en-US" sz="1600" dirty="0" smtClean="0">
                <a:cs typeface="Calibri"/>
              </a:rPr>
              <a:t>Creating/finding a pseudorandom key? </a:t>
            </a:r>
            <a:br>
              <a:rPr lang="en-US" sz="1600" dirty="0" smtClean="0">
                <a:cs typeface="Calibri"/>
              </a:rPr>
            </a:br>
            <a:endParaRPr lang="en-US" sz="1600" dirty="0" smtClean="0">
              <a:cs typeface="Calibri"/>
            </a:endParaRPr>
          </a:p>
          <a:p>
            <a:pPr marL="0" indent="0">
              <a:buFont typeface="Arial"/>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p>
          <a:p>
            <a:endParaRPr lang="en-US" sz="1600" dirty="0" smtClean="0">
              <a:cs typeface="Calibri"/>
            </a:endParaRPr>
          </a:p>
          <a:p>
            <a:r>
              <a:rPr lang="en-US" sz="1600" dirty="0" smtClean="0">
                <a:cs typeface="Calibri"/>
              </a:rPr>
              <a:t>Finding efficient decoding algorithm for small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dirty="0" smtClean="0">
                <a:cs typeface="Calibri"/>
              </a:rPr>
              <a:t>.</a:t>
            </a:r>
          </a:p>
          <a:p>
            <a:endParaRPr lang="en-US" sz="1600" dirty="0" smtClean="0">
              <a:cs typeface="Calibri"/>
            </a:endParaRPr>
          </a:p>
          <a:p>
            <a:pPr marL="0" indent="0">
              <a:buFont typeface="Arial"/>
              <a:buNone/>
            </a:pPr>
            <a:r>
              <a:rPr lang="en-US" sz="1600" b="1" dirty="0" smtClean="0">
                <a:cs typeface="Calibri"/>
              </a:rPr>
              <a:t>Trial and error inversion</a:t>
            </a:r>
            <a:r>
              <a:rPr lang="en-US" sz="1600" dirty="0" smtClean="0">
                <a:cs typeface="Calibri"/>
              </a:rPr>
              <a:t> </a:t>
            </a:r>
          </a:p>
          <a:p>
            <a:pPr marL="0" indent="0">
              <a:buFont typeface="Arial"/>
              <a:buNone/>
            </a:pPr>
            <a:endParaRPr lang="en-US" sz="1600" dirty="0" smtClean="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255417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9" end="9"/>
                                            </p:txEl>
                                          </p:spTgt>
                                        </p:tgtEl>
                                        <p:attrNameLst>
                                          <p:attrName>style.visibility</p:attrName>
                                        </p:attrNameLst>
                                      </p:cBhvr>
                                      <p:to>
                                        <p:strVal val="visible"/>
                                      </p:to>
                                    </p:set>
                                    <p:animEffect transition="in" filter="fade">
                                      <p:cBhvr>
                                        <p:cTn id="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Lossless Fuzzy Extractor</a:t>
            </a:r>
            <a:endParaRPr lang="en-US" dirty="0"/>
          </a:p>
        </p:txBody>
      </p:sp>
      <p:sp>
        <p:nvSpPr>
          <p:cNvPr id="3" name="Content Placeholder 2"/>
          <p:cNvSpPr>
            <a:spLocks noGrp="1"/>
          </p:cNvSpPr>
          <p:nvPr>
            <p:ph idx="1"/>
          </p:nvPr>
        </p:nvSpPr>
        <p:spPr>
          <a:xfrm>
            <a:off x="457200" y="939801"/>
            <a:ext cx="8229600" cy="5797248"/>
          </a:xfrm>
        </p:spPr>
        <p:txBody>
          <a:bodyPr>
            <a:normAutofit fontScale="77500" lnSpcReduction="20000"/>
          </a:bodyPr>
          <a:lstStyle/>
          <a:p>
            <a:r>
              <a:rPr lang="en-US" dirty="0" smtClean="0"/>
              <a:t>Parameters of [</a:t>
            </a:r>
            <a:r>
              <a:rPr lang="en-US" dirty="0" smtClean="0"/>
              <a:t>DöttlingMüller-Quade13</a:t>
            </a:r>
            <a:r>
              <a:rPr lang="en-US" dirty="0" smtClean="0"/>
              <a:t>] allow us to</a:t>
            </a:r>
            <a:br>
              <a:rPr lang="en-US" dirty="0" smtClean="0"/>
            </a:br>
            <a:r>
              <a:rPr lang="en-US" dirty="0" smtClean="0"/>
              <a:t>sample </a:t>
            </a:r>
            <a:r>
              <a:rPr lang="en-US" dirty="0" smtClean="0"/>
              <a:t>dimensions of error with a constant fraction </a:t>
            </a:r>
            <a:br>
              <a:rPr lang="en-US" dirty="0" smtClean="0"/>
            </a:br>
            <a:r>
              <a:rPr lang="en-US" dirty="0" smtClean="0"/>
              <a:t>of the bits in each variable of </a:t>
            </a:r>
            <a:r>
              <a:rPr lang="en-US" i="1" dirty="0" smtClean="0">
                <a:latin typeface="Times New Roman"/>
                <a:cs typeface="Times New Roman"/>
              </a:rPr>
              <a:t>x</a:t>
            </a:r>
          </a:p>
          <a:p>
            <a:pPr lvl="1"/>
            <a:r>
              <a:rPr lang="en-US" dirty="0" smtClean="0">
                <a:latin typeface="Calibri"/>
                <a:cs typeface="Calibri"/>
              </a:rPr>
              <a:t>We can protect </a:t>
            </a:r>
            <a:r>
              <a:rPr lang="en-US" i="1" dirty="0" smtClean="0">
                <a:latin typeface="Times New Roman"/>
                <a:cs typeface="Times New Roman"/>
              </a:rPr>
              <a:t>x</a:t>
            </a:r>
            <a:r>
              <a:rPr lang="en-US" dirty="0" smtClean="0">
                <a:latin typeface="Calibri"/>
                <a:cs typeface="Calibri"/>
              </a:rPr>
              <a:t> using fewer 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construction is lossless)</a:t>
            </a:r>
            <a:endParaRPr lang="en-US" dirty="0" smtClean="0">
              <a:latin typeface="Times New Roman"/>
              <a:cs typeface="Times New Roman"/>
            </a:endParaRPr>
          </a:p>
          <a:p>
            <a:r>
              <a:rPr lang="en-US" dirty="0" smtClean="0"/>
              <a:t>Our inversion algorithm works if </a:t>
            </a:r>
            <a:br>
              <a:rPr lang="en-US" dirty="0" smtClean="0"/>
            </a:br>
            <a:endParaRPr lang="en-US" dirty="0" smtClean="0"/>
          </a:p>
          <a:p>
            <a:endParaRPr lang="en-US" u="sng" dirty="0" smtClean="0"/>
          </a:p>
          <a:p>
            <a:pPr marL="0" indent="0">
              <a:buNone/>
            </a:pPr>
            <a:r>
              <a:rPr lang="en-US" u="sng" dirty="0" smtClean="0"/>
              <a:t>Theorem 3:</a:t>
            </a:r>
            <a:r>
              <a:rPr lang="en-US" dirty="0" smtClean="0"/>
              <a:t>  If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latin typeface="Times New Roman"/>
                <a:cs typeface="Times New Roman"/>
              </a:rPr>
              <a:t> = </a:t>
            </a:r>
            <a:r>
              <a:rPr lang="en-US" i="1" dirty="0" smtClean="0">
                <a:latin typeface="Times New Roman"/>
                <a:cs typeface="Times New Roman"/>
              </a:rPr>
              <a:t>O</a:t>
            </a:r>
            <a:r>
              <a:rPr lang="en-US" dirty="0" smtClean="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and </a:t>
            </a:r>
            <a:r>
              <a:rPr lang="en-US" i="1" dirty="0" smtClean="0">
                <a:latin typeface="Times New Roman"/>
                <a:cs typeface="Times New Roman"/>
              </a:rPr>
              <a:t>W</a:t>
            </a:r>
            <a:r>
              <a:rPr lang="en-US" dirty="0" smtClean="0">
                <a:latin typeface="Calibri"/>
                <a:cs typeface="Calibri"/>
              </a:rPr>
              <a:t> is uniform, </a:t>
            </a:r>
            <a:r>
              <a:rPr lang="en-US" dirty="0" smtClean="0"/>
              <a:t/>
            </a:r>
            <a:br>
              <a:rPr lang="en-US" dirty="0" smtClean="0"/>
            </a:br>
            <a:r>
              <a:rPr lang="en-US" dirty="0" smtClean="0"/>
              <a:t>our construction </a:t>
            </a:r>
          </a:p>
          <a:p>
            <a:pPr marL="0" indent="0">
              <a:buNone/>
            </a:pPr>
            <a:r>
              <a:rPr lang="en-US" dirty="0" smtClean="0"/>
              <a:t>1) Is lossless </a:t>
            </a:r>
          </a:p>
          <a:p>
            <a:pPr marL="0" indent="0">
              <a:buNone/>
            </a:pPr>
            <a:r>
              <a:rPr lang="en-US" dirty="0" smtClean="0"/>
              <a:t>2) Decoding runs in expected polynomial time</a:t>
            </a:r>
          </a:p>
          <a:p>
            <a:pPr marL="0" indent="0">
              <a:buNone/>
            </a:pPr>
            <a:r>
              <a:rPr lang="en-US" dirty="0" smtClean="0"/>
              <a:t>3) Yields pseudorandom key assuming GAPSVP and SIVP are hard to approximate within polynomial factors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9897277"/>
              </p:ext>
            </p:extLst>
          </p:nvPr>
        </p:nvGraphicFramePr>
        <p:xfrm>
          <a:off x="1251480" y="3675063"/>
          <a:ext cx="3203575" cy="768350"/>
        </p:xfrm>
        <a:graphic>
          <a:graphicData uri="http://schemas.openxmlformats.org/presentationml/2006/ole">
            <mc:AlternateContent xmlns:mc="http://schemas.openxmlformats.org/markup-compatibility/2006">
              <mc:Choice xmlns:v="urn:schemas-microsoft-com:vml" Requires="v">
                <p:oleObj spid="_x0000_s17529" name="Equation" r:id="rId4" imgW="1905000" imgH="457200" progId="Equation.3">
                  <p:embed/>
                </p:oleObj>
              </mc:Choice>
              <mc:Fallback>
                <p:oleObj name="Equation" r:id="rId4" imgW="1905000" imgH="457200" progId="Equation.3">
                  <p:embed/>
                  <p:pic>
                    <p:nvPicPr>
                      <p:cNvPr id="0" name=""/>
                      <p:cNvPicPr/>
                      <p:nvPr/>
                    </p:nvPicPr>
                    <p:blipFill>
                      <a:blip r:embed="rId5"/>
                      <a:stretch>
                        <a:fillRect/>
                      </a:stretch>
                    </p:blipFill>
                    <p:spPr>
                      <a:xfrm>
                        <a:off x="1251480" y="3675063"/>
                        <a:ext cx="3203575" cy="768350"/>
                      </a:xfrm>
                      <a:prstGeom prst="rect">
                        <a:avLst/>
                      </a:prstGeom>
                    </p:spPr>
                  </p:pic>
                </p:oleObj>
              </mc:Fallback>
            </mc:AlternateContent>
          </a:graphicData>
        </a:graphic>
      </p:graphicFrame>
    </p:spTree>
    <p:extLst>
      <p:ext uri="{BB962C8B-B14F-4D97-AF65-F5344CB8AC3E}">
        <p14:creationId xmlns:p14="http://schemas.microsoft.com/office/powerpoint/2010/main" val="123715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686271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3" end="13"/>
                                            </p:txEl>
                                          </p:spTgt>
                                        </p:tgtEl>
                                        <p:attrNameLst>
                                          <p:attrName>style.visibility</p:attrName>
                                        </p:attrNameLst>
                                      </p:cBhvr>
                                      <p:to>
                                        <p:strVal val="visible"/>
                                      </p:to>
                                    </p:set>
                                    <p:animEffect transition="in" filter="fade">
                                      <p:cBhvr>
                                        <p:cTn id="7" dur="500"/>
                                        <p:tgtEl>
                                          <p:spTgt spid="4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915006"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790701"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3" name="Rectangle 12"/>
          <p:cNvSpPr/>
          <p:nvPr/>
        </p:nvSpPr>
        <p:spPr bwMode="auto">
          <a:xfrm>
            <a:off x="3267530"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Rectangle 13"/>
          <p:cNvSpPr/>
          <p:nvPr/>
        </p:nvSpPr>
        <p:spPr bwMode="auto">
          <a:xfrm>
            <a:off x="4143225"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Tree>
    <p:extLst>
      <p:ext uri="{BB962C8B-B14F-4D97-AF65-F5344CB8AC3E}">
        <p14:creationId xmlns:p14="http://schemas.microsoft.com/office/powerpoint/2010/main" val="4170713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4" grpId="0" animBg="1"/>
      <p:bldP spid="35" grpId="0" animBg="1"/>
      <p:bldP spid="36" grpId="0" animBg="1"/>
      <p:bldP spid="37" grpId="0" animBg="1"/>
      <p:bldP spid="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729402" y="1378433"/>
            <a:ext cx="789702" cy="647092"/>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389499" y="1378130"/>
            <a:ext cx="789702" cy="6477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Tree>
    <p:extLst>
      <p:ext uri="{BB962C8B-B14F-4D97-AF65-F5344CB8AC3E}">
        <p14:creationId xmlns:p14="http://schemas.microsoft.com/office/powerpoint/2010/main" val="86882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[DodisOstrovskyReyzinSmith04, 08]</a:t>
            </a:r>
            <a:endParaRPr lang="en-US" sz="1400" i="1" dirty="0" smtClean="0">
              <a:latin typeface="Arial" charset="0"/>
            </a:endParaRPr>
          </a:p>
          <a:p>
            <a:pPr lvl="1"/>
            <a:r>
              <a:rPr lang="en-US" sz="1400" dirty="0">
                <a:solidFill>
                  <a:srgbClr val="FFFFFF"/>
                </a:solidFill>
                <a:latin typeface="Arial" charset="0"/>
              </a:rPr>
              <a:t>Derive a key using a </a:t>
            </a:r>
            <a:r>
              <a:rPr lang="en-US" sz="1400" i="1" dirty="0">
                <a:solidFill>
                  <a:srgbClr val="FFFFFF"/>
                </a:solidFill>
                <a:latin typeface="Arial" charset="0"/>
              </a:rPr>
              <a:t>randomness extractor</a:t>
            </a:r>
          </a:p>
          <a:p>
            <a:pPr lvl="1"/>
            <a:r>
              <a:rPr lang="en-US" sz="1400" i="1" dirty="0">
                <a:solidFill>
                  <a:srgbClr val="FFFFFF"/>
                </a:solidFill>
                <a:latin typeface="Arial" charset="0"/>
              </a:rPr>
              <a:t>Error-correct </a:t>
            </a:r>
            <a:r>
              <a:rPr lang="en-US" sz="1400" dirty="0">
                <a:solidFill>
                  <a:srgbClr val="FFFFFF"/>
                </a:solidFill>
                <a:latin typeface="Arial" charset="0"/>
              </a:rPr>
              <a:t>the source using a </a:t>
            </a:r>
            <a:r>
              <a:rPr lang="en-US" sz="1400" i="1" dirty="0">
                <a:solidFill>
                  <a:srgbClr val="FFFFFF"/>
                </a:solidFill>
                <a:latin typeface="Arial" charset="0"/>
              </a:rPr>
              <a:t>Secure Sketch</a:t>
            </a:r>
          </a:p>
          <a:p>
            <a:pPr lvl="1"/>
            <a:endParaRPr lang="en-US" sz="1400" i="1" dirty="0" smtClean="0">
              <a:latin typeface="Arial" charset="0"/>
            </a:endParaRP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0" y="2862071"/>
            <a:ext cx="2111844" cy="2302596"/>
            <a:chOff x="6838074" y="2277355"/>
            <a:chExt cx="981497" cy="1772740"/>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1301410072"/>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3182"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299764836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3183"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28210162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3184"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234240146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3185"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183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3353872811"/>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3186"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415776498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3187"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59246" y="136890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5406"/>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26899" y="1368906"/>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3" name="TextBox 2"/>
          <p:cNvSpPr txBox="1"/>
          <p:nvPr/>
        </p:nvSpPr>
        <p:spPr>
          <a:xfrm>
            <a:off x="165100" y="5499100"/>
            <a:ext cx="8871289" cy="1200328"/>
          </a:xfrm>
          <a:prstGeom prst="rect">
            <a:avLst/>
          </a:prstGeom>
          <a:noFill/>
        </p:spPr>
        <p:txBody>
          <a:bodyPr wrap="none" rtlCol="0">
            <a:spAutoFit/>
          </a:bodyPr>
          <a:lstStyle/>
          <a:p>
            <a:r>
              <a:rPr lang="en-US" sz="2400" u="sng" dirty="0" smtClean="0"/>
              <a:t>Theorem:</a:t>
            </a:r>
            <a:r>
              <a:rPr lang="en-US" sz="2400" dirty="0" smtClean="0"/>
              <a:t> If there are fewer than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with known error</a:t>
            </a:r>
          </a:p>
          <a:p>
            <a:r>
              <a:rPr lang="en-US" sz="2400" dirty="0" smtClean="0"/>
              <a:t> and LWE is secure on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1</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baseline="-25000" dirty="0" smtClean="0"/>
              <a:t> </a:t>
            </a:r>
            <a:r>
              <a:rPr lang="en-US" sz="2400" dirty="0" smtClean="0"/>
              <a:t>with the known samples removed, </a:t>
            </a:r>
          </a:p>
          <a:p>
            <a:r>
              <a:rPr lang="en-US" sz="2400" dirty="0" smtClean="0"/>
              <a:t>then </a:t>
            </a:r>
            <a:r>
              <a:rPr lang="en-US" sz="2400" i="1" dirty="0" smtClean="0">
                <a:solidFill>
                  <a:srgbClr val="0011B2"/>
                </a:solidFill>
                <a:latin typeface="Times New Roman"/>
                <a:cs typeface="Times New Roman"/>
              </a:rPr>
              <a:t>x</a:t>
            </a:r>
            <a:r>
              <a:rPr lang="en-US" sz="2400" baseline="-25000" dirty="0" smtClean="0">
                <a:solidFill>
                  <a:srgbClr val="0011B2"/>
                </a:solidFill>
                <a:latin typeface="Times New Roman"/>
                <a:cs typeface="Times New Roman"/>
              </a:rPr>
              <a:t>2</a:t>
            </a:r>
            <a:r>
              <a:rPr lang="en-US" sz="2400" baseline="-25000" dirty="0" smtClean="0">
                <a:latin typeface="Times New Roman"/>
                <a:cs typeface="Times New Roman"/>
              </a:rPr>
              <a:t> </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b</a:t>
            </a:r>
            <a:r>
              <a:rPr lang="en-US" sz="2400" dirty="0" smtClean="0"/>
              <a:t> is pseudorandom</a:t>
            </a:r>
            <a:endParaRPr lang="en-US" sz="2400" dirty="0"/>
          </a:p>
        </p:txBody>
      </p:sp>
    </p:spTree>
    <p:extLst>
      <p:ext uri="{BB962C8B-B14F-4D97-AF65-F5344CB8AC3E}">
        <p14:creationId xmlns:p14="http://schemas.microsoft.com/office/powerpoint/2010/main" val="2583828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3"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0" y="0"/>
            <a:ext cx="7792518"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endParaRPr lang="en-US" sz="2400" dirty="0"/>
          </a:p>
          <a:p>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spTree>
    <p:extLst>
      <p:ext uri="{BB962C8B-B14F-4D97-AF65-F5344CB8AC3E}">
        <p14:creationId xmlns:p14="http://schemas.microsoft.com/office/powerpoint/2010/main" val="1237556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2500"/>
                            </p:stCondLst>
                            <p:childTnLst>
                              <p:par>
                                <p:cTn id="53" presetID="10" presetClass="entr" presetSubtype="0" fill="hold" grpId="1"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1"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animEffect transition="in" filter="fade">
                                      <p:cBhvr>
                                        <p:cTn id="71"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P spid="6" grpId="1" animBg="1"/>
      <p:bldP spid="10" grpId="0" animBg="1"/>
      <p:bldP spid="20" grpId="0" animBg="1"/>
      <p:bldP spid="21" grpId="0" animBg="1"/>
      <p:bldP spid="22" grpId="0"/>
      <p:bldP spid="31" grpId="0"/>
      <p:bldP spid="33" grpId="0" animBg="1"/>
      <p:bldP spid="36" grpId="0" animBg="1"/>
      <p:bldP spid="37" grpId="0" animBg="1"/>
      <p:bldP spid="38" grpId="0" animBg="1"/>
      <p:bldP spid="39" grpId="0" animBg="1"/>
      <p:bldP spid="41" grpId="0" animBg="1"/>
      <p:bldP spid="45" grpId="0" uiExpand="1"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9" name="Rectangle 28"/>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5" name="Rectangle 34"/>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0" y="0"/>
            <a:ext cx="7690026"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br>
              <a:rPr lang="en-US" sz="2400" dirty="0" smtClean="0"/>
            </a:br>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grpSp>
        <p:nvGrpSpPr>
          <p:cNvPr id="3" name="Group 2"/>
          <p:cNvGrpSpPr/>
          <p:nvPr/>
        </p:nvGrpSpPr>
        <p:grpSpPr>
          <a:xfrm>
            <a:off x="3157324" y="2745126"/>
            <a:ext cx="627177" cy="1040231"/>
            <a:chOff x="4743178" y="1563409"/>
            <a:chExt cx="627177" cy="1040231"/>
          </a:xfrm>
        </p:grpSpPr>
        <p:sp>
          <p:nvSpPr>
            <p:cNvPr id="40" name="Rectangle 39"/>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44" name="Rectangle 43"/>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908339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xit" presetSubtype="0" fill="hold" grpId="0" nodeType="after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10" presetClass="exit" presetSubtype="0" fill="hold" grpId="0" nodeType="after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1"/>
                                        </p:tgtEl>
                                      </p:cBhvr>
                                    </p:animEffect>
                                    <p:set>
                                      <p:cBhvr>
                                        <p:cTn id="36" dur="1" fill="hold">
                                          <p:stCondLst>
                                            <p:cond delay="499"/>
                                          </p:stCondLst>
                                        </p:cTn>
                                        <p:tgtEl>
                                          <p:spTgt spid="41"/>
                                        </p:tgtEl>
                                        <p:attrNameLst>
                                          <p:attrName>style.visibility</p:attrName>
                                        </p:attrNameLst>
                                      </p:cBhvr>
                                      <p:to>
                                        <p:strVal val="hidden"/>
                                      </p:to>
                                    </p:se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par>
                          <p:cTn id="41" fill="hold">
                            <p:stCondLst>
                              <p:cond delay="2500"/>
                            </p:stCondLst>
                            <p:childTnLst>
                              <p:par>
                                <p:cTn id="42" presetID="10" presetClass="exit" presetSubtype="0" fill="hold" grpId="0" nodeType="after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par>
                          <p:cTn id="49" fill="hold">
                            <p:stCondLst>
                              <p:cond delay="3500"/>
                            </p:stCondLst>
                            <p:childTnLst>
                              <p:par>
                                <p:cTn id="50" presetID="10" presetClass="exit" presetSubtype="0" fill="hold" grpId="0" nodeType="after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0" grpId="0" animBg="1"/>
      <p:bldP spid="20" grpId="0" animBg="1"/>
      <p:bldP spid="21" grpId="0" animBg="1"/>
      <p:bldP spid="17" grpId="0" animBg="1"/>
      <p:bldP spid="26" grpId="0" animBg="1"/>
      <p:bldP spid="29" grpId="0" animBg="1"/>
      <p:bldP spid="30" grpId="0" animBg="1"/>
      <p:bldP spid="35" grpId="0" animBg="1"/>
      <p:bldP spid="4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3" name="TextBox 22"/>
          <p:cNvSpPr txBox="1"/>
          <p:nvPr/>
        </p:nvSpPr>
        <p:spPr>
          <a:xfrm>
            <a:off x="0" y="0"/>
            <a:ext cx="7744027"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a:latin typeface="Times New Roman"/>
                <a:cs typeface="Times New Roman"/>
              </a:rPr>
              <a:t>D</a:t>
            </a:r>
            <a:r>
              <a:rPr lang="en-US" sz="2400" dirty="0"/>
              <a:t> distinguishes between </a:t>
            </a:r>
            <a:r>
              <a:rPr lang="en-US" sz="2400" i="1" dirty="0">
                <a:solidFill>
                  <a:srgbClr val="DE0055"/>
                </a:solidFill>
                <a:latin typeface="Times New Roman"/>
                <a:cs typeface="Times New Roman"/>
              </a:rPr>
              <a:t>A</a:t>
            </a:r>
            <a:r>
              <a:rPr lang="en-US" sz="2400" i="1" dirty="0">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i="1" dirty="0">
                <a:latin typeface="Times New Roman"/>
                <a:cs typeface="Times New Roman"/>
              </a:rPr>
              <a:t>x</a:t>
            </a:r>
            <a:r>
              <a:rPr lang="en-US" sz="2400" dirty="0">
                <a:latin typeface="Times New Roman"/>
                <a:cs typeface="Times New Roman"/>
              </a:rPr>
              <a:t>+</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and </a:t>
            </a:r>
            <a:r>
              <a:rPr lang="en-US" sz="2400" i="1" dirty="0">
                <a:solidFill>
                  <a:srgbClr val="DE0055"/>
                </a:solidFill>
                <a:latin typeface="Times New Roman"/>
                <a:cs typeface="Times New Roman"/>
              </a:rPr>
              <a:t>A</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t> </a:t>
            </a:r>
            <a:br>
              <a:rPr lang="en-US" sz="2400" dirty="0"/>
            </a:br>
            <a:r>
              <a:rPr lang="en-US" sz="2400" dirty="0"/>
              <a:t>where last </a:t>
            </a:r>
            <a:r>
              <a:rPr lang="en-US" sz="2400" i="1" dirty="0">
                <a:latin typeface="Times New Roman"/>
                <a:cs typeface="Times New Roman"/>
              </a:rPr>
              <a:t>n</a:t>
            </a:r>
            <a:r>
              <a:rPr lang="en-US" sz="2400" dirty="0">
                <a:latin typeface="Times New Roman"/>
                <a:cs typeface="Times New Roman"/>
              </a:rPr>
              <a:t>/3</a:t>
            </a:r>
            <a:r>
              <a:rPr lang="en-US" sz="2400" dirty="0"/>
              <a:t> </a:t>
            </a:r>
            <a:r>
              <a:rPr lang="en-US" sz="2400" dirty="0" smtClean="0"/>
              <a:t>samples of </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have no error</a:t>
            </a:r>
            <a:r>
              <a:rPr lang="en-US" sz="2400" dirty="0" smtClean="0"/>
              <a:t/>
            </a:r>
            <a:br>
              <a:rPr lang="en-US" sz="2400" dirty="0" smtClean="0"/>
            </a:br>
            <a:r>
              <a:rPr lang="en-US" sz="2400" u="sng" dirty="0" smtClean="0"/>
              <a:t>Goal:</a:t>
            </a:r>
            <a:r>
              <a:rPr lang="en-US" sz="2400" dirty="0" smtClean="0"/>
              <a:t> </a:t>
            </a:r>
            <a:r>
              <a:rPr lang="en-US" sz="2400" dirty="0"/>
              <a:t>build </a:t>
            </a:r>
            <a:r>
              <a:rPr lang="en-US" sz="2400" i="1" dirty="0">
                <a:latin typeface="Times New Roman"/>
                <a:cs typeface="Times New Roman"/>
              </a:rPr>
              <a:t>D</a:t>
            </a:r>
            <a:r>
              <a:rPr lang="en-US" sz="2400" dirty="0">
                <a:latin typeface="Times New Roman"/>
                <a:cs typeface="Times New Roman"/>
              </a:rPr>
              <a:t>’</a:t>
            </a:r>
            <a:r>
              <a:rPr lang="en-US" sz="2400" dirty="0"/>
              <a:t> that distinguishes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a:t>
            </a:r>
            <a:r>
              <a:rPr lang="en-US" sz="2400" i="1" dirty="0">
                <a:latin typeface="Times New Roman"/>
                <a:cs typeface="Times New Roman"/>
              </a:rPr>
              <a:t>x</a:t>
            </a:r>
            <a:r>
              <a:rPr lang="en-US" sz="2400" baseline="-25000" dirty="0">
                <a:latin typeface="Times New Roman"/>
                <a:cs typeface="Times New Roman"/>
              </a:rPr>
              <a:t>1</a:t>
            </a:r>
            <a:r>
              <a:rPr lang="en-US" sz="2400" i="1" dirty="0">
                <a:latin typeface="Times New Roman"/>
                <a:cs typeface="Times New Roman"/>
              </a:rPr>
              <a:t>||x</a:t>
            </a:r>
            <a:r>
              <a:rPr lang="en-US" sz="2400" baseline="-25000" dirty="0">
                <a:latin typeface="Times New Roman"/>
                <a:cs typeface="Times New Roman"/>
              </a:rPr>
              <a:t>2</a:t>
            </a:r>
            <a:r>
              <a:rPr lang="en-US" sz="2400" dirty="0">
                <a:latin typeface="Times New Roman"/>
                <a:cs typeface="Times New Roman"/>
              </a:rPr>
              <a:t>)+</a:t>
            </a:r>
            <a:r>
              <a:rPr lang="en-US" sz="2400" i="1" dirty="0">
                <a:solidFill>
                  <a:srgbClr val="82A0FF"/>
                </a:solidFill>
                <a:latin typeface="Times New Roman"/>
                <a:cs typeface="Times New Roman"/>
              </a:rPr>
              <a:t>e</a:t>
            </a:r>
            <a:r>
              <a:rPr lang="en-US" sz="2400" dirty="0"/>
              <a:t> from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solidFill>
                  <a:srgbClr val="DE0055"/>
                </a:solidFill>
                <a:latin typeface="Times New Roman"/>
                <a:cs typeface="Times New Roman"/>
              </a:rPr>
              <a:t>’</a:t>
            </a:r>
            <a:r>
              <a:rPr lang="en-US" sz="2400" dirty="0"/>
              <a:t/>
            </a:r>
            <a:br>
              <a:rPr lang="en-US" sz="2400" dirty="0"/>
            </a:br>
            <a:r>
              <a:rPr lang="en-US" sz="2400" dirty="0"/>
              <a:t>where </a:t>
            </a:r>
            <a:r>
              <a:rPr lang="en-US" sz="2400" i="1" dirty="0">
                <a:solidFill>
                  <a:srgbClr val="82A0FF"/>
                </a:solidFill>
                <a:latin typeface="Times New Roman"/>
                <a:cs typeface="Times New Roman"/>
              </a:rPr>
              <a:t>e</a:t>
            </a:r>
            <a:r>
              <a:rPr lang="en-US" sz="2400" dirty="0"/>
              <a:t> is from error distribution</a:t>
            </a:r>
          </a:p>
        </p:txBody>
      </p:sp>
      <p:sp>
        <p:nvSpPr>
          <p:cNvPr id="28" name="Rectangle 2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5" name="Rectangle 44"/>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46" name="Rectangle 45"/>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7" name="Rectangle 4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48" name="Group 47"/>
          <p:cNvGrpSpPr/>
          <p:nvPr/>
        </p:nvGrpSpPr>
        <p:grpSpPr>
          <a:xfrm>
            <a:off x="3157324" y="2745126"/>
            <a:ext cx="627177" cy="1040231"/>
            <a:chOff x="4743178" y="1563409"/>
            <a:chExt cx="627177" cy="1040231"/>
          </a:xfrm>
        </p:grpSpPr>
        <p:sp>
          <p:nvSpPr>
            <p:cNvPr id="49" name="Rectangle 48"/>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50" name="Rectangle 49"/>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1" name="Rectangle 50"/>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2" name="Rectangle 51"/>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1792780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bwMode="auto">
          <a:xfrm>
            <a:off x="907657" y="5196193"/>
            <a:ext cx="1325880"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dirty="0" smtClean="0">
                <a:ln>
                  <a:noFill/>
                </a:ln>
                <a:solidFill>
                  <a:schemeClr val="tx1"/>
                </a:solidFill>
                <a:effectLst/>
                <a:latin typeface="Times New Roman"/>
                <a:cs typeface="Times New Roman"/>
              </a:rPr>
              <a:t>R</a:t>
            </a:r>
          </a:p>
        </p:txBody>
      </p:sp>
      <p:sp>
        <p:nvSpPr>
          <p:cNvPr id="49" name="Rectangle 48"/>
          <p:cNvSpPr/>
          <p:nvPr/>
        </p:nvSpPr>
        <p:spPr bwMode="auto">
          <a:xfrm>
            <a:off x="2235199" y="5196193"/>
            <a:ext cx="548967"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S</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 name="Rectangle 1"/>
          <p:cNvSpPr/>
          <p:nvPr/>
        </p:nvSpPr>
        <p:spPr>
          <a:xfrm>
            <a:off x="3325091" y="992908"/>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140380" y="992909"/>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3175158" y="3779969"/>
            <a:ext cx="600975" cy="3810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solidFill>
                <a:schemeClr val="tx1"/>
              </a:solidFill>
              <a:latin typeface="Times New Roman"/>
              <a:cs typeface="Times New Roman"/>
            </a:endParaRPr>
          </a:p>
        </p:txBody>
      </p:sp>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2831" y="0"/>
            <a:ext cx="7422442" cy="2246769"/>
          </a:xfrm>
          <a:prstGeom prst="rect">
            <a:avLst/>
          </a:prstGeom>
          <a:noFill/>
        </p:spPr>
        <p:txBody>
          <a:bodyPr wrap="square" rtlCol="0">
            <a:spAutoFit/>
          </a:bodyPr>
          <a:lstStyle/>
          <a:p>
            <a:pPr marL="457200" indent="-457200">
              <a:buAutoNum type="arabicParenR"/>
            </a:pPr>
            <a:r>
              <a:rPr lang="en-US" sz="2000" dirty="0" smtClean="0">
                <a:latin typeface="Calibri"/>
                <a:cs typeface="Calibri"/>
              </a:rPr>
              <a:t>Know last error terms fixed at </a:t>
            </a:r>
            <a:r>
              <a:rPr lang="en-US" sz="2000" dirty="0" smtClean="0">
                <a:latin typeface="Times New Roman"/>
                <a:cs typeface="Times New Roman"/>
              </a:rPr>
              <a:t>0</a:t>
            </a:r>
          </a:p>
          <a:p>
            <a:pPr marL="457200" indent="-457200">
              <a:buAutoNum type="arabicParenR"/>
            </a:pPr>
            <a:r>
              <a:rPr lang="en-US" sz="2000" dirty="0" smtClean="0">
                <a:latin typeface="Calibri"/>
                <a:cs typeface="Calibri"/>
              </a:rPr>
              <a:t>Generate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samples uniformly random</a:t>
            </a:r>
          </a:p>
          <a:p>
            <a:pPr marL="457200" indent="-457200">
              <a:buAutoNum type="arabicParenR"/>
            </a:pPr>
            <a:r>
              <a:rPr lang="en-US" sz="2000" dirty="0" smtClean="0">
                <a:latin typeface="Calibri"/>
                <a:cs typeface="Calibri"/>
              </a:rPr>
              <a:t>Our free variables “explain” the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a:t>
            </a:r>
            <a:r>
              <a:rPr lang="en-US" sz="2000" dirty="0">
                <a:cs typeface="Calibri"/>
              </a:rPr>
              <a:t>samples </a:t>
            </a:r>
            <a:endParaRPr lang="en-US" sz="2000" dirty="0" smtClean="0">
              <a:latin typeface="Calibri"/>
              <a:cs typeface="Calibri"/>
            </a:endParaRPr>
          </a:p>
          <a:p>
            <a:pPr marL="0" lvl="1"/>
            <a:r>
              <a:rPr lang="en-US" sz="2000" dirty="0" smtClean="0">
                <a:cs typeface="Calibri"/>
              </a:rPr>
              <a:t>	For </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cs typeface="Calibri"/>
              </a:rPr>
              <a:t> </a:t>
            </a:r>
            <a:r>
              <a:rPr lang="en-US" sz="2000" dirty="0">
                <a:cs typeface="Calibri"/>
              </a:rPr>
              <a:t>uniformly random, </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cs typeface="Calibri"/>
              </a:rPr>
              <a:t> is solution to </a:t>
            </a:r>
            <a:r>
              <a:rPr lang="en-US" sz="2000" i="1" dirty="0" smtClean="0">
                <a:solidFill>
                  <a:srgbClr val="DE0055"/>
                </a:solidFill>
                <a:latin typeface="Times New Roman"/>
                <a:cs typeface="Times New Roman"/>
              </a:rPr>
              <a:t>R</a:t>
            </a:r>
            <a:r>
              <a:rPr lang="en-US" sz="2000" dirty="0" smtClean="0">
                <a:latin typeface="Times New Roman"/>
                <a:cs typeface="Times New Roman"/>
              </a:rPr>
              <a:t>(</a:t>
            </a:r>
            <a:r>
              <a:rPr lang="en-US" sz="2000" i="1" dirty="0" smtClean="0">
                <a:latin typeface="Times New Roman"/>
                <a:cs typeface="Times New Roman"/>
              </a:rPr>
              <a:t>x</a:t>
            </a:r>
            <a:r>
              <a:rPr lang="en-US" sz="2000" baseline="-25000" dirty="0" smtClean="0">
                <a:latin typeface="Times New Roman"/>
                <a:cs typeface="Times New Roman"/>
              </a:rPr>
              <a:t>1</a:t>
            </a:r>
            <a:r>
              <a:rPr lang="en-US" sz="2000" i="1" dirty="0" smtClean="0">
                <a:latin typeface="Times New Roman"/>
                <a:cs typeface="Times New Roman"/>
              </a:rPr>
              <a:t>||x</a:t>
            </a:r>
            <a:r>
              <a:rPr lang="en-US" sz="2000" baseline="-25000" dirty="0" smtClean="0">
                <a:latin typeface="Times New Roman"/>
                <a:cs typeface="Times New Roman"/>
              </a:rPr>
              <a:t>2</a:t>
            </a:r>
            <a:r>
              <a:rPr lang="en-US" sz="2000" dirty="0" smtClean="0">
                <a:latin typeface="Times New Roman"/>
                <a:cs typeface="Times New Roman"/>
              </a:rPr>
              <a:t>)</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latin typeface="Times New Roman"/>
                <a:cs typeface="Times New Roman"/>
              </a:rPr>
              <a:t> </a:t>
            </a:r>
            <a:r>
              <a:rPr lang="en-US" sz="2000" dirty="0">
                <a:latin typeface="Times New Roman"/>
                <a:cs typeface="Times New Roman"/>
              </a:rPr>
              <a:t>= </a:t>
            </a:r>
            <a:r>
              <a:rPr lang="en-US" sz="2000" dirty="0" smtClean="0">
                <a:latin typeface="Times New Roman"/>
                <a:cs typeface="Times New Roman"/>
              </a:rPr>
              <a:t>$</a:t>
            </a:r>
            <a:endParaRPr lang="en-US" sz="2000" dirty="0" smtClean="0">
              <a:latin typeface="Calibri"/>
              <a:cs typeface="Calibri"/>
            </a:endParaRPr>
          </a:p>
          <a:p>
            <a:pPr marL="457200" indent="-457200">
              <a:buAutoNum type="arabicParenR"/>
            </a:pPr>
            <a:r>
              <a:rPr lang="en-US" sz="2000" dirty="0" smtClean="0">
                <a:latin typeface="Calibri"/>
                <a:cs typeface="Calibri"/>
              </a:rPr>
              <a:t>Randomize matrix and samples using rows with no error</a:t>
            </a:r>
          </a:p>
          <a:p>
            <a:r>
              <a:rPr lang="en-US" sz="2000" dirty="0">
                <a:latin typeface="Calibri"/>
                <a:cs typeface="Calibri"/>
              </a:rPr>
              <a:t>	</a:t>
            </a:r>
            <a:r>
              <a:rPr lang="en-US" sz="2000" dirty="0" smtClean="0">
                <a:latin typeface="Calibri"/>
                <a:cs typeface="Calibri"/>
              </a:rPr>
              <a:t>Add random multiple of each row in </a:t>
            </a:r>
            <a:r>
              <a:rPr lang="en-US" sz="2000" dirty="0" smtClean="0">
                <a:latin typeface="Times New Roman"/>
                <a:cs typeface="Times New Roman"/>
              </a:rPr>
              <a:t>(</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latin typeface="Times New Roman"/>
                <a:cs typeface="Times New Roman"/>
              </a:rPr>
              <a:t>)</a:t>
            </a:r>
            <a:r>
              <a:rPr lang="en-US" sz="2000" dirty="0" smtClean="0">
                <a:latin typeface="Calibri"/>
                <a:cs typeface="Calibri"/>
              </a:rPr>
              <a:t> to each row in </a:t>
            </a:r>
            <a:r>
              <a:rPr lang="en-US" sz="2000" i="1" dirty="0" smtClean="0">
                <a:solidFill>
                  <a:srgbClr val="DE0055"/>
                </a:solidFill>
                <a:latin typeface="Times New Roman"/>
                <a:cs typeface="Times New Roman"/>
              </a:rPr>
              <a:t>A</a:t>
            </a:r>
            <a:r>
              <a:rPr lang="en-US" sz="2000" dirty="0" smtClean="0">
                <a:solidFill>
                  <a:srgbClr val="DE0055"/>
                </a:solidFill>
                <a:latin typeface="Times New Roman"/>
                <a:cs typeface="Times New Roman"/>
              </a:rPr>
              <a:t>’</a:t>
            </a:r>
            <a:r>
              <a:rPr lang="en-US" sz="2000" i="1" dirty="0" smtClean="0">
                <a:latin typeface="Times New Roman"/>
                <a:cs typeface="Times New Roman"/>
              </a:rPr>
              <a:t> </a:t>
            </a:r>
            <a:endParaRPr lang="en-US" sz="2000" dirty="0" smtClean="0">
              <a:latin typeface="Times New Roman"/>
              <a:cs typeface="Times New Roman"/>
            </a:endParaRPr>
          </a:p>
          <a:p>
            <a:pPr lvl="1"/>
            <a:endParaRPr lang="en-US" sz="2000" dirty="0">
              <a:latin typeface="Calibri"/>
              <a:cs typeface="Calibri"/>
            </a:endParaRPr>
          </a:p>
        </p:txBody>
      </p:sp>
      <p:sp>
        <p:nvSpPr>
          <p:cNvPr id="28" name="Rectangle 27"/>
          <p:cNvSpPr/>
          <p:nvPr/>
        </p:nvSpPr>
        <p:spPr>
          <a:xfrm>
            <a:off x="4233672" y="5191881"/>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imes New Roman"/>
                <a:cs typeface="Times New Roman"/>
              </a:rPr>
              <a:t>0</a:t>
            </a: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3167864" y="2867378"/>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46" name="TextBox 45"/>
          <p:cNvSpPr txBox="1"/>
          <p:nvPr/>
        </p:nvSpPr>
        <p:spPr>
          <a:xfrm>
            <a:off x="7255300" y="514870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7" name="TextBox 46"/>
          <p:cNvSpPr txBox="1"/>
          <p:nvPr/>
        </p:nvSpPr>
        <p:spPr>
          <a:xfrm>
            <a:off x="5595835" y="515051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8" name="Rectangle 47"/>
          <p:cNvSpPr/>
          <p:nvPr/>
        </p:nvSpPr>
        <p:spPr bwMode="auto">
          <a:xfrm>
            <a:off x="3168968" y="3648737"/>
            <a:ext cx="615632" cy="3810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3</a:t>
            </a:r>
          </a:p>
        </p:txBody>
      </p:sp>
      <p:sp>
        <p:nvSpPr>
          <p:cNvPr id="51" name="Rectangle 50"/>
          <p:cNvSpPr/>
          <p:nvPr/>
        </p:nvSpPr>
        <p:spPr bwMode="auto">
          <a:xfrm>
            <a:off x="2223654" y="2871216"/>
            <a:ext cx="560512" cy="232257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3" name="Rectangle 36"/>
          <p:cNvSpPr>
            <a:spLocks noChangeArrowheads="1"/>
          </p:cNvSpPr>
          <p:nvPr/>
        </p:nvSpPr>
        <p:spPr bwMode="auto">
          <a:xfrm>
            <a:off x="861477" y="6019429"/>
            <a:ext cx="6838334" cy="6946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baseline="-25000" dirty="0">
              <a:solidFill>
                <a:srgbClr val="000000"/>
              </a:solidFill>
              <a:latin typeface="Calibri"/>
              <a:cs typeface="Calibri"/>
            </a:endParaRPr>
          </a:p>
        </p:txBody>
      </p:sp>
      <p:sp>
        <p:nvSpPr>
          <p:cNvPr id="60" name="Rectangle 59"/>
          <p:cNvSpPr/>
          <p:nvPr/>
        </p:nvSpPr>
        <p:spPr>
          <a:xfrm>
            <a:off x="6928166" y="6122941"/>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3157324" y="2745126"/>
            <a:ext cx="627177" cy="1040231"/>
            <a:chOff x="4743178" y="1563409"/>
            <a:chExt cx="627177" cy="1040231"/>
          </a:xfrm>
        </p:grpSpPr>
        <p:sp>
          <p:nvSpPr>
            <p:cNvPr id="44" name="Rectangle 43"/>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5" name="Rectangle 44"/>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4" name="Rectangle 53"/>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5" name="Rectangle 54"/>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
        <p:nvSpPr>
          <p:cNvPr id="56" name="Rectangle 55"/>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57" name="Rectangle 5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8" name="Rectangle 5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9" name="Rectangle 58"/>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2" name="Rectangle 36"/>
          <p:cNvSpPr>
            <a:spLocks noChangeArrowheads="1"/>
          </p:cNvSpPr>
          <p:nvPr/>
        </p:nvSpPr>
        <p:spPr bwMode="auto">
          <a:xfrm>
            <a:off x="832464" y="6019429"/>
            <a:ext cx="6838334" cy="694638"/>
          </a:xfrm>
          <a:prstGeom prst="roundRect">
            <a:avLst>
              <a:gd name="adj" fmla="val 16667"/>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Main issues are ensuring that we have a valid solution </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2</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3</a:t>
            </a:r>
            <a:r>
              <a:rPr lang="en-US" dirty="0" smtClean="0">
                <a:solidFill>
                  <a:srgbClr val="000000"/>
                </a:solidFill>
                <a:latin typeface="Calibri"/>
                <a:cs typeface="Calibri"/>
              </a:rPr>
              <a:t>,</a:t>
            </a:r>
            <a:r>
              <a:rPr lang="en-US" baseline="-25000" dirty="0" smtClean="0">
                <a:solidFill>
                  <a:srgbClr val="000000"/>
                </a:solidFill>
                <a:latin typeface="Calibri"/>
                <a:cs typeface="Calibri"/>
              </a:rPr>
              <a:t/>
            </a:r>
            <a:br>
              <a:rPr lang="en-US" baseline="-25000" dirty="0" smtClean="0">
                <a:solidFill>
                  <a:srgbClr val="000000"/>
                </a:solidFill>
                <a:latin typeface="Calibri"/>
                <a:cs typeface="Calibri"/>
              </a:rPr>
            </a:br>
            <a:r>
              <a:rPr lang="en-US" dirty="0" smtClean="0">
                <a:solidFill>
                  <a:srgbClr val="000000"/>
                </a:solidFill>
                <a:latin typeface="Calibri"/>
                <a:cs typeface="Calibri"/>
              </a:rPr>
              <a:t>and producing a random matrix</a:t>
            </a:r>
            <a:endParaRPr lang="en-US" baseline="-25000" dirty="0">
              <a:solidFill>
                <a:srgbClr val="000000"/>
              </a:solidFill>
              <a:latin typeface="Calibri"/>
              <a:cs typeface="Calibri"/>
            </a:endParaRPr>
          </a:p>
        </p:txBody>
      </p:sp>
    </p:spTree>
    <p:extLst>
      <p:ext uri="{BB962C8B-B14F-4D97-AF65-F5344CB8AC3E}">
        <p14:creationId xmlns:p14="http://schemas.microsoft.com/office/powerpoint/2010/main" val="688221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Effect transition="in" filter="fade">
                                      <p:cBhvr>
                                        <p:cTn id="30" dur="500"/>
                                        <p:tgtEl>
                                          <p:spTgt spid="2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xEl>
                                              <p:pRg st="3" end="3"/>
                                            </p:txEl>
                                          </p:spTgt>
                                        </p:tgtEl>
                                        <p:attrNameLst>
                                          <p:attrName>style.visibility</p:attrName>
                                        </p:attrNameLst>
                                      </p:cBhvr>
                                      <p:to>
                                        <p:strVal val="visible"/>
                                      </p:to>
                                    </p:set>
                                    <p:animEffect transition="in" filter="fade">
                                      <p:cBhvr>
                                        <p:cTn id="51" dur="500"/>
                                        <p:tgtEl>
                                          <p:spTgt spid="27">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xEl>
                                              <p:pRg st="4" end="4"/>
                                            </p:txEl>
                                          </p:spTgt>
                                        </p:tgtEl>
                                        <p:attrNameLst>
                                          <p:attrName>style.visibility</p:attrName>
                                        </p:attrNameLst>
                                      </p:cBhvr>
                                      <p:to>
                                        <p:strVal val="visible"/>
                                      </p:to>
                                    </p:set>
                                    <p:animEffect transition="in" filter="fade">
                                      <p:cBhvr>
                                        <p:cTn id="62" dur="500"/>
                                        <p:tgtEl>
                                          <p:spTgt spid="2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xEl>
                                              <p:pRg st="5" end="5"/>
                                            </p:txEl>
                                          </p:spTgt>
                                        </p:tgtEl>
                                        <p:attrNameLst>
                                          <p:attrName>style.visibility</p:attrName>
                                        </p:attrNameLst>
                                      </p:cBhvr>
                                      <p:to>
                                        <p:strVal val="visible"/>
                                      </p:to>
                                    </p:set>
                                    <p:animEffect transition="in" filter="fade">
                                      <p:cBhvr>
                                        <p:cTn id="67" dur="500"/>
                                        <p:tgtEl>
                                          <p:spTgt spid="2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49" grpId="0" animBg="1"/>
      <p:bldP spid="2" grpId="0" animBg="1"/>
      <p:bldP spid="38" grpId="0" animBg="1"/>
      <p:bldP spid="50" grpId="0" animBg="1"/>
      <p:bldP spid="27" grpId="0" build="p"/>
      <p:bldP spid="28" grpId="0" animBg="1"/>
      <p:bldP spid="46" grpId="0"/>
      <p:bldP spid="47" grpId="0"/>
      <p:bldP spid="48" grpId="0"/>
      <p:bldP spid="51" grpId="0" animBg="1"/>
      <p:bldP spid="53" grpId="0" animBg="1"/>
      <p:bldP spid="60" grpId="0" animBg="1"/>
      <p:bldP spid="6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Open Problems</a:t>
            </a:r>
            <a:endParaRPr lang="en-US" dirty="0"/>
          </a:p>
        </p:txBody>
      </p:sp>
      <p:sp>
        <p:nvSpPr>
          <p:cNvPr id="3" name="Content Placeholder 2"/>
          <p:cNvSpPr>
            <a:spLocks noGrp="1"/>
          </p:cNvSpPr>
          <p:nvPr>
            <p:ph idx="1"/>
          </p:nvPr>
        </p:nvSpPr>
        <p:spPr>
          <a:xfrm>
            <a:off x="457200" y="1028700"/>
            <a:ext cx="8229600" cy="4525963"/>
          </a:xfrm>
        </p:spPr>
        <p:txBody>
          <a:bodyPr/>
          <a:lstStyle/>
          <a:p>
            <a:r>
              <a:rPr lang="en-US" dirty="0" smtClean="0"/>
              <a:t>Find an inverter supporting larger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smtClean="0">
              <a:latin typeface="Times New Roman"/>
              <a:cs typeface="Times New Roman"/>
            </a:endParaRPr>
          </a:p>
          <a:p>
            <a:endParaRPr lang="en-US" dirty="0" smtClean="0">
              <a:latin typeface="Calibri"/>
              <a:cs typeface="Calibri"/>
            </a:endParaRPr>
          </a:p>
          <a:p>
            <a:r>
              <a:rPr lang="en-US" dirty="0" smtClean="0">
                <a:latin typeface="Calibri"/>
                <a:cs typeface="Calibri"/>
              </a:rPr>
              <a:t>Show security of LWE </a:t>
            </a:r>
            <a:br>
              <a:rPr lang="en-US" dirty="0" smtClean="0">
                <a:latin typeface="Calibri"/>
                <a:cs typeface="Calibri"/>
              </a:rPr>
            </a:br>
            <a:r>
              <a:rPr lang="en-US" dirty="0" smtClean="0">
                <a:latin typeface="Calibri"/>
                <a:cs typeface="Calibri"/>
              </a:rPr>
              <a:t>for other high entropy distributions</a:t>
            </a:r>
          </a:p>
          <a:p>
            <a:endParaRPr lang="en-US" dirty="0" smtClean="0">
              <a:latin typeface="Calibri"/>
              <a:cs typeface="Calibri"/>
            </a:endParaRPr>
          </a:p>
          <a:p>
            <a:r>
              <a:rPr lang="en-US" dirty="0" smtClean="0">
                <a:latin typeface="Calibri"/>
                <a:cs typeface="Calibri"/>
              </a:rPr>
              <a:t>Base a lossless fuzzy extractor on other computational assumptions</a:t>
            </a:r>
          </a:p>
          <a:p>
            <a:endParaRPr lang="en-US" dirty="0">
              <a:latin typeface="Calibri"/>
              <a:cs typeface="Calibri"/>
            </a:endParaRPr>
          </a:p>
        </p:txBody>
      </p:sp>
      <p:sp>
        <p:nvSpPr>
          <p:cNvPr id="4" name="Title 1"/>
          <p:cNvSpPr txBox="1">
            <a:spLocks/>
          </p:cNvSpPr>
          <p:nvPr/>
        </p:nvSpPr>
        <p:spPr>
          <a:xfrm>
            <a:off x="457200" y="55546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Questions?</a:t>
            </a:r>
            <a:endParaRPr lang="en-US" sz="3600" dirty="0"/>
          </a:p>
        </p:txBody>
      </p:sp>
    </p:spTree>
    <p:extLst>
      <p:ext uri="{BB962C8B-B14F-4D97-AF65-F5344CB8AC3E}">
        <p14:creationId xmlns:p14="http://schemas.microsoft.com/office/powerpoint/2010/main" val="1255339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043238"/>
            <a:ext cx="8229600" cy="1143000"/>
          </a:xfrm>
        </p:spPr>
        <p:txBody>
          <a:bodyPr/>
          <a:lstStyle/>
          <a:p>
            <a:r>
              <a:rPr lang="en-US" dirty="0" smtClean="0"/>
              <a:t>Backups</a:t>
            </a:r>
            <a:endParaRPr lang="en-US" dirty="0"/>
          </a:p>
        </p:txBody>
      </p:sp>
    </p:spTree>
    <p:extLst>
      <p:ext uri="{BB962C8B-B14F-4D97-AF65-F5344CB8AC3E}">
        <p14:creationId xmlns:p14="http://schemas.microsoft.com/office/powerpoint/2010/main" val="263975685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47810" y="1600200"/>
            <a:ext cx="405432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p>
          <a:p>
            <a:pPr marL="0" indent="0">
              <a:buFont typeface="Arial"/>
              <a:buNone/>
            </a:pPr>
            <a:r>
              <a:rPr lang="en-US" dirty="0" smtClean="0"/>
              <a:t>Then for</a:t>
            </a:r>
          </a:p>
          <a:p>
            <a:pPr marL="0" indent="0">
              <a:buFont typeface="Arial"/>
              <a:buNone/>
            </a:pPr>
            <a:endParaRPr lang="en-US" dirty="0" smtClean="0"/>
          </a:p>
          <a:p>
            <a:pPr marL="0" indent="0">
              <a:buFont typeface="Arial"/>
              <a:buNone/>
            </a:pPr>
            <a:endParaRPr lang="en-US" dirty="0" smtClean="0"/>
          </a:p>
          <a:p>
            <a:pPr marL="0" indent="0">
              <a:buFont typeface="Arial"/>
              <a:buNone/>
            </a:pPr>
            <a:endParaRPr lang="en-US" dirty="0" smtClean="0"/>
          </a:p>
        </p:txBody>
      </p:sp>
      <p:sp>
        <p:nvSpPr>
          <p:cNvPr id="2" name="Title 1"/>
          <p:cNvSpPr>
            <a:spLocks noGrp="1"/>
          </p:cNvSpPr>
          <p:nvPr>
            <p:ph type="title"/>
          </p:nvPr>
        </p:nvSpPr>
        <p:spPr>
          <a:xfrm>
            <a:off x="457200" y="-91440"/>
            <a:ext cx="8229600" cy="1143000"/>
          </a:xfrm>
        </p:spPr>
        <p:txBody>
          <a:bodyPr/>
          <a:lstStyle/>
          <a:p>
            <a:r>
              <a:rPr lang="en-US" dirty="0" smtClean="0"/>
              <a:t>LWE w/ block fixing sources</a:t>
            </a:r>
            <a:endParaRPr lang="en-US" dirty="0"/>
          </a:p>
        </p:txBody>
      </p:sp>
      <p:sp>
        <p:nvSpPr>
          <p:cNvPr id="3" name="Content Placeholder 2"/>
          <p:cNvSpPr>
            <a:spLocks noGrp="1"/>
          </p:cNvSpPr>
          <p:nvPr>
            <p:ph idx="1"/>
          </p:nvPr>
        </p:nvSpPr>
        <p:spPr>
          <a:xfrm>
            <a:off x="493485" y="1600200"/>
            <a:ext cx="4054325" cy="4525963"/>
          </a:xfrm>
        </p:spPr>
        <p:txBody>
          <a:bodyPr>
            <a:normAutofit/>
          </a:bodyPr>
          <a:lstStyle/>
          <a:p>
            <a:pPr marL="0" indent="0">
              <a:buNone/>
            </a:pPr>
            <a:r>
              <a:rPr lang="en-US" u="sng" dirty="0" smtClean="0"/>
              <a:t>Theorem 4:</a:t>
            </a:r>
            <a:endParaRPr lang="en-US" u="sng" dirty="0"/>
          </a:p>
          <a:p>
            <a:pPr marL="0" indent="0">
              <a:buNone/>
            </a:pPr>
            <a:r>
              <a:rPr lang="en-US" dirty="0" smtClean="0"/>
              <a:t>Let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If</a:t>
            </a:r>
          </a:p>
        </p:txBody>
      </p:sp>
      <p:graphicFrame>
        <p:nvGraphicFramePr>
          <p:cNvPr id="4" name="Object 3"/>
          <p:cNvGraphicFramePr>
            <a:graphicFrameLocks noChangeAspect="1"/>
          </p:cNvGraphicFramePr>
          <p:nvPr>
            <p:extLst>
              <p:ext uri="{D42A27DB-BD31-4B8C-83A1-F6EECF244321}">
                <p14:modId xmlns:p14="http://schemas.microsoft.com/office/powerpoint/2010/main" val="992501272"/>
              </p:ext>
            </p:extLst>
          </p:nvPr>
        </p:nvGraphicFramePr>
        <p:xfrm>
          <a:off x="845306" y="2837845"/>
          <a:ext cx="1577975" cy="1524000"/>
        </p:xfrm>
        <a:graphic>
          <a:graphicData uri="http://schemas.openxmlformats.org/presentationml/2006/ole">
            <mc:AlternateContent xmlns:mc="http://schemas.openxmlformats.org/markup-compatibility/2006">
              <mc:Choice xmlns:v="urn:schemas-microsoft-com:vml" Requires="v">
                <p:oleObj spid="_x0000_s18878" name="Equation" r:id="rId3" imgW="749300" imgH="723900" progId="Equation.3">
                  <p:embed/>
                </p:oleObj>
              </mc:Choice>
              <mc:Fallback>
                <p:oleObj name="Equation" r:id="rId3" imgW="749300" imgH="723900" progId="Equation.3">
                  <p:embed/>
                  <p:pic>
                    <p:nvPicPr>
                      <p:cNvPr id="0" name=""/>
                      <p:cNvPicPr/>
                      <p:nvPr/>
                    </p:nvPicPr>
                    <p:blipFill>
                      <a:blip r:embed="rId4"/>
                      <a:stretch>
                        <a:fillRect/>
                      </a:stretch>
                    </p:blipFill>
                    <p:spPr>
                      <a:xfrm>
                        <a:off x="845306" y="2837845"/>
                        <a:ext cx="1577975" cy="1524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318200"/>
              </p:ext>
            </p:extLst>
          </p:nvPr>
        </p:nvGraphicFramePr>
        <p:xfrm>
          <a:off x="4781090" y="2816225"/>
          <a:ext cx="3128963" cy="2190750"/>
        </p:xfrm>
        <a:graphic>
          <a:graphicData uri="http://schemas.openxmlformats.org/presentationml/2006/ole">
            <mc:AlternateContent xmlns:mc="http://schemas.openxmlformats.org/markup-compatibility/2006">
              <mc:Choice xmlns:v="urn:schemas-microsoft-com:vml" Requires="v">
                <p:oleObj spid="_x0000_s18879" name="Equation" r:id="rId5" imgW="1485900" imgH="1041400" progId="Equation.3">
                  <p:embed/>
                </p:oleObj>
              </mc:Choice>
              <mc:Fallback>
                <p:oleObj name="Equation" r:id="rId5" imgW="1485900" imgH="1041400" progId="Equation.3">
                  <p:embed/>
                  <p:pic>
                    <p:nvPicPr>
                      <p:cNvPr id="0" name=""/>
                      <p:cNvPicPr/>
                      <p:nvPr/>
                    </p:nvPicPr>
                    <p:blipFill>
                      <a:blip r:embed="rId6"/>
                      <a:stretch>
                        <a:fillRect/>
                      </a:stretch>
                    </p:blipFill>
                    <p:spPr>
                      <a:xfrm>
                        <a:off x="4781090" y="2816225"/>
                        <a:ext cx="3128963" cy="2190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29997628"/>
              </p:ext>
            </p:extLst>
          </p:nvPr>
        </p:nvGraphicFramePr>
        <p:xfrm>
          <a:off x="715283" y="5232174"/>
          <a:ext cx="2647950" cy="454025"/>
        </p:xfrm>
        <a:graphic>
          <a:graphicData uri="http://schemas.openxmlformats.org/presentationml/2006/ole">
            <mc:AlternateContent xmlns:mc="http://schemas.openxmlformats.org/markup-compatibility/2006">
              <mc:Choice xmlns:v="urn:schemas-microsoft-com:vml" Requires="v">
                <p:oleObj spid="_x0000_s18880" name="Equation" r:id="rId7" imgW="1257300" imgH="215900" progId="Equation.3">
                  <p:embed/>
                </p:oleObj>
              </mc:Choice>
              <mc:Fallback>
                <p:oleObj name="Equation" r:id="rId7" imgW="1257300" imgH="215900" progId="Equation.3">
                  <p:embed/>
                  <p:pic>
                    <p:nvPicPr>
                      <p:cNvPr id="0" name=""/>
                      <p:cNvPicPr/>
                      <p:nvPr/>
                    </p:nvPicPr>
                    <p:blipFill>
                      <a:blip r:embed="rId8"/>
                      <a:stretch>
                        <a:fillRect/>
                      </a:stretch>
                    </p:blipFill>
                    <p:spPr>
                      <a:xfrm>
                        <a:off x="715283" y="5232174"/>
                        <a:ext cx="2647950" cy="4540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22641654"/>
              </p:ext>
            </p:extLst>
          </p:nvPr>
        </p:nvGraphicFramePr>
        <p:xfrm>
          <a:off x="4606620" y="5232400"/>
          <a:ext cx="2968625" cy="454025"/>
        </p:xfrm>
        <a:graphic>
          <a:graphicData uri="http://schemas.openxmlformats.org/presentationml/2006/ole">
            <mc:AlternateContent xmlns:mc="http://schemas.openxmlformats.org/markup-compatibility/2006">
              <mc:Choice xmlns:v="urn:schemas-microsoft-com:vml" Requires="v">
                <p:oleObj spid="_x0000_s18881" name="Equation" r:id="rId9" imgW="1409700" imgH="215900" progId="Equation.3">
                  <p:embed/>
                </p:oleObj>
              </mc:Choice>
              <mc:Fallback>
                <p:oleObj name="Equation" r:id="rId9" imgW="1409700" imgH="215900" progId="Equation.3">
                  <p:embed/>
                  <p:pic>
                    <p:nvPicPr>
                      <p:cNvPr id="0" name=""/>
                      <p:cNvPicPr/>
                      <p:nvPr/>
                    </p:nvPicPr>
                    <p:blipFill>
                      <a:blip r:embed="rId10"/>
                      <a:stretch>
                        <a:fillRect/>
                      </a:stretch>
                    </p:blipFill>
                    <p:spPr>
                      <a:xfrm>
                        <a:off x="4606620" y="5232400"/>
                        <a:ext cx="2968625" cy="454025"/>
                      </a:xfrm>
                      <a:prstGeom prst="rect">
                        <a:avLst/>
                      </a:prstGeom>
                    </p:spPr>
                  </p:pic>
                </p:oleObj>
              </mc:Fallback>
            </mc:AlternateContent>
          </a:graphicData>
        </a:graphic>
      </p:graphicFrame>
      <p:sp>
        <p:nvSpPr>
          <p:cNvPr id="12" name="Rectangle 11"/>
          <p:cNvSpPr/>
          <p:nvPr/>
        </p:nvSpPr>
        <p:spPr>
          <a:xfrm>
            <a:off x="4580465" y="2217438"/>
            <a:ext cx="3906310"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93485" y="2217438"/>
            <a:ext cx="2869748"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27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uiExpand="1" build="p"/>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762000" y="1828800"/>
            <a:ext cx="8763000" cy="3951836"/>
          </a:xfrm>
        </p:spPr>
        <p:txBody>
          <a:bodyPr>
            <a:normAutofit/>
          </a:bodyPr>
          <a:lstStyle/>
          <a:p>
            <a:pPr eaLnBrk="1" hangingPunct="1"/>
            <a:r>
              <a:rPr lang="en-US" sz="2400" dirty="0" smtClean="0">
                <a:latin typeface="Arial" charset="0"/>
              </a:rPr>
              <a:t>Authentication with Noisy Data</a:t>
            </a:r>
          </a:p>
          <a:p>
            <a:pPr lvl="1"/>
            <a:r>
              <a:rPr lang="en-US" sz="2000" dirty="0" smtClean="0">
                <a:latin typeface="Arial" charset="0"/>
              </a:rPr>
              <a:t>Fuzzy Extractors</a:t>
            </a:r>
          </a:p>
          <a:p>
            <a:pPr eaLnBrk="1" hangingPunct="1"/>
            <a:endParaRPr lang="en-US" sz="2400" dirty="0">
              <a:latin typeface="Arial" charset="0"/>
            </a:endParaRPr>
          </a:p>
          <a:p>
            <a:pPr eaLnBrk="1" hangingPunct="1"/>
            <a:r>
              <a:rPr lang="en-US" sz="2400" dirty="0" smtClean="0">
                <a:latin typeface="Arial" charset="0"/>
              </a:rPr>
              <a:t>Impossibility of Computational Secure Sketches</a:t>
            </a:r>
          </a:p>
          <a:p>
            <a:pPr eaLnBrk="1" hangingPunct="1"/>
            <a:endParaRPr lang="en-US" sz="2400" dirty="0">
              <a:latin typeface="Arial" charset="0"/>
            </a:endParaRPr>
          </a:p>
          <a:p>
            <a:pPr eaLnBrk="1" hangingPunct="1"/>
            <a:r>
              <a:rPr lang="en-US" sz="2400" dirty="0" smtClean="0">
                <a:latin typeface="Arial" charset="0"/>
              </a:rPr>
              <a:t>Computational Fuzzy Extractor from Learning with Errors</a:t>
            </a:r>
            <a:br>
              <a:rPr lang="en-US" sz="2400" dirty="0" smtClean="0">
                <a:latin typeface="Arial" charset="0"/>
              </a:rPr>
            </a:br>
            <a:r>
              <a:rPr lang="en-US" sz="2400" dirty="0" smtClean="0">
                <a:latin typeface="Arial" charset="0"/>
              </a:rPr>
              <a:t>	(based on hard lattice problems)</a:t>
            </a:r>
          </a:p>
          <a:p>
            <a:pPr lvl="1" eaLnBrk="1" hangingPunct="1">
              <a:buFontTx/>
              <a:buNone/>
            </a:pPr>
            <a:endParaRPr lang="en-US" sz="2000" dirty="0">
              <a:latin typeface="Arial" charset="0"/>
            </a:endParaRPr>
          </a:p>
        </p:txBody>
      </p:sp>
      <p:sp>
        <p:nvSpPr>
          <p:cNvPr id="7170" name="Title 2"/>
          <p:cNvSpPr>
            <a:spLocks noGrp="1"/>
          </p:cNvSpPr>
          <p:nvPr>
            <p:ph type="title"/>
          </p:nvPr>
        </p:nvSpPr>
        <p:spPr/>
        <p:txBody>
          <a:bodyPr/>
          <a:lstStyle/>
          <a:p>
            <a:pPr eaLnBrk="1" hangingPunct="1"/>
            <a:r>
              <a:rPr lang="en-US">
                <a:latin typeface="Arial" charset="0"/>
              </a:rPr>
              <a:t>Outline</a:t>
            </a:r>
          </a:p>
        </p:txBody>
      </p:sp>
    </p:spTree>
    <p:extLst>
      <p:ext uri="{BB962C8B-B14F-4D97-AF65-F5344CB8AC3E}">
        <p14:creationId xmlns:p14="http://schemas.microsoft.com/office/powerpoint/2010/main" val="24826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01462"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Fuzzy Extractors derive keys from noisy data</a:t>
            </a:r>
          </a:p>
          <a:p>
            <a:pPr marL="0" indent="0">
              <a:buNone/>
            </a:pPr>
            <a:r>
              <a:rPr lang="en-US" sz="1200" dirty="0"/>
              <a:t> </a:t>
            </a: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100" name="TextBox 99"/>
          <p:cNvSpPr txBox="1"/>
          <p:nvPr/>
        </p:nvSpPr>
        <p:spPr>
          <a:xfrm>
            <a:off x="3945794" y="1101494"/>
            <a:ext cx="1546216"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5009719"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28741"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 name="Straight Arrow Connector 9"/>
          <p:cNvCxnSpPr>
            <a:stCxn id="15" idx="0"/>
            <a:endCxn id="14" idx="5"/>
          </p:cNvCxnSpPr>
          <p:nvPr/>
        </p:nvCxnSpPr>
        <p:spPr bwMode="auto">
          <a:xfrm flipH="1" flipV="1">
            <a:off x="6381559" y="2348718"/>
            <a:ext cx="457468" cy="34659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98852"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70692"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74082"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14674"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i="1" dirty="0" err="1" smtClean="0">
                <a:latin typeface="Times New Roman"/>
                <a:cs typeface="Times New Roman"/>
              </a:rPr>
              <a:t>ss</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24" name="TextBox 23"/>
          <p:cNvSpPr txBox="1"/>
          <p:nvPr/>
        </p:nvSpPr>
        <p:spPr>
          <a:xfrm>
            <a:off x="6222113" y="3021171"/>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37669"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a:t>
            </a:r>
            <a:r>
              <a:rPr lang="en-US" dirty="0">
                <a:latin typeface="Times New Roman"/>
                <a:cs typeface="Times New Roman"/>
              </a:rPr>
              <a:t>Encode(</a:t>
            </a:r>
            <a:r>
              <a:rPr lang="en-US" i="1" dirty="0">
                <a:latin typeface="Times New Roman"/>
                <a:cs typeface="Times New Roman"/>
              </a:rPr>
              <a:t>x</a:t>
            </a:r>
            <a:r>
              <a:rPr lang="en-US" dirty="0" smtClean="0">
                <a:latin typeface="Times New Roman"/>
                <a:cs typeface="Times New Roman"/>
              </a:rPr>
              <a:t>)</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21116"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901459"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8002499"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82437"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28741"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4" name="Rectangle 36"/>
          <p:cNvSpPr>
            <a:spLocks noChangeArrowheads="1"/>
          </p:cNvSpPr>
          <p:nvPr/>
        </p:nvSpPr>
        <p:spPr bwMode="auto">
          <a:xfrm>
            <a:off x="3156858" y="5418667"/>
            <a:ext cx="5927288" cy="125023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a:t>
            </a:r>
          </a:p>
          <a:p>
            <a:pPr>
              <a:defRPr/>
            </a:pPr>
            <a:r>
              <a:rPr lang="en-US" b="1" dirty="0" smtClean="0"/>
              <a:t> </a:t>
            </a:r>
            <a:r>
              <a:rPr lang="en-US" sz="1800" b="1" dirty="0" smtClean="0"/>
              <a:t>and </a:t>
            </a:r>
          </a:p>
          <a:p>
            <a:pPr>
              <a:defRPr/>
            </a:pP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41782718"/>
              </p:ext>
            </p:extLst>
          </p:nvPr>
        </p:nvGraphicFramePr>
        <p:xfrm>
          <a:off x="5210175" y="6292850"/>
          <a:ext cx="1550988" cy="357188"/>
        </p:xfrm>
        <a:graphic>
          <a:graphicData uri="http://schemas.openxmlformats.org/presentationml/2006/ole">
            <mc:AlternateContent xmlns:mc="http://schemas.openxmlformats.org/markup-compatibility/2006">
              <mc:Choice xmlns:v="urn:schemas-microsoft-com:vml" Requires="v">
                <p:oleObj spid="_x0000_s6284"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5210175" y="6292850"/>
                        <a:ext cx="1550988" cy="357188"/>
                      </a:xfrm>
                      <a:prstGeom prst="rect">
                        <a:avLst/>
                      </a:prstGeom>
                    </p:spPr>
                  </p:pic>
                </p:oleObj>
              </mc:Fallback>
            </mc:AlternateContent>
          </a:graphicData>
        </a:graphic>
      </p:graphicFrame>
      <p:sp>
        <p:nvSpPr>
          <p:cNvPr id="23" name="TextBox 22"/>
          <p:cNvSpPr txBox="1"/>
          <p:nvPr/>
        </p:nvSpPr>
        <p:spPr>
          <a:xfrm>
            <a:off x="6460569" y="3813976"/>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a:latin typeface="Times New Roman"/>
                <a:cs typeface="Times New Roman"/>
              </a:rPr>
              <a:t>’</a:t>
            </a:r>
            <a:endParaRPr lang="en-US" sz="1800" dirty="0">
              <a:latin typeface="Times New Roman"/>
              <a:cs typeface="Times New Roman"/>
            </a:endParaRPr>
          </a:p>
        </p:txBody>
      </p:sp>
    </p:spTree>
    <p:extLst>
      <p:ext uri="{BB962C8B-B14F-4D97-AF65-F5344CB8AC3E}">
        <p14:creationId xmlns:p14="http://schemas.microsoft.com/office/powerpoint/2010/main" val="398524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34">
                                            <p:bg/>
                                          </p:spTgt>
                                        </p:tgtEl>
                                        <p:attrNameLst>
                                          <p:attrName>style.visibility</p:attrName>
                                        </p:attrNameLst>
                                      </p:cBhvr>
                                      <p:to>
                                        <p:strVal val="visible"/>
                                      </p:to>
                                    </p:set>
                                    <p:animEffect transition="in" filter="fade">
                                      <p:cBhvr>
                                        <p:cTn id="65" dur="500"/>
                                        <p:tgtEl>
                                          <p:spTgt spid="34">
                                            <p:bg/>
                                          </p:spTgt>
                                        </p:tgtEl>
                                      </p:cBhvr>
                                    </p:animEffect>
                                  </p:childTnLst>
                                </p:cTn>
                              </p:par>
                            </p:childTnLst>
                          </p:cTn>
                        </p:par>
                        <p:par>
                          <p:cTn id="66" fill="hold">
                            <p:stCondLst>
                              <p:cond delay="500"/>
                            </p:stCondLst>
                            <p:childTnLst>
                              <p:par>
                                <p:cTn id="67" presetID="10" presetClass="entr" presetSubtype="0" fill="hold" grpId="1"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Effect transition="in" filter="fade">
                                      <p:cBhvr>
                                        <p:cTn id="69" dur="500"/>
                                        <p:tgtEl>
                                          <p:spTgt spid="3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34">
                                            <p:txEl>
                                              <p:pRg st="1" end="1"/>
                                            </p:txEl>
                                          </p:spTgt>
                                        </p:tgtEl>
                                        <p:attrNameLst>
                                          <p:attrName>style.visibility</p:attrName>
                                        </p:attrNameLst>
                                      </p:cBhvr>
                                      <p:to>
                                        <p:strVal val="visible"/>
                                      </p:to>
                                    </p:set>
                                    <p:animEffect transition="in" filter="fade">
                                      <p:cBhvr>
                                        <p:cTn id="101" dur="500"/>
                                        <p:tgtEl>
                                          <p:spTgt spid="34">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34">
                                            <p:txEl>
                                              <p:pRg st="2" end="2"/>
                                            </p:txEl>
                                          </p:spTgt>
                                        </p:tgtEl>
                                        <p:attrNameLst>
                                          <p:attrName>style.visibility</p:attrName>
                                        </p:attrNameLst>
                                      </p:cBhvr>
                                      <p:to>
                                        <p:strVal val="visible"/>
                                      </p:to>
                                    </p:set>
                                    <p:animEffect transition="in" filter="fade">
                                      <p:cBhvr>
                                        <p:cTn id="106" dur="500"/>
                                        <p:tgtEl>
                                          <p:spTgt spid="34">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uild="p"/>
      <p:bldP spid="100" grpId="0"/>
      <p:bldP spid="11" grpId="0" animBg="1"/>
      <p:bldP spid="14" grpId="0" animBg="1"/>
      <p:bldP spid="15" grpId="0" animBg="1"/>
      <p:bldP spid="15" grpId="1" animBg="1"/>
      <p:bldP spid="22" grpId="0"/>
      <p:bldP spid="24" grpId="0"/>
      <p:bldP spid="24" grpId="1"/>
      <p:bldP spid="25" grpId="0"/>
      <p:bldP spid="27" grpId="0"/>
      <p:bldP spid="35" grpId="0" animBg="1"/>
      <p:bldP spid="37" grpId="0" animBg="1"/>
      <p:bldP spid="34" grpId="1" build="p"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[DodisOstrovskyReyzinSmith04, 08]</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solidFill>
                  <a:srgbClr val="FFFFFF"/>
                </a:solidFill>
                <a:latin typeface="Arial" charset="0"/>
              </a:rPr>
              <a:t>Error</a:t>
            </a:r>
            <a:r>
              <a:rPr lang="en-US" sz="1400" i="1" dirty="0">
                <a:solidFill>
                  <a:srgbClr val="FFFFFF"/>
                </a:solidFill>
                <a:latin typeface="Arial" charset="0"/>
              </a:rPr>
              <a:t>-correct </a:t>
            </a:r>
            <a:r>
              <a:rPr lang="en-US" sz="1400" dirty="0">
                <a:solidFill>
                  <a:srgbClr val="FFFFFF"/>
                </a:solidFill>
                <a:latin typeface="Arial" charset="0"/>
              </a:rPr>
              <a:t>the </a:t>
            </a:r>
            <a:r>
              <a:rPr lang="en-US" sz="1400" dirty="0" smtClean="0">
                <a:solidFill>
                  <a:srgbClr val="FFFFFF"/>
                </a:solidFill>
                <a:latin typeface="Arial" charset="0"/>
              </a:rPr>
              <a:t>source using </a:t>
            </a:r>
            <a:r>
              <a:rPr lang="en-US" sz="1400" dirty="0">
                <a:solidFill>
                  <a:srgbClr val="FFFFFF"/>
                </a:solidFill>
                <a:latin typeface="Arial" charset="0"/>
              </a:rPr>
              <a:t>a </a:t>
            </a:r>
            <a:r>
              <a:rPr lang="en-US" sz="1400" i="1" dirty="0">
                <a:solidFill>
                  <a:srgbClr val="FFFFFF"/>
                </a:solidFill>
                <a:latin typeface="Arial" charset="0"/>
              </a:rPr>
              <a:t>Secure </a:t>
            </a:r>
            <a:r>
              <a:rPr lang="en-US" sz="1400" i="1" dirty="0" smtClean="0">
                <a:solidFill>
                  <a:srgbClr val="FFFFFF"/>
                </a:solidFill>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0535" y="2858879"/>
            <a:ext cx="2114351" cy="2305787"/>
            <a:chOff x="6836909" y="2274898"/>
            <a:chExt cx="982662" cy="1775197"/>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6909" y="2274898"/>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054363018"/>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4189"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45786782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4190"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316123147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4191"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521456890"/>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4192"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332119086"/>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4193"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54081042"/>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4194"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777240" cy="1042416"/>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40249" y="4418342"/>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2" y="3253223"/>
            <a:ext cx="777140" cy="1044618"/>
            <a:chOff x="6851952" y="2558143"/>
            <a:chExt cx="967619" cy="1491952"/>
          </a:xfrm>
        </p:grpSpPr>
        <p:sp>
          <p:nvSpPr>
            <p:cNvPr id="53" name="Trapezoid 5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6" name="Elbow Connector 55"/>
          <p:cNvCxnSpPr>
            <a:endCxn id="53" idx="0"/>
          </p:cNvCxnSpPr>
          <p:nvPr/>
        </p:nvCxnSpPr>
        <p:spPr>
          <a:xfrm rot="10800000" flipV="1">
            <a:off x="2892253" y="3428370"/>
            <a:ext cx="682635" cy="347162"/>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503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par>
                                <p:cTn id="18" presetID="10" presetClass="entr" presetSubtype="0"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10"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sp>
        <p:nvSpPr>
          <p:cNvPr id="34" name="Rectangle 36"/>
          <p:cNvSpPr>
            <a:spLocks noChangeArrowheads="1"/>
          </p:cNvSpPr>
          <p:nvPr/>
        </p:nvSpPr>
        <p:spPr bwMode="auto">
          <a:xfrm>
            <a:off x="6249610" y="1770945"/>
            <a:ext cx="2845001" cy="131123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p>
          <a:p>
            <a:pPr>
              <a:defRPr/>
            </a:pP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996760669"/>
              </p:ext>
            </p:extLst>
          </p:nvPr>
        </p:nvGraphicFramePr>
        <p:xfrm>
          <a:off x="6443310" y="2633662"/>
          <a:ext cx="1550987" cy="357188"/>
        </p:xfrm>
        <a:graphic>
          <a:graphicData uri="http://schemas.openxmlformats.org/presentationml/2006/ole">
            <mc:AlternateContent xmlns:mc="http://schemas.openxmlformats.org/markup-compatibility/2006">
              <mc:Choice xmlns:v="urn:schemas-microsoft-com:vml" Requires="v">
                <p:oleObj spid="_x0000_s8580"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6443310" y="2633662"/>
                        <a:ext cx="1550987" cy="357188"/>
                      </a:xfrm>
                      <a:prstGeom prst="rect">
                        <a:avLst/>
                      </a:prstGeom>
                    </p:spPr>
                  </p:pic>
                </p:oleObj>
              </mc:Fallback>
            </mc:AlternateContent>
          </a:graphicData>
        </a:graphic>
      </p:graphicFrame>
      <p:pic>
        <p:nvPicPr>
          <p:cNvPr id="9" name="Picture 8" descr="sketchPi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4250" y="1333500"/>
            <a:ext cx="2655740" cy="2191786"/>
          </a:xfrm>
          <a:prstGeom prst="rect">
            <a:avLst/>
          </a:prstGeom>
        </p:spPr>
      </p:pic>
      <p:grpSp>
        <p:nvGrpSpPr>
          <p:cNvPr id="12" name="Group 11"/>
          <p:cNvGrpSpPr/>
          <p:nvPr/>
        </p:nvGrpSpPr>
        <p:grpSpPr>
          <a:xfrm>
            <a:off x="6243053" y="4128462"/>
            <a:ext cx="2845001" cy="1671635"/>
            <a:chOff x="6249610" y="3824479"/>
            <a:chExt cx="2845001" cy="1671635"/>
          </a:xfrm>
        </p:grpSpPr>
        <p:sp>
          <p:nvSpPr>
            <p:cNvPr id="23"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24" name="Straight Arrow Connector 23"/>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3627009" y="4221988"/>
            <a:ext cx="967619" cy="1463040"/>
            <a:chOff x="6851952" y="2558143"/>
            <a:chExt cx="967619" cy="1491952"/>
          </a:xfrm>
        </p:grpSpPr>
        <p:sp>
          <p:nvSpPr>
            <p:cNvPr id="28" name="Trapezoid 2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2811466" y="496406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50368661"/>
              </p:ext>
            </p:extLst>
          </p:nvPr>
        </p:nvGraphicFramePr>
        <p:xfrm>
          <a:off x="3015550" y="4539703"/>
          <a:ext cx="352425" cy="373062"/>
        </p:xfrm>
        <a:graphic>
          <a:graphicData uri="http://schemas.openxmlformats.org/presentationml/2006/ole">
            <mc:AlternateContent xmlns:mc="http://schemas.openxmlformats.org/markup-compatibility/2006">
              <mc:Choice xmlns:v="urn:schemas-microsoft-com:vml" Requires="v">
                <p:oleObj spid="_x0000_s8581"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3015550" y="4539703"/>
                        <a:ext cx="352425" cy="373062"/>
                      </a:xfrm>
                      <a:prstGeom prst="rect">
                        <a:avLst/>
                      </a:prstGeom>
                    </p:spPr>
                  </p:pic>
                </p:oleObj>
              </mc:Fallback>
            </mc:AlternateContent>
          </a:graphicData>
        </a:graphic>
      </p:graphicFrame>
      <p:cxnSp>
        <p:nvCxnSpPr>
          <p:cNvPr id="33" name="Straight Arrow Connector 32"/>
          <p:cNvCxnSpPr>
            <a:stCxn id="28" idx="0"/>
          </p:cNvCxnSpPr>
          <p:nvPr/>
        </p:nvCxnSpPr>
        <p:spPr bwMode="auto">
          <a:xfrm>
            <a:off x="4594629" y="495350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30088717"/>
              </p:ext>
            </p:extLst>
          </p:nvPr>
        </p:nvGraphicFramePr>
        <p:xfrm>
          <a:off x="4733828" y="4619625"/>
          <a:ext cx="1519237" cy="374650"/>
        </p:xfrm>
        <a:graphic>
          <a:graphicData uri="http://schemas.openxmlformats.org/presentationml/2006/ole">
            <mc:AlternateContent xmlns:mc="http://schemas.openxmlformats.org/markup-compatibility/2006">
              <mc:Choice xmlns:v="urn:schemas-microsoft-com:vml" Requires="v">
                <p:oleObj spid="_x0000_s8582" name="Equation" r:id="rId9" imgW="876300" imgH="215900" progId="Equation.3">
                  <p:embed/>
                </p:oleObj>
              </mc:Choice>
              <mc:Fallback>
                <p:oleObj name="Equation" r:id="rId9" imgW="876300" imgH="215900" progId="Equation.3">
                  <p:embed/>
                  <p:pic>
                    <p:nvPicPr>
                      <p:cNvPr id="0" name=""/>
                      <p:cNvPicPr/>
                      <p:nvPr/>
                    </p:nvPicPr>
                    <p:blipFill>
                      <a:blip r:embed="rId10"/>
                      <a:stretch>
                        <a:fillRect/>
                      </a:stretch>
                    </p:blipFill>
                    <p:spPr>
                      <a:xfrm>
                        <a:off x="4733828" y="4619625"/>
                        <a:ext cx="1519237" cy="374650"/>
                      </a:xfrm>
                      <a:prstGeom prst="rect">
                        <a:avLst/>
                      </a:prstGeom>
                    </p:spPr>
                  </p:pic>
                </p:oleObj>
              </mc:Fallback>
            </mc:AlternateContent>
          </a:graphicData>
        </a:graphic>
      </p:graphicFrame>
    </p:spTree>
    <p:extLst>
      <p:ext uri="{BB962C8B-B14F-4D97-AF65-F5344CB8AC3E}">
        <p14:creationId xmlns:p14="http://schemas.microsoft.com/office/powerpoint/2010/main" val="419548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information should not reveal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grpSp>
        <p:nvGrpSpPr>
          <p:cNvPr id="9" name="Group 8"/>
          <p:cNvGrpSpPr/>
          <p:nvPr/>
        </p:nvGrpSpPr>
        <p:grpSpPr>
          <a:xfrm>
            <a:off x="3787588" y="1101494"/>
            <a:ext cx="5051612" cy="4164082"/>
            <a:chOff x="3787588" y="1101494"/>
            <a:chExt cx="5051612" cy="4164082"/>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0" name="TextBox 99"/>
            <p:cNvSpPr txBox="1"/>
            <p:nvPr/>
          </p:nvSpPr>
          <p:spPr>
            <a:xfrm>
              <a:off x="3931920" y="1101494"/>
              <a:ext cx="1494031"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00800"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Times New Roman"/>
                  <a:cs typeface="Times New Roman"/>
                </a:rPr>
                <a:t> </a:t>
              </a:r>
              <a:r>
                <a:rPr lang="en-US" sz="1800" dirty="0" smtClean="0">
                  <a:latin typeface="Times New Roman"/>
                  <a:cs typeface="Times New Roman"/>
                  <a:sym typeface="Symbol"/>
                </a:rPr>
                <a:t></a:t>
              </a:r>
              <a:r>
                <a:rPr lang="en-US" sz="1800" dirty="0" smtClean="0">
                  <a:latin typeface="Times New Roman"/>
                  <a:cs typeface="Times New Roman"/>
                </a:rPr>
                <a:t> </a:t>
              </a:r>
              <a:r>
                <a:rPr lang="en-US" sz="1800" i="1" dirty="0" err="1" smtClean="0">
                  <a:latin typeface="Times New Roman"/>
                  <a:cs typeface="Times New Roman"/>
                </a:rPr>
                <a:t>ss</a:t>
              </a:r>
              <a:r>
                <a:rPr lang="en-US" sz="1800" dirty="0" smtClean="0">
                  <a:latin typeface="Times New Roman"/>
                  <a:cs typeface="Times New Roman"/>
                </a:rPr>
                <a:t>)</a:t>
              </a:r>
              <a:endParaRPr lang="en-US" sz="1800"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=w</a:t>
              </a:r>
              <a:r>
                <a:rPr lang="en-US" sz="1800" baseline="-25000" dirty="0" smtClean="0">
                  <a:latin typeface="Times New Roman"/>
                  <a:cs typeface="Times New Roman"/>
                </a:rPr>
                <a:t>0</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887585"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7988625"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68563"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14867"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34" name="Rectangle 36"/>
          <p:cNvSpPr>
            <a:spLocks noChangeArrowheads="1"/>
          </p:cNvSpPr>
          <p:nvPr/>
        </p:nvSpPr>
        <p:spPr bwMode="auto">
          <a:xfrm>
            <a:off x="3765176" y="5608662"/>
            <a:ext cx="5318969" cy="10602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br>
              <a:rPr lang="en-US" sz="1800" b="1" dirty="0" smtClean="0"/>
            </a:b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52941218"/>
              </p:ext>
            </p:extLst>
          </p:nvPr>
        </p:nvGraphicFramePr>
        <p:xfrm>
          <a:off x="3837760" y="6272213"/>
          <a:ext cx="4295775" cy="398462"/>
        </p:xfrm>
        <a:graphic>
          <a:graphicData uri="http://schemas.openxmlformats.org/presentationml/2006/ole">
            <mc:AlternateContent xmlns:mc="http://schemas.openxmlformats.org/markup-compatibility/2006">
              <mc:Choice xmlns:v="urn:schemas-microsoft-com:vml" Requires="v">
                <p:oleObj spid="_x0000_s7306" name="Equation" r:id="rId4" imgW="2603500" imgH="241300" progId="Equation.3">
                  <p:embed/>
                </p:oleObj>
              </mc:Choice>
              <mc:Fallback>
                <p:oleObj name="Equation" r:id="rId4" imgW="2603500" imgH="241300" progId="Equation.3">
                  <p:embed/>
                  <p:pic>
                    <p:nvPicPr>
                      <p:cNvPr id="0" name=""/>
                      <p:cNvPicPr/>
                      <p:nvPr/>
                    </p:nvPicPr>
                    <p:blipFill>
                      <a:blip r:embed="rId5"/>
                      <a:stretch>
                        <a:fillRect/>
                      </a:stretch>
                    </p:blipFill>
                    <p:spPr>
                      <a:xfrm>
                        <a:off x="3837760" y="6272213"/>
                        <a:ext cx="4295775" cy="398462"/>
                      </a:xfrm>
                      <a:prstGeom prst="rect">
                        <a:avLst/>
                      </a:prstGeom>
                    </p:spPr>
                  </p:pic>
                </p:oleObj>
              </mc:Fallback>
            </mc:AlternateContent>
          </a:graphicData>
        </a:graphic>
      </p:graphicFrame>
      <p:sp>
        <p:nvSpPr>
          <p:cNvPr id="23" name="Rectangle 36"/>
          <p:cNvSpPr>
            <a:spLocks noChangeArrowheads="1"/>
          </p:cNvSpPr>
          <p:nvPr/>
        </p:nvSpPr>
        <p:spPr bwMode="auto">
          <a:xfrm>
            <a:off x="270651" y="5601002"/>
            <a:ext cx="3200895" cy="106967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a:t>
            </a:r>
            <a:br>
              <a:rPr lang="en-US" sz="1800" b="1" dirty="0" smtClean="0"/>
            </a:br>
            <a:r>
              <a:rPr lang="en-US" sz="1800" b="1" dirty="0" smtClean="0"/>
              <a:t> to the uniform distribution</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a:t>
            </a:r>
            <a:r>
              <a:rPr lang="en-US" sz="1800" b="1" dirty="0" smtClean="0">
                <a:latin typeface="Calibri"/>
                <a:cs typeface="Calibri"/>
              </a:rPr>
              <a:t>then </a:t>
            </a:r>
            <a:r>
              <a:rPr lang="en-US" sz="1800" b="1" dirty="0" smtClean="0">
                <a:latin typeface="Times New Roman"/>
                <a:cs typeface="Times New Roman"/>
              </a:rPr>
              <a:t>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spTree>
    <p:extLst>
      <p:ext uri="{BB962C8B-B14F-4D97-AF65-F5344CB8AC3E}">
        <p14:creationId xmlns:p14="http://schemas.microsoft.com/office/powerpoint/2010/main" val="120701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 of Secure Sketches</a:t>
            </a:r>
            <a:endParaRPr lang="en-US" dirty="0"/>
          </a:p>
        </p:txBody>
      </p:sp>
      <p:sp>
        <p:nvSpPr>
          <p:cNvPr id="3" name="Content Placeholder 2"/>
          <p:cNvSpPr>
            <a:spLocks noGrp="1"/>
          </p:cNvSpPr>
          <p:nvPr>
            <p:ph idx="1"/>
          </p:nvPr>
        </p:nvSpPr>
        <p:spPr>
          <a:xfrm>
            <a:off x="228600" y="1289304"/>
            <a:ext cx="3563112" cy="4828032"/>
          </a:xfrm>
        </p:spPr>
        <p:txBody>
          <a:bodyPr/>
          <a:lstStyle/>
          <a:p>
            <a:r>
              <a:rPr lang="en-US" sz="1600" dirty="0" smtClean="0"/>
              <a:t>Secure Sketches Transform a code </a:t>
            </a:r>
            <a:r>
              <a:rPr lang="en-US" sz="1600" i="1" dirty="0" smtClean="0">
                <a:latin typeface="Times New Roman"/>
                <a:cs typeface="Times New Roman"/>
              </a:rPr>
              <a:t>C</a:t>
            </a:r>
            <a:r>
              <a:rPr lang="en-US" sz="1600" dirty="0" smtClean="0"/>
              <a:t> into a code </a:t>
            </a:r>
            <a:r>
              <a:rPr lang="en-US" sz="1600" i="1" dirty="0" smtClean="0">
                <a:latin typeface="Times New Roman"/>
                <a:cs typeface="Times New Roman"/>
              </a:rPr>
              <a:t>C’</a:t>
            </a:r>
            <a:r>
              <a:rPr lang="en-US" sz="1600" dirty="0" smtClean="0"/>
              <a:t> where the original biometric reading is a </a:t>
            </a:r>
            <a:r>
              <a:rPr lang="en-US" sz="1600" dirty="0" err="1" smtClean="0"/>
              <a:t>codeword</a:t>
            </a:r>
            <a:endParaRPr lang="en-US" sz="1600" dirty="0" smtClean="0"/>
          </a:p>
          <a:p>
            <a:r>
              <a:rPr lang="en-US" sz="1600" dirty="0" smtClean="0"/>
              <a:t>Secure Sketches reveals the shift between C and C’</a:t>
            </a:r>
          </a:p>
          <a:p>
            <a:r>
              <a:rPr lang="en-US" sz="1600" dirty="0" smtClean="0"/>
              <a:t>This is the number of redundant bits in the code</a:t>
            </a:r>
          </a:p>
          <a:p>
            <a:r>
              <a:rPr lang="en-US" sz="1600" dirty="0" smtClean="0"/>
              <a:t>Equal to radius of each ball (in a perfect code)</a:t>
            </a:r>
          </a:p>
          <a:p>
            <a:r>
              <a:rPr lang="en-US" sz="1600" dirty="0" smtClean="0"/>
              <a:t>This drops the information theoretic entropy of the biometric by the radius of each ball</a:t>
            </a:r>
            <a:endParaRPr lang="en-US" sz="1600" dirty="0"/>
          </a:p>
        </p:txBody>
      </p:sp>
      <p:sp>
        <p:nvSpPr>
          <p:cNvPr id="4" name="Rectangle 3"/>
          <p:cNvSpPr/>
          <p:nvPr/>
        </p:nvSpPr>
        <p:spPr bwMode="auto">
          <a:xfrm>
            <a:off x="3733800" y="1718235"/>
            <a:ext cx="5181599" cy="430156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931920" y="1101494"/>
            <a:ext cx="2186266" cy="461665"/>
          </a:xfrm>
          <a:prstGeom prst="rect">
            <a:avLst/>
          </a:prstGeom>
          <a:noFill/>
        </p:spPr>
        <p:txBody>
          <a:bodyPr wrap="none" rtlCol="0">
            <a:spAutoFit/>
          </a:bodyPr>
          <a:lstStyle/>
          <a:p>
            <a:r>
              <a:rPr lang="en-US" dirty="0" smtClean="0"/>
              <a:t>Secure Sketch</a:t>
            </a:r>
            <a:endParaRPr lang="en-US" dirty="0"/>
          </a:p>
        </p:txBody>
      </p:sp>
      <p:grpSp>
        <p:nvGrpSpPr>
          <p:cNvPr id="145" name="Group 144"/>
          <p:cNvGrpSpPr/>
          <p:nvPr/>
        </p:nvGrpSpPr>
        <p:grpSpPr>
          <a:xfrm>
            <a:off x="3886200" y="2286000"/>
            <a:ext cx="4876800" cy="3352800"/>
            <a:chOff x="3886200" y="2286000"/>
            <a:chExt cx="4876800" cy="3352800"/>
          </a:xfrm>
        </p:grpSpPr>
        <p:sp>
          <p:nvSpPr>
            <p:cNvPr id="7" name="Oval 6"/>
            <p:cNvSpPr/>
            <p:nvPr/>
          </p:nvSpPr>
          <p:spPr bwMode="auto">
            <a:xfrm>
              <a:off x="509154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8633111"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3358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3886200"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5550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7262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81646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45070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69454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09154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8633111"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63358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3886200"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75550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7262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46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45070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69454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6" name="Group 135"/>
          <p:cNvGrpSpPr/>
          <p:nvPr/>
        </p:nvGrpSpPr>
        <p:grpSpPr>
          <a:xfrm>
            <a:off x="3962400" y="1752600"/>
            <a:ext cx="4876800" cy="3352800"/>
            <a:chOff x="3962400" y="1752600"/>
            <a:chExt cx="4876800" cy="3352800"/>
          </a:xfrm>
        </p:grpSpPr>
        <p:sp>
          <p:nvSpPr>
            <p:cNvPr id="111" name="Oval 110"/>
            <p:cNvSpPr/>
            <p:nvPr/>
          </p:nvSpPr>
          <p:spPr bwMode="auto">
            <a:xfrm>
              <a:off x="45720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4" name="Oval 113"/>
            <p:cNvSpPr/>
            <p:nvPr/>
          </p:nvSpPr>
          <p:spPr bwMode="auto">
            <a:xfrm>
              <a:off x="57912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5" name="Oval 114"/>
            <p:cNvSpPr/>
            <p:nvPr/>
          </p:nvSpPr>
          <p:spPr bwMode="auto">
            <a:xfrm>
              <a:off x="70104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6" name="Oval 115"/>
            <p:cNvSpPr/>
            <p:nvPr/>
          </p:nvSpPr>
          <p:spPr bwMode="auto">
            <a:xfrm>
              <a:off x="64008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7" name="Oval 116"/>
            <p:cNvSpPr/>
            <p:nvPr/>
          </p:nvSpPr>
          <p:spPr bwMode="auto">
            <a:xfrm>
              <a:off x="51816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8" name="Oval 117"/>
            <p:cNvSpPr/>
            <p:nvPr/>
          </p:nvSpPr>
          <p:spPr bwMode="auto">
            <a:xfrm>
              <a:off x="39624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9" name="Oval 118"/>
            <p:cNvSpPr/>
            <p:nvPr/>
          </p:nvSpPr>
          <p:spPr bwMode="auto">
            <a:xfrm>
              <a:off x="76200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9" name="Oval 128"/>
            <p:cNvSpPr/>
            <p:nvPr/>
          </p:nvSpPr>
          <p:spPr bwMode="auto">
            <a:xfrm>
              <a:off x="45720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0" name="Oval 129"/>
            <p:cNvSpPr/>
            <p:nvPr/>
          </p:nvSpPr>
          <p:spPr bwMode="auto">
            <a:xfrm>
              <a:off x="57912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1" name="Oval 130"/>
            <p:cNvSpPr/>
            <p:nvPr/>
          </p:nvSpPr>
          <p:spPr bwMode="auto">
            <a:xfrm>
              <a:off x="70104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37" name="Oval 136"/>
          <p:cNvSpPr/>
          <p:nvPr/>
        </p:nvSpPr>
        <p:spPr bwMode="auto">
          <a:xfrm>
            <a:off x="4953000" y="472440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4766846" y="4419600"/>
            <a:ext cx="338554"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
        <p:nvSpPr>
          <p:cNvPr id="139" name="TextBox 138"/>
          <p:cNvSpPr txBox="1"/>
          <p:nvPr/>
        </p:nvSpPr>
        <p:spPr>
          <a:xfrm>
            <a:off x="4267200" y="1828800"/>
            <a:ext cx="37008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cxnSp>
        <p:nvCxnSpPr>
          <p:cNvPr id="141" name="Straight Arrow Connector 140"/>
          <p:cNvCxnSpPr>
            <a:stCxn id="120" idx="3"/>
          </p:cNvCxnSpPr>
          <p:nvPr/>
        </p:nvCxnSpPr>
        <p:spPr bwMode="auto">
          <a:xfrm flipH="1">
            <a:off x="5029200" y="4530467"/>
            <a:ext cx="81368" cy="193933"/>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146" name="Group 145"/>
          <p:cNvGrpSpPr/>
          <p:nvPr/>
        </p:nvGrpSpPr>
        <p:grpSpPr>
          <a:xfrm>
            <a:off x="3754034" y="2590800"/>
            <a:ext cx="4876800" cy="3352800"/>
            <a:chOff x="3886200" y="2286000"/>
            <a:chExt cx="4876800" cy="3352800"/>
          </a:xfrm>
        </p:grpSpPr>
        <p:sp>
          <p:nvSpPr>
            <p:cNvPr id="147" name="Oval 146"/>
            <p:cNvSpPr/>
            <p:nvPr/>
          </p:nvSpPr>
          <p:spPr bwMode="auto">
            <a:xfrm>
              <a:off x="509154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8633111"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63358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3886200"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550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7262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81646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45070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69454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509154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8633111"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63358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3886200"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5550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57262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81646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45070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69454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65" name="TextBox 164"/>
          <p:cNvSpPr txBox="1"/>
          <p:nvPr/>
        </p:nvSpPr>
        <p:spPr>
          <a:xfrm>
            <a:off x="4267200" y="1828800"/>
            <a:ext cx="43420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sp>
        <p:nvSpPr>
          <p:cNvPr id="60" name="Oval 59"/>
          <p:cNvSpPr/>
          <p:nvPr/>
        </p:nvSpPr>
        <p:spPr bwMode="auto">
          <a:xfrm>
            <a:off x="5105400" y="5181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TextBox 61"/>
          <p:cNvSpPr txBox="1"/>
          <p:nvPr/>
        </p:nvSpPr>
        <p:spPr>
          <a:xfrm>
            <a:off x="4876800" y="4800600"/>
            <a:ext cx="421376"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Tree>
    <p:extLst>
      <p:ext uri="{BB962C8B-B14F-4D97-AF65-F5344CB8AC3E}">
        <p14:creationId xmlns:p14="http://schemas.microsoft.com/office/powerpoint/2010/main" val="51829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3.33333E-6 4.44444E-6 L -0.01667 0.04444 " pathEditMode="relative" ptsTypes="AA">
                                      <p:cBhvr>
                                        <p:cTn id="29" dur="2000" fill="hold"/>
                                        <p:tgtEl>
                                          <p:spTgt spid="136"/>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fade">
                                      <p:cBhvr>
                                        <p:cTn id="34" dur="500"/>
                                        <p:tgtEl>
                                          <p:spTgt spid="146"/>
                                        </p:tgtEl>
                                      </p:cBhvr>
                                    </p:animEffect>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45"/>
                                        </p:tgtEl>
                                      </p:cBhvr>
                                    </p:animEffect>
                                    <p:set>
                                      <p:cBhvr>
                                        <p:cTn id="38" dur="1" fill="hold">
                                          <p:stCondLst>
                                            <p:cond delay="499"/>
                                          </p:stCondLst>
                                        </p:cTn>
                                        <p:tgtEl>
                                          <p:spTgt spid="14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0" presetClass="exit" presetSubtype="0" fill="hold" grpId="1" nodeType="withEffect">
                                  <p:stCondLst>
                                    <p:cond delay="0"/>
                                  </p:stCondLst>
                                  <p:childTnLst>
                                    <p:animEffect transition="out" filter="fade">
                                      <p:cBhvr>
                                        <p:cTn id="42" dur="500"/>
                                        <p:tgtEl>
                                          <p:spTgt spid="139"/>
                                        </p:tgtEl>
                                      </p:cBhvr>
                                    </p:animEffect>
                                    <p:set>
                                      <p:cBhvr>
                                        <p:cTn id="43" dur="1" fill="hold">
                                          <p:stCondLst>
                                            <p:cond delay="499"/>
                                          </p:stCondLst>
                                        </p:cTn>
                                        <p:tgtEl>
                                          <p:spTgt spid="1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fade">
                                      <p:cBhvr>
                                        <p:cTn id="6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7" grpId="0" animBg="1"/>
      <p:bldP spid="138" grpId="0"/>
      <p:bldP spid="139" grpId="0"/>
      <p:bldP spid="139" grpId="1"/>
      <p:bldP spid="165" grpId="0"/>
      <p:bldP spid="60" grpId="0" animBg="1"/>
      <p:bldP spid="6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678"/>
            <a:ext cx="8229600" cy="1143000"/>
          </a:xfrm>
        </p:spPr>
        <p:txBody>
          <a:bodyPr>
            <a:normAutofit/>
          </a:bodyPr>
          <a:lstStyle/>
          <a:p>
            <a:r>
              <a:rPr lang="en-US" sz="3200" dirty="0" smtClean="0"/>
              <a:t>Randomness w/ Variable Sampling Length</a:t>
            </a:r>
            <a:endParaRPr lang="en-US" sz="3200" dirty="0"/>
          </a:p>
        </p:txBody>
      </p:sp>
      <p:sp>
        <p:nvSpPr>
          <p:cNvPr id="4" name="Rectangle 3"/>
          <p:cNvSpPr/>
          <p:nvPr/>
        </p:nvSpPr>
        <p:spPr>
          <a:xfrm>
            <a:off x="1211480" y="2298000"/>
            <a:ext cx="7010751"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0"/>
            <a:ext cx="8305800" cy="1221877"/>
          </a:xfrm>
        </p:spPr>
        <p:txBody>
          <a:bodyPr>
            <a:normAutofit/>
          </a:bodyPr>
          <a:lstStyle/>
          <a:p>
            <a:pPr marL="0" indent="0">
              <a:buNone/>
            </a:pPr>
            <a:r>
              <a:rPr lang="en-US" dirty="0" smtClean="0"/>
              <a:t>Assume the Gaussian algorithm requires </a:t>
            </a:r>
            <a:br>
              <a:rPr lang="en-US" dirty="0" smtClean="0"/>
            </a:br>
            <a:r>
              <a:rPr lang="en-US" dirty="0" smtClean="0"/>
              <a:t>4 or 5 bits (determined by 1</a:t>
            </a:r>
            <a:r>
              <a:rPr lang="en-US" baseline="30000" dirty="0" smtClean="0"/>
              <a:t>st</a:t>
            </a:r>
            <a:r>
              <a:rPr lang="en-US" dirty="0" smtClean="0"/>
              <a:t> bit)</a:t>
            </a:r>
          </a:p>
        </p:txBody>
      </p:sp>
      <p:sp>
        <p:nvSpPr>
          <p:cNvPr id="7" name="TextBox 6"/>
          <p:cNvSpPr txBox="1"/>
          <p:nvPr/>
        </p:nvSpPr>
        <p:spPr>
          <a:xfrm>
            <a:off x="486596" y="2298000"/>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8" name="TextBox 7"/>
          <p:cNvSpPr txBox="1"/>
          <p:nvPr/>
        </p:nvSpPr>
        <p:spPr>
          <a:xfrm>
            <a:off x="486596" y="4150971"/>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 name="Rectangle 8"/>
          <p:cNvSpPr/>
          <p:nvPr/>
        </p:nvSpPr>
        <p:spPr>
          <a:xfrm>
            <a:off x="1211480" y="4212526"/>
            <a:ext cx="7010751" cy="461665"/>
          </a:xfrm>
          <a:prstGeom prst="rect">
            <a:avLst/>
          </a:prstGeom>
        </p:spPr>
        <p:txBody>
          <a:bodyPr wrap="square">
            <a:spAutoFit/>
          </a:bodyPr>
          <a:lstStyle/>
          <a:p>
            <a:pPr>
              <a:tabLst>
                <a:tab pos="919163" algn="l"/>
                <a:tab pos="1825625" algn="l"/>
                <a:tab pos="2746375" algn="l"/>
                <a:tab pos="3652838" algn="l"/>
                <a:tab pos="4572000" algn="l"/>
                <a:tab pos="5491163" algn="l"/>
                <a:tab pos="6397625" algn="l"/>
              </a:tabLst>
            </a:pPr>
            <a:r>
              <a:rPr lang="en-US" altLang="zh-TW" sz="2400" dirty="0" smtClean="0">
                <a:latin typeface="Times New Roman"/>
                <a:cs typeface="Times New Roman"/>
              </a:rPr>
              <a:t>00101	11101	00100	11010	10101	11010	10101</a:t>
            </a:r>
            <a:endParaRPr lang="en-US" sz="2400" dirty="0">
              <a:latin typeface="Times New Roman"/>
              <a:cs typeface="Times New Roman"/>
            </a:endParaRPr>
          </a:p>
        </p:txBody>
      </p:sp>
      <p:sp>
        <p:nvSpPr>
          <p:cNvPr id="10" name="Rectangle 9"/>
          <p:cNvSpPr/>
          <p:nvPr/>
        </p:nvSpPr>
        <p:spPr>
          <a:xfrm>
            <a:off x="1499997" y="5928224"/>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sp>
        <p:nvSpPr>
          <p:cNvPr id="11" name="Rectangle 10"/>
          <p:cNvSpPr/>
          <p:nvPr/>
        </p:nvSpPr>
        <p:spPr>
          <a:xfrm>
            <a:off x="1211480" y="3226091"/>
            <a:ext cx="768991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	1111	1100	1001	1010	1010	1110</a:t>
            </a:r>
            <a:endParaRPr lang="en-US" sz="2400" dirty="0">
              <a:latin typeface="Times New Roman"/>
              <a:cs typeface="Times New Roman"/>
            </a:endParaRPr>
          </a:p>
        </p:txBody>
      </p:sp>
      <p:sp>
        <p:nvSpPr>
          <p:cNvPr id="13" name="Rectangle 12"/>
          <p:cNvSpPr/>
          <p:nvPr/>
        </p:nvSpPr>
        <p:spPr>
          <a:xfrm>
            <a:off x="1211480" y="5131752"/>
            <a:ext cx="7689919" cy="461665"/>
          </a:xfrm>
          <a:prstGeom prst="rect">
            <a:avLst/>
          </a:prstGeom>
        </p:spPr>
        <p:txBody>
          <a:bodyPr wrap="square">
            <a:spAutoFit/>
          </a:bodyPr>
          <a:lstStyle/>
          <a:p>
            <a:pPr>
              <a:tabLst>
                <a:tab pos="919163" algn="l"/>
                <a:tab pos="1825625" algn="l"/>
                <a:tab pos="2746375" algn="l"/>
                <a:tab pos="3652838" algn="l"/>
                <a:tab pos="4572000" algn="l"/>
                <a:tab pos="5491163" algn="l"/>
              </a:tabLst>
            </a:pPr>
            <a:r>
              <a:rPr lang="en-US" altLang="zh-TW" sz="2400" dirty="0" smtClean="0">
                <a:latin typeface="Times New Roman"/>
                <a:cs typeface="Times New Roman"/>
              </a:rPr>
              <a:t>00101	1110	1001	00110	1010	1011	1010</a:t>
            </a:r>
            <a:endParaRPr lang="en-US" sz="2400" dirty="0">
              <a:latin typeface="Times New Roman"/>
              <a:cs typeface="Times New Roman"/>
            </a:endParaRPr>
          </a:p>
        </p:txBody>
      </p:sp>
      <p:cxnSp>
        <p:nvCxnSpPr>
          <p:cNvPr id="15" name="Straight Connector 14"/>
          <p:cNvCxnSpPr/>
          <p:nvPr/>
        </p:nvCxnSpPr>
        <p:spPr>
          <a:xfrm>
            <a:off x="1329819" y="2708194"/>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16055" y="2708194"/>
            <a:ext cx="22233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52900" y="2708194"/>
            <a:ext cx="50224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46258" y="2708194"/>
            <a:ext cx="2862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28214" y="2708194"/>
            <a:ext cx="609881"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05859"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099908"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634429" y="4622946"/>
            <a:ext cx="211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856458" y="4622946"/>
            <a:ext cx="760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543887" y="4622946"/>
            <a:ext cx="2942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9545" y="2708194"/>
            <a:ext cx="1018169"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235934" y="4622946"/>
            <a:ext cx="46092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944539" y="2708194"/>
            <a:ext cx="75231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87868" y="4622946"/>
            <a:ext cx="6766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664476" y="4622946"/>
            <a:ext cx="870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397505" y="2708194"/>
            <a:ext cx="1258781" cy="640080"/>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86596" y="3226091"/>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6" name="TextBox 75"/>
          <p:cNvSpPr txBox="1"/>
          <p:nvPr/>
        </p:nvSpPr>
        <p:spPr>
          <a:xfrm>
            <a:off x="486596" y="5131752"/>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7" name="Rectangle 96"/>
          <p:cNvSpPr/>
          <p:nvPr/>
        </p:nvSpPr>
        <p:spPr>
          <a:xfrm>
            <a:off x="4646518" y="5928224"/>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7</a:t>
            </a:r>
            <a:endParaRPr lang="en-US" sz="2800" dirty="0">
              <a:latin typeface="Times New Roman"/>
              <a:cs typeface="Times New Roman"/>
            </a:endParaRPr>
          </a:p>
        </p:txBody>
      </p:sp>
    </p:spTree>
    <p:extLst>
      <p:ext uri="{BB962C8B-B14F-4D97-AF65-F5344CB8AC3E}">
        <p14:creationId xmlns:p14="http://schemas.microsoft.com/office/powerpoint/2010/main" val="295902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wd">
                                    <p:tmPct val="10000"/>
                                  </p:iterate>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par>
                          <p:cTn id="58" fill="hold">
                            <p:stCondLst>
                              <p:cond delay="3200"/>
                            </p:stCondLst>
                            <p:childTnLst>
                              <p:par>
                                <p:cTn id="59" presetID="10"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13"/>
                                        </p:tgtEl>
                                        <p:attrNameLst>
                                          <p:attrName>style.visibility</p:attrName>
                                        </p:attrNameLst>
                                      </p:cBhvr>
                                      <p:to>
                                        <p:strVal val="visible"/>
                                      </p:to>
                                    </p:set>
                                    <p:animEffect transition="in" filter="fade">
                                      <p:cBhvr>
                                        <p:cTn id="66" dur="2000"/>
                                        <p:tgtEl>
                                          <p:spTgt spid="13"/>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par>
                          <p:cTn id="91" fill="hold">
                            <p:stCondLst>
                              <p:cond delay="3200"/>
                            </p:stCondLst>
                            <p:childTnLst>
                              <p:par>
                                <p:cTn id="92" presetID="10" presetClass="entr" presetSubtype="0" fill="hold" grpId="0" nodeType="after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P spid="8" grpId="0"/>
      <p:bldP spid="9" grpId="0"/>
      <p:bldP spid="10" grpId="0"/>
      <p:bldP spid="11" grpId="0"/>
      <p:bldP spid="13" grpId="0"/>
      <p:bldP spid="75" grpId="0"/>
      <p:bldP spid="76" grpId="0"/>
      <p:bldP spid="9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random linear equations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7275506"/>
              </p:ext>
            </p:extLst>
          </p:nvPr>
        </p:nvGraphicFramePr>
        <p:xfrm>
          <a:off x="990600" y="1371600"/>
          <a:ext cx="6406499" cy="3352800"/>
        </p:xfrm>
        <a:graphic>
          <a:graphicData uri="http://schemas.openxmlformats.org/presentationml/2006/ole">
            <mc:AlternateContent xmlns:mc="http://schemas.openxmlformats.org/markup-compatibility/2006">
              <mc:Choice xmlns:v="urn:schemas-microsoft-com:vml" Requires="v">
                <p:oleObj spid="_x0000_s1162" name="Equation" r:id="rId3" imgW="2184400" imgH="1143000" progId="Equation.3">
                  <p:embed/>
                </p:oleObj>
              </mc:Choice>
              <mc:Fallback>
                <p:oleObj name="Equation" r:id="rId3" imgW="2184400" imgH="1143000" progId="Equation.3">
                  <p:embed/>
                  <p:pic>
                    <p:nvPicPr>
                      <p:cNvPr id="0" name=""/>
                      <p:cNvPicPr/>
                      <p:nvPr/>
                    </p:nvPicPr>
                    <p:blipFill>
                      <a:blip r:embed="rId4"/>
                      <a:stretch>
                        <a:fillRect/>
                      </a:stretch>
                    </p:blipFill>
                    <p:spPr>
                      <a:xfrm>
                        <a:off x="990600" y="1371600"/>
                        <a:ext cx="6406499" cy="3352800"/>
                      </a:xfrm>
                      <a:prstGeom prst="rect">
                        <a:avLst/>
                      </a:prstGeom>
                    </p:spPr>
                  </p:pic>
                </p:oleObj>
              </mc:Fallback>
            </mc:AlternateContent>
          </a:graphicData>
        </a:graphic>
      </p:graphicFrame>
      <p:sp>
        <p:nvSpPr>
          <p:cNvPr id="5"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smtClean="0"/>
              <a:t>What happens if we add small errors?</a:t>
            </a:r>
          </a:p>
          <a:p>
            <a:pPr lvl="1"/>
            <a:r>
              <a:rPr lang="en-US" dirty="0"/>
              <a:t>Small errors seem to make the problem </a:t>
            </a:r>
            <a:r>
              <a:rPr lang="en-US" dirty="0" smtClean="0"/>
              <a:t>difficult</a:t>
            </a:r>
          </a:p>
          <a:p>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
        <p:nvSpPr>
          <p:cNvPr id="3" name="Rectangle 2"/>
          <p:cNvSpPr/>
          <p:nvPr/>
        </p:nvSpPr>
        <p:spPr>
          <a:xfrm>
            <a:off x="85486" y="5531581"/>
            <a:ext cx="8878382" cy="11966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47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35310301"/>
              </p:ext>
            </p:extLst>
          </p:nvPr>
        </p:nvGraphicFramePr>
        <p:xfrm>
          <a:off x="973138" y="1371600"/>
          <a:ext cx="6443662" cy="3352800"/>
        </p:xfrm>
        <a:graphic>
          <a:graphicData uri="http://schemas.openxmlformats.org/presentationml/2006/ole">
            <mc:AlternateContent xmlns:mc="http://schemas.openxmlformats.org/markup-compatibility/2006">
              <mc:Choice xmlns:v="urn:schemas-microsoft-com:vml" Requires="v">
                <p:oleObj spid="_x0000_s2187" name="Equation" r:id="rId3" imgW="2197100" imgH="1143000" progId="Equation.3">
                  <p:embed/>
                </p:oleObj>
              </mc:Choice>
              <mc:Fallback>
                <p:oleObj name="Equation" r:id="rId3" imgW="2197100" imgH="1143000" progId="Equation.3">
                  <p:embed/>
                  <p:pic>
                    <p:nvPicPr>
                      <p:cNvPr id="0" name=""/>
                      <p:cNvPicPr/>
                      <p:nvPr/>
                    </p:nvPicPr>
                    <p:blipFill>
                      <a:blip r:embed="rId4"/>
                      <a:stretch>
                        <a:fillRect/>
                      </a:stretch>
                    </p:blipFill>
                    <p:spPr>
                      <a:xfrm>
                        <a:off x="973138" y="1371600"/>
                        <a:ext cx="6443662" cy="3352800"/>
                      </a:xfrm>
                      <a:prstGeom prst="rect">
                        <a:avLst/>
                      </a:prstGeom>
                    </p:spPr>
                  </p:pic>
                </p:oleObj>
              </mc:Fallback>
            </mc:AlternateContent>
          </a:graphicData>
        </a:graphic>
      </p:graphicFrame>
      <p:sp>
        <p:nvSpPr>
          <p:cNvPr id="9"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a:t>What happens if we add small errors</a:t>
            </a:r>
            <a:r>
              <a:rPr lang="en-US" dirty="0" smtClean="0"/>
              <a:t>?</a:t>
            </a:r>
          </a:p>
          <a:p>
            <a:pPr lvl="1"/>
            <a:r>
              <a:rPr lang="en-US" dirty="0" smtClean="0"/>
              <a:t>Small errors seem to make the problem difficult</a:t>
            </a:r>
          </a:p>
          <a:p>
            <a:pPr lvl="1"/>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Tree>
    <p:extLst>
      <p:ext uri="{BB962C8B-B14F-4D97-AF65-F5344CB8AC3E}">
        <p14:creationId xmlns:p14="http://schemas.microsoft.com/office/powerpoint/2010/main" val="7047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61006571"/>
              </p:ext>
            </p:extLst>
          </p:nvPr>
        </p:nvGraphicFramePr>
        <p:xfrm>
          <a:off x="304800" y="1316038"/>
          <a:ext cx="7226300" cy="3463925"/>
        </p:xfrm>
        <a:graphic>
          <a:graphicData uri="http://schemas.openxmlformats.org/presentationml/2006/ole">
            <mc:AlternateContent xmlns:mc="http://schemas.openxmlformats.org/markup-compatibility/2006">
              <mc:Choice xmlns:v="urn:schemas-microsoft-com:vml" Requires="v">
                <p:oleObj spid="_x0000_s3210" name="Equation" r:id="rId3" imgW="2463800" imgH="1181100" progId="Equation.3">
                  <p:embed/>
                </p:oleObj>
              </mc:Choice>
              <mc:Fallback>
                <p:oleObj name="Equation" r:id="rId3" imgW="2463800" imgH="1181100" progId="Equation.3">
                  <p:embed/>
                  <p:pic>
                    <p:nvPicPr>
                      <p:cNvPr id="0" name=""/>
                      <p:cNvPicPr/>
                      <p:nvPr/>
                    </p:nvPicPr>
                    <p:blipFill>
                      <a:blip r:embed="rId4"/>
                      <a:stretch>
                        <a:fillRect/>
                      </a:stretch>
                    </p:blipFill>
                    <p:spPr>
                      <a:xfrm>
                        <a:off x="304800" y="1316038"/>
                        <a:ext cx="7226300" cy="3463925"/>
                      </a:xfrm>
                      <a:prstGeom prst="rect">
                        <a:avLst/>
                      </a:prstGeom>
                    </p:spPr>
                  </p:pic>
                </p:oleObj>
              </mc:Fallback>
            </mc:AlternateContent>
          </a:graphicData>
        </a:graphic>
      </p:graphicFrame>
      <p:sp>
        <p:nvSpPr>
          <p:cNvPr id="6" name="Content Placeholder 2"/>
          <p:cNvSpPr>
            <a:spLocks noGrp="1"/>
          </p:cNvSpPr>
          <p:nvPr>
            <p:ph idx="1"/>
          </p:nvPr>
        </p:nvSpPr>
        <p:spPr>
          <a:xfrm>
            <a:off x="381000" y="4876800"/>
            <a:ext cx="8153400" cy="1680504"/>
          </a:xfrm>
        </p:spPr>
        <p:txBody>
          <a:bodyPr>
            <a:normAutofit fontScale="70000" lnSpcReduction="20000"/>
          </a:body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None/>
            </a:pPr>
            <a:endParaRPr lang="en-US" sz="2400" i="1" dirty="0" smtClean="0">
              <a:latin typeface="Times New Roman"/>
              <a:cs typeface="Times New Roman"/>
            </a:endParaRPr>
          </a:p>
          <a:p>
            <a:pPr marL="0" indent="0">
              <a:buNone/>
            </a:pPr>
            <a:endParaRPr lang="en-US" sz="2400" i="1" dirty="0">
              <a:latin typeface="Times New Roman"/>
              <a:cs typeface="Times New Roman"/>
            </a:endParaRPr>
          </a:p>
        </p:txBody>
      </p:sp>
    </p:spTree>
    <p:extLst>
      <p:ext uri="{BB962C8B-B14F-4D97-AF65-F5344CB8AC3E}">
        <p14:creationId xmlns:p14="http://schemas.microsoft.com/office/powerpoint/2010/main" val="389519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 name="TextBox 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 name="Rectangle 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4398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892524"/>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206886032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5809"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60154329"/>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5810"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159353666"/>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5811"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3066270"/>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5812"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spTree>
    <p:extLst>
      <p:ext uri="{BB962C8B-B14F-4D97-AF65-F5344CB8AC3E}">
        <p14:creationId xmlns:p14="http://schemas.microsoft.com/office/powerpoint/2010/main" val="13399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9" end="9"/>
                                            </p:txEl>
                                          </p:spTgt>
                                        </p:tgtEl>
                                        <p:attrNameLst>
                                          <p:attrName>style.visibility</p:attrName>
                                        </p:attrNameLst>
                                      </p:cBhvr>
                                      <p:to>
                                        <p:strVal val="visible"/>
                                      </p:to>
                                    </p:set>
                                    <p:animEffect transition="in" filter="fade">
                                      <p:cBhvr>
                                        <p:cTn id="7" dur="500"/>
                                        <p:tgtEl>
                                          <p:spTgt spid="26">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fade">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57790138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6953"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50090912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6954"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14072705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6955"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642185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6956"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8848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n</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194155908"/>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16957"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Tree>
    <p:extLst>
      <p:ext uri="{BB962C8B-B14F-4D97-AF65-F5344CB8AC3E}">
        <p14:creationId xmlns:p14="http://schemas.microsoft.com/office/powerpoint/2010/main" val="385825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3" end="13"/>
                                            </p:txEl>
                                          </p:spTgt>
                                        </p:tgtEl>
                                        <p:attrNameLst>
                                          <p:attrName>style.visibility</p:attrName>
                                        </p:attrNameLst>
                                      </p:cBhvr>
                                      <p:to>
                                        <p:strVal val="visible"/>
                                      </p:to>
                                    </p:set>
                                    <p:animEffect transition="in" filter="fade">
                                      <p:cBhvr>
                                        <p:cTn id="7" dur="500"/>
                                        <p:tgtEl>
                                          <p:spTgt spid="26">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[DodisOstrovskyReyzinSmith04, 08]</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latin typeface="Arial" charset="0"/>
              </a:rPr>
              <a:t>Error</a:t>
            </a:r>
            <a:r>
              <a:rPr lang="en-US" sz="1400" i="1" dirty="0">
                <a:latin typeface="Arial" charset="0"/>
              </a:rPr>
              <a:t>-correct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3" y="2862073"/>
            <a:ext cx="2111842" cy="2302595"/>
            <a:chOff x="6838075" y="2277356"/>
            <a:chExt cx="981496" cy="1772739"/>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2225994801"/>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6335"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617301507"/>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6336"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726540042"/>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6337"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18747309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6338"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981356168"/>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6339"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48" name="Group 47"/>
          <p:cNvGrpSpPr/>
          <p:nvPr/>
        </p:nvGrpSpPr>
        <p:grpSpPr>
          <a:xfrm>
            <a:off x="2115112" y="3253223"/>
            <a:ext cx="777140" cy="1044618"/>
            <a:chOff x="6851952" y="2558143"/>
            <a:chExt cx="967619" cy="1491952"/>
          </a:xfrm>
        </p:grpSpPr>
        <p:sp>
          <p:nvSpPr>
            <p:cNvPr id="49" name="Trapezoid 4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8" name="Elbow Connector 57"/>
          <p:cNvCxnSpPr>
            <a:endCxn id="49" idx="0"/>
          </p:cNvCxnSpPr>
          <p:nvPr/>
        </p:nvCxnSpPr>
        <p:spPr>
          <a:xfrm rot="10800000" flipV="1">
            <a:off x="2892253" y="3428370"/>
            <a:ext cx="682635" cy="347162"/>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111100503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6340"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777240" cy="1042416"/>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40249" y="4418342"/>
            <a:ext cx="436998"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a:endCxn id="53" idx="2"/>
          </p:cNvCxnSpPr>
          <p:nvPr/>
        </p:nvCxnSpPr>
        <p:spPr>
          <a:xfrm rot="10800000" flipH="1" flipV="1">
            <a:off x="1492901" y="4195725"/>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4348124"/>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4573809"/>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4439279"/>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4864927"/>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9" name="Object 68"/>
          <p:cNvGraphicFramePr>
            <a:graphicFrameLocks noChangeAspect="1"/>
          </p:cNvGraphicFramePr>
          <p:nvPr>
            <p:extLst>
              <p:ext uri="{D42A27DB-BD31-4B8C-83A1-F6EECF244321}">
                <p14:modId xmlns:p14="http://schemas.microsoft.com/office/powerpoint/2010/main" val="2073171045"/>
              </p:ext>
            </p:extLst>
          </p:nvPr>
        </p:nvGraphicFramePr>
        <p:xfrm>
          <a:off x="6094413" y="4305300"/>
          <a:ext cx="352425" cy="373063"/>
        </p:xfrm>
        <a:graphic>
          <a:graphicData uri="http://schemas.openxmlformats.org/presentationml/2006/ole">
            <mc:AlternateContent xmlns:mc="http://schemas.openxmlformats.org/markup-compatibility/2006">
              <mc:Choice xmlns:v="urn:schemas-microsoft-com:vml" Requires="v">
                <p:oleObj spid="_x0000_s26341" name="Equation" r:id="rId16" imgW="203200" imgH="215900" progId="Equation.3">
                  <p:embed/>
                </p:oleObj>
              </mc:Choice>
              <mc:Fallback>
                <p:oleObj name="Equation" r:id="rId16" imgW="203200" imgH="215900" progId="Equation.3">
                  <p:embed/>
                  <p:pic>
                    <p:nvPicPr>
                      <p:cNvPr id="0" name=""/>
                      <p:cNvPicPr/>
                      <p:nvPr/>
                    </p:nvPicPr>
                    <p:blipFill>
                      <a:blip r:embed="rId17"/>
                      <a:stretch>
                        <a:fillRect/>
                      </a:stretch>
                    </p:blipFill>
                    <p:spPr>
                      <a:xfrm>
                        <a:off x="6094413" y="4305300"/>
                        <a:ext cx="352425" cy="373063"/>
                      </a:xfrm>
                      <a:prstGeom prst="rect">
                        <a:avLst/>
                      </a:prstGeom>
                    </p:spPr>
                  </p:pic>
                </p:oleObj>
              </mc:Fallback>
            </mc:AlternateContent>
          </a:graphicData>
        </a:graphic>
      </p:graphicFrame>
      <p:cxnSp>
        <p:nvCxnSpPr>
          <p:cNvPr id="10" name="Straight Connector 9"/>
          <p:cNvCxnSpPr/>
          <p:nvPr/>
        </p:nvCxnSpPr>
        <p:spPr>
          <a:xfrm>
            <a:off x="5261311" y="5042093"/>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4588586"/>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Elbow Connector 72"/>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678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a:t>
            </a:r>
            <a:r>
              <a:rPr lang="en-US" dirty="0"/>
              <a:t>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pPr lvl="1"/>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err="1" smtClean="0">
                <a:solidFill>
                  <a:srgbClr val="FFFFFF"/>
                </a:solidFill>
                <a:cs typeface="Calibri"/>
              </a:rPr>
              <a:t>fff</a:t>
            </a:r>
            <a:endParaRPr lang="en-US" i="1" dirty="0">
              <a:solidFill>
                <a:srgbClr val="FFFFFF"/>
              </a:solidFill>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5" name="Group 4"/>
          <p:cNvGrpSpPr/>
          <p:nvPr/>
        </p:nvGrpSpPr>
        <p:grpSpPr>
          <a:xfrm>
            <a:off x="7226300" y="68920"/>
            <a:ext cx="1886268" cy="1446634"/>
            <a:chOff x="7226300" y="68920"/>
            <a:chExt cx="1886268" cy="1446634"/>
          </a:xfrm>
        </p:grpSpPr>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39555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security for block-fixing sources</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782497689"/>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20015"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86640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20016"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44896162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20017"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916077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20018"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1591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m</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257756629"/>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20019"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
        <p:nvSpPr>
          <p:cNvPr id="17" name="Rectangle 36"/>
          <p:cNvSpPr>
            <a:spLocks noChangeArrowheads="1"/>
          </p:cNvSpPr>
          <p:nvPr/>
        </p:nvSpPr>
        <p:spPr bwMode="auto">
          <a:xfrm>
            <a:off x="3510644" y="5702475"/>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Theorem 4 implies our construction is secure </a:t>
            </a:r>
            <a:br>
              <a:rPr lang="en-US" sz="1800" b="1" dirty="0" smtClean="0">
                <a:latin typeface="Times New Roman"/>
                <a:cs typeface="Times New Roman"/>
              </a:rPr>
            </a:br>
            <a:r>
              <a:rPr lang="en-US" sz="1800" b="1" dirty="0" smtClean="0">
                <a:latin typeface="Times New Roman"/>
                <a:cs typeface="Times New Roman"/>
              </a:rPr>
              <a:t>if W = W</a:t>
            </a:r>
            <a:r>
              <a:rPr lang="en-US" sz="1800" b="1" baseline="-25000" dirty="0" smtClean="0">
                <a:latin typeface="Times New Roman"/>
                <a:cs typeface="Times New Roman"/>
              </a:rPr>
              <a:t>1,…, m</a:t>
            </a:r>
            <a:r>
              <a:rPr lang="en-US" sz="1800" b="1" dirty="0" smtClean="0">
                <a:latin typeface="Times New Roman"/>
                <a:cs typeface="Times New Roman"/>
              </a:rPr>
              <a:t> is a block fixing source </a:t>
            </a:r>
            <a:br>
              <a:rPr lang="en-US" sz="1800" b="1" dirty="0" smtClean="0">
                <a:latin typeface="Times New Roman"/>
                <a:cs typeface="Times New Roman"/>
              </a:rPr>
            </a:br>
            <a:r>
              <a:rPr lang="en-US" sz="1800" b="1" dirty="0" smtClean="0">
                <a:latin typeface="Times New Roman"/>
                <a:cs typeface="Times New Roman"/>
              </a:rPr>
              <a:t>(assuming enough blocks are uniform)</a:t>
            </a:r>
            <a:endParaRPr lang="en-US" sz="1800" b="1" dirty="0" smtClean="0"/>
          </a:p>
        </p:txBody>
      </p:sp>
    </p:spTree>
    <p:extLst>
      <p:ext uri="{BB962C8B-B14F-4D97-AF65-F5344CB8AC3E}">
        <p14:creationId xmlns:p14="http://schemas.microsoft.com/office/powerpoint/2010/main" val="274387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128929204"/>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7343"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97887382"/>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7344"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896240887"/>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7345"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52697815"/>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7346"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4167338336"/>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7347"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5118914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7348"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1382550769"/>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7349"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spTree>
    <p:extLst>
      <p:ext uri="{BB962C8B-B14F-4D97-AF65-F5344CB8AC3E}">
        <p14:creationId xmlns:p14="http://schemas.microsoft.com/office/powerpoint/2010/main" val="4221310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p:bldP spid="74" grpId="0" animBg="1"/>
      <p:bldP spid="75" grpId="0" animBg="1"/>
      <p:bldP spid="79"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277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1303984973"/>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8375"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2811544456"/>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8376"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4023153755"/>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8377"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15601668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8378"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569679427"/>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8379"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758298370"/>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8380"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graphicFrame>
        <p:nvGraphicFramePr>
          <p:cNvPr id="82" name="Object 81"/>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8381"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cxnSp>
        <p:nvCxnSpPr>
          <p:cNvPr id="81" name="Elbow Connector 80"/>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98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p:bldP spid="68" grpId="0" animBg="1"/>
      <p:bldP spid="76" grpId="0" animBg="1"/>
      <p:bldP spid="77" grpId="0"/>
      <p:bldP spid="78" grpId="0"/>
      <p:bldP spid="80" grpId="0"/>
      <p:bldP spid="8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245243869"/>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51230"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1729602580"/>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51231"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130292849"/>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51232"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61179704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51233"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915237505"/>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51234"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68074724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51235"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a:latin typeface="Times New Roman"/>
                <a:cs typeface="Times New Roman"/>
              </a:rPr>
              <a:t>w</a:t>
            </a:r>
            <a:r>
              <a:rPr lang="en-US" b="1" baseline="-25000" dirty="0">
                <a:latin typeface="Times New Roman"/>
                <a:cs typeface="Times New Roman"/>
              </a:rPr>
              <a:t>0</a:t>
            </a:r>
            <a:r>
              <a:rPr lang="en-US" b="1" dirty="0"/>
              <a:t> 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b="1" dirty="0" smtClean="0"/>
              <a:t>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b="1" dirty="0" smtClean="0"/>
              <a:t>– entropy       	      loss</a:t>
            </a:r>
            <a:endParaRPr lang="en-US" sz="1800" b="1" dirty="0" smtClean="0"/>
          </a:p>
        </p:txBody>
      </p:sp>
      <p:grpSp>
        <p:nvGrpSpPr>
          <p:cNvPr id="3" name="Group 2"/>
          <p:cNvGrpSpPr/>
          <p:nvPr/>
        </p:nvGrpSpPr>
        <p:grpSpPr>
          <a:xfrm>
            <a:off x="4668988" y="2291442"/>
            <a:ext cx="526538" cy="373063"/>
            <a:chOff x="3498385" y="3220150"/>
            <a:chExt cx="526538" cy="373063"/>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778681933"/>
                </p:ext>
              </p:extLst>
            </p:nvPr>
          </p:nvGraphicFramePr>
          <p:xfrm>
            <a:off x="3552898" y="3220150"/>
            <a:ext cx="417512" cy="373063"/>
          </p:xfrm>
          <a:graphic>
            <a:graphicData uri="http://schemas.openxmlformats.org/presentationml/2006/ole">
              <mc:AlternateContent xmlns:mc="http://schemas.openxmlformats.org/markup-compatibility/2006">
                <mc:Choice xmlns:v="urn:schemas-microsoft-com:vml" Requires="v">
                  <p:oleObj spid="_x0000_s51236" name="Equation" r:id="rId16" imgW="241300" imgH="215900" progId="Equation.3">
                    <p:embed/>
                  </p:oleObj>
                </mc:Choice>
                <mc:Fallback>
                  <p:oleObj name="Equation" r:id="rId16" imgW="241300" imgH="215900" progId="Equation.3">
                    <p:embed/>
                    <p:pic>
                      <p:nvPicPr>
                        <p:cNvPr id="0" name=""/>
                        <p:cNvPicPr/>
                        <p:nvPr/>
                      </p:nvPicPr>
                      <p:blipFill>
                        <a:blip r:embed="rId17"/>
                        <a:stretch>
                          <a:fillRect/>
                        </a:stretch>
                      </p:blipFill>
                      <p:spPr>
                        <a:xfrm>
                          <a:off x="3552898" y="3220150"/>
                          <a:ext cx="417512" cy="373063"/>
                        </a:xfrm>
                        <a:prstGeom prst="rect">
                          <a:avLst/>
                        </a:prstGeom>
                      </p:spPr>
                    </p:pic>
                  </p:oleObj>
                </mc:Fallback>
              </mc:AlternateContent>
            </a:graphicData>
          </a:graphic>
        </p:graphicFrame>
      </p:grpSp>
      <p:graphicFrame>
        <p:nvGraphicFramePr>
          <p:cNvPr id="89" name="Object 88"/>
          <p:cNvGraphicFramePr>
            <a:graphicFrameLocks noChangeAspect="1"/>
          </p:cNvGraphicFramePr>
          <p:nvPr>
            <p:extLst>
              <p:ext uri="{D42A27DB-BD31-4B8C-83A1-F6EECF244321}">
                <p14:modId xmlns:p14="http://schemas.microsoft.com/office/powerpoint/2010/main" val="3172969246"/>
              </p:ext>
            </p:extLst>
          </p:nvPr>
        </p:nvGraphicFramePr>
        <p:xfrm>
          <a:off x="7494588" y="5127625"/>
          <a:ext cx="1570037" cy="357188"/>
        </p:xfrm>
        <a:graphic>
          <a:graphicData uri="http://schemas.openxmlformats.org/presentationml/2006/ole">
            <mc:AlternateContent xmlns:mc="http://schemas.openxmlformats.org/markup-compatibility/2006">
              <mc:Choice xmlns:v="urn:schemas-microsoft-com:vml" Requires="v">
                <p:oleObj spid="_x0000_s51237" name="Equation" r:id="rId18" imgW="952500" imgH="215900" progId="Equation.3">
                  <p:embed/>
                </p:oleObj>
              </mc:Choice>
              <mc:Fallback>
                <p:oleObj name="Equation" r:id="rId18" imgW="952500" imgH="215900" progId="Equation.3">
                  <p:embed/>
                  <p:pic>
                    <p:nvPicPr>
                      <p:cNvPr id="0" name=""/>
                      <p:cNvPicPr/>
                      <p:nvPr/>
                    </p:nvPicPr>
                    <p:blipFill>
                      <a:blip r:embed="rId19"/>
                      <a:stretch>
                        <a:fillRect/>
                      </a:stretch>
                    </p:blipFill>
                    <p:spPr>
                      <a:xfrm>
                        <a:off x="7494588" y="5127625"/>
                        <a:ext cx="1570037" cy="357188"/>
                      </a:xfrm>
                      <a:prstGeom prst="rect">
                        <a:avLst/>
                      </a:prstGeom>
                    </p:spPr>
                  </p:pic>
                </p:oleObj>
              </mc:Fallback>
            </mc:AlternateContent>
          </a:graphicData>
        </a:graphic>
      </p:graphicFrame>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1562152647"/>
              </p:ext>
            </p:extLst>
          </p:nvPr>
        </p:nvGraphicFramePr>
        <p:xfrm>
          <a:off x="6831013" y="1223963"/>
          <a:ext cx="1570037" cy="357187"/>
        </p:xfrm>
        <a:graphic>
          <a:graphicData uri="http://schemas.openxmlformats.org/presentationml/2006/ole">
            <mc:AlternateContent xmlns:mc="http://schemas.openxmlformats.org/markup-compatibility/2006">
              <mc:Choice xmlns:v="urn:schemas-microsoft-com:vml" Requires="v">
                <p:oleObj spid="_x0000_s51238" name="Equation" r:id="rId20" imgW="952500" imgH="215900" progId="Equation.3">
                  <p:embed/>
                </p:oleObj>
              </mc:Choice>
              <mc:Fallback>
                <p:oleObj name="Equation" r:id="rId20" imgW="952500" imgH="215900" progId="Equation.3">
                  <p:embed/>
                  <p:pic>
                    <p:nvPicPr>
                      <p:cNvPr id="0" name=""/>
                      <p:cNvPicPr/>
                      <p:nvPr/>
                    </p:nvPicPr>
                    <p:blipFill>
                      <a:blip r:embed="rId21"/>
                      <a:stretch>
                        <a:fillRect/>
                      </a:stretch>
                    </p:blipFill>
                    <p:spPr>
                      <a:xfrm>
                        <a:off x="6831013" y="1223963"/>
                        <a:ext cx="1570037" cy="357187"/>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51239" name="Equation" r:id="rId22" imgW="736600" imgH="215900" progId="Equation.3">
                  <p:embed/>
                </p:oleObj>
              </mc:Choice>
              <mc:Fallback>
                <p:oleObj name="Equation" r:id="rId22" imgW="736600" imgH="215900" progId="Equation.3">
                  <p:embed/>
                  <p:pic>
                    <p:nvPicPr>
                      <p:cNvPr id="0" name=""/>
                      <p:cNvPicPr/>
                      <p:nvPr/>
                    </p:nvPicPr>
                    <p:blipFill>
                      <a:blip r:embed="rId23"/>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668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73"/>
                                        </p:tgtEl>
                                      </p:cBhvr>
                                    </p:animEffect>
                                    <p:set>
                                      <p:cBhvr>
                                        <p:cTn id="22" dur="1" fill="hold">
                                          <p:stCondLst>
                                            <p:cond delay="499"/>
                                          </p:stCondLst>
                                        </p:cTn>
                                        <p:tgtEl>
                                          <p:spTgt spid="7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78"/>
                                        </p:tgtEl>
                                      </p:cBhvr>
                                    </p:animEffect>
                                    <p:set>
                                      <p:cBhvr>
                                        <p:cTn id="32" dur="1" fill="hold">
                                          <p:stCondLst>
                                            <p:cond delay="499"/>
                                          </p:stCondLst>
                                        </p:cTn>
                                        <p:tgtEl>
                                          <p:spTgt spid="7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2" nodeType="clickEffect">
                                  <p:stCondLst>
                                    <p:cond delay="0"/>
                                  </p:stCondLst>
                                  <p:childTnLst>
                                    <p:set>
                                      <p:cBhvr>
                                        <p:cTn id="42" dur="1" fill="hold">
                                          <p:stCondLst>
                                            <p:cond delay="0"/>
                                          </p:stCondLst>
                                        </p:cTn>
                                        <p:tgtEl>
                                          <p:spTgt spid="86">
                                            <p:bg/>
                                          </p:spTgt>
                                        </p:tgtEl>
                                        <p:attrNameLst>
                                          <p:attrName>style.visibility</p:attrName>
                                        </p:attrNameLst>
                                      </p:cBhvr>
                                      <p:to>
                                        <p:strVal val="visible"/>
                                      </p:to>
                                    </p:set>
                                    <p:animEffect transition="in" filter="fade">
                                      <p:cBhvr>
                                        <p:cTn id="43" dur="500"/>
                                        <p:tgtEl>
                                          <p:spTgt spid="86">
                                            <p:bg/>
                                          </p:spTgt>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86">
                                            <p:txEl>
                                              <p:pRg st="0" end="0"/>
                                            </p:txEl>
                                          </p:spTgt>
                                        </p:tgtEl>
                                        <p:attrNameLst>
                                          <p:attrName>style.visibility</p:attrName>
                                        </p:attrNameLst>
                                      </p:cBhvr>
                                      <p:to>
                                        <p:strVal val="visible"/>
                                      </p:to>
                                    </p:set>
                                    <p:animEffect transition="in" filter="fade">
                                      <p:cBhvr>
                                        <p:cTn id="46" dur="500"/>
                                        <p:tgtEl>
                                          <p:spTgt spid="86">
                                            <p:txEl>
                                              <p:pRg st="0" end="0"/>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86">
                                            <p:txEl>
                                              <p:pRg st="2" end="2"/>
                                            </p:txEl>
                                          </p:spTgt>
                                        </p:tgtEl>
                                        <p:attrNameLst>
                                          <p:attrName>style.visibility</p:attrName>
                                        </p:attrNameLst>
                                      </p:cBhvr>
                                      <p:to>
                                        <p:strVal val="visible"/>
                                      </p:to>
                                    </p:set>
                                    <p:animEffect transition="in" filter="fade">
                                      <p:cBhvr>
                                        <p:cTn id="55" dur="500"/>
                                        <p:tgtEl>
                                          <p:spTgt spid="8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1" animBg="1"/>
      <p:bldP spid="78" grpId="0"/>
      <p:bldP spid="82" grpId="0" animBg="1"/>
      <p:bldP spid="83" grpId="0" animBg="1"/>
      <p:bldP spid="85" grpId="0"/>
      <p:bldP spid="86" grpId="2" build="p" animBg="1"/>
      <p:bldP spid="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5299</TotalTime>
  <Words>6666</Words>
  <Application>Microsoft Macintosh PowerPoint</Application>
  <PresentationFormat>On-screen Show (4:3)</PresentationFormat>
  <Paragraphs>1366</Paragraphs>
  <Slides>61</Slides>
  <Notes>47</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Office Theme</vt:lpstr>
      <vt:lpstr>Equation</vt:lpstr>
      <vt:lpstr>Computational Fuzzy Extractors</vt:lpstr>
      <vt:lpstr>Key Derivation from Noisy Sources</vt:lpstr>
      <vt:lpstr>Security from Noisy Data</vt:lpstr>
      <vt:lpstr>Fuzzy Extractors</vt:lpstr>
      <vt:lpstr>Fuzzy Extractors</vt:lpstr>
      <vt:lpstr>Fuzzy Extractors</vt:lpstr>
      <vt:lpstr>Secure Sketches</vt:lpstr>
      <vt:lpstr>Secure Sketches</vt:lpstr>
      <vt:lpstr>Secure Sketches</vt:lpstr>
      <vt:lpstr>Entropy Loss From Fuzzy Extractors</vt:lpstr>
      <vt:lpstr>Can we do better in computational setting?</vt:lpstr>
      <vt:lpstr>Computational Secure Sketches</vt:lpstr>
      <vt:lpstr>HILL Secure Sketch</vt:lpstr>
      <vt:lpstr>HILL Secure Sketches     Secure Sketches</vt:lpstr>
      <vt:lpstr>Can sketches be unpredictable?</vt:lpstr>
      <vt:lpstr>Maximum unpredictability conditioned on p</vt:lpstr>
      <vt:lpstr>Can we do better in computational setting?</vt:lpstr>
      <vt:lpstr>Our construction</vt:lpstr>
      <vt:lpstr>Solving Random Linear Equations (mod q)</vt:lpstr>
      <vt:lpstr>PowerPoint Presentation</vt:lpstr>
      <vt:lpstr>Learning with Errors</vt:lpstr>
      <vt:lpstr>Learning with Errors</vt:lpstr>
      <vt:lpstr>Computational Fuzzy Extractor</vt:lpstr>
      <vt:lpstr>Variable Sampling Length</vt:lpstr>
      <vt:lpstr>Variable Sampling Length</vt:lpstr>
      <vt:lpstr>LWE w/ Uniform Error</vt:lpstr>
      <vt:lpstr>Finding a key</vt:lpstr>
      <vt:lpstr>Finding a key</vt:lpstr>
      <vt:lpstr>Finding a key</vt:lpstr>
      <vt:lpstr>Finding a key</vt:lpstr>
      <vt:lpstr>Finding a key</vt:lpstr>
      <vt:lpstr>Finding a key</vt:lpstr>
      <vt:lpstr>Our construction</vt:lpstr>
      <vt:lpstr>Inversion algorithm for small dmax</vt:lpstr>
      <vt:lpstr>Our construction</vt:lpstr>
      <vt:lpstr>Lossless Fuzzy Extractor</vt:lpstr>
      <vt:lpstr>Our construction</vt:lpstr>
      <vt:lpstr>LWE w/ known errors</vt:lpstr>
      <vt:lpstr>LWE w/ known errors</vt:lpstr>
      <vt:lpstr>LWE w/ known errors</vt:lpstr>
      <vt:lpstr>PowerPoint Presentation</vt:lpstr>
      <vt:lpstr>PowerPoint Presentation</vt:lpstr>
      <vt:lpstr>PowerPoint Presentation</vt:lpstr>
      <vt:lpstr>PowerPoint Presentation</vt:lpstr>
      <vt:lpstr>Open Problems</vt:lpstr>
      <vt:lpstr>Backups</vt:lpstr>
      <vt:lpstr>LWE w/ block fixing sources</vt:lpstr>
      <vt:lpstr>Outline</vt:lpstr>
      <vt:lpstr>Fuzzy Extractors</vt:lpstr>
      <vt:lpstr>Fuzzy Extractors</vt:lpstr>
      <vt:lpstr>Fuzzy Extractors</vt:lpstr>
      <vt:lpstr>Another View of Secure Sketches</vt:lpstr>
      <vt:lpstr>Randomness w/ Variable Sampling Length</vt:lpstr>
      <vt:lpstr>Solving random linear equations</vt:lpstr>
      <vt:lpstr>Learning with Errors</vt:lpstr>
      <vt:lpstr>Learning with Errors</vt:lpstr>
      <vt:lpstr>Learning with Errors</vt:lpstr>
      <vt:lpstr>Our construction</vt:lpstr>
      <vt:lpstr>Our construction</vt:lpstr>
      <vt:lpstr>Finding a key</vt:lpstr>
      <vt:lpstr>Our construction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198</cp:revision>
  <dcterms:created xsi:type="dcterms:W3CDTF">2013-03-29T19:18:32Z</dcterms:created>
  <dcterms:modified xsi:type="dcterms:W3CDTF">2013-04-23T13:00:04Z</dcterms:modified>
</cp:coreProperties>
</file>