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9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391" r:id="rId12"/>
    <p:sldId id="281" r:id="rId13"/>
    <p:sldId id="315" r:id="rId14"/>
    <p:sldId id="368" r:id="rId15"/>
    <p:sldId id="369" r:id="rId16"/>
    <p:sldId id="370" r:id="rId17"/>
    <p:sldId id="371" r:id="rId18"/>
    <p:sldId id="392" r:id="rId19"/>
    <p:sldId id="344" r:id="rId20"/>
    <p:sldId id="347" r:id="rId21"/>
    <p:sldId id="374" r:id="rId22"/>
    <p:sldId id="376" r:id="rId23"/>
    <p:sldId id="301" r:id="rId24"/>
    <p:sldId id="377" r:id="rId25"/>
    <p:sldId id="353" r:id="rId26"/>
    <p:sldId id="378" r:id="rId27"/>
    <p:sldId id="356" r:id="rId28"/>
    <p:sldId id="306" r:id="rId29"/>
    <p:sldId id="390" r:id="rId30"/>
    <p:sldId id="389" r:id="rId31"/>
    <p:sldId id="282" r:id="rId32"/>
    <p:sldId id="283" r:id="rId33"/>
    <p:sldId id="379" r:id="rId34"/>
    <p:sldId id="386" r:id="rId35"/>
    <p:sldId id="387" r:id="rId36"/>
    <p:sldId id="388" r:id="rId37"/>
    <p:sldId id="380" r:id="rId38"/>
    <p:sldId id="321" r:id="rId39"/>
    <p:sldId id="358" r:id="rId40"/>
    <p:sldId id="381" r:id="rId41"/>
    <p:sldId id="382" r:id="rId42"/>
    <p:sldId id="329" r:id="rId43"/>
    <p:sldId id="361" r:id="rId44"/>
    <p:sldId id="334" r:id="rId45"/>
    <p:sldId id="332" r:id="rId46"/>
    <p:sldId id="383" r:id="rId47"/>
    <p:sldId id="38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>
        <p:scale>
          <a:sx n="100" d="100"/>
          <a:sy n="100" d="100"/>
        </p:scale>
        <p:origin x="-3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information reconciliation on this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we have the loss according to the redundancy of G.  This isn’t a feature of this sketch, it applies to all sketches.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December 2, 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9" y="4295275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</a:t>
            </a:r>
            <a:r>
              <a:rPr lang="en-US" sz="2800" dirty="0" smtClean="0"/>
              <a:t>computationally?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  <a:p>
            <a:r>
              <a:rPr lang="en-US" sz="2800" dirty="0" smtClean="0"/>
              <a:t>What </a:t>
            </a:r>
            <a:r>
              <a:rPr lang="en-US" sz="2800" dirty="0" smtClean="0"/>
              <a:t>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mean?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</a:t>
            </a:r>
            <a:r>
              <a:rPr lang="en-US" sz="1600" dirty="0" smtClean="0">
                <a:cs typeface="Calibri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9" name="Trapezoid 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4" name="Group 13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5" name="Trapezoid 14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9" name="TextBox 18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26" name="Trapezoid 2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8" name="Elbow Connector 27"/>
          <p:cNvCxnSpPr>
            <a:endCxn id="26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31" name="Trapezoid 3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3" name="Elbow Connector 32"/>
          <p:cNvCxnSpPr>
            <a:endCxn id="31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6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36" name="Trapezoid 3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8" name="Elbow Connector 37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40" name="Trapezoid 3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82902" y="3277939"/>
            <a:ext cx="3828698" cy="8508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</p:txBody>
      </p:sp>
      <p:cxnSp>
        <p:nvCxnSpPr>
          <p:cNvPr id="47" name="Straight Arrow Connector 46"/>
          <p:cNvCxnSpPr>
            <a:stCxn id="46" idx="0"/>
            <a:endCxn id="5" idx="2"/>
          </p:cNvCxnSpPr>
          <p:nvPr/>
        </p:nvCxnSpPr>
        <p:spPr>
          <a:xfrm flipV="1">
            <a:off x="1997251" y="2832741"/>
            <a:ext cx="431733" cy="445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8727" y="3246063"/>
            <a:ext cx="270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Computational goal:</a:t>
            </a:r>
          </a:p>
          <a:p>
            <a:r>
              <a:rPr lang="en-US" sz="2400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400" dirty="0">
                <a:latin typeface="Times New Roman"/>
                <a:cs typeface="Times New Roman"/>
              </a:rPr>
              <a:t>(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91484" y="3246899"/>
            <a:ext cx="3526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Information-theoretic goal: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>
                <a:latin typeface="Times New Roman"/>
                <a:cs typeface="Times New Roman"/>
              </a:rPr>
              <a:t>∞</a:t>
            </a:r>
            <a:r>
              <a:rPr lang="en-US" sz="2400" dirty="0">
                <a:latin typeface="Times New Roman"/>
                <a:cs typeface="Times New Roman"/>
              </a:rPr>
              <a:t>(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400" b="1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9" y="4295275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</a:t>
            </a:r>
            <a:r>
              <a:rPr lang="en-US" sz="2800" dirty="0" smtClean="0"/>
              <a:t>computationally?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  <a:p>
            <a:r>
              <a:rPr lang="en-US" sz="2800" dirty="0" smtClean="0"/>
              <a:t>What </a:t>
            </a:r>
            <a:r>
              <a:rPr lang="en-US" sz="2800" dirty="0" smtClean="0"/>
              <a:t>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mean?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</a:t>
            </a:r>
            <a:r>
              <a:rPr lang="en-US" sz="1600" dirty="0" smtClean="0">
                <a:cs typeface="Calibri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9" name="Trapezoid 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4" name="Group 13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5" name="Trapezoid 14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9" name="TextBox 18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26" name="Trapezoid 2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8" name="Elbow Connector 27"/>
          <p:cNvCxnSpPr>
            <a:endCxn id="26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31" name="Trapezoid 3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3" name="Elbow Connector 32"/>
          <p:cNvCxnSpPr>
            <a:endCxn id="31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6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36" name="Trapezoid 3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8" name="Elbow Connector 37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40" name="Trapezoid 3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5" name="Rectangle 44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82902" y="3277939"/>
            <a:ext cx="3828698" cy="8508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</p:txBody>
      </p:sp>
      <p:cxnSp>
        <p:nvCxnSpPr>
          <p:cNvPr id="47" name="Straight Arrow Connector 46"/>
          <p:cNvCxnSpPr>
            <a:stCxn id="46" idx="0"/>
            <a:endCxn id="5" idx="2"/>
          </p:cNvCxnSpPr>
          <p:nvPr/>
        </p:nvCxnSpPr>
        <p:spPr>
          <a:xfrm flipV="1">
            <a:off x="1997251" y="2832741"/>
            <a:ext cx="431733" cy="445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8727" y="3246063"/>
            <a:ext cx="270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Computational goal: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300" y="3603673"/>
            <a:ext cx="188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</a:t>
            </a:r>
            <a:r>
              <a:rPr lang="en-US" sz="2400" baseline="30000" dirty="0" smtClean="0">
                <a:latin typeface="Times New Roman"/>
                <a:cs typeface="Times New Roman"/>
              </a:rPr>
              <a:t>HILL</a:t>
            </a:r>
            <a:r>
              <a:rPr lang="en-US" sz="2400" dirty="0" smtClean="0">
                <a:latin typeface="Times New Roman"/>
                <a:cs typeface="Times New Roman"/>
              </a:rPr>
              <a:t>(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5619435" y="3356516"/>
            <a:ext cx="3294958" cy="14410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Good </a:t>
            </a:r>
            <a:r>
              <a:rPr lang="en-US" sz="2400" b="1" dirty="0" smtClean="0">
                <a:latin typeface="Calibri"/>
                <a:cs typeface="Calibri"/>
              </a:rPr>
              <a:t>News: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Extractors yield </a:t>
            </a:r>
            <a:r>
              <a:rPr lang="en-US" sz="2400" b="1" dirty="0" smtClean="0">
                <a:latin typeface="Calibri"/>
                <a:cs typeface="Calibri"/>
              </a:rPr>
              <a:t>pseudorandom keys from HILL entropy</a:t>
            </a:r>
            <a:endParaRPr lang="en-US" sz="2400" b="1" dirty="0" smtClean="0">
              <a:latin typeface="Calibri"/>
              <a:cs typeface="Calibri"/>
            </a:endParaRP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H="1" flipV="1">
            <a:off x="6878294" y="2900838"/>
            <a:ext cx="388620" cy="455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9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large.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Can’t just 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 bwMode="auto">
          <a:xfrm flipH="1">
            <a:off x="6737684" y="1613674"/>
            <a:ext cx="391280" cy="479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88922" y="202657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65200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Natural 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Extensions </a:t>
            </a:r>
            <a:r>
              <a:rPr lang="en-US" sz="2400" dirty="0" smtClean="0"/>
              <a:t>[</a:t>
            </a:r>
            <a:r>
              <a:rPr lang="en-US" sz="1800" dirty="0" smtClean="0"/>
              <a:t>DodisYu13DachmanSoledGennaroKrawczykMalkin12DodisPietrzakWichs13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All require enough residual entropy after Sketch to run crypto!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smtClean="0"/>
              <a:t>[Dachman-SoledGennaroKrawczykMalkin12] for conditions </a:t>
            </a: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/>
              <a:t>Recovering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r>
              <a:rPr lang="en-US" sz="2400" dirty="0" smtClean="0"/>
              <a:t>LWE Error Distribution = Source Distribution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Need error distribution </a:t>
            </a:r>
            <a:r>
              <a:rPr lang="en-US" sz="2000" dirty="0" smtClean="0">
                <a:latin typeface="Times New Roman"/>
                <a:cs typeface="Times New Roman"/>
              </a:rPr>
              <a:t>where LWE is hard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Start </a:t>
            </a:r>
            <a:r>
              <a:rPr lang="en-US" sz="2000" dirty="0" smtClean="0">
                <a:latin typeface="Times New Roman"/>
                <a:cs typeface="Times New Roman"/>
              </a:rPr>
              <a:t>from result of </a:t>
            </a:r>
            <a:r>
              <a:rPr lang="en-US" sz="2000" dirty="0" smtClean="0">
                <a:latin typeface="Times New Roman"/>
                <a:cs typeface="Times New Roman"/>
              </a:rPr>
              <a:t>[</a:t>
            </a:r>
            <a:r>
              <a:rPr lang="en-US" sz="2000" dirty="0">
                <a:solidFill>
                  <a:prstClr val="black"/>
                </a:solidFill>
              </a:rPr>
              <a:t>Döttling&amp;Müller-Quade13</a:t>
            </a:r>
            <a:r>
              <a:rPr lang="en-US" sz="2000" dirty="0" smtClean="0">
                <a:latin typeface="Times New Roman"/>
                <a:cs typeface="Times New Roman"/>
              </a:rPr>
              <a:t>] </a:t>
            </a:r>
            <a:r>
              <a:rPr lang="en-US" sz="2000" dirty="0" smtClean="0">
                <a:latin typeface="Times New Roman"/>
                <a:cs typeface="Times New Roman"/>
              </a:rPr>
              <a:t>and make </a:t>
            </a:r>
            <a:r>
              <a:rPr lang="en-US" sz="2000" dirty="0" smtClean="0">
                <a:latin typeface="Times New Roman"/>
                <a:cs typeface="Times New Roman"/>
              </a:rPr>
              <a:t>some progress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8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/>
              <a:t>Recovering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r>
              <a:rPr lang="en-US" sz="2400" dirty="0" smtClean="0"/>
              <a:t>LWE Error Distribution = Source Distribution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87001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398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r>
              <a:rPr lang="en-US" sz="2400" dirty="0"/>
              <a:t>LWE Error Distribution = Source Distribution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</a:t>
            </a:r>
            <a:r>
              <a:rPr lang="en-US" sz="2400" dirty="0" smtClean="0"/>
              <a:t>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79739" y="6368781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00330" y="17066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06292" y="9262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52376" y="39303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72255" y="33969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64308" y="28957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33139"/>
              </p:ext>
            </p:extLst>
          </p:nvPr>
        </p:nvGraphicFramePr>
        <p:xfrm>
          <a:off x="8643551" y="22359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6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43551" y="22359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1939"/>
              </p:ext>
            </p:extLst>
          </p:nvPr>
        </p:nvGraphicFramePr>
        <p:xfrm>
          <a:off x="8291126" y="44184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7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1126" y="44184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818575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Goal of this talk: provide meaningful security for more sources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High-entropy sources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are often noisy 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Source value </a:t>
            </a:r>
            <a:r>
              <a:rPr lang="en-US" sz="2000" i="1" dirty="0">
                <a:latin typeface="Calibri"/>
                <a:cs typeface="Calibri"/>
              </a:rPr>
              <a:t>changes</a:t>
            </a:r>
            <a:r>
              <a:rPr lang="en-US" sz="2000" dirty="0">
                <a:latin typeface="Calibri"/>
                <a:cs typeface="Calibri"/>
              </a:rPr>
              <a:t> over time</a:t>
            </a:r>
            <a:r>
              <a:rPr lang="en-US" sz="2000" dirty="0" smtClean="0">
                <a:latin typeface="Calibri"/>
                <a:cs typeface="Calibri"/>
              </a:rPr>
              <a:t>,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endParaRPr lang="en-US" altLang="ja-JP" sz="2000" dirty="0" smtClean="0">
              <a:latin typeface="Arial"/>
              <a:cs typeface="Arial"/>
            </a:endParaRPr>
          </a:p>
          <a:p>
            <a:pPr lvl="1"/>
            <a:r>
              <a:rPr lang="en-US" altLang="ja-JP" sz="2000" dirty="0" smtClean="0">
                <a:latin typeface="Calibri"/>
                <a:cs typeface="Calibri"/>
              </a:rPr>
              <a:t>Assume </a:t>
            </a:r>
            <a:r>
              <a:rPr lang="en-US" altLang="ja-JP" sz="2000" dirty="0" smtClean="0">
                <a:latin typeface="Calibri"/>
                <a:cs typeface="Calibri"/>
              </a:rPr>
              <a:t>a bound on distance:</a:t>
            </a:r>
            <a:br>
              <a:rPr lang="en-US" altLang="ja-JP" sz="2000" dirty="0" smtClean="0">
                <a:latin typeface="Calibri"/>
                <a:cs typeface="Calibri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altLang="ja-JP" sz="2000" dirty="0" smtClean="0">
                <a:latin typeface="Calibri"/>
                <a:cs typeface="Calibri"/>
              </a:rPr>
              <a:t>Consider Hamming distance today</a:t>
            </a:r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Want </a:t>
            </a:r>
            <a:r>
              <a:rPr lang="en-US" sz="2400" dirty="0">
                <a:latin typeface="Calibri"/>
                <a:cs typeface="Calibri"/>
              </a:rPr>
              <a:t>to derive </a:t>
            </a:r>
            <a:r>
              <a:rPr lang="en-US" sz="2400" dirty="0" smtClean="0">
                <a:latin typeface="Calibri"/>
                <a:cs typeface="Calibri"/>
              </a:rPr>
              <a:t>a stable </a:t>
            </a:r>
            <a:r>
              <a:rPr lang="en-US" sz="2400" dirty="0">
                <a:latin typeface="Calibri"/>
                <a:cs typeface="Calibri"/>
              </a:rPr>
              <a:t>key </a:t>
            </a: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from a noisy source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Calibri"/>
                <a:cs typeface="Calibri"/>
              </a:rPr>
              <a:t> to </a:t>
            </a:r>
            <a:r>
              <a:rPr lang="en-US" sz="2000" dirty="0">
                <a:latin typeface="Calibri"/>
                <a:cs typeface="Calibri"/>
              </a:rPr>
              <a:t>map to same </a:t>
            </a:r>
            <a:r>
              <a:rPr lang="en-US" sz="2000" dirty="0" smtClean="0">
                <a:latin typeface="Calibri"/>
                <a:cs typeface="Calibri"/>
              </a:rPr>
              <a:t>key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Want the key to be </a:t>
            </a:r>
            <a:r>
              <a:rPr lang="en-US" sz="2400" i="1" dirty="0" smtClean="0">
                <a:latin typeface="Calibri"/>
                <a:cs typeface="Calibri"/>
              </a:rPr>
              <a:t>cryptographically</a:t>
            </a:r>
            <a:r>
              <a:rPr lang="en-US" sz="2400" dirty="0" smtClean="0">
                <a:latin typeface="Calibri"/>
                <a:cs typeface="Calibri"/>
              </a:rPr>
              <a:t> strong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Appear uniform to the adversary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7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Recovering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r>
              <a:rPr lang="en-US" sz="2400" dirty="0"/>
              <a:t>LWE Error Distribution = Source Distribution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</a:t>
            </a:r>
            <a:r>
              <a:rPr lang="en-US" sz="2400" dirty="0" smtClean="0"/>
              <a:t>hardcore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079739" y="6368781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How are we avoiding our negative results?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 We 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(we are not aware of any notion where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 </a:t>
            </a:r>
            <a:r>
              <a:rPr lang="en-US" sz="2400" dirty="0" smtClean="0">
                <a:latin typeface="Calibri"/>
                <a:cs typeface="Calibri"/>
              </a:rPr>
              <a:t> has </a:t>
            </a:r>
            <a:r>
              <a:rPr lang="en-US" sz="2400" dirty="0" smtClean="0"/>
              <a:t>high entropy)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Instead, we use secret randomness, and hide it using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30569" y="4739780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2936485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78350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66203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296525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78144" y="4739780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308466" y="4640066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90654" y="4665391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95687" y="508056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7026358" y="5031504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Decoding random codes is hard, but possible 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/>
              <a:t>Can correct as many errors as can be efficiently decoded 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 smtClean="0"/>
              <a:t>random </a:t>
            </a:r>
            <a:r>
              <a:rPr lang="en-US" sz="2400" dirty="0"/>
              <a:t>linear code (our algorithm: logarithmically many)</a:t>
            </a:r>
          </a:p>
          <a:p>
            <a:r>
              <a:rPr lang="en-US" sz="2400" dirty="0" smtClean="0"/>
              <a:t>Each dimension of        can be sampled with a fraction of the bits needed for each dimension of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(i.e., </a:t>
            </a:r>
            <a:r>
              <a:rPr lang="en-US" sz="2400" dirty="0" smtClean="0">
                <a:cs typeface="Calibri"/>
              </a:rPr>
              <a:t>we can protect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cs typeface="Calibri"/>
              </a:rPr>
              <a:t> using fewer than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cs typeface="Calibri"/>
              </a:rPr>
              <a:t> bits)</a:t>
            </a:r>
          </a:p>
          <a:p>
            <a:r>
              <a:rPr lang="en-US" sz="2400" dirty="0"/>
              <a:t>So we can get as many bits in          as in        −− lossless!</a:t>
            </a:r>
          </a:p>
          <a:p>
            <a:r>
              <a:rPr lang="en-US" sz="2400" dirty="0"/>
              <a:t>Key length doesn’t depend on how many errors are being corrected</a:t>
            </a:r>
          </a:p>
          <a:p>
            <a:r>
              <a:rPr lang="en-US" sz="2400" dirty="0"/>
              <a:t>Intuition:          is encrypted by       and decryption tolerates noise</a:t>
            </a:r>
          </a:p>
          <a:p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55121" y="5618898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5077" y="551647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6446" y="5618898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3400" y="5525945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2852418" y="4446342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798587" y="4346628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33812" y="6473081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53768" y="6384769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40887" y="64730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257841" y="638222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12112"/>
            <a:ext cx="89939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</a:t>
            </a:r>
            <a:r>
              <a:rPr lang="en-US" smtClean="0"/>
              <a:t>being </a:t>
            </a:r>
            <a:r>
              <a:rPr lang="en-US" smtClean="0"/>
              <a:t>useful</a:t>
            </a:r>
          </a:p>
          <a:p>
            <a:pPr lvl="1"/>
            <a:endParaRPr lang="en-US" sz="1800" dirty="0"/>
          </a:p>
          <a:p>
            <a:r>
              <a:rPr lang="en-US" sz="3200" dirty="0" smtClean="0"/>
              <a:t>What </a:t>
            </a:r>
            <a:r>
              <a:rPr lang="en-US" sz="3200" dirty="0" smtClean="0"/>
              <a:t>about the Computational Setting?</a:t>
            </a:r>
          </a:p>
          <a:p>
            <a:r>
              <a:rPr lang="en-US" sz="2800" dirty="0" smtClean="0"/>
              <a:t>Negative Result: </a:t>
            </a:r>
            <a:r>
              <a:rPr lang="en-US" sz="2800" dirty="0" smtClean="0"/>
              <a:t>Entropy </a:t>
            </a:r>
            <a:r>
              <a:rPr lang="en-US" sz="2800" dirty="0" smtClean="0"/>
              <a:t>loss inherent for </a:t>
            </a:r>
            <a:r>
              <a:rPr lang="en-US" sz="2800" i="1" dirty="0" smtClean="0"/>
              <a:t>Secure Sketches</a:t>
            </a:r>
          </a:p>
          <a:p>
            <a:pPr marL="0" indent="0">
              <a:buNone/>
            </a:pPr>
            <a:r>
              <a:rPr lang="en-US" sz="2800" dirty="0" smtClean="0"/>
              <a:t>    (Additional results about unpredictability of 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 ) 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  <a:endParaRPr lang="en-US" sz="1800" dirty="0" smtClean="0">
              <a:latin typeface="Calibri"/>
              <a:cs typeface="Calibri"/>
            </a:endParaRPr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distance, with log errors and restricted class of sources (secure LWE error distributions</a:t>
            </a:r>
            <a:r>
              <a:rPr lang="en-US" dirty="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additional source distributions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practical parameter sizes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4650"/>
            <a:ext cx="8229600" cy="114300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Lots of work on reliable keys from noisy data </a:t>
            </a:r>
            <a:r>
              <a:rPr lang="en-US" sz="2000" dirty="0" smtClean="0"/>
              <a:t>[BennettBrassardRobert85] </a:t>
            </a:r>
            <a:r>
              <a:rPr lang="en-US" sz="2000" dirty="0" smtClean="0"/>
              <a:t>…</a:t>
            </a:r>
            <a:r>
              <a:rPr lang="en-US" sz="2400" dirty="0" smtClean="0"/>
              <a:t>Our </a:t>
            </a:r>
            <a:r>
              <a:rPr lang="en-US" sz="2400" dirty="0" smtClean="0"/>
              <a:t>formalism: Fuzzy Extractors</a:t>
            </a:r>
            <a:r>
              <a:rPr lang="en-US" sz="2000" dirty="0" smtClean="0"/>
              <a:t>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389873" y="-297552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LWE Error Distribution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49157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2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0832" y="4544094"/>
            <a:ext cx="9093167" cy="189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Unclear how to work with standard LWE error distribution (Gaussian)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Gaussian sampling algorithms may increase the distance between </a:t>
            </a:r>
            <a:r>
              <a:rPr lang="en-US" sz="20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solidFill>
                  <a:prstClr val="black"/>
                </a:solidFill>
              </a:rPr>
              <a:t> and </a:t>
            </a:r>
            <a:r>
              <a:rPr lang="en-US" sz="20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This means that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 ≤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870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Computational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about other 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99"/>
            <a:ext cx="8425692" cy="5206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For the Hamming metric and uniform distribution, there are information-theoretic 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Smith2007]</a:t>
            </a:r>
          </a:p>
          <a:p>
            <a:pPr marL="0" indent="0">
              <a:buNone/>
            </a:pPr>
            <a:endParaRPr lang="en-US" sz="2600" baseline="-2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Note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This result is strongest for high entropy distributions, it does not say anything when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∞</a:t>
            </a:r>
            <a:r>
              <a:rPr lang="en-US" dirty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 ≤ </a:t>
            </a:r>
            <a:r>
              <a:rPr lang="en-US" dirty="0">
                <a:latin typeface="Times New Roman"/>
                <a:cs typeface="Times New Roman"/>
              </a:rPr>
              <a:t>log |</a:t>
            </a:r>
            <a:r>
              <a:rPr lang="en-US" b="1" i="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| − log 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3295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 smtClean="0"/>
              <a:t>AkaviaGoldwasserVaiku</a:t>
            </a:r>
            <a:r>
              <a:rPr lang="en-US" sz="2400" dirty="0" smtClean="0"/>
              <a:t>…09]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6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6146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7" grpId="0" animBg="1"/>
      <p:bldP spid="78" grpId="0"/>
      <p:bldP spid="56" grpId="0" animBg="1"/>
      <p:bldP spid="1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in the same number of error coordinates 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93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Lots of work on reliable keys from noisy data </a:t>
            </a:r>
            <a:r>
              <a:rPr lang="en-US" sz="2000" dirty="0"/>
              <a:t>[BennettBrassardRobert85] </a:t>
            </a:r>
            <a:r>
              <a:rPr lang="en-US" sz="2000" dirty="0" smtClean="0"/>
              <a:t>…</a:t>
            </a:r>
            <a:r>
              <a:rPr lang="en-US" sz="2400" dirty="0" smtClean="0"/>
              <a:t>Our </a:t>
            </a:r>
            <a:r>
              <a:rPr lang="en-US" sz="2400" dirty="0"/>
              <a:t>formalism: Fuzzy Extractors</a:t>
            </a:r>
            <a:r>
              <a:rPr lang="en-US" sz="2000" dirty="0"/>
              <a:t> [DodisOstrovskyReyzinSmith04] … </a:t>
            </a:r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78199"/>
            <a:ext cx="9146248" cy="4217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[AkaviaGoldwasserVinod09])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Lots of work on reliable keys from noisy data </a:t>
            </a:r>
            <a:r>
              <a:rPr lang="en-US" sz="2000" dirty="0"/>
              <a:t>[BennettBrassardRobert85] …</a:t>
            </a:r>
            <a:r>
              <a:rPr lang="en-US" sz="2400" dirty="0"/>
              <a:t>Our formalism: Fuzzy Extractors</a:t>
            </a:r>
            <a:r>
              <a:rPr lang="en-US" sz="2000" dirty="0"/>
              <a:t> [DodisOstrovskyReyzinSmith04] … </a:t>
            </a:r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370786" y="5190045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79074" y="5161103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3275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15731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79728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4439" y="5063020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c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881375" y="6438325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c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82" idx="6"/>
          </p:cNvCxnSpPr>
          <p:nvPr/>
        </p:nvCxnSpPr>
        <p:spPr bwMode="auto">
          <a:xfrm flipV="1">
            <a:off x="3437083" y="4864113"/>
            <a:ext cx="2437506" cy="9823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smtClean="0">
                <a:latin typeface="Times New Roman"/>
                <a:cs typeface="Times New Roman"/>
              </a:rPr>
              <a:t>c</a:t>
            </a:r>
            <a:r>
              <a:rPr lang="en-US" sz="2400" dirty="0" smtClean="0">
                <a:latin typeface="Times New Roman"/>
                <a:cs typeface="Times New Roman"/>
              </a:rPr>
              <a:t>’</a:t>
            </a:r>
            <a:r>
              <a:rPr lang="en-US" sz="2400" i="1" dirty="0" smtClean="0">
                <a:latin typeface="Times New Roman"/>
                <a:cs typeface="Times New Roman"/>
              </a:rPr>
              <a:t>= 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=c</a:t>
            </a:r>
            <a:r>
              <a:rPr lang="en-US" sz="2400" dirty="0" smtClean="0">
                <a:latin typeface="Times New Roman"/>
                <a:cs typeface="Times New Roman"/>
              </a:rPr>
              <a:t>’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811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6109" y="6438325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39061" y="6300034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</a:t>
            </a:r>
            <a:r>
              <a:rPr lang="en-US" sz="2400" b="1" dirty="0" smtClean="0">
                <a:latin typeface="Calibri"/>
                <a:cs typeface="Calibri"/>
              </a:rPr>
              <a:t>entropy reduction: </a:t>
            </a:r>
            <a:r>
              <a:rPr lang="en-US" sz="2400" b="1" dirty="0" smtClean="0">
                <a:latin typeface="Times New Roman"/>
                <a:cs typeface="Times New Roman"/>
              </a:rPr>
              <a:t>≤</a:t>
            </a:r>
            <a:r>
              <a:rPr lang="en-US" sz="2400" b="1" dirty="0" smtClean="0">
                <a:latin typeface="Calibri"/>
                <a:cs typeface="Calibri"/>
              </a:rPr>
              <a:t> redundancy </a:t>
            </a:r>
            <a:r>
              <a:rPr lang="en-US" sz="2400" b="1" dirty="0" smtClean="0">
                <a:latin typeface="Calibri"/>
                <a:cs typeface="Calibri"/>
              </a:rPr>
              <a:t>of </a:t>
            </a:r>
            <a:r>
              <a:rPr lang="en-US" sz="2400" i="1" dirty="0" smtClean="0">
                <a:latin typeface="Times New Roman"/>
                <a:cs typeface="Times New Roman"/>
              </a:rPr>
              <a:t>G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 bwMode="auto">
          <a:xfrm>
            <a:off x="2209804" y="3882701"/>
            <a:ext cx="5012765" cy="23275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70786" y="5190045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79074" y="5161103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endCxn id="82" idx="7"/>
          </p:cNvCxnSpPr>
          <p:nvPr/>
        </p:nvCxnSpPr>
        <p:spPr bwMode="auto">
          <a:xfrm flipH="1">
            <a:off x="3418061" y="4238548"/>
            <a:ext cx="2254486" cy="15731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3307194" y="579728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44439" y="5063020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703906" y="5050320"/>
            <a:ext cx="353851" cy="35952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5" grpId="0" animBg="1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r>
              <a:rPr lang="en-US" sz="2400" dirty="0" smtClean="0"/>
              <a:t>Above construction of fuzzy extractors, with standard analysis:</a:t>
            </a:r>
            <a:endParaRPr lang="en-US" sz="2400" dirty="0"/>
          </a:p>
          <a:p>
            <a:pPr lvl="1"/>
            <a:r>
              <a:rPr lang="en-US" sz="2200" dirty="0" smtClean="0"/>
              <a:t>Secure sketch loss </a:t>
            </a:r>
            <a:r>
              <a:rPr lang="en-US" sz="2200" dirty="0" smtClean="0">
                <a:latin typeface="Times New Roman"/>
                <a:cs typeface="Times New Roman"/>
              </a:rPr>
              <a:t>=</a:t>
            </a:r>
            <a:r>
              <a:rPr lang="en-US" sz="2200" dirty="0" smtClean="0"/>
              <a:t> redundancy of code </a:t>
            </a:r>
            <a:r>
              <a:rPr lang="en-US" sz="2200" dirty="0" smtClean="0">
                <a:latin typeface="Times New Roman"/>
                <a:cs typeface="Times New Roman"/>
              </a:rPr>
              <a:t>≥</a:t>
            </a:r>
            <a:r>
              <a:rPr lang="en-US" sz="2200" dirty="0" smtClean="0"/>
              <a:t> error correcting </a:t>
            </a:r>
            <a:r>
              <a:rPr lang="en-US" sz="2200" dirty="0" smtClean="0"/>
              <a:t>capability</a:t>
            </a:r>
            <a:br>
              <a:rPr lang="en-US" sz="2200" dirty="0" smtClean="0"/>
            </a:br>
            <a:r>
              <a:rPr lang="en-US" sz="2200" dirty="0" smtClean="0"/>
              <a:t>Loss necessary </a:t>
            </a:r>
            <a:r>
              <a:rPr lang="en-US" sz="2200" dirty="0" smtClean="0"/>
              <a:t>for </a:t>
            </a:r>
            <a:r>
              <a:rPr lang="en-US" sz="2200" dirty="0" smtClean="0"/>
              <a:t>information-theoretic sketch</a:t>
            </a:r>
            <a:r>
              <a:rPr lang="en-US" sz="2200" dirty="0" smtClean="0"/>
              <a:t>: [Smith07, DORS08</a:t>
            </a:r>
            <a:r>
              <a:rPr lang="en-US" sz="2200" dirty="0" smtClean="0"/>
              <a:t>]</a:t>
            </a:r>
            <a:endParaRPr lang="en-US" sz="2200" dirty="0" smtClean="0"/>
          </a:p>
          <a:p>
            <a:pPr lvl="1"/>
            <a:r>
              <a:rPr lang="en-US" sz="2200" dirty="0" smtClean="0"/>
              <a:t>Randomness extractor loss  </a:t>
            </a:r>
            <a:r>
              <a:rPr lang="en-US" sz="2200" dirty="0" smtClean="0">
                <a:latin typeface="Times New Roman"/>
                <a:cs typeface="Times New Roman"/>
              </a:rPr>
              <a:t>≥ 2log 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One approach: define secure sketches/fuzzy extractors </a:t>
            </a:r>
            <a:r>
              <a:rPr lang="en-US" sz="2400" u="sng" dirty="0" smtClean="0"/>
              <a:t>computationally</a:t>
            </a:r>
          </a:p>
          <a:p>
            <a:pPr lvl="1"/>
            <a:r>
              <a:rPr lang="en-US" sz="2000" dirty="0" smtClean="0"/>
              <a:t>Give up on security against all-powerful adversaries, </a:t>
            </a:r>
            <a:br>
              <a:rPr lang="en-US" sz="2000" dirty="0" smtClean="0"/>
            </a:br>
            <a:r>
              <a:rPr lang="en-US" sz="2000" dirty="0" smtClean="0"/>
              <a:t>consider computational 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Caveat: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22157</TotalTime>
  <Words>2401</Words>
  <Application>Microsoft Macintosh PowerPoint</Application>
  <PresentationFormat>On-screen Show (4:3)</PresentationFormat>
  <Paragraphs>891</Paragraphs>
  <Slides>47</Slides>
  <Notes>40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Computational Secure Sketches</vt:lpstr>
      <vt:lpstr>HILL Secure Sketches  Secure Sketches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Learning with Errors</vt:lpstr>
      <vt:lpstr>Our Construction</vt:lpstr>
      <vt:lpstr>Our Construction</vt:lpstr>
      <vt:lpstr>Our Construction</vt:lpstr>
      <vt:lpstr>Rep</vt:lpstr>
      <vt:lpstr>Rep</vt:lpstr>
      <vt:lpstr>Rep</vt:lpstr>
      <vt:lpstr>Our Construction</vt:lpstr>
      <vt:lpstr>Conclusion</vt:lpstr>
      <vt:lpstr>Open Problems</vt:lpstr>
      <vt:lpstr>Backups</vt:lpstr>
      <vt:lpstr>LWE Error Distribution</vt:lpstr>
      <vt:lpstr>Different Computational Definition?</vt:lpstr>
      <vt:lpstr>PowerPoint Presentation</vt:lpstr>
      <vt:lpstr>Our Construction</vt:lpstr>
      <vt:lpstr>Our Construction</vt:lpstr>
      <vt:lpstr>Our Construction</vt:lpstr>
      <vt:lpstr>Our Construction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543</cp:revision>
  <dcterms:created xsi:type="dcterms:W3CDTF">2013-03-29T19:18:32Z</dcterms:created>
  <dcterms:modified xsi:type="dcterms:W3CDTF">2013-11-27T02:20:56Z</dcterms:modified>
</cp:coreProperties>
</file>