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vml" ContentType="application/vnd.openxmlformats-officedocument.vmlDrawing"/>
  <Default Extension="png" ContentType="image/pn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5.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6.bin" ContentType="application/vnd.openxmlformats-officedocument.oleObject"/>
  <Override PartName="/ppt/notesSlides/notesSlide12.xml" ContentType="application/vnd.openxmlformats-officedocument.presentationml.notesSlide+xml"/>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0.bin" ContentType="application/vnd.openxmlformats-officedocument.oleObject"/>
  <Override PartName="/ppt/notesSlides/notesSlide17.xml" ContentType="application/vnd.openxmlformats-officedocument.presentationml.notesSlide+xml"/>
  <Override PartName="/ppt/embeddings/oleObject11.bin" ContentType="application/vnd.openxmlformats-officedocument.oleObject"/>
  <Override PartName="/ppt/notesSlides/notesSlide18.xml" ContentType="application/vnd.openxmlformats-officedocument.presentationml.notesSlide+xml"/>
  <Override PartName="/ppt/embeddings/oleObject12.bin" ContentType="application/vnd.openxmlformats-officedocument.oleObject"/>
  <Override PartName="/ppt/notesSlides/notesSlide19.xml" ContentType="application/vnd.openxmlformats-officedocument.presentationml.notesSlide+xml"/>
  <Override PartName="/ppt/embeddings/oleObject13.bin" ContentType="application/vnd.openxmlformats-officedocument.oleObject"/>
  <Override PartName="/ppt/notesSlides/notesSlide20.xml" ContentType="application/vnd.openxmlformats-officedocument.presentationml.notesSlide+xml"/>
  <Override PartName="/ppt/embeddings/oleObject14.bin" ContentType="application/vnd.openxmlformats-officedocument.oleObject"/>
  <Override PartName="/ppt/notesSlides/notesSlide21.xml" ContentType="application/vnd.openxmlformats-officedocument.presentationml.notesSlide+xml"/>
  <Override PartName="/ppt/embeddings/oleObject15.bin" ContentType="application/vnd.openxmlformats-officedocument.oleObject"/>
  <Override PartName="/ppt/notesSlides/notesSlide22.xml" ContentType="application/vnd.openxmlformats-officedocument.presentationml.notesSlide+xml"/>
  <Override PartName="/ppt/embeddings/oleObject16.bin" ContentType="application/vnd.openxmlformats-officedocument.oleObject"/>
  <Override PartName="/ppt/notesSlides/notesSlide23.xml" ContentType="application/vnd.openxmlformats-officedocument.presentationml.notesSlide+xml"/>
  <Override PartName="/ppt/embeddings/oleObject17.bin" ContentType="application/vnd.openxmlformats-officedocument.oleObject"/>
  <Override PartName="/ppt/notesSlides/notesSlide24.xml" ContentType="application/vnd.openxmlformats-officedocument.presentationml.notesSlide+xml"/>
  <Override PartName="/ppt/embeddings/oleObject18.bin" ContentType="application/vnd.openxmlformats-officedocument.oleObject"/>
  <Override PartName="/ppt/notesSlides/notesSlide25.xml" ContentType="application/vnd.openxmlformats-officedocument.presentationml.notesSlide+xml"/>
  <Override PartName="/ppt/embeddings/oleObject19.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20.bin" ContentType="application/vnd.openxmlformats-officedocument.oleObject"/>
  <Override PartName="/ppt/notesSlides/notesSlide28.xml" ContentType="application/vnd.openxmlformats-officedocument.presentationml.notesSlide+xml"/>
  <Override PartName="/ppt/embeddings/oleObject21.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22.bin" ContentType="application/vnd.openxmlformats-officedocument.oleObject"/>
  <Override PartName="/ppt/notesSlides/notesSlide31.xml" ContentType="application/vnd.openxmlformats-officedocument.presentationml.notesSlide+xml"/>
  <Override PartName="/ppt/embeddings/oleObject23.bin" ContentType="application/vnd.openxmlformats-officedocument.oleObject"/>
  <Override PartName="/ppt/notesSlides/notesSlide32.xml" ContentType="application/vnd.openxmlformats-officedocument.presentationml.notesSlide+xml"/>
  <Override PartName="/ppt/embeddings/oleObject24.bin" ContentType="application/vnd.openxmlformats-officedocument.oleObject"/>
  <Override PartName="/ppt/notesSlides/notesSlide33.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34.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notesSlides/notesSlide35.xml" ContentType="application/vnd.openxmlformats-officedocument.presentationml.notesSlide+xml"/>
  <Override PartName="/ppt/embeddings/oleObject31.bin" ContentType="application/vnd.openxmlformats-officedocument.oleObject"/>
  <Override PartName="/ppt/notesSlides/notesSlide36.xml" ContentType="application/vnd.openxmlformats-officedocument.presentationml.notesSlide+xml"/>
  <Override PartName="/ppt/embeddings/oleObject32.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embeddings/oleObject33.bin" ContentType="application/vnd.openxmlformats-officedocument.oleObject"/>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34.bin" ContentType="application/vnd.openxmlformats-officedocument.oleObject"/>
  <Override PartName="/ppt/notesSlides/notesSlide48.xml" ContentType="application/vnd.openxmlformats-officedocument.presentationml.notesSlide+xml"/>
  <Override PartName="/ppt/embeddings/oleObject35.bin" ContentType="application/vnd.openxmlformats-officedocument.oleObject"/>
  <Override PartName="/ppt/notesSlides/notesSlide49.xml" ContentType="application/vnd.openxmlformats-officedocument.presentationml.notesSlide+xml"/>
  <Override PartName="/ppt/embeddings/oleObject3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257" r:id="rId2"/>
    <p:sldId id="259" r:id="rId3"/>
    <p:sldId id="308" r:id="rId4"/>
    <p:sldId id="365" r:id="rId5"/>
    <p:sldId id="366" r:id="rId6"/>
    <p:sldId id="367" r:id="rId7"/>
    <p:sldId id="368" r:id="rId8"/>
    <p:sldId id="369" r:id="rId9"/>
    <p:sldId id="371" r:id="rId10"/>
    <p:sldId id="372" r:id="rId11"/>
    <p:sldId id="373" r:id="rId12"/>
    <p:sldId id="375" r:id="rId13"/>
    <p:sldId id="374" r:id="rId14"/>
    <p:sldId id="376" r:id="rId15"/>
    <p:sldId id="401" r:id="rId16"/>
    <p:sldId id="377" r:id="rId17"/>
    <p:sldId id="378" r:id="rId18"/>
    <p:sldId id="379" r:id="rId19"/>
    <p:sldId id="382" r:id="rId20"/>
    <p:sldId id="380" r:id="rId21"/>
    <p:sldId id="381" r:id="rId22"/>
    <p:sldId id="383" r:id="rId23"/>
    <p:sldId id="384" r:id="rId24"/>
    <p:sldId id="385" r:id="rId25"/>
    <p:sldId id="408" r:id="rId26"/>
    <p:sldId id="402" r:id="rId27"/>
    <p:sldId id="409" r:id="rId28"/>
    <p:sldId id="386" r:id="rId29"/>
    <p:sldId id="370" r:id="rId30"/>
    <p:sldId id="413" r:id="rId31"/>
    <p:sldId id="414" r:id="rId32"/>
    <p:sldId id="411" r:id="rId33"/>
    <p:sldId id="389" r:id="rId34"/>
    <p:sldId id="405" r:id="rId35"/>
    <p:sldId id="390" r:id="rId36"/>
    <p:sldId id="391" r:id="rId37"/>
    <p:sldId id="392" r:id="rId38"/>
    <p:sldId id="393" r:id="rId39"/>
    <p:sldId id="394" r:id="rId40"/>
    <p:sldId id="395" r:id="rId41"/>
    <p:sldId id="396" r:id="rId42"/>
    <p:sldId id="398" r:id="rId43"/>
    <p:sldId id="397" r:id="rId44"/>
    <p:sldId id="406" r:id="rId45"/>
    <p:sldId id="399" r:id="rId46"/>
    <p:sldId id="412" r:id="rId47"/>
    <p:sldId id="400" r:id="rId48"/>
    <p:sldId id="415" r:id="rId49"/>
    <p:sldId id="407" r:id="rId50"/>
    <p:sldId id="410" r:id="rId51"/>
    <p:sldId id="388" r:id="rId52"/>
    <p:sldId id="403" r:id="rId53"/>
    <p:sldId id="404"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4C"/>
    <a:srgbClr val="82A0FF"/>
    <a:srgbClr val="0011B2"/>
    <a:srgbClr val="DE00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17" autoAdjust="0"/>
    <p:restoredTop sz="90390" autoAdjust="0"/>
  </p:normalViewPr>
  <p:slideViewPr>
    <p:cSldViewPr snapToGrid="0" snapToObjects="1">
      <p:cViewPr>
        <p:scale>
          <a:sx n="95" d="100"/>
          <a:sy n="95" d="100"/>
        </p:scale>
        <p:origin x="-1064" y="-32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2.emf"/><Relationship Id="rId3"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72B9AF-0497-F44B-AF02-9D2EC4065B0E}" type="datetimeFigureOut">
              <a:rPr lang="en-US" smtClean="0"/>
              <a:t>3/6/14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5486C9-FBB6-F44C-A55E-5DF282A6BC5C}" type="slidenum">
              <a:rPr lang="en-US" smtClean="0"/>
              <a:t>‹#›</a:t>
            </a:fld>
            <a:endParaRPr lang="en-US"/>
          </a:p>
        </p:txBody>
      </p:sp>
    </p:spTree>
    <p:extLst>
      <p:ext uri="{BB962C8B-B14F-4D97-AF65-F5344CB8AC3E}">
        <p14:creationId xmlns:p14="http://schemas.microsoft.com/office/powerpoint/2010/main" val="4130263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1E4532-0A1D-7741-B7F8-C491C4C533AD}" type="datetimeFigureOut">
              <a:rPr lang="en-US" smtClean="0"/>
              <a:t>3/6/14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37516-47F0-4541-821C-B489248754D7}" type="slidenum">
              <a:rPr lang="en-US" smtClean="0"/>
              <a:t>‹#›</a:t>
            </a:fld>
            <a:endParaRPr lang="en-US"/>
          </a:p>
        </p:txBody>
      </p:sp>
    </p:spTree>
    <p:extLst>
      <p:ext uri="{BB962C8B-B14F-4D97-AF65-F5344CB8AC3E}">
        <p14:creationId xmlns:p14="http://schemas.microsoft.com/office/powerpoint/2010/main" val="178084572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538FCF78-6F42-DD47-BFB7-03FB0C2A10DA}" type="slidenum">
              <a:rPr lang="en-US" altLang="en-US"/>
              <a:pPr/>
              <a:t>1</a:t>
            </a:fld>
            <a:endParaRPr lang="en-US" altLang="en-US"/>
          </a:p>
        </p:txBody>
      </p:sp>
      <p:sp>
        <p:nvSpPr>
          <p:cNvPr id="5122" name="Rectangle 2"/>
          <p:cNvSpPr>
            <a:spLocks noChangeArrowheads="1"/>
          </p:cNvSpPr>
          <p:nvPr/>
        </p:nvSpPr>
        <p:spPr bwMode="auto">
          <a:xfrm>
            <a:off x="3884613" y="0"/>
            <a:ext cx="2973387"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3" name="Rectangle 3"/>
          <p:cNvSpPr>
            <a:spLocks noChangeArrowheads="1"/>
          </p:cNvSpPr>
          <p:nvPr/>
        </p:nvSpPr>
        <p:spPr bwMode="auto">
          <a:xfrm>
            <a:off x="3884613" y="8686800"/>
            <a:ext cx="2973387"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4" name="Rectangle 4"/>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5" name="Rectangle 5"/>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6" name="Rectangle 6"/>
          <p:cNvSpPr>
            <a:spLocks noChangeArrowheads="1"/>
          </p:cNvSpPr>
          <p:nvPr/>
        </p:nvSpPr>
        <p:spPr bwMode="auto">
          <a:xfrm>
            <a:off x="3883025" y="0"/>
            <a:ext cx="2974975"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7" name="Rectangle 7"/>
          <p:cNvSpPr>
            <a:spLocks noChangeArrowheads="1"/>
          </p:cNvSpPr>
          <p:nvPr/>
        </p:nvSpPr>
        <p:spPr bwMode="auto">
          <a:xfrm>
            <a:off x="3883025" y="8686800"/>
            <a:ext cx="2974975" cy="457200"/>
          </a:xfrm>
          <a:prstGeom prst="rect">
            <a:avLst/>
          </a:prstGeom>
          <a:noFill/>
          <a:ln w="9525">
            <a:noFill/>
            <a:miter lim="800000"/>
            <a:headEnd/>
            <a:tailEnd/>
          </a:ln>
          <a:effectLst/>
        </p:spPr>
        <p:txBody>
          <a:bodyPr lIns="19050" tIns="0" rIns="19050" bIns="0" anchor="b">
            <a:prstTxWarp prst="textNoShape">
              <a:avLst/>
            </a:prstTxWarp>
          </a:bodyPr>
          <a:lstStyle/>
          <a:p>
            <a:pPr algn="r"/>
            <a:r>
              <a:rPr lang="en-US" altLang="en-US" sz="1000" i="1">
                <a:latin typeface="Times New Roman" pitchFamily="-110" charset="0"/>
              </a:rPr>
              <a:t>1</a:t>
            </a:r>
          </a:p>
        </p:txBody>
      </p:sp>
      <p:sp>
        <p:nvSpPr>
          <p:cNvPr id="5128" name="Rectangle 8"/>
          <p:cNvSpPr>
            <a:spLocks noChangeArrowheads="1"/>
          </p:cNvSpPr>
          <p:nvPr/>
        </p:nvSpPr>
        <p:spPr bwMode="auto">
          <a:xfrm>
            <a:off x="0" y="868680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29" name="Rectangle 9"/>
          <p:cNvSpPr>
            <a:spLocks noChangeArrowheads="1"/>
          </p:cNvSpPr>
          <p:nvPr/>
        </p:nvSpPr>
        <p:spPr bwMode="auto">
          <a:xfrm>
            <a:off x="0" y="0"/>
            <a:ext cx="2971800" cy="457200"/>
          </a:xfrm>
          <a:prstGeom prst="rect">
            <a:avLst/>
          </a:prstGeom>
          <a:noFill/>
          <a:ln w="9525">
            <a:noFill/>
            <a:miter lim="800000"/>
            <a:headEnd/>
            <a:tailEnd/>
          </a:ln>
          <a:effectLst/>
        </p:spPr>
        <p:txBody>
          <a:bodyPr wrap="none" anchor="ctr">
            <a:prstTxWarp prst="textNoShape">
              <a:avLst/>
            </a:prstTxWarp>
          </a:bodyPr>
          <a:lstStyle/>
          <a:p>
            <a:endParaRPr lang="en-US"/>
          </a:p>
        </p:txBody>
      </p:sp>
      <p:sp>
        <p:nvSpPr>
          <p:cNvPr id="5130" name="Rectangle 10"/>
          <p:cNvSpPr>
            <a:spLocks noGrp="1" noRot="1" noChangeAspect="1" noChangeArrowheads="1" noTextEdit="1"/>
          </p:cNvSpPr>
          <p:nvPr>
            <p:ph type="sldImg"/>
          </p:nvPr>
        </p:nvSpPr>
        <p:spPr>
          <a:ln cap="flat"/>
        </p:spPr>
      </p:sp>
      <p:sp>
        <p:nvSpPr>
          <p:cNvPr id="5131" name="Rectangle 11"/>
          <p:cNvSpPr>
            <a:spLocks noGrp="1" noChangeArrowheads="1"/>
          </p:cNvSpPr>
          <p:nvPr>
            <p:ph type="body" idx="1"/>
          </p:nvPr>
        </p:nvSpPr>
        <p:spPr>
          <a:ln/>
        </p:spPr>
        <p:txBody>
          <a:bodyPr/>
          <a:lstStyle/>
          <a:p>
            <a:r>
              <a:rPr lang="en-US" altLang="en-US" dirty="0" smtClean="0"/>
              <a:t>I’m Ben</a:t>
            </a:r>
            <a:r>
              <a:rPr lang="en-US" altLang="en-US" baseline="0" dirty="0" smtClean="0"/>
              <a:t> Fuller and today I will be talking about key derivation from practical noisy sources.</a:t>
            </a: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point program has a single stored point w and outputs 1 if its input is equal to w, otherwise it outputs 0.</a:t>
            </a:r>
          </a:p>
          <a:p>
            <a:r>
              <a:rPr lang="en-US" dirty="0" smtClean="0"/>
              <a:t>&lt;click&gt;</a:t>
            </a:r>
          </a:p>
          <a:p>
            <a:r>
              <a:rPr lang="en-US" dirty="0" smtClean="0"/>
              <a:t>We’ll use a strong version of point obfuscation</a:t>
            </a:r>
            <a:r>
              <a:rPr lang="en-US" baseline="0" dirty="0" smtClean="0"/>
              <a:t> that is achievable under number-theoretic assumptions due to </a:t>
            </a:r>
            <a:r>
              <a:rPr lang="en-US" baseline="0" dirty="0" err="1" smtClean="0"/>
              <a:t>Bitanski</a:t>
            </a:r>
            <a:r>
              <a:rPr lang="en-US" baseline="0" dirty="0" smtClean="0"/>
              <a:t> and Canetti.</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10</a:t>
            </a:fld>
            <a:endParaRPr lang="en-US"/>
          </a:p>
        </p:txBody>
      </p:sp>
    </p:spTree>
    <p:extLst>
      <p:ext uri="{BB962C8B-B14F-4D97-AF65-F5344CB8AC3E}">
        <p14:creationId xmlns:p14="http://schemas.microsoft.com/office/powerpoint/2010/main" val="211042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turn</a:t>
            </a:r>
            <a:r>
              <a:rPr lang="en-US" baseline="0" dirty="0" smtClean="0"/>
              <a:t> to the task of building our fuzzy conductor.  We’ll start with the most basic application of point obfuscation.</a:t>
            </a:r>
          </a:p>
          <a:p>
            <a:r>
              <a:rPr lang="en-US" baseline="0" dirty="0" smtClean="0"/>
              <a:t>&lt;click&gt;</a:t>
            </a:r>
          </a:p>
          <a:p>
            <a:r>
              <a:rPr lang="en-US" baseline="0" dirty="0" smtClean="0"/>
              <a:t>The most obvious thing we can do is construct an obfuscated point program using w_0.  </a:t>
            </a:r>
          </a:p>
          <a:p>
            <a:r>
              <a:rPr lang="en-US" baseline="0" dirty="0" smtClean="0"/>
              <a:t>&lt;click&gt;</a:t>
            </a:r>
          </a:p>
          <a:p>
            <a:r>
              <a:rPr lang="en-US" baseline="0" dirty="0" smtClean="0"/>
              <a:t>And have this be our public value p.</a:t>
            </a:r>
          </a:p>
          <a:p>
            <a:r>
              <a:rPr lang="en-US" baseline="0" dirty="0" smtClean="0"/>
              <a:t>&lt;click&gt;</a:t>
            </a:r>
          </a:p>
          <a:p>
            <a:r>
              <a:rPr lang="en-US" baseline="0" dirty="0" smtClean="0"/>
              <a:t>In reproduce we can check equality of the original point without revealing any information about w_0.</a:t>
            </a:r>
          </a:p>
          <a:p>
            <a:r>
              <a:rPr lang="en-US" baseline="0" dirty="0" smtClean="0"/>
              <a:t>&lt;click&gt;&lt;click&gt;&lt;click&gt;</a:t>
            </a:r>
          </a:p>
          <a:p>
            <a:r>
              <a:rPr lang="en-US" baseline="0" dirty="0" smtClean="0"/>
              <a:t>There are two main problems for this construction.  We don’t have any key and can’t support any errors (and these were the two things we were trying to do).  Instead of obfuscating the whole input point at once, we’ll try to break it up.</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11</a:t>
            </a:fld>
            <a:endParaRPr lang="en-US"/>
          </a:p>
        </p:txBody>
      </p:sp>
    </p:spTree>
    <p:extLst>
      <p:ext uri="{BB962C8B-B14F-4D97-AF65-F5344CB8AC3E}">
        <p14:creationId xmlns:p14="http://schemas.microsoft.com/office/powerpoint/2010/main" val="1105313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obfuscate each symbol individually.</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12</a:t>
            </a:fld>
            <a:endParaRPr lang="en-US"/>
          </a:p>
        </p:txBody>
      </p:sp>
    </p:spTree>
    <p:extLst>
      <p:ext uri="{BB962C8B-B14F-4D97-AF65-F5344CB8AC3E}">
        <p14:creationId xmlns:p14="http://schemas.microsoft.com/office/powerpoint/2010/main" val="3081615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publish</a:t>
            </a:r>
            <a:r>
              <a:rPr lang="en-US" baseline="0" dirty="0" smtClean="0"/>
              <a:t> a collection of k obfuscated programs instead of just one. </a:t>
            </a:r>
            <a:endParaRPr lang="en-US" dirty="0" smtClean="0"/>
          </a:p>
          <a:p>
            <a:r>
              <a:rPr lang="en-US" dirty="0" smtClean="0"/>
              <a:t>&lt;click&gt;</a:t>
            </a:r>
          </a:p>
          <a:p>
            <a:r>
              <a:rPr lang="en-US" baseline="0" dirty="0" smtClean="0"/>
              <a:t>In Reproduce we then check each symbol individually.  This means we can learn which symbols match.</a:t>
            </a:r>
          </a:p>
          <a:p>
            <a:r>
              <a:rPr lang="en-US" baseline="0" dirty="0" smtClean="0"/>
              <a:t>&lt;click&gt;</a:t>
            </a:r>
          </a:p>
          <a:p>
            <a:r>
              <a:rPr lang="en-US" baseline="0" dirty="0" smtClean="0"/>
              <a:t>We now have a bit of output for each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13</a:t>
            </a:fld>
            <a:endParaRPr lang="en-US"/>
          </a:p>
        </p:txBody>
      </p:sp>
    </p:spTree>
    <p:extLst>
      <p:ext uri="{BB962C8B-B14F-4D97-AF65-F5344CB8AC3E}">
        <p14:creationId xmlns:p14="http://schemas.microsoft.com/office/powerpoint/2010/main" val="112417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have gained a useful property, namely that we can identify which symbols of w_0 and w_1 match.  This is a very useful property in coding theory.</a:t>
            </a:r>
            <a:r>
              <a:rPr lang="en-US" baseline="0" dirty="0" smtClean="0"/>
              <a:t>  However, it is not obvious how to do something with this property.</a:t>
            </a:r>
          </a:p>
          <a:p>
            <a:r>
              <a:rPr lang="en-US" baseline="0" dirty="0" smtClean="0"/>
              <a:t>&lt;click&gt;</a:t>
            </a:r>
          </a:p>
          <a:p>
            <a:r>
              <a:rPr lang="en-US" baseline="0" dirty="0" smtClean="0"/>
              <a:t>We’ll first review a technique from point obfuscation literature and then return to our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14</a:t>
            </a:fld>
            <a:endParaRPr lang="en-US"/>
          </a:p>
        </p:txBody>
      </p:sp>
    </p:spTree>
    <p:extLst>
      <p:ext uri="{BB962C8B-B14F-4D97-AF65-F5344CB8AC3E}">
        <p14:creationId xmlns:p14="http://schemas.microsoft.com/office/powerpoint/2010/main" val="232891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Canetti and </a:t>
            </a:r>
            <a:r>
              <a:rPr lang="en-US" dirty="0" err="1" smtClean="0"/>
              <a:t>Dakdouk</a:t>
            </a:r>
            <a:r>
              <a:rPr lang="en-US" dirty="0" smtClean="0"/>
              <a:t> showed</a:t>
            </a:r>
            <a:r>
              <a:rPr lang="en-US" baseline="0" dirty="0" smtClean="0"/>
              <a:t> that it is possible to expand the output of point functions.  </a:t>
            </a:r>
          </a:p>
          <a:p>
            <a:r>
              <a:rPr lang="en-US" baseline="0" dirty="0" smtClean="0"/>
              <a:t>&lt;click&gt;</a:t>
            </a:r>
          </a:p>
          <a:p>
            <a:r>
              <a:rPr lang="en-US" baseline="0" dirty="0" smtClean="0"/>
              <a:t>Instead of outputting a 1 on the right point they can output an arbitrary point c.  </a:t>
            </a:r>
          </a:p>
          <a:p>
            <a:r>
              <a:rPr lang="en-US" baseline="0" dirty="0" smtClean="0"/>
              <a:t>&lt;click&gt;</a:t>
            </a:r>
          </a:p>
          <a:p>
            <a:r>
              <a:rPr lang="en-US" baseline="0" dirty="0" smtClean="0"/>
              <a:t>The idea is for each bit of c to produce either an obfuscation w or an obfuscation of a random point.</a:t>
            </a:r>
          </a:p>
          <a:p>
            <a:r>
              <a:rPr lang="en-US" baseline="0" dirty="0" smtClean="0"/>
              <a:t>&lt;click&gt;</a:t>
            </a:r>
          </a:p>
          <a:p>
            <a:r>
              <a:rPr lang="en-US" baseline="0" dirty="0" smtClean="0"/>
              <a:t>So if the first bit of c is 1, we obfuscate w.  </a:t>
            </a:r>
          </a:p>
          <a:p>
            <a:r>
              <a:rPr lang="en-US" baseline="0" dirty="0" smtClean="0"/>
              <a:t>&lt;click&gt;</a:t>
            </a:r>
          </a:p>
          <a:p>
            <a:r>
              <a:rPr lang="en-US" baseline="0" dirty="0" smtClean="0"/>
              <a:t>If the second bit is 0, we obfuscate a random point.</a:t>
            </a:r>
          </a:p>
          <a:p>
            <a:r>
              <a:rPr lang="en-US" baseline="0" dirty="0" smtClean="0"/>
              <a:t>&lt;click&gt;</a:t>
            </a:r>
          </a:p>
          <a:p>
            <a:r>
              <a:rPr lang="en-US" baseline="0" dirty="0" smtClean="0"/>
              <a:t>We continue until we produce the length of |c| obfuscations.</a:t>
            </a:r>
          </a:p>
          <a:p>
            <a:r>
              <a:rPr lang="en-US" baseline="0" dirty="0" smtClean="0"/>
              <a:t>&lt;click&gt;</a:t>
            </a:r>
          </a:p>
          <a:p>
            <a:r>
              <a:rPr lang="en-US" baseline="0" dirty="0" smtClean="0"/>
              <a:t>The bits of c can be recovered by running the corresponding point obfuscations (there is a minor detail to ensure the program outputs 0 when w is not input).</a:t>
            </a:r>
          </a:p>
          <a:p>
            <a:r>
              <a:rPr lang="en-US" baseline="0" dirty="0" smtClean="0"/>
              <a:t>&lt;click&gt;</a:t>
            </a:r>
          </a:p>
          <a:p>
            <a:r>
              <a:rPr lang="en-US" baseline="0" dirty="0" smtClean="0"/>
              <a:t>Lets apply this idea to our construction.</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15</a:t>
            </a:fld>
            <a:endParaRPr lang="en-US"/>
          </a:p>
        </p:txBody>
      </p:sp>
    </p:spTree>
    <p:extLst>
      <p:ext uri="{BB962C8B-B14F-4D97-AF65-F5344CB8AC3E}">
        <p14:creationId xmlns:p14="http://schemas.microsoft.com/office/powerpoint/2010/main" val="3465886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So for each</a:t>
            </a:r>
            <a:r>
              <a:rPr lang="en-US" baseline="0" dirty="0" smtClean="0"/>
              <a:t> symbol, we flip a coin </a:t>
            </a:r>
            <a:r>
              <a:rPr lang="en-US" baseline="0" dirty="0" err="1" smtClean="0"/>
              <a:t>c^i</a:t>
            </a:r>
            <a:r>
              <a:rPr lang="en-US" baseline="0" dirty="0" smtClean="0"/>
              <a:t>.</a:t>
            </a:r>
          </a:p>
          <a:p>
            <a:r>
              <a:rPr lang="en-US" baseline="0" dirty="0" smtClean="0"/>
              <a:t>&lt;click&gt;</a:t>
            </a:r>
          </a:p>
          <a:p>
            <a:r>
              <a:rPr lang="en-US" baseline="0" dirty="0" smtClean="0"/>
              <a:t>If the coin is 0 we’ll obfuscate the </a:t>
            </a:r>
            <a:r>
              <a:rPr lang="en-US" baseline="0" dirty="0" err="1" smtClean="0"/>
              <a:t>ith</a:t>
            </a:r>
            <a:r>
              <a:rPr lang="en-US" baseline="0" dirty="0" smtClean="0"/>
              <a:t> symbol,</a:t>
            </a:r>
          </a:p>
          <a:p>
            <a:r>
              <a:rPr lang="en-US" baseline="0" dirty="0" smtClean="0"/>
              <a:t>&lt;click&gt;</a:t>
            </a:r>
          </a:p>
          <a:p>
            <a:r>
              <a:rPr lang="en-US" baseline="0" dirty="0" smtClean="0"/>
              <a:t>If the coin is 1 we’ll obfuscate a random point </a:t>
            </a:r>
            <a:r>
              <a:rPr lang="en-US" baseline="0" dirty="0" err="1" smtClean="0"/>
              <a:t>r^i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16</a:t>
            </a:fld>
            <a:endParaRPr lang="en-US"/>
          </a:p>
        </p:txBody>
      </p:sp>
    </p:spTree>
    <p:extLst>
      <p:ext uri="{BB962C8B-B14F-4D97-AF65-F5344CB8AC3E}">
        <p14:creationId xmlns:p14="http://schemas.microsoft.com/office/powerpoint/2010/main" val="87218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in Gen</a:t>
            </a:r>
            <a:r>
              <a:rPr lang="en-US" baseline="0" dirty="0" smtClean="0"/>
              <a:t> we add the coins c_0.</a:t>
            </a:r>
          </a:p>
          <a:p>
            <a:r>
              <a:rPr lang="en-US" baseline="0" dirty="0" smtClean="0"/>
              <a:t>&lt;click&gt;</a:t>
            </a:r>
          </a:p>
          <a:p>
            <a:r>
              <a:rPr lang="en-US" baseline="0" dirty="0" smtClean="0"/>
              <a:t>For the places where </a:t>
            </a:r>
            <a:r>
              <a:rPr lang="en-US" baseline="0" dirty="0" err="1" smtClean="0"/>
              <a:t>c^I</a:t>
            </a:r>
            <a:r>
              <a:rPr lang="en-US" baseline="0" dirty="0" smtClean="0"/>
              <a:t> was 1, we no longer are obfuscating the true value of the symbol.</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17</a:t>
            </a:fld>
            <a:endParaRPr lang="en-US"/>
          </a:p>
        </p:txBody>
      </p:sp>
    </p:spTree>
    <p:extLst>
      <p:ext uri="{BB962C8B-B14F-4D97-AF65-F5344CB8AC3E}">
        <p14:creationId xmlns:p14="http://schemas.microsoft.com/office/powerpoint/2010/main" val="173239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we obfuscate</a:t>
            </a:r>
            <a:r>
              <a:rPr lang="en-US" baseline="0" dirty="0" smtClean="0"/>
              <a:t> random symbols in these places.</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18</a:t>
            </a:fld>
            <a:endParaRPr lang="en-US"/>
          </a:p>
        </p:txBody>
      </p:sp>
    </p:spTree>
    <p:extLst>
      <p:ext uri="{BB962C8B-B14F-4D97-AF65-F5344CB8AC3E}">
        <p14:creationId xmlns:p14="http://schemas.microsoft.com/office/powerpoint/2010/main" val="376423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by running</a:t>
            </a:r>
            <a:r>
              <a:rPr lang="en-US" baseline="0" dirty="0" smtClean="0"/>
              <a:t> the obfuscations we can recover the majority of bits of c_0.  </a:t>
            </a:r>
          </a:p>
          <a:p>
            <a:r>
              <a:rPr lang="en-US" baseline="0" dirty="0" smtClean="0"/>
              <a: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19</a:t>
            </a:fld>
            <a:endParaRPr lang="en-US"/>
          </a:p>
        </p:txBody>
      </p:sp>
    </p:spTree>
    <p:extLst>
      <p:ext uri="{BB962C8B-B14F-4D97-AF65-F5344CB8AC3E}">
        <p14:creationId xmlns:p14="http://schemas.microsoft.com/office/powerpoint/2010/main" val="252652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cryptographic authentication we need</a:t>
            </a:r>
            <a:r>
              <a:rPr lang="en-US" baseline="0" dirty="0" smtClean="0"/>
              <a:t> to get a key from somewhere.  There are many different possible sources for a key: a password, a physical token, a biometric.  </a:t>
            </a:r>
          </a:p>
          <a:p>
            <a:r>
              <a:rPr lang="en-US" baseline="0" dirty="0" smtClean="0"/>
              <a:t>&lt;click&gt;</a:t>
            </a:r>
          </a:p>
          <a:p>
            <a:r>
              <a:rPr lang="en-US" baseline="0" dirty="0" smtClean="0"/>
              <a:t>Often the sources that have enough randomness or entropy to derive a key are noisy.  </a:t>
            </a:r>
          </a:p>
          <a:p>
            <a:r>
              <a:rPr lang="en-US" baseline="0" dirty="0" smtClean="0"/>
              <a:t>Two good examples of this are physically </a:t>
            </a:r>
            <a:r>
              <a:rPr lang="en-US" baseline="0" dirty="0" err="1" smtClean="0"/>
              <a:t>unclonable</a:t>
            </a:r>
            <a:r>
              <a:rPr lang="en-US" baseline="0" dirty="0" smtClean="0"/>
              <a:t> functions and biometrics.  </a:t>
            </a:r>
          </a:p>
          <a:p>
            <a:r>
              <a:rPr lang="en-US" baseline="0" dirty="0" smtClean="0"/>
              <a:t>&lt;click, click, click&gt;</a:t>
            </a:r>
          </a:p>
          <a:p>
            <a:r>
              <a:rPr lang="en-US" baseline="0" dirty="0" smtClean="0"/>
              <a:t>We will call the initial reading of a particular source, w_0.  </a:t>
            </a:r>
          </a:p>
          <a:p>
            <a:r>
              <a:rPr lang="en-US" baseline="0" dirty="0" smtClean="0"/>
              <a:t>&lt;click&gt;</a:t>
            </a:r>
          </a:p>
          <a:p>
            <a:r>
              <a:rPr lang="en-US" baseline="0" dirty="0" smtClean="0"/>
              <a:t>We call a source noisy if subsequent readings w_1 are not equal,</a:t>
            </a:r>
          </a:p>
          <a:p>
            <a:r>
              <a:rPr lang="en-US" baseline="0" dirty="0" smtClean="0"/>
              <a:t>&lt;click&gt;</a:t>
            </a:r>
          </a:p>
          <a:p>
            <a:r>
              <a:rPr lang="en-US" baseline="0" dirty="0" smtClean="0"/>
              <a:t>to the initial reading but their distance is bounded.</a:t>
            </a:r>
          </a:p>
          <a:p>
            <a:r>
              <a:rPr lang="en-US" baseline="0" dirty="0" smtClean="0"/>
              <a:t>We want a tool that is able to derive a stable/repeatable key from this source.  We should be able to produce a key from either w_0 or w_1.</a:t>
            </a:r>
          </a:p>
          <a:p>
            <a:r>
              <a:rPr lang="en-US" baseline="0" dirty="0" smtClean="0"/>
              <a:t>&lt;click&gt;</a:t>
            </a:r>
          </a:p>
          <a:p>
            <a:r>
              <a:rPr lang="en-US" baseline="0" dirty="0" smtClean="0"/>
              <a:t>However, to have any notion of security, we must be sure that different samples of the source (e.g. two people’s irises) don’t map to the same key.  So there is an inherit tradeoff between the errors we try and correct and the strength of our resulting key.</a:t>
            </a:r>
          </a:p>
          <a:p>
            <a:endParaRPr lang="en-US" baseline="0"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2</a:t>
            </a:fld>
            <a:endParaRPr lang="en-US"/>
          </a:p>
        </p:txBody>
      </p:sp>
    </p:spTree>
    <p:extLst>
      <p:ext uri="{BB962C8B-B14F-4D97-AF65-F5344CB8AC3E}">
        <p14:creationId xmlns:p14="http://schemas.microsoft.com/office/powerpoint/2010/main" val="2725941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get a new string that agrees that c_0 in most locations.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20</a:t>
            </a:fld>
            <a:endParaRPr lang="en-US"/>
          </a:p>
        </p:txBody>
      </p:sp>
    </p:spTree>
    <p:extLst>
      <p:ext uri="{BB962C8B-B14F-4D97-AF65-F5344CB8AC3E}">
        <p14:creationId xmlns:p14="http://schemas.microsoft.com/office/powerpoint/2010/main" val="1114701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can recover</a:t>
            </a:r>
            <a:r>
              <a:rPr lang="en-US" baseline="0" dirty="0" smtClean="0"/>
              <a:t> most of our coins this admits a natural solution.</a:t>
            </a:r>
          </a:p>
          <a:p>
            <a:r>
              <a:rPr lang="en-US" baseline="0" dirty="0" smtClean="0"/>
              <a:t>&lt;click&gt;</a:t>
            </a:r>
          </a:p>
          <a:p>
            <a:r>
              <a:rPr lang="en-US" baseline="0" dirty="0" smtClean="0"/>
              <a:t>Instead of selecting our coins uniformly we sample the coins from the </a:t>
            </a:r>
            <a:r>
              <a:rPr lang="en-US" baseline="0" dirty="0" err="1" smtClean="0"/>
              <a:t>codewords</a:t>
            </a:r>
            <a:r>
              <a:rPr lang="en-US" baseline="0" dirty="0" smtClean="0"/>
              <a:t> of some error correcting code.</a:t>
            </a:r>
          </a:p>
          <a:p>
            <a:r>
              <a:rPr lang="en-US" baseline="0" dirty="0" smtClean="0"/>
              <a:t>&lt;click&gt;</a:t>
            </a:r>
          </a:p>
          <a:p>
            <a:r>
              <a:rPr lang="en-US" baseline="0" dirty="0" smtClean="0"/>
              <a:t>We modify Gen with this change.</a:t>
            </a:r>
          </a:p>
          <a:p>
            <a:r>
              <a:rPr lang="en-US" baseline="0" dirty="0" smtClean="0"/>
              <a:t>&lt;click&gt;</a:t>
            </a:r>
          </a:p>
          <a:p>
            <a:r>
              <a:rPr lang="en-US" baseline="0" dirty="0" smtClean="0"/>
              <a:t>We get most bits of c_0 back.</a:t>
            </a:r>
          </a:p>
          <a:p>
            <a:r>
              <a:rPr lang="en-US" baseline="0" dirty="0" smtClean="0"/>
              <a:t>&lt;click&gt;</a:t>
            </a:r>
          </a:p>
          <a:p>
            <a:r>
              <a:rPr lang="en-US" baseline="0" dirty="0" smtClean="0"/>
              <a:t>We then run the decoding algorithm of the error correcting code to correctly recover c_0.</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21</a:t>
            </a:fld>
            <a:endParaRPr lang="en-US"/>
          </a:p>
        </p:txBody>
      </p:sp>
    </p:spTree>
    <p:extLst>
      <p:ext uri="{BB962C8B-B14F-4D97-AF65-F5344CB8AC3E}">
        <p14:creationId xmlns:p14="http://schemas.microsoft.com/office/powerpoint/2010/main" val="147057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we’ll use c as our “key” (recall we don’t need c to be uniform just to have computational entropy)</a:t>
            </a:r>
          </a:p>
          <a:p>
            <a:r>
              <a:rPr lang="en-US" baseline="0" dirty="0" smtClean="0"/>
              <a:t>&lt;click&gt;</a:t>
            </a:r>
          </a:p>
          <a:p>
            <a:r>
              <a:rPr lang="en-US" baseline="0" dirty="0" smtClean="0"/>
              <a:t>This allows us to complete our picture and output the key.  That is our first construction.  Any questions before I proceed to analysis of the first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22</a:t>
            </a:fld>
            <a:endParaRPr lang="en-US"/>
          </a:p>
        </p:txBody>
      </p:sp>
    </p:spTree>
    <p:extLst>
      <p:ext uri="{BB962C8B-B14F-4D97-AF65-F5344CB8AC3E}">
        <p14:creationId xmlns:p14="http://schemas.microsoft.com/office/powerpoint/2010/main" val="4224877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fuzzy</a:t>
            </a:r>
            <a:r>
              <a:rPr lang="en-US" baseline="0" dirty="0" smtClean="0"/>
              <a:t> extractor we have to argue correctness and security hold.  </a:t>
            </a:r>
            <a:br>
              <a:rPr lang="en-US" baseline="0" dirty="0" smtClean="0"/>
            </a:br>
            <a:r>
              <a:rPr lang="en-US" baseline="0" dirty="0" smtClean="0"/>
              <a:t>&lt;click&gt;</a:t>
            </a:r>
          </a:p>
          <a:p>
            <a:r>
              <a:rPr lang="en-US" baseline="0" dirty="0" smtClean="0"/>
              <a:t>For this construction, correctness follows because the distance between c_0 and c_1 is bounded by the distance between w_0 and w_1.  </a:t>
            </a:r>
          </a:p>
          <a:p>
            <a:r>
              <a:rPr lang="en-US" baseline="0" dirty="0" smtClean="0"/>
              <a:t>&lt;click&gt; </a:t>
            </a:r>
          </a:p>
          <a:p>
            <a:r>
              <a:rPr lang="en-US" baseline="0" dirty="0" smtClean="0"/>
              <a:t>We get constant error tolerance because there exist binary error correcting codes that correct a constant fraction of errors.</a:t>
            </a:r>
          </a:p>
          <a:p>
            <a:endParaRPr lang="en-US" dirty="0" smtClean="0"/>
          </a:p>
          <a:p>
            <a:r>
              <a:rPr lang="en-US" dirty="0" smtClean="0"/>
              <a:t>Unfortunately,</a:t>
            </a:r>
            <a:r>
              <a:rPr lang="en-US" baseline="0" dirty="0" smtClean="0"/>
              <a:t> the security question is more complicated.</a:t>
            </a:r>
          </a:p>
          <a:p>
            <a:r>
              <a:rPr lang="en-US" baseline="0" dirty="0" smtClean="0"/>
              <a:t>&lt;click&gt;</a:t>
            </a:r>
          </a:p>
          <a:p>
            <a:r>
              <a:rPr lang="en-US" baseline="0" dirty="0" smtClean="0"/>
              <a:t>The main question is what is revealed by the set of obfuscations (of symbols of w and random points)</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23</a:t>
            </a:fld>
            <a:endParaRPr lang="en-US"/>
          </a:p>
        </p:txBody>
      </p:sp>
    </p:spTree>
    <p:extLst>
      <p:ext uri="{BB962C8B-B14F-4D97-AF65-F5344CB8AC3E}">
        <p14:creationId xmlns:p14="http://schemas.microsoft.com/office/powerpoint/2010/main" val="4028154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a:t>
            </a:r>
            <a:r>
              <a:rPr lang="en-US" baseline="0" dirty="0" smtClean="0"/>
              <a:t> order to predict anything about a bit of c, the adversary must be able to distinguish between obfuscations of the real point </a:t>
            </a:r>
            <a:r>
              <a:rPr lang="en-US" baseline="0" dirty="0" err="1" smtClean="0"/>
              <a:t>w^I</a:t>
            </a:r>
            <a:r>
              <a:rPr lang="en-US" baseline="0" dirty="0" smtClean="0"/>
              <a:t> and a random point </a:t>
            </a:r>
            <a:r>
              <a:rPr lang="en-US" baseline="0" dirty="0" err="1" smtClean="0"/>
              <a:t>r^i</a:t>
            </a:r>
            <a:r>
              <a:rPr lang="en-US" baseline="0" dirty="0" smtClean="0"/>
              <a:t>.</a:t>
            </a:r>
          </a:p>
          <a:p>
            <a:r>
              <a:rPr lang="en-US" baseline="0" dirty="0" smtClean="0"/>
              <a:t>&lt;click&gt;</a:t>
            </a:r>
          </a:p>
          <a:p>
            <a:r>
              <a:rPr lang="en-US" baseline="0" dirty="0" smtClean="0"/>
              <a:t>If we have secure obfuscation, we can argue about what is learned by a simulator that has oracle equality for each symbol.</a:t>
            </a:r>
          </a:p>
          <a:p>
            <a:r>
              <a:rPr lang="en-US" baseline="0" dirty="0" smtClean="0"/>
              <a:t>&lt;click&gt;</a:t>
            </a:r>
          </a:p>
          <a:p>
            <a:r>
              <a:rPr lang="en-US" baseline="0" dirty="0" smtClean="0"/>
              <a:t>It suffices to show that this simulator is unlikely to see a 1 whether </a:t>
            </a:r>
            <a:r>
              <a:rPr lang="en-US" baseline="0" dirty="0" err="1" smtClean="0"/>
              <a:t>w^i</a:t>
            </a:r>
            <a:r>
              <a:rPr lang="en-US" baseline="0" dirty="0" smtClean="0"/>
              <a:t> or </a:t>
            </a:r>
            <a:r>
              <a:rPr lang="en-US" baseline="0" dirty="0" err="1" smtClean="0"/>
              <a:t>r^I</a:t>
            </a:r>
            <a:r>
              <a:rPr lang="en-US" baseline="0" dirty="0" smtClean="0"/>
              <a:t> was obfuscated.</a:t>
            </a:r>
          </a:p>
          <a:p>
            <a:r>
              <a:rPr lang="en-US" baseline="0" dirty="0" smtClean="0"/>
              <a:t>&lt;click&gt;</a:t>
            </a:r>
          </a:p>
          <a:p>
            <a:r>
              <a:rPr lang="en-US" baseline="0" dirty="0" smtClean="0"/>
              <a:t>This should be true for the obfuscation of the random point.  What about the symbols of w?</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24</a:t>
            </a:fld>
            <a:endParaRPr lang="en-US"/>
          </a:p>
        </p:txBody>
      </p:sp>
    </p:spTree>
    <p:extLst>
      <p:ext uri="{BB962C8B-B14F-4D97-AF65-F5344CB8AC3E}">
        <p14:creationId xmlns:p14="http://schemas.microsoft.com/office/powerpoint/2010/main" val="817825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25</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a distribution W = W_1,…, </a:t>
            </a:r>
            <a:r>
              <a:rPr lang="en-US" dirty="0" err="1" smtClean="0"/>
              <a:t>W_k</a:t>
            </a:r>
            <a:r>
              <a:rPr lang="en-US" dirty="0" smtClean="0"/>
              <a:t>.  Here we assume that</a:t>
            </a:r>
            <a:r>
              <a:rPr lang="en-US" baseline="0" dirty="0" smtClean="0"/>
              <a:t> the entropy of W_1 is small, W_2 is higher, W_3 higher than W_2 and so on.  </a:t>
            </a:r>
          </a:p>
          <a:p>
            <a:r>
              <a:rPr lang="en-US" baseline="0" dirty="0" smtClean="0"/>
              <a:t>&lt;click&gt;</a:t>
            </a:r>
          </a:p>
          <a:p>
            <a:r>
              <a:rPr lang="en-US" baseline="0" dirty="0" smtClean="0"/>
              <a:t>When blocks are correlated the adversary can first guess the easy block W_1 and recover the stored value w_1.</a:t>
            </a:r>
          </a:p>
          <a:p>
            <a:r>
              <a:rPr lang="en-US" baseline="0" dirty="0" smtClean="0"/>
              <a:t>&lt;click&gt;&lt;click&gt;</a:t>
            </a:r>
          </a:p>
          <a:p>
            <a:r>
              <a:rPr lang="en-US" baseline="0" dirty="0" smtClean="0"/>
              <a:t>This may significantly reduce the space of W_2 to the point where it can be guessed with a polynomial number of queries.</a:t>
            </a:r>
          </a:p>
          <a:p>
            <a:r>
              <a:rPr lang="en-US" baseline="0" dirty="0" smtClean="0"/>
              <a:t>&lt;click&gt;</a:t>
            </a:r>
          </a:p>
          <a:p>
            <a:r>
              <a:rPr lang="en-US" baseline="0" dirty="0" smtClean="0"/>
              <a:t>Then when the adversary recovers w_2 it can continue this process.</a:t>
            </a:r>
          </a:p>
          <a:p>
            <a:r>
              <a:rPr lang="en-US" baseline="0" dirty="0" smtClean="0"/>
              <a:t>&lt;click&gt;&lt;click&gt;</a:t>
            </a:r>
          </a:p>
          <a:p>
            <a:r>
              <a:rPr lang="en-US" baseline="0" dirty="0" smtClean="0"/>
              <a:t>Then even though </a:t>
            </a:r>
            <a:r>
              <a:rPr lang="en-US" baseline="0" dirty="0" err="1" smtClean="0"/>
              <a:t>W_k</a:t>
            </a:r>
            <a:r>
              <a:rPr lang="en-US" baseline="0" dirty="0" smtClean="0"/>
              <a:t> started with very high entropy</a:t>
            </a:r>
          </a:p>
          <a:p>
            <a:r>
              <a:rPr lang="en-US" baseline="0" dirty="0" smtClean="0"/>
              <a:t>&lt;click&gt;</a:t>
            </a:r>
          </a:p>
          <a:p>
            <a:r>
              <a:rPr lang="en-US" baseline="0" dirty="0" smtClean="0"/>
              <a:t>The distribution </a:t>
            </a:r>
            <a:r>
              <a:rPr lang="en-US" baseline="0" dirty="0" err="1" smtClean="0"/>
              <a:t>W_k</a:t>
            </a:r>
            <a:r>
              <a:rPr lang="en-US" baseline="0" dirty="0" smtClean="0"/>
              <a:t> conditioned on W_1,…, W_{k-1} may be very small and guessable.</a:t>
            </a:r>
          </a:p>
          <a:p>
            <a:r>
              <a:rPr lang="en-US" baseline="0" dirty="0" smtClean="0"/>
              <a:t>&lt;click&gt;</a:t>
            </a:r>
          </a:p>
          <a:p>
            <a:endParaRPr lang="en-US" baseline="0" dirty="0" smtClean="0"/>
          </a:p>
          <a:p>
            <a:r>
              <a:rPr lang="en-US" baseline="0" dirty="0" smtClean="0"/>
              <a:t>So block </a:t>
            </a:r>
            <a:r>
              <a:rPr lang="en-US" baseline="0" dirty="0" err="1" smtClean="0"/>
              <a:t>unguessable</a:t>
            </a:r>
            <a:r>
              <a:rPr lang="en-US" baseline="0" dirty="0" smtClean="0"/>
              <a:t> is not a natural definition.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26</a:t>
            </a:fld>
            <a:endParaRPr lang="en-US"/>
          </a:p>
        </p:txBody>
      </p:sp>
    </p:spTree>
    <p:extLst>
      <p:ext uri="{BB962C8B-B14F-4D97-AF65-F5344CB8AC3E}">
        <p14:creationId xmlns:p14="http://schemas.microsoft.com/office/powerpoint/2010/main" val="2764463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27</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28</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A computational</a:t>
            </a:r>
            <a:r>
              <a:rPr lang="en-US" baseline="0" dirty="0" smtClean="0"/>
              <a:t> fuzzy extractor outputs a pseudorandom key.  We will do something a little bit easier.  We will produce an output c that has computational entropy.  The notion of entropy we’ll use is conditional HILL entropy.</a:t>
            </a:r>
          </a:p>
          <a:p>
            <a:r>
              <a:rPr lang="en-US" baseline="0" dirty="0" smtClean="0"/>
              <a:t>&lt;click&gt;</a:t>
            </a:r>
          </a:p>
          <a:p>
            <a:r>
              <a:rPr lang="en-US" baseline="0" dirty="0" smtClean="0"/>
              <a:t>A random variable c has conditional HILL entropy if it is indistinguishable from a random variable c’ that has true entropy (conditioned on the public value p).</a:t>
            </a:r>
          </a:p>
          <a:p>
            <a:r>
              <a:rPr lang="en-US" baseline="0" dirty="0" smtClean="0"/>
              <a:t>&lt;click&gt;</a:t>
            </a:r>
          </a:p>
          <a:p>
            <a:r>
              <a:rPr lang="en-US" baseline="0" dirty="0" smtClean="0"/>
              <a:t>We call the object that outputs such a c a computational fuzzy conductor.  The work of </a:t>
            </a:r>
            <a:r>
              <a:rPr lang="en-US" baseline="0" dirty="0" err="1" smtClean="0"/>
              <a:t>Kanukurthi</a:t>
            </a:r>
            <a:r>
              <a:rPr lang="en-US" baseline="0" dirty="0" smtClean="0"/>
              <a:t> and </a:t>
            </a:r>
            <a:r>
              <a:rPr lang="en-US" baseline="0" dirty="0" err="1" smtClean="0"/>
              <a:t>Reyzin</a:t>
            </a:r>
            <a:r>
              <a:rPr lang="en-US" baseline="0" dirty="0" smtClean="0"/>
              <a:t> introduces an information-theoretic version of such an object.</a:t>
            </a:r>
          </a:p>
          <a:p>
            <a:r>
              <a:rPr lang="en-US" baseline="0" dirty="0" smtClean="0"/>
              <a:t>&lt;click&gt;</a:t>
            </a:r>
          </a:p>
          <a:p>
            <a:r>
              <a:rPr lang="en-US" baseline="0" dirty="0" smtClean="0"/>
              <a:t>The good news is that standard techniques convert a computational fuzzy conductor into a computational fuzzy extractor.  All we need to apply is a information-theoretic or computational randomness extractor to the output c.</a:t>
            </a:r>
          </a:p>
          <a:p>
            <a:r>
              <a:rPr lang="en-US" baseline="0" dirty="0" smtClean="0"/>
              <a:t>&lt;click&gt;</a:t>
            </a:r>
          </a:p>
          <a:p>
            <a:r>
              <a:rPr lang="en-US" baseline="0" dirty="0" smtClean="0"/>
              <a:t>Our focus will be on ensuring that our output has computational entropy.</a:t>
            </a:r>
          </a:p>
        </p:txBody>
      </p:sp>
      <p:sp>
        <p:nvSpPr>
          <p:cNvPr id="4" name="Slide Number Placeholder 3"/>
          <p:cNvSpPr>
            <a:spLocks noGrp="1"/>
          </p:cNvSpPr>
          <p:nvPr>
            <p:ph type="sldNum" sz="quarter" idx="10"/>
          </p:nvPr>
        </p:nvSpPr>
        <p:spPr/>
        <p:txBody>
          <a:bodyPr/>
          <a:lstStyle/>
          <a:p>
            <a:fld id="{78F37516-47F0-4541-821C-B489248754D7}" type="slidenum">
              <a:rPr lang="en-US" smtClean="0"/>
              <a:t>29</a:t>
            </a:fld>
            <a:endParaRPr lang="en-US"/>
          </a:p>
        </p:txBody>
      </p:sp>
    </p:spTree>
    <p:extLst>
      <p:ext uri="{BB962C8B-B14F-4D97-AF65-F5344CB8AC3E}">
        <p14:creationId xmlns:p14="http://schemas.microsoft.com/office/powerpoint/2010/main" val="309355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Fuzzy</a:t>
            </a:r>
            <a:r>
              <a:rPr lang="en-US" baseline="0" dirty="0" smtClean="0"/>
              <a:t> extractors perform key derivation from such sources non-interactively.</a:t>
            </a:r>
          </a:p>
          <a:p>
            <a:r>
              <a:rPr lang="en-US" baseline="0" dirty="0" smtClean="0"/>
              <a:t>&lt;click&gt;</a:t>
            </a:r>
          </a:p>
          <a:p>
            <a:r>
              <a:rPr lang="en-US" baseline="0" dirty="0" smtClean="0"/>
              <a:t>We start by assuming that our source is high quality.  Traditionally this means the source has high min-entropy.</a:t>
            </a:r>
          </a:p>
          <a:p>
            <a:r>
              <a:rPr lang="en-US" baseline="0" dirty="0" smtClean="0"/>
              <a:t>&lt;click&gt;</a:t>
            </a:r>
          </a:p>
          <a:p>
            <a:r>
              <a:rPr lang="en-US" baseline="0" dirty="0" smtClean="0"/>
              <a:t>This is denoted H infinity.  It means that no outcome in the distribution is too likely.  That is, every possible outcome has probability no more than 2^{-k}.  </a:t>
            </a:r>
          </a:p>
          <a:p>
            <a:r>
              <a:rPr lang="en-US" baseline="0" dirty="0" smtClean="0"/>
              <a:t>&lt;click&gt;</a:t>
            </a:r>
            <a:br>
              <a:rPr lang="en-US" baseline="0" dirty="0" smtClean="0"/>
            </a:br>
            <a:r>
              <a:rPr lang="en-US" baseline="0" dirty="0" smtClean="0"/>
              <a:t>Back to fuzzy extractors, they derive stable keys from high min-entropy sources.  They were introduced by </a:t>
            </a:r>
            <a:r>
              <a:rPr lang="en-US" baseline="0" dirty="0" err="1" smtClean="0"/>
              <a:t>Dodis</a:t>
            </a:r>
            <a:r>
              <a:rPr lang="en-US" baseline="0" dirty="0" smtClean="0"/>
              <a:t>, </a:t>
            </a:r>
            <a:r>
              <a:rPr lang="en-US" baseline="0" dirty="0" err="1" smtClean="0"/>
              <a:t>Ostrovsky</a:t>
            </a:r>
            <a:r>
              <a:rPr lang="en-US" baseline="0" dirty="0" smtClean="0"/>
              <a:t>, </a:t>
            </a:r>
            <a:r>
              <a:rPr lang="en-US" baseline="0" dirty="0" err="1" smtClean="0"/>
              <a:t>Reyzin</a:t>
            </a:r>
            <a:r>
              <a:rPr lang="en-US" baseline="0" dirty="0" smtClean="0"/>
              <a:t>, and Smith in 2004.  Note there was considerable prior research on the interactive version of this problem introduced by Bennett, Brassard, and Robert in 1988.</a:t>
            </a:r>
          </a:p>
          <a:p>
            <a:r>
              <a:rPr lang="en-US" baseline="0" dirty="0" smtClean="0"/>
              <a:t>&lt;click&gt;</a:t>
            </a:r>
          </a:p>
          <a:p>
            <a:r>
              <a:rPr lang="en-US" baseline="0" dirty="0" smtClean="0"/>
              <a:t>The basic setting is we have an algorithm Gen that takes the source value w_0 and produces a key.</a:t>
            </a:r>
          </a:p>
          <a:p>
            <a:r>
              <a:rPr lang="en-US" baseline="0" dirty="0" smtClean="0"/>
              <a:t>&lt;click&gt;</a:t>
            </a:r>
          </a:p>
          <a:p>
            <a:r>
              <a:rPr lang="en-US" baseline="0" dirty="0" smtClean="0"/>
              <a:t>It also produces a helper value p.  This helper value exists so we can reproduce the key.  </a:t>
            </a:r>
          </a:p>
          <a:p>
            <a:r>
              <a:rPr lang="en-US" baseline="0" dirty="0" smtClean="0"/>
              <a:t>&lt;click&gt;</a:t>
            </a:r>
          </a:p>
          <a:p>
            <a:r>
              <a:rPr lang="en-US" baseline="0" dirty="0" smtClean="0"/>
              <a:t>The algorithm Rep accomplishes this goal.  It takes the helper value output by Gen and new reading of the source w_1.  If the distance between w_0 and w_1 is small, &lt;click&gt; it produces the same key.</a:t>
            </a:r>
          </a:p>
          <a:p>
            <a:endParaRPr lang="en-US" baseline="0" dirty="0" smtClean="0"/>
          </a:p>
          <a:p>
            <a:r>
              <a:rPr lang="en-US" baseline="0" dirty="0" smtClean="0"/>
              <a:t>In all of our analysis we assume the adversary has access to the Generate and Reproduce algorithms and this helper value p.</a:t>
            </a:r>
            <a:endParaRPr lang="en-US" dirty="0"/>
          </a:p>
        </p:txBody>
      </p:sp>
      <p:sp>
        <p:nvSpPr>
          <p:cNvPr id="4" name="Slide Number Placeholder 3"/>
          <p:cNvSpPr>
            <a:spLocks noGrp="1"/>
          </p:cNvSpPr>
          <p:nvPr>
            <p:ph type="sldNum" sz="quarter" idx="10"/>
          </p:nvPr>
        </p:nvSpPr>
        <p:spPr/>
        <p:txBody>
          <a:bodyPr/>
          <a:lstStyle/>
          <a:p>
            <a:fld id="{FFABBE6B-6949-4B0B-BB52-F8D70DF7AEAF}" type="slidenum">
              <a:rPr lang="en-US" smtClean="0"/>
              <a:pPr/>
              <a:t>3</a:t>
            </a:fld>
            <a:endParaRPr lang="en-US"/>
          </a:p>
        </p:txBody>
      </p:sp>
    </p:spTree>
    <p:extLst>
      <p:ext uri="{BB962C8B-B14F-4D97-AF65-F5344CB8AC3E}">
        <p14:creationId xmlns:p14="http://schemas.microsoft.com/office/powerpoint/2010/main" val="2570286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30</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31</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a:t>
            </a:r>
            <a:r>
              <a:rPr lang="en-US" baseline="0" dirty="0" smtClean="0"/>
              <a:t>these caveats about the definition. We can show our construction is secure for block </a:t>
            </a:r>
            <a:r>
              <a:rPr lang="en-US" baseline="0" dirty="0" err="1" smtClean="0"/>
              <a:t>unguessable</a:t>
            </a:r>
            <a:r>
              <a:rPr lang="en-US" baseline="0" dirty="0" smtClean="0"/>
              <a:t> distributions.</a:t>
            </a:r>
          </a:p>
          <a:p>
            <a:r>
              <a:rPr lang="en-US" baseline="0" dirty="0" smtClean="0"/>
              <a:t>&lt;click&gt;</a:t>
            </a:r>
          </a:p>
          <a:p>
            <a:r>
              <a:rPr lang="en-US" baseline="0" dirty="0" smtClean="0"/>
              <a:t>In particular we get out is the logarithm of the number of </a:t>
            </a:r>
            <a:r>
              <a:rPr lang="en-US" baseline="0" dirty="0" err="1" smtClean="0"/>
              <a:t>codewords</a:t>
            </a:r>
            <a:r>
              <a:rPr lang="en-US" baseline="0" dirty="0" smtClean="0"/>
              <a:t> in C minus the number of guessable positions in the distribution bits of computational entropy out.&lt;click&gt;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32</a:t>
            </a:fld>
            <a:endParaRPr lang="en-US"/>
          </a:p>
        </p:txBody>
      </p:sp>
    </p:spTree>
    <p:extLst>
      <p:ext uri="{BB962C8B-B14F-4D97-AF65-F5344CB8AC3E}">
        <p14:creationId xmlns:p14="http://schemas.microsoft.com/office/powerpoint/2010/main" val="4021329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 to our first example we can interpret block </a:t>
            </a:r>
            <a:r>
              <a:rPr lang="en-US" dirty="0" err="1" smtClean="0"/>
              <a:t>unguessable</a:t>
            </a:r>
            <a:r>
              <a:rPr lang="en-US" dirty="0" smtClean="0"/>
              <a:t> distributions geometrically.</a:t>
            </a:r>
          </a:p>
          <a:p>
            <a:r>
              <a:rPr lang="en-US" dirty="0" smtClean="0"/>
              <a:t>&lt;click&gt;</a:t>
            </a:r>
          </a:p>
          <a:p>
            <a:r>
              <a:rPr lang="en-US" dirty="0" smtClean="0"/>
              <a:t>Roughly</a:t>
            </a:r>
            <a:r>
              <a:rPr lang="en-US" baseline="0" dirty="0" smtClean="0"/>
              <a:t> what it means is that the entropy of W must exist in at least one more dimension that the number of dimensions that are error corrected.  This means its is not possible for the whole distribution to be contained in one ball.</a:t>
            </a:r>
          </a:p>
          <a:p>
            <a:r>
              <a:rPr lang="en-US" baseline="0" dirty="0" smtClean="0"/>
              <a:t>&lt;click&gt;</a:t>
            </a:r>
          </a:p>
          <a:p>
            <a:r>
              <a:rPr lang="en-US" baseline="0" dirty="0" smtClean="0"/>
              <a:t>For example it should be hard to predict the location of W in the horizontal dimension.</a:t>
            </a:r>
          </a:p>
          <a:p>
            <a:r>
              <a:rPr lang="en-US" baseline="0" dirty="0" smtClean="0"/>
              <a:t>&lt;click&gt;</a:t>
            </a:r>
          </a:p>
          <a:p>
            <a:r>
              <a:rPr lang="en-US" baseline="0" dirty="0" smtClean="0"/>
              <a:t>Our security comes from the unpredictability to this dimension.</a:t>
            </a:r>
          </a:p>
          <a:p>
            <a:r>
              <a:rPr lang="en-US" baseline="0" dirty="0" smtClean="0"/>
              <a:t>&lt;click&gt;</a:t>
            </a:r>
          </a:p>
          <a:p>
            <a:r>
              <a:rPr lang="en-US" baseline="0" dirty="0" smtClean="0"/>
              <a:t>This means that there is no central point w^* that can be guessed by the adversary.  We now show that the minimum usable entropy for this type of distribution can be negative.</a:t>
            </a:r>
          </a:p>
          <a:p>
            <a:r>
              <a:rPr lang="en-US" baseline="0" dirty="0" smtClean="0"/>
              <a:t>&lt;click&gt;</a:t>
            </a:r>
          </a:p>
          <a:p>
            <a:r>
              <a:rPr lang="en-US" baseline="0" dirty="0" smtClean="0"/>
              <a:t>Recall the minimum usable entropy is the difference between the entropy of the distribution and the number of corrected error patterns.  A simple example of a block </a:t>
            </a:r>
            <a:r>
              <a:rPr lang="en-US" baseline="0" dirty="0" err="1" smtClean="0"/>
              <a:t>unguessable</a:t>
            </a:r>
            <a:r>
              <a:rPr lang="en-US" baseline="0" dirty="0" smtClean="0"/>
              <a:t> distribution is where each block has </a:t>
            </a:r>
            <a:r>
              <a:rPr lang="en-US" baseline="0" dirty="0" err="1" smtClean="0"/>
              <a:t>superlogarithmic</a:t>
            </a:r>
            <a:r>
              <a:rPr lang="en-US" baseline="0" dirty="0" smtClean="0"/>
              <a:t> entropy.  This makes the overall entropy \omega(k \log n).  The number of correctable error patterns in the Hamming metric is roughly d_{max} times the size of the alphabet</a:t>
            </a:r>
          </a:p>
          <a:p>
            <a:r>
              <a:rPr lang="en-US" baseline="0" dirty="0" smtClean="0"/>
              <a:t>&lt;click&gt;</a:t>
            </a:r>
          </a:p>
          <a:p>
            <a:r>
              <a:rPr lang="en-US" baseline="0" dirty="0" smtClean="0"/>
              <a:t>When the alphabet is </a:t>
            </a:r>
            <a:r>
              <a:rPr lang="en-US" baseline="0" dirty="0" err="1" smtClean="0"/>
              <a:t>superpolynomial</a:t>
            </a:r>
            <a:r>
              <a:rPr lang="en-US" baseline="0" dirty="0" smtClean="0"/>
              <a:t> and we use a code that corrects a constant fraction of errors, the minimum usable entropy can be less than zero (assuming the entropy in each block is o(\log |Z|)</a:t>
            </a:r>
          </a:p>
        </p:txBody>
      </p:sp>
      <p:sp>
        <p:nvSpPr>
          <p:cNvPr id="4" name="Slide Number Placeholder 3"/>
          <p:cNvSpPr>
            <a:spLocks noGrp="1"/>
          </p:cNvSpPr>
          <p:nvPr>
            <p:ph type="sldNum" sz="quarter" idx="10"/>
          </p:nvPr>
        </p:nvSpPr>
        <p:spPr/>
        <p:txBody>
          <a:bodyPr/>
          <a:lstStyle/>
          <a:p>
            <a:fld id="{78F37516-47F0-4541-821C-B489248754D7}" type="slidenum">
              <a:rPr lang="en-US" smtClean="0"/>
              <a:t>33</a:t>
            </a:fld>
            <a:endParaRPr lang="en-US"/>
          </a:p>
        </p:txBody>
      </p:sp>
    </p:spTree>
    <p:extLst>
      <p:ext uri="{BB962C8B-B14F-4D97-AF65-F5344CB8AC3E}">
        <p14:creationId xmlns:p14="http://schemas.microsoft.com/office/powerpoint/2010/main" val="4089206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our construction works for negative minimum usable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34</a:t>
            </a:fld>
            <a:endParaRPr lang="en-US"/>
          </a:p>
        </p:txBody>
      </p:sp>
    </p:spTree>
    <p:extLst>
      <p:ext uri="{BB962C8B-B14F-4D97-AF65-F5344CB8AC3E}">
        <p14:creationId xmlns:p14="http://schemas.microsoft.com/office/powerpoint/2010/main" val="267981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review our first construction requires a super-logarithmic amount of entropy in most blocks and has a constant error tolerance.  </a:t>
            </a:r>
          </a:p>
          <a:p>
            <a:r>
              <a:rPr lang="en-US" baseline="0" dirty="0" smtClean="0"/>
              <a:t>&lt;click&gt;</a:t>
            </a:r>
          </a:p>
          <a:p>
            <a:r>
              <a:rPr lang="en-US" baseline="0" dirty="0" smtClean="0"/>
              <a:t>A natural question is whether we can reduce the entropy requirement.  To answer this question, we’ll ask why we needed a </a:t>
            </a:r>
            <a:r>
              <a:rPr lang="en-US" baseline="0" dirty="0" err="1" smtClean="0"/>
              <a:t>superlogarithmic</a:t>
            </a:r>
            <a:r>
              <a:rPr lang="en-US" baseline="0" dirty="0" smtClean="0"/>
              <a:t> amount of entropy in most blocks.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35</a:t>
            </a:fld>
            <a:endParaRPr lang="en-US"/>
          </a:p>
        </p:txBody>
      </p:sp>
    </p:spTree>
    <p:extLst>
      <p:ext uri="{BB962C8B-B14F-4D97-AF65-F5344CB8AC3E}">
        <p14:creationId xmlns:p14="http://schemas.microsoft.com/office/powerpoint/2010/main" val="4054242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 individually obfuscate</a:t>
            </a:r>
            <a:r>
              <a:rPr lang="en-US" baseline="0" dirty="0" smtClean="0"/>
              <a:t> each symbol of the source.  This meant an adversary could check possible values of this symbol.  This meant many symbols needed to have entropy to prevent the adversary from learning the stored value.</a:t>
            </a:r>
          </a:p>
          <a:p>
            <a:r>
              <a:rPr lang="en-US" baseline="0" dirty="0" smtClean="0"/>
              <a:t>&lt;click&gt;</a:t>
            </a:r>
          </a:p>
          <a:p>
            <a:r>
              <a:rPr lang="en-US" baseline="0" dirty="0" smtClean="0"/>
              <a:t>It seems reasonable that we could reduce the necessary entropy if we obfuscate multiple blocks.</a:t>
            </a:r>
          </a:p>
          <a:p>
            <a:r>
              <a:rPr lang="en-US" baseline="0" dirty="0" smtClean="0"/>
              <a:t>&lt;click&gt;</a:t>
            </a:r>
          </a:p>
          <a:p>
            <a:r>
              <a:rPr lang="en-US" baseline="0" dirty="0" smtClean="0"/>
              <a:t>Of course, if we obfuscate all symbols simultaneously then we will have no error tolerance.  This is the first attempt we made.</a:t>
            </a:r>
          </a:p>
          <a:p>
            <a:endParaRPr lang="en-US" baseline="0" dirty="0" smtClean="0"/>
          </a:p>
          <a:p>
            <a:r>
              <a:rPr lang="en-US" baseline="0" dirty="0" smtClean="0"/>
              <a:t>From here on, we’ll just focus on the Generate algorithm and Reproduce will be modified in an analogous way.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36</a:t>
            </a:fld>
            <a:endParaRPr lang="en-US"/>
          </a:p>
        </p:txBody>
      </p:sp>
    </p:spTree>
    <p:extLst>
      <p:ext uri="{BB962C8B-B14F-4D97-AF65-F5344CB8AC3E}">
        <p14:creationId xmlns:p14="http://schemas.microsoft.com/office/powerpoint/2010/main" val="2194270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we’ve just stretched out our previous Generate algorithm.</a:t>
            </a:r>
          </a:p>
          <a:p>
            <a:r>
              <a:rPr lang="en-US" baseline="0" dirty="0" smtClean="0"/>
              <a:t>&lt;click&gt;</a:t>
            </a:r>
          </a:p>
          <a:p>
            <a:r>
              <a:rPr lang="en-US" baseline="0" dirty="0" smtClean="0"/>
              <a:t>Instead of obfuscating a single symbol at a time we’ll introduce a layer between the two.</a:t>
            </a:r>
          </a:p>
          <a:p>
            <a:r>
              <a:rPr lang="en-US" baseline="0" dirty="0" smtClean="0"/>
              <a:t>&lt;click&gt;</a:t>
            </a:r>
          </a:p>
          <a:p>
            <a:r>
              <a:rPr lang="en-US" baseline="0" dirty="0" smtClean="0"/>
              <a:t>We’ll create a random bipartite graph between symbols and obfuscation.  We’ll have each obfuscation have the same </a:t>
            </a:r>
            <a:r>
              <a:rPr lang="en-US" baseline="0" dirty="0" err="1" smtClean="0"/>
              <a:t>indegree</a:t>
            </a:r>
            <a:r>
              <a:rPr lang="en-US" baseline="0" dirty="0" smtClean="0"/>
              <a:t> that we’ll call \alpha.</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37</a:t>
            </a:fld>
            <a:endParaRPr lang="en-US"/>
          </a:p>
        </p:txBody>
      </p:sp>
    </p:spTree>
    <p:extLst>
      <p:ext uri="{BB962C8B-B14F-4D97-AF65-F5344CB8AC3E}">
        <p14:creationId xmlns:p14="http://schemas.microsoft.com/office/powerpoint/2010/main" val="1516665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38</a:t>
            </a:fld>
            <a:endParaRPr lang="en-US"/>
          </a:p>
        </p:txBody>
      </p:sp>
    </p:spTree>
    <p:extLst>
      <p:ext uri="{BB962C8B-B14F-4D97-AF65-F5344CB8AC3E}">
        <p14:creationId xmlns:p14="http://schemas.microsoft.com/office/powerpoint/2010/main" val="1580654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39</a:t>
            </a:fld>
            <a:endParaRPr lang="en-US"/>
          </a:p>
        </p:txBody>
      </p:sp>
    </p:spTree>
    <p:extLst>
      <p:ext uri="{BB962C8B-B14F-4D97-AF65-F5344CB8AC3E}">
        <p14:creationId xmlns:p14="http://schemas.microsoft.com/office/powerpoint/2010/main" val="194537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we’d like to get a strong key for any possible error tolerance.  Unfortunately, there is an inherent tension between error tolerance and resulting security.</a:t>
            </a:r>
          </a:p>
          <a:p>
            <a:r>
              <a:rPr lang="en-US" dirty="0" smtClean="0"/>
              <a:t>&lt;click&gt;</a:t>
            </a:r>
          </a:p>
          <a:p>
            <a:r>
              <a:rPr lang="en-US" dirty="0" smtClean="0"/>
              <a:t>Consider a metric space M, with some associated distance function.</a:t>
            </a:r>
          </a:p>
          <a:p>
            <a:r>
              <a:rPr lang="en-US" dirty="0" smtClean="0"/>
              <a:t>&lt;click&gt;</a:t>
            </a:r>
          </a:p>
          <a:p>
            <a:r>
              <a:rPr lang="en-US" dirty="0" smtClean="0"/>
              <a:t>Suppose we use the point w_0 as our original reading and produce our key.</a:t>
            </a:r>
          </a:p>
          <a:p>
            <a:r>
              <a:rPr lang="en-US" dirty="0" smtClean="0"/>
              <a:t>&lt;click&gt;</a:t>
            </a:r>
          </a:p>
          <a:p>
            <a:r>
              <a:rPr lang="en-US" dirty="0" smtClean="0"/>
              <a:t>An adversary should not be able to guess</a:t>
            </a:r>
            <a:r>
              <a:rPr lang="en-US" baseline="0" dirty="0" smtClean="0"/>
              <a:t> a point close to w_0</a:t>
            </a:r>
          </a:p>
          <a:p>
            <a:r>
              <a:rPr lang="en-US" baseline="0" dirty="0" smtClean="0"/>
              <a:t>&lt;click&gt;</a:t>
            </a:r>
          </a:p>
          <a:p>
            <a:r>
              <a:rPr lang="en-US" baseline="0" dirty="0" smtClean="0"/>
              <a:t>This is because any close w^* input to Rep produces the right key.</a:t>
            </a:r>
          </a:p>
          <a:p>
            <a:r>
              <a:rPr lang="en-US" baseline="0" dirty="0" smtClean="0"/>
              <a:t>&lt;click&gt;</a:t>
            </a:r>
          </a:p>
          <a:p>
            <a:r>
              <a:rPr lang="en-US" baseline="0" dirty="0" smtClean="0"/>
              <a:t>As we increase our error tolerance (and the size of the ball), this becomes an easier task for the adversary</a:t>
            </a:r>
          </a:p>
          <a:p>
            <a:r>
              <a:rPr lang="en-US" baseline="0" dirty="0" smtClean="0"/>
              <a:t>&lt;click&gt;</a:t>
            </a:r>
          </a:p>
          <a:p>
            <a:r>
              <a:rPr lang="en-US" baseline="0" dirty="0" smtClean="0"/>
              <a:t>…</a:t>
            </a:r>
          </a:p>
          <a:p>
            <a:r>
              <a:rPr lang="en-US" baseline="0" dirty="0" smtClean="0"/>
              <a:t>&lt;click&gt;</a:t>
            </a:r>
          </a:p>
          <a:p>
            <a:r>
              <a:rPr lang="en-US" baseline="0" dirty="0" smtClean="0"/>
              <a:t>We’ll consider a very extreme example of this problem, when all points of W are close together.</a:t>
            </a:r>
          </a:p>
          <a:p>
            <a:r>
              <a:rPr lang="en-US" baseline="0" dirty="0" smtClean="0"/>
              <a:t>&lt;click&gt;&lt;click&gt;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a:t>
            </a:fld>
            <a:endParaRPr lang="en-US"/>
          </a:p>
        </p:txBody>
      </p:sp>
    </p:spTree>
    <p:extLst>
      <p:ext uri="{BB962C8B-B14F-4D97-AF65-F5344CB8AC3E}">
        <p14:creationId xmlns:p14="http://schemas.microsoft.com/office/powerpoint/2010/main" val="1706091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&lt;animations&gt;</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40</a:t>
            </a:fld>
            <a:endParaRPr lang="en-US"/>
          </a:p>
        </p:txBody>
      </p:sp>
    </p:spTree>
    <p:extLst>
      <p:ext uri="{BB962C8B-B14F-4D97-AF65-F5344CB8AC3E}">
        <p14:creationId xmlns:p14="http://schemas.microsoft.com/office/powerpoint/2010/main" val="76258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those obfuscations where </a:t>
            </a:r>
            <a:r>
              <a:rPr lang="en-US" dirty="0" err="1" smtClean="0"/>
              <a:t>c^I</a:t>
            </a:r>
            <a:r>
              <a:rPr lang="en-US" baseline="0" dirty="0" smtClean="0"/>
              <a:t>=1 we now obfuscate the concatenation of the selected symbols.  For the locations where </a:t>
            </a:r>
            <a:r>
              <a:rPr lang="en-US" baseline="0" dirty="0" err="1" smtClean="0"/>
              <a:t>c^I</a:t>
            </a:r>
            <a:r>
              <a:rPr lang="en-US" baseline="0" dirty="0" smtClean="0"/>
              <a:t> =0 we still obfuscate a random value.  </a:t>
            </a:r>
          </a:p>
          <a:p>
            <a:endParaRPr lang="en-US" baseline="0" dirty="0" smtClean="0"/>
          </a:p>
          <a:p>
            <a:r>
              <a:rPr lang="en-US" baseline="0" dirty="0" smtClean="0"/>
              <a:t>We’ll now talk about the security and correctness of this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41</a:t>
            </a:fld>
            <a:endParaRPr lang="en-US"/>
          </a:p>
        </p:txBody>
      </p:sp>
    </p:spTree>
    <p:extLst>
      <p:ext uri="{BB962C8B-B14F-4D97-AF65-F5344CB8AC3E}">
        <p14:creationId xmlns:p14="http://schemas.microsoft.com/office/powerpoint/2010/main" val="29221224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For those that know, the</a:t>
            </a:r>
            <a:r>
              <a:rPr lang="en-US" baseline="0" dirty="0" smtClean="0"/>
              <a:t> bipartite graph we use is a special case of an averaging sampler used in constructing locally computable extractors.  We could replace our construction with another averaging sampler to save on public randomness.  For this reason we call our second construction sample-then-obfuscate.</a:t>
            </a:r>
          </a:p>
          <a:p>
            <a:r>
              <a:rPr lang="en-US" dirty="0" smtClean="0"/>
              <a:t>&lt;click&gt;</a:t>
            </a:r>
          </a:p>
          <a:p>
            <a:r>
              <a:rPr lang="en-US" dirty="0" smtClean="0"/>
              <a:t>O</a:t>
            </a:r>
            <a:r>
              <a:rPr lang="en-US" baseline="0" dirty="0" smtClean="0"/>
              <a:t>bfuscating multiple blocks together degrades our error tolerance.  We will have an error in our obfuscated value if any one of the selected symbols does not match on repeated reading.</a:t>
            </a:r>
          </a:p>
          <a:p>
            <a:r>
              <a:rPr lang="en-US" baseline="0" dirty="0" smtClean="0"/>
              <a:t>&lt;click&gt;</a:t>
            </a:r>
          </a:p>
          <a:p>
            <a:r>
              <a:rPr lang="en-US" baseline="0" dirty="0" smtClean="0"/>
              <a:t>This means that if there are d_{max} errors between w_0 and w_1, then the probability of any obfuscation not matching is O(d_{max}\times \alpha).  Its important to note that the graph we selected in independent of the error locations.</a:t>
            </a:r>
          </a:p>
          <a:p>
            <a:r>
              <a:rPr lang="en-US" baseline="0" dirty="0" smtClean="0"/>
              <a:t>&lt;click&gt; </a:t>
            </a:r>
          </a:p>
          <a:p>
            <a:r>
              <a:rPr lang="en-US" baseline="0" dirty="0" smtClean="0"/>
              <a:t>This means that if C can support a constant fraction of errors and we take a super-logarithmic number of symbols for each obfuscations then we get correctness if the distance between w_0 and w_1 is less than a constant over a super-logarithmic factor.  This </a:t>
            </a:r>
            <a:r>
              <a:rPr lang="en-US" baseline="0" dirty="0" err="1" smtClean="0"/>
              <a:t>calcuation</a:t>
            </a:r>
            <a:r>
              <a:rPr lang="en-US" baseline="0" dirty="0" smtClean="0"/>
              <a:t> is by a simple </a:t>
            </a:r>
            <a:r>
              <a:rPr lang="en-US" baseline="0" dirty="0" err="1" smtClean="0"/>
              <a:t>Chernoff</a:t>
            </a:r>
            <a:r>
              <a:rPr lang="en-US" baseline="0" dirty="0" smtClean="0"/>
              <a:t> bound since the indicator random variable of an error is a Bernoulli trial.</a:t>
            </a:r>
          </a:p>
          <a:p>
            <a:endParaRPr lang="en-US" baseline="0" dirty="0" smtClean="0"/>
          </a:p>
          <a:p>
            <a:r>
              <a:rPr lang="en-US" baseline="0" dirty="0" smtClean="0"/>
              <a:t>We’ll now move on the arguing security of the construction</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42</a:t>
            </a:fld>
            <a:endParaRPr lang="en-US"/>
          </a:p>
        </p:txBody>
      </p:sp>
    </p:spTree>
    <p:extLst>
      <p:ext uri="{BB962C8B-B14F-4D97-AF65-F5344CB8AC3E}">
        <p14:creationId xmlns:p14="http://schemas.microsoft.com/office/powerpoint/2010/main" val="3008095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We’ll use the notation </a:t>
            </a:r>
            <a:r>
              <a:rPr lang="en-US" dirty="0" err="1" smtClean="0"/>
              <a:t>V^i</a:t>
            </a:r>
            <a:r>
              <a:rPr lang="en-US" baseline="0" dirty="0" smtClean="0"/>
              <a:t> to denote one of the values to be obfuscated.</a:t>
            </a:r>
          </a:p>
          <a:p>
            <a:r>
              <a:rPr lang="en-US" baseline="0" dirty="0" smtClean="0"/>
              <a:t>&lt;click&gt;</a:t>
            </a:r>
            <a:br>
              <a:rPr lang="en-US" baseline="0" dirty="0" smtClean="0"/>
            </a:br>
            <a:r>
              <a:rPr lang="en-US" baseline="0" dirty="0" smtClean="0"/>
              <a:t>For our source we’ll assume that a constant fraction of symbols contribute a constant amount of entropy conditioned on the value of all other symbols.  We’ll denote this set by J.</a:t>
            </a:r>
          </a:p>
          <a:p>
            <a:r>
              <a:rPr lang="en-US" baseline="0" dirty="0" smtClean="0"/>
              <a:t>&lt;click&gt;</a:t>
            </a:r>
          </a:p>
          <a:p>
            <a:r>
              <a:rPr lang="en-US" baseline="0" dirty="0" smtClean="0"/>
              <a:t>Since this is a worse case guarantee, the expected entropy of </a:t>
            </a:r>
            <a:r>
              <a:rPr lang="en-US" baseline="0" dirty="0" err="1" smtClean="0"/>
              <a:t>V^i</a:t>
            </a:r>
            <a:r>
              <a:rPr lang="en-US" baseline="0" dirty="0" smtClean="0"/>
              <a:t> is at least the expected size of the overlap with lap.</a:t>
            </a:r>
          </a:p>
          <a:p>
            <a:r>
              <a:rPr lang="en-US" baseline="0" dirty="0" smtClean="0"/>
              <a:t>&lt;click&gt;</a:t>
            </a:r>
          </a:p>
          <a:p>
            <a:r>
              <a:rPr lang="en-US" baseline="0" dirty="0" smtClean="0"/>
              <a:t>The number of elements of J that are selected is hyper-geometrically distributed.  The expected overlap size is the number of samples times the fraction of elements that are in |J|.  This distribution has a small tail.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43</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 means as long</a:t>
            </a:r>
            <a:r>
              <a:rPr lang="en-US" baseline="0" dirty="0" smtClean="0"/>
              <a:t> as we select a super-logarithmic number of samples, all of the obfuscated values have </a:t>
            </a:r>
            <a:r>
              <a:rPr lang="en-US" baseline="0" dirty="0" err="1" smtClean="0"/>
              <a:t>superlogarithmic</a:t>
            </a:r>
            <a:r>
              <a:rPr lang="en-US" baseline="0" dirty="0" smtClean="0"/>
              <a:t> entropy with high probability.</a:t>
            </a:r>
          </a:p>
          <a:p>
            <a:r>
              <a:rPr lang="en-US" baseline="0" dirty="0" smtClean="0"/>
              <a:t>&lt;click&gt;</a:t>
            </a:r>
          </a:p>
          <a:p>
            <a:r>
              <a:rPr lang="en-US" baseline="0" dirty="0" smtClean="0"/>
              <a:t>This means that the set of values to be obfuscated forms a block </a:t>
            </a:r>
            <a:r>
              <a:rPr lang="en-US" baseline="0" dirty="0" err="1" smtClean="0"/>
              <a:t>unguessable</a:t>
            </a:r>
            <a:r>
              <a:rPr lang="en-US" baseline="0" dirty="0" smtClean="0"/>
              <a:t> distribution and security follows from our analysis of the previous construction.</a:t>
            </a:r>
            <a:endParaRPr lang="en-US" dirty="0" smtClean="0"/>
          </a:p>
        </p:txBody>
      </p:sp>
      <p:sp>
        <p:nvSpPr>
          <p:cNvPr id="4" name="Slide Number Placeholder 3"/>
          <p:cNvSpPr>
            <a:spLocks noGrp="1"/>
          </p:cNvSpPr>
          <p:nvPr>
            <p:ph type="sldNum" sz="quarter" idx="10"/>
          </p:nvPr>
        </p:nvSpPr>
        <p:spPr/>
        <p:txBody>
          <a:bodyPr/>
          <a:lstStyle/>
          <a:p>
            <a:fld id="{78F37516-47F0-4541-821C-B489248754D7}" type="slidenum">
              <a:rPr lang="en-US" smtClean="0"/>
              <a:t>44</a:t>
            </a:fld>
            <a:endParaRPr lang="en-US"/>
          </a:p>
        </p:txBody>
      </p:sp>
    </p:spTree>
    <p:extLst>
      <p:ext uri="{BB962C8B-B14F-4D97-AF65-F5344CB8AC3E}">
        <p14:creationId xmlns:p14="http://schemas.microsoft.com/office/powerpoint/2010/main" val="4285960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To</a:t>
            </a:r>
            <a:r>
              <a:rPr lang="en-US" baseline="0" dirty="0" smtClean="0"/>
              <a:t> summarize we are able to reduce the entropy requirement at the cost of reduced error correction.  This may also prevent sensitive information leakage that may be revealed by obfuscating symbols individually.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45</a:t>
            </a:fld>
            <a:endParaRPr lang="en-US"/>
          </a:p>
        </p:txBody>
      </p:sp>
    </p:spTree>
    <p:extLst>
      <p:ext uri="{BB962C8B-B14F-4D97-AF65-F5344CB8AC3E}">
        <p14:creationId xmlns:p14="http://schemas.microsoft.com/office/powerpoint/2010/main" val="16830455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spend a couple of moments</a:t>
            </a:r>
            <a:r>
              <a:rPr lang="en-US" baseline="0" dirty="0" smtClean="0"/>
              <a:t> </a:t>
            </a:r>
            <a:r>
              <a:rPr lang="en-US" dirty="0" smtClean="0"/>
              <a:t>wrapping</a:t>
            </a:r>
            <a:r>
              <a:rPr lang="en-US" baseline="0" dirty="0" smtClean="0"/>
              <a:t> up.</a:t>
            </a:r>
          </a:p>
          <a:p>
            <a:r>
              <a:rPr lang="en-US" baseline="0" dirty="0" smtClean="0"/>
              <a:t>&lt;click&gt;</a:t>
            </a:r>
          </a:p>
          <a:p>
            <a:r>
              <a:rPr lang="en-US" baseline="0" dirty="0" smtClean="0"/>
              <a:t>We construct the first computational fuzzy extractors that are secure when the minimum usable entropy is negative from point obfuscation.</a:t>
            </a:r>
          </a:p>
          <a:p>
            <a:r>
              <a:rPr lang="en-US" baseline="0" dirty="0" smtClean="0"/>
              <a:t>&lt;click&gt;</a:t>
            </a:r>
          </a:p>
          <a:p>
            <a:r>
              <a:rPr lang="en-US" baseline="0" dirty="0" smtClean="0"/>
              <a:t>The main draw back of our construction is that the alphabet must be super-polynomial size.  We don’t know if this is necessary, or if security with negative minimum usable entropy is possible with small alphabets.</a:t>
            </a:r>
          </a:p>
          <a:p>
            <a:r>
              <a:rPr lang="en-US" baseline="0" dirty="0" smtClean="0"/>
              <a:t>&lt;click&gt;</a:t>
            </a:r>
          </a:p>
          <a:p>
            <a:r>
              <a:rPr lang="en-US" baseline="0" dirty="0" smtClean="0"/>
              <a:t>In our discussion we restricted the initial reading of W_0.  Instead we could give up on correcting all possible errors and focus on errors that are likely to occur.</a:t>
            </a:r>
          </a:p>
          <a:p>
            <a:r>
              <a:rPr lang="en-US" baseline="0" dirty="0" smtClean="0"/>
              <a:t>&lt;click&gt;</a:t>
            </a:r>
          </a:p>
          <a:p>
            <a:r>
              <a:rPr lang="en-US" baseline="0" dirty="0" smtClean="0"/>
              <a:t>Noisy point obfuscation has received attention in the literature.  This is a program that outputs 1 if the input is close enough to the stored value.  This object can be used to build a computational fuzzy extractor and is stronger than a fuzzy extractor.</a:t>
            </a:r>
          </a:p>
          <a:p>
            <a:r>
              <a:rPr lang="en-US" baseline="0" dirty="0" smtClean="0"/>
              <a:t>&lt;click&gt;</a:t>
            </a:r>
          </a:p>
          <a:p>
            <a:r>
              <a:rPr lang="en-US" baseline="0" dirty="0" smtClean="0"/>
              <a:t>It has been constructed for high entropy distributions by </a:t>
            </a:r>
            <a:r>
              <a:rPr lang="en-US" baseline="0" dirty="0" err="1" smtClean="0"/>
              <a:t>Dodis</a:t>
            </a:r>
            <a:r>
              <a:rPr lang="en-US" baseline="0" dirty="0" smtClean="0"/>
              <a:t> and Smith in 2005.  Unfortunately, they achieve obfuscation for certain distributions and do not satisfy strong notions of obfuscation.</a:t>
            </a:r>
          </a:p>
          <a:p>
            <a:r>
              <a:rPr lang="en-US" baseline="0" dirty="0" smtClean="0"/>
              <a:t>&lt;click&gt;</a:t>
            </a:r>
          </a:p>
          <a:p>
            <a:r>
              <a:rPr lang="en-US" baseline="0" dirty="0" smtClean="0"/>
              <a:t>Our constructions leak significant information and do not satisfy any reasonable notion of obfuscation.  In particular, an adversary learns where errors occur and values of individual blocks.</a:t>
            </a:r>
          </a:p>
          <a:p>
            <a:r>
              <a:rPr lang="en-US" baseline="0" dirty="0" smtClean="0"/>
              <a:t>&lt;click&gt;</a:t>
            </a:r>
          </a:p>
          <a:p>
            <a:r>
              <a:rPr lang="en-US" baseline="0" dirty="0" smtClean="0"/>
              <a:t>It remains an open question to construct noisy point obfuscation.  In particular, we don’t know if </a:t>
            </a:r>
            <a:r>
              <a:rPr lang="en-US" baseline="0" dirty="0" err="1" smtClean="0"/>
              <a:t>indistinguishability</a:t>
            </a:r>
            <a:r>
              <a:rPr lang="en-US" baseline="0" dirty="0" smtClean="0"/>
              <a:t> obfuscation gives a meaningful guarantee.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47</a:t>
            </a:fld>
            <a:endParaRPr lang="en-US"/>
          </a:p>
        </p:txBody>
      </p:sp>
    </p:spTree>
    <p:extLst>
      <p:ext uri="{BB962C8B-B14F-4D97-AF65-F5344CB8AC3E}">
        <p14:creationId xmlns:p14="http://schemas.microsoft.com/office/powerpoint/2010/main" val="5435311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now define</a:t>
            </a:r>
            <a:r>
              <a:rPr lang="en-US" baseline="0" dirty="0" smtClean="0"/>
              <a:t> the class of distributions where an adversary is unlikely to see a 1.</a:t>
            </a:r>
          </a:p>
          <a:p>
            <a:r>
              <a:rPr lang="en-US" baseline="0" dirty="0" smtClean="0"/>
              <a:t>&lt;click&gt;</a:t>
            </a:r>
          </a:p>
          <a:p>
            <a:r>
              <a:rPr lang="en-US" baseline="0" dirty="0" smtClean="0"/>
              <a:t>Consider the random variable consisting of an adversary’s queries and responses from the equality oracle.</a:t>
            </a:r>
          </a:p>
          <a:p>
            <a:r>
              <a:rPr lang="en-US" baseline="0" dirty="0" smtClean="0"/>
              <a:t>&lt;click&gt;</a:t>
            </a:r>
          </a:p>
          <a:p>
            <a:r>
              <a:rPr lang="en-US" baseline="0" dirty="0" smtClean="0"/>
              <a:t>We say a distribution is block </a:t>
            </a:r>
            <a:r>
              <a:rPr lang="en-US" baseline="0" dirty="0" err="1" smtClean="0"/>
              <a:t>unguessable</a:t>
            </a:r>
            <a:r>
              <a:rPr lang="en-US" baseline="0" dirty="0" smtClean="0"/>
              <a:t> if for any polynomial number of queries there is a set J of symbols that have </a:t>
            </a:r>
            <a:r>
              <a:rPr lang="en-US" baseline="0" dirty="0" err="1" smtClean="0"/>
              <a:t>superlogarithmic</a:t>
            </a:r>
            <a:r>
              <a:rPr lang="en-US" baseline="0" dirty="0" smtClean="0"/>
              <a:t> entropy conditioned on this View.  This is tricky definition so I will leave up for a minute…….</a:t>
            </a:r>
          </a:p>
          <a:p>
            <a:r>
              <a:rPr lang="en-US" baseline="0" dirty="0" smtClean="0"/>
              <a:t>&lt;click&gt;</a:t>
            </a:r>
          </a:p>
          <a:p>
            <a:r>
              <a:rPr lang="en-US" baseline="0" dirty="0" smtClean="0"/>
              <a:t>Part of the reason this definition is tricky is because it involves </a:t>
            </a:r>
            <a:r>
              <a:rPr lang="en-US" baseline="0" dirty="0" err="1" smtClean="0"/>
              <a:t>adaptivity</a:t>
            </a:r>
            <a:r>
              <a:rPr lang="en-US" baseline="0" dirty="0" smtClean="0"/>
              <a:t>.  Ideally, we would be able to formulate the definition without the adversary (and just talk about the distribution of W).  This seems difficult.  As evidence, I’ll now show how distributions with high starting entropy can be completely recovered.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51</a:t>
            </a:fld>
            <a:endParaRPr lang="en-US"/>
          </a:p>
        </p:txBody>
      </p:sp>
    </p:spTree>
    <p:extLst>
      <p:ext uri="{BB962C8B-B14F-4D97-AF65-F5344CB8AC3E}">
        <p14:creationId xmlns:p14="http://schemas.microsoft.com/office/powerpoint/2010/main" val="416704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However, we do have several</a:t>
            </a:r>
            <a:r>
              <a:rPr lang="en-US" baseline="0" dirty="0" smtClean="0"/>
              <a:t> positive example of distributions that are block </a:t>
            </a:r>
            <a:r>
              <a:rPr lang="en-US" baseline="0" dirty="0" err="1" smtClean="0"/>
              <a:t>unguessable</a:t>
            </a:r>
            <a:r>
              <a:rPr lang="en-US" baseline="0" dirty="0" smtClean="0"/>
              <a:t>.  Block fixing sources due to Kamp and Zuckerman, any source where blocks are independent and many have entropy, and sources where all blocks have super-logarithmic entropy (but may be arbitrarily correlated)</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52</a:t>
            </a:fld>
            <a:endParaRPr lang="en-US"/>
          </a:p>
        </p:txBody>
      </p:sp>
    </p:spTree>
    <p:extLst>
      <p:ext uri="{BB962C8B-B14F-4D97-AF65-F5344CB8AC3E}">
        <p14:creationId xmlns:p14="http://schemas.microsoft.com/office/powerpoint/2010/main" val="2579708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In the information-theoretic</a:t>
            </a:r>
            <a:r>
              <a:rPr lang="en-US" baseline="0" dirty="0" smtClean="0"/>
              <a:t> realm obtaining as many key bits as possible is the primary goal.  In the computational world, once there are enough bits to run a computational extractor, we are done (as these can be expanded).  The interesting question is what classes of distributions can we get a meaningful amount of entropy.</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53</a:t>
            </a:fld>
            <a:endParaRPr lang="en-US"/>
          </a:p>
        </p:txBody>
      </p:sp>
    </p:spTree>
    <p:extLst>
      <p:ext uri="{BB962C8B-B14F-4D97-AF65-F5344CB8AC3E}">
        <p14:creationId xmlns:p14="http://schemas.microsoft.com/office/powerpoint/2010/main" val="134045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Now all possible points of</a:t>
            </a:r>
            <a:r>
              <a:rPr lang="en-US" baseline="0" dirty="0" smtClean="0"/>
              <a:t> W are now close together</a:t>
            </a:r>
          </a:p>
          <a:p>
            <a:r>
              <a:rPr lang="en-US" baseline="0" dirty="0" smtClean="0"/>
              <a:t>&lt;click&gt;</a:t>
            </a:r>
          </a:p>
          <a:p>
            <a:r>
              <a:rPr lang="en-US" baseline="0" dirty="0" smtClean="0"/>
              <a:t>If the adversary knows a single point w^* that is close to all possible outcomes of W they can always learn the true key by running reproduce with this value.</a:t>
            </a:r>
          </a:p>
          <a:p>
            <a:r>
              <a:rPr lang="en-US" baseline="0" dirty="0" smtClean="0"/>
              <a:t>&lt;click&gt;&lt;click&gt;&lt;click&gt;</a:t>
            </a:r>
          </a:p>
          <a:p>
            <a:r>
              <a:rPr lang="en-US" baseline="0" dirty="0" smtClean="0"/>
              <a:t>This means there is a distribution W for which the maximum key strength of a fuzzy extractor is the difference between starting entropy and the number of correctable error patterns.  We denote this quantity by H_{usable}.</a:t>
            </a:r>
          </a:p>
          <a:p>
            <a:r>
              <a:rPr lang="en-US" baseline="0" dirty="0" smtClean="0"/>
              <a:t>&lt;click&gt;</a:t>
            </a:r>
          </a:p>
        </p:txBody>
      </p:sp>
      <p:sp>
        <p:nvSpPr>
          <p:cNvPr id="4" name="Slide Number Placeholder 3"/>
          <p:cNvSpPr>
            <a:spLocks noGrp="1"/>
          </p:cNvSpPr>
          <p:nvPr>
            <p:ph type="sldNum" sz="quarter" idx="10"/>
          </p:nvPr>
        </p:nvSpPr>
        <p:spPr/>
        <p:txBody>
          <a:bodyPr/>
          <a:lstStyle/>
          <a:p>
            <a:fld id="{78F37516-47F0-4541-821C-B489248754D7}" type="slidenum">
              <a:rPr lang="en-US" smtClean="0"/>
              <a:t>5</a:t>
            </a:fld>
            <a:endParaRPr lang="en-US"/>
          </a:p>
        </p:txBody>
      </p:sp>
    </p:spTree>
    <p:extLst>
      <p:ext uri="{BB962C8B-B14F-4D97-AF65-F5344CB8AC3E}">
        <p14:creationId xmlns:p14="http://schemas.microsoft.com/office/powerpoint/2010/main" val="238944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 the security guarantees for standard fuzzy extractors</a:t>
            </a:r>
            <a:r>
              <a:rPr lang="en-US" baseline="0" dirty="0" smtClean="0"/>
              <a:t> are geared towards this distribution.</a:t>
            </a:r>
          </a:p>
          <a:p>
            <a:r>
              <a:rPr lang="en-US" baseline="0" dirty="0" smtClean="0"/>
              <a:t>&lt;click&gt;&lt;click&gt;</a:t>
            </a:r>
          </a:p>
          <a:p>
            <a:r>
              <a:rPr lang="en-US" baseline="0" dirty="0" smtClean="0"/>
              <a:t>This means the length of our key is bounded by H_{usable}.</a:t>
            </a:r>
          </a:p>
          <a:p>
            <a:r>
              <a:rPr lang="en-US" baseline="0" dirty="0" smtClean="0"/>
              <a:t>&lt;click&gt;</a:t>
            </a:r>
          </a:p>
          <a:p>
            <a:r>
              <a:rPr lang="en-US" baseline="0" dirty="0" smtClean="0"/>
              <a:t>This is a real problem as practical noisy sources have negative minimum usable entropy </a:t>
            </a:r>
          </a:p>
          <a:p>
            <a:r>
              <a:rPr lang="en-US" baseline="0" dirty="0" smtClean="0"/>
              <a:t>Irises are widely believed to be the strongest biometric and they have negative minimum usable entropy</a:t>
            </a:r>
          </a:p>
          <a:p>
            <a:r>
              <a:rPr lang="en-US" baseline="0" dirty="0" smtClean="0"/>
              <a:t>&lt;click&gt;</a:t>
            </a:r>
          </a:p>
          <a:p>
            <a:r>
              <a:rPr lang="en-US" baseline="0" dirty="0" smtClean="0"/>
              <a:t>If we hope to achieve anything meaningful for this type of source, we need some extra information.  That is, we need to assume something about the distribution other than just entropy and error levels.</a:t>
            </a:r>
          </a:p>
          <a:p>
            <a:r>
              <a:rPr lang="en-US" baseline="0" dirty="0" smtClean="0"/>
              <a:t>&lt;click&gt;</a:t>
            </a:r>
          </a:p>
          <a:p>
            <a:r>
              <a:rPr lang="en-US" baseline="0" dirty="0" smtClean="0"/>
              <a:t>Unfortunately, this hasn’t been successful in the past.  Providing security for a large class of distributions with negative usable entropy is an open problem.  This prevents secure key derivation from many sources of practical importance.</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6</a:t>
            </a:fld>
            <a:endParaRPr lang="en-US"/>
          </a:p>
        </p:txBody>
      </p:sp>
    </p:spTree>
    <p:extLst>
      <p:ext uri="{BB962C8B-B14F-4D97-AF65-F5344CB8AC3E}">
        <p14:creationId xmlns:p14="http://schemas.microsoft.com/office/powerpoint/2010/main" val="137819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provide a brief</a:t>
            </a:r>
            <a:r>
              <a:rPr lang="en-US" baseline="0" dirty="0" smtClean="0"/>
              <a:t> overview of our results</a:t>
            </a:r>
          </a:p>
          <a:p>
            <a:r>
              <a:rPr lang="en-US" baseline="0" dirty="0" smtClean="0"/>
              <a:t>&lt;click&gt;</a:t>
            </a:r>
          </a:p>
          <a:p>
            <a:r>
              <a:rPr lang="en-US" baseline="0" dirty="0" smtClean="0"/>
              <a:t>Our results are for the Hamming metric for sources that are composed of multiple symbols over some alphabet Z.</a:t>
            </a:r>
          </a:p>
          <a:p>
            <a:r>
              <a:rPr lang="en-US" baseline="0" dirty="0" smtClean="0"/>
              <a:t>&lt;click&gt;</a:t>
            </a:r>
          </a:p>
          <a:p>
            <a:r>
              <a:rPr lang="en-US" baseline="0" dirty="0" smtClean="0"/>
              <a:t>We provide the first constructions of fuzzy extractors for a large class of distributions when the minimum usable entropy is negative.  Our constructions is computationally secure.  </a:t>
            </a:r>
          </a:p>
          <a:p>
            <a:r>
              <a:rPr lang="en-US" baseline="0" dirty="0" smtClean="0"/>
              <a:t>&lt;click&gt;</a:t>
            </a:r>
          </a:p>
          <a:p>
            <a:r>
              <a:rPr lang="en-US" baseline="0" dirty="0" smtClean="0"/>
              <a:t>Our first construction requires many symbols of the source to have a super-logarithmic amount of entropy in the security parameter, n.  This constructs supports a constant fraction of errors.</a:t>
            </a:r>
          </a:p>
          <a:p>
            <a:r>
              <a:rPr lang="en-US" baseline="0" dirty="0" smtClean="0"/>
              <a:t>&lt;click&gt;</a:t>
            </a:r>
          </a:p>
          <a:p>
            <a:r>
              <a:rPr lang="en-US" baseline="0" dirty="0" smtClean="0"/>
              <a:t>Our second construction lowers the required entropy levels in the source but this comes at a cost of error tolerance.</a:t>
            </a:r>
          </a:p>
          <a:p>
            <a:r>
              <a:rPr lang="en-US" baseline="0" dirty="0" smtClean="0"/>
              <a:t>&lt;click&gt; </a:t>
            </a:r>
          </a:p>
          <a:p>
            <a:r>
              <a:rPr lang="en-US" baseline="0" dirty="0" smtClean="0"/>
              <a:t>Note that our security requirements are more than just entropy, they talk about where the entropy is distributed in the source.  Some structure is necessary to avoid the counterexamples presented earlier.</a:t>
            </a:r>
          </a:p>
          <a:p>
            <a:r>
              <a:rPr lang="en-US" baseline="0" dirty="0" smtClean="0"/>
              <a:t>&lt;click&gt;</a:t>
            </a:r>
          </a:p>
          <a:p>
            <a:r>
              <a:rPr lang="en-US" baseline="0" dirty="0" smtClean="0"/>
              <a:t>Our schemes are built out of a strong version of point obfuscation that is achievable under number theoretic assumptions (we’ll discuss more in a second)</a:t>
            </a:r>
          </a:p>
          <a:p>
            <a:endParaRPr lang="en-US" baseline="0" dirty="0" smtClean="0"/>
          </a:p>
          <a:p>
            <a:r>
              <a:rPr lang="en-US" baseline="0" dirty="0" smtClean="0"/>
              <a:t>Before delving into the details of the constructions, I want to say a word about how to build a fuzzy extractor.</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7</a:t>
            </a:fld>
            <a:endParaRPr lang="en-US"/>
          </a:p>
        </p:txBody>
      </p:sp>
    </p:spTree>
    <p:extLst>
      <p:ext uri="{BB962C8B-B14F-4D97-AF65-F5344CB8AC3E}">
        <p14:creationId xmlns:p14="http://schemas.microsoft.com/office/powerpoint/2010/main" val="166002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by reviewing the notion of point obfuscation.  </a:t>
            </a:r>
          </a:p>
          <a:p>
            <a:r>
              <a:rPr lang="en-US" dirty="0" smtClean="0"/>
              <a:t>&lt;click&gt;</a:t>
            </a:r>
          </a:p>
          <a:p>
            <a:r>
              <a:rPr lang="en-US" dirty="0" smtClean="0"/>
              <a:t>An obfuscator is a program, O, that transforms another</a:t>
            </a:r>
            <a:r>
              <a:rPr lang="en-US" baseline="0" dirty="0" smtClean="0"/>
              <a:t> program, I, into one that in intelligible outside of its input.  The hope is that the function operates like a physical black box where a user can only provide inputs and see outputs. </a:t>
            </a:r>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8</a:t>
            </a:fld>
            <a:endParaRPr lang="en-US"/>
          </a:p>
        </p:txBody>
      </p:sp>
    </p:spTree>
    <p:extLst>
      <p:ext uri="{BB962C8B-B14F-4D97-AF65-F5344CB8AC3E}">
        <p14:creationId xmlns:p14="http://schemas.microsoft.com/office/powerpoint/2010/main" val="223956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 we’ll use a black box to represent an obfuscated program.</a:t>
            </a:r>
          </a:p>
          <a:p>
            <a:r>
              <a:rPr lang="en-US" dirty="0" smtClean="0"/>
              <a:t>&lt;click&gt;</a:t>
            </a:r>
          </a:p>
          <a:p>
            <a:r>
              <a:rPr lang="en-US" dirty="0" smtClean="0"/>
              <a:t>We know that obfuscation is possible for the set of point programs.</a:t>
            </a:r>
          </a:p>
          <a:p>
            <a:endParaRPr lang="en-US" dirty="0"/>
          </a:p>
        </p:txBody>
      </p:sp>
      <p:sp>
        <p:nvSpPr>
          <p:cNvPr id="4" name="Slide Number Placeholder 3"/>
          <p:cNvSpPr>
            <a:spLocks noGrp="1"/>
          </p:cNvSpPr>
          <p:nvPr>
            <p:ph type="sldNum" sz="quarter" idx="10"/>
          </p:nvPr>
        </p:nvSpPr>
        <p:spPr/>
        <p:txBody>
          <a:bodyPr/>
          <a:lstStyle/>
          <a:p>
            <a:fld id="{78F37516-47F0-4541-821C-B489248754D7}" type="slidenum">
              <a:rPr lang="en-US" smtClean="0"/>
              <a:t>9</a:t>
            </a:fld>
            <a:endParaRPr lang="en-US"/>
          </a:p>
        </p:txBody>
      </p:sp>
    </p:spTree>
    <p:extLst>
      <p:ext uri="{BB962C8B-B14F-4D97-AF65-F5344CB8AC3E}">
        <p14:creationId xmlns:p14="http://schemas.microsoft.com/office/powerpoint/2010/main" val="326834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976-CD72-654F-8A44-FB063CA7FBD4}" type="datetime1">
              <a:rPr lang="en-US" smtClean="0"/>
              <a:t>3/6/14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27189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B989DF4-F5AE-3A4E-AACD-5758EAD4C388}" type="datetime1">
              <a:rPr lang="en-US" smtClean="0"/>
              <a:t>3/6/14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216481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0670FD-5801-FE4E-86B8-ED2253FDC6A4}" type="datetime1">
              <a:rPr lang="en-US" smtClean="0"/>
              <a:t>3/6/14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98222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2253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1610E5F-3A7D-A64B-A6BC-1011E9C453C5}" type="datetime1">
              <a:rPr lang="en-US" smtClean="0"/>
              <a:t>3/6/14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410155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AE5FC6E-B896-744E-BAB1-DB931E312579}" type="datetime1">
              <a:rPr lang="en-US" smtClean="0"/>
              <a:t>3/6/14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406163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6078-7811-A147-B4AB-E5F7D3417BEA}" type="datetime1">
              <a:rPr lang="en-US" smtClean="0"/>
              <a:t>3/6/14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60322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AF8318D-E2F4-FB42-B073-74BA11087295}" type="datetime1">
              <a:rPr lang="en-US" smtClean="0"/>
              <a:t>3/6/14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57711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E7C2043-6761-1F4F-AF0C-2DB86AD2E713}" type="datetime1">
              <a:rPr lang="en-US" smtClean="0"/>
              <a:t>3/6/14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2212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77C6A76-1FD8-724D-AF9A-6EF7E4B84F3A}" type="datetime1">
              <a:rPr lang="en-US" smtClean="0"/>
              <a:t>3/6/14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34001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E9699E9-B309-3144-AE7A-277CE51F14C7}" type="datetime1">
              <a:rPr lang="en-US" smtClean="0"/>
              <a:t>3/6/14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8"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a:t>
            </a:fld>
            <a:r>
              <a:rPr lang="en-US" dirty="0" smtClean="0"/>
              <a:t> BWF 4/2/2014</a:t>
            </a:r>
            <a:endParaRPr lang="en-US" dirty="0"/>
          </a:p>
        </p:txBody>
      </p:sp>
    </p:spTree>
    <p:extLst>
      <p:ext uri="{BB962C8B-B14F-4D97-AF65-F5344CB8AC3E}">
        <p14:creationId xmlns:p14="http://schemas.microsoft.com/office/powerpoint/2010/main" val="14448699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9ED7421F-71E7-F748-8E9F-5BC3CDBE49C2}" type="slidenum">
              <a:rPr lang="en-US" smtClean="0"/>
              <a:pPr algn="l"/>
              <a:t>‹#›</a:t>
            </a:fld>
            <a:r>
              <a:rPr lang="en-US" dirty="0" smtClean="0"/>
              <a:t> BWF 4/2/2014</a:t>
            </a:r>
            <a:endParaRPr lang="en-US" dirty="0"/>
          </a:p>
        </p:txBody>
      </p:sp>
    </p:spTree>
    <p:extLst>
      <p:ext uri="{BB962C8B-B14F-4D97-AF65-F5344CB8AC3E}">
        <p14:creationId xmlns:p14="http://schemas.microsoft.com/office/powerpoint/2010/main" val="698301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6.bin"/><Relationship Id="rId5"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5.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5.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0.bin"/><Relationship Id="rId5" Type="http://schemas.openxmlformats.org/officeDocument/2006/relationships/image" Target="../media/image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1.bin"/><Relationship Id="rId5" Type="http://schemas.openxmlformats.org/officeDocument/2006/relationships/image" Target="../media/image5.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2.bin"/><Relationship Id="rId5" Type="http://schemas.openxmlformats.org/officeDocument/2006/relationships/image" Target="../media/image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3.bin"/><Relationship Id="rId5"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oleObject" Target="../embeddings/oleObject1.bin"/><Relationship Id="rId8"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14.bin"/><Relationship Id="rId5" Type="http://schemas.openxmlformats.org/officeDocument/2006/relationships/image" Target="../media/image5.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15.bin"/><Relationship Id="rId5" Type="http://schemas.openxmlformats.org/officeDocument/2006/relationships/image" Target="../media/image5.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6.bin"/><Relationship Id="rId5" Type="http://schemas.openxmlformats.org/officeDocument/2006/relationships/image" Target="../media/image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7.bin"/><Relationship Id="rId5" Type="http://schemas.openxmlformats.org/officeDocument/2006/relationships/image" Target="../media/image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8.bin"/><Relationship Id="rId5" Type="http://schemas.openxmlformats.org/officeDocument/2006/relationships/image" Target="../media/image5.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19.bin"/><Relationship Id="rId5" Type="http://schemas.openxmlformats.org/officeDocument/2006/relationships/image" Target="../media/image8.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0.bin"/><Relationship Id="rId5" Type="http://schemas.openxmlformats.org/officeDocument/2006/relationships/image" Target="../media/image8.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21.bin"/><Relationship Id="rId5" Type="http://schemas.openxmlformats.org/officeDocument/2006/relationships/image" Target="../media/image8.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3.bin"/><Relationship Id="rId5" Type="http://schemas.openxmlformats.org/officeDocument/2006/relationships/image" Target="../media/image4.emf"/><Relationship Id="rId6" Type="http://schemas.openxmlformats.org/officeDocument/2006/relationships/oleObject" Target="../embeddings/oleObject4.bin"/><Relationship Id="rId7"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2.bin"/><Relationship Id="rId5" Type="http://schemas.openxmlformats.org/officeDocument/2006/relationships/image" Target="../media/image8.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23.bin"/><Relationship Id="rId5" Type="http://schemas.openxmlformats.org/officeDocument/2006/relationships/image" Target="../media/image8.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24.bin"/><Relationship Id="rId5" Type="http://schemas.openxmlformats.org/officeDocument/2006/relationships/image" Target="../media/image8.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25.bin"/><Relationship Id="rId5" Type="http://schemas.openxmlformats.org/officeDocument/2006/relationships/image" Target="../media/image9.emf"/><Relationship Id="rId6" Type="http://schemas.openxmlformats.org/officeDocument/2006/relationships/oleObject" Target="../embeddings/oleObject26.bin"/><Relationship Id="rId7" Type="http://schemas.openxmlformats.org/officeDocument/2006/relationships/image" Target="../media/image10.emf"/><Relationship Id="rId8" Type="http://schemas.openxmlformats.org/officeDocument/2006/relationships/oleObject" Target="../embeddings/oleObject27.bin"/><Relationship Id="rId9" Type="http://schemas.openxmlformats.org/officeDocument/2006/relationships/image" Target="../media/image11.e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28.bin"/><Relationship Id="rId5" Type="http://schemas.openxmlformats.org/officeDocument/2006/relationships/image" Target="../media/image9.emf"/><Relationship Id="rId6" Type="http://schemas.openxmlformats.org/officeDocument/2006/relationships/oleObject" Target="../embeddings/oleObject29.bin"/><Relationship Id="rId7" Type="http://schemas.openxmlformats.org/officeDocument/2006/relationships/image" Target="../media/image12.emf"/><Relationship Id="rId8" Type="http://schemas.openxmlformats.org/officeDocument/2006/relationships/oleObject" Target="../embeddings/oleObject30.bin"/><Relationship Id="rId9" Type="http://schemas.openxmlformats.org/officeDocument/2006/relationships/image" Target="../media/image11.e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31.bin"/><Relationship Id="rId5" Type="http://schemas.openxmlformats.org/officeDocument/2006/relationships/image" Target="../media/image5.emf"/><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32.bin"/><Relationship Id="rId5" Type="http://schemas.openxmlformats.org/officeDocument/2006/relationships/image" Target="../media/image5.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13.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5.bin"/><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34.bin"/><Relationship Id="rId5" Type="http://schemas.openxmlformats.org/officeDocument/2006/relationships/image" Target="../media/image14.emf"/><Relationship Id="rId1" Type="http://schemas.openxmlformats.org/officeDocument/2006/relationships/vmlDrawing" Target="../drawings/vmlDrawing28.v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oleObject" Target="../embeddings/oleObject35.bin"/><Relationship Id="rId5" Type="http://schemas.openxmlformats.org/officeDocument/2006/relationships/image" Target="../media/image14.emf"/><Relationship Id="rId1" Type="http://schemas.openxmlformats.org/officeDocument/2006/relationships/vmlDrawing" Target="../drawings/vmlDrawing29.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36.bin"/><Relationship Id="rId5" Type="http://schemas.openxmlformats.org/officeDocument/2006/relationships/image" Target="../media/image14.emf"/><Relationship Id="rId1" Type="http://schemas.openxmlformats.org/officeDocument/2006/relationships/vmlDrawing" Target="../drawings/vmlDrawing30.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9061"/>
            <a:ext cx="7772400" cy="1470025"/>
          </a:xfrm>
        </p:spPr>
        <p:txBody>
          <a:bodyPr>
            <a:normAutofit fontScale="90000"/>
          </a:bodyPr>
          <a:lstStyle/>
          <a:p>
            <a:r>
              <a:rPr lang="en-US" dirty="0" smtClean="0"/>
              <a:t>Key Derivation from Noisy Sources with More Errors Than Entropy</a:t>
            </a:r>
            <a:endParaRPr lang="en-US" dirty="0"/>
          </a:p>
        </p:txBody>
      </p:sp>
      <p:sp>
        <p:nvSpPr>
          <p:cNvPr id="4110" name="Text Box 14"/>
          <p:cNvSpPr txBox="1">
            <a:spLocks noGrp="1" noChangeArrowheads="1"/>
          </p:cNvSpPr>
          <p:nvPr>
            <p:ph type="subTitle" sz="quarter" idx="1"/>
          </p:nvPr>
        </p:nvSpPr>
        <p:spPr>
          <a:xfrm>
            <a:off x="832104" y="3820302"/>
            <a:ext cx="7479792" cy="1792224"/>
          </a:xfrm>
          <a:noFill/>
          <a:ln/>
        </p:spPr>
        <p:txBody>
          <a:bodyPr/>
          <a:lstStyle/>
          <a:p>
            <a:r>
              <a:rPr lang="en-US" altLang="en-US" sz="2400" dirty="0" smtClean="0">
                <a:solidFill>
                  <a:schemeClr val="tx1"/>
                </a:solidFill>
              </a:rPr>
              <a:t>Ran Canetti</a:t>
            </a:r>
            <a:r>
              <a:rPr lang="en-US" altLang="en-US" sz="2400" i="1" dirty="0" smtClean="0">
                <a:solidFill>
                  <a:schemeClr val="tx1"/>
                </a:solidFill>
              </a:rPr>
              <a:t> Benjamin Fuller</a:t>
            </a:r>
            <a:r>
              <a:rPr lang="en-US" altLang="en-US" sz="2400" dirty="0" smtClean="0">
                <a:solidFill>
                  <a:srgbClr val="000000"/>
                </a:solidFill>
              </a:rPr>
              <a:t> Omer </a:t>
            </a:r>
            <a:r>
              <a:rPr lang="en-US" altLang="en-US" sz="2400" dirty="0" err="1" smtClean="0">
                <a:solidFill>
                  <a:srgbClr val="000000"/>
                </a:solidFill>
              </a:rPr>
              <a:t>Paneth</a:t>
            </a:r>
            <a:r>
              <a:rPr lang="en-US" altLang="en-US" sz="2400" dirty="0" smtClean="0">
                <a:solidFill>
                  <a:srgbClr val="000000"/>
                </a:solidFill>
              </a:rPr>
              <a:t> Leonid </a:t>
            </a:r>
            <a:r>
              <a:rPr lang="en-US" altLang="en-US" sz="2400" dirty="0" err="1" smtClean="0">
                <a:solidFill>
                  <a:srgbClr val="000000"/>
                </a:solidFill>
              </a:rPr>
              <a:t>Reyzin</a:t>
            </a:r>
            <a:endParaRPr lang="en-US" altLang="en-US" sz="2400" dirty="0">
              <a:solidFill>
                <a:srgbClr val="000000"/>
              </a:solidFill>
            </a:endParaRPr>
          </a:p>
          <a:p>
            <a:endParaRPr lang="en-US" altLang="en-US" sz="2000" dirty="0" smtClean="0"/>
          </a:p>
          <a:p>
            <a:r>
              <a:rPr lang="en-US" altLang="en-US" sz="2000" dirty="0" smtClean="0">
                <a:solidFill>
                  <a:schemeClr val="tx1"/>
                </a:solidFill>
              </a:rPr>
              <a:t>April 2, 2014</a:t>
            </a:r>
            <a:endParaRPr lang="en-US" altLang="en-US" sz="2000" dirty="0">
              <a:solidFill>
                <a:schemeClr val="tx1"/>
              </a:solidFill>
            </a:endParaRPr>
          </a:p>
        </p:txBody>
      </p:sp>
      <p:sp>
        <p:nvSpPr>
          <p:cNvPr id="4" name="Rectangle 3"/>
          <p:cNvSpPr/>
          <p:nvPr/>
        </p:nvSpPr>
        <p:spPr>
          <a:xfrm>
            <a:off x="28862" y="5553652"/>
            <a:ext cx="8494144" cy="738664"/>
          </a:xfrm>
          <a:prstGeom prst="rect">
            <a:avLst/>
          </a:prstGeom>
        </p:spPr>
        <p:txBody>
          <a:bodyPr wrap="square">
            <a:spAutoFit/>
          </a:bodyPr>
          <a:lstStyle/>
          <a:p>
            <a:r>
              <a:rPr lang="en-US" sz="1400" dirty="0" smtClean="0"/>
              <a:t>The Lincoln Laboratory portion of this work </a:t>
            </a:r>
            <a:r>
              <a:rPr lang="en-US" sz="1400" dirty="0"/>
              <a:t>is sponsored by Assistant Secretary of Defense for Research &amp; </a:t>
            </a:r>
            <a:r>
              <a:rPr lang="en-US" sz="1400" dirty="0" smtClean="0"/>
              <a:t>Engineering under </a:t>
            </a:r>
            <a:r>
              <a:rPr lang="en-US" sz="1400" dirty="0"/>
              <a:t>Air Force Contract FA8721-05-C-0002. Opinions, interpretations</a:t>
            </a:r>
            <a:r>
              <a:rPr lang="en-US" sz="1400" dirty="0" smtClean="0"/>
              <a:t>, conclusions </a:t>
            </a:r>
            <a:r>
              <a:rPr lang="en-US" sz="1400" dirty="0"/>
              <a:t>and recommendations are those of the </a:t>
            </a:r>
            <a:r>
              <a:rPr lang="en-US" sz="1400" dirty="0" smtClean="0"/>
              <a:t>author and </a:t>
            </a:r>
            <a:r>
              <a:rPr lang="en-US" sz="1400" dirty="0"/>
              <a:t>are not </a:t>
            </a:r>
            <a:r>
              <a:rPr lang="en-US" sz="1400" dirty="0" smtClean="0"/>
              <a:t>necessarily endorsed </a:t>
            </a:r>
            <a:r>
              <a:rPr lang="en-US" sz="1400" dirty="0"/>
              <a:t>by the United States Government.</a:t>
            </a:r>
          </a:p>
        </p:txBody>
      </p:sp>
      <p:sp>
        <p:nvSpPr>
          <p:cNvPr id="6" name="Slide Number Placeholder 8"/>
          <p:cNvSpPr>
            <a:spLocks noGrp="1"/>
          </p:cNvSpPr>
          <p:nvPr>
            <p:ph type="sldNum" sz="quarter" idx="12"/>
          </p:nvPr>
        </p:nvSpPr>
        <p:spPr>
          <a:xfrm>
            <a:off x="0" y="6492875"/>
            <a:ext cx="2133600" cy="365125"/>
          </a:xfrm>
        </p:spPr>
        <p:txBody>
          <a:bodyPr/>
          <a:lstStyle>
            <a:lvl1pPr algn="l">
              <a:defRPr/>
            </a:lvl1pPr>
          </a:lstStyle>
          <a:p>
            <a:fld id="{9ED7421F-71E7-F748-8E9F-5BC3CDBE49C2}" type="slidenum">
              <a:rPr lang="en-US" smtClean="0"/>
              <a:pPr/>
              <a:t>1</a:t>
            </a:fld>
            <a:r>
              <a:rPr lang="en-US" dirty="0" smtClean="0"/>
              <a:t> BWF 4/2/2014</a:t>
            </a:r>
            <a:endParaRPr lang="en-US" dirty="0"/>
          </a:p>
        </p:txBody>
      </p:sp>
    </p:spTree>
    <p:extLst>
      <p:ext uri="{BB962C8B-B14F-4D97-AF65-F5344CB8AC3E}">
        <p14:creationId xmlns:p14="http://schemas.microsoft.com/office/powerpoint/2010/main" val="33242816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8978" y="1112663"/>
            <a:ext cx="3056244" cy="584776"/>
          </a:xfrm>
          <a:prstGeom prst="rect">
            <a:avLst/>
          </a:prstGeom>
        </p:spPr>
        <p:txBody>
          <a:bodyPr wrap="square">
            <a:spAutoFit/>
          </a:bodyPr>
          <a:lstStyle/>
          <a:p>
            <a:r>
              <a:rPr lang="en-US" sz="3200" i="1" dirty="0" err="1" smtClean="0">
                <a:latin typeface="Times New Roman"/>
                <a:cs typeface="Times New Roman"/>
              </a:rPr>
              <a:t>I</a:t>
            </a:r>
            <a:r>
              <a:rPr lang="en-US" sz="3200" i="1" baseline="-25000" dirty="0" err="1" smtClean="0">
                <a:latin typeface="Times New Roman"/>
                <a:cs typeface="Times New Roman"/>
              </a:rPr>
              <a:t>w</a:t>
            </a:r>
            <a:r>
              <a:rPr lang="en-US" sz="3200" dirty="0" smtClean="0">
                <a:latin typeface="Times New Roman"/>
                <a:cs typeface="Times New Roman"/>
              </a:rPr>
              <a:t>(</a:t>
            </a:r>
            <a:r>
              <a:rPr lang="en-US" sz="3200" i="1" dirty="0" smtClean="0">
                <a:latin typeface="Times New Roman"/>
                <a:cs typeface="Times New Roman"/>
              </a:rPr>
              <a:t>x</a:t>
            </a:r>
            <a:r>
              <a:rPr lang="en-US" sz="3200" dirty="0" smtClean="0">
                <a:latin typeface="Times New Roman"/>
                <a:cs typeface="Times New Roman"/>
              </a:rPr>
              <a:t>) = 1 </a:t>
            </a:r>
            <a:r>
              <a:rPr lang="en-US" sz="3200" dirty="0" err="1" smtClean="0">
                <a:latin typeface="Calibri"/>
                <a:cs typeface="Calibri"/>
              </a:rPr>
              <a:t>iff</a:t>
            </a:r>
            <a:r>
              <a:rPr lang="en-US" sz="3200" dirty="0" smtClean="0">
                <a:latin typeface="Calibri"/>
                <a:cs typeface="Calibri"/>
              </a:rPr>
              <a:t> </a:t>
            </a:r>
            <a:r>
              <a:rPr lang="en-US" sz="3200" i="1" dirty="0" smtClean="0">
                <a:latin typeface="Times New Roman"/>
                <a:cs typeface="Times New Roman"/>
              </a:rPr>
              <a:t>x</a:t>
            </a:r>
            <a:r>
              <a:rPr lang="en-US" sz="3200" dirty="0" smtClean="0">
                <a:latin typeface="Times New Roman"/>
                <a:cs typeface="Times New Roman"/>
              </a:rPr>
              <a:t>=</a:t>
            </a:r>
            <a:r>
              <a:rPr lang="en-US" sz="3200" i="1" dirty="0" smtClean="0">
                <a:latin typeface="Times New Roman"/>
                <a:cs typeface="Times New Roman"/>
              </a:rPr>
              <a:t>w</a:t>
            </a:r>
            <a:r>
              <a:rPr lang="en-US" sz="3200" dirty="0" smtClean="0">
                <a:latin typeface="Times New Roman"/>
                <a:cs typeface="Times New Roman"/>
              </a:rPr>
              <a:t> </a:t>
            </a:r>
            <a:endParaRPr lang="en-US" sz="3200" baseline="-25000" dirty="0"/>
          </a:p>
        </p:txBody>
      </p:sp>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3"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Font typeface="Arial"/>
              <a:buNone/>
            </a:pPr>
            <a:r>
              <a:rPr lang="en-US" sz="2000" dirty="0" smtClean="0"/>
              <a:t>        [</a:t>
            </a:r>
            <a:r>
              <a:rPr lang="en-US" sz="2000" dirty="0" err="1" smtClean="0"/>
              <a:t>BarakGoldreichImpagliazzo</a:t>
            </a:r>
            <a:r>
              <a:rPr lang="en-US" sz="2000" dirty="0" smtClean="0"/>
              <a:t/>
            </a:r>
            <a:br>
              <a:rPr lang="en-US" sz="2000" dirty="0" smtClean="0"/>
            </a:br>
            <a:r>
              <a:rPr lang="en-US" sz="2000" dirty="0" smtClean="0"/>
              <a:t>        RudichSahaiVadhanYang01]</a:t>
            </a:r>
            <a:endParaRPr lang="en-US" sz="2800" dirty="0" smtClean="0"/>
          </a:p>
          <a:p>
            <a:endParaRPr lang="en-US" sz="2800" dirty="0" smtClean="0"/>
          </a:p>
          <a:p>
            <a:r>
              <a:rPr lang="en-US" sz="2800" dirty="0" smtClean="0"/>
              <a:t>Possible for point programs </a:t>
            </a:r>
            <a:br>
              <a:rPr lang="en-US" sz="2800" dirty="0" smtClean="0"/>
            </a:br>
            <a:endParaRPr lang="en-US" sz="2800" dirty="0" smtClean="0"/>
          </a:p>
          <a:p>
            <a:pPr lvl="1"/>
            <a:r>
              <a:rPr lang="en-US" sz="2000" dirty="0" smtClean="0"/>
              <a:t>We use a strong version achievable under number-theoretic assumptions (composable </a:t>
            </a:r>
            <a:br>
              <a:rPr lang="en-US" sz="2000" dirty="0" smtClean="0"/>
            </a:br>
            <a:r>
              <a:rPr lang="en-US" sz="2000" dirty="0" smtClean="0"/>
              <a:t>virtual gray-box obfuscation </a:t>
            </a:r>
            <a:r>
              <a:rPr lang="en-US" sz="1800" dirty="0" smtClean="0"/>
              <a:t>[BitanskiCanetti10] </a:t>
            </a:r>
            <a:r>
              <a:rPr lang="en-US" sz="2000" dirty="0" smtClean="0"/>
              <a:t>)</a:t>
            </a:r>
            <a:endParaRPr lang="en-US" dirty="0" smtClean="0"/>
          </a:p>
          <a:p>
            <a:endParaRPr lang="en-US" sz="2000" dirty="0"/>
          </a:p>
        </p:txBody>
      </p:sp>
      <p:sp>
        <p:nvSpPr>
          <p:cNvPr id="24" name="Rectangle 23"/>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5" name="Rectangle 24"/>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5085352" y="2722484"/>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10</a:t>
            </a:fld>
            <a:r>
              <a:rPr lang="en-US" smtClean="0"/>
              <a:t> BWF 4/2/2014</a:t>
            </a:r>
            <a:endParaRPr lang="en-US" dirty="0"/>
          </a:p>
        </p:txBody>
      </p:sp>
    </p:spTree>
    <p:extLst>
      <p:ext uri="{BB962C8B-B14F-4D97-AF65-F5344CB8AC3E}">
        <p14:creationId xmlns:p14="http://schemas.microsoft.com/office/powerpoint/2010/main" val="305674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#1</a:t>
            </a:r>
            <a:endParaRPr lang="en-US" dirty="0"/>
          </a:p>
        </p:txBody>
      </p:sp>
      <p:sp>
        <p:nvSpPr>
          <p:cNvPr id="3" name="Content Placeholder 2"/>
          <p:cNvSpPr>
            <a:spLocks noGrp="1"/>
          </p:cNvSpPr>
          <p:nvPr>
            <p:ph idx="1"/>
          </p:nvPr>
        </p:nvSpPr>
        <p:spPr>
          <a:xfrm>
            <a:off x="457200" y="1163637"/>
            <a:ext cx="4800600" cy="2532063"/>
          </a:xfrm>
        </p:spPr>
        <p:txBody>
          <a:bodyPr/>
          <a:lstStyle/>
          <a:p>
            <a:r>
              <a:rPr lang="en-US" dirty="0" smtClean="0"/>
              <a:t>Hide </a:t>
            </a:r>
            <a:r>
              <a:rPr lang="en-US" i="1" dirty="0" smtClean="0">
                <a:latin typeface="Times New Roman"/>
                <a:cs typeface="Times New Roman"/>
              </a:rPr>
              <a:t>w</a:t>
            </a:r>
            <a:r>
              <a:rPr lang="en-US" baseline="-25000" dirty="0" smtClean="0">
                <a:latin typeface="Times New Roman"/>
                <a:cs typeface="Times New Roman"/>
              </a:rPr>
              <a:t>0</a:t>
            </a:r>
            <a:r>
              <a:rPr lang="en-US" dirty="0" smtClean="0"/>
              <a:t> using obfuscation</a:t>
            </a:r>
          </a:p>
          <a:p>
            <a:r>
              <a:rPr lang="en-US" dirty="0" smtClean="0"/>
              <a:t>Can check if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Calibri"/>
                <a:cs typeface="Calibri"/>
              </a:rPr>
              <a:t>without revealing </a:t>
            </a:r>
            <a:r>
              <a:rPr lang="en-US" i="1" dirty="0" smtClean="0">
                <a:latin typeface="Times New Roman"/>
                <a:cs typeface="Times New Roman"/>
              </a:rPr>
              <a:t>w</a:t>
            </a:r>
            <a:r>
              <a:rPr lang="en-US" baseline="-25000" dirty="0" smtClean="0">
                <a:latin typeface="Times New Roman"/>
                <a:cs typeface="Times New Roman"/>
              </a:rPr>
              <a:t>0</a:t>
            </a: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1979061215"/>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63"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34" name="Elbow Connector 33"/>
          <p:cNvCxnSpPr>
            <a:endCxn id="33" idx="1"/>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cxnSp>
        <p:nvCxnSpPr>
          <p:cNvPr id="45" name="Straight Arrow Connector 44"/>
          <p:cNvCxnSpPr/>
          <p:nvPr/>
        </p:nvCxnSpPr>
        <p:spPr bwMode="auto">
          <a:xfrm>
            <a:off x="5296387" y="5496388"/>
            <a:ext cx="573292" cy="20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Elbow Connector 53"/>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 name="Group 3"/>
          <p:cNvGrpSpPr/>
          <p:nvPr/>
        </p:nvGrpSpPr>
        <p:grpSpPr>
          <a:xfrm>
            <a:off x="2638016" y="5287119"/>
            <a:ext cx="837943" cy="537658"/>
            <a:chOff x="1316332" y="6095656"/>
            <a:chExt cx="837943" cy="537658"/>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74338" y="61483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77" name="Group 76"/>
          <p:cNvGrpSpPr/>
          <p:nvPr/>
        </p:nvGrpSpPr>
        <p:grpSpPr>
          <a:xfrm>
            <a:off x="5891886" y="5307192"/>
            <a:ext cx="867250" cy="528206"/>
            <a:chOff x="1316332" y="6095656"/>
            <a:chExt cx="867250" cy="52820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503645" y="613891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11</a:t>
            </a:fld>
            <a:r>
              <a:rPr lang="en-US" smtClean="0"/>
              <a:t> BWF 4/2/2014</a:t>
            </a:r>
            <a:endParaRPr lang="en-US" dirty="0"/>
          </a:p>
        </p:txBody>
      </p:sp>
    </p:spTree>
    <p:extLst>
      <p:ext uri="{BB962C8B-B14F-4D97-AF65-F5344CB8AC3E}">
        <p14:creationId xmlns:p14="http://schemas.microsoft.com/office/powerpoint/2010/main" val="146798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par>
                                <p:cTn id="12" presetID="10"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childTnLst>
                          </p:cTn>
                        </p:par>
                        <p:par>
                          <p:cTn id="29" fill="hold">
                            <p:stCondLst>
                              <p:cond delay="500"/>
                            </p:stCondLst>
                            <p:childTnLst>
                              <p:par>
                                <p:cTn id="30" presetID="10" presetClass="exit" presetSubtype="0" fill="hold" nodeType="afterEffect">
                                  <p:stCondLst>
                                    <p:cond delay="0"/>
                                  </p:stCondLst>
                                  <p:childTnLst>
                                    <p:animEffect transition="out" filter="fade">
                                      <p:cBhvr>
                                        <p:cTn id="31" dur="500"/>
                                        <p:tgtEl>
                                          <p:spTgt spid="45"/>
                                        </p:tgtEl>
                                      </p:cBhvr>
                                    </p:animEffect>
                                    <p:set>
                                      <p:cBhvr>
                                        <p:cTn id="32" dur="1" fill="hold">
                                          <p:stCondLst>
                                            <p:cond delay="499"/>
                                          </p:stCondLst>
                                        </p:cTn>
                                        <p:tgtEl>
                                          <p:spTgt spid="4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p:bldP spid="4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66741089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218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cxnSp>
        <p:nvCxnSpPr>
          <p:cNvPr id="29" name="Elbow Connector 28"/>
          <p:cNvCxnSpPr>
            <a:endCxn id="28" idx="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bwMode="auto">
          <a:xfrm>
            <a:off x="6575016" y="5648621"/>
            <a:ext cx="765584"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1" name="Rectangle 40"/>
          <p:cNvSpPr/>
          <p:nvPr/>
        </p:nvSpPr>
        <p:spPr>
          <a:xfrm>
            <a:off x="6594010" y="52235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38"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solidFill>
                  <a:srgbClr val="FFFFFF"/>
                </a:solidFill>
              </a:rPr>
              <a:t>Can now learn which </a:t>
            </a:r>
            <a:r>
              <a:rPr lang="en-US" dirty="0" smtClean="0">
                <a:solidFill>
                  <a:srgbClr val="FFFFFF"/>
                </a:solidFill>
              </a:rPr>
              <a:t>symbols </a:t>
            </a:r>
            <a:r>
              <a:rPr lang="en-US" dirty="0">
                <a:solidFill>
                  <a:srgbClr val="FFFFFF"/>
                </a:solidFill>
              </a:rPr>
              <a:t>match</a:t>
            </a:r>
            <a:endParaRPr lang="en-US" baseline="-25000" dirty="0">
              <a:solidFill>
                <a:srgbClr val="FFFFFF"/>
              </a:solidFill>
              <a:latin typeface="Times New Roman"/>
              <a:cs typeface="Times New Roman"/>
            </a:endParaRPr>
          </a:p>
        </p:txBody>
      </p:sp>
      <p:cxnSp>
        <p:nvCxnSpPr>
          <p:cNvPr id="40" name="Elbow Connector 39"/>
          <p:cNvCxnSpPr/>
          <p:nvPr/>
        </p:nvCxnSpPr>
        <p:spPr>
          <a:xfrm flipV="1">
            <a:off x="5261311" y="5663702"/>
            <a:ext cx="633768" cy="289202"/>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7" name="Group 36"/>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6" name="TextBox 45"/>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8" name="TextBox 4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9" name="Group 48"/>
          <p:cNvGrpSpPr/>
          <p:nvPr/>
        </p:nvGrpSpPr>
        <p:grpSpPr>
          <a:xfrm>
            <a:off x="2638016" y="5287119"/>
            <a:ext cx="839985" cy="537926"/>
            <a:chOff x="1316332" y="6095656"/>
            <a:chExt cx="839985" cy="537926"/>
          </a:xfrm>
        </p:grpSpPr>
        <p:sp>
          <p:nvSpPr>
            <p:cNvPr id="50" name="Rectangle 4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1" name="Rectangle 50"/>
            <p:cNvSpPr/>
            <p:nvPr/>
          </p:nvSpPr>
          <p:spPr>
            <a:xfrm>
              <a:off x="1476380" y="614863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grpSp>
        <p:nvGrpSpPr>
          <p:cNvPr id="52" name="Group 51"/>
          <p:cNvGrpSpPr/>
          <p:nvPr/>
        </p:nvGrpSpPr>
        <p:grpSpPr>
          <a:xfrm>
            <a:off x="5891886" y="5307192"/>
            <a:ext cx="868811" cy="526997"/>
            <a:chOff x="1316332" y="6095656"/>
            <a:chExt cx="868811" cy="526997"/>
          </a:xfrm>
        </p:grpSpPr>
        <p:sp>
          <p:nvSpPr>
            <p:cNvPr id="53" name="Rectangle 5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4" name="Rectangle 53"/>
            <p:cNvSpPr/>
            <p:nvPr/>
          </p:nvSpPr>
          <p:spPr>
            <a:xfrm>
              <a:off x="1505206" y="6137704"/>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endParaRPr lang="en-US" baseline="-25000" dirty="0">
                <a:latin typeface="Times New Roman"/>
                <a:cs typeface="Times New Roman"/>
              </a:endParaRPr>
            </a:p>
          </p:txBody>
        </p:sp>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12</a:t>
            </a:fld>
            <a:r>
              <a:rPr lang="en-US" smtClean="0"/>
              <a:t> BWF 4/2/2014</a:t>
            </a:r>
            <a:endParaRPr lang="en-US" dirty="0"/>
          </a:p>
        </p:txBody>
      </p:sp>
    </p:spTree>
    <p:extLst>
      <p:ext uri="{BB962C8B-B14F-4D97-AF65-F5344CB8AC3E}">
        <p14:creationId xmlns:p14="http://schemas.microsoft.com/office/powerpoint/2010/main" val="2704788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2"/>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40"/>
                                        </p:tgtEl>
                                      </p:cBhvr>
                                    </p:animEffect>
                                    <p:set>
                                      <p:cBhvr>
                                        <p:cTn id="17" dur="1" fill="hold">
                                          <p:stCondLst>
                                            <p:cond delay="499"/>
                                          </p:stCondLst>
                                        </p:cTn>
                                        <p:tgtEl>
                                          <p:spTgt spid="4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39"/>
                                        </p:tgtEl>
                                      </p:cBhvr>
                                    </p:animEffect>
                                    <p:set>
                                      <p:cBhvr>
                                        <p:cTn id="20" dur="1" fill="hold">
                                          <p:stCondLst>
                                            <p:cond delay="499"/>
                                          </p:stCondLst>
                                        </p:cTn>
                                        <p:tgtEl>
                                          <p:spTgt spid="39"/>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a:t>Obfuscate each </a:t>
            </a:r>
            <a:r>
              <a:rPr lang="en-US" dirty="0" smtClean="0"/>
              <a:t>symbol </a:t>
            </a:r>
            <a:r>
              <a:rPr lang="en-US" dirty="0"/>
              <a:t/>
            </a:r>
            <a:br>
              <a:rPr lang="en-US" dirty="0"/>
            </a:br>
            <a:r>
              <a:rPr lang="en-US" dirty="0"/>
              <a:t>(recall </a:t>
            </a:r>
            <a:r>
              <a:rPr lang="en-US" i="1" dirty="0">
                <a:latin typeface="Times New Roman"/>
                <a:cs typeface="Times New Roman"/>
              </a:rPr>
              <a:t>w</a:t>
            </a:r>
            <a:r>
              <a:rPr lang="en-US" baseline="-25000" dirty="0">
                <a:latin typeface="Times New Roman"/>
                <a:cs typeface="Times New Roman"/>
              </a:rPr>
              <a:t>0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baseline="30000" dirty="0">
                <a:latin typeface="Times New Roman"/>
                <a:cs typeface="Times New Roman"/>
              </a:rPr>
              <a:t>1 </a:t>
            </a:r>
            <a:r>
              <a:rPr lang="en-US" dirty="0">
                <a:latin typeface="Times New Roman"/>
                <a:cs typeface="Times New Roman"/>
              </a:rPr>
              <a:t>,…, </a:t>
            </a:r>
            <a:r>
              <a:rPr lang="en-US" i="1" dirty="0">
                <a:latin typeface="Times New Roman"/>
                <a:cs typeface="Times New Roman"/>
              </a:rPr>
              <a:t>w</a:t>
            </a:r>
            <a:r>
              <a:rPr lang="en-US" baseline="-25000" dirty="0">
                <a:latin typeface="Times New Roman"/>
                <a:cs typeface="Times New Roman"/>
              </a:rPr>
              <a:t>0</a:t>
            </a:r>
            <a:r>
              <a:rPr lang="en-US" i="1" baseline="30000" dirty="0">
                <a:latin typeface="Times New Roman"/>
                <a:cs typeface="Times New Roman"/>
              </a:rPr>
              <a:t>k</a:t>
            </a:r>
            <a:r>
              <a:rPr lang="en-US" dirty="0">
                <a:latin typeface="Times New Roman"/>
                <a:cs typeface="Times New Roman"/>
              </a:rPr>
              <a:t> </a:t>
            </a:r>
            <a:r>
              <a:rPr lang="en-US" dirty="0"/>
              <a:t>)</a:t>
            </a:r>
            <a:endParaRPr lang="en-US" baseline="30000" dirty="0"/>
          </a:p>
          <a:p>
            <a:r>
              <a:rPr lang="en-US" dirty="0"/>
              <a:t>Can </a:t>
            </a:r>
            <a:r>
              <a:rPr lang="en-US" dirty="0" smtClean="0"/>
              <a:t>learn </a:t>
            </a:r>
            <a:r>
              <a:rPr lang="en-US" dirty="0"/>
              <a:t>which </a:t>
            </a:r>
            <a:r>
              <a:rPr lang="en-US" dirty="0" smtClean="0"/>
              <a:t>symbols match</a:t>
            </a:r>
            <a:endParaRPr lang="en-US" baseline="-25000" dirty="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36212111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116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Two Problems:</a:t>
            </a:r>
          </a:p>
          <a:p>
            <a:pPr>
              <a:defRPr/>
            </a:pPr>
            <a:r>
              <a:rPr lang="en-US" sz="2400" b="1" dirty="0">
                <a:cs typeface="Calibri"/>
              </a:rPr>
              <a:t>No </a:t>
            </a:r>
            <a:r>
              <a:rPr lang="en-US" sz="2400" b="1" dirty="0" smtClean="0">
                <a:cs typeface="Calibri"/>
              </a:rPr>
              <a:t>key</a:t>
            </a:r>
            <a:endParaRPr lang="en-US" sz="2400" b="1" dirty="0" smtClean="0">
              <a:latin typeface="Calibri"/>
              <a:cs typeface="Calibri"/>
            </a:endParaRPr>
          </a:p>
          <a:p>
            <a:pPr>
              <a:defRPr/>
            </a:pPr>
            <a:r>
              <a:rPr lang="en-US" sz="2400" b="1" dirty="0" smtClean="0">
                <a:latin typeface="Calibri"/>
                <a:cs typeface="Calibri"/>
              </a:rPr>
              <a:t>No error tolerance</a:t>
            </a:r>
          </a:p>
        </p:txBody>
      </p:sp>
      <p:sp>
        <p:nvSpPr>
          <p:cNvPr id="57" name="Rectangle 56"/>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8" name="TextBox 57"/>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63" name="Rectangle 62"/>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64" name="Rectangle 63"/>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65" name="Elbow Connector 64"/>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7" name="Elbow Connector 66"/>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5" name="TextBox 4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46" name="Group 45"/>
          <p:cNvGrpSpPr/>
          <p:nvPr/>
        </p:nvGrpSpPr>
        <p:grpSpPr>
          <a:xfrm>
            <a:off x="2638016" y="4428895"/>
            <a:ext cx="832040" cy="532764"/>
            <a:chOff x="1316332" y="6095656"/>
            <a:chExt cx="832040" cy="532764"/>
          </a:xfrm>
        </p:grpSpPr>
        <p:sp>
          <p:nvSpPr>
            <p:cNvPr id="47" name="Rectangle 4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9" name="Rectangle 4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50" name="Group 49"/>
          <p:cNvGrpSpPr/>
          <p:nvPr/>
        </p:nvGrpSpPr>
        <p:grpSpPr>
          <a:xfrm>
            <a:off x="2638016" y="5423197"/>
            <a:ext cx="819641" cy="557973"/>
            <a:chOff x="1316332" y="6095656"/>
            <a:chExt cx="819641" cy="557973"/>
          </a:xfrm>
        </p:grpSpPr>
        <p:sp>
          <p:nvSpPr>
            <p:cNvPr id="51" name="Rectangle 5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9" name="Rectangle 5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0" name="Group 59"/>
          <p:cNvGrpSpPr/>
          <p:nvPr/>
        </p:nvGrpSpPr>
        <p:grpSpPr>
          <a:xfrm>
            <a:off x="5872697" y="5092889"/>
            <a:ext cx="828246" cy="519966"/>
            <a:chOff x="1316332" y="6095656"/>
            <a:chExt cx="828246" cy="519966"/>
          </a:xfrm>
        </p:grpSpPr>
        <p:sp>
          <p:nvSpPr>
            <p:cNvPr id="61" name="Rectangle 6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2" name="Rectangle 6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6" name="Group 65"/>
          <p:cNvGrpSpPr/>
          <p:nvPr/>
        </p:nvGrpSpPr>
        <p:grpSpPr>
          <a:xfrm>
            <a:off x="5872697" y="5993615"/>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13</a:t>
            </a:fld>
            <a:r>
              <a:rPr lang="en-US" smtClean="0"/>
              <a:t> BWF 4/2/2014</a:t>
            </a:r>
            <a:endParaRPr lang="en-US" dirty="0"/>
          </a:p>
        </p:txBody>
      </p:sp>
    </p:spTree>
    <p:extLst>
      <p:ext uri="{BB962C8B-B14F-4D97-AF65-F5344CB8AC3E}">
        <p14:creationId xmlns:p14="http://schemas.microsoft.com/office/powerpoint/2010/main" val="3626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nodeType="with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7" grpId="0"/>
      <p:bldP spid="58" grpId="0"/>
      <p:bldP spid="63" grpId="0"/>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#2</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Obfuscate each symbol </a:t>
            </a:r>
            <a:br>
              <a:rPr lang="en-US" dirty="0" smtClean="0"/>
            </a:br>
            <a:r>
              <a:rPr lang="en-US" dirty="0" smtClean="0"/>
              <a:t>(recall </a:t>
            </a:r>
            <a:r>
              <a:rPr lang="en-US" i="1" dirty="0" smtClean="0">
                <a:latin typeface="Times New Roman"/>
                <a:cs typeface="Times New Roman"/>
              </a:rPr>
              <a:t>w</a:t>
            </a:r>
            <a:r>
              <a:rPr lang="en-US" baseline="-25000" dirty="0" smtClean="0">
                <a:latin typeface="Times New Roman"/>
                <a:cs typeface="Times New Roman"/>
              </a:rPr>
              <a:t>0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 </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r>
              <a:rPr lang="en-US" dirty="0" smtClean="0">
                <a:latin typeface="Times New Roman"/>
                <a:cs typeface="Times New Roman"/>
              </a:rPr>
              <a:t> </a:t>
            </a:r>
            <a:r>
              <a:rPr lang="en-US" dirty="0" smtClean="0"/>
              <a:t>)</a:t>
            </a:r>
            <a:endParaRPr lang="en-US" baseline="30000" dirty="0" smtClean="0"/>
          </a:p>
          <a:p>
            <a:r>
              <a:rPr lang="en-US" dirty="0" smtClean="0"/>
              <a:t>Can learn which symbols match</a:t>
            </a:r>
            <a:endParaRPr lang="en-US" baseline="-25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17657258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320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9" name="Elbow Connector 48"/>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0" name="Elbow Connector 49"/>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2" name="Rectangle 36"/>
          <p:cNvSpPr>
            <a:spLocks noChangeArrowheads="1"/>
          </p:cNvSpPr>
          <p:nvPr/>
        </p:nvSpPr>
        <p:spPr bwMode="auto">
          <a:xfrm>
            <a:off x="5232738" y="3218330"/>
            <a:ext cx="3826736" cy="105535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We’ll leverage a technique from point obfuscation</a:t>
            </a:r>
          </a:p>
        </p:txBody>
      </p:sp>
      <p:grpSp>
        <p:nvGrpSpPr>
          <p:cNvPr id="43" name="Group 42"/>
          <p:cNvGrpSpPr/>
          <p:nvPr/>
        </p:nvGrpSpPr>
        <p:grpSpPr>
          <a:xfrm>
            <a:off x="786386" y="4588137"/>
            <a:ext cx="529946" cy="461665"/>
            <a:chOff x="637563" y="4042853"/>
            <a:chExt cx="529946" cy="461665"/>
          </a:xfrm>
        </p:grpSpPr>
        <p:sp>
          <p:nvSpPr>
            <p:cNvPr id="45" name="Rectangle 44"/>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5" name="TextBox 54"/>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6" name="TextBox 55"/>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9" name="Group 68"/>
          <p:cNvGrpSpPr/>
          <p:nvPr/>
        </p:nvGrpSpPr>
        <p:grpSpPr>
          <a:xfrm>
            <a:off x="2638016" y="4428895"/>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2" name="Group 71"/>
          <p:cNvGrpSpPr/>
          <p:nvPr/>
        </p:nvGrpSpPr>
        <p:grpSpPr>
          <a:xfrm>
            <a:off x="2638016" y="5423197"/>
            <a:ext cx="819641" cy="557973"/>
            <a:chOff x="1316332" y="6095656"/>
            <a:chExt cx="819641" cy="557973"/>
          </a:xfrm>
        </p:grpSpPr>
        <p:sp>
          <p:nvSpPr>
            <p:cNvPr id="73" name="Rectangle 7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5" name="Group 74"/>
          <p:cNvGrpSpPr/>
          <p:nvPr/>
        </p:nvGrpSpPr>
        <p:grpSpPr>
          <a:xfrm>
            <a:off x="5872697" y="5092889"/>
            <a:ext cx="828246" cy="519966"/>
            <a:chOff x="1316332" y="6095656"/>
            <a:chExt cx="828246" cy="519966"/>
          </a:xfrm>
        </p:grpSpPr>
        <p:sp>
          <p:nvSpPr>
            <p:cNvPr id="76" name="Rectangle 7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7" name="Rectangle 7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8" name="Group 77"/>
          <p:cNvGrpSpPr/>
          <p:nvPr/>
        </p:nvGrpSpPr>
        <p:grpSpPr>
          <a:xfrm>
            <a:off x="5872697" y="5993615"/>
            <a:ext cx="838015" cy="560788"/>
            <a:chOff x="1316332" y="6095656"/>
            <a:chExt cx="838015" cy="560788"/>
          </a:xfrm>
        </p:grpSpPr>
        <p:sp>
          <p:nvSpPr>
            <p:cNvPr id="79" name="Rectangle 7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0" name="Rectangle 79"/>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14</a:t>
            </a:fld>
            <a:r>
              <a:rPr lang="en-US" smtClean="0"/>
              <a:t> BWF 4/2/2014</a:t>
            </a:r>
            <a:endParaRPr lang="en-US" dirty="0"/>
          </a:p>
        </p:txBody>
      </p:sp>
    </p:spTree>
    <p:extLst>
      <p:ext uri="{BB962C8B-B14F-4D97-AF65-F5344CB8AC3E}">
        <p14:creationId xmlns:p14="http://schemas.microsoft.com/office/powerpoint/2010/main" val="6405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143"/>
            <a:ext cx="8229600" cy="1143000"/>
          </a:xfrm>
        </p:spPr>
        <p:txBody>
          <a:bodyPr>
            <a:normAutofit/>
          </a:bodyPr>
          <a:lstStyle/>
          <a:p>
            <a:r>
              <a:rPr lang="en-US" dirty="0" smtClean="0"/>
              <a:t>Expanding Point Functions</a:t>
            </a:r>
            <a:endParaRPr lang="en-US" dirty="0"/>
          </a:p>
        </p:txBody>
      </p:sp>
      <p:sp>
        <p:nvSpPr>
          <p:cNvPr id="3" name="Content Placeholder 2"/>
          <p:cNvSpPr>
            <a:spLocks noGrp="1"/>
          </p:cNvSpPr>
          <p:nvPr>
            <p:ph idx="1"/>
          </p:nvPr>
        </p:nvSpPr>
        <p:spPr>
          <a:xfrm>
            <a:off x="457200" y="844144"/>
            <a:ext cx="8229600" cy="4963695"/>
          </a:xfrm>
        </p:spPr>
        <p:txBody>
          <a:bodyPr>
            <a:normAutofit lnSpcReduction="10000"/>
          </a:bodyPr>
          <a:lstStyle/>
          <a:p>
            <a:r>
              <a:rPr lang="en-US" dirty="0" smtClean="0"/>
              <a:t>Can expand the output of point function [CanettiDakdouk08]</a:t>
            </a:r>
          </a:p>
          <a:p>
            <a:endParaRPr lang="en-US" dirty="0"/>
          </a:p>
          <a:p>
            <a:r>
              <a:rPr lang="en-US" dirty="0"/>
              <a:t>For </a:t>
            </a:r>
            <a:r>
              <a:rPr lang="en-US" i="1" dirty="0" err="1">
                <a:latin typeface="Times New Roman"/>
                <a:cs typeface="Times New Roman"/>
              </a:rPr>
              <a:t>i</a:t>
            </a:r>
            <a:r>
              <a:rPr lang="en-US" i="1" dirty="0">
                <a:latin typeface="Times New Roman"/>
                <a:cs typeface="Times New Roman"/>
              </a:rPr>
              <a:t>=</a:t>
            </a:r>
            <a:r>
              <a:rPr lang="en-US" dirty="0">
                <a:latin typeface="Times New Roman"/>
                <a:cs typeface="Times New Roman"/>
              </a:rPr>
              <a:t>1</a:t>
            </a:r>
            <a:r>
              <a:rPr lang="en-US" i="1" dirty="0">
                <a:latin typeface="Times New Roman"/>
                <a:cs typeface="Times New Roman"/>
              </a:rPr>
              <a:t> </a:t>
            </a:r>
            <a:r>
              <a:rPr lang="en-US" dirty="0">
                <a:cs typeface="Calibri"/>
              </a:rPr>
              <a:t>to</a:t>
            </a:r>
            <a:r>
              <a:rPr lang="en-US" i="1" dirty="0">
                <a:latin typeface="Times New Roman"/>
                <a:cs typeface="Times New Roman"/>
              </a:rPr>
              <a:t> |c|</a:t>
            </a:r>
            <a:r>
              <a:rPr lang="en-US" dirty="0" smtClean="0"/>
              <a:t>, </a:t>
            </a:r>
            <a:endParaRPr lang="en-US" dirty="0"/>
          </a:p>
          <a:p>
            <a:pPr lvl="1"/>
            <a:r>
              <a:rPr lang="en-US" dirty="0"/>
              <a:t>if </a:t>
            </a:r>
            <a:r>
              <a:rPr lang="en-US" i="1" dirty="0">
                <a:latin typeface="Times New Roman"/>
                <a:cs typeface="Times New Roman"/>
              </a:rPr>
              <a:t>c</a:t>
            </a:r>
            <a:r>
              <a:rPr lang="en-US" i="1" baseline="30000" dirty="0">
                <a:latin typeface="Times New Roman"/>
                <a:cs typeface="Times New Roman"/>
              </a:rPr>
              <a:t>i </a:t>
            </a:r>
            <a:r>
              <a:rPr lang="en-US" dirty="0">
                <a:latin typeface="Times New Roman"/>
                <a:cs typeface="Times New Roman"/>
              </a:rPr>
              <a:t>= 0 </a:t>
            </a:r>
            <a:r>
              <a:rPr lang="en-US" dirty="0"/>
              <a:t>obfuscate </a:t>
            </a:r>
            <a:r>
              <a:rPr lang="en-US" i="1" dirty="0">
                <a:latin typeface="Times New Roman"/>
                <a:cs typeface="Times New Roman"/>
              </a:rPr>
              <a:t>w</a:t>
            </a:r>
            <a:endParaRPr lang="en-US" i="1" baseline="30000" dirty="0">
              <a:latin typeface="Times New Roman"/>
              <a:cs typeface="Times New Roman"/>
            </a:endParaRPr>
          </a:p>
          <a:p>
            <a:pPr lvl="1"/>
            <a:r>
              <a:rPr lang="en-US" dirty="0">
                <a:cs typeface="Calibri"/>
              </a:rPr>
              <a:t>Else obfuscate </a:t>
            </a:r>
            <a:r>
              <a:rPr lang="en-US" dirty="0" smtClean="0">
                <a:cs typeface="Calibri"/>
              </a:rPr>
              <a:t/>
            </a:r>
            <a:br>
              <a:rPr lang="en-US" dirty="0" smtClean="0">
                <a:cs typeface="Calibri"/>
              </a:rPr>
            </a:br>
            <a:r>
              <a:rPr lang="en-US" dirty="0" smtClean="0">
                <a:cs typeface="Calibri"/>
              </a:rPr>
              <a:t>random </a:t>
            </a:r>
            <a:r>
              <a:rPr lang="en-US" dirty="0">
                <a:cs typeface="Calibri"/>
              </a:rPr>
              <a:t>point</a:t>
            </a:r>
            <a:r>
              <a:rPr lang="en-US" dirty="0">
                <a:latin typeface="Times New Roman"/>
                <a:cs typeface="Times New Roman"/>
              </a:rPr>
              <a:t> </a:t>
            </a:r>
            <a:r>
              <a:rPr lang="en-US" i="1" dirty="0" smtClean="0">
                <a:latin typeface="Times New Roman"/>
                <a:cs typeface="Times New Roman"/>
              </a:rPr>
              <a:t>r</a:t>
            </a:r>
          </a:p>
          <a:p>
            <a:r>
              <a:rPr lang="en-US" dirty="0" smtClean="0">
                <a:latin typeface="Calibri"/>
                <a:cs typeface="Calibri"/>
              </a:rPr>
              <a:t>Bits of </a:t>
            </a:r>
            <a:r>
              <a:rPr lang="en-US" i="1" dirty="0" smtClean="0">
                <a:latin typeface="Times New Roman"/>
                <a:cs typeface="Times New Roman"/>
              </a:rPr>
              <a:t>c</a:t>
            </a:r>
            <a:r>
              <a:rPr lang="en-US" dirty="0" smtClean="0">
                <a:latin typeface="Calibri"/>
                <a:cs typeface="Calibri"/>
              </a:rPr>
              <a:t> recovered by</a:t>
            </a:r>
            <a:br>
              <a:rPr lang="en-US" dirty="0" smtClean="0">
                <a:latin typeface="Calibri"/>
                <a:cs typeface="Calibri"/>
              </a:rPr>
            </a:br>
            <a:r>
              <a:rPr lang="en-US" dirty="0" smtClean="0">
                <a:latin typeface="Calibri"/>
                <a:cs typeface="Calibri"/>
              </a:rPr>
              <a:t>running corresponding </a:t>
            </a:r>
            <a:br>
              <a:rPr lang="en-US" dirty="0" smtClean="0">
                <a:latin typeface="Calibri"/>
                <a:cs typeface="Calibri"/>
              </a:rPr>
            </a:br>
            <a:r>
              <a:rPr lang="en-US" dirty="0" smtClean="0">
                <a:latin typeface="Calibri"/>
                <a:cs typeface="Calibri"/>
              </a:rPr>
              <a:t>point obfuscation</a:t>
            </a:r>
          </a:p>
          <a:p>
            <a:endParaRPr lang="en-US" dirty="0"/>
          </a:p>
        </p:txBody>
      </p:sp>
      <p:sp>
        <p:nvSpPr>
          <p:cNvPr id="4" name="Rectangle 3"/>
          <p:cNvSpPr/>
          <p:nvPr/>
        </p:nvSpPr>
        <p:spPr>
          <a:xfrm>
            <a:off x="5224396" y="1582155"/>
            <a:ext cx="2711031" cy="523220"/>
          </a:xfrm>
          <a:prstGeom prst="rect">
            <a:avLst/>
          </a:prstGeom>
        </p:spPr>
        <p:txBody>
          <a:bodyPr wrap="none">
            <a:spAutoFit/>
          </a:bodyPr>
          <a:lstStyle/>
          <a:p>
            <a:r>
              <a:rPr lang="en-US" sz="2800" i="1" dirty="0" err="1" smtClean="0">
                <a:latin typeface="Times New Roman"/>
                <a:cs typeface="Times New Roman"/>
              </a:rPr>
              <a:t>I</a:t>
            </a:r>
            <a:r>
              <a:rPr lang="en-US" sz="2800" i="1" baseline="-25000" dirty="0" err="1" smtClean="0">
                <a:latin typeface="Times New Roman"/>
                <a:cs typeface="Times New Roman"/>
              </a:rPr>
              <a:t>w</a:t>
            </a:r>
            <a:r>
              <a:rPr lang="en-US" sz="2800" i="1" baseline="-25000" dirty="0" smtClean="0">
                <a:latin typeface="Times New Roman"/>
                <a:cs typeface="Times New Roman"/>
              </a:rPr>
              <a:t>, c </a:t>
            </a:r>
            <a:r>
              <a:rPr lang="en-US" sz="2800" dirty="0" smtClean="0">
                <a:latin typeface="Times New Roman"/>
                <a:cs typeface="Times New Roman"/>
              </a:rPr>
              <a:t>(</a:t>
            </a:r>
            <a:r>
              <a:rPr lang="en-US" sz="2800" i="1" dirty="0">
                <a:latin typeface="Times New Roman"/>
                <a:cs typeface="Times New Roman"/>
              </a:rPr>
              <a:t>x</a:t>
            </a:r>
            <a:r>
              <a:rPr lang="en-US" sz="2800" dirty="0">
                <a:latin typeface="Times New Roman"/>
                <a:cs typeface="Times New Roman"/>
              </a:rPr>
              <a:t>) </a:t>
            </a:r>
            <a:r>
              <a:rPr lang="en-US" sz="2800" dirty="0" smtClean="0">
                <a:latin typeface="Times New Roman"/>
                <a:cs typeface="Times New Roman"/>
              </a:rPr>
              <a:t>=</a:t>
            </a:r>
            <a:r>
              <a:rPr lang="en-US" sz="2800" i="1" dirty="0" smtClean="0">
                <a:latin typeface="Times New Roman"/>
                <a:cs typeface="Times New Roman"/>
              </a:rPr>
              <a:t>c</a:t>
            </a:r>
            <a:r>
              <a:rPr lang="en-US" sz="2800" dirty="0" smtClean="0">
                <a:latin typeface="Times New Roman"/>
                <a:cs typeface="Times New Roman"/>
              </a:rPr>
              <a:t> </a:t>
            </a:r>
            <a:r>
              <a:rPr lang="en-US" sz="2800" dirty="0" err="1">
                <a:cs typeface="Calibri"/>
              </a:rPr>
              <a:t>iff</a:t>
            </a:r>
            <a:r>
              <a:rPr lang="en-US" sz="2800" dirty="0">
                <a:cs typeface="Calibri"/>
              </a:rPr>
              <a:t> </a:t>
            </a:r>
            <a:r>
              <a:rPr lang="en-US" sz="2800" i="1" dirty="0">
                <a:latin typeface="Times New Roman"/>
                <a:cs typeface="Times New Roman"/>
              </a:rPr>
              <a:t>x</a:t>
            </a:r>
            <a:r>
              <a:rPr lang="en-US" sz="2800" dirty="0">
                <a:latin typeface="Times New Roman"/>
                <a:cs typeface="Times New Roman"/>
              </a:rPr>
              <a:t>=</a:t>
            </a:r>
            <a:r>
              <a:rPr lang="en-US" sz="2800" i="1" dirty="0">
                <a:latin typeface="Times New Roman"/>
                <a:cs typeface="Times New Roman"/>
              </a:rPr>
              <a:t>w</a:t>
            </a:r>
            <a:r>
              <a:rPr lang="en-US" sz="2800" dirty="0">
                <a:latin typeface="Times New Roman"/>
                <a:cs typeface="Times New Roman"/>
              </a:rPr>
              <a:t> </a:t>
            </a:r>
            <a:endParaRPr lang="en-US" sz="2800" baseline="-25000" dirty="0"/>
          </a:p>
        </p:txBody>
      </p:sp>
      <p:sp>
        <p:nvSpPr>
          <p:cNvPr id="11" name="TextBox 10"/>
          <p:cNvSpPr txBox="1"/>
          <p:nvPr/>
        </p:nvSpPr>
        <p:spPr>
          <a:xfrm>
            <a:off x="6765223" y="3727251"/>
            <a:ext cx="344039"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5791875" y="2628530"/>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smtClean="0">
                <a:latin typeface="Times New Roman"/>
                <a:cs typeface="Times New Roman"/>
              </a:rPr>
              <a:t>1</a:t>
            </a:r>
            <a:r>
              <a:rPr lang="en-US" dirty="0" smtClean="0">
                <a:latin typeface="Times New Roman"/>
                <a:cs typeface="Times New Roman"/>
              </a:rPr>
              <a:t>= 1</a:t>
            </a:r>
            <a:endParaRPr lang="en-US" dirty="0">
              <a:latin typeface="Times New Roman"/>
              <a:cs typeface="Times New Roman"/>
            </a:endParaRPr>
          </a:p>
        </p:txBody>
      </p:sp>
      <p:sp>
        <p:nvSpPr>
          <p:cNvPr id="18" name="TextBox 17"/>
          <p:cNvSpPr txBox="1"/>
          <p:nvPr/>
        </p:nvSpPr>
        <p:spPr>
          <a:xfrm>
            <a:off x="5791875" y="3265879"/>
            <a:ext cx="686072" cy="369332"/>
          </a:xfrm>
          <a:prstGeom prst="rect">
            <a:avLst/>
          </a:prstGeom>
          <a:noFill/>
        </p:spPr>
        <p:txBody>
          <a:bodyPr wrap="none" rtlCol="0">
            <a:spAutoFit/>
          </a:bodyPr>
          <a:lstStyle/>
          <a:p>
            <a:r>
              <a:rPr lang="en-US" i="1" dirty="0" smtClean="0">
                <a:latin typeface="Times New Roman"/>
                <a:cs typeface="Times New Roman"/>
              </a:rPr>
              <a:t>c</a:t>
            </a:r>
            <a:r>
              <a:rPr lang="en-US" baseline="30000" dirty="0">
                <a:latin typeface="Times New Roman"/>
                <a:cs typeface="Times New Roman"/>
              </a:rPr>
              <a:t>2</a:t>
            </a:r>
            <a:r>
              <a:rPr lang="en-US" dirty="0" smtClean="0">
                <a:latin typeface="Times New Roman"/>
                <a:cs typeface="Times New Roman"/>
              </a:rPr>
              <a:t>= 0</a:t>
            </a:r>
            <a:endParaRPr lang="en-US" dirty="0">
              <a:latin typeface="Times New Roman"/>
              <a:cs typeface="Times New Roman"/>
            </a:endParaRPr>
          </a:p>
        </p:txBody>
      </p:sp>
      <p:sp>
        <p:nvSpPr>
          <p:cNvPr id="24" name="TextBox 23"/>
          <p:cNvSpPr txBox="1"/>
          <p:nvPr/>
        </p:nvSpPr>
        <p:spPr>
          <a:xfrm>
            <a:off x="5799519" y="4370722"/>
            <a:ext cx="739046" cy="369332"/>
          </a:xfrm>
          <a:prstGeom prst="rect">
            <a:avLst/>
          </a:prstGeom>
          <a:noFill/>
        </p:spPr>
        <p:txBody>
          <a:bodyPr wrap="none" rtlCol="0">
            <a:spAutoFit/>
          </a:bodyPr>
          <a:lstStyle/>
          <a:p>
            <a:r>
              <a:rPr lang="en-US" i="1" dirty="0" err="1" smtClean="0">
                <a:latin typeface="Times New Roman"/>
                <a:cs typeface="Times New Roman"/>
              </a:rPr>
              <a:t>c</a:t>
            </a:r>
            <a:r>
              <a:rPr lang="en-US" baseline="30000" dirty="0" err="1" smtClean="0">
                <a:latin typeface="Times New Roman"/>
                <a:cs typeface="Times New Roman"/>
              </a:rPr>
              <a:t>|c</a:t>
            </a:r>
            <a:r>
              <a:rPr lang="en-US" baseline="30000" dirty="0" smtClean="0">
                <a:latin typeface="Times New Roman"/>
                <a:cs typeface="Times New Roman"/>
              </a:rPr>
              <a:t>|</a:t>
            </a:r>
            <a:r>
              <a:rPr lang="en-US" dirty="0" smtClean="0">
                <a:latin typeface="Times New Roman"/>
                <a:cs typeface="Times New Roman"/>
              </a:rPr>
              <a:t>= 0</a:t>
            </a:r>
            <a:endParaRPr lang="en-US" dirty="0">
              <a:latin typeface="Times New Roman"/>
              <a:cs typeface="Times New Roman"/>
            </a:endParaRPr>
          </a:p>
        </p:txBody>
      </p:sp>
      <p:sp>
        <p:nvSpPr>
          <p:cNvPr id="25" name="Trapezoid 24"/>
          <p:cNvSpPr/>
          <p:nvPr/>
        </p:nvSpPr>
        <p:spPr bwMode="auto">
          <a:xfrm rot="5400000">
            <a:off x="5183730" y="2468456"/>
            <a:ext cx="3022206" cy="2385071"/>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26" name="Rectangle 36"/>
          <p:cNvSpPr>
            <a:spLocks noChangeArrowheads="1"/>
          </p:cNvSpPr>
          <p:nvPr/>
        </p:nvSpPr>
        <p:spPr bwMode="auto">
          <a:xfrm>
            <a:off x="1056105" y="5875456"/>
            <a:ext cx="6305580" cy="5639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Lets try this on our construction</a:t>
            </a:r>
          </a:p>
        </p:txBody>
      </p:sp>
      <p:grpSp>
        <p:nvGrpSpPr>
          <p:cNvPr id="27" name="Group 26"/>
          <p:cNvGrpSpPr/>
          <p:nvPr/>
        </p:nvGrpSpPr>
        <p:grpSpPr>
          <a:xfrm>
            <a:off x="6579912" y="2512913"/>
            <a:ext cx="836915" cy="542800"/>
            <a:chOff x="1316332" y="6095656"/>
            <a:chExt cx="836915" cy="542800"/>
          </a:xfrm>
        </p:grpSpPr>
        <p:sp>
          <p:nvSpPr>
            <p:cNvPr id="28" name="Rectangle 2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29" name="Rectangle 28"/>
            <p:cNvSpPr/>
            <p:nvPr/>
          </p:nvSpPr>
          <p:spPr>
            <a:xfrm>
              <a:off x="1473310" y="6153507"/>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endParaRPr lang="en-US" baseline="30000" dirty="0">
                <a:latin typeface="Times New Roman"/>
                <a:cs typeface="Times New Roman"/>
              </a:endParaRPr>
            </a:p>
          </p:txBody>
        </p:sp>
      </p:grpSp>
      <p:grpSp>
        <p:nvGrpSpPr>
          <p:cNvPr id="39" name="Group 38"/>
          <p:cNvGrpSpPr/>
          <p:nvPr/>
        </p:nvGrpSpPr>
        <p:grpSpPr>
          <a:xfrm>
            <a:off x="6579912" y="3150262"/>
            <a:ext cx="836915" cy="556168"/>
            <a:chOff x="1316332" y="6095656"/>
            <a:chExt cx="836915" cy="556168"/>
          </a:xfrm>
        </p:grpSpPr>
        <p:sp>
          <p:nvSpPr>
            <p:cNvPr id="40" name="Rectangle 3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1" name="Rectangle 40"/>
            <p:cNvSpPr/>
            <p:nvPr/>
          </p:nvSpPr>
          <p:spPr>
            <a:xfrm>
              <a:off x="1473310" y="616687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42" name="Group 41"/>
          <p:cNvGrpSpPr/>
          <p:nvPr/>
        </p:nvGrpSpPr>
        <p:grpSpPr>
          <a:xfrm>
            <a:off x="6564301" y="4311280"/>
            <a:ext cx="852526" cy="557258"/>
            <a:chOff x="1316332" y="6095656"/>
            <a:chExt cx="852526" cy="557258"/>
          </a:xfrm>
        </p:grpSpPr>
        <p:sp>
          <p:nvSpPr>
            <p:cNvPr id="43" name="Rectangle 4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44" name="Rectangle 43"/>
            <p:cNvSpPr/>
            <p:nvPr/>
          </p:nvSpPr>
          <p:spPr>
            <a:xfrm>
              <a:off x="1488921" y="616796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err="1" smtClean="0">
                  <a:latin typeface="Times New Roman"/>
                  <a:cs typeface="Times New Roman"/>
                </a:rPr>
                <a:t>r</a:t>
              </a:r>
              <a:r>
                <a:rPr lang="en-US" i="1" baseline="30000" dirty="0" err="1" smtClean="0">
                  <a:latin typeface="Times New Roman"/>
                  <a:cs typeface="Times New Roman"/>
                </a:rPr>
                <a:t>|c</a:t>
              </a:r>
              <a:r>
                <a:rPr lang="en-US" i="1" baseline="30000" dirty="0" smtClean="0">
                  <a:latin typeface="Times New Roman"/>
                  <a:cs typeface="Times New Roman"/>
                </a:rPr>
                <a:t>|</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15</a:t>
            </a:fld>
            <a:r>
              <a:rPr lang="en-US" smtClean="0"/>
              <a:t> BWF 4/2/2014</a:t>
            </a:r>
            <a:endParaRPr lang="en-US" dirty="0"/>
          </a:p>
        </p:txBody>
      </p:sp>
    </p:spTree>
    <p:extLst>
      <p:ext uri="{BB962C8B-B14F-4D97-AF65-F5344CB8AC3E}">
        <p14:creationId xmlns:p14="http://schemas.microsoft.com/office/powerpoint/2010/main" val="3934216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1" grpId="0"/>
      <p:bldP spid="14" grpId="0"/>
      <p:bldP spid="18" grpId="0"/>
      <p:bldP spid="24" grpId="0"/>
      <p:bldP spid="25" grpId="0" animBg="1"/>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 </a:t>
            </a:r>
            <a:r>
              <a:rPr lang="en-US" dirty="0" smtClean="0">
                <a:latin typeface="Times New Roman"/>
                <a:cs typeface="Times New Roman"/>
              </a:rPr>
              <a:t>= 0</a:t>
            </a:r>
            <a:r>
              <a:rPr lang="en-US" dirty="0" smtClean="0">
                <a:latin typeface="Calibri"/>
                <a:cs typeface="Calibri"/>
              </a:rPr>
              <a:t> </a:t>
            </a:r>
            <a:r>
              <a:rPr lang="en-US" dirty="0" smtClean="0"/>
              <a:t>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a:latin typeface="Times New Roman"/>
                <a:cs typeface="Times New Roman"/>
              </a:rPr>
              <a:t>r </a:t>
            </a:r>
            <a:r>
              <a:rPr lang="en-US" i="1" baseline="30000" dirty="0" err="1">
                <a:latin typeface="Times New Roman"/>
                <a:cs typeface="Times New Roman"/>
              </a:rPr>
              <a:t>i</a:t>
            </a:r>
            <a:endParaRPr lang="en-US"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590629431"/>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422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2" name="Group 4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4" name="TextBox 5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2638016" y="4428895"/>
            <a:ext cx="832040" cy="532764"/>
            <a:chOff x="1316332" y="6095656"/>
            <a:chExt cx="832040" cy="532764"/>
          </a:xfrm>
        </p:grpSpPr>
        <p:sp>
          <p:nvSpPr>
            <p:cNvPr id="56" name="Rectangle 5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0" name="Group 69"/>
          <p:cNvGrpSpPr/>
          <p:nvPr/>
        </p:nvGrpSpPr>
        <p:grpSpPr>
          <a:xfrm>
            <a:off x="2638016" y="5423197"/>
            <a:ext cx="819641" cy="557973"/>
            <a:chOff x="1316332" y="6095656"/>
            <a:chExt cx="819641" cy="557973"/>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3" name="Group 72"/>
          <p:cNvGrpSpPr/>
          <p:nvPr/>
        </p:nvGrpSpPr>
        <p:grpSpPr>
          <a:xfrm>
            <a:off x="5872697" y="5092889"/>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6" name="Group 75"/>
          <p:cNvGrpSpPr/>
          <p:nvPr/>
        </p:nvGrpSpPr>
        <p:grpSpPr>
          <a:xfrm>
            <a:off x="5872697" y="5993615"/>
            <a:ext cx="838015" cy="560788"/>
            <a:chOff x="1316332" y="6095656"/>
            <a:chExt cx="838015" cy="560788"/>
          </a:xfrm>
        </p:grpSpPr>
        <p:sp>
          <p:nvSpPr>
            <p:cNvPr id="77" name="Rectangle 7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8" name="Rectangle 7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16</a:t>
            </a:fld>
            <a:r>
              <a:rPr lang="en-US" smtClean="0"/>
              <a:t> BWF 4/2/2014</a:t>
            </a:r>
            <a:endParaRPr lang="en-US" dirty="0"/>
          </a:p>
        </p:txBody>
      </p:sp>
    </p:spTree>
    <p:extLst>
      <p:ext uri="{BB962C8B-B14F-4D97-AF65-F5344CB8AC3E}">
        <p14:creationId xmlns:p14="http://schemas.microsoft.com/office/powerpoint/2010/main" val="10553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2201457236"/>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5248"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4428895"/>
            <a:ext cx="832040" cy="532764"/>
            <a:chOff x="1316332" y="6095656"/>
            <a:chExt cx="832040" cy="532764"/>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1" name="Group 70"/>
          <p:cNvGrpSpPr/>
          <p:nvPr/>
        </p:nvGrpSpPr>
        <p:grpSpPr>
          <a:xfrm>
            <a:off x="2638016" y="5423197"/>
            <a:ext cx="819641" cy="557973"/>
            <a:chOff x="1316332" y="6095656"/>
            <a:chExt cx="819641" cy="557973"/>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5872697" y="5092889"/>
            <a:ext cx="828246" cy="519966"/>
            <a:chOff x="1316332" y="6095656"/>
            <a:chExt cx="828246" cy="519966"/>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993615"/>
            <a:ext cx="838015" cy="560788"/>
            <a:chOff x="1316332" y="6095656"/>
            <a:chExt cx="838015" cy="560788"/>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17</a:t>
            </a:fld>
            <a:r>
              <a:rPr lang="en-US" smtClean="0"/>
              <a:t> BWF 4/2/2014</a:t>
            </a:r>
            <a:endParaRPr lang="en-US" dirty="0"/>
          </a:p>
        </p:txBody>
      </p:sp>
    </p:spTree>
    <p:extLst>
      <p:ext uri="{BB962C8B-B14F-4D97-AF65-F5344CB8AC3E}">
        <p14:creationId xmlns:p14="http://schemas.microsoft.com/office/powerpoint/2010/main" val="23600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7"/>
                                        </p:tgtEl>
                                      </p:cBhvr>
                                    </p:animEffect>
                                    <p:set>
                                      <p:cBhvr>
                                        <p:cTn id="11" dur="1" fill="hold">
                                          <p:stCondLst>
                                            <p:cond delay="499"/>
                                          </p:stCondLst>
                                        </p:cTn>
                                        <p:tgtEl>
                                          <p:spTgt spid="77"/>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1"/>
                                        </p:tgtEl>
                                      </p:cBhvr>
                                    </p:animEffect>
                                    <p:set>
                                      <p:cBhvr>
                                        <p:cTn id="14"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16259468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627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Knowing where errors occur is useful in coding theory</a:t>
            </a: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18</a:t>
            </a:fld>
            <a:r>
              <a:rPr lang="en-US" smtClean="0"/>
              <a:t> BWF 4/2/2014</a:t>
            </a:r>
            <a:endParaRPr lang="en-US" dirty="0"/>
          </a:p>
        </p:txBody>
      </p:sp>
    </p:spTree>
    <p:extLst>
      <p:ext uri="{BB962C8B-B14F-4D97-AF65-F5344CB8AC3E}">
        <p14:creationId xmlns:p14="http://schemas.microsoft.com/office/powerpoint/2010/main" val="46581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4"/>
                                        </p:tgtEl>
                                      </p:cBhvr>
                                    </p:animEffect>
                                    <p:set>
                                      <p:cBhvr>
                                        <p:cTn id="1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59988275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9342"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7" name="Rectangle 46"/>
          <p:cNvSpPr/>
          <p:nvPr/>
        </p:nvSpPr>
        <p:spPr>
          <a:xfrm>
            <a:off x="6594010" y="5996459"/>
            <a:ext cx="498333" cy="369332"/>
          </a:xfrm>
          <a:prstGeom prst="rect">
            <a:avLst/>
          </a:prstGeom>
        </p:spPr>
        <p:txBody>
          <a:bodyPr wrap="none">
            <a:spAutoFit/>
          </a:bodyPr>
          <a:lstStyle/>
          <a:p>
            <a:r>
              <a:rPr lang="en-US" dirty="0" smtClean="0">
                <a:latin typeface="Times New Roman"/>
                <a:cs typeface="Times New Roman"/>
              </a:rPr>
              <a:t>1/0</a:t>
            </a:r>
            <a:endParaRPr lang="en-US"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Can run obfuscations and</a:t>
            </a:r>
            <a:br>
              <a:rPr lang="en-US" sz="2400" b="1" dirty="0" smtClean="0">
                <a:latin typeface="Calibri"/>
                <a:cs typeface="Calibri"/>
              </a:rPr>
            </a:br>
            <a:r>
              <a:rPr lang="en-US" sz="2400" b="1" dirty="0" smtClean="0">
                <a:latin typeface="Calibri"/>
                <a:cs typeface="Calibri"/>
              </a:rPr>
              <a:t>recover most bits of </a:t>
            </a:r>
            <a:r>
              <a:rPr lang="en-US" sz="2400" b="1" i="1" dirty="0" smtClean="0">
                <a:latin typeface="Times New Roman"/>
                <a:cs typeface="Times New Roman"/>
              </a:rPr>
              <a:t>c</a:t>
            </a:r>
            <a:r>
              <a:rPr lang="en-US" sz="2400" b="1" baseline="-25000" dirty="0" smtClean="0">
                <a:latin typeface="Times New Roman"/>
                <a:cs typeface="Times New Roman"/>
              </a:rPr>
              <a:t>0</a:t>
            </a:r>
          </a:p>
        </p:txBody>
      </p:sp>
      <p:grpSp>
        <p:nvGrpSpPr>
          <p:cNvPr id="43" name="Group 42"/>
          <p:cNvGrpSpPr/>
          <p:nvPr/>
        </p:nvGrpSpPr>
        <p:grpSpPr>
          <a:xfrm>
            <a:off x="786386" y="4588137"/>
            <a:ext cx="529946" cy="461665"/>
            <a:chOff x="637563" y="4042853"/>
            <a:chExt cx="529946" cy="461665"/>
          </a:xfrm>
        </p:grpSpPr>
        <p:sp>
          <p:nvSpPr>
            <p:cNvPr id="44" name="Rectangle 4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19</a:t>
            </a:fld>
            <a:r>
              <a:rPr lang="en-US" smtClean="0"/>
              <a:t> BWF 4/2/2014</a:t>
            </a:r>
            <a:endParaRPr lang="en-US" dirty="0"/>
          </a:p>
        </p:txBody>
      </p:sp>
    </p:spTree>
    <p:extLst>
      <p:ext uri="{BB962C8B-B14F-4D97-AF65-F5344CB8AC3E}">
        <p14:creationId xmlns:p14="http://schemas.microsoft.com/office/powerpoint/2010/main" val="27947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7"/>
                                        </p:tgtEl>
                                      </p:cBhvr>
                                    </p:animEffect>
                                    <p:set>
                                      <p:cBhvr>
                                        <p:cTn id="10"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72720"/>
            <a:ext cx="3983696" cy="4675680"/>
          </a:xfrm>
        </p:spPr>
        <p:txBody>
          <a:bodyPr>
            <a:normAutofit fontScale="55000" lnSpcReduction="20000"/>
          </a:bodyPr>
          <a:lstStyle/>
          <a:p>
            <a:r>
              <a:rPr lang="en-US" dirty="0" smtClean="0">
                <a:latin typeface="Arial" charset="0"/>
              </a:rPr>
              <a:t>High entropy sources are </a:t>
            </a:r>
            <a:br>
              <a:rPr lang="en-US" dirty="0" smtClean="0">
                <a:latin typeface="Arial" charset="0"/>
              </a:rPr>
            </a:br>
            <a:r>
              <a:rPr lang="en-US" dirty="0" smtClean="0">
                <a:latin typeface="Arial" charset="0"/>
              </a:rPr>
              <a:t>often noisy </a:t>
            </a:r>
          </a:p>
          <a:p>
            <a:pPr lvl="1"/>
            <a:r>
              <a:rPr lang="en-US" dirty="0">
                <a:latin typeface="Arial" charset="0"/>
              </a:rPr>
              <a:t>Source value </a:t>
            </a:r>
            <a:r>
              <a:rPr lang="en-US" i="1" dirty="0">
                <a:latin typeface="Arial" charset="0"/>
              </a:rPr>
              <a:t>changes</a:t>
            </a:r>
            <a:r>
              <a:rPr lang="en-US" dirty="0">
                <a:latin typeface="Arial" charset="0"/>
              </a:rPr>
              <a:t> over time, </a:t>
            </a:r>
            <a:r>
              <a:rPr lang="en-US" i="1" dirty="0">
                <a:latin typeface="Times New Roman"/>
                <a:cs typeface="Times New Roman"/>
              </a:rPr>
              <a:t>w</a:t>
            </a:r>
            <a:r>
              <a:rPr lang="en-US" baseline="-25000" dirty="0">
                <a:latin typeface="Times New Roman"/>
                <a:cs typeface="Times New Roman"/>
              </a:rPr>
              <a:t>0</a:t>
            </a:r>
            <a:r>
              <a:rPr lang="en-US" dirty="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p>
          <a:p>
            <a:pPr lvl="1"/>
            <a:r>
              <a:rPr lang="en-US" altLang="ja-JP" dirty="0" smtClean="0">
                <a:latin typeface="Times New Roman"/>
                <a:cs typeface="Times New Roman"/>
              </a:rPr>
              <a:t>Distance is bounded</a:t>
            </a:r>
          </a:p>
          <a:p>
            <a:pPr marL="457200" lvl="1" indent="0">
              <a:buNone/>
            </a:pPr>
            <a:r>
              <a:rPr lang="en-US" altLang="ja-JP" dirty="0">
                <a:latin typeface="Times New Roman"/>
                <a:cs typeface="Times New Roman"/>
              </a:rPr>
              <a:t> </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w</a:t>
            </a:r>
            <a:r>
              <a:rPr lang="en-US" altLang="ja-JP" baseline="-25000" dirty="0" smtClean="0">
                <a:latin typeface="Times New Roman"/>
                <a:cs typeface="Times New Roman"/>
              </a:rPr>
              <a:t>0</a:t>
            </a:r>
            <a:r>
              <a:rPr lang="en-US" altLang="ja-JP" dirty="0" smtClean="0">
                <a:latin typeface="Times New Roman"/>
                <a:cs typeface="Times New Roman"/>
              </a:rPr>
              <a:t>, </a:t>
            </a:r>
            <a:r>
              <a:rPr lang="en-US" altLang="ja-JP" i="1" dirty="0" smtClean="0">
                <a:latin typeface="Times New Roman"/>
                <a:cs typeface="Times New Roman"/>
              </a:rPr>
              <a:t>w</a:t>
            </a:r>
            <a:r>
              <a:rPr lang="en-US" altLang="ja-JP" baseline="-25000" dirty="0" smtClean="0">
                <a:latin typeface="Times New Roman"/>
                <a:cs typeface="Times New Roman"/>
              </a:rPr>
              <a:t>1</a:t>
            </a:r>
            <a:r>
              <a:rPr lang="en-US" altLang="ja-JP" dirty="0" smtClean="0">
                <a:latin typeface="Times New Roman"/>
                <a:cs typeface="Times New Roman"/>
              </a:rPr>
              <a:t>)≤</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altLang="ja-JP" i="1" baseline="-25000" dirty="0">
              <a:latin typeface="Times New Roman"/>
              <a:cs typeface="Times New Roman"/>
            </a:endParaRPr>
          </a:p>
          <a:p>
            <a:endParaRPr lang="en-US" dirty="0" smtClean="0">
              <a:latin typeface="Arial" charset="0"/>
            </a:endParaRPr>
          </a:p>
          <a:p>
            <a:r>
              <a:rPr lang="en-US" dirty="0" smtClean="0">
                <a:latin typeface="Arial" charset="0"/>
              </a:rPr>
              <a:t>Want </a:t>
            </a:r>
            <a:r>
              <a:rPr lang="en-US" dirty="0">
                <a:latin typeface="Arial" charset="0"/>
              </a:rPr>
              <a:t>to derive stable and </a:t>
            </a:r>
            <a:r>
              <a:rPr lang="en-US" i="1" dirty="0">
                <a:latin typeface="Arial" charset="0"/>
              </a:rPr>
              <a:t>cryptographically</a:t>
            </a:r>
            <a:r>
              <a:rPr lang="en-US" dirty="0">
                <a:latin typeface="Arial" charset="0"/>
              </a:rPr>
              <a:t> strong key from </a:t>
            </a:r>
            <a:r>
              <a:rPr lang="en-US" dirty="0" smtClean="0">
                <a:latin typeface="Arial" charset="0"/>
              </a:rPr>
              <a:t>noisy source</a:t>
            </a:r>
            <a:endParaRPr lang="en-US" dirty="0">
              <a:latin typeface="Arial" charset="0"/>
            </a:endParaRPr>
          </a:p>
          <a:p>
            <a:pPr lvl="1"/>
            <a:r>
              <a:rPr lang="en-US" dirty="0" smtClean="0">
                <a:latin typeface="Arial" charset="0"/>
                <a:cs typeface="Arial" charset="0"/>
              </a:rPr>
              <a:t>Want </a:t>
            </a:r>
            <a:r>
              <a:rPr lang="en-US" i="1" dirty="0" smtClean="0">
                <a:latin typeface="Times New Roman"/>
                <a:cs typeface="Times New Roman"/>
              </a:rPr>
              <a:t>w</a:t>
            </a:r>
            <a:r>
              <a:rPr lang="en-US" baseline="-25000" dirty="0" smtClean="0">
                <a:latin typeface="Times New Roman"/>
                <a:cs typeface="Times New Roman"/>
              </a:rPr>
              <a:t>0</a:t>
            </a:r>
            <a:r>
              <a:rPr lang="en-US" dirty="0" smtClean="0">
                <a:latin typeface="Times New Roman"/>
                <a:cs typeface="Times New Roman"/>
              </a:rPr>
              <a:t>,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Arial" charset="0"/>
                <a:cs typeface="Arial" charset="0"/>
              </a:rPr>
              <a:t> to </a:t>
            </a:r>
            <a:r>
              <a:rPr lang="en-US" dirty="0">
                <a:latin typeface="Arial" charset="0"/>
                <a:cs typeface="Arial" charset="0"/>
              </a:rPr>
              <a:t>map to same </a:t>
            </a:r>
            <a:r>
              <a:rPr lang="en-US" dirty="0" smtClean="0">
                <a:latin typeface="Arial" charset="0"/>
                <a:cs typeface="Arial" charset="0"/>
              </a:rPr>
              <a:t>key</a:t>
            </a:r>
            <a:br>
              <a:rPr lang="en-US" dirty="0" smtClean="0">
                <a:latin typeface="Arial" charset="0"/>
                <a:cs typeface="Arial" charset="0"/>
              </a:rPr>
            </a:b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1</a:t>
            </a:r>
            <a:r>
              <a:rPr lang="en-US" i="1" baseline="-25000" dirty="0" smtClean="0">
                <a:latin typeface="Times New Roman" charset="0"/>
                <a:cs typeface="Times New Roman" charset="0"/>
              </a:rPr>
              <a:t> </a:t>
            </a:r>
            <a:r>
              <a:rPr lang="en-US" altLang="ja-JP" dirty="0" smtClean="0">
                <a:latin typeface="Times New Roman" charset="0"/>
                <a:cs typeface="Times New Roman" charset="0"/>
              </a:rPr>
              <a:t>)</a:t>
            </a:r>
            <a:endParaRPr lang="en-US" altLang="ja-JP" dirty="0">
              <a:latin typeface="Times New Roman" charset="0"/>
              <a:cs typeface="Times New Roman" charset="0"/>
            </a:endParaRPr>
          </a:p>
          <a:p>
            <a:endParaRPr lang="en-US" dirty="0" smtClean="0">
              <a:latin typeface="Arial" charset="0"/>
            </a:endParaRPr>
          </a:p>
          <a:p>
            <a:endParaRPr lang="en-US" dirty="0">
              <a:latin typeface="Arial" charset="0"/>
            </a:endParaRPr>
          </a:p>
          <a:p>
            <a:r>
              <a:rPr lang="en-US" dirty="0" smtClean="0">
                <a:latin typeface="Arial" charset="0"/>
              </a:rPr>
              <a:t>Different samples from source </a:t>
            </a:r>
            <a:r>
              <a:rPr lang="en-US" i="1" dirty="0" smtClean="0">
                <a:latin typeface="Arial" charset="0"/>
              </a:rPr>
              <a:t>must</a:t>
            </a:r>
            <a:r>
              <a:rPr lang="en-US" dirty="0" smtClean="0">
                <a:latin typeface="Arial" charset="0"/>
              </a:rPr>
              <a:t> </a:t>
            </a:r>
            <a:r>
              <a:rPr lang="en-US" dirty="0">
                <a:latin typeface="Arial" charset="0"/>
              </a:rPr>
              <a:t>map to different and </a:t>
            </a:r>
            <a:r>
              <a:rPr lang="en-US" i="1" dirty="0">
                <a:latin typeface="Arial" charset="0"/>
              </a:rPr>
              <a:t>independent </a:t>
            </a:r>
            <a:r>
              <a:rPr lang="en-US" dirty="0">
                <a:latin typeface="Arial" charset="0"/>
              </a:rPr>
              <a:t>keys</a:t>
            </a:r>
          </a:p>
          <a:p>
            <a:pPr lvl="1"/>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i="1" baseline="-25000" dirty="0" smtClean="0">
                <a:latin typeface="Times New Roman" charset="0"/>
                <a:cs typeface="Times New Roman" charset="0"/>
              </a:rPr>
              <a:t> </a:t>
            </a:r>
            <a:r>
              <a:rPr lang="en-US" dirty="0" smtClean="0">
                <a:latin typeface="Times New Roman" charset="0"/>
                <a:cs typeface="Times New Roman" charset="0"/>
              </a:rPr>
              <a:t>) </a:t>
            </a:r>
            <a:r>
              <a:rPr lang="en-US" dirty="0">
                <a:latin typeface="Times New Roman" charset="0"/>
                <a:cs typeface="Times New Roman" charset="0"/>
              </a:rPr>
              <a:t>≠ </a:t>
            </a:r>
            <a:r>
              <a:rPr lang="en-US" i="1" dirty="0" smtClean="0">
                <a:latin typeface="Times New Roman" charset="0"/>
                <a:cs typeface="Times New Roman" charset="0"/>
              </a:rPr>
              <a:t>Gen</a:t>
            </a:r>
            <a:r>
              <a:rPr lang="en-US" dirty="0" smtClean="0">
                <a:latin typeface="Times New Roman" charset="0"/>
                <a:cs typeface="Times New Roman" charset="0"/>
              </a:rPr>
              <a:t>( </a:t>
            </a:r>
            <a:r>
              <a:rPr lang="en-US" i="1" dirty="0" smtClean="0">
                <a:latin typeface="Times New Roman" charset="0"/>
                <a:cs typeface="Times New Roman" charset="0"/>
              </a:rPr>
              <a:t>w</a:t>
            </a:r>
            <a:r>
              <a:rPr lang="en-US" baseline="-25000" dirty="0" smtClean="0">
                <a:latin typeface="Times New Roman" charset="0"/>
                <a:cs typeface="Times New Roman" charset="0"/>
              </a:rPr>
              <a:t>0</a:t>
            </a:r>
            <a:r>
              <a:rPr lang="en-US" dirty="0" smtClean="0">
                <a:latin typeface="Times New Roman" charset="0"/>
                <a:cs typeface="Times New Roman" charset="0"/>
              </a:rPr>
              <a:t>’</a:t>
            </a:r>
            <a:r>
              <a:rPr lang="en-US" i="1" dirty="0" smtClean="0">
                <a:latin typeface="Times New Roman" charset="0"/>
                <a:cs typeface="Times New Roman" charset="0"/>
              </a:rPr>
              <a:t> </a:t>
            </a:r>
            <a:r>
              <a:rPr lang="en-US" dirty="0" smtClean="0">
                <a:latin typeface="Times New Roman" charset="0"/>
                <a:cs typeface="Times New Roman" charset="0"/>
              </a:rPr>
              <a:t>)</a:t>
            </a:r>
            <a:endParaRPr lang="en-US" dirty="0">
              <a:latin typeface="Times New Roman" charset="0"/>
              <a:cs typeface="Times New Roman" charset="0"/>
            </a:endParaRPr>
          </a:p>
        </p:txBody>
      </p:sp>
      <p:sp>
        <p:nvSpPr>
          <p:cNvPr id="8194" name="Title 2"/>
          <p:cNvSpPr>
            <a:spLocks noGrp="1"/>
          </p:cNvSpPr>
          <p:nvPr>
            <p:ph type="title"/>
          </p:nvPr>
        </p:nvSpPr>
        <p:spPr/>
        <p:txBody>
          <a:bodyPr>
            <a:normAutofit fontScale="90000"/>
          </a:bodyPr>
          <a:lstStyle/>
          <a:p>
            <a:r>
              <a:rPr lang="en-US" dirty="0" smtClean="0">
                <a:latin typeface="Arial" charset="0"/>
              </a:rPr>
              <a:t>Key Derivation from Noisy Sources</a:t>
            </a:r>
            <a:endParaRPr lang="en-US" dirty="0">
              <a:latin typeface="Arial" charset="0"/>
            </a:endParaRPr>
          </a:p>
        </p:txBody>
      </p:sp>
      <p:pic>
        <p:nvPicPr>
          <p:cNvPr id="6" name="Picture 5"/>
          <p:cNvPicPr>
            <a:picLocks noChangeAspect="1" noChangeArrowheads="1"/>
          </p:cNvPicPr>
          <p:nvPr/>
        </p:nvPicPr>
        <p:blipFill>
          <a:blip r:embed="rId4" cstate="print"/>
          <a:srcRect l="23770" t="50000" r="3369" b="22278"/>
          <a:stretch>
            <a:fillRect/>
          </a:stretch>
        </p:blipFill>
        <p:spPr bwMode="auto">
          <a:xfrm>
            <a:off x="4073440" y="2209800"/>
            <a:ext cx="4800600" cy="1008126"/>
          </a:xfrm>
          <a:prstGeom prst="rect">
            <a:avLst/>
          </a:prstGeom>
          <a:noFill/>
          <a:ln w="12700">
            <a:noFill/>
            <a:miter lim="800000"/>
            <a:headEnd type="none" w="sm" len="sm"/>
            <a:tailEnd type="none" w="sm" len="sm"/>
          </a:ln>
          <a:effectLst/>
        </p:spPr>
      </p:pic>
      <p:sp>
        <p:nvSpPr>
          <p:cNvPr id="3" name="TextBox 2"/>
          <p:cNvSpPr txBox="1"/>
          <p:nvPr/>
        </p:nvSpPr>
        <p:spPr>
          <a:xfrm>
            <a:off x="4436967" y="1357868"/>
            <a:ext cx="3906726" cy="615553"/>
          </a:xfrm>
          <a:prstGeom prst="rect">
            <a:avLst/>
          </a:prstGeom>
          <a:noFill/>
        </p:spPr>
        <p:txBody>
          <a:bodyPr wrap="none" rtlCol="0">
            <a:spAutoFit/>
          </a:bodyPr>
          <a:lstStyle/>
          <a:p>
            <a:pPr algn="ctr"/>
            <a:r>
              <a:rPr lang="en-US" sz="1800" b="1" dirty="0" smtClean="0"/>
              <a:t>Physically Unclonable Functions (PUFs)</a:t>
            </a:r>
          </a:p>
          <a:p>
            <a:r>
              <a:rPr lang="en-US" sz="1600" b="1" dirty="0" smtClean="0"/>
              <a:t>[PappuRechtTaylorGershenfield02]    </a:t>
            </a:r>
            <a:endParaRPr lang="en-US" sz="1600" b="1" dirty="0"/>
          </a:p>
        </p:txBody>
      </p:sp>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rcRect l="-6770" r="-6770"/>
          <a:stretch>
            <a:fillRect/>
          </a:stretch>
        </p:blipFill>
        <p:spPr bwMode="auto">
          <a:xfrm>
            <a:off x="4952321" y="4572000"/>
            <a:ext cx="8175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6"/>
          <a:srcRect l="-400" r="30920"/>
          <a:stretch/>
        </p:blipFill>
        <p:spPr>
          <a:xfrm>
            <a:off x="6172200" y="4038600"/>
            <a:ext cx="1497921" cy="2209800"/>
          </a:xfrm>
          <a:prstGeom prst="rect">
            <a:avLst/>
          </a:prstGeom>
          <a:effectLst/>
          <a:scene3d>
            <a:camera prst="orthographicFront">
              <a:rot lat="0" lon="10800000" rev="0"/>
            </a:camera>
            <a:lightRig rig="threePt" dir="t"/>
          </a:scene3d>
        </p:spPr>
      </p:pic>
      <p:sp>
        <p:nvSpPr>
          <p:cNvPr id="12" name="TextBox 11"/>
          <p:cNvSpPr txBox="1"/>
          <p:nvPr/>
        </p:nvSpPr>
        <p:spPr>
          <a:xfrm>
            <a:off x="5580422" y="3352800"/>
            <a:ext cx="1619817" cy="615553"/>
          </a:xfrm>
          <a:prstGeom prst="rect">
            <a:avLst/>
          </a:prstGeom>
          <a:noFill/>
        </p:spPr>
        <p:txBody>
          <a:bodyPr wrap="none" rtlCol="0">
            <a:spAutoFit/>
          </a:bodyPr>
          <a:lstStyle/>
          <a:p>
            <a:pPr algn="ctr"/>
            <a:r>
              <a:rPr lang="en-US" sz="1800" b="1" dirty="0" smtClean="0"/>
              <a:t>Biometric Data</a:t>
            </a:r>
            <a:br>
              <a:rPr lang="en-US" sz="1800" b="1" dirty="0" smtClean="0"/>
            </a:br>
            <a:r>
              <a:rPr lang="en-US" sz="1600" b="1" dirty="0" smtClean="0"/>
              <a:t>[Daugman04]</a:t>
            </a:r>
            <a:endParaRPr lang="en-US" sz="1800" b="1" dirty="0"/>
          </a:p>
        </p:txBody>
      </p:sp>
      <p:graphicFrame>
        <p:nvGraphicFramePr>
          <p:cNvPr id="10" name="Object 9"/>
          <p:cNvGraphicFramePr>
            <a:graphicFrameLocks noChangeAspect="1"/>
          </p:cNvGraphicFramePr>
          <p:nvPr>
            <p:extLst>
              <p:ext uri="{D42A27DB-BD31-4B8C-83A1-F6EECF244321}">
                <p14:modId xmlns:p14="http://schemas.microsoft.com/office/powerpoint/2010/main" val="1526535445"/>
              </p:ext>
            </p:extLst>
          </p:nvPr>
        </p:nvGraphicFramePr>
        <p:xfrm>
          <a:off x="8510587" y="2023269"/>
          <a:ext cx="352425" cy="373062"/>
        </p:xfrm>
        <a:graphic>
          <a:graphicData uri="http://schemas.openxmlformats.org/presentationml/2006/ole">
            <mc:AlternateContent xmlns:mc="http://schemas.openxmlformats.org/markup-compatibility/2006">
              <mc:Choice xmlns:v="urn:schemas-microsoft-com:vml" Requires="v">
                <p:oleObj spid="_x0000_s38835" name="Equation" r:id="rId7" imgW="203200" imgH="215900" progId="Equation.3">
                  <p:embed/>
                </p:oleObj>
              </mc:Choice>
              <mc:Fallback>
                <p:oleObj name="Equation" r:id="rId7" imgW="203200" imgH="215900" progId="Equation.3">
                  <p:embed/>
                  <p:pic>
                    <p:nvPicPr>
                      <p:cNvPr id="0" name=""/>
                      <p:cNvPicPr/>
                      <p:nvPr/>
                    </p:nvPicPr>
                    <p:blipFill>
                      <a:blip/>
                      <a:stretch>
                        <a:fillRect/>
                      </a:stretch>
                    </p:blipFill>
                    <p:spPr>
                      <a:xfrm>
                        <a:off x="8510587" y="2023269"/>
                        <a:ext cx="352425" cy="37306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82803399"/>
              </p:ext>
            </p:extLst>
          </p:nvPr>
        </p:nvGraphicFramePr>
        <p:xfrm>
          <a:off x="7891071" y="5060156"/>
          <a:ext cx="352425" cy="373062"/>
        </p:xfrm>
        <a:graphic>
          <a:graphicData uri="http://schemas.openxmlformats.org/presentationml/2006/ole">
            <mc:AlternateContent xmlns:mc="http://schemas.openxmlformats.org/markup-compatibility/2006">
              <mc:Choice xmlns:v="urn:schemas-microsoft-com:vml" Requires="v">
                <p:oleObj spid="_x0000_s38836" name="Equation" r:id="rId8" imgW="203200" imgH="215900" progId="Equation.3">
                  <p:embed/>
                </p:oleObj>
              </mc:Choice>
              <mc:Fallback>
                <p:oleObj name="Equation" r:id="rId8" imgW="203200" imgH="215900" progId="Equation.3">
                  <p:embed/>
                  <p:pic>
                    <p:nvPicPr>
                      <p:cNvPr id="0" name=""/>
                      <p:cNvPicPr/>
                      <p:nvPr/>
                    </p:nvPicPr>
                    <p:blipFill>
                      <a:blip/>
                      <a:stretch>
                        <a:fillRect/>
                      </a:stretch>
                    </p:blipFill>
                    <p:spPr>
                      <a:xfrm>
                        <a:off x="7891071" y="5060156"/>
                        <a:ext cx="352425" cy="3730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pPr algn="l"/>
            <a:fld id="{9ED7421F-71E7-F748-8E9F-5BC3CDBE49C2}" type="slidenum">
              <a:rPr lang="en-US" smtClean="0"/>
              <a:pPr algn="l"/>
              <a:t>2</a:t>
            </a:fld>
            <a:r>
              <a:rPr lang="en-US" smtClean="0"/>
              <a:t> BWF 4/2/2014</a:t>
            </a:r>
            <a:endParaRPr lang="en-US" dirty="0"/>
          </a:p>
        </p:txBody>
      </p:sp>
    </p:spTree>
    <p:extLst>
      <p:ext uri="{BB962C8B-B14F-4D97-AF65-F5344CB8AC3E}">
        <p14:creationId xmlns:p14="http://schemas.microsoft.com/office/powerpoint/2010/main" val="2564708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xEl>
                                              <p:pRg st="1" end="1"/>
                                            </p:txEl>
                                          </p:spTgt>
                                        </p:tgtEl>
                                        <p:attrNameLst>
                                          <p:attrName>style.visibility</p:attrName>
                                        </p:attrNameLst>
                                      </p:cBhvr>
                                      <p:to>
                                        <p:strVal val="visible"/>
                                      </p:to>
                                    </p:set>
                                    <p:animEffect transition="in" filter="fade">
                                      <p:cBhvr>
                                        <p:cTn id="40" dur="500"/>
                                        <p:tgtEl>
                                          <p:spTgt spid="2">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animEffect transition="in" filter="fade">
                                      <p:cBhvr>
                                        <p:cTn id="45" dur="500"/>
                                        <p:tgtEl>
                                          <p:spTgt spid="2">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
                                            <p:txEl>
                                              <p:pRg st="3" end="3"/>
                                            </p:txEl>
                                          </p:spTgt>
                                        </p:tgtEl>
                                        <p:attrNameLst>
                                          <p:attrName>style.visibility</p:attrName>
                                        </p:attrNameLst>
                                      </p:cBhvr>
                                      <p:to>
                                        <p:strVal val="visible"/>
                                      </p:to>
                                    </p:set>
                                    <p:animEffect transition="in" filter="fade">
                                      <p:cBhvr>
                                        <p:cTn id="48" dur="500"/>
                                        <p:tgtEl>
                                          <p:spTgt spid="2">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animEffect transition="in" filter="fade">
                                      <p:cBhvr>
                                        <p:cTn id="53" dur="500"/>
                                        <p:tgtEl>
                                          <p:spTgt spid="2">
                                            <p:txEl>
                                              <p:pRg st="5" end="5"/>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500"/>
                                        <p:tgtEl>
                                          <p:spTgt spid="2">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Effect transition="in" filter="fade">
                                      <p:cBhvr>
                                        <p:cTn id="61" dur="500"/>
                                        <p:tgtEl>
                                          <p:spTgt spid="2">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Effect transition="in" filter="fade">
                                      <p:cBhvr>
                                        <p:cTn id="6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 Attempt #3</a:t>
            </a:r>
            <a:endParaRPr lang="en-US" dirty="0"/>
          </a:p>
        </p:txBody>
      </p:sp>
      <p:sp>
        <p:nvSpPr>
          <p:cNvPr id="3" name="Content Placeholder 2"/>
          <p:cNvSpPr>
            <a:spLocks noGrp="1"/>
          </p:cNvSpPr>
          <p:nvPr>
            <p:ph idx="1"/>
          </p:nvPr>
        </p:nvSpPr>
        <p:spPr>
          <a:xfrm>
            <a:off x="457200" y="1163637"/>
            <a:ext cx="4800600" cy="2532063"/>
          </a:xfrm>
        </p:spPr>
        <p:txBody>
          <a:bodyPr>
            <a:normAutofit/>
          </a:bodyPr>
          <a:lstStyle/>
          <a:p>
            <a:r>
              <a:rPr lang="en-US" dirty="0" smtClean="0"/>
              <a:t>For each symbol </a:t>
            </a:r>
            <a:r>
              <a:rPr lang="en-US" i="1" dirty="0" err="1" smtClean="0">
                <a:latin typeface="Times New Roman"/>
                <a:cs typeface="Times New Roman"/>
              </a:rPr>
              <a:t>i</a:t>
            </a:r>
            <a:r>
              <a:rPr lang="en-US" dirty="0" smtClean="0"/>
              <a:t>, flip </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br>
              <a:rPr lang="en-US" dirty="0" smtClean="0">
                <a:latin typeface="Calibri"/>
                <a:cs typeface="Calibri"/>
              </a:rPr>
            </a:br>
            <a:r>
              <a:rPr lang="en-US" dirty="0" smtClean="0">
                <a:latin typeface="Calibri"/>
                <a:cs typeface="Calibri"/>
              </a:rPr>
              <a:t>random point</a:t>
            </a:r>
            <a:r>
              <a:rPr lang="en-US" dirty="0" smtClean="0">
                <a:latin typeface="Times New Roman"/>
                <a:cs typeface="Times New Roman"/>
              </a:rPr>
              <a:t>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0581436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729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8" name="Rectangle 37"/>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40" name="TextBox 39"/>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46" name="Rectangle 45"/>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7" name="Rectangle 46"/>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1" name="Elbow Connector 4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Elbow Connector 44"/>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0" name="Straight Arrow Connector 49"/>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3" name="Group 42"/>
          <p:cNvGrpSpPr/>
          <p:nvPr/>
        </p:nvGrpSpPr>
        <p:grpSpPr>
          <a:xfrm>
            <a:off x="786386" y="4588137"/>
            <a:ext cx="529946" cy="461665"/>
            <a:chOff x="637563" y="4042853"/>
            <a:chExt cx="529946" cy="461665"/>
          </a:xfrm>
        </p:grpSpPr>
        <p:sp>
          <p:nvSpPr>
            <p:cNvPr id="51" name="Rectangle 50"/>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4" name="TextBox 5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5" name="TextBox 54"/>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8" name="Group 67"/>
          <p:cNvGrpSpPr/>
          <p:nvPr/>
        </p:nvGrpSpPr>
        <p:grpSpPr>
          <a:xfrm>
            <a:off x="2638016" y="5423197"/>
            <a:ext cx="819641" cy="557973"/>
            <a:chOff x="1316332" y="6095656"/>
            <a:chExt cx="819641" cy="557973"/>
          </a:xfrm>
        </p:grpSpPr>
        <p:sp>
          <p:nvSpPr>
            <p:cNvPr id="69" name="Rectangle 68"/>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1" name="Group 70"/>
          <p:cNvGrpSpPr/>
          <p:nvPr/>
        </p:nvGrpSpPr>
        <p:grpSpPr>
          <a:xfrm>
            <a:off x="5872697" y="5993615"/>
            <a:ext cx="838015" cy="560788"/>
            <a:chOff x="1316332" y="6095656"/>
            <a:chExt cx="838015" cy="560788"/>
          </a:xfrm>
        </p:grpSpPr>
        <p:sp>
          <p:nvSpPr>
            <p:cNvPr id="72" name="Rectangle 7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4" name="Group 73"/>
          <p:cNvGrpSpPr/>
          <p:nvPr/>
        </p:nvGrpSpPr>
        <p:grpSpPr>
          <a:xfrm>
            <a:off x="2638016" y="4428895"/>
            <a:ext cx="832040" cy="532764"/>
            <a:chOff x="1316332" y="6095656"/>
            <a:chExt cx="832040" cy="532764"/>
          </a:xfrm>
        </p:grpSpPr>
        <p:sp>
          <p:nvSpPr>
            <p:cNvPr id="75" name="Rectangle 7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6" name="Rectangle 75"/>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7" name="Group 76"/>
          <p:cNvGrpSpPr/>
          <p:nvPr/>
        </p:nvGrpSpPr>
        <p:grpSpPr>
          <a:xfrm>
            <a:off x="5872697" y="5092889"/>
            <a:ext cx="828246" cy="519966"/>
            <a:chOff x="1316332" y="6095656"/>
            <a:chExt cx="828246" cy="519966"/>
          </a:xfrm>
        </p:grpSpPr>
        <p:sp>
          <p:nvSpPr>
            <p:cNvPr id="78" name="Rectangle 7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9" name="Rectangle 78"/>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20</a:t>
            </a:fld>
            <a:r>
              <a:rPr lang="en-US" smtClean="0"/>
              <a:t> BWF 4/2/2014</a:t>
            </a:r>
            <a:endParaRPr lang="en-US" dirty="0"/>
          </a:p>
        </p:txBody>
      </p:sp>
    </p:spTree>
    <p:extLst>
      <p:ext uri="{BB962C8B-B14F-4D97-AF65-F5344CB8AC3E}">
        <p14:creationId xmlns:p14="http://schemas.microsoft.com/office/powerpoint/2010/main" val="266794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891306107"/>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28319"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i="1"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7" name="Straight Arrow Connector 66"/>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8"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a:cs typeface="Calibri"/>
              </a:rPr>
              <a:t>Can run obfuscations </a:t>
            </a:r>
            <a:r>
              <a:rPr lang="en-US" sz="2400" b="1" dirty="0" smtClean="0">
                <a:cs typeface="Calibri"/>
              </a:rPr>
              <a:t>and recover </a:t>
            </a:r>
            <a:r>
              <a:rPr lang="en-US" sz="2400" b="1" dirty="0" smtClean="0">
                <a:latin typeface="Calibri"/>
                <a:cs typeface="Calibri"/>
              </a:rPr>
              <a:t>most bits of </a:t>
            </a:r>
            <a:r>
              <a:rPr lang="en-US" sz="2400" b="1" i="1" dirty="0" smtClean="0">
                <a:latin typeface="Times New Roman"/>
                <a:cs typeface="Times New Roman"/>
              </a:rPr>
              <a:t>c</a:t>
            </a:r>
            <a:r>
              <a:rPr lang="en-US" sz="2400" b="1" baseline="-25000" dirty="0" smtClean="0">
                <a:latin typeface="Times New Roman"/>
                <a:cs typeface="Times New Roman"/>
              </a:rPr>
              <a:t>0</a:t>
            </a:r>
          </a:p>
        </p:txBody>
      </p:sp>
      <p:sp>
        <p:nvSpPr>
          <p:cNvPr id="47" name="TextBox 46"/>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grpSp>
        <p:nvGrpSpPr>
          <p:cNvPr id="57" name="Group 56"/>
          <p:cNvGrpSpPr/>
          <p:nvPr/>
        </p:nvGrpSpPr>
        <p:grpSpPr>
          <a:xfrm>
            <a:off x="786386" y="4588137"/>
            <a:ext cx="529946" cy="461665"/>
            <a:chOff x="637563" y="4042853"/>
            <a:chExt cx="529946" cy="461665"/>
          </a:xfrm>
        </p:grpSpPr>
        <p:sp>
          <p:nvSpPr>
            <p:cNvPr id="58" name="Rectangle 5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3" name="TextBox 6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4" name="TextBox 6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0" name="Group 79"/>
          <p:cNvGrpSpPr/>
          <p:nvPr/>
        </p:nvGrpSpPr>
        <p:grpSpPr>
          <a:xfrm>
            <a:off x="2638016" y="5423197"/>
            <a:ext cx="819641" cy="557973"/>
            <a:chOff x="1316332" y="6095656"/>
            <a:chExt cx="819641" cy="557973"/>
          </a:xfrm>
        </p:grpSpPr>
        <p:sp>
          <p:nvSpPr>
            <p:cNvPr id="81" name="Rectangle 8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2" name="Rectangle 81"/>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3" name="Group 82"/>
          <p:cNvGrpSpPr/>
          <p:nvPr/>
        </p:nvGrpSpPr>
        <p:grpSpPr>
          <a:xfrm>
            <a:off x="5872697" y="5993615"/>
            <a:ext cx="838015" cy="560788"/>
            <a:chOff x="1316332" y="6095656"/>
            <a:chExt cx="838015" cy="560788"/>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2638016" y="4428895"/>
            <a:ext cx="832040" cy="532764"/>
            <a:chOff x="1316332" y="6095656"/>
            <a:chExt cx="832040" cy="532764"/>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89" name="Group 88"/>
          <p:cNvGrpSpPr/>
          <p:nvPr/>
        </p:nvGrpSpPr>
        <p:grpSpPr>
          <a:xfrm>
            <a:off x="5872697" y="5092889"/>
            <a:ext cx="828246" cy="519966"/>
            <a:chOff x="1316332" y="6095656"/>
            <a:chExt cx="828246" cy="519966"/>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21</a:t>
            </a:fld>
            <a:r>
              <a:rPr lang="en-US" smtClean="0"/>
              <a:t> BWF 4/2/2014</a:t>
            </a:r>
            <a:endParaRPr lang="en-US" dirty="0"/>
          </a:p>
        </p:txBody>
      </p:sp>
    </p:spTree>
    <p:extLst>
      <p:ext uri="{BB962C8B-B14F-4D97-AF65-F5344CB8AC3E}">
        <p14:creationId xmlns:p14="http://schemas.microsoft.com/office/powerpoint/2010/main" val="7937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8"/>
                                        </p:tgtEl>
                                      </p:cBhvr>
                                    </p:animEffect>
                                    <p:set>
                                      <p:cBhvr>
                                        <p:cTn id="2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8"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Construction</a:t>
            </a:r>
            <a:endParaRPr lang="en-US" dirty="0"/>
          </a:p>
        </p:txBody>
      </p:sp>
      <p:sp>
        <p:nvSpPr>
          <p:cNvPr id="3" name="Content Placeholder 2"/>
          <p:cNvSpPr>
            <a:spLocks noGrp="1"/>
          </p:cNvSpPr>
          <p:nvPr>
            <p:ph idx="1"/>
          </p:nvPr>
        </p:nvSpPr>
        <p:spPr>
          <a:xfrm>
            <a:off x="457200" y="1163637"/>
            <a:ext cx="4800600" cy="2532063"/>
          </a:xfrm>
        </p:spPr>
        <p:txBody>
          <a:bodyPr>
            <a:normAutofit fontScale="92500"/>
          </a:bodyPr>
          <a:lstStyle/>
          <a:p>
            <a:r>
              <a:rPr lang="en-US" dirty="0" smtClean="0"/>
              <a:t>Sample </a:t>
            </a:r>
            <a:r>
              <a:rPr lang="en-US" dirty="0" smtClean="0">
                <a:latin typeface="Times New Roman"/>
                <a:cs typeface="Times New Roman"/>
              </a:rPr>
              <a:t>c</a:t>
            </a:r>
            <a:r>
              <a:rPr lang="en-US" baseline="-25000" dirty="0" smtClean="0">
                <a:latin typeface="Times New Roman"/>
                <a:cs typeface="Times New Roman"/>
              </a:rPr>
              <a:t>0</a:t>
            </a:r>
            <a:r>
              <a:rPr lang="en-US" dirty="0" smtClean="0">
                <a:latin typeface="Times New Roman"/>
                <a:cs typeface="Times New Roman"/>
              </a:rPr>
              <a:t>    C </a:t>
            </a:r>
            <a:r>
              <a:rPr lang="en-US" dirty="0" smtClean="0"/>
              <a:t>from binary error correcting code</a:t>
            </a:r>
          </a:p>
          <a:p>
            <a:r>
              <a:rPr lang="en-US" dirty="0" smtClean="0"/>
              <a:t>For each symbol </a:t>
            </a:r>
            <a:r>
              <a:rPr lang="en-US" i="1" dirty="0" err="1" smtClean="0">
                <a:latin typeface="Times New Roman"/>
                <a:cs typeface="Times New Roman"/>
              </a:rPr>
              <a:t>i</a:t>
            </a:r>
            <a:r>
              <a:rPr lang="en-US" dirty="0" smtClean="0"/>
              <a:t>, </a:t>
            </a:r>
          </a:p>
          <a:p>
            <a:pPr lvl="1"/>
            <a:r>
              <a:rPr lang="en-US" dirty="0" smtClean="0"/>
              <a:t>if </a:t>
            </a:r>
            <a:r>
              <a:rPr lang="en-US" i="1" dirty="0">
                <a:latin typeface="Times New Roman"/>
                <a:cs typeface="Times New Roman"/>
              </a:rPr>
              <a:t>c</a:t>
            </a:r>
            <a:r>
              <a:rPr lang="en-US" baseline="-25000" dirty="0">
                <a:latin typeface="Times New Roman"/>
                <a:cs typeface="Times New Roman"/>
              </a:rPr>
              <a:t>0</a:t>
            </a:r>
            <a:r>
              <a:rPr lang="en-US" i="1" baseline="30000" dirty="0">
                <a:latin typeface="Times New Roman"/>
                <a:cs typeface="Times New Roman"/>
              </a:rPr>
              <a:t>i </a:t>
            </a:r>
            <a:r>
              <a:rPr lang="en-US" dirty="0">
                <a:latin typeface="Times New Roman"/>
                <a:cs typeface="Times New Roman"/>
              </a:rPr>
              <a:t>= 0</a:t>
            </a:r>
            <a:r>
              <a:rPr lang="en-US" dirty="0" smtClean="0"/>
              <a:t> obfuscate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p>
          <a:p>
            <a:pPr lvl="1"/>
            <a:r>
              <a:rPr lang="en-US" dirty="0" smtClean="0">
                <a:latin typeface="Calibri"/>
                <a:cs typeface="Calibri"/>
              </a:rPr>
              <a:t>Else obfuscate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929064708"/>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036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4" name="Rectangle 36"/>
          <p:cNvSpPr>
            <a:spLocks noChangeArrowheads="1"/>
          </p:cNvSpPr>
          <p:nvPr/>
        </p:nvSpPr>
        <p:spPr bwMode="auto">
          <a:xfrm>
            <a:off x="5232738" y="1384357"/>
            <a:ext cx="3826736" cy="160008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Use </a:t>
            </a:r>
            <a:r>
              <a:rPr lang="en-US" sz="2400" b="1" i="1" dirty="0" smtClean="0">
                <a:latin typeface="Times New Roman"/>
                <a:cs typeface="Times New Roman"/>
              </a:rPr>
              <a:t>c</a:t>
            </a:r>
            <a:r>
              <a:rPr lang="en-US" sz="2400" b="1" dirty="0" smtClean="0">
                <a:latin typeface="Calibri"/>
                <a:cs typeface="Calibri"/>
              </a:rPr>
              <a:t> as our “key”</a:t>
            </a:r>
            <a:endParaRPr lang="en-US" sz="2400" b="1" i="1" dirty="0" smtClean="0">
              <a:latin typeface="Times New Roman"/>
              <a:cs typeface="Times New Roman"/>
            </a:endParaRPr>
          </a:p>
        </p:txBody>
      </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 name="TextBox 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29" name="Straight Arrow Connector 28"/>
          <p:cNvCxnSpPr/>
          <p:nvPr/>
        </p:nvCxnSpPr>
        <p:spPr>
          <a:xfrm flipH="1">
            <a:off x="2433165" y="1459779"/>
            <a:ext cx="29920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7" name="Group 56"/>
          <p:cNvGrpSpPr/>
          <p:nvPr/>
        </p:nvGrpSpPr>
        <p:grpSpPr>
          <a:xfrm>
            <a:off x="786386" y="4588137"/>
            <a:ext cx="529946" cy="461665"/>
            <a:chOff x="637563" y="4042853"/>
            <a:chExt cx="529946" cy="461665"/>
          </a:xfrm>
        </p:grpSpPr>
        <p:sp>
          <p:nvSpPr>
            <p:cNvPr id="64" name="Rectangle 63"/>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7" name="TextBox 66"/>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68" name="TextBox 6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1" name="Group 80"/>
          <p:cNvGrpSpPr/>
          <p:nvPr/>
        </p:nvGrpSpPr>
        <p:grpSpPr>
          <a:xfrm>
            <a:off x="2638016" y="5423197"/>
            <a:ext cx="819641" cy="557973"/>
            <a:chOff x="1316332" y="6095656"/>
            <a:chExt cx="819641" cy="557973"/>
          </a:xfrm>
        </p:grpSpPr>
        <p:sp>
          <p:nvSpPr>
            <p:cNvPr id="82" name="Rectangle 8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3" name="Rectangle 82"/>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4" name="Group 83"/>
          <p:cNvGrpSpPr/>
          <p:nvPr/>
        </p:nvGrpSpPr>
        <p:grpSpPr>
          <a:xfrm>
            <a:off x="5872697" y="5993615"/>
            <a:ext cx="838015" cy="560788"/>
            <a:chOff x="1316332" y="6095656"/>
            <a:chExt cx="838015" cy="560788"/>
          </a:xfrm>
        </p:grpSpPr>
        <p:sp>
          <p:nvSpPr>
            <p:cNvPr id="85" name="Rectangle 8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6" name="Rectangle 85"/>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7" name="Group 86"/>
          <p:cNvGrpSpPr/>
          <p:nvPr/>
        </p:nvGrpSpPr>
        <p:grpSpPr>
          <a:xfrm>
            <a:off x="2638016" y="4428895"/>
            <a:ext cx="832040" cy="532764"/>
            <a:chOff x="1316332" y="6095656"/>
            <a:chExt cx="832040" cy="532764"/>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0" name="Group 89"/>
          <p:cNvGrpSpPr/>
          <p:nvPr/>
        </p:nvGrpSpPr>
        <p:grpSpPr>
          <a:xfrm>
            <a:off x="5872697" y="5092889"/>
            <a:ext cx="828246" cy="519966"/>
            <a:chOff x="1316332" y="6095656"/>
            <a:chExt cx="828246" cy="519966"/>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7" name="Slide Number Placeholder 6"/>
          <p:cNvSpPr>
            <a:spLocks noGrp="1"/>
          </p:cNvSpPr>
          <p:nvPr>
            <p:ph type="sldNum" sz="quarter" idx="12"/>
          </p:nvPr>
        </p:nvSpPr>
        <p:spPr/>
        <p:txBody>
          <a:bodyPr/>
          <a:lstStyle/>
          <a:p>
            <a:pPr algn="l"/>
            <a:fld id="{9ED7421F-71E7-F748-8E9F-5BC3CDBE49C2}" type="slidenum">
              <a:rPr lang="en-US" smtClean="0"/>
              <a:pPr algn="l"/>
              <a:t>22</a:t>
            </a:fld>
            <a:r>
              <a:rPr lang="en-US" smtClean="0"/>
              <a:t> BWF 4/2/2014</a:t>
            </a:r>
            <a:endParaRPr lang="en-US" dirty="0"/>
          </a:p>
        </p:txBody>
      </p:sp>
    </p:spTree>
    <p:extLst>
      <p:ext uri="{BB962C8B-B14F-4D97-AF65-F5344CB8AC3E}">
        <p14:creationId xmlns:p14="http://schemas.microsoft.com/office/powerpoint/2010/main" val="24499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Correctness and Security</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3420505432"/>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1375"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7" name="Content Placeholder 26"/>
          <p:cNvSpPr>
            <a:spLocks noGrp="1"/>
          </p:cNvSpPr>
          <p:nvPr>
            <p:ph idx="1"/>
          </p:nvPr>
        </p:nvSpPr>
        <p:spPr>
          <a:xfrm>
            <a:off x="338286" y="659593"/>
            <a:ext cx="4604494" cy="4525963"/>
          </a:xfrm>
        </p:spPr>
        <p:txBody>
          <a:bodyPr/>
          <a:lstStyle/>
          <a:p>
            <a:r>
              <a:rPr lang="en-US" dirty="0" smtClean="0"/>
              <a:t>Correctness:</a:t>
            </a:r>
            <a:r>
              <a:rPr lang="en-US" dirty="0"/>
              <a:t/>
            </a:r>
            <a:br>
              <a:rPr lang="en-US" dirty="0"/>
            </a:br>
            <a:r>
              <a:rPr lang="en-US" altLang="ja-JP" i="1" dirty="0" smtClean="0">
                <a:latin typeface="Times New Roman"/>
                <a:cs typeface="Times New Roman"/>
              </a:rPr>
              <a:t>d</a:t>
            </a:r>
            <a:r>
              <a:rPr lang="en-US" altLang="ja-JP" dirty="0" smtClean="0">
                <a:latin typeface="Times New Roman"/>
                <a:cs typeface="Times New Roman"/>
              </a:rPr>
              <a:t>(</a:t>
            </a:r>
            <a:r>
              <a:rPr lang="en-US" altLang="ja-JP" i="1" dirty="0" smtClean="0">
                <a:latin typeface="Times New Roman"/>
                <a:cs typeface="Times New Roman"/>
              </a:rPr>
              <a:t>c</a:t>
            </a:r>
            <a:r>
              <a:rPr lang="en-US" altLang="ja-JP" baseline="-25000" dirty="0" smtClean="0">
                <a:latin typeface="Times New Roman"/>
                <a:cs typeface="Times New Roman"/>
              </a:rPr>
              <a:t>0</a:t>
            </a:r>
            <a:r>
              <a:rPr lang="en-US" altLang="ja-JP" dirty="0">
                <a:latin typeface="Times New Roman"/>
                <a:cs typeface="Times New Roman"/>
              </a:rPr>
              <a:t>, </a:t>
            </a:r>
            <a:r>
              <a:rPr lang="en-US" altLang="ja-JP" i="1" dirty="0" smtClean="0">
                <a:latin typeface="Times New Roman"/>
                <a:cs typeface="Times New Roman"/>
              </a:rPr>
              <a:t>c</a:t>
            </a:r>
            <a:r>
              <a:rPr lang="en-US" altLang="ja-JP" baseline="-25000" dirty="0" smtClean="0">
                <a:latin typeface="Times New Roman"/>
                <a:cs typeface="Times New Roman"/>
              </a:rPr>
              <a:t>1</a:t>
            </a:r>
            <a:r>
              <a:rPr lang="en-US" altLang="ja-JP" dirty="0">
                <a:latin typeface="Times New Roman"/>
                <a:cs typeface="Times New Roman"/>
              </a:rPr>
              <a:t>)</a:t>
            </a:r>
            <a:r>
              <a:rPr lang="en-US" altLang="ja-JP" dirty="0" smtClean="0">
                <a:latin typeface="Times New Roman"/>
                <a:cs typeface="Times New Roman"/>
              </a:rPr>
              <a:t>≤ </a:t>
            </a:r>
            <a:r>
              <a:rPr lang="en-US" altLang="ja-JP" i="1" dirty="0" smtClean="0">
                <a:latin typeface="Times New Roman"/>
                <a:cs typeface="Times New Roman"/>
              </a:rPr>
              <a:t>d</a:t>
            </a:r>
            <a:r>
              <a:rPr lang="en-US" altLang="ja-JP" dirty="0">
                <a:latin typeface="Times New Roman"/>
                <a:cs typeface="Times New Roman"/>
              </a:rPr>
              <a:t>(</a:t>
            </a:r>
            <a:r>
              <a:rPr lang="en-US" altLang="ja-JP" i="1" dirty="0">
                <a:latin typeface="Times New Roman"/>
                <a:cs typeface="Times New Roman"/>
              </a:rPr>
              <a:t>w</a:t>
            </a:r>
            <a:r>
              <a:rPr lang="en-US" altLang="ja-JP" baseline="-25000" dirty="0">
                <a:latin typeface="Times New Roman"/>
                <a:cs typeface="Times New Roman"/>
              </a:rPr>
              <a:t>0</a:t>
            </a:r>
            <a:r>
              <a:rPr lang="en-US" altLang="ja-JP" dirty="0">
                <a:latin typeface="Times New Roman"/>
                <a:cs typeface="Times New Roman"/>
              </a:rPr>
              <a:t>, </a:t>
            </a:r>
            <a:r>
              <a:rPr lang="en-US" altLang="ja-JP" i="1" dirty="0">
                <a:latin typeface="Times New Roman"/>
                <a:cs typeface="Times New Roman"/>
              </a:rPr>
              <a:t>w</a:t>
            </a:r>
            <a:r>
              <a:rPr lang="en-US" altLang="ja-JP" baseline="-25000" dirty="0">
                <a:latin typeface="Times New Roman"/>
                <a:cs typeface="Times New Roman"/>
              </a:rPr>
              <a:t>1</a:t>
            </a:r>
            <a:r>
              <a:rPr lang="en-US" altLang="ja-JP" dirty="0" smtClean="0">
                <a:latin typeface="Times New Roman"/>
                <a:cs typeface="Times New Roman"/>
              </a:rPr>
              <a:t>)</a:t>
            </a:r>
            <a:r>
              <a:rPr lang="en-US" altLang="ja-JP" dirty="0">
                <a:latin typeface="Times New Roman"/>
                <a:cs typeface="Times New Roman"/>
              </a:rPr>
              <a:t> </a:t>
            </a:r>
            <a:r>
              <a:rPr lang="en-US" altLang="ja-JP" dirty="0" smtClean="0">
                <a:latin typeface="Times New Roman"/>
                <a:cs typeface="Times New Roman"/>
              </a:rPr>
              <a:t/>
            </a:r>
            <a:br>
              <a:rPr lang="en-US" altLang="ja-JP" dirty="0" smtClean="0">
                <a:latin typeface="Times New Roman"/>
                <a:cs typeface="Times New Roman"/>
              </a:rPr>
            </a:br>
            <a:r>
              <a:rPr lang="en-US" altLang="ja-JP" dirty="0" smtClean="0">
                <a:latin typeface="Times New Roman"/>
                <a:cs typeface="Times New Roman"/>
              </a:rPr>
              <a:t>             ≤ </a:t>
            </a:r>
            <a:r>
              <a:rPr lang="en-US" altLang="ja-JP" i="1" dirty="0" err="1" smtClean="0">
                <a:latin typeface="Times New Roman"/>
                <a:cs typeface="Times New Roman"/>
              </a:rPr>
              <a:t>d</a:t>
            </a:r>
            <a:r>
              <a:rPr lang="en-US" altLang="ja-JP" i="1" baseline="-25000" dirty="0" err="1" smtClean="0">
                <a:latin typeface="Times New Roman"/>
                <a:cs typeface="Times New Roman"/>
              </a:rPr>
              <a:t>max</a:t>
            </a:r>
            <a:endParaRPr lang="en-US" i="1" baseline="-25000" dirty="0">
              <a:latin typeface="Times New Roman"/>
              <a:cs typeface="Times New Roman"/>
            </a:endParaRPr>
          </a:p>
          <a:p>
            <a:r>
              <a:rPr lang="en-US" dirty="0" smtClean="0">
                <a:latin typeface="Calibri"/>
                <a:cs typeface="Calibri"/>
              </a:rPr>
              <a:t>Exist binary error correcting codes with 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a:latin typeface="Times New Roman"/>
              <a:cs typeface="Times New Roman"/>
            </a:endParaRPr>
          </a:p>
        </p:txBody>
      </p:sp>
      <p:sp>
        <p:nvSpPr>
          <p:cNvPr id="57" name="Rectangle 36"/>
          <p:cNvSpPr>
            <a:spLocks noChangeArrowheads="1"/>
          </p:cNvSpPr>
          <p:nvPr/>
        </p:nvSpPr>
        <p:spPr bwMode="auto">
          <a:xfrm>
            <a:off x="5232738" y="1384357"/>
            <a:ext cx="3826736" cy="1904275"/>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Security Question:</a:t>
            </a:r>
            <a:r>
              <a:rPr lang="en-US" sz="2400" b="1" dirty="0" smtClean="0">
                <a:latin typeface="Calibri"/>
                <a:cs typeface="Calibri"/>
              </a:rPr>
              <a:t> </a:t>
            </a:r>
            <a:br>
              <a:rPr lang="en-US" sz="2400" b="1" dirty="0" smtClean="0">
                <a:latin typeface="Calibri"/>
                <a:cs typeface="Calibri"/>
              </a:rPr>
            </a:br>
            <a:r>
              <a:rPr lang="en-US" sz="2400" b="1" dirty="0" smtClean="0">
                <a:latin typeface="Calibri"/>
                <a:cs typeface="Calibri"/>
              </a:rPr>
              <a:t>What about </a:t>
            </a:r>
            <a:r>
              <a:rPr lang="en-US" sz="2400" b="1" i="1" dirty="0" smtClean="0">
                <a:latin typeface="Times New Roman"/>
                <a:cs typeface="Times New Roman"/>
              </a:rPr>
              <a:t>w</a:t>
            </a:r>
            <a:r>
              <a:rPr lang="en-US" sz="2400" b="1" baseline="-25000" dirty="0" smtClean="0">
                <a:latin typeface="Times New Roman"/>
                <a:cs typeface="Times New Roman"/>
              </a:rPr>
              <a:t>0</a:t>
            </a:r>
            <a:r>
              <a:rPr lang="en-US" sz="2400" b="1" dirty="0" smtClean="0">
                <a:latin typeface="Calibri"/>
                <a:cs typeface="Calibri"/>
              </a:rPr>
              <a:t> and </a:t>
            </a:r>
            <a:r>
              <a:rPr lang="en-US" sz="2400" b="1" i="1" dirty="0" smtClean="0">
                <a:latin typeface="Times New Roman"/>
                <a:cs typeface="Times New Roman"/>
              </a:rPr>
              <a:t>c</a:t>
            </a:r>
            <a:r>
              <a:rPr lang="en-US" sz="2400" b="1" baseline="-25000" dirty="0" smtClean="0">
                <a:latin typeface="Times New Roman"/>
                <a:cs typeface="Times New Roman"/>
              </a:rPr>
              <a:t>0</a:t>
            </a:r>
            <a:r>
              <a:rPr lang="en-US" sz="2400" b="1" dirty="0" smtClean="0">
                <a:latin typeface="Calibri"/>
                <a:cs typeface="Calibri"/>
              </a:rPr>
              <a:t> is revealed by obfuscations</a:t>
            </a:r>
          </a:p>
          <a:p>
            <a:pPr>
              <a:defRPr/>
            </a:pPr>
            <a:r>
              <a:rPr lang="en-US" sz="2400" b="1" dirty="0" smtClean="0">
                <a:latin typeface="Calibri"/>
                <a:cs typeface="Calibri"/>
              </a:rPr>
              <a:t>                               </a:t>
            </a:r>
          </a:p>
          <a:p>
            <a:pPr>
              <a:defRPr/>
            </a:pPr>
            <a:endParaRPr lang="en-US" sz="2400" b="1" i="1" dirty="0" smtClean="0">
              <a:latin typeface="Times New Roman"/>
              <a:cs typeface="Times New Roman"/>
            </a:endParaRPr>
          </a:p>
        </p:txBody>
      </p: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0" name="TextBox 69"/>
          <p:cNvSpPr txBox="1"/>
          <p:nvPr/>
        </p:nvSpPr>
        <p:spPr>
          <a:xfrm>
            <a:off x="6549428" y="2643378"/>
            <a:ext cx="344039" cy="369332"/>
          </a:xfrm>
          <a:prstGeom prst="rect">
            <a:avLst/>
          </a:prstGeom>
          <a:noFill/>
        </p:spPr>
        <p:txBody>
          <a:bodyPr wrap="none" rtlCol="0">
            <a:spAutoFit/>
          </a:bodyPr>
          <a:lstStyle/>
          <a:p>
            <a:r>
              <a:rPr lang="en-US" dirty="0" smtClean="0"/>
              <a:t>…</a:t>
            </a:r>
            <a:endParaRPr lang="en-US" dirty="0"/>
          </a:p>
        </p:txBody>
      </p:sp>
      <p:sp>
        <p:nvSpPr>
          <p:cNvPr id="3" name="Rectangle 2"/>
          <p:cNvSpPr/>
          <p:nvPr/>
        </p:nvSpPr>
        <p:spPr>
          <a:xfrm>
            <a:off x="7708015" y="2591149"/>
            <a:ext cx="327283" cy="461665"/>
          </a:xfrm>
          <a:prstGeom prst="rect">
            <a:avLst/>
          </a:prstGeom>
        </p:spPr>
        <p:txBody>
          <a:bodyPr wrap="none">
            <a:spAutoFit/>
          </a:bodyPr>
          <a:lstStyle/>
          <a:p>
            <a:r>
              <a:rPr lang="en-US" sz="2400" b="1" dirty="0">
                <a:cs typeface="Calibri"/>
              </a:rPr>
              <a:t>?</a:t>
            </a:r>
            <a:endParaRPr lang="en-US" sz="2400" dirty="0"/>
          </a:p>
        </p:txBody>
      </p:sp>
      <p:grpSp>
        <p:nvGrpSpPr>
          <p:cNvPr id="71" name="Group 70"/>
          <p:cNvGrpSpPr/>
          <p:nvPr/>
        </p:nvGrpSpPr>
        <p:grpSpPr>
          <a:xfrm>
            <a:off x="786386" y="4588137"/>
            <a:ext cx="529946" cy="461665"/>
            <a:chOff x="637563" y="4042853"/>
            <a:chExt cx="529946" cy="461665"/>
          </a:xfrm>
        </p:grpSpPr>
        <p:sp>
          <p:nvSpPr>
            <p:cNvPr id="72" name="Rectangle 71"/>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3" name="TextBox 72"/>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4" name="TextBox 73"/>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7" name="Group 86"/>
          <p:cNvGrpSpPr/>
          <p:nvPr/>
        </p:nvGrpSpPr>
        <p:grpSpPr>
          <a:xfrm>
            <a:off x="2638016" y="5423197"/>
            <a:ext cx="819641" cy="557973"/>
            <a:chOff x="1316332" y="6095656"/>
            <a:chExt cx="819641" cy="557973"/>
          </a:xfrm>
        </p:grpSpPr>
        <p:sp>
          <p:nvSpPr>
            <p:cNvPr id="88" name="Rectangle 8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9" name="Rectangle 88"/>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0" name="Group 89"/>
          <p:cNvGrpSpPr/>
          <p:nvPr/>
        </p:nvGrpSpPr>
        <p:grpSpPr>
          <a:xfrm>
            <a:off x="5872697" y="5993615"/>
            <a:ext cx="838015" cy="560788"/>
            <a:chOff x="1316332" y="6095656"/>
            <a:chExt cx="838015" cy="560788"/>
          </a:xfrm>
        </p:grpSpPr>
        <p:sp>
          <p:nvSpPr>
            <p:cNvPr id="91" name="Rectangle 9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2" name="Rectangle 91"/>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93" name="Group 92"/>
          <p:cNvGrpSpPr/>
          <p:nvPr/>
        </p:nvGrpSpPr>
        <p:grpSpPr>
          <a:xfrm>
            <a:off x="2638016" y="4428895"/>
            <a:ext cx="832040" cy="532764"/>
            <a:chOff x="1316332" y="6095656"/>
            <a:chExt cx="832040" cy="532764"/>
          </a:xfrm>
        </p:grpSpPr>
        <p:sp>
          <p:nvSpPr>
            <p:cNvPr id="94" name="Rectangle 9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5" name="Rectangle 94"/>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6" name="Group 95"/>
          <p:cNvGrpSpPr/>
          <p:nvPr/>
        </p:nvGrpSpPr>
        <p:grpSpPr>
          <a:xfrm>
            <a:off x="5872697" y="5092889"/>
            <a:ext cx="828246" cy="519966"/>
            <a:chOff x="1316332" y="6095656"/>
            <a:chExt cx="828246" cy="519966"/>
          </a:xfrm>
        </p:grpSpPr>
        <p:sp>
          <p:nvSpPr>
            <p:cNvPr id="97" name="Rectangle 9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8" name="Rectangle 97"/>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9" name="Group 98"/>
          <p:cNvGrpSpPr/>
          <p:nvPr/>
        </p:nvGrpSpPr>
        <p:grpSpPr>
          <a:xfrm>
            <a:off x="6907279" y="2641531"/>
            <a:ext cx="819641" cy="557973"/>
            <a:chOff x="1316332" y="6095656"/>
            <a:chExt cx="819641" cy="557973"/>
          </a:xfrm>
        </p:grpSpPr>
        <p:sp>
          <p:nvSpPr>
            <p:cNvPr id="100" name="Rectangle 9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1" name="Rectangle 100"/>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102" name="Group 101"/>
          <p:cNvGrpSpPr/>
          <p:nvPr/>
        </p:nvGrpSpPr>
        <p:grpSpPr>
          <a:xfrm>
            <a:off x="5829351" y="2632669"/>
            <a:ext cx="832040" cy="532764"/>
            <a:chOff x="1316332" y="6095656"/>
            <a:chExt cx="832040" cy="532764"/>
          </a:xfrm>
        </p:grpSpPr>
        <p:sp>
          <p:nvSpPr>
            <p:cNvPr id="103" name="Rectangle 10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4" name="Rectangle 10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23</a:t>
            </a:fld>
            <a:r>
              <a:rPr lang="en-US" smtClean="0"/>
              <a:t> BWF 4/2/2014</a:t>
            </a:r>
            <a:endParaRPr lang="en-US" dirty="0"/>
          </a:p>
        </p:txBody>
      </p:sp>
    </p:spTree>
    <p:extLst>
      <p:ext uri="{BB962C8B-B14F-4D97-AF65-F5344CB8AC3E}">
        <p14:creationId xmlns:p14="http://schemas.microsoft.com/office/powerpoint/2010/main" val="262589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animEffect transition="in" filter="fade">
                                      <p:cBhvr>
                                        <p:cTn id="21" dur="500"/>
                                        <p:tgtEl>
                                          <p:spTgt spid="99"/>
                                        </p:tgtEl>
                                      </p:cBhvr>
                                    </p:animEffect>
                                  </p:childTnLst>
                                </p:cTn>
                              </p:par>
                              <p:par>
                                <p:cTn id="22" presetID="10" presetClass="entr" presetSubtype="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fade">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57" grpId="0" animBg="1"/>
      <p:bldP spid="70"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What is revealed by obfuscations?</a:t>
            </a:r>
            <a:endParaRPr lang="en-US" dirty="0"/>
          </a:p>
        </p:txBody>
      </p:sp>
      <p:sp>
        <p:nvSpPr>
          <p:cNvPr id="6" name="Rectangle 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1463040" y="3784483"/>
            <a:ext cx="2111844" cy="2302596"/>
            <a:chOff x="6838074" y="2277355"/>
            <a:chExt cx="981497" cy="1772740"/>
          </a:xfrm>
        </p:grpSpPr>
        <p:sp>
          <p:nvSpPr>
            <p:cNvPr id="10" name="Trapezoid 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1" name="TextBox 1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3" name="Straight Arrow Connector 1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4" name="Straight Arrow Connector 1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6" name="Group 15"/>
          <p:cNvGrpSpPr/>
          <p:nvPr/>
        </p:nvGrpSpPr>
        <p:grpSpPr>
          <a:xfrm>
            <a:off x="5198413" y="4697944"/>
            <a:ext cx="2578825" cy="1810201"/>
            <a:chOff x="6827762" y="2204122"/>
            <a:chExt cx="991809" cy="1845973"/>
          </a:xfrm>
        </p:grpSpPr>
        <p:sp>
          <p:nvSpPr>
            <p:cNvPr id="17" name="Trapezoid 1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8" name="TextBox 1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9" name="Straight Arrow Connector 1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20" name="Object 19"/>
          <p:cNvGraphicFramePr>
            <a:graphicFrameLocks noChangeAspect="1"/>
          </p:cNvGraphicFramePr>
          <p:nvPr>
            <p:extLst>
              <p:ext uri="{D42A27DB-BD31-4B8C-83A1-F6EECF244321}">
                <p14:modId xmlns:p14="http://schemas.microsoft.com/office/powerpoint/2010/main" val="4263959219"/>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132387"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4805" y="5540406"/>
                        <a:ext cx="307975" cy="350838"/>
                      </a:xfrm>
                      <a:prstGeom prst="rect">
                        <a:avLst/>
                      </a:prstGeom>
                    </p:spPr>
                  </p:pic>
                </p:oleObj>
              </mc:Fallback>
            </mc:AlternateContent>
          </a:graphicData>
        </a:graphic>
      </p:graphicFrame>
      <p:cxnSp>
        <p:nvCxnSpPr>
          <p:cNvPr id="21" name="Straight Arrow Connector 2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2" name="TextBox 2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4" name="Group 23"/>
          <p:cNvGrpSpPr/>
          <p:nvPr/>
        </p:nvGrpSpPr>
        <p:grpSpPr>
          <a:xfrm>
            <a:off x="7815967" y="4882610"/>
            <a:ext cx="579497" cy="369332"/>
            <a:chOff x="6366719" y="2492739"/>
            <a:chExt cx="579497" cy="369332"/>
          </a:xfrm>
        </p:grpSpPr>
        <p:sp>
          <p:nvSpPr>
            <p:cNvPr id="25" name="Rectangle 2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5" name="Rectangle 4"/>
          <p:cNvSpPr/>
          <p:nvPr/>
        </p:nvSpPr>
        <p:spPr>
          <a:xfrm>
            <a:off x="2622873" y="4544512"/>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0" name="TextBox 29"/>
          <p:cNvSpPr txBox="1"/>
          <p:nvPr/>
        </p:nvSpPr>
        <p:spPr>
          <a:xfrm>
            <a:off x="2644724" y="5044186"/>
            <a:ext cx="344039" cy="369332"/>
          </a:xfrm>
          <a:prstGeom prst="rect">
            <a:avLst/>
          </a:prstGeom>
          <a:noFill/>
        </p:spPr>
        <p:txBody>
          <a:bodyPr wrap="none" rtlCol="0">
            <a:spAutoFit/>
          </a:bodyPr>
          <a:lstStyle/>
          <a:p>
            <a:r>
              <a:rPr lang="en-US" dirty="0" smtClean="0"/>
              <a:t>…</a:t>
            </a:r>
            <a:endParaRPr lang="en-US" dirty="0"/>
          </a:p>
        </p:txBody>
      </p:sp>
      <p:cxnSp>
        <p:nvCxnSpPr>
          <p:cNvPr id="52" name="Elbow Connector 51"/>
          <p:cNvCxnSpPr/>
          <p:nvPr/>
        </p:nvCxnSpPr>
        <p:spPr>
          <a:xfrm>
            <a:off x="1492901" y="5118137"/>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bwMode="auto">
          <a:xfrm flipV="1">
            <a:off x="3317953" y="5491896"/>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5" name="Group 44"/>
          <p:cNvGrpSpPr/>
          <p:nvPr/>
        </p:nvGrpSpPr>
        <p:grpSpPr>
          <a:xfrm>
            <a:off x="5198413" y="4697944"/>
            <a:ext cx="2578825" cy="1810201"/>
            <a:chOff x="6827762" y="2204122"/>
            <a:chExt cx="991809" cy="1845973"/>
          </a:xfrm>
        </p:grpSpPr>
        <p:sp>
          <p:nvSpPr>
            <p:cNvPr id="49" name="Trapezoid 48"/>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0" name="TextBox 49"/>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55" name="Rectangle 54"/>
          <p:cNvSpPr/>
          <p:nvPr/>
        </p:nvSpPr>
        <p:spPr>
          <a:xfrm>
            <a:off x="5879481" y="5088151"/>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56" name="TextBox 55"/>
          <p:cNvSpPr txBox="1"/>
          <p:nvPr/>
        </p:nvSpPr>
        <p:spPr>
          <a:xfrm>
            <a:off x="5901332" y="5587825"/>
            <a:ext cx="344039" cy="369332"/>
          </a:xfrm>
          <a:prstGeom prst="rect">
            <a:avLst/>
          </a:prstGeom>
          <a:noFill/>
        </p:spPr>
        <p:txBody>
          <a:bodyPr wrap="none" rtlCol="0">
            <a:spAutoFit/>
          </a:bodyPr>
          <a:lstStyle/>
          <a:p>
            <a:r>
              <a:rPr lang="en-US" dirty="0" smtClean="0"/>
              <a:t>…</a:t>
            </a:r>
            <a:endParaRPr lang="en-US" dirty="0"/>
          </a:p>
        </p:txBody>
      </p:sp>
      <p:cxnSp>
        <p:nvCxnSpPr>
          <p:cNvPr id="58" name="Straight Arrow Connector 57"/>
          <p:cNvCxnSpPr/>
          <p:nvPr/>
        </p:nvCxnSpPr>
        <p:spPr bwMode="auto">
          <a:xfrm flipV="1">
            <a:off x="6577768" y="6373578"/>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Rectangle 58"/>
          <p:cNvSpPr/>
          <p:nvPr/>
        </p:nvSpPr>
        <p:spPr>
          <a:xfrm>
            <a:off x="6577768" y="5019892"/>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60" name="Rectangle 59"/>
          <p:cNvSpPr/>
          <p:nvPr/>
        </p:nvSpPr>
        <p:spPr>
          <a:xfrm>
            <a:off x="6594010" y="5996459"/>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61" name="Elbow Connector 60"/>
          <p:cNvCxnSpPr/>
          <p:nvPr/>
        </p:nvCxnSpPr>
        <p:spPr>
          <a:xfrm flipV="1">
            <a:off x="5261312" y="5425119"/>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p:nvPr/>
        </p:nvCxnSpPr>
        <p:spPr>
          <a:xfrm>
            <a:off x="5261312" y="5964505"/>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854741" y="5645304"/>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63" name="Straight Arrow Connector 62"/>
          <p:cNvCxnSpPr/>
          <p:nvPr/>
        </p:nvCxnSpPr>
        <p:spPr bwMode="auto">
          <a:xfrm flipV="1">
            <a:off x="6577768" y="5400572"/>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5" name="Straight Arrow Connector 64"/>
          <p:cNvCxnSpPr/>
          <p:nvPr/>
        </p:nvCxnSpPr>
        <p:spPr bwMode="auto">
          <a:xfrm flipV="1">
            <a:off x="7617435" y="5329210"/>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4" name="TextBox 63"/>
          <p:cNvSpPr txBox="1"/>
          <p:nvPr/>
        </p:nvSpPr>
        <p:spPr>
          <a:xfrm>
            <a:off x="1548413" y="4228230"/>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66" name="Straight Arrow Connector 65"/>
          <p:cNvCxnSpPr/>
          <p:nvPr/>
        </p:nvCxnSpPr>
        <p:spPr bwMode="auto">
          <a:xfrm>
            <a:off x="2519680" y="4354070"/>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67" name="Content Placeholder 26"/>
          <p:cNvSpPr>
            <a:spLocks noGrp="1"/>
          </p:cNvSpPr>
          <p:nvPr>
            <p:ph idx="1"/>
          </p:nvPr>
        </p:nvSpPr>
        <p:spPr>
          <a:xfrm>
            <a:off x="338285" y="659594"/>
            <a:ext cx="8658661" cy="3003353"/>
          </a:xfrm>
        </p:spPr>
        <p:txBody>
          <a:bodyPr>
            <a:normAutofit fontScale="85000" lnSpcReduction="20000"/>
          </a:bodyPr>
          <a:lstStyle/>
          <a:p>
            <a:r>
              <a:rPr lang="en-US" dirty="0" smtClean="0">
                <a:latin typeface="Calibri"/>
                <a:cs typeface="Calibri"/>
              </a:rPr>
              <a:t>Adversary’s goal: distinguish</a:t>
            </a:r>
            <a:br>
              <a:rPr lang="en-US" dirty="0" smtClean="0">
                <a:latin typeface="Calibri"/>
                <a:cs typeface="Calibri"/>
              </a:rPr>
            </a:br>
            <a:r>
              <a:rPr lang="en-US" dirty="0" smtClean="0">
                <a:latin typeface="Calibri"/>
                <a:cs typeface="Calibri"/>
              </a:rPr>
              <a:t>obfuscations of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latin typeface="Calibri"/>
                <a:cs typeface="Calibri"/>
              </a:rPr>
              <a:t> </a:t>
            </a:r>
            <a:r>
              <a:rPr lang="en-US" dirty="0" smtClean="0">
                <a:latin typeface="Calibri"/>
                <a:cs typeface="Calibri"/>
              </a:rPr>
              <a:t>and obfuscations of </a:t>
            </a:r>
            <a:r>
              <a:rPr lang="en-US" i="1" dirty="0" smtClean="0">
                <a:latin typeface="Times New Roman"/>
                <a:cs typeface="Times New Roman"/>
              </a:rPr>
              <a:t>r </a:t>
            </a:r>
            <a:r>
              <a:rPr lang="en-US" i="1" baseline="30000" dirty="0" err="1" smtClean="0">
                <a:latin typeface="Times New Roman"/>
                <a:cs typeface="Times New Roman"/>
              </a:rPr>
              <a:t>i</a:t>
            </a:r>
            <a:endParaRPr lang="en-US" i="1" baseline="30000" dirty="0" smtClean="0">
              <a:latin typeface="Times New Roman"/>
              <a:cs typeface="Times New Roman"/>
            </a:endParaRPr>
          </a:p>
          <a:p>
            <a:r>
              <a:rPr lang="en-US" dirty="0" smtClean="0">
                <a:cs typeface="Calibri"/>
              </a:rPr>
              <a:t>By security of </a:t>
            </a:r>
            <a:r>
              <a:rPr lang="en-US" dirty="0">
                <a:cs typeface="Calibri"/>
              </a:rPr>
              <a:t>obfuscation, </a:t>
            </a:r>
            <a:r>
              <a:rPr lang="en-US" dirty="0" smtClean="0">
                <a:cs typeface="Calibri"/>
              </a:rPr>
              <a:t>can argue about what </a:t>
            </a:r>
            <a:r>
              <a:rPr lang="en-US" dirty="0">
                <a:cs typeface="Calibri"/>
              </a:rPr>
              <a:t>is </a:t>
            </a:r>
            <a:r>
              <a:rPr lang="en-US" dirty="0" smtClean="0">
                <a:cs typeface="Calibri"/>
              </a:rPr>
              <a:t>learned through oracle queries to symbols</a:t>
            </a:r>
          </a:p>
          <a:p>
            <a:r>
              <a:rPr lang="en-US" dirty="0" smtClean="0">
                <a:cs typeface="Calibri"/>
              </a:rPr>
              <a:t>Enough to argue that adversary is unlikely to get 1 response from oracle in either case</a:t>
            </a:r>
            <a:r>
              <a:rPr lang="en-US" i="1" baseline="30000" dirty="0">
                <a:latin typeface="Times New Roman"/>
                <a:cs typeface="Times New Roman"/>
              </a:rPr>
              <a:t> </a:t>
            </a:r>
          </a:p>
          <a:p>
            <a:pPr lvl="1"/>
            <a:r>
              <a:rPr lang="en-US" dirty="0" smtClean="0">
                <a:cs typeface="Calibri"/>
              </a:rPr>
              <a:t>This is true when a random point is obfuscated, </a:t>
            </a:r>
            <a:br>
              <a:rPr lang="en-US" dirty="0" smtClean="0">
                <a:cs typeface="Calibri"/>
              </a:rPr>
            </a:br>
            <a:r>
              <a:rPr lang="en-US" dirty="0" smtClean="0">
                <a:cs typeface="Calibri"/>
              </a:rPr>
              <a:t>what about when </a:t>
            </a:r>
            <a:r>
              <a:rPr lang="en-US" i="1" dirty="0" smtClean="0">
                <a:latin typeface="Times New Roman"/>
                <a:cs typeface="Times New Roman"/>
              </a:rPr>
              <a:t>w</a:t>
            </a:r>
            <a:r>
              <a:rPr lang="en-US" baseline="-25000" dirty="0" smtClean="0">
                <a:latin typeface="Times New Roman"/>
                <a:cs typeface="Times New Roman"/>
              </a:rPr>
              <a:t>0</a:t>
            </a:r>
            <a:r>
              <a:rPr lang="en-US" i="1" baseline="30000" dirty="0" smtClean="0">
                <a:latin typeface="Times New Roman"/>
                <a:cs typeface="Times New Roman"/>
              </a:rPr>
              <a:t>i</a:t>
            </a:r>
            <a:r>
              <a:rPr lang="en-US" baseline="30000" dirty="0" smtClean="0">
                <a:cs typeface="Calibri"/>
              </a:rPr>
              <a:t> </a:t>
            </a:r>
            <a:r>
              <a:rPr lang="en-US" dirty="0" smtClean="0">
                <a:cs typeface="Calibri"/>
              </a:rPr>
              <a:t>is obfuscated?</a:t>
            </a:r>
            <a:endParaRPr lang="en-US" dirty="0">
              <a:cs typeface="Calibri"/>
            </a:endParaRPr>
          </a:p>
        </p:txBody>
      </p:sp>
      <p:grpSp>
        <p:nvGrpSpPr>
          <p:cNvPr id="57" name="Group 56"/>
          <p:cNvGrpSpPr/>
          <p:nvPr/>
        </p:nvGrpSpPr>
        <p:grpSpPr>
          <a:xfrm>
            <a:off x="786386" y="4588137"/>
            <a:ext cx="529946" cy="461665"/>
            <a:chOff x="637563" y="4042853"/>
            <a:chExt cx="529946" cy="461665"/>
          </a:xfrm>
        </p:grpSpPr>
        <p:sp>
          <p:nvSpPr>
            <p:cNvPr id="68" name="Rectangle 67"/>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9" name="TextBox 68"/>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70" name="TextBox 69"/>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83" name="Group 82"/>
          <p:cNvGrpSpPr/>
          <p:nvPr/>
        </p:nvGrpSpPr>
        <p:grpSpPr>
          <a:xfrm>
            <a:off x="2638016" y="5423197"/>
            <a:ext cx="819641" cy="557973"/>
            <a:chOff x="1316332" y="6095656"/>
            <a:chExt cx="819641" cy="557973"/>
          </a:xfrm>
        </p:grpSpPr>
        <p:sp>
          <p:nvSpPr>
            <p:cNvPr id="84" name="Rectangle 8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5" name="Rectangle 84"/>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6" name="Group 85"/>
          <p:cNvGrpSpPr/>
          <p:nvPr/>
        </p:nvGrpSpPr>
        <p:grpSpPr>
          <a:xfrm>
            <a:off x="5872697" y="5993615"/>
            <a:ext cx="838015" cy="560788"/>
            <a:chOff x="1316332" y="6095656"/>
            <a:chExt cx="838015" cy="560788"/>
          </a:xfrm>
        </p:grpSpPr>
        <p:sp>
          <p:nvSpPr>
            <p:cNvPr id="87" name="Rectangle 8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88" name="Rectangle 87"/>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89" name="Group 88"/>
          <p:cNvGrpSpPr/>
          <p:nvPr/>
        </p:nvGrpSpPr>
        <p:grpSpPr>
          <a:xfrm>
            <a:off x="2638016" y="4428895"/>
            <a:ext cx="832040" cy="532764"/>
            <a:chOff x="1316332" y="6095656"/>
            <a:chExt cx="832040" cy="532764"/>
          </a:xfrm>
        </p:grpSpPr>
        <p:sp>
          <p:nvSpPr>
            <p:cNvPr id="90" name="Rectangle 8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1" name="Rectangle 9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2" name="Group 91"/>
          <p:cNvGrpSpPr/>
          <p:nvPr/>
        </p:nvGrpSpPr>
        <p:grpSpPr>
          <a:xfrm>
            <a:off x="5872697" y="5092889"/>
            <a:ext cx="828246" cy="519966"/>
            <a:chOff x="1316332" y="6095656"/>
            <a:chExt cx="828246" cy="519966"/>
          </a:xfrm>
        </p:grpSpPr>
        <p:sp>
          <p:nvSpPr>
            <p:cNvPr id="93" name="Rectangle 9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4" name="Rectangle 93"/>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24</a:t>
            </a:fld>
            <a:r>
              <a:rPr lang="en-US" smtClean="0"/>
              <a:t> BWF 4/2/2014</a:t>
            </a:r>
            <a:endParaRPr lang="en-US" dirty="0"/>
          </a:p>
        </p:txBody>
      </p:sp>
    </p:spTree>
    <p:extLst>
      <p:ext uri="{BB962C8B-B14F-4D97-AF65-F5344CB8AC3E}">
        <p14:creationId xmlns:p14="http://schemas.microsoft.com/office/powerpoint/2010/main" val="1910763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30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30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8345406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0791"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25</a:t>
            </a:fld>
            <a:r>
              <a:rPr lang="en-US" smtClean="0"/>
              <a:t> BWF 4/2/2014</a:t>
            </a:r>
            <a:endParaRPr lang="en-US" dirty="0"/>
          </a:p>
        </p:txBody>
      </p:sp>
    </p:spTree>
    <p:extLst>
      <p:ext uri="{BB962C8B-B14F-4D97-AF65-F5344CB8AC3E}">
        <p14:creationId xmlns:p14="http://schemas.microsoft.com/office/powerpoint/2010/main" val="23566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53" y="-113034"/>
            <a:ext cx="8996947" cy="968625"/>
          </a:xfrm>
        </p:spPr>
        <p:txBody>
          <a:bodyPr>
            <a:normAutofit fontScale="90000"/>
          </a:bodyPr>
          <a:lstStyle/>
          <a:p>
            <a:r>
              <a:rPr lang="en-US" dirty="0" smtClean="0"/>
              <a:t>Block </a:t>
            </a:r>
            <a:r>
              <a:rPr lang="en-US" dirty="0" err="1" smtClean="0"/>
              <a:t>Unguessable</a:t>
            </a:r>
            <a:r>
              <a:rPr lang="en-US" dirty="0" smtClean="0"/>
              <a:t>: Proceed with Caution</a:t>
            </a:r>
            <a:endParaRPr lang="en-US" dirty="0"/>
          </a:p>
        </p:txBody>
      </p:sp>
      <p:sp>
        <p:nvSpPr>
          <p:cNvPr id="4" name="TextBox 3"/>
          <p:cNvSpPr txBox="1"/>
          <p:nvPr/>
        </p:nvSpPr>
        <p:spPr>
          <a:xfrm>
            <a:off x="676197"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30000" dirty="0" smtClean="0">
                <a:latin typeface="Times New Roman"/>
                <a:cs typeface="Times New Roman"/>
              </a:rPr>
              <a:t>1</a:t>
            </a:r>
            <a:endParaRPr lang="en-US" sz="2800" baseline="30000" dirty="0">
              <a:latin typeface="Times New Roman"/>
              <a:cs typeface="Times New Roman"/>
            </a:endParaRPr>
          </a:p>
        </p:txBody>
      </p:sp>
      <p:sp>
        <p:nvSpPr>
          <p:cNvPr id="6" name="Rectangle 5"/>
          <p:cNvSpPr/>
          <p:nvPr/>
        </p:nvSpPr>
        <p:spPr>
          <a:xfrm>
            <a:off x="1274191" y="3348926"/>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1</a:t>
            </a:r>
            <a:endParaRPr lang="en-US" baseline="30000" dirty="0">
              <a:solidFill>
                <a:srgbClr val="FF0000"/>
              </a:solidFill>
            </a:endParaRPr>
          </a:p>
        </p:txBody>
      </p:sp>
      <p:sp>
        <p:nvSpPr>
          <p:cNvPr id="7" name="Oval 6"/>
          <p:cNvSpPr/>
          <p:nvPr/>
        </p:nvSpPr>
        <p:spPr bwMode="auto">
          <a:xfrm>
            <a:off x="1322950" y="27445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490363" y="39593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1157002" y="35021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 name="Oval 10"/>
          <p:cNvSpPr/>
          <p:nvPr/>
        </p:nvSpPr>
        <p:spPr bwMode="auto">
          <a:xfrm>
            <a:off x="1585316" y="32400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1033163"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1585316" y="37970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1033163" y="314163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033163" y="37486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1380676" y="412673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1157002" y="3502551"/>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46427" y="3752380"/>
            <a:ext cx="432580" cy="523220"/>
          </a:xfrm>
          <a:prstGeom prst="rect">
            <a:avLst/>
          </a:prstGeom>
          <a:noFill/>
        </p:spPr>
        <p:txBody>
          <a:bodyPr wrap="none" rtlCol="0">
            <a:spAutoFit/>
          </a:bodyPr>
          <a:lstStyle/>
          <a:p>
            <a:r>
              <a:rPr lang="en-US" sz="2800" dirty="0" smtClean="0"/>
              <a:t>…</a:t>
            </a:r>
            <a:endParaRPr lang="en-US" sz="2800" dirty="0"/>
          </a:p>
        </p:txBody>
      </p:sp>
      <p:sp>
        <p:nvSpPr>
          <p:cNvPr id="22" name="TextBox 21"/>
          <p:cNvSpPr txBox="1"/>
          <p:nvPr/>
        </p:nvSpPr>
        <p:spPr>
          <a:xfrm>
            <a:off x="2324620" y="1187425"/>
            <a:ext cx="735263" cy="523220"/>
          </a:xfrm>
          <a:prstGeom prst="rect">
            <a:avLst/>
          </a:prstGeom>
          <a:noFill/>
        </p:spPr>
        <p:txBody>
          <a:bodyPr wrap="square" rtlCol="0">
            <a:spAutoFit/>
          </a:bodyPr>
          <a:lstStyle/>
          <a:p>
            <a:r>
              <a:rPr lang="en-US" sz="2800" i="1" dirty="0" smtClean="0">
                <a:latin typeface="Times New Roman"/>
                <a:cs typeface="Times New Roman"/>
              </a:rPr>
              <a:t>W</a:t>
            </a:r>
            <a:r>
              <a:rPr lang="en-US" sz="2800" baseline="30000" dirty="0" smtClean="0">
                <a:latin typeface="Times New Roman"/>
                <a:cs typeface="Times New Roman"/>
              </a:rPr>
              <a:t>2</a:t>
            </a:r>
            <a:endParaRPr lang="en-US" sz="2800" baseline="30000" dirty="0">
              <a:latin typeface="Times New Roman"/>
              <a:cs typeface="Times New Roman"/>
            </a:endParaRPr>
          </a:p>
        </p:txBody>
      </p:sp>
      <p:sp>
        <p:nvSpPr>
          <p:cNvPr id="23" name="TextBox 22"/>
          <p:cNvSpPr txBox="1"/>
          <p:nvPr/>
        </p:nvSpPr>
        <p:spPr>
          <a:xfrm>
            <a:off x="7142599" y="1187425"/>
            <a:ext cx="735263" cy="523220"/>
          </a:xfrm>
          <a:prstGeom prst="rect">
            <a:avLst/>
          </a:prstGeom>
          <a:noFill/>
        </p:spPr>
        <p:txBody>
          <a:bodyPr wrap="square" rtlCol="0">
            <a:spAutoFit/>
          </a:bodyPr>
          <a:lstStyle/>
          <a:p>
            <a:r>
              <a:rPr lang="en-US" sz="2800" i="1" dirty="0" err="1" smtClean="0">
                <a:latin typeface="Times New Roman"/>
                <a:cs typeface="Times New Roman"/>
              </a:rPr>
              <a:t>W</a:t>
            </a:r>
            <a:r>
              <a:rPr lang="en-US" sz="2800" i="1" baseline="30000" dirty="0" err="1" smtClean="0">
                <a:latin typeface="Times New Roman"/>
                <a:cs typeface="Times New Roman"/>
              </a:rPr>
              <a:t>k</a:t>
            </a:r>
            <a:endParaRPr lang="en-US" sz="2800" i="1" baseline="30000" dirty="0">
              <a:latin typeface="Times New Roman"/>
              <a:cs typeface="Times New Roman"/>
            </a:endParaRPr>
          </a:p>
        </p:txBody>
      </p:sp>
      <p:sp>
        <p:nvSpPr>
          <p:cNvPr id="24" name="Rectangle 36"/>
          <p:cNvSpPr>
            <a:spLocks noChangeArrowheads="1"/>
          </p:cNvSpPr>
          <p:nvPr/>
        </p:nvSpPr>
        <p:spPr bwMode="auto">
          <a:xfrm>
            <a:off x="4665579" y="5621671"/>
            <a:ext cx="4324799" cy="116948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An adversary can guess “easy” blocks, and use gained info to guess next block</a:t>
            </a:r>
            <a:endParaRPr lang="en-US" sz="2400" b="1" dirty="0" smtClean="0">
              <a:latin typeface="Times New Roman"/>
              <a:cs typeface="Times New Roman"/>
            </a:endParaRPr>
          </a:p>
        </p:txBody>
      </p:sp>
      <p:sp>
        <p:nvSpPr>
          <p:cNvPr id="25" name="Oval 24"/>
          <p:cNvSpPr/>
          <p:nvPr/>
        </p:nvSpPr>
        <p:spPr>
          <a:xfrm>
            <a:off x="2665517" y="1479559"/>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3037341" y="2475642"/>
            <a:ext cx="434275"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baseline="30000" dirty="0" smtClean="0">
                <a:solidFill>
                  <a:srgbClr val="FF0000"/>
                </a:solidFill>
                <a:latin typeface="Times New Roman"/>
                <a:cs typeface="Times New Roman"/>
              </a:rPr>
              <a:t>2</a:t>
            </a:r>
            <a:endParaRPr lang="en-US" baseline="30000" dirty="0">
              <a:solidFill>
                <a:srgbClr val="FF0000"/>
              </a:solidFill>
            </a:endParaRPr>
          </a:p>
        </p:txBody>
      </p:sp>
      <p:sp>
        <p:nvSpPr>
          <p:cNvPr id="27" name="Oval 26"/>
          <p:cNvSpPr/>
          <p:nvPr/>
        </p:nvSpPr>
        <p:spPr bwMode="auto">
          <a:xfrm>
            <a:off x="3086100" y="187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253513" y="30860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2920152" y="26288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3348466"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2796313" y="32042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3348466" y="29237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2796313" y="22683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2796313" y="28753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3143826" y="32534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2920152" y="2629267"/>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3086100" y="4765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0" name="Oval 39"/>
          <p:cNvSpPr/>
          <p:nvPr/>
        </p:nvSpPr>
        <p:spPr bwMode="auto">
          <a:xfrm>
            <a:off x="2446491" y="60986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2926202" y="55232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2" name="Oval 41"/>
          <p:cNvSpPr/>
          <p:nvPr/>
        </p:nvSpPr>
        <p:spPr bwMode="auto">
          <a:xfrm>
            <a:off x="3348466" y="52612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3535802" y="441571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3470857" y="3914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596519" y="35134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2796313" y="576984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143826" y="61478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3" name="Oval 62"/>
          <p:cNvSpPr/>
          <p:nvPr/>
        </p:nvSpPr>
        <p:spPr bwMode="auto">
          <a:xfrm>
            <a:off x="8298445" y="20235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4" name="Oval 63"/>
          <p:cNvSpPr/>
          <p:nvPr/>
        </p:nvSpPr>
        <p:spPr bwMode="auto">
          <a:xfrm>
            <a:off x="8465858" y="32382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5" name="Oval 64"/>
          <p:cNvSpPr/>
          <p:nvPr/>
        </p:nvSpPr>
        <p:spPr bwMode="auto">
          <a:xfrm>
            <a:off x="8138547" y="278108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6" name="Oval 65"/>
          <p:cNvSpPr/>
          <p:nvPr/>
        </p:nvSpPr>
        <p:spPr bwMode="auto">
          <a:xfrm>
            <a:off x="8560811" y="251902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7" name="Oval 66"/>
          <p:cNvSpPr/>
          <p:nvPr/>
        </p:nvSpPr>
        <p:spPr bwMode="auto">
          <a:xfrm>
            <a:off x="8465858" y="481702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8" name="Oval 67"/>
          <p:cNvSpPr/>
          <p:nvPr/>
        </p:nvSpPr>
        <p:spPr bwMode="auto">
          <a:xfrm>
            <a:off x="8560811" y="30760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69" name="Oval 68"/>
          <p:cNvSpPr/>
          <p:nvPr/>
        </p:nvSpPr>
        <p:spPr bwMode="auto">
          <a:xfrm>
            <a:off x="8008658" y="242061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0" name="Oval 69"/>
          <p:cNvSpPr/>
          <p:nvPr/>
        </p:nvSpPr>
        <p:spPr bwMode="auto">
          <a:xfrm>
            <a:off x="8008658" y="30276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1" name="Oval 70"/>
          <p:cNvSpPr/>
          <p:nvPr/>
        </p:nvSpPr>
        <p:spPr bwMode="auto">
          <a:xfrm>
            <a:off x="8356171" y="340571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3" name="Oval 72"/>
          <p:cNvSpPr/>
          <p:nvPr/>
        </p:nvSpPr>
        <p:spPr>
          <a:xfrm>
            <a:off x="6146652" y="1666942"/>
            <a:ext cx="995947" cy="244642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6518476" y="2663025"/>
            <a:ext cx="446686" cy="369332"/>
          </a:xfrm>
          <a:prstGeom prst="rect">
            <a:avLst/>
          </a:prstGeom>
        </p:spPr>
        <p:txBody>
          <a:bodyPr wrap="none">
            <a:spAutoFit/>
          </a:bodyPr>
          <a:lstStyle/>
          <a:p>
            <a:r>
              <a:rPr lang="en-US" i="1" dirty="0" err="1" smtClean="0">
                <a:solidFill>
                  <a:srgbClr val="FF0000"/>
                </a:solidFill>
                <a:latin typeface="Times New Roman"/>
                <a:cs typeface="Times New Roman"/>
              </a:rPr>
              <a:t>w</a:t>
            </a:r>
            <a:r>
              <a:rPr lang="en-US" i="1" baseline="30000" dirty="0" err="1" smtClean="0">
                <a:solidFill>
                  <a:srgbClr val="FF0000"/>
                </a:solidFill>
                <a:latin typeface="Times New Roman"/>
                <a:cs typeface="Times New Roman"/>
              </a:rPr>
              <a:t>k</a:t>
            </a:r>
            <a:endParaRPr lang="en-US" i="1" baseline="30000" dirty="0">
              <a:solidFill>
                <a:srgbClr val="FF0000"/>
              </a:solidFill>
            </a:endParaRPr>
          </a:p>
        </p:txBody>
      </p:sp>
      <p:sp>
        <p:nvSpPr>
          <p:cNvPr id="75" name="Oval 74"/>
          <p:cNvSpPr/>
          <p:nvPr/>
        </p:nvSpPr>
        <p:spPr bwMode="auto">
          <a:xfrm>
            <a:off x="6567235" y="20586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6" name="Oval 75"/>
          <p:cNvSpPr/>
          <p:nvPr/>
        </p:nvSpPr>
        <p:spPr bwMode="auto">
          <a:xfrm>
            <a:off x="6734648" y="32734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7" name="Oval 76"/>
          <p:cNvSpPr/>
          <p:nvPr/>
        </p:nvSpPr>
        <p:spPr bwMode="auto">
          <a:xfrm>
            <a:off x="6401287" y="281620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8" name="Oval 77"/>
          <p:cNvSpPr/>
          <p:nvPr/>
        </p:nvSpPr>
        <p:spPr bwMode="auto">
          <a:xfrm>
            <a:off x="6829601" y="255413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79" name="Oval 78"/>
          <p:cNvSpPr/>
          <p:nvPr/>
        </p:nvSpPr>
        <p:spPr bwMode="auto">
          <a:xfrm>
            <a:off x="6277448" y="33916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0" name="Oval 79"/>
          <p:cNvSpPr/>
          <p:nvPr/>
        </p:nvSpPr>
        <p:spPr bwMode="auto">
          <a:xfrm>
            <a:off x="6829601" y="31111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1" name="Oval 80"/>
          <p:cNvSpPr/>
          <p:nvPr/>
        </p:nvSpPr>
        <p:spPr bwMode="auto">
          <a:xfrm>
            <a:off x="6277448" y="245573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2" name="Oval 81"/>
          <p:cNvSpPr/>
          <p:nvPr/>
        </p:nvSpPr>
        <p:spPr bwMode="auto">
          <a:xfrm>
            <a:off x="6277448" y="306277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3" name="Oval 82"/>
          <p:cNvSpPr/>
          <p:nvPr/>
        </p:nvSpPr>
        <p:spPr bwMode="auto">
          <a:xfrm>
            <a:off x="6624961" y="344083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84" name="Oval 83"/>
          <p:cNvSpPr/>
          <p:nvPr/>
        </p:nvSpPr>
        <p:spPr bwMode="auto">
          <a:xfrm>
            <a:off x="6401287" y="2816650"/>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86" name="Straight Connector 85"/>
          <p:cNvCxnSpPr/>
          <p:nvPr/>
        </p:nvCxnSpPr>
        <p:spPr>
          <a:xfrm>
            <a:off x="2028204" y="855591"/>
            <a:ext cx="0" cy="61227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945236" y="855591"/>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6" idx="3"/>
            <a:endCxn id="25" idx="2"/>
          </p:cNvCxnSpPr>
          <p:nvPr/>
        </p:nvCxnSpPr>
        <p:spPr>
          <a:xfrm flipV="1">
            <a:off x="1708466" y="2702770"/>
            <a:ext cx="957051" cy="830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445217" y="858439"/>
            <a:ext cx="0" cy="61659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4" name="Oval 113"/>
          <p:cNvSpPr/>
          <p:nvPr/>
        </p:nvSpPr>
        <p:spPr bwMode="auto">
          <a:xfrm>
            <a:off x="5434595" y="267366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5" name="Oval 114"/>
          <p:cNvSpPr/>
          <p:nvPr/>
        </p:nvSpPr>
        <p:spPr bwMode="auto">
          <a:xfrm>
            <a:off x="7604484" y="23667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6" name="Oval 115"/>
          <p:cNvSpPr/>
          <p:nvPr/>
        </p:nvSpPr>
        <p:spPr bwMode="auto">
          <a:xfrm>
            <a:off x="5760049" y="47165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7" name="Oval 116"/>
          <p:cNvSpPr/>
          <p:nvPr/>
        </p:nvSpPr>
        <p:spPr bwMode="auto">
          <a:xfrm>
            <a:off x="8356171" y="407752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8" name="Oval 117"/>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19" name="Oval 118"/>
          <p:cNvSpPr/>
          <p:nvPr/>
        </p:nvSpPr>
        <p:spPr bwMode="auto">
          <a:xfrm>
            <a:off x="6016763" y="43173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0" name="Oval 119"/>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1" name="Oval 120"/>
          <p:cNvSpPr/>
          <p:nvPr/>
        </p:nvSpPr>
        <p:spPr bwMode="auto">
          <a:xfrm>
            <a:off x="5144808" y="367779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2" name="Oval 121"/>
          <p:cNvSpPr/>
          <p:nvPr/>
        </p:nvSpPr>
        <p:spPr bwMode="auto">
          <a:xfrm>
            <a:off x="5770400" y="5212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3" name="Oval 122"/>
          <p:cNvSpPr/>
          <p:nvPr/>
        </p:nvSpPr>
        <p:spPr bwMode="auto">
          <a:xfrm>
            <a:off x="7485607" y="3323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4" name="Oval 123"/>
          <p:cNvSpPr/>
          <p:nvPr/>
        </p:nvSpPr>
        <p:spPr bwMode="auto">
          <a:xfrm>
            <a:off x="8895329" y="473900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5" name="Oval 124"/>
          <p:cNvSpPr/>
          <p:nvPr/>
        </p:nvSpPr>
        <p:spPr bwMode="auto">
          <a:xfrm>
            <a:off x="7325709" y="408122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6" name="Oval 125"/>
          <p:cNvSpPr/>
          <p:nvPr/>
        </p:nvSpPr>
        <p:spPr bwMode="auto">
          <a:xfrm>
            <a:off x="8168556" y="52311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7" name="Oval 126"/>
          <p:cNvSpPr/>
          <p:nvPr/>
        </p:nvSpPr>
        <p:spPr bwMode="auto">
          <a:xfrm>
            <a:off x="7195820" y="465665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8" name="Oval 127"/>
          <p:cNvSpPr/>
          <p:nvPr/>
        </p:nvSpPr>
        <p:spPr bwMode="auto">
          <a:xfrm>
            <a:off x="7747973" y="437617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9" name="Oval 128"/>
          <p:cNvSpPr/>
          <p:nvPr/>
        </p:nvSpPr>
        <p:spPr bwMode="auto">
          <a:xfrm>
            <a:off x="7195820" y="372075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0" name="Oval 129"/>
          <p:cNvSpPr/>
          <p:nvPr/>
        </p:nvSpPr>
        <p:spPr bwMode="auto">
          <a:xfrm>
            <a:off x="7195820"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1" name="Oval 130"/>
          <p:cNvSpPr/>
          <p:nvPr/>
        </p:nvSpPr>
        <p:spPr bwMode="auto">
          <a:xfrm>
            <a:off x="7543333" y="4705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2" name="Oval 131"/>
          <p:cNvSpPr/>
          <p:nvPr/>
        </p:nvSpPr>
        <p:spPr bwMode="auto">
          <a:xfrm>
            <a:off x="5209752" y="216994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3" name="Oval 132"/>
          <p:cNvSpPr/>
          <p:nvPr/>
        </p:nvSpPr>
        <p:spPr bwMode="auto">
          <a:xfrm>
            <a:off x="6533712" y="48644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4" name="Oval 133"/>
          <p:cNvSpPr/>
          <p:nvPr/>
        </p:nvSpPr>
        <p:spPr bwMode="auto">
          <a:xfrm>
            <a:off x="5951818" y="28609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5" name="Oval 134"/>
          <p:cNvSpPr/>
          <p:nvPr/>
        </p:nvSpPr>
        <p:spPr bwMode="auto">
          <a:xfrm>
            <a:off x="5958047" y="22191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6" name="Oval 135"/>
          <p:cNvSpPr/>
          <p:nvPr/>
        </p:nvSpPr>
        <p:spPr bwMode="auto">
          <a:xfrm>
            <a:off x="7159128" y="51135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7" name="Oval 136"/>
          <p:cNvSpPr/>
          <p:nvPr/>
        </p:nvSpPr>
        <p:spPr bwMode="auto">
          <a:xfrm>
            <a:off x="6537226" y="43278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8" name="Oval 137"/>
          <p:cNvSpPr/>
          <p:nvPr/>
        </p:nvSpPr>
        <p:spPr bwMode="auto">
          <a:xfrm>
            <a:off x="8530802"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9" name="Oval 138"/>
          <p:cNvSpPr/>
          <p:nvPr/>
        </p:nvSpPr>
        <p:spPr bwMode="auto">
          <a:xfrm>
            <a:off x="6764656" y="506439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0" name="Oval 139"/>
          <p:cNvSpPr/>
          <p:nvPr/>
        </p:nvSpPr>
        <p:spPr bwMode="auto">
          <a:xfrm>
            <a:off x="5644721" y="42082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1" name="Oval 140"/>
          <p:cNvSpPr/>
          <p:nvPr/>
        </p:nvSpPr>
        <p:spPr bwMode="auto">
          <a:xfrm>
            <a:off x="7989179" y="491803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2" name="Oval 141"/>
          <p:cNvSpPr/>
          <p:nvPr/>
        </p:nvSpPr>
        <p:spPr bwMode="auto">
          <a:xfrm>
            <a:off x="6689905" y="372700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3" name="Oval 142"/>
          <p:cNvSpPr/>
          <p:nvPr/>
        </p:nvSpPr>
        <p:spPr bwMode="auto">
          <a:xfrm>
            <a:off x="6212503" y="4913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4" name="Oval 143"/>
          <p:cNvSpPr/>
          <p:nvPr/>
        </p:nvSpPr>
        <p:spPr bwMode="auto">
          <a:xfrm>
            <a:off x="8203491" y="42574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5" name="Oval 144"/>
          <p:cNvSpPr/>
          <p:nvPr/>
        </p:nvSpPr>
        <p:spPr bwMode="auto">
          <a:xfrm>
            <a:off x="5144808" y="40066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6" name="Oval 145"/>
          <p:cNvSpPr/>
          <p:nvPr/>
        </p:nvSpPr>
        <p:spPr bwMode="auto">
          <a:xfrm>
            <a:off x="5307422" y="491707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7" name="Oval 146"/>
          <p:cNvSpPr/>
          <p:nvPr/>
        </p:nvSpPr>
        <p:spPr bwMode="auto">
          <a:xfrm>
            <a:off x="5144808" y="3070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8" name="Oval 147"/>
          <p:cNvSpPr/>
          <p:nvPr/>
        </p:nvSpPr>
        <p:spPr bwMode="auto">
          <a:xfrm>
            <a:off x="5014919" y="54248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9" name="Oval 148"/>
          <p:cNvSpPr/>
          <p:nvPr/>
        </p:nvSpPr>
        <p:spPr bwMode="auto">
          <a:xfrm>
            <a:off x="5492321" y="405585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0" name="Oval 149"/>
          <p:cNvSpPr/>
          <p:nvPr/>
        </p:nvSpPr>
        <p:spPr bwMode="auto">
          <a:xfrm>
            <a:off x="5640511" y="20094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1" name="Oval 150"/>
          <p:cNvSpPr/>
          <p:nvPr/>
        </p:nvSpPr>
        <p:spPr bwMode="auto">
          <a:xfrm>
            <a:off x="8054123" y="394241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2" name="Oval 151"/>
          <p:cNvSpPr/>
          <p:nvPr/>
        </p:nvSpPr>
        <p:spPr bwMode="auto">
          <a:xfrm>
            <a:off x="5427097" y="358362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3" name="Oval 152"/>
          <p:cNvSpPr/>
          <p:nvPr/>
        </p:nvSpPr>
        <p:spPr bwMode="auto">
          <a:xfrm>
            <a:off x="5849361" y="33215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4" name="Oval 153"/>
          <p:cNvSpPr/>
          <p:nvPr/>
        </p:nvSpPr>
        <p:spPr bwMode="auto">
          <a:xfrm>
            <a:off x="5297208" y="415904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5" name="Oval 154"/>
          <p:cNvSpPr/>
          <p:nvPr/>
        </p:nvSpPr>
        <p:spPr bwMode="auto">
          <a:xfrm>
            <a:off x="5849361" y="387857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6" name="Oval 155"/>
          <p:cNvSpPr/>
          <p:nvPr/>
        </p:nvSpPr>
        <p:spPr bwMode="auto">
          <a:xfrm>
            <a:off x="4848338" y="247564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7" name="Oval 156"/>
          <p:cNvSpPr/>
          <p:nvPr/>
        </p:nvSpPr>
        <p:spPr bwMode="auto">
          <a:xfrm>
            <a:off x="5014919" y="497211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8" name="Oval 157"/>
          <p:cNvSpPr/>
          <p:nvPr/>
        </p:nvSpPr>
        <p:spPr bwMode="auto">
          <a:xfrm>
            <a:off x="5463679" y="464060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cxnSp>
        <p:nvCxnSpPr>
          <p:cNvPr id="159" name="Straight Arrow Connector 158"/>
          <p:cNvCxnSpPr>
            <a:stCxn id="26" idx="3"/>
          </p:cNvCxnSpPr>
          <p:nvPr/>
        </p:nvCxnSpPr>
        <p:spPr>
          <a:xfrm>
            <a:off x="3471616" y="2660308"/>
            <a:ext cx="710917" cy="74540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flipV="1">
            <a:off x="4182533" y="3062776"/>
            <a:ext cx="1964119" cy="35719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3238500" y="49181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6" name="Oval 165"/>
          <p:cNvSpPr/>
          <p:nvPr/>
        </p:nvSpPr>
        <p:spPr bwMode="auto">
          <a:xfrm>
            <a:off x="3405913" y="613286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7" name="Oval 166"/>
          <p:cNvSpPr/>
          <p:nvPr/>
        </p:nvSpPr>
        <p:spPr bwMode="auto">
          <a:xfrm>
            <a:off x="2259675" y="26868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8" name="Oval 167"/>
          <p:cNvSpPr/>
          <p:nvPr/>
        </p:nvSpPr>
        <p:spPr bwMode="auto">
          <a:xfrm>
            <a:off x="3500866" y="541360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9" name="Oval 168"/>
          <p:cNvSpPr/>
          <p:nvPr/>
        </p:nvSpPr>
        <p:spPr bwMode="auto">
          <a:xfrm>
            <a:off x="3188568" y="427859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0" name="Oval 169"/>
          <p:cNvSpPr/>
          <p:nvPr/>
        </p:nvSpPr>
        <p:spPr bwMode="auto">
          <a:xfrm>
            <a:off x="3500866" y="597061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1" name="Oval 170"/>
          <p:cNvSpPr/>
          <p:nvPr/>
        </p:nvSpPr>
        <p:spPr bwMode="auto">
          <a:xfrm>
            <a:off x="2827215" y="42735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2" name="Oval 171"/>
          <p:cNvSpPr/>
          <p:nvPr/>
        </p:nvSpPr>
        <p:spPr bwMode="auto">
          <a:xfrm>
            <a:off x="2251657" y="59312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3" name="Oval 172"/>
          <p:cNvSpPr/>
          <p:nvPr/>
        </p:nvSpPr>
        <p:spPr bwMode="auto">
          <a:xfrm>
            <a:off x="2599170" y="372829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4" name="Oval 173"/>
          <p:cNvSpPr/>
          <p:nvPr/>
        </p:nvSpPr>
        <p:spPr bwMode="auto">
          <a:xfrm>
            <a:off x="2476500" y="43191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5" name="Oval 174"/>
          <p:cNvSpPr/>
          <p:nvPr/>
        </p:nvSpPr>
        <p:spPr bwMode="auto">
          <a:xfrm>
            <a:off x="2431198" y="208689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6" name="Oval 175"/>
          <p:cNvSpPr/>
          <p:nvPr/>
        </p:nvSpPr>
        <p:spPr bwMode="auto">
          <a:xfrm>
            <a:off x="2316602" y="507671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7" name="Oval 176"/>
          <p:cNvSpPr/>
          <p:nvPr/>
        </p:nvSpPr>
        <p:spPr bwMode="auto">
          <a:xfrm>
            <a:off x="2738866" y="48146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8" name="Oval 177"/>
          <p:cNvSpPr/>
          <p:nvPr/>
        </p:nvSpPr>
        <p:spPr bwMode="auto">
          <a:xfrm>
            <a:off x="2561087" y="320955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9" name="Oval 178"/>
          <p:cNvSpPr/>
          <p:nvPr/>
        </p:nvSpPr>
        <p:spPr bwMode="auto">
          <a:xfrm>
            <a:off x="2346611" y="346425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0" name="Oval 179"/>
          <p:cNvSpPr/>
          <p:nvPr/>
        </p:nvSpPr>
        <p:spPr bwMode="auto">
          <a:xfrm>
            <a:off x="2186713" y="47162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1" name="Oval 180"/>
          <p:cNvSpPr/>
          <p:nvPr/>
        </p:nvSpPr>
        <p:spPr bwMode="auto">
          <a:xfrm>
            <a:off x="2186713" y="532328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2" name="Oval 181"/>
          <p:cNvSpPr/>
          <p:nvPr/>
        </p:nvSpPr>
        <p:spPr bwMode="auto">
          <a:xfrm>
            <a:off x="2321511" y="225432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3" name="Oval 182"/>
          <p:cNvSpPr/>
          <p:nvPr/>
        </p:nvSpPr>
        <p:spPr bwMode="auto">
          <a:xfrm>
            <a:off x="2133547"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4" name="Oval 183"/>
          <p:cNvSpPr/>
          <p:nvPr/>
        </p:nvSpPr>
        <p:spPr bwMode="auto">
          <a:xfrm>
            <a:off x="3694658" y="177285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5" name="Oval 184"/>
          <p:cNvSpPr/>
          <p:nvPr/>
        </p:nvSpPr>
        <p:spPr bwMode="auto">
          <a:xfrm>
            <a:off x="2541444" y="18220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6" name="Oval 185"/>
          <p:cNvSpPr/>
          <p:nvPr/>
        </p:nvSpPr>
        <p:spPr bwMode="auto">
          <a:xfrm>
            <a:off x="2133547" y="235962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26</a:t>
            </a:fld>
            <a:r>
              <a:rPr lang="en-US" smtClean="0"/>
              <a:t> BWF 4/2/2014</a:t>
            </a:r>
            <a:endParaRPr lang="en-US" dirty="0"/>
          </a:p>
        </p:txBody>
      </p:sp>
    </p:spTree>
    <p:extLst>
      <p:ext uri="{BB962C8B-B14F-4D97-AF65-F5344CB8AC3E}">
        <p14:creationId xmlns:p14="http://schemas.microsoft.com/office/powerpoint/2010/main" val="9741854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24" grpId="0" animBg="1"/>
      <p:bldP spid="25" grpId="0" animBg="1"/>
      <p:bldP spid="26" grpId="0"/>
      <p:bldP spid="36" grpId="0" animBg="1"/>
      <p:bldP spid="73" grpId="0" animBg="1"/>
      <p:bldP spid="74" grpId="0"/>
      <p:bldP spid="8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smtClean="0">
                <a:latin typeface="Times New Roman"/>
                <a:cs typeface="Times New Roman"/>
              </a:rPr>
              <a:t>A</a:t>
            </a:r>
            <a:r>
              <a:rPr lang="en-US" dirty="0" smtClean="0">
                <a:latin typeface="Calibri"/>
                <a:cs typeface="Calibri"/>
              </a:rPr>
              <a:t> be an algorithm asking polynomial queries of the form: is </a:t>
            </a:r>
            <a:r>
              <a:rPr lang="en-US" i="1" dirty="0" err="1" smtClean="0">
                <a:latin typeface="Times New Roman"/>
                <a:cs typeface="Times New Roman"/>
              </a:rPr>
              <a:t>w</a:t>
            </a:r>
            <a:r>
              <a:rPr lang="en-US" i="1" baseline="30000"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30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there exists a set </a:t>
            </a:r>
            <a:r>
              <a:rPr lang="en-US" i="1" dirty="0" smtClean="0">
                <a:latin typeface="Times New Roman"/>
                <a:cs typeface="Times New Roman"/>
              </a:rPr>
              <a:t>J</a:t>
            </a:r>
            <a:r>
              <a:rPr lang="en-US" dirty="0" smtClean="0">
                <a:latin typeface="Calibri"/>
                <a:cs typeface="Calibri"/>
              </a:rPr>
              <a:t> such that for all </a:t>
            </a:r>
            <a:r>
              <a:rPr lang="en-US" i="1" dirty="0" smtClean="0">
                <a:latin typeface="Times New Roman"/>
                <a:cs typeface="Times New Roman"/>
              </a:rPr>
              <a:t>A</a:t>
            </a:r>
            <a:r>
              <a:rPr lang="en-US" dirty="0" smtClean="0">
                <a:latin typeface="Calibri"/>
                <a:cs typeface="Calibri"/>
              </a:rPr>
              <a:t>,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32577462"/>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1815"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7" name="Rectangle 36"/>
          <p:cNvSpPr>
            <a:spLocks noChangeArrowheads="1"/>
          </p:cNvSpPr>
          <p:nvPr/>
        </p:nvSpPr>
        <p:spPr bwMode="auto">
          <a:xfrm>
            <a:off x="338285" y="3551585"/>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27</a:t>
            </a:fld>
            <a:r>
              <a:rPr lang="en-US" smtClean="0"/>
              <a:t> BWF 4/2/2014</a:t>
            </a:r>
            <a:endParaRPr lang="en-US" dirty="0"/>
          </a:p>
        </p:txBody>
      </p:sp>
      <p:sp>
        <p:nvSpPr>
          <p:cNvPr id="8" name="Rectangle 36"/>
          <p:cNvSpPr>
            <a:spLocks noChangeArrowheads="1"/>
          </p:cNvSpPr>
          <p:nvPr/>
        </p:nvSpPr>
        <p:spPr bwMode="auto">
          <a:xfrm>
            <a:off x="338286" y="5117428"/>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Tree>
    <p:extLst>
      <p:ext uri="{BB962C8B-B14F-4D97-AF65-F5344CB8AC3E}">
        <p14:creationId xmlns:p14="http://schemas.microsoft.com/office/powerpoint/2010/main" val="202743868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What does this mean?  Is it enough?</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28</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65308873"/>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33289"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1471973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9368"/>
            <a:ext cx="8229600" cy="5096795"/>
          </a:xfrm>
        </p:spPr>
        <p:txBody>
          <a:bodyPr>
            <a:normAutofit fontScale="92500" lnSpcReduction="20000"/>
          </a:bodyPr>
          <a:lstStyle/>
          <a:p>
            <a:pPr marL="342900" lvl="1" indent="-342900">
              <a:buFont typeface="Arial"/>
              <a:buChar char="•"/>
            </a:pPr>
            <a:r>
              <a:rPr lang="en-US" i="1" dirty="0" smtClean="0">
                <a:latin typeface="Times New Roman"/>
                <a:cs typeface="Times New Roman"/>
              </a:rPr>
              <a:t>C</a:t>
            </a:r>
            <a:r>
              <a:rPr lang="en-US" dirty="0" smtClean="0"/>
              <a:t> has </a:t>
            </a:r>
            <a:r>
              <a:rPr lang="en-US" i="1" dirty="0" smtClean="0"/>
              <a:t>computational </a:t>
            </a:r>
            <a:r>
              <a:rPr lang="en-US" dirty="0" smtClean="0"/>
              <a:t>entropy </a:t>
            </a:r>
            <a:br>
              <a:rPr lang="en-US" dirty="0" smtClean="0"/>
            </a:br>
            <a:r>
              <a:rPr lang="en-US" sz="2200" dirty="0" smtClean="0">
                <a:cs typeface="Calibri"/>
              </a:rPr>
              <a:t>[HåstadImpagliazzoLevinLuby99, HsiaoLuReyzin07]</a:t>
            </a:r>
            <a:endParaRPr lang="en-US" sz="2600" dirty="0" smtClean="0"/>
          </a:p>
          <a:p>
            <a:pPr lvl="1"/>
            <a:r>
              <a:rPr lang="en-US" i="1" dirty="0" smtClean="0">
                <a:latin typeface="Times New Roman"/>
                <a:cs typeface="Times New Roman"/>
              </a:rPr>
              <a:t>C</a:t>
            </a:r>
            <a:r>
              <a:rPr lang="en-US" dirty="0" smtClean="0"/>
              <a:t> is indistinguishable from a distribution with entropy</a:t>
            </a:r>
          </a:p>
          <a:p>
            <a:pPr marL="914400" lvl="2" indent="0">
              <a:buNone/>
            </a:pPr>
            <a:r>
              <a:rPr lang="en-US" dirty="0" smtClean="0"/>
              <a:t>Exists </a:t>
            </a:r>
            <a:r>
              <a:rPr lang="en-US" i="1" dirty="0" smtClean="0">
                <a:latin typeface="Times New Roman"/>
                <a:cs typeface="Times New Roman"/>
              </a:rPr>
              <a:t>C</a:t>
            </a:r>
            <a:r>
              <a:rPr lang="en-US" dirty="0" smtClean="0">
                <a:latin typeface="Times New Roman"/>
                <a:cs typeface="Times New Roman"/>
              </a:rPr>
              <a:t>’</a:t>
            </a:r>
            <a:r>
              <a:rPr lang="en-US" dirty="0" smtClean="0"/>
              <a:t> (with entropy) and for all polynomial size </a:t>
            </a:r>
            <a:r>
              <a:rPr lang="en-US" i="1" dirty="0" smtClean="0">
                <a:latin typeface="Times New Roman"/>
                <a:cs typeface="Times New Roman"/>
              </a:rPr>
              <a:t>D</a:t>
            </a:r>
            <a:r>
              <a:rPr lang="en-US" dirty="0" smtClean="0">
                <a:latin typeface="Times New Roman"/>
                <a:cs typeface="Times New Roman"/>
              </a:rPr>
              <a:t>, </a:t>
            </a:r>
            <a:br>
              <a:rPr lang="en-US" dirty="0" smtClean="0">
                <a:latin typeface="Times New Roman"/>
                <a:cs typeface="Times New Roman"/>
              </a:rPr>
            </a:br>
            <a:r>
              <a:rPr lang="en-US" i="1" dirty="0" smtClean="0">
                <a:latin typeface="Times New Roman"/>
                <a:cs typeface="Times New Roman"/>
              </a:rPr>
              <a:t>D</a:t>
            </a:r>
            <a:r>
              <a:rPr lang="en-US" dirty="0" smtClean="0">
                <a:latin typeface="Times New Roman"/>
                <a:cs typeface="Times New Roman"/>
              </a:rPr>
              <a:t>(</a:t>
            </a:r>
            <a:r>
              <a:rPr lang="en-US" i="1" dirty="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 </a:t>
            </a:r>
            <a:r>
              <a:rPr lang="en-US" i="1" dirty="0" smtClean="0">
                <a:latin typeface="Times New Roman"/>
                <a:cs typeface="Times New Roman"/>
              </a:rPr>
              <a:t>D</a:t>
            </a:r>
            <a:r>
              <a:rPr lang="en-US" dirty="0" smtClean="0">
                <a:latin typeface="Times New Roman"/>
                <a:cs typeface="Times New Roman"/>
              </a:rPr>
              <a:t>(</a:t>
            </a:r>
            <a:r>
              <a:rPr lang="en-US" i="1" dirty="0" smtClean="0">
                <a:latin typeface="Times New Roman"/>
                <a:cs typeface="Times New Roman"/>
              </a:rPr>
              <a:t>C</a:t>
            </a:r>
            <a:r>
              <a:rPr lang="en-US" dirty="0" smtClean="0">
                <a:latin typeface="Times New Roman"/>
                <a:cs typeface="Times New Roman"/>
              </a:rPr>
              <a:t>’, </a:t>
            </a:r>
            <a:r>
              <a:rPr lang="en-US" i="1" dirty="0" smtClean="0">
                <a:latin typeface="Times New Roman"/>
                <a:cs typeface="Times New Roman"/>
              </a:rPr>
              <a:t>p</a:t>
            </a:r>
            <a:r>
              <a:rPr lang="en-US" dirty="0" smtClean="0">
                <a:latin typeface="Times New Roman"/>
                <a:cs typeface="Times New Roman"/>
              </a:rPr>
              <a:t>) </a:t>
            </a:r>
          </a:p>
          <a:p>
            <a:pPr marL="914400" lvl="2" indent="0">
              <a:buNone/>
            </a:pPr>
            <a:endParaRPr lang="en-US" dirty="0">
              <a:latin typeface="Times New Roman"/>
              <a:cs typeface="Times New Roman"/>
            </a:endParaRPr>
          </a:p>
          <a:p>
            <a:r>
              <a:rPr lang="en-US" dirty="0" smtClean="0">
                <a:latin typeface="Calibri"/>
                <a:cs typeface="Calibri"/>
              </a:rPr>
              <a:t>An object that outputs a distribution with comp. entropy is a computational fuzzy </a:t>
            </a:r>
            <a:r>
              <a:rPr lang="en-US" i="1" dirty="0" smtClean="0">
                <a:latin typeface="Calibri"/>
                <a:cs typeface="Calibri"/>
              </a:rPr>
              <a:t>conductor</a:t>
            </a:r>
            <a:r>
              <a:rPr lang="en-US" dirty="0" smtClean="0">
                <a:latin typeface="Calibri"/>
                <a:cs typeface="Calibri"/>
              </a:rPr>
              <a:t> </a:t>
            </a:r>
            <a:br>
              <a:rPr lang="en-US" dirty="0" smtClean="0">
                <a:latin typeface="Calibri"/>
                <a:cs typeface="Calibri"/>
              </a:rPr>
            </a:br>
            <a:r>
              <a:rPr lang="en-US" sz="3000" dirty="0" smtClean="0">
                <a:latin typeface="Calibri"/>
                <a:cs typeface="Calibri"/>
              </a:rPr>
              <a:t>	 </a:t>
            </a:r>
            <a:r>
              <a:rPr lang="en-US" sz="2200" dirty="0" smtClean="0">
                <a:latin typeface="Calibri"/>
                <a:cs typeface="Calibri"/>
              </a:rPr>
              <a:t>[KanukurthiReyzin09]</a:t>
            </a:r>
            <a:r>
              <a:rPr lang="en-US" sz="3000" dirty="0" smtClean="0">
                <a:latin typeface="Calibri"/>
                <a:cs typeface="Calibri"/>
              </a:rPr>
              <a:t> </a:t>
            </a:r>
            <a:r>
              <a:rPr lang="en-US" sz="2600" dirty="0" smtClean="0">
                <a:latin typeface="Calibri"/>
                <a:cs typeface="Calibri"/>
              </a:rPr>
              <a:t>define info-theory fuzzy conductors</a:t>
            </a:r>
          </a:p>
          <a:p>
            <a:endParaRPr lang="en-US" sz="2600" dirty="0" smtClean="0">
              <a:latin typeface="Calibri"/>
              <a:cs typeface="Calibri"/>
            </a:endParaRPr>
          </a:p>
          <a:p>
            <a:r>
              <a:rPr lang="en-US" dirty="0" smtClean="0"/>
              <a:t>Convertible to computational fuzzy extractor using computational </a:t>
            </a:r>
            <a:r>
              <a:rPr lang="en-US" sz="2200" dirty="0" smtClean="0"/>
              <a:t>[Krawczyk10]</a:t>
            </a:r>
            <a:r>
              <a:rPr lang="en-US" dirty="0" smtClean="0"/>
              <a:t> or information-theoretic randomness extractors </a:t>
            </a:r>
            <a:r>
              <a:rPr lang="en-US" sz="2200" dirty="0" smtClean="0"/>
              <a:t>[NisanZuckerman93]</a:t>
            </a:r>
            <a:endParaRPr lang="en-US" sz="3000" dirty="0" smtClean="0"/>
          </a:p>
        </p:txBody>
      </p:sp>
      <p:sp>
        <p:nvSpPr>
          <p:cNvPr id="2" name="Title 1"/>
          <p:cNvSpPr>
            <a:spLocks noGrp="1"/>
          </p:cNvSpPr>
          <p:nvPr>
            <p:ph type="title"/>
          </p:nvPr>
        </p:nvSpPr>
        <p:spPr>
          <a:xfrm>
            <a:off x="457200" y="-9144"/>
            <a:ext cx="8229600" cy="1143000"/>
          </a:xfrm>
        </p:spPr>
        <p:txBody>
          <a:bodyPr/>
          <a:lstStyle/>
          <a:p>
            <a:r>
              <a:rPr lang="en-US" dirty="0" smtClean="0"/>
              <a:t>Aside</a:t>
            </a:r>
            <a:endParaRPr lang="en-US" dirty="0"/>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29</a:t>
            </a:fld>
            <a:r>
              <a:rPr lang="en-US" smtClean="0"/>
              <a:t> BWF 4/2/2014</a:t>
            </a:r>
            <a:endParaRPr lang="en-US" dirty="0"/>
          </a:p>
        </p:txBody>
      </p:sp>
    </p:spTree>
    <p:extLst>
      <p:ext uri="{BB962C8B-B14F-4D97-AF65-F5344CB8AC3E}">
        <p14:creationId xmlns:p14="http://schemas.microsoft.com/office/powerpoint/2010/main" val="387036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252648" y="4025893"/>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36248" y="-181428"/>
            <a:ext cx="8229600" cy="861257"/>
          </a:xfrm>
        </p:spPr>
        <p:txBody>
          <a:bodyPr/>
          <a:lstStyle/>
          <a:p>
            <a:r>
              <a:rPr lang="en-US" dirty="0" smtClean="0"/>
              <a:t>Fuzzy Extractors</a:t>
            </a:r>
            <a:endParaRPr lang="en-US" dirty="0"/>
          </a:p>
        </p:txBody>
      </p:sp>
      <p:grpSp>
        <p:nvGrpSpPr>
          <p:cNvPr id="60" name="Group 59"/>
          <p:cNvGrpSpPr/>
          <p:nvPr/>
        </p:nvGrpSpPr>
        <p:grpSpPr>
          <a:xfrm>
            <a:off x="3742374" y="915699"/>
            <a:ext cx="2951489" cy="357451"/>
            <a:chOff x="3156859" y="838971"/>
            <a:chExt cx="3766267" cy="426267"/>
          </a:xfrm>
        </p:grpSpPr>
        <p:sp>
          <p:nvSpPr>
            <p:cNvPr id="61" name="Rectangle 36"/>
            <p:cNvSpPr>
              <a:spLocks noChangeArrowheads="1"/>
            </p:cNvSpPr>
            <p:nvPr/>
          </p:nvSpPr>
          <p:spPr bwMode="auto">
            <a:xfrm>
              <a:off x="3156859" y="838971"/>
              <a:ext cx="3766267" cy="426267"/>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1800" b="1" dirty="0" smtClean="0"/>
            </a:p>
          </p:txBody>
        </p:sp>
        <p:graphicFrame>
          <p:nvGraphicFramePr>
            <p:cNvPr id="62" name="Object 61"/>
            <p:cNvGraphicFramePr>
              <a:graphicFrameLocks noChangeAspect="1"/>
            </p:cNvGraphicFramePr>
            <p:nvPr>
              <p:extLst>
                <p:ext uri="{D42A27DB-BD31-4B8C-83A1-F6EECF244321}">
                  <p14:modId xmlns:p14="http://schemas.microsoft.com/office/powerpoint/2010/main" val="3791142104"/>
                </p:ext>
              </p:extLst>
            </p:nvPr>
          </p:nvGraphicFramePr>
          <p:xfrm>
            <a:off x="3249509" y="866775"/>
            <a:ext cx="3627437" cy="398463"/>
          </p:xfrm>
          <a:graphic>
            <a:graphicData uri="http://schemas.openxmlformats.org/presentationml/2006/ole">
              <mc:AlternateContent xmlns:mc="http://schemas.openxmlformats.org/markup-compatibility/2006">
                <mc:Choice xmlns:v="urn:schemas-microsoft-com:vml" Requires="v">
                  <p:oleObj spid="_x0000_s89889"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3249509" y="866775"/>
                          <a:ext cx="3627437" cy="398463"/>
                        </a:xfrm>
                        <a:prstGeom prst="rect">
                          <a:avLst/>
                        </a:prstGeom>
                      </p:spPr>
                    </p:pic>
                  </p:oleObj>
                </mc:Fallback>
              </mc:AlternateContent>
            </a:graphicData>
          </a:graphic>
        </p:graphicFrame>
      </p:grpSp>
      <p:sp>
        <p:nvSpPr>
          <p:cNvPr id="25" name="Rectangle 24"/>
          <p:cNvSpPr/>
          <p:nvPr/>
        </p:nvSpPr>
        <p:spPr>
          <a:xfrm>
            <a:off x="7019808" y="68920"/>
            <a:ext cx="2092760" cy="116881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57935" y="92403"/>
            <a:ext cx="381695" cy="277047"/>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670761" y="46260"/>
            <a:ext cx="917165" cy="369332"/>
          </a:xfrm>
          <a:prstGeom prst="rect">
            <a:avLst/>
          </a:prstGeom>
          <a:noFill/>
        </p:spPr>
        <p:txBody>
          <a:bodyPr wrap="square" rtlCol="0">
            <a:spAutoFit/>
          </a:bodyPr>
          <a:lstStyle/>
          <a:p>
            <a:r>
              <a:rPr lang="en-US" dirty="0" smtClean="0"/>
              <a:t>Source</a:t>
            </a:r>
            <a:endParaRPr lang="en-US" dirty="0"/>
          </a:p>
        </p:txBody>
      </p:sp>
      <p:sp>
        <p:nvSpPr>
          <p:cNvPr id="34" name="Rectangle 33"/>
          <p:cNvSpPr/>
          <p:nvPr/>
        </p:nvSpPr>
        <p:spPr>
          <a:xfrm>
            <a:off x="7257935" y="907787"/>
            <a:ext cx="381695" cy="287308"/>
          </a:xfrm>
          <a:prstGeom prst="rect">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7672726" y="866775"/>
            <a:ext cx="1179895" cy="369332"/>
          </a:xfrm>
          <a:prstGeom prst="rect">
            <a:avLst/>
          </a:prstGeom>
          <a:noFill/>
        </p:spPr>
        <p:txBody>
          <a:bodyPr wrap="square" rtlCol="0">
            <a:spAutoFit/>
          </a:bodyPr>
          <a:lstStyle/>
          <a:p>
            <a:r>
              <a:rPr lang="en-US" dirty="0" smtClean="0"/>
              <a:t>Public </a:t>
            </a:r>
            <a:r>
              <a:rPr lang="en-US" dirty="0" smtClean="0">
                <a:latin typeface="Times New Roman"/>
                <a:cs typeface="Times New Roman"/>
              </a:rPr>
              <a:t>(</a:t>
            </a:r>
            <a:r>
              <a:rPr lang="en-US" i="1" dirty="0" smtClean="0">
                <a:latin typeface="Times New Roman"/>
                <a:cs typeface="Times New Roman"/>
              </a:rPr>
              <a:t>p</a:t>
            </a:r>
            <a:r>
              <a:rPr lang="en-US" dirty="0" smtClean="0">
                <a:latin typeface="Times New Roman"/>
                <a:cs typeface="Times New Roman"/>
              </a:rPr>
              <a:t>)</a:t>
            </a:r>
            <a:endParaRPr lang="en-US" dirty="0">
              <a:latin typeface="Times New Roman"/>
              <a:cs typeface="Times New Roman"/>
            </a:endParaRPr>
          </a:p>
        </p:txBody>
      </p:sp>
      <p:sp>
        <p:nvSpPr>
          <p:cNvPr id="37" name="Rectangle 36"/>
          <p:cNvSpPr/>
          <p:nvPr/>
        </p:nvSpPr>
        <p:spPr>
          <a:xfrm>
            <a:off x="7254005" y="462523"/>
            <a:ext cx="383660" cy="355600"/>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668795" y="455657"/>
            <a:ext cx="579497" cy="369332"/>
          </a:xfrm>
          <a:prstGeom prst="rect">
            <a:avLst/>
          </a:prstGeom>
          <a:noFill/>
        </p:spPr>
        <p:txBody>
          <a:bodyPr wrap="none" rtlCol="0">
            <a:spAutoFit/>
          </a:bodyPr>
          <a:lstStyle/>
          <a:p>
            <a:r>
              <a:rPr lang="en-US" i="1" dirty="0" smtClean="0">
                <a:latin typeface="Times New Roman"/>
                <a:cs typeface="Times New Roman"/>
              </a:rPr>
              <a:t>key</a:t>
            </a:r>
            <a:endParaRPr lang="en-US" i="1" dirty="0">
              <a:latin typeface="Times New Roman"/>
              <a:cs typeface="Times New Roman"/>
            </a:endParaRPr>
          </a:p>
        </p:txBody>
      </p:sp>
      <p:sp>
        <p:nvSpPr>
          <p:cNvPr id="36" name="Content Placeholder 1"/>
          <p:cNvSpPr txBox="1">
            <a:spLocks/>
          </p:cNvSpPr>
          <p:nvPr/>
        </p:nvSpPr>
        <p:spPr>
          <a:xfrm>
            <a:off x="-1" y="679829"/>
            <a:ext cx="4569067" cy="285308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700" dirty="0" smtClean="0"/>
              <a:t>Assume our source is strong enough</a:t>
            </a:r>
          </a:p>
          <a:p>
            <a:pPr lvl="1"/>
            <a:r>
              <a:rPr lang="en-US" sz="1300" dirty="0" smtClean="0"/>
              <a:t>Traditionally this means high entropy</a:t>
            </a:r>
          </a:p>
          <a:p>
            <a:r>
              <a:rPr lang="en-US" sz="1700" dirty="0" smtClean="0"/>
              <a:t>Fuzzy Extractors derive reliable keys </a:t>
            </a:r>
            <a:br>
              <a:rPr lang="en-US" sz="1700" dirty="0" smtClean="0"/>
            </a:br>
            <a:r>
              <a:rPr lang="en-US" sz="1700" dirty="0" smtClean="0"/>
              <a:t>from noisy data</a:t>
            </a:r>
          </a:p>
          <a:p>
            <a:pPr marL="0" indent="0">
              <a:buFont typeface="Arial"/>
              <a:buNone/>
            </a:pPr>
            <a:r>
              <a:rPr lang="en-US" sz="1200" dirty="0" smtClean="0"/>
              <a:t>         [DodisOstrovskyReyzinSmith04, 08] </a:t>
            </a:r>
            <a:br>
              <a:rPr lang="en-US" sz="1200" dirty="0" smtClean="0"/>
            </a:br>
            <a:r>
              <a:rPr lang="en-US" sz="1200" dirty="0" smtClean="0"/>
              <a:t>         (interactive version in [BennettBrassardRobert88])</a:t>
            </a:r>
            <a:endParaRPr lang="en-US" sz="1400" i="1" dirty="0" smtClean="0">
              <a:latin typeface="Arial" charset="0"/>
            </a:endParaRPr>
          </a:p>
          <a:p>
            <a:r>
              <a:rPr lang="en-US" sz="1600" dirty="0">
                <a:cs typeface="Calibri"/>
              </a:rPr>
              <a:t>Correctness: </a:t>
            </a:r>
            <a:r>
              <a:rPr lang="en-US" sz="1600" i="1" dirty="0">
                <a:latin typeface="Times New Roman"/>
                <a:cs typeface="Times New Roman"/>
              </a:rPr>
              <a:t>Gen</a:t>
            </a:r>
            <a:r>
              <a:rPr lang="en-US" sz="1600" dirty="0">
                <a:latin typeface="Times New Roman"/>
                <a:cs typeface="Times New Roman"/>
              </a:rPr>
              <a:t>, </a:t>
            </a:r>
            <a:r>
              <a:rPr lang="en-US" sz="1600" i="1" dirty="0">
                <a:latin typeface="Times New Roman"/>
                <a:cs typeface="Times New Roman"/>
              </a:rPr>
              <a:t>Rep</a:t>
            </a:r>
            <a:r>
              <a:rPr lang="en-US" sz="1600" i="1" dirty="0">
                <a:latin typeface="Calibri"/>
                <a:cs typeface="Calibri"/>
              </a:rPr>
              <a:t> </a:t>
            </a:r>
            <a:r>
              <a:rPr lang="en-US" sz="1600" dirty="0">
                <a:latin typeface="Calibri"/>
                <a:cs typeface="Calibri"/>
              </a:rPr>
              <a:t>give same </a:t>
            </a:r>
            <a:r>
              <a:rPr lang="en-US" sz="1600" i="1" dirty="0">
                <a:latin typeface="Times New Roman"/>
                <a:cs typeface="Times New Roman"/>
              </a:rPr>
              <a:t>key</a:t>
            </a:r>
            <a:r>
              <a:rPr lang="en-US" sz="1600" dirty="0">
                <a:latin typeface="Calibri"/>
                <a:cs typeface="Calibri"/>
              </a:rPr>
              <a:t> </a:t>
            </a:r>
            <a:r>
              <a:rPr lang="en-US" sz="1600" dirty="0" smtClean="0">
                <a:latin typeface="Calibri"/>
                <a:cs typeface="Calibri"/>
              </a:rPr>
              <a:t/>
            </a:r>
            <a:br>
              <a:rPr lang="en-US" sz="1600" dirty="0" smtClean="0">
                <a:latin typeface="Calibri"/>
                <a:cs typeface="Calibri"/>
              </a:rPr>
            </a:br>
            <a:r>
              <a:rPr lang="en-US" sz="1600" dirty="0" smtClean="0">
                <a:latin typeface="Calibri"/>
                <a:cs typeface="Calibri"/>
              </a:rPr>
              <a:t>if </a:t>
            </a:r>
            <a:r>
              <a:rPr lang="en-US" sz="1600" i="1" dirty="0">
                <a:latin typeface="Times New Roman"/>
                <a:cs typeface="Times New Roman"/>
              </a:rPr>
              <a:t>d</a:t>
            </a:r>
            <a:r>
              <a:rPr lang="en-US" sz="1600" dirty="0">
                <a:latin typeface="Times New Roman"/>
                <a:cs typeface="Times New Roman"/>
              </a:rPr>
              <a:t>(</a:t>
            </a:r>
            <a:r>
              <a:rPr lang="en-US" sz="1600" i="1" dirty="0">
                <a:latin typeface="Times New Roman"/>
                <a:cs typeface="Times New Roman"/>
              </a:rPr>
              <a:t>w</a:t>
            </a:r>
            <a:r>
              <a:rPr lang="en-US" sz="1600" baseline="-25000" dirty="0">
                <a:latin typeface="Times New Roman"/>
                <a:cs typeface="Times New Roman"/>
              </a:rPr>
              <a:t>0</a:t>
            </a:r>
            <a:r>
              <a:rPr lang="en-US" sz="1600" dirty="0">
                <a:latin typeface="Times New Roman"/>
                <a:cs typeface="Times New Roman"/>
              </a:rPr>
              <a:t>, </a:t>
            </a:r>
            <a:r>
              <a:rPr lang="en-US" sz="1600" i="1" dirty="0">
                <a:latin typeface="Times New Roman"/>
                <a:cs typeface="Times New Roman"/>
              </a:rPr>
              <a:t>w</a:t>
            </a:r>
            <a:r>
              <a:rPr lang="en-US" sz="1600" baseline="-25000" dirty="0">
                <a:latin typeface="Times New Roman"/>
                <a:cs typeface="Times New Roman"/>
              </a:rPr>
              <a:t>1</a:t>
            </a:r>
            <a:r>
              <a:rPr lang="en-US" sz="1600" dirty="0">
                <a:latin typeface="Times New Roman"/>
                <a:cs typeface="Times New Roman"/>
              </a:rPr>
              <a:t>) &lt; </a:t>
            </a:r>
            <a:r>
              <a:rPr lang="en-US" sz="1600" i="1" dirty="0" err="1" smtClean="0">
                <a:latin typeface="Times New Roman"/>
                <a:cs typeface="Times New Roman"/>
              </a:rPr>
              <a:t>d</a:t>
            </a:r>
            <a:r>
              <a:rPr lang="en-US" sz="1600" i="1" baseline="-25000" dirty="0" err="1" smtClean="0">
                <a:latin typeface="Times New Roman"/>
                <a:cs typeface="Times New Roman"/>
              </a:rPr>
              <a:t>max</a:t>
            </a:r>
            <a:endParaRPr lang="en-US" sz="1600" dirty="0" smtClean="0">
              <a:latin typeface="Calibri"/>
              <a:cs typeface="Calibri"/>
            </a:endParaRPr>
          </a:p>
          <a:p>
            <a:r>
              <a:rPr lang="en-US" sz="1600" dirty="0" smtClean="0">
                <a:latin typeface="Calibri"/>
                <a:cs typeface="Calibri"/>
              </a:rPr>
              <a:t>Security: </a:t>
            </a:r>
            <a:r>
              <a:rPr lang="en-US" sz="1600" dirty="0" smtClean="0">
                <a:latin typeface="Times New Roman"/>
                <a:cs typeface="Times New Roman"/>
              </a:rPr>
              <a:t>(</a:t>
            </a:r>
            <a:r>
              <a:rPr lang="en-US" sz="1600" i="1" dirty="0" smtClean="0">
                <a:latin typeface="Times New Roman"/>
                <a:cs typeface="Times New Roman"/>
              </a:rPr>
              <a:t>key</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 ≈ (</a:t>
            </a:r>
            <a:r>
              <a:rPr lang="en-US" sz="1600" i="1" dirty="0" smtClean="0">
                <a:latin typeface="Times New Roman"/>
                <a:cs typeface="Times New Roman"/>
              </a:rPr>
              <a:t>U</a:t>
            </a:r>
            <a:r>
              <a:rPr lang="en-US" sz="1600" dirty="0" smtClean="0">
                <a:latin typeface="Times New Roman"/>
                <a:cs typeface="Times New Roman"/>
              </a:rPr>
              <a:t> , </a:t>
            </a:r>
            <a:r>
              <a:rPr lang="en-US" sz="1600" i="1" dirty="0" smtClean="0">
                <a:latin typeface="Times New Roman"/>
                <a:cs typeface="Times New Roman"/>
              </a:rPr>
              <a:t>p</a:t>
            </a:r>
            <a:r>
              <a:rPr lang="en-US" sz="1600" dirty="0" smtClean="0">
                <a:latin typeface="Times New Roman"/>
                <a:cs typeface="Times New Roman"/>
              </a:rPr>
              <a:t>)</a:t>
            </a:r>
          </a:p>
          <a:p>
            <a:pPr lvl="1"/>
            <a:r>
              <a:rPr lang="en-US" sz="1400" dirty="0" smtClean="0">
                <a:latin typeface="Times New Roman"/>
                <a:cs typeface="Times New Roman"/>
              </a:rPr>
              <a:t>Can be statistical [DodisOstrovskyReyzinSmith08] or computational [FullerMengReyzin13]</a:t>
            </a:r>
          </a:p>
        </p:txBody>
      </p:sp>
      <p:grpSp>
        <p:nvGrpSpPr>
          <p:cNvPr id="69" name="Group 68"/>
          <p:cNvGrpSpPr/>
          <p:nvPr/>
        </p:nvGrpSpPr>
        <p:grpSpPr>
          <a:xfrm>
            <a:off x="1463040" y="3784483"/>
            <a:ext cx="2111844" cy="2302596"/>
            <a:chOff x="6838074" y="2277355"/>
            <a:chExt cx="981497" cy="1772740"/>
          </a:xfrm>
        </p:grpSpPr>
        <p:sp>
          <p:nvSpPr>
            <p:cNvPr id="70" name="Trapezoid 69"/>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1" name="TextBox 70"/>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72" name="Straight Arrow Connector 71"/>
          <p:cNvCxnSpPr/>
          <p:nvPr/>
        </p:nvCxnSpPr>
        <p:spPr bwMode="auto">
          <a:xfrm flipV="1">
            <a:off x="702254" y="510475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3" name="Straight Arrow Connector 72"/>
          <p:cNvCxnSpPr/>
          <p:nvPr/>
        </p:nvCxnSpPr>
        <p:spPr bwMode="auto">
          <a:xfrm>
            <a:off x="3574885" y="435078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4" name="Straight Arrow Connector 73"/>
          <p:cNvCxnSpPr/>
          <p:nvPr/>
        </p:nvCxnSpPr>
        <p:spPr bwMode="auto">
          <a:xfrm>
            <a:off x="3584314" y="5496221"/>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76" name="Group 75"/>
          <p:cNvGrpSpPr/>
          <p:nvPr/>
        </p:nvGrpSpPr>
        <p:grpSpPr>
          <a:xfrm>
            <a:off x="5198413" y="4697944"/>
            <a:ext cx="2578825" cy="1810201"/>
            <a:chOff x="6827762" y="2204122"/>
            <a:chExt cx="991809" cy="1845973"/>
          </a:xfrm>
        </p:grpSpPr>
        <p:sp>
          <p:nvSpPr>
            <p:cNvPr id="77" name="Trapezoid 76"/>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78" name="TextBox 77"/>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79" name="Straight Arrow Connector 78"/>
          <p:cNvCxnSpPr/>
          <p:nvPr/>
        </p:nvCxnSpPr>
        <p:spPr bwMode="auto">
          <a:xfrm flipV="1">
            <a:off x="4442091" y="595290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80" name="Object 79"/>
          <p:cNvGraphicFramePr>
            <a:graphicFrameLocks noChangeAspect="1"/>
          </p:cNvGraphicFramePr>
          <p:nvPr>
            <p:extLst>
              <p:ext uri="{D42A27DB-BD31-4B8C-83A1-F6EECF244321}">
                <p14:modId xmlns:p14="http://schemas.microsoft.com/office/powerpoint/2010/main" val="2992765343"/>
              </p:ext>
            </p:extLst>
          </p:nvPr>
        </p:nvGraphicFramePr>
        <p:xfrm>
          <a:off x="4634805" y="5540406"/>
          <a:ext cx="307975" cy="350838"/>
        </p:xfrm>
        <a:graphic>
          <a:graphicData uri="http://schemas.openxmlformats.org/presentationml/2006/ole">
            <mc:AlternateContent xmlns:mc="http://schemas.openxmlformats.org/markup-compatibility/2006">
              <mc:Choice xmlns:v="urn:schemas-microsoft-com:vml" Requires="v">
                <p:oleObj spid="_x0000_s89890" name="Equation" r:id="rId6" imgW="177800" imgH="203200" progId="Equation.3">
                  <p:embed/>
                </p:oleObj>
              </mc:Choice>
              <mc:Fallback>
                <p:oleObj name="Equation" r:id="rId6" imgW="177800" imgH="203200" progId="Equation.3">
                  <p:embed/>
                  <p:pic>
                    <p:nvPicPr>
                      <p:cNvPr id="0" name=""/>
                      <p:cNvPicPr/>
                      <p:nvPr/>
                    </p:nvPicPr>
                    <p:blipFill>
                      <a:blip r:embed="rId7"/>
                      <a:stretch>
                        <a:fillRect/>
                      </a:stretch>
                    </p:blipFill>
                    <p:spPr>
                      <a:xfrm>
                        <a:off x="4634805" y="5540406"/>
                        <a:ext cx="307975" cy="350838"/>
                      </a:xfrm>
                      <a:prstGeom prst="rect">
                        <a:avLst/>
                      </a:prstGeom>
                    </p:spPr>
                  </p:pic>
                </p:oleObj>
              </mc:Fallback>
            </mc:AlternateContent>
          </a:graphicData>
        </a:graphic>
      </p:graphicFrame>
      <p:cxnSp>
        <p:nvCxnSpPr>
          <p:cNvPr id="81" name="Straight Arrow Connector 80"/>
          <p:cNvCxnSpPr/>
          <p:nvPr/>
        </p:nvCxnSpPr>
        <p:spPr bwMode="auto">
          <a:xfrm flipV="1">
            <a:off x="7777239" y="5329210"/>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228153" y="3983566"/>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84" name="Group 83"/>
          <p:cNvGrpSpPr/>
          <p:nvPr/>
        </p:nvGrpSpPr>
        <p:grpSpPr>
          <a:xfrm>
            <a:off x="7815967" y="4882610"/>
            <a:ext cx="579497" cy="369332"/>
            <a:chOff x="6366719" y="2492739"/>
            <a:chExt cx="579497" cy="369332"/>
          </a:xfrm>
        </p:grpSpPr>
        <p:sp>
          <p:nvSpPr>
            <p:cNvPr id="85" name="Rectangle 84"/>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38" name="TextBox 37"/>
          <p:cNvSpPr txBox="1"/>
          <p:nvPr/>
        </p:nvSpPr>
        <p:spPr>
          <a:xfrm>
            <a:off x="4252648" y="5063908"/>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2" name="Group 1"/>
          <p:cNvGrpSpPr/>
          <p:nvPr/>
        </p:nvGrpSpPr>
        <p:grpSpPr>
          <a:xfrm>
            <a:off x="786386" y="4588137"/>
            <a:ext cx="529946" cy="461665"/>
            <a:chOff x="637563" y="4042853"/>
            <a:chExt cx="529946" cy="461665"/>
          </a:xfrm>
        </p:grpSpPr>
        <p:sp>
          <p:nvSpPr>
            <p:cNvPr id="43" name="Rectangle 42"/>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44" name="TextBox 43"/>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3</a:t>
            </a:fld>
            <a:r>
              <a:rPr lang="en-US" smtClean="0"/>
              <a:t> BWF 4/2/2014</a:t>
            </a:r>
            <a:endParaRPr lang="en-US" dirty="0"/>
          </a:p>
        </p:txBody>
      </p:sp>
    </p:spTree>
    <p:extLst>
      <p:ext uri="{BB962C8B-B14F-4D97-AF65-F5344CB8AC3E}">
        <p14:creationId xmlns:p14="http://schemas.microsoft.com/office/powerpoint/2010/main" val="212609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xEl>
                                              <p:pRg st="2" end="2"/>
                                            </p:txEl>
                                          </p:spTgt>
                                        </p:tgtEl>
                                        <p:attrNameLst>
                                          <p:attrName>style.visibility</p:attrName>
                                        </p:attrNameLst>
                                      </p:cBhvr>
                                      <p:to>
                                        <p:strVal val="visible"/>
                                      </p:to>
                                    </p:set>
                                    <p:animEffect transition="in" filter="fade">
                                      <p:cBhvr>
                                        <p:cTn id="20" dur="500"/>
                                        <p:tgtEl>
                                          <p:spTgt spid="3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animEffect transition="in" filter="fade">
                                      <p:cBhvr>
                                        <p:cTn id="23" dur="500"/>
                                        <p:tgtEl>
                                          <p:spTgt spid="3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500"/>
                                        <p:tgtEl>
                                          <p:spTgt spid="79"/>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fade">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nodeType="with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xEl>
                                              <p:pRg st="4" end="4"/>
                                            </p:txEl>
                                          </p:spTgt>
                                        </p:tgtEl>
                                        <p:attrNameLst>
                                          <p:attrName>style.visibility</p:attrName>
                                        </p:attrNameLst>
                                      </p:cBhvr>
                                      <p:to>
                                        <p:strVal val="visible"/>
                                      </p:to>
                                    </p:set>
                                    <p:animEffect transition="in" filter="fade">
                                      <p:cBhvr>
                                        <p:cTn id="108" dur="500"/>
                                        <p:tgtEl>
                                          <p:spTgt spid="36">
                                            <p:txEl>
                                              <p:pRg st="4" end="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6">
                                            <p:txEl>
                                              <p:pRg st="5" end="5"/>
                                            </p:txEl>
                                          </p:spTgt>
                                        </p:tgtEl>
                                        <p:attrNameLst>
                                          <p:attrName>style.visibility</p:attrName>
                                        </p:attrNameLst>
                                      </p:cBhvr>
                                      <p:to>
                                        <p:strVal val="visible"/>
                                      </p:to>
                                    </p:set>
                                    <p:animEffect transition="in" filter="fade">
                                      <p:cBhvr>
                                        <p:cTn id="113" dur="500"/>
                                        <p:tgtEl>
                                          <p:spTgt spid="36">
                                            <p:txEl>
                                              <p:pRg st="5" end="5"/>
                                            </p:tx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6">
                                            <p:txEl>
                                              <p:pRg st="6" end="6"/>
                                            </p:txEl>
                                          </p:spTgt>
                                        </p:tgtEl>
                                        <p:attrNameLst>
                                          <p:attrName>style.visibility</p:attrName>
                                        </p:attrNameLst>
                                      </p:cBhvr>
                                      <p:to>
                                        <p:strVal val="visible"/>
                                      </p:to>
                                    </p:set>
                                    <p:animEffect transition="in" filter="fade">
                                      <p:cBhvr>
                                        <p:cTn id="116" dur="500"/>
                                        <p:tgtEl>
                                          <p:spTgt spid="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25" grpId="0" animBg="1"/>
      <p:bldP spid="27" grpId="0" uiExpand="1" animBg="1"/>
      <p:bldP spid="30" grpId="0" uiExpand="1"/>
      <p:bldP spid="34" grpId="0" uiExpand="1" animBg="1"/>
      <p:bldP spid="35" grpId="0" uiExpand="1"/>
      <p:bldP spid="37" grpId="0" uiExpand="1" animBg="1"/>
      <p:bldP spid="39" grpId="0" uiExpand="1"/>
      <p:bldP spid="36" grpId="0" build="p"/>
      <p:bldP spid="82" grpId="0"/>
      <p:bldP spid="3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computational entropy</a:t>
            </a: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30</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10048217"/>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4878"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4" name="Rectangle 3"/>
          <p:cNvSpPr/>
          <p:nvPr/>
        </p:nvSpPr>
        <p:spPr>
          <a:xfrm>
            <a:off x="1451811" y="4438314"/>
            <a:ext cx="4104105" cy="5347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5963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6"/>
          <p:cNvSpPr>
            <a:spLocks noChangeArrowheads="1"/>
          </p:cNvSpPr>
          <p:nvPr/>
        </p:nvSpPr>
        <p:spPr bwMode="auto">
          <a:xfrm>
            <a:off x="1395664" y="4406730"/>
            <a:ext cx="2708441" cy="66416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 </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6" name="Rectangle 36"/>
          <p:cNvSpPr>
            <a:spLocks noChangeArrowheads="1"/>
          </p:cNvSpPr>
          <p:nvPr/>
        </p:nvSpPr>
        <p:spPr bwMode="auto">
          <a:xfrm>
            <a:off x="1951789" y="5592260"/>
            <a:ext cx="6764421" cy="71337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dirty="0" smtClean="0">
                <a:latin typeface="Calibri"/>
                <a:cs typeface="Calibri"/>
              </a:rPr>
              <a:t>size of the code minus the “guessable” positions</a:t>
            </a:r>
            <a:endParaRPr lang="en-US" sz="2400" b="1" i="1" dirty="0" smtClean="0">
              <a:latin typeface="Times New Roman"/>
              <a:cs typeface="Times New Roman"/>
            </a:endParaRPr>
          </a:p>
        </p:txBody>
      </p:sp>
      <p:cxnSp>
        <p:nvCxnSpPr>
          <p:cNvPr id="7" name="Straight Arrow Connector 6"/>
          <p:cNvCxnSpPr/>
          <p:nvPr/>
        </p:nvCxnSpPr>
        <p:spPr>
          <a:xfrm flipH="1" flipV="1">
            <a:off x="2352841" y="5070892"/>
            <a:ext cx="227263" cy="521368"/>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2"/>
          </p:nvPr>
        </p:nvSpPr>
        <p:spPr/>
        <p:txBody>
          <a:bodyPr/>
          <a:lstStyle/>
          <a:p>
            <a:pPr algn="l"/>
            <a:fld id="{9ED7421F-71E7-F748-8E9F-5BC3CDBE49C2}" type="slidenum">
              <a:rPr lang="en-US" smtClean="0"/>
              <a:pPr algn="l"/>
              <a:t>31</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945594"/>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5902"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Tree>
    <p:extLst>
      <p:ext uri="{BB962C8B-B14F-4D97-AF65-F5344CB8AC3E}">
        <p14:creationId xmlns:p14="http://schemas.microsoft.com/office/powerpoint/2010/main" val="31898689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Security</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a:cs typeface="Calibri"/>
              </a:rPr>
              <a:t>Let </a:t>
            </a:r>
            <a:r>
              <a:rPr lang="en-US" i="1" dirty="0">
                <a:latin typeface="Times New Roman"/>
                <a:cs typeface="Times New Roman"/>
              </a:rPr>
              <a:t>A</a:t>
            </a:r>
            <a:r>
              <a:rPr lang="en-US" dirty="0">
                <a:cs typeface="Calibri"/>
              </a:rPr>
              <a:t> be an algorithm asking polynomial queries of the form: is </a:t>
            </a:r>
            <a:r>
              <a:rPr lang="en-US" i="1" dirty="0" err="1">
                <a:latin typeface="Times New Roman"/>
                <a:cs typeface="Times New Roman"/>
              </a:rPr>
              <a:t>w</a:t>
            </a:r>
            <a:r>
              <a:rPr lang="en-US" i="1" baseline="30000" dirty="0" err="1">
                <a:latin typeface="Times New Roman"/>
                <a:cs typeface="Times New Roman"/>
              </a:rPr>
              <a:t>i</a:t>
            </a:r>
            <a:r>
              <a:rPr lang="en-US" dirty="0">
                <a:latin typeface="Times New Roman"/>
                <a:cs typeface="Times New Roman"/>
              </a:rPr>
              <a:t> = </a:t>
            </a:r>
            <a:r>
              <a:rPr lang="en-US" i="1" dirty="0">
                <a:latin typeface="Times New Roman"/>
                <a:cs typeface="Times New Roman"/>
              </a:rPr>
              <a:t>x</a:t>
            </a:r>
            <a:r>
              <a:rPr lang="en-US" i="1" baseline="30000" dirty="0">
                <a:latin typeface="Times New Roman"/>
                <a:cs typeface="Times New Roman"/>
              </a:rPr>
              <a:t>i</a:t>
            </a:r>
            <a:r>
              <a:rPr lang="en-US" dirty="0">
                <a:cs typeface="Calibri"/>
              </a:rPr>
              <a:t>?</a:t>
            </a:r>
          </a:p>
          <a:p>
            <a:pPr marL="0" indent="0">
              <a:buNone/>
            </a:pPr>
            <a:r>
              <a:rPr lang="en-US" u="sng" dirty="0" err="1">
                <a:cs typeface="Calibri"/>
              </a:rPr>
              <a:t>Def</a:t>
            </a:r>
            <a:r>
              <a:rPr lang="en-US" u="sng" dirty="0">
                <a:cs typeface="Calibri"/>
              </a:rPr>
              <a:t>:</a:t>
            </a:r>
            <a:r>
              <a:rPr lang="en-US" dirty="0">
                <a:cs typeface="Calibri"/>
              </a:rPr>
              <a:t> </a:t>
            </a:r>
            <a:r>
              <a:rPr lang="en-US" i="1" dirty="0">
                <a:latin typeface="Times New Roman"/>
                <a:cs typeface="Times New Roman"/>
              </a:rPr>
              <a:t>W</a:t>
            </a:r>
            <a:r>
              <a:rPr lang="en-US" dirty="0">
                <a:latin typeface="Times New Roman"/>
                <a:cs typeface="Times New Roman"/>
              </a:rPr>
              <a:t> = </a:t>
            </a:r>
            <a:r>
              <a:rPr lang="en-US" i="1" dirty="0">
                <a:latin typeface="Times New Roman"/>
                <a:cs typeface="Times New Roman"/>
              </a:rPr>
              <a:t>W</a:t>
            </a:r>
            <a:r>
              <a:rPr lang="en-US" baseline="30000" dirty="0">
                <a:latin typeface="Times New Roman"/>
                <a:cs typeface="Times New Roman"/>
              </a:rPr>
              <a:t>1</a:t>
            </a:r>
            <a:r>
              <a:rPr lang="en-US" dirty="0">
                <a:latin typeface="Times New Roman"/>
                <a:cs typeface="Times New Roman"/>
              </a:rPr>
              <a:t>,…, </a:t>
            </a:r>
            <a:r>
              <a:rPr lang="en-US" i="1" dirty="0" err="1">
                <a:latin typeface="Times New Roman"/>
                <a:cs typeface="Times New Roman"/>
              </a:rPr>
              <a:t>W</a:t>
            </a:r>
            <a:r>
              <a:rPr lang="en-US" i="1" baseline="30000" dirty="0" err="1">
                <a:latin typeface="Times New Roman"/>
                <a:cs typeface="Times New Roman"/>
              </a:rPr>
              <a:t>k</a:t>
            </a:r>
            <a:r>
              <a:rPr lang="en-US" dirty="0">
                <a:cs typeface="Calibri"/>
              </a:rPr>
              <a:t> is block </a:t>
            </a:r>
            <a:r>
              <a:rPr lang="en-US" dirty="0" err="1">
                <a:cs typeface="Calibri"/>
              </a:rPr>
              <a:t>unguessable</a:t>
            </a:r>
            <a:r>
              <a:rPr lang="en-US" dirty="0">
                <a:cs typeface="Calibri"/>
              </a:rPr>
              <a:t> if there exists a set </a:t>
            </a:r>
            <a:r>
              <a:rPr lang="en-US" i="1" dirty="0">
                <a:latin typeface="Times New Roman"/>
                <a:cs typeface="Times New Roman"/>
              </a:rPr>
              <a:t>J</a:t>
            </a:r>
            <a:r>
              <a:rPr lang="en-US" dirty="0">
                <a:cs typeface="Calibri"/>
              </a:rPr>
              <a:t> such that for all </a:t>
            </a:r>
            <a:r>
              <a:rPr lang="en-US" i="1" dirty="0">
                <a:latin typeface="Times New Roman"/>
                <a:cs typeface="Times New Roman"/>
              </a:rPr>
              <a:t>A</a:t>
            </a:r>
            <a:r>
              <a:rPr lang="en-US" dirty="0">
                <a:cs typeface="Calibri"/>
              </a:rPr>
              <a:t>, </a:t>
            </a:r>
            <a:br>
              <a:rPr lang="en-US" dirty="0">
                <a:cs typeface="Calibri"/>
              </a:rPr>
            </a:br>
            <a:r>
              <a:rPr lang="en-US" dirty="0">
                <a:latin typeface="Times New Roman"/>
                <a:cs typeface="Times New Roman"/>
              </a:rPr>
              <a:t> </a:t>
            </a:r>
            <a:r>
              <a:rPr lang="en-US" dirty="0" smtClean="0">
                <a:latin typeface="Times New Roman"/>
                <a:cs typeface="Times New Roman"/>
              </a:rPr>
              <a:t> </a:t>
            </a:r>
          </a:p>
          <a:p>
            <a:pPr marL="0" indent="0">
              <a:buNone/>
            </a:pPr>
            <a:endParaRPr lang="en-US" u="sng" dirty="0" smtClean="0">
              <a:cs typeface="Calibri"/>
            </a:endParaRPr>
          </a:p>
          <a:p>
            <a:pPr marL="0" indent="0">
              <a:buNone/>
            </a:pPr>
            <a:r>
              <a:rPr lang="en-US" u="sng" dirty="0" err="1" smtClean="0">
                <a:cs typeface="Calibri"/>
              </a:rPr>
              <a:t>Thm</a:t>
            </a:r>
            <a:r>
              <a:rPr lang="en-US" u="sng" dirty="0" smtClean="0">
                <a:cs typeface="Calibri"/>
              </a:rPr>
              <a:t>:</a:t>
            </a:r>
            <a:r>
              <a:rPr lang="en-US" dirty="0" smtClean="0">
                <a:cs typeface="Calibri"/>
              </a:rPr>
              <a:t> When the source is block </a:t>
            </a:r>
            <a:r>
              <a:rPr lang="en-US" dirty="0" err="1" smtClean="0">
                <a:cs typeface="Calibri"/>
              </a:rPr>
              <a:t>unguessable</a:t>
            </a:r>
            <a:r>
              <a:rPr lang="en-US" dirty="0" smtClean="0">
                <a:cs typeface="Calibri"/>
              </a:rPr>
              <a:t>,</a:t>
            </a:r>
            <a:br>
              <a:rPr lang="en-US" dirty="0" smtClean="0">
                <a:cs typeface="Calibri"/>
              </a:rPr>
            </a:br>
            <a:r>
              <a:rPr lang="en-US" i="1" dirty="0" smtClean="0">
                <a:latin typeface="Times New Roman"/>
                <a:cs typeface="Times New Roman"/>
              </a:rPr>
              <a:t>C</a:t>
            </a:r>
            <a:r>
              <a:rPr lang="en-US" dirty="0" smtClean="0">
                <a:cs typeface="Calibri"/>
              </a:rPr>
              <a:t> has </a:t>
            </a: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32</a:t>
            </a:fld>
            <a:r>
              <a:rPr lang="en-US" smtClean="0"/>
              <a:t> BWF 4/2/2014</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103019520"/>
              </p:ext>
            </p:extLst>
          </p:nvPr>
        </p:nvGraphicFramePr>
        <p:xfrm>
          <a:off x="1139503" y="2855088"/>
          <a:ext cx="5530850" cy="638175"/>
        </p:xfrm>
        <a:graphic>
          <a:graphicData uri="http://schemas.openxmlformats.org/presentationml/2006/ole">
            <mc:AlternateContent xmlns:mc="http://schemas.openxmlformats.org/markup-compatibility/2006">
              <mc:Choice xmlns:v="urn:schemas-microsoft-com:vml" Requires="v">
                <p:oleObj spid="_x0000_s162840" name="Equation" r:id="rId4" imgW="2197100" imgH="254000" progId="Equation.3">
                  <p:embed/>
                </p:oleObj>
              </mc:Choice>
              <mc:Fallback>
                <p:oleObj name="Equation" r:id="rId4" imgW="2197100" imgH="254000" progId="Equation.3">
                  <p:embed/>
                  <p:pic>
                    <p:nvPicPr>
                      <p:cNvPr id="0" name=""/>
                      <p:cNvPicPr/>
                      <p:nvPr/>
                    </p:nvPicPr>
                    <p:blipFill>
                      <a:blip r:embed="rId5"/>
                      <a:stretch>
                        <a:fillRect/>
                      </a:stretch>
                    </p:blipFill>
                    <p:spPr>
                      <a:xfrm>
                        <a:off x="1139503" y="2855088"/>
                        <a:ext cx="5530850" cy="638175"/>
                      </a:xfrm>
                      <a:prstGeom prst="rect">
                        <a:avLst/>
                      </a:prstGeom>
                    </p:spPr>
                  </p:pic>
                </p:oleObj>
              </mc:Fallback>
            </mc:AlternateContent>
          </a:graphicData>
        </a:graphic>
      </p:graphicFrame>
      <p:sp>
        <p:nvSpPr>
          <p:cNvPr id="9" name="Rectangle 36"/>
          <p:cNvSpPr>
            <a:spLocks noChangeArrowheads="1"/>
          </p:cNvSpPr>
          <p:nvPr/>
        </p:nvSpPr>
        <p:spPr bwMode="auto">
          <a:xfrm>
            <a:off x="457200" y="546769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as crucial, </a:t>
            </a:r>
            <a:br>
              <a:rPr lang="en-US" sz="2400" b="1" dirty="0" smtClean="0">
                <a:latin typeface="Calibri"/>
                <a:cs typeface="Calibri"/>
              </a:rPr>
            </a:br>
            <a:r>
              <a:rPr lang="en-US" sz="2400" b="1" dirty="0" smtClean="0">
                <a:latin typeface="Calibri"/>
                <a:cs typeface="Calibri"/>
              </a:rPr>
              <a:t>can be expanded by computational extractor</a:t>
            </a:r>
            <a:endParaRPr lang="en-US" sz="2400" b="1" i="1" dirty="0" smtClean="0">
              <a:latin typeface="Times New Roman"/>
              <a:cs typeface="Times New Roman"/>
            </a:endParaRPr>
          </a:p>
        </p:txBody>
      </p:sp>
    </p:spTree>
    <p:extLst>
      <p:ext uri="{BB962C8B-B14F-4D97-AF65-F5344CB8AC3E}">
        <p14:creationId xmlns:p14="http://schemas.microsoft.com/office/powerpoint/2010/main" val="39430915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4524316"/>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has more </a:t>
            </a:r>
            <a:r>
              <a:rPr lang="en-US" dirty="0" err="1" smtClean="0"/>
              <a:t>unguessable</a:t>
            </a:r>
            <a:r>
              <a:rPr lang="en-US" dirty="0" smtClean="0"/>
              <a:t> symbols than are corrected</a:t>
            </a:r>
          </a:p>
          <a:p>
            <a:pPr marL="285750" indent="-285750">
              <a:buFont typeface="Arial"/>
              <a:buChar char="•"/>
            </a:pPr>
            <a:r>
              <a:rPr lang="en-US" dirty="0" smtClean="0">
                <a:cs typeface="Calibri"/>
              </a:rPr>
              <a:t>There is at least one symbol an adversary must guess</a:t>
            </a:r>
            <a:endParaRPr lang="en-US" dirty="0" smtClean="0">
              <a:latin typeface="Calibri"/>
              <a:cs typeface="Calibri"/>
            </a:endParaRP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7" name="Oval 6"/>
          <p:cNvSpPr/>
          <p:nvPr/>
        </p:nvSpPr>
        <p:spPr>
          <a:xfrm>
            <a:off x="5849445" y="2578527"/>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6" name="Rectangle 55"/>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55" name="Rectangle 36"/>
          <p:cNvSpPr>
            <a:spLocks noChangeArrowheads="1"/>
          </p:cNvSpPr>
          <p:nvPr/>
        </p:nvSpPr>
        <p:spPr bwMode="auto">
          <a:xfrm>
            <a:off x="3283300" y="5379240"/>
            <a:ext cx="5444104" cy="114244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1158030925"/>
              </p:ext>
            </p:extLst>
          </p:nvPr>
        </p:nvGraphicFramePr>
        <p:xfrm>
          <a:off x="3497263" y="5399339"/>
          <a:ext cx="3971925" cy="460375"/>
        </p:xfrm>
        <a:graphic>
          <a:graphicData uri="http://schemas.openxmlformats.org/presentationml/2006/ole">
            <mc:AlternateContent xmlns:mc="http://schemas.openxmlformats.org/markup-compatibility/2006">
              <mc:Choice xmlns:v="urn:schemas-microsoft-com:vml" Requires="v">
                <p:oleObj spid="_x0000_s152789"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3497263" y="5399339"/>
                        <a:ext cx="3971925" cy="4603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94825967"/>
              </p:ext>
            </p:extLst>
          </p:nvPr>
        </p:nvGraphicFramePr>
        <p:xfrm>
          <a:off x="4494629" y="6094821"/>
          <a:ext cx="3738563" cy="454025"/>
        </p:xfrm>
        <a:graphic>
          <a:graphicData uri="http://schemas.openxmlformats.org/presentationml/2006/ole">
            <mc:AlternateContent xmlns:mc="http://schemas.openxmlformats.org/markup-compatibility/2006">
              <mc:Choice xmlns:v="urn:schemas-microsoft-com:vml" Requires="v">
                <p:oleObj spid="_x0000_s152790" name="Equation" r:id="rId6" imgW="1778000" imgH="215900" progId="Equation.3">
                  <p:embed/>
                </p:oleObj>
              </mc:Choice>
              <mc:Fallback>
                <p:oleObj name="Equation" r:id="rId6" imgW="1778000" imgH="215900" progId="Equation.3">
                  <p:embed/>
                  <p:pic>
                    <p:nvPicPr>
                      <p:cNvPr id="0" name=""/>
                      <p:cNvPicPr/>
                      <p:nvPr/>
                    </p:nvPicPr>
                    <p:blipFill>
                      <a:blip r:embed="rId7"/>
                      <a:stretch>
                        <a:fillRect/>
                      </a:stretch>
                    </p:blipFill>
                    <p:spPr>
                      <a:xfrm>
                        <a:off x="4494629" y="6094821"/>
                        <a:ext cx="3738563" cy="454025"/>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pPr algn="l"/>
            <a:fld id="{9ED7421F-71E7-F748-8E9F-5BC3CDBE49C2}" type="slidenum">
              <a:rPr lang="en-US" smtClean="0"/>
              <a:pPr algn="l"/>
              <a:t>33</a:t>
            </a:fld>
            <a:r>
              <a:rPr lang="en-US" smtClean="0"/>
              <a:t> BWF 4/2/2014</a:t>
            </a:r>
            <a:endParaRPr lang="en-US" dirty="0"/>
          </a:p>
        </p:txBody>
      </p:sp>
      <p:graphicFrame>
        <p:nvGraphicFramePr>
          <p:cNvPr id="57" name="Object 56"/>
          <p:cNvGraphicFramePr>
            <a:graphicFrameLocks noChangeAspect="1"/>
          </p:cNvGraphicFramePr>
          <p:nvPr>
            <p:extLst>
              <p:ext uri="{D42A27DB-BD31-4B8C-83A1-F6EECF244321}">
                <p14:modId xmlns:p14="http://schemas.microsoft.com/office/powerpoint/2010/main" val="1857872384"/>
              </p:ext>
            </p:extLst>
          </p:nvPr>
        </p:nvGraphicFramePr>
        <p:xfrm>
          <a:off x="4506575" y="5751678"/>
          <a:ext cx="2819400" cy="488950"/>
        </p:xfrm>
        <a:graphic>
          <a:graphicData uri="http://schemas.openxmlformats.org/presentationml/2006/ole">
            <mc:AlternateContent xmlns:mc="http://schemas.openxmlformats.org/markup-compatibility/2006">
              <mc:Choice xmlns:v="urn:schemas-microsoft-com:vml" Requires="v">
                <p:oleObj spid="_x0000_s152791" name="Equation" r:id="rId8" imgW="1397000" imgH="241300" progId="Equation.3">
                  <p:embed/>
                </p:oleObj>
              </mc:Choice>
              <mc:Fallback>
                <p:oleObj name="Equation" r:id="rId8" imgW="1397000" imgH="241300" progId="Equation.3">
                  <p:embed/>
                  <p:pic>
                    <p:nvPicPr>
                      <p:cNvPr id="0" name=""/>
                      <p:cNvPicPr/>
                      <p:nvPr/>
                    </p:nvPicPr>
                    <p:blipFill>
                      <a:blip r:embed="rId9"/>
                      <a:stretch>
                        <a:fillRect/>
                      </a:stretch>
                    </p:blipFill>
                    <p:spPr>
                      <a:xfrm>
                        <a:off x="4506575" y="5751678"/>
                        <a:ext cx="2819400" cy="488950"/>
                      </a:xfrm>
                      <a:prstGeom prst="rect">
                        <a:avLst/>
                      </a:prstGeom>
                    </p:spPr>
                  </p:pic>
                </p:oleObj>
              </mc:Fallback>
            </mc:AlternateContent>
          </a:graphicData>
        </a:graphic>
      </p:graphicFrame>
    </p:spTree>
    <p:extLst>
      <p:ext uri="{BB962C8B-B14F-4D97-AF65-F5344CB8AC3E}">
        <p14:creationId xmlns:p14="http://schemas.microsoft.com/office/powerpoint/2010/main" val="2419451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6" grpId="0"/>
      <p:bldP spid="5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6" name="Oval 25"/>
          <p:cNvSpPr/>
          <p:nvPr/>
        </p:nvSpPr>
        <p:spPr bwMode="auto">
          <a:xfrm>
            <a:off x="3814602"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8" name="Oval 27"/>
          <p:cNvSpPr/>
          <p:nvPr/>
        </p:nvSpPr>
        <p:spPr bwMode="auto">
          <a:xfrm>
            <a:off x="3929771"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9" name="Oval 28"/>
          <p:cNvSpPr/>
          <p:nvPr/>
        </p:nvSpPr>
        <p:spPr bwMode="auto">
          <a:xfrm>
            <a:off x="5276274"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0" name="Oval 29"/>
          <p:cNvSpPr/>
          <p:nvPr/>
        </p:nvSpPr>
        <p:spPr bwMode="auto">
          <a:xfrm>
            <a:off x="4676485" y="46524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1" name="Oval 30"/>
          <p:cNvSpPr/>
          <p:nvPr/>
        </p:nvSpPr>
        <p:spPr bwMode="auto">
          <a:xfrm>
            <a:off x="4349174" y="41952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2" name="Oval 31"/>
          <p:cNvSpPr/>
          <p:nvPr/>
        </p:nvSpPr>
        <p:spPr bwMode="auto">
          <a:xfrm>
            <a:off x="4856598" y="288717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3" name="Oval 32"/>
          <p:cNvSpPr/>
          <p:nvPr/>
        </p:nvSpPr>
        <p:spPr bwMode="auto">
          <a:xfrm>
            <a:off x="5538640" y="34810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4" name="Oval 33"/>
          <p:cNvSpPr/>
          <p:nvPr/>
        </p:nvSpPr>
        <p:spPr bwMode="auto">
          <a:xfrm>
            <a:off x="4986487"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5" name="Oval 34"/>
          <p:cNvSpPr/>
          <p:nvPr/>
        </p:nvSpPr>
        <p:spPr bwMode="auto">
          <a:xfrm>
            <a:off x="5538640" y="403808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6" name="Oval 35"/>
          <p:cNvSpPr/>
          <p:nvPr/>
        </p:nvSpPr>
        <p:spPr bwMode="auto">
          <a:xfrm>
            <a:off x="4986487" y="338266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7" name="Oval 36"/>
          <p:cNvSpPr/>
          <p:nvPr/>
        </p:nvSpPr>
        <p:spPr bwMode="auto">
          <a:xfrm>
            <a:off x="4219285" y="444184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8" name="Oval 37"/>
          <p:cNvSpPr/>
          <p:nvPr/>
        </p:nvSpPr>
        <p:spPr bwMode="auto">
          <a:xfrm>
            <a:off x="5334000" y="43677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39" name="Oval 38"/>
          <p:cNvSpPr/>
          <p:nvPr/>
        </p:nvSpPr>
        <p:spPr bwMode="auto">
          <a:xfrm>
            <a:off x="4219285" y="29855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1" name="Oval 40"/>
          <p:cNvSpPr/>
          <p:nvPr/>
        </p:nvSpPr>
        <p:spPr bwMode="auto">
          <a:xfrm>
            <a:off x="8230068" y="30443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3" name="Oval 42"/>
          <p:cNvSpPr/>
          <p:nvPr/>
        </p:nvSpPr>
        <p:spPr bwMode="auto">
          <a:xfrm>
            <a:off x="8493411" y="337884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4" name="Oval 43"/>
          <p:cNvSpPr/>
          <p:nvPr/>
        </p:nvSpPr>
        <p:spPr bwMode="auto">
          <a:xfrm>
            <a:off x="4371109" y="2995160"/>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5" name="Oval 44"/>
          <p:cNvSpPr/>
          <p:nvPr/>
        </p:nvSpPr>
        <p:spPr bwMode="auto">
          <a:xfrm>
            <a:off x="3771320" y="46620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6" name="Oval 45"/>
          <p:cNvSpPr/>
          <p:nvPr/>
        </p:nvSpPr>
        <p:spPr bwMode="auto">
          <a:xfrm>
            <a:off x="8493411" y="44351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7" name="Oval 46"/>
          <p:cNvSpPr/>
          <p:nvPr/>
        </p:nvSpPr>
        <p:spPr bwMode="auto">
          <a:xfrm>
            <a:off x="3951433" y="289675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8" name="Oval 47"/>
          <p:cNvSpPr/>
          <p:nvPr/>
        </p:nvSpPr>
        <p:spPr bwMode="auto">
          <a:xfrm>
            <a:off x="4633475" y="349065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49" name="Oval 48"/>
          <p:cNvSpPr/>
          <p:nvPr/>
        </p:nvSpPr>
        <p:spPr bwMode="auto">
          <a:xfrm>
            <a:off x="4081322" y="432814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0" name="Oval 49"/>
          <p:cNvSpPr/>
          <p:nvPr/>
        </p:nvSpPr>
        <p:spPr bwMode="auto">
          <a:xfrm>
            <a:off x="4633475" y="404766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1" name="Oval 50"/>
          <p:cNvSpPr/>
          <p:nvPr/>
        </p:nvSpPr>
        <p:spPr bwMode="auto">
          <a:xfrm>
            <a:off x="4081322" y="3392247"/>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2" name="Oval 51"/>
          <p:cNvSpPr/>
          <p:nvPr/>
        </p:nvSpPr>
        <p:spPr bwMode="auto">
          <a:xfrm>
            <a:off x="4089396" y="3709671"/>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3" name="Oval 52"/>
          <p:cNvSpPr/>
          <p:nvPr/>
        </p:nvSpPr>
        <p:spPr bwMode="auto">
          <a:xfrm>
            <a:off x="3258280" y="31427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54" name="Oval 53"/>
          <p:cNvSpPr/>
          <p:nvPr/>
        </p:nvSpPr>
        <p:spPr bwMode="auto">
          <a:xfrm>
            <a:off x="8230068" y="4129064"/>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6" name="TextBox 5"/>
          <p:cNvSpPr txBox="1"/>
          <p:nvPr/>
        </p:nvSpPr>
        <p:spPr>
          <a:xfrm>
            <a:off x="150091" y="1997364"/>
            <a:ext cx="2874820" cy="4524316"/>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smtClean="0"/>
              <a:t>A block unguessable distribution </a:t>
            </a:r>
            <a:r>
              <a:rPr lang="en-US" dirty="0"/>
              <a:t>has more </a:t>
            </a:r>
            <a:r>
              <a:rPr lang="en-US" dirty="0" err="1"/>
              <a:t>unguessable</a:t>
            </a:r>
            <a:r>
              <a:rPr lang="en-US" dirty="0"/>
              <a:t> symbols than are corrected</a:t>
            </a:r>
          </a:p>
          <a:p>
            <a:pPr marL="285750" indent="-285750">
              <a:buFont typeface="Arial"/>
              <a:buChar char="•"/>
            </a:pPr>
            <a:r>
              <a:rPr lang="en-US" dirty="0">
                <a:cs typeface="Calibri"/>
              </a:rPr>
              <a:t>There is at least one symbol an adversary </a:t>
            </a:r>
            <a:r>
              <a:rPr lang="en-US" dirty="0" smtClean="0">
                <a:cs typeface="Calibri"/>
              </a:rPr>
              <a:t>must </a:t>
            </a:r>
            <a:r>
              <a:rPr lang="en-US" dirty="0">
                <a:cs typeface="Calibri"/>
              </a:rPr>
              <a:t>guess</a:t>
            </a:r>
          </a:p>
          <a:p>
            <a:pPr marL="285750" indent="-285750">
              <a:buFont typeface="Arial"/>
              <a:buChar char="•"/>
            </a:pPr>
            <a:r>
              <a:rPr lang="en-US" dirty="0" smtClean="0">
                <a:latin typeface="Calibri"/>
                <a:cs typeface="Calibri"/>
              </a:rPr>
              <a:t>When </a:t>
            </a:r>
            <a:r>
              <a:rPr lang="en-US" dirty="0" smtClean="0">
                <a:latin typeface="Times New Roman"/>
                <a:cs typeface="Times New Roman"/>
              </a:rPr>
              <a:t>|</a:t>
            </a:r>
            <a:r>
              <a:rPr lang="en-US" i="1" dirty="0" smtClean="0">
                <a:latin typeface="Times New Roman"/>
                <a:cs typeface="Times New Roman"/>
              </a:rPr>
              <a:t>Z</a:t>
            </a:r>
            <a:r>
              <a:rPr lang="en-US" dirty="0" smtClean="0">
                <a:latin typeface="Times New Roman"/>
                <a:cs typeface="Times New Roman"/>
              </a:rPr>
              <a:t>| = </a:t>
            </a:r>
            <a:r>
              <a:rPr lang="en-US" i="1" dirty="0" err="1" smtClean="0">
                <a:latin typeface="Times New Roman"/>
                <a:cs typeface="Times New Roman"/>
              </a:rPr>
              <a:t>ω</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and </a:t>
            </a:r>
            <a:r>
              <a:rPr lang="en-US" i="1" dirty="0" smtClean="0">
                <a:latin typeface="Times New Roman"/>
                <a:cs typeface="Times New Roman"/>
              </a:rPr>
              <a:t>C</a:t>
            </a:r>
            <a:r>
              <a:rPr lang="en-US" dirty="0" smtClean="0">
                <a:latin typeface="Calibri"/>
                <a:cs typeface="Calibri"/>
              </a:rPr>
              <a:t> corrects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errors, the construction is secure with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smtClean="0">
                <a:latin typeface="Times New Roman"/>
                <a:cs typeface="Times New Roman"/>
              </a:rPr>
              <a:t>≤ 0</a:t>
            </a:r>
          </a:p>
          <a:p>
            <a:pPr marL="285750" indent="-285750">
              <a:buFont typeface="Arial"/>
              <a:buChar char="•"/>
            </a:pPr>
            <a:endParaRPr lang="en-US" dirty="0" smtClean="0">
              <a:latin typeface="Calibri"/>
              <a:cs typeface="Calibri"/>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34</a:t>
            </a:fld>
            <a:r>
              <a:rPr lang="en-US" smtClean="0"/>
              <a:t> BWF 4/2/2014</a:t>
            </a:r>
            <a:endParaRPr lang="en-US" dirty="0"/>
          </a:p>
        </p:txBody>
      </p:sp>
      <p:sp>
        <p:nvSpPr>
          <p:cNvPr id="62" name="Rectangle 36"/>
          <p:cNvSpPr>
            <a:spLocks noChangeArrowheads="1"/>
          </p:cNvSpPr>
          <p:nvPr/>
        </p:nvSpPr>
        <p:spPr bwMode="auto">
          <a:xfrm>
            <a:off x="3283300" y="5379240"/>
            <a:ext cx="5444104" cy="114244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endParaRPr lang="en-US" sz="2400" b="1" i="1" dirty="0" smtClean="0">
              <a:latin typeface="Times New Roman"/>
              <a:cs typeface="Times New Roman"/>
            </a:endParaRPr>
          </a:p>
        </p:txBody>
      </p:sp>
      <p:graphicFrame>
        <p:nvGraphicFramePr>
          <p:cNvPr id="63" name="Object 62"/>
          <p:cNvGraphicFramePr>
            <a:graphicFrameLocks noChangeAspect="1"/>
          </p:cNvGraphicFramePr>
          <p:nvPr>
            <p:extLst>
              <p:ext uri="{D42A27DB-BD31-4B8C-83A1-F6EECF244321}">
                <p14:modId xmlns:p14="http://schemas.microsoft.com/office/powerpoint/2010/main" val="1978408236"/>
              </p:ext>
            </p:extLst>
          </p:nvPr>
        </p:nvGraphicFramePr>
        <p:xfrm>
          <a:off x="3497263" y="5399339"/>
          <a:ext cx="3971925" cy="460375"/>
        </p:xfrm>
        <a:graphic>
          <a:graphicData uri="http://schemas.openxmlformats.org/presentationml/2006/ole">
            <mc:AlternateContent xmlns:mc="http://schemas.openxmlformats.org/markup-compatibility/2006">
              <mc:Choice xmlns:v="urn:schemas-microsoft-com:vml" Requires="v">
                <p:oleObj spid="_x0000_s153797" name="Equation" r:id="rId4" imgW="1968500" imgH="228600" progId="Equation.3">
                  <p:embed/>
                </p:oleObj>
              </mc:Choice>
              <mc:Fallback>
                <p:oleObj name="Equation" r:id="rId4" imgW="1968500" imgH="228600" progId="Equation.3">
                  <p:embed/>
                  <p:pic>
                    <p:nvPicPr>
                      <p:cNvPr id="0" name=""/>
                      <p:cNvPicPr/>
                      <p:nvPr/>
                    </p:nvPicPr>
                    <p:blipFill>
                      <a:blip r:embed="rId5"/>
                      <a:stretch>
                        <a:fillRect/>
                      </a:stretch>
                    </p:blipFill>
                    <p:spPr>
                      <a:xfrm>
                        <a:off x="3497263" y="5399339"/>
                        <a:ext cx="3971925" cy="460375"/>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4146995346"/>
              </p:ext>
            </p:extLst>
          </p:nvPr>
        </p:nvGraphicFramePr>
        <p:xfrm>
          <a:off x="4498472" y="6090548"/>
          <a:ext cx="4217988" cy="454025"/>
        </p:xfrm>
        <a:graphic>
          <a:graphicData uri="http://schemas.openxmlformats.org/presentationml/2006/ole">
            <mc:AlternateContent xmlns:mc="http://schemas.openxmlformats.org/markup-compatibility/2006">
              <mc:Choice xmlns:v="urn:schemas-microsoft-com:vml" Requires="v">
                <p:oleObj spid="_x0000_s153798" name="Equation" r:id="rId6" imgW="2006600" imgH="215900" progId="Equation.3">
                  <p:embed/>
                </p:oleObj>
              </mc:Choice>
              <mc:Fallback>
                <p:oleObj name="Equation" r:id="rId6" imgW="2006600" imgH="215900" progId="Equation.3">
                  <p:embed/>
                  <p:pic>
                    <p:nvPicPr>
                      <p:cNvPr id="0" name=""/>
                      <p:cNvPicPr/>
                      <p:nvPr/>
                    </p:nvPicPr>
                    <p:blipFill>
                      <a:blip r:embed="rId7"/>
                      <a:stretch>
                        <a:fillRect/>
                      </a:stretch>
                    </p:blipFill>
                    <p:spPr>
                      <a:xfrm>
                        <a:off x="4498472" y="6090548"/>
                        <a:ext cx="4217988" cy="454025"/>
                      </a:xfrm>
                      <a:prstGeom prst="rect">
                        <a:avLst/>
                      </a:prstGeom>
                    </p:spPr>
                  </p:pic>
                </p:oleObj>
              </mc:Fallback>
            </mc:AlternateContent>
          </a:graphicData>
        </a:graphic>
      </p:graphicFrame>
      <p:graphicFrame>
        <p:nvGraphicFramePr>
          <p:cNvPr id="65" name="Object 64"/>
          <p:cNvGraphicFramePr>
            <a:graphicFrameLocks noChangeAspect="1"/>
          </p:cNvGraphicFramePr>
          <p:nvPr>
            <p:extLst>
              <p:ext uri="{D42A27DB-BD31-4B8C-83A1-F6EECF244321}">
                <p14:modId xmlns:p14="http://schemas.microsoft.com/office/powerpoint/2010/main" val="2992228058"/>
              </p:ext>
            </p:extLst>
          </p:nvPr>
        </p:nvGraphicFramePr>
        <p:xfrm>
          <a:off x="4506575" y="5751678"/>
          <a:ext cx="2819400" cy="488950"/>
        </p:xfrm>
        <a:graphic>
          <a:graphicData uri="http://schemas.openxmlformats.org/presentationml/2006/ole">
            <mc:AlternateContent xmlns:mc="http://schemas.openxmlformats.org/markup-compatibility/2006">
              <mc:Choice xmlns:v="urn:schemas-microsoft-com:vml" Requires="v">
                <p:oleObj spid="_x0000_s153799" name="Equation" r:id="rId8" imgW="1397000" imgH="241300" progId="Equation.3">
                  <p:embed/>
                </p:oleObj>
              </mc:Choice>
              <mc:Fallback>
                <p:oleObj name="Equation" r:id="rId8" imgW="1397000" imgH="241300" progId="Equation.3">
                  <p:embed/>
                  <p:pic>
                    <p:nvPicPr>
                      <p:cNvPr id="0" name=""/>
                      <p:cNvPicPr/>
                      <p:nvPr/>
                    </p:nvPicPr>
                    <p:blipFill>
                      <a:blip r:embed="rId9"/>
                      <a:stretch>
                        <a:fillRect/>
                      </a:stretch>
                    </p:blipFill>
                    <p:spPr>
                      <a:xfrm>
                        <a:off x="4506575" y="5751678"/>
                        <a:ext cx="2819400" cy="488950"/>
                      </a:xfrm>
                      <a:prstGeom prst="rect">
                        <a:avLst/>
                      </a:prstGeom>
                    </p:spPr>
                  </p:pic>
                </p:oleObj>
              </mc:Fallback>
            </mc:AlternateContent>
          </a:graphicData>
        </a:graphic>
      </p:graphicFrame>
    </p:spTree>
    <p:extLst>
      <p:ext uri="{BB962C8B-B14F-4D97-AF65-F5344CB8AC3E}">
        <p14:creationId xmlns:p14="http://schemas.microsoft.com/office/powerpoint/2010/main" val="169606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3687406"/>
            <a:ext cx="8229600" cy="2116221"/>
          </a:xfrm>
        </p:spPr>
        <p:txBody>
          <a:bodyPr>
            <a:normAutofit/>
          </a:bodyPr>
          <a:lstStyle/>
          <a:p>
            <a:r>
              <a:rPr lang="en-US" dirty="0" smtClean="0">
                <a:latin typeface="Calibri"/>
                <a:cs typeface="Calibri"/>
              </a:rPr>
              <a:t>Construction parameters:</a:t>
            </a:r>
          </a:p>
          <a:p>
            <a:pPr lvl="1"/>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a:t>
            </a:r>
            <a:br>
              <a:rPr lang="en-US" dirty="0" smtClean="0">
                <a:latin typeface="Calibri"/>
                <a:cs typeface="Calibri"/>
              </a:rPr>
            </a:br>
            <a:r>
              <a:rPr lang="en-US" dirty="0" smtClean="0">
                <a:latin typeface="Calibri"/>
                <a:cs typeface="Calibri"/>
              </a:rPr>
              <a:t>in most symbols</a:t>
            </a:r>
          </a:p>
          <a:p>
            <a:pPr lvl="1"/>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p:txBody>
      </p:sp>
      <p:sp>
        <p:nvSpPr>
          <p:cNvPr id="4" name="Rectangle 3"/>
          <p:cNvSpPr/>
          <p:nvPr/>
        </p:nvSpPr>
        <p:spPr>
          <a:xfrm>
            <a:off x="4068722" y="1151682"/>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279114" y="910272"/>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518328" y="223054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390959" y="1476572"/>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400388" y="2622010"/>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014487" y="1823733"/>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258165" y="307869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4184818561"/>
              </p:ext>
            </p:extLst>
          </p:nvPr>
        </p:nvGraphicFramePr>
        <p:xfrm>
          <a:off x="4450879" y="2666195"/>
          <a:ext cx="307975" cy="350838"/>
        </p:xfrm>
        <a:graphic>
          <a:graphicData uri="http://schemas.openxmlformats.org/presentationml/2006/ole">
            <mc:AlternateContent xmlns:mc="http://schemas.openxmlformats.org/markup-compatibility/2006">
              <mc:Choice xmlns:v="urn:schemas-microsoft-com:vml" Requires="v">
                <p:oleObj spid="_x0000_s139506"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450879" y="2666195"/>
                        <a:ext cx="307975" cy="350838"/>
                      </a:xfrm>
                      <a:prstGeom prst="rect">
                        <a:avLst/>
                      </a:prstGeom>
                    </p:spPr>
                  </p:pic>
                </p:oleObj>
              </mc:Fallback>
            </mc:AlternateContent>
          </a:graphicData>
        </a:graphic>
      </p:graphicFrame>
      <p:cxnSp>
        <p:nvCxnSpPr>
          <p:cNvPr id="19" name="Straight Arrow Connector 18"/>
          <p:cNvCxnSpPr/>
          <p:nvPr/>
        </p:nvCxnSpPr>
        <p:spPr bwMode="auto">
          <a:xfrm flipV="1">
            <a:off x="7593313" y="245499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044227" y="1109355"/>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632041" y="2008399"/>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8" name="TextBox 27"/>
          <p:cNvSpPr txBox="1"/>
          <p:nvPr/>
        </p:nvSpPr>
        <p:spPr>
          <a:xfrm>
            <a:off x="2460798" y="2169975"/>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308975" y="2243926"/>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134027" y="2617685"/>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014487" y="1823733"/>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695555" y="2213940"/>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717406" y="2713614"/>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393842" y="3499367"/>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393842" y="2145681"/>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410084" y="3122248"/>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077386" y="2550908"/>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077386" y="3090294"/>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670815" y="2771093"/>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393842" y="2526361"/>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433509" y="2454999"/>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364487" y="1354019"/>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335754" y="1479859"/>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8" name="Rectangle 36"/>
          <p:cNvSpPr>
            <a:spLocks noChangeArrowheads="1"/>
          </p:cNvSpPr>
          <p:nvPr/>
        </p:nvSpPr>
        <p:spPr bwMode="auto">
          <a:xfrm>
            <a:off x="338285" y="5803628"/>
            <a:ext cx="7682767" cy="689248"/>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Question:</a:t>
            </a:r>
            <a:r>
              <a:rPr lang="en-US" sz="2400" b="1" dirty="0" smtClean="0">
                <a:latin typeface="Calibri"/>
                <a:cs typeface="Calibri"/>
              </a:rPr>
              <a:t> Can we reduce required entropy of symbols?</a:t>
            </a:r>
            <a:endParaRPr lang="en-US" sz="2400" b="1" i="1" dirty="0" smtClean="0">
              <a:latin typeface="Times New Roman"/>
              <a:cs typeface="Times New Roman"/>
            </a:endParaRPr>
          </a:p>
        </p:txBody>
      </p:sp>
      <p:grpSp>
        <p:nvGrpSpPr>
          <p:cNvPr id="49" name="Group 48"/>
          <p:cNvGrpSpPr/>
          <p:nvPr/>
        </p:nvGrpSpPr>
        <p:grpSpPr>
          <a:xfrm>
            <a:off x="545064" y="1733589"/>
            <a:ext cx="529946" cy="461665"/>
            <a:chOff x="637563" y="4042853"/>
            <a:chExt cx="529946" cy="461665"/>
          </a:xfrm>
        </p:grpSpPr>
        <p:sp>
          <p:nvSpPr>
            <p:cNvPr id="50" name="Rectangle 49"/>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2" name="TextBox 51"/>
          <p:cNvSpPr txBox="1"/>
          <p:nvPr/>
        </p:nvSpPr>
        <p:spPr>
          <a:xfrm>
            <a:off x="4068722" y="220371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6" name="Group 55"/>
          <p:cNvGrpSpPr/>
          <p:nvPr/>
        </p:nvGrpSpPr>
        <p:grpSpPr>
          <a:xfrm>
            <a:off x="2442997" y="2544248"/>
            <a:ext cx="819641" cy="557973"/>
            <a:chOff x="1316332" y="6095656"/>
            <a:chExt cx="819641" cy="557973"/>
          </a:xfrm>
        </p:grpSpPr>
        <p:sp>
          <p:nvSpPr>
            <p:cNvPr id="57" name="Rectangle 56"/>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8" name="Rectangle 57"/>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9" name="Group 58"/>
          <p:cNvGrpSpPr/>
          <p:nvPr/>
        </p:nvGrpSpPr>
        <p:grpSpPr>
          <a:xfrm>
            <a:off x="5677678" y="3114666"/>
            <a:ext cx="838015" cy="560788"/>
            <a:chOff x="1316332" y="6095656"/>
            <a:chExt cx="838015" cy="560788"/>
          </a:xfrm>
        </p:grpSpPr>
        <p:sp>
          <p:nvSpPr>
            <p:cNvPr id="60" name="Rectangle 5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2" name="Group 61"/>
          <p:cNvGrpSpPr/>
          <p:nvPr/>
        </p:nvGrpSpPr>
        <p:grpSpPr>
          <a:xfrm>
            <a:off x="2442997" y="1549946"/>
            <a:ext cx="832040" cy="532764"/>
            <a:chOff x="1316332" y="6095656"/>
            <a:chExt cx="832040" cy="532764"/>
          </a:xfrm>
        </p:grpSpPr>
        <p:sp>
          <p:nvSpPr>
            <p:cNvPr id="63" name="Rectangle 62"/>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5" name="Group 64"/>
          <p:cNvGrpSpPr/>
          <p:nvPr/>
        </p:nvGrpSpPr>
        <p:grpSpPr>
          <a:xfrm>
            <a:off x="5677678" y="2213940"/>
            <a:ext cx="828246" cy="519966"/>
            <a:chOff x="1316332" y="6095656"/>
            <a:chExt cx="828246" cy="519966"/>
          </a:xfrm>
        </p:grpSpPr>
        <p:sp>
          <p:nvSpPr>
            <p:cNvPr id="66" name="Rectangle 65"/>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35</a:t>
            </a:fld>
            <a:r>
              <a:rPr lang="en-US" smtClean="0"/>
              <a:t> BWF 4/2/2014</a:t>
            </a:r>
            <a:endParaRPr lang="en-US" dirty="0"/>
          </a:p>
        </p:txBody>
      </p:sp>
    </p:spTree>
    <p:extLst>
      <p:ext uri="{BB962C8B-B14F-4D97-AF65-F5344CB8AC3E}">
        <p14:creationId xmlns:p14="http://schemas.microsoft.com/office/powerpoint/2010/main" val="3138473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sp>
        <p:nvSpPr>
          <p:cNvPr id="3" name="Content Placeholder 2"/>
          <p:cNvSpPr>
            <a:spLocks noGrp="1"/>
          </p:cNvSpPr>
          <p:nvPr>
            <p:ph idx="1"/>
          </p:nvPr>
        </p:nvSpPr>
        <p:spPr>
          <a:xfrm>
            <a:off x="451635" y="920316"/>
            <a:ext cx="8229600" cy="3124890"/>
          </a:xfrm>
        </p:spPr>
        <p:txBody>
          <a:bodyPr>
            <a:normAutofit fontScale="92500" lnSpcReduction="10000"/>
          </a:bodyPr>
          <a:lstStyle/>
          <a:p>
            <a:r>
              <a:rPr lang="en-US" dirty="0" smtClean="0"/>
              <a:t>Obfuscating symbols individually leaks equality, need high entropy to ensure adversary can’t guess stored value</a:t>
            </a:r>
          </a:p>
          <a:p>
            <a:r>
              <a:rPr lang="en-US" dirty="0" smtClean="0"/>
              <a:t>Can we reduce the necessary entropy if we obfuscate multiple symbols together?</a:t>
            </a:r>
          </a:p>
          <a:p>
            <a:pPr lvl="1"/>
            <a:r>
              <a:rPr lang="en-US" dirty="0" smtClean="0"/>
              <a:t>Obfuscating all symbols together works </a:t>
            </a:r>
            <a:br>
              <a:rPr lang="en-US" dirty="0" smtClean="0"/>
            </a:br>
            <a:r>
              <a:rPr lang="en-US" dirty="0" smtClean="0"/>
              <a:t>but eliminates error tolerance</a:t>
            </a:r>
            <a:endParaRPr lang="en-US" dirty="0"/>
          </a:p>
        </p:txBody>
      </p:sp>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6"/>
          <p:cNvGrpSpPr/>
          <p:nvPr/>
        </p:nvGrpSpPr>
        <p:grpSpPr>
          <a:xfrm>
            <a:off x="1460409" y="4045205"/>
            <a:ext cx="2111844" cy="2302596"/>
            <a:chOff x="6838074" y="2277355"/>
            <a:chExt cx="981497" cy="1772740"/>
          </a:xfrm>
        </p:grpSpPr>
        <p:sp>
          <p:nvSpPr>
            <p:cNvPr id="8" name="Trapezoid 7"/>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38074" y="227735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0" name="Straight Arrow Connector 9"/>
          <p:cNvCxnSpPr/>
          <p:nvPr/>
        </p:nvCxnSpPr>
        <p:spPr bwMode="auto">
          <a:xfrm flipV="1">
            <a:off x="699623" y="5365475"/>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2" name="Straight Arrow Connector 11"/>
          <p:cNvCxnSpPr/>
          <p:nvPr/>
        </p:nvCxnSpPr>
        <p:spPr bwMode="auto">
          <a:xfrm>
            <a:off x="3581683" y="5756943"/>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4" name="Group 13"/>
          <p:cNvGrpSpPr/>
          <p:nvPr/>
        </p:nvGrpSpPr>
        <p:grpSpPr>
          <a:xfrm>
            <a:off x="5195782" y="4958666"/>
            <a:ext cx="2578825" cy="1810201"/>
            <a:chOff x="6827762" y="2204122"/>
            <a:chExt cx="991809" cy="1845973"/>
          </a:xfrm>
        </p:grpSpPr>
        <p:sp>
          <p:nvSpPr>
            <p:cNvPr id="15" name="Trapezoid 14"/>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16" name="TextBox 15"/>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cxnSp>
        <p:nvCxnSpPr>
          <p:cNvPr id="17" name="Straight Arrow Connector 16"/>
          <p:cNvCxnSpPr/>
          <p:nvPr/>
        </p:nvCxnSpPr>
        <p:spPr bwMode="auto">
          <a:xfrm flipV="1">
            <a:off x="4439460" y="6213626"/>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aphicFrame>
        <p:nvGraphicFramePr>
          <p:cNvPr id="18" name="Object 17"/>
          <p:cNvGraphicFramePr>
            <a:graphicFrameLocks noChangeAspect="1"/>
          </p:cNvGraphicFramePr>
          <p:nvPr>
            <p:extLst>
              <p:ext uri="{D42A27DB-BD31-4B8C-83A1-F6EECF244321}">
                <p14:modId xmlns:p14="http://schemas.microsoft.com/office/powerpoint/2010/main" val="671751725"/>
              </p:ext>
            </p:extLst>
          </p:nvPr>
        </p:nvGraphicFramePr>
        <p:xfrm>
          <a:off x="4632174" y="5801128"/>
          <a:ext cx="307975" cy="350838"/>
        </p:xfrm>
        <a:graphic>
          <a:graphicData uri="http://schemas.openxmlformats.org/presentationml/2006/ole">
            <mc:AlternateContent xmlns:mc="http://schemas.openxmlformats.org/markup-compatibility/2006">
              <mc:Choice xmlns:v="urn:schemas-microsoft-com:vml" Requires="v">
                <p:oleObj spid="_x0000_s140524" name="Equation" r:id="rId4" imgW="177800" imgH="203200" progId="Equation.3">
                  <p:embed/>
                </p:oleObj>
              </mc:Choice>
              <mc:Fallback>
                <p:oleObj name="Equation" r:id="rId4" imgW="177800" imgH="203200" progId="Equation.3">
                  <p:embed/>
                  <p:pic>
                    <p:nvPicPr>
                      <p:cNvPr id="0" name=""/>
                      <p:cNvPicPr/>
                      <p:nvPr/>
                    </p:nvPicPr>
                    <p:blipFill>
                      <a:blip r:embed="rId5"/>
                      <a:stretch>
                        <a:fillRect/>
                      </a:stretch>
                    </p:blipFill>
                    <p:spPr>
                      <a:xfrm>
                        <a:off x="4632174" y="5801128"/>
                        <a:ext cx="307975" cy="350838"/>
                      </a:xfrm>
                      <a:prstGeom prst="rect">
                        <a:avLst/>
                      </a:prstGeom>
                    </p:spPr>
                  </p:pic>
                </p:oleObj>
              </mc:Fallback>
            </mc:AlternateContent>
          </a:graphicData>
        </a:graphic>
      </p:graphicFrame>
      <p:cxnSp>
        <p:nvCxnSpPr>
          <p:cNvPr id="19" name="Straight Arrow Connector 18"/>
          <p:cNvCxnSpPr/>
          <p:nvPr/>
        </p:nvCxnSpPr>
        <p:spPr bwMode="auto">
          <a:xfrm flipV="1">
            <a:off x="7774608" y="5589932"/>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nvGrpSpPr>
          <p:cNvPr id="22" name="Group 21"/>
          <p:cNvGrpSpPr/>
          <p:nvPr/>
        </p:nvGrpSpPr>
        <p:grpSpPr>
          <a:xfrm>
            <a:off x="7813336" y="5143332"/>
            <a:ext cx="579497" cy="369332"/>
            <a:chOff x="6366719" y="2492739"/>
            <a:chExt cx="579497" cy="369332"/>
          </a:xfrm>
        </p:grpSpPr>
        <p:sp>
          <p:nvSpPr>
            <p:cNvPr id="23" name="Rectangle 22"/>
            <p:cNvSpPr/>
            <p:nvPr/>
          </p:nvSpPr>
          <p:spPr>
            <a:xfrm>
              <a:off x="6391214" y="2535066"/>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366719" y="2492739"/>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27" name="Rectangle 26"/>
          <p:cNvSpPr/>
          <p:nvPr/>
        </p:nvSpPr>
        <p:spPr>
          <a:xfrm>
            <a:off x="2620242" y="4805234"/>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28" name="TextBox 27"/>
          <p:cNvSpPr txBox="1"/>
          <p:nvPr/>
        </p:nvSpPr>
        <p:spPr>
          <a:xfrm>
            <a:off x="2642093" y="5304908"/>
            <a:ext cx="344039" cy="369332"/>
          </a:xfrm>
          <a:prstGeom prst="rect">
            <a:avLst/>
          </a:prstGeom>
          <a:noFill/>
        </p:spPr>
        <p:txBody>
          <a:bodyPr wrap="none" rtlCol="0">
            <a:spAutoFit/>
          </a:bodyPr>
          <a:lstStyle/>
          <a:p>
            <a:r>
              <a:rPr lang="en-US" dirty="0" smtClean="0"/>
              <a:t>…</a:t>
            </a:r>
            <a:endParaRPr lang="en-US" dirty="0"/>
          </a:p>
        </p:txBody>
      </p:sp>
      <p:cxnSp>
        <p:nvCxnSpPr>
          <p:cNvPr id="29" name="Elbow Connector 28"/>
          <p:cNvCxnSpPr/>
          <p:nvPr/>
        </p:nvCxnSpPr>
        <p:spPr>
          <a:xfrm>
            <a:off x="1490270" y="5378859"/>
            <a:ext cx="1145115" cy="392861"/>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bwMode="auto">
          <a:xfrm flipV="1">
            <a:off x="3315322" y="5752618"/>
            <a:ext cx="266361" cy="43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31" name="Group 30"/>
          <p:cNvGrpSpPr/>
          <p:nvPr/>
        </p:nvGrpSpPr>
        <p:grpSpPr>
          <a:xfrm>
            <a:off x="5195782" y="4958666"/>
            <a:ext cx="2578825" cy="1810201"/>
            <a:chOff x="6827762" y="2204122"/>
            <a:chExt cx="991809" cy="1845973"/>
          </a:xfrm>
        </p:grpSpPr>
        <p:sp>
          <p:nvSpPr>
            <p:cNvPr id="32" name="Trapezoid 31"/>
            <p:cNvSpPr/>
            <p:nvPr/>
          </p:nvSpPr>
          <p:spPr bwMode="auto">
            <a:xfrm rot="5400000">
              <a:off x="6589786" y="2820309"/>
              <a:ext cx="1491952" cy="967619"/>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33" name="TextBox 32"/>
            <p:cNvSpPr txBox="1"/>
            <p:nvPr/>
          </p:nvSpPr>
          <p:spPr>
            <a:xfrm>
              <a:off x="6827762" y="2204122"/>
              <a:ext cx="622085" cy="376631"/>
            </a:xfrm>
            <a:prstGeom prst="rect">
              <a:avLst/>
            </a:prstGeom>
            <a:noFill/>
          </p:spPr>
          <p:txBody>
            <a:bodyPr wrap="none" rtlCol="0">
              <a:spAutoFit/>
            </a:bodyPr>
            <a:lstStyle/>
            <a:p>
              <a:r>
                <a:rPr lang="en-US" i="1" dirty="0" smtClean="0">
                  <a:solidFill>
                    <a:srgbClr val="0000FF"/>
                  </a:solidFill>
                  <a:latin typeface="Times New Roman"/>
                  <a:cs typeface="Times New Roman"/>
                </a:rPr>
                <a:t>Rep</a:t>
              </a:r>
              <a:endParaRPr lang="en-US" i="1" dirty="0">
                <a:solidFill>
                  <a:srgbClr val="0000FF"/>
                </a:solidFill>
                <a:latin typeface="Times New Roman"/>
                <a:cs typeface="Times New Roman"/>
              </a:endParaRPr>
            </a:p>
          </p:txBody>
        </p:sp>
      </p:grpSp>
      <p:sp>
        <p:nvSpPr>
          <p:cNvPr id="36" name="Rectangle 35"/>
          <p:cNvSpPr/>
          <p:nvPr/>
        </p:nvSpPr>
        <p:spPr>
          <a:xfrm>
            <a:off x="5876850" y="5348873"/>
            <a:ext cx="520570" cy="369332"/>
          </a:xfrm>
          <a:prstGeom prst="rect">
            <a:avLst/>
          </a:prstGeom>
        </p:spPr>
        <p:txBody>
          <a:bodyPr wrap="none">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sp>
        <p:nvSpPr>
          <p:cNvPr id="37" name="TextBox 36"/>
          <p:cNvSpPr txBox="1"/>
          <p:nvPr/>
        </p:nvSpPr>
        <p:spPr>
          <a:xfrm>
            <a:off x="5898701" y="5848547"/>
            <a:ext cx="344039" cy="369332"/>
          </a:xfrm>
          <a:prstGeom prst="rect">
            <a:avLst/>
          </a:prstGeom>
          <a:noFill/>
        </p:spPr>
        <p:txBody>
          <a:bodyPr wrap="none" rtlCol="0">
            <a:spAutoFit/>
          </a:bodyPr>
          <a:lstStyle/>
          <a:p>
            <a:r>
              <a:rPr lang="en-US" dirty="0" smtClean="0"/>
              <a:t>…</a:t>
            </a:r>
            <a:endParaRPr lang="en-US" dirty="0"/>
          </a:p>
        </p:txBody>
      </p:sp>
      <p:cxnSp>
        <p:nvCxnSpPr>
          <p:cNvPr id="38" name="Straight Arrow Connector 37"/>
          <p:cNvCxnSpPr/>
          <p:nvPr/>
        </p:nvCxnSpPr>
        <p:spPr bwMode="auto">
          <a:xfrm flipV="1">
            <a:off x="6575137" y="6634300"/>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39" name="Rectangle 38"/>
          <p:cNvSpPr/>
          <p:nvPr/>
        </p:nvSpPr>
        <p:spPr>
          <a:xfrm>
            <a:off x="6575137" y="5280614"/>
            <a:ext cx="469061"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baseline="30000" dirty="0" smtClean="0">
                <a:latin typeface="Times New Roman"/>
                <a:cs typeface="Times New Roman"/>
              </a:rPr>
              <a:t>0</a:t>
            </a:r>
            <a:endParaRPr lang="en-US" baseline="30000" dirty="0"/>
          </a:p>
        </p:txBody>
      </p:sp>
      <p:sp>
        <p:nvSpPr>
          <p:cNvPr id="40" name="Rectangle 39"/>
          <p:cNvSpPr/>
          <p:nvPr/>
        </p:nvSpPr>
        <p:spPr>
          <a:xfrm>
            <a:off x="6591379" y="6257181"/>
            <a:ext cx="481472" cy="369332"/>
          </a:xfrm>
          <a:prstGeom prst="rect">
            <a:avLst/>
          </a:prstGeom>
        </p:spPr>
        <p:txBody>
          <a:bodyPr wrap="none">
            <a:spAutoFit/>
          </a:bodyPr>
          <a:lstStyle/>
          <a:p>
            <a:r>
              <a:rPr lang="en-US" i="1" dirty="0" smtClean="0">
                <a:latin typeface="Times New Roman"/>
                <a:cs typeface="Times New Roman"/>
              </a:rPr>
              <a:t>c</a:t>
            </a:r>
            <a:r>
              <a:rPr lang="en-US" baseline="-25000" dirty="0" smtClean="0">
                <a:latin typeface="Times New Roman"/>
                <a:cs typeface="Times New Roman"/>
              </a:rPr>
              <a:t>1</a:t>
            </a:r>
            <a:r>
              <a:rPr lang="en-US" i="1" baseline="30000" dirty="0" smtClean="0">
                <a:latin typeface="Times New Roman"/>
                <a:cs typeface="Times New Roman"/>
              </a:rPr>
              <a:t>k</a:t>
            </a:r>
            <a:endParaRPr lang="en-US" i="1" baseline="30000" dirty="0"/>
          </a:p>
        </p:txBody>
      </p:sp>
      <p:cxnSp>
        <p:nvCxnSpPr>
          <p:cNvPr id="41" name="Elbow Connector 40"/>
          <p:cNvCxnSpPr/>
          <p:nvPr/>
        </p:nvCxnSpPr>
        <p:spPr>
          <a:xfrm flipV="1">
            <a:off x="5258681" y="5685841"/>
            <a:ext cx="618171" cy="527786"/>
          </a:xfrm>
          <a:prstGeom prst="bentConnector3">
            <a:avLst>
              <a:gd name="adj1" fmla="val 50000"/>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a:off x="5258681" y="6225227"/>
            <a:ext cx="640020" cy="397472"/>
          </a:xfrm>
          <a:prstGeom prst="bentConnector3">
            <a:avLst>
              <a:gd name="adj1" fmla="val 47911"/>
            </a:avLst>
          </a:prstGeom>
          <a:ln w="9525">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rot="16200000">
            <a:off x="6852110" y="5906026"/>
            <a:ext cx="1156056" cy="369332"/>
          </a:xfrm>
          <a:prstGeom prst="rect">
            <a:avLst/>
          </a:prstGeom>
          <a:noFill/>
          <a:ln>
            <a:solidFill>
              <a:schemeClr val="tx1"/>
            </a:solidFill>
          </a:ln>
        </p:spPr>
        <p:txBody>
          <a:bodyPr wrap="square" rtlCol="0">
            <a:spAutoFit/>
          </a:bodyPr>
          <a:lstStyle/>
          <a:p>
            <a:pPr algn="ctr"/>
            <a:r>
              <a:rPr lang="en-US" dirty="0" smtClean="0"/>
              <a:t>Decode  </a:t>
            </a:r>
            <a:endParaRPr lang="en-US" dirty="0"/>
          </a:p>
        </p:txBody>
      </p:sp>
      <p:cxnSp>
        <p:nvCxnSpPr>
          <p:cNvPr id="44" name="Straight Arrow Connector 43"/>
          <p:cNvCxnSpPr/>
          <p:nvPr/>
        </p:nvCxnSpPr>
        <p:spPr bwMode="auto">
          <a:xfrm flipV="1">
            <a:off x="6575137" y="5661294"/>
            <a:ext cx="654548" cy="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45" name="Straight Arrow Connector 44"/>
          <p:cNvCxnSpPr/>
          <p:nvPr/>
        </p:nvCxnSpPr>
        <p:spPr bwMode="auto">
          <a:xfrm flipV="1">
            <a:off x="7614804" y="5589932"/>
            <a:ext cx="950451"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6" name="TextBox 45"/>
          <p:cNvSpPr txBox="1"/>
          <p:nvPr/>
        </p:nvSpPr>
        <p:spPr>
          <a:xfrm>
            <a:off x="1545782" y="4488952"/>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2517049" y="4614792"/>
            <a:ext cx="1049491"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48" name="Group 47"/>
          <p:cNvGrpSpPr/>
          <p:nvPr/>
        </p:nvGrpSpPr>
        <p:grpSpPr>
          <a:xfrm>
            <a:off x="786386" y="4855497"/>
            <a:ext cx="529946" cy="461665"/>
            <a:chOff x="637563" y="4042853"/>
            <a:chExt cx="529946" cy="461665"/>
          </a:xfrm>
        </p:grpSpPr>
        <p:sp>
          <p:nvSpPr>
            <p:cNvPr id="49" name="Rectangle 48"/>
            <p:cNvSpPr/>
            <p:nvPr/>
          </p:nvSpPr>
          <p:spPr>
            <a:xfrm>
              <a:off x="698934" y="4122172"/>
              <a:ext cx="352425"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0" name="TextBox 49"/>
            <p:cNvSpPr txBox="1"/>
            <p:nvPr/>
          </p:nvSpPr>
          <p:spPr>
            <a:xfrm>
              <a:off x="637563" y="4042853"/>
              <a:ext cx="529946"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endParaRPr lang="en-US" sz="2400" baseline="-25000" dirty="0">
                <a:solidFill>
                  <a:srgbClr val="000000"/>
                </a:solidFill>
                <a:latin typeface="Times New Roman"/>
                <a:cs typeface="Times New Roman"/>
              </a:endParaRPr>
            </a:p>
          </p:txBody>
        </p:sp>
      </p:grpSp>
      <p:sp>
        <p:nvSpPr>
          <p:cNvPr id="51" name="TextBox 50"/>
          <p:cNvSpPr txBox="1"/>
          <p:nvPr/>
        </p:nvSpPr>
        <p:spPr>
          <a:xfrm>
            <a:off x="4252648" y="5317900"/>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64" name="Group 63"/>
          <p:cNvGrpSpPr/>
          <p:nvPr/>
        </p:nvGrpSpPr>
        <p:grpSpPr>
          <a:xfrm>
            <a:off x="2638016" y="5667422"/>
            <a:ext cx="819641" cy="557973"/>
            <a:chOff x="1316332" y="6095656"/>
            <a:chExt cx="819641" cy="557973"/>
          </a:xfrm>
        </p:grpSpPr>
        <p:sp>
          <p:nvSpPr>
            <p:cNvPr id="65" name="Rectangle 6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7" name="Group 66"/>
          <p:cNvGrpSpPr/>
          <p:nvPr/>
        </p:nvGrpSpPr>
        <p:grpSpPr>
          <a:xfrm>
            <a:off x="5872697" y="6237840"/>
            <a:ext cx="838015" cy="560788"/>
            <a:chOff x="1316332" y="6095656"/>
            <a:chExt cx="838015" cy="560788"/>
          </a:xfrm>
        </p:grpSpPr>
        <p:sp>
          <p:nvSpPr>
            <p:cNvPr id="68" name="Rectangle 67"/>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74410" y="6171495"/>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2638016" y="4673120"/>
            <a:ext cx="832040" cy="532764"/>
            <a:chOff x="1316332" y="6095656"/>
            <a:chExt cx="832040" cy="532764"/>
          </a:xfrm>
        </p:grpSpPr>
        <p:sp>
          <p:nvSpPr>
            <p:cNvPr id="71" name="Rectangle 70"/>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2" name="Rectangle 71"/>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73" name="Group 72"/>
          <p:cNvGrpSpPr/>
          <p:nvPr/>
        </p:nvGrpSpPr>
        <p:grpSpPr>
          <a:xfrm>
            <a:off x="5872697" y="5337114"/>
            <a:ext cx="828246" cy="519966"/>
            <a:chOff x="1316332" y="6095656"/>
            <a:chExt cx="828246" cy="519966"/>
          </a:xfrm>
        </p:grpSpPr>
        <p:sp>
          <p:nvSpPr>
            <p:cNvPr id="74" name="Rectangle 73"/>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5" name="Rectangle 74"/>
            <p:cNvSpPr/>
            <p:nvPr/>
          </p:nvSpPr>
          <p:spPr>
            <a:xfrm>
              <a:off x="1464641" y="6130673"/>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sp>
        <p:nvSpPr>
          <p:cNvPr id="5" name="Slide Number Placeholder 4"/>
          <p:cNvSpPr>
            <a:spLocks noGrp="1"/>
          </p:cNvSpPr>
          <p:nvPr>
            <p:ph type="sldNum" sz="quarter" idx="12"/>
          </p:nvPr>
        </p:nvSpPr>
        <p:spPr/>
        <p:txBody>
          <a:bodyPr/>
          <a:lstStyle/>
          <a:p>
            <a:pPr algn="l"/>
            <a:fld id="{9ED7421F-71E7-F748-8E9F-5BC3CDBE49C2}" type="slidenum">
              <a:rPr lang="en-US" smtClean="0"/>
              <a:pPr algn="l"/>
              <a:t>36</a:t>
            </a:fld>
            <a:r>
              <a:rPr lang="en-US" smtClean="0"/>
              <a:t> BWF 4/2/2014</a:t>
            </a:r>
            <a:endParaRPr lang="en-US" dirty="0"/>
          </a:p>
        </p:txBody>
      </p:sp>
    </p:spTree>
    <p:extLst>
      <p:ext uri="{BB962C8B-B14F-4D97-AF65-F5344CB8AC3E}">
        <p14:creationId xmlns:p14="http://schemas.microsoft.com/office/powerpoint/2010/main" val="3996644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grpSp>
        <p:nvGrpSpPr>
          <p:cNvPr id="61" name="Group 60"/>
          <p:cNvGrpSpPr/>
          <p:nvPr/>
        </p:nvGrpSpPr>
        <p:grpSpPr>
          <a:xfrm>
            <a:off x="669757" y="3644789"/>
            <a:ext cx="790647" cy="649445"/>
            <a:chOff x="669757" y="1545947"/>
            <a:chExt cx="790647" cy="649445"/>
          </a:xfrm>
        </p:grpSpPr>
        <p:cxnSp>
          <p:nvCxnSpPr>
            <p:cNvPr id="10" name="Straight Arrow Connector 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1" name="TextBox 2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28" name="TextBox 2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47" name="Straight Arrow Connector 4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3" name="Straight Arrow Connector 6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8" name="Straight Arrow Connector 67"/>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5108989" y="4256596"/>
            <a:ext cx="2109959"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5134074" y="4777513"/>
            <a:ext cx="2084874" cy="435507"/>
          </a:xfrm>
          <a:prstGeom prst="bentConnector3">
            <a:avLst>
              <a:gd name="adj1" fmla="val 4939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120706" y="4777513"/>
            <a:ext cx="2098242" cy="1325139"/>
          </a:xfrm>
          <a:prstGeom prst="bentConnector3">
            <a:avLst>
              <a:gd name="adj1" fmla="val 49849"/>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smtClean="0"/>
              <a:t>Create </a:t>
            </a:r>
            <a:r>
              <a:rPr lang="en-US" dirty="0"/>
              <a:t>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r>
              <a:rPr lang="en-US" dirty="0" smtClean="0"/>
              <a:t>)</a:t>
            </a:r>
          </a:p>
          <a:p>
            <a:pPr lvl="1"/>
            <a:r>
              <a:rPr lang="en-US" dirty="0" smtClean="0"/>
              <a:t>Each obfuscation has degree </a:t>
            </a:r>
            <a:r>
              <a:rPr lang="en-US" i="1" dirty="0" smtClean="0">
                <a:latin typeface="Times New Roman"/>
                <a:cs typeface="Times New Roman"/>
              </a:rPr>
              <a:t>α</a:t>
            </a:r>
            <a:endParaRPr lang="en-US" dirty="0" smtClean="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56390" y="3672502"/>
            <a:ext cx="632538" cy="461665"/>
            <a:chOff x="637563" y="4042853"/>
            <a:chExt cx="632538" cy="461665"/>
          </a:xfrm>
        </p:grpSpPr>
        <p:sp>
          <p:nvSpPr>
            <p:cNvPr id="50" name="Rectangle 4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1" name="TextBox 5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53" name="Group 52"/>
          <p:cNvGrpSpPr/>
          <p:nvPr/>
        </p:nvGrpSpPr>
        <p:grpSpPr>
          <a:xfrm>
            <a:off x="649733" y="4739379"/>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69757" y="5629344"/>
            <a:ext cx="660664" cy="461665"/>
            <a:chOff x="637563" y="4042853"/>
            <a:chExt cx="660664" cy="461665"/>
          </a:xfrm>
        </p:grpSpPr>
        <p:sp>
          <p:nvSpPr>
            <p:cNvPr id="77" name="Rectangle 7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9" name="TextBox 78"/>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80" name="TextBox 7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2" name="Group 51"/>
          <p:cNvGrpSpPr/>
          <p:nvPr/>
        </p:nvGrpSpPr>
        <p:grpSpPr>
          <a:xfrm>
            <a:off x="4444727" y="5873384"/>
            <a:ext cx="819641" cy="557973"/>
            <a:chOff x="1316332" y="6095656"/>
            <a:chExt cx="819641" cy="557973"/>
          </a:xfrm>
        </p:grpSpPr>
        <p:sp>
          <p:nvSpPr>
            <p:cNvPr id="55" name="Rectangle 54"/>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6" name="Rectangle 55"/>
            <p:cNvSpPr/>
            <p:nvPr/>
          </p:nvSpPr>
          <p:spPr>
            <a:xfrm>
              <a:off x="1456036" y="6168680"/>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57" name="Group 56"/>
          <p:cNvGrpSpPr/>
          <p:nvPr/>
        </p:nvGrpSpPr>
        <p:grpSpPr>
          <a:xfrm>
            <a:off x="4454496" y="4070155"/>
            <a:ext cx="832040" cy="532764"/>
            <a:chOff x="1316332" y="6095656"/>
            <a:chExt cx="832040" cy="532764"/>
          </a:xfrm>
        </p:grpSpPr>
        <p:sp>
          <p:nvSpPr>
            <p:cNvPr id="62" name="Rectangle 61"/>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9" name="Group 68"/>
          <p:cNvGrpSpPr/>
          <p:nvPr/>
        </p:nvGrpSpPr>
        <p:grpSpPr>
          <a:xfrm>
            <a:off x="4437921" y="4986983"/>
            <a:ext cx="832040" cy="532764"/>
            <a:chOff x="1316332" y="6095656"/>
            <a:chExt cx="832040" cy="532764"/>
          </a:xfrm>
        </p:grpSpPr>
        <p:sp>
          <p:nvSpPr>
            <p:cNvPr id="70" name="Rectangle 69"/>
            <p:cNvSpPr/>
            <p:nvPr/>
          </p:nvSpPr>
          <p:spPr>
            <a:xfrm>
              <a:off x="1316332" y="6095656"/>
              <a:ext cx="679937"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1" name="Rectangle 70"/>
            <p:cNvSpPr/>
            <p:nvPr/>
          </p:nvSpPr>
          <p:spPr>
            <a:xfrm>
              <a:off x="1468435" y="614347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37</a:t>
            </a:fld>
            <a:r>
              <a:rPr lang="en-US" smtClean="0"/>
              <a:t> BWF 4/2/2014</a:t>
            </a:r>
            <a:endParaRPr lang="en-US" dirty="0"/>
          </a:p>
        </p:txBody>
      </p:sp>
    </p:spTree>
    <p:extLst>
      <p:ext uri="{BB962C8B-B14F-4D97-AF65-F5344CB8AC3E}">
        <p14:creationId xmlns:p14="http://schemas.microsoft.com/office/powerpoint/2010/main" val="266263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cxnSp>
        <p:nvCxnSpPr>
          <p:cNvPr id="12" name="Straight Arrow Connector 1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p:nvPr/>
        </p:nvCxnSpPr>
        <p:spPr bwMode="auto">
          <a:xfrm>
            <a:off x="1460406" y="5253365"/>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1" name="Straight Arrow Connector 80"/>
          <p:cNvCxnSpPr/>
          <p:nvPr/>
        </p:nvCxnSpPr>
        <p:spPr bwMode="auto">
          <a:xfrm>
            <a:off x="1460406" y="6208959"/>
            <a:ext cx="2977515" cy="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8"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9" name="Group 48"/>
          <p:cNvGrpSpPr/>
          <p:nvPr/>
        </p:nvGrpSpPr>
        <p:grpSpPr>
          <a:xfrm>
            <a:off x="669757" y="3644789"/>
            <a:ext cx="790647" cy="649445"/>
            <a:chOff x="669757" y="1545947"/>
            <a:chExt cx="790647" cy="649445"/>
          </a:xfrm>
        </p:grpSpPr>
        <p:cxnSp>
          <p:nvCxnSpPr>
            <p:cNvPr id="50" name="Straight Arrow Connector 49"/>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1" name="TextBox 50"/>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2" name="TextBox 51"/>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3" name="Straight Arrow Connector 52"/>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9" name="Group 58"/>
          <p:cNvGrpSpPr/>
          <p:nvPr/>
        </p:nvGrpSpPr>
        <p:grpSpPr>
          <a:xfrm>
            <a:off x="656390" y="3672502"/>
            <a:ext cx="632538" cy="461665"/>
            <a:chOff x="637563" y="4042853"/>
            <a:chExt cx="632538" cy="461665"/>
          </a:xfrm>
        </p:grpSpPr>
        <p:sp>
          <p:nvSpPr>
            <p:cNvPr id="60" name="Rectangle 5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79" name="Group 78"/>
          <p:cNvGrpSpPr/>
          <p:nvPr/>
        </p:nvGrpSpPr>
        <p:grpSpPr>
          <a:xfrm>
            <a:off x="649733" y="4739379"/>
            <a:ext cx="632538" cy="461665"/>
            <a:chOff x="637563" y="4042853"/>
            <a:chExt cx="632538" cy="461665"/>
          </a:xfrm>
        </p:grpSpPr>
        <p:sp>
          <p:nvSpPr>
            <p:cNvPr id="80" name="Rectangle 7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2" name="TextBox 81"/>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85" name="Group 84"/>
          <p:cNvGrpSpPr/>
          <p:nvPr/>
        </p:nvGrpSpPr>
        <p:grpSpPr>
          <a:xfrm>
            <a:off x="669757" y="5629344"/>
            <a:ext cx="660664" cy="461665"/>
            <a:chOff x="637563" y="4042853"/>
            <a:chExt cx="660664" cy="461665"/>
          </a:xfrm>
        </p:grpSpPr>
        <p:sp>
          <p:nvSpPr>
            <p:cNvPr id="86" name="Rectangle 8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8" name="TextBox 87"/>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sp>
        <p:nvSpPr>
          <p:cNvPr id="90" name="TextBox 89"/>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91" name="Group 90"/>
          <p:cNvGrpSpPr/>
          <p:nvPr/>
        </p:nvGrpSpPr>
        <p:grpSpPr>
          <a:xfrm>
            <a:off x="4454137" y="4079697"/>
            <a:ext cx="1829021" cy="525484"/>
            <a:chOff x="1316332" y="6095656"/>
            <a:chExt cx="1829021" cy="525484"/>
          </a:xfrm>
        </p:grpSpPr>
        <p:sp>
          <p:nvSpPr>
            <p:cNvPr id="92" name="Rectangle 9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3" name="Rectangle 92"/>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94" name="Group 93"/>
          <p:cNvGrpSpPr/>
          <p:nvPr/>
        </p:nvGrpSpPr>
        <p:grpSpPr>
          <a:xfrm>
            <a:off x="4454137" y="5073999"/>
            <a:ext cx="1829021" cy="533794"/>
            <a:chOff x="1316332" y="6095656"/>
            <a:chExt cx="1829021" cy="533794"/>
          </a:xfrm>
        </p:grpSpPr>
        <p:sp>
          <p:nvSpPr>
            <p:cNvPr id="96" name="Rectangle 9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97" name="Rectangle 96"/>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98" name="Group 97"/>
          <p:cNvGrpSpPr/>
          <p:nvPr/>
        </p:nvGrpSpPr>
        <p:grpSpPr>
          <a:xfrm>
            <a:off x="4429052" y="5890406"/>
            <a:ext cx="1854106" cy="553332"/>
            <a:chOff x="1316332" y="6095656"/>
            <a:chExt cx="1854106" cy="553332"/>
          </a:xfrm>
        </p:grpSpPr>
        <p:sp>
          <p:nvSpPr>
            <p:cNvPr id="99" name="Rectangle 98"/>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00" name="Rectangle 99"/>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 name="Slide Number Placeholder 1"/>
          <p:cNvSpPr>
            <a:spLocks noGrp="1"/>
          </p:cNvSpPr>
          <p:nvPr>
            <p:ph type="sldNum" sz="quarter" idx="12"/>
          </p:nvPr>
        </p:nvSpPr>
        <p:spPr/>
        <p:txBody>
          <a:bodyPr/>
          <a:lstStyle/>
          <a:p>
            <a:pPr algn="l"/>
            <a:fld id="{9ED7421F-71E7-F748-8E9F-5BC3CDBE49C2}" type="slidenum">
              <a:rPr lang="en-US" smtClean="0"/>
              <a:pPr algn="l"/>
              <a:t>38</a:t>
            </a:fld>
            <a:r>
              <a:rPr lang="en-US" smtClean="0"/>
              <a:t> BWF 4/2/2014</a:t>
            </a:r>
            <a:endParaRPr lang="en-US" dirty="0"/>
          </a:p>
        </p:txBody>
      </p:sp>
    </p:spTree>
    <p:extLst>
      <p:ext uri="{BB962C8B-B14F-4D97-AF65-F5344CB8AC3E}">
        <p14:creationId xmlns:p14="http://schemas.microsoft.com/office/powerpoint/2010/main" val="27894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sp>
        <p:nvSpPr>
          <p:cNvPr id="45"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44" name="Group 43"/>
          <p:cNvGrpSpPr/>
          <p:nvPr/>
        </p:nvGrpSpPr>
        <p:grpSpPr>
          <a:xfrm>
            <a:off x="669757" y="3644789"/>
            <a:ext cx="790647" cy="649445"/>
            <a:chOff x="669757" y="1545947"/>
            <a:chExt cx="790647" cy="649445"/>
          </a:xfrm>
        </p:grpSpPr>
        <p:cxnSp>
          <p:nvCxnSpPr>
            <p:cNvPr id="48" name="Straight Arrow Connector 47"/>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49" name="TextBox 48"/>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50" name="TextBox 49"/>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51" name="Straight Arrow Connector 50"/>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3" name="Group 52"/>
          <p:cNvGrpSpPr/>
          <p:nvPr/>
        </p:nvGrpSpPr>
        <p:grpSpPr>
          <a:xfrm>
            <a:off x="656390" y="3672502"/>
            <a:ext cx="632538" cy="461665"/>
            <a:chOff x="637563" y="4042853"/>
            <a:chExt cx="632538" cy="461665"/>
          </a:xfrm>
        </p:grpSpPr>
        <p:sp>
          <p:nvSpPr>
            <p:cNvPr id="54" name="Rectangle 53"/>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59" name="TextBox 58"/>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60" name="Group 59"/>
          <p:cNvGrpSpPr/>
          <p:nvPr/>
        </p:nvGrpSpPr>
        <p:grpSpPr>
          <a:xfrm>
            <a:off x="649733" y="4739379"/>
            <a:ext cx="632538" cy="461665"/>
            <a:chOff x="637563" y="4042853"/>
            <a:chExt cx="632538" cy="461665"/>
          </a:xfrm>
        </p:grpSpPr>
        <p:sp>
          <p:nvSpPr>
            <p:cNvPr id="76" name="Rectangle 7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77" name="TextBox 7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78" name="Group 77"/>
          <p:cNvGrpSpPr/>
          <p:nvPr/>
        </p:nvGrpSpPr>
        <p:grpSpPr>
          <a:xfrm>
            <a:off x="669757" y="5629344"/>
            <a:ext cx="660664" cy="461665"/>
            <a:chOff x="637563" y="4042853"/>
            <a:chExt cx="660664" cy="461665"/>
          </a:xfrm>
        </p:grpSpPr>
        <p:sp>
          <p:nvSpPr>
            <p:cNvPr id="79" name="Rectangle 7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0" name="TextBox 7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81" name="Straight Arrow Connector 8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43" name="Straight Arrow Connector 42"/>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5" name="Group 54"/>
          <p:cNvGrpSpPr/>
          <p:nvPr/>
        </p:nvGrpSpPr>
        <p:grpSpPr>
          <a:xfrm>
            <a:off x="4454137" y="4079697"/>
            <a:ext cx="1829021" cy="525484"/>
            <a:chOff x="1316332" y="6095656"/>
            <a:chExt cx="1829021" cy="525484"/>
          </a:xfrm>
        </p:grpSpPr>
        <p:sp>
          <p:nvSpPr>
            <p:cNvPr id="56" name="Rectangle 55"/>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57" name="Rectangle 56"/>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1" name="Group 60"/>
          <p:cNvGrpSpPr/>
          <p:nvPr/>
        </p:nvGrpSpPr>
        <p:grpSpPr>
          <a:xfrm>
            <a:off x="4454137" y="5073999"/>
            <a:ext cx="1829021" cy="533794"/>
            <a:chOff x="1316332" y="6095656"/>
            <a:chExt cx="1829021" cy="533794"/>
          </a:xfrm>
        </p:grpSpPr>
        <p:sp>
          <p:nvSpPr>
            <p:cNvPr id="62" name="Rectangle 61"/>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3" name="Rectangle 62"/>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4" name="Group 63"/>
          <p:cNvGrpSpPr/>
          <p:nvPr/>
        </p:nvGrpSpPr>
        <p:grpSpPr>
          <a:xfrm>
            <a:off x="4429052" y="5890406"/>
            <a:ext cx="1854106" cy="553332"/>
            <a:chOff x="1316332" y="6095656"/>
            <a:chExt cx="1854106" cy="553332"/>
          </a:xfrm>
        </p:grpSpPr>
        <p:sp>
          <p:nvSpPr>
            <p:cNvPr id="65" name="Rectangle 64"/>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6" name="Rectangle 65"/>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39</a:t>
            </a:fld>
            <a:r>
              <a:rPr lang="en-US" smtClean="0"/>
              <a:t> BWF 4/2/2014</a:t>
            </a:r>
            <a:endParaRPr lang="en-US" dirty="0"/>
          </a:p>
        </p:txBody>
      </p:sp>
    </p:spTree>
    <p:extLst>
      <p:ext uri="{BB962C8B-B14F-4D97-AF65-F5344CB8AC3E}">
        <p14:creationId xmlns:p14="http://schemas.microsoft.com/office/powerpoint/2010/main" val="14133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139321"/>
          </a:xfrm>
          <a:prstGeom prst="rect">
            <a:avLst/>
          </a:prstGeom>
          <a:noFill/>
        </p:spPr>
        <p:txBody>
          <a:bodyPr wrap="square" rtlCol="0">
            <a:spAutoFit/>
          </a:bodyPr>
          <a:lstStyle/>
          <a:p>
            <a:pPr marL="285750" indent="-285750">
              <a:buFont typeface="Arial"/>
              <a:buChar char="•"/>
            </a:pPr>
            <a:r>
              <a:rPr lang="en-US" dirty="0" smtClean="0"/>
              <a:t>As a minimum condition, adversary should not be guess a point </a:t>
            </a:r>
            <a:r>
              <a:rPr lang="en-US" i="1" dirty="0" smtClean="0">
                <a:latin typeface="Times New Roman"/>
                <a:cs typeface="Times New Roman"/>
              </a:rPr>
              <a:t>w</a:t>
            </a:r>
            <a:r>
              <a:rPr lang="en-US" dirty="0" smtClean="0">
                <a:latin typeface="Times New Roman"/>
                <a:cs typeface="Times New Roman"/>
              </a:rPr>
              <a:t>*</a:t>
            </a:r>
            <a:r>
              <a:rPr lang="en-US" baseline="-25000" dirty="0" smtClean="0"/>
              <a:t> </a:t>
            </a:r>
            <a:r>
              <a:rPr lang="en-US" dirty="0" smtClean="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of </a:t>
            </a:r>
            <a:r>
              <a:rPr lang="en-US" i="1" dirty="0" smtClean="0">
                <a:latin typeface="Times New Roman"/>
                <a:cs typeface="Times New Roman"/>
              </a:rPr>
              <a:t>w</a:t>
            </a:r>
            <a:r>
              <a:rPr lang="en-US" baseline="-25000" dirty="0" smtClean="0">
                <a:latin typeface="Times New Roman"/>
                <a:cs typeface="Times New Roman"/>
              </a:rPr>
              <a:t>0</a:t>
            </a:r>
          </a:p>
          <a:p>
            <a:pPr marL="285750" indent="-285750">
              <a:buFont typeface="Arial"/>
              <a:buChar char="•"/>
            </a:pPr>
            <a:r>
              <a:rPr lang="en-US" dirty="0" smtClean="0"/>
              <a:t>As the error tolerance increases this becomes easier</a:t>
            </a:r>
          </a:p>
          <a:p>
            <a:pPr marL="285750" indent="-285750">
              <a:buFont typeface="Arial"/>
              <a:buChar char="•"/>
            </a:pPr>
            <a:r>
              <a:rPr lang="en-US" dirty="0"/>
              <a:t>As an extreme example consider a distribution </a:t>
            </a:r>
            <a:r>
              <a:rPr lang="en-US" i="1" dirty="0">
                <a:latin typeface="Times New Roman"/>
                <a:cs typeface="Times New Roman"/>
              </a:rPr>
              <a:t>W</a:t>
            </a:r>
            <a:r>
              <a:rPr lang="en-US" dirty="0">
                <a:latin typeface="Times New Roman"/>
                <a:cs typeface="Times New Roman"/>
              </a:rPr>
              <a:t> </a:t>
            </a:r>
            <a:r>
              <a:rPr lang="en-US" dirty="0">
                <a:cs typeface="Calibri"/>
              </a:rPr>
              <a:t>where all points are close</a:t>
            </a:r>
          </a:p>
          <a:p>
            <a:pPr marL="285750" indent="-285750">
              <a:buFont typeface="Arial"/>
              <a:buChar char="•"/>
            </a:pPr>
            <a:endParaRPr lang="en-US" dirty="0" smtClean="0"/>
          </a:p>
        </p:txBody>
      </p:sp>
      <p:sp>
        <p:nvSpPr>
          <p:cNvPr id="7" name="Oval 6"/>
          <p:cNvSpPr/>
          <p:nvPr/>
        </p:nvSpPr>
        <p:spPr>
          <a:xfrm>
            <a:off x="6209284" y="2948432"/>
            <a:ext cx="1463040" cy="146304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879935" y="36348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906924" y="2459335"/>
            <a:ext cx="1816177" cy="1200329"/>
          </a:xfrm>
          <a:prstGeom prst="rect">
            <a:avLst/>
          </a:prstGeom>
          <a:noFill/>
        </p:spPr>
        <p:txBody>
          <a:bodyPr wrap="none" rtlCol="0">
            <a:spAutoFit/>
          </a:bodyPr>
          <a:lstStyle/>
          <a:p>
            <a:r>
              <a:rPr lang="en-US" dirty="0" smtClean="0"/>
              <a:t>Any input to </a:t>
            </a:r>
            <a:r>
              <a:rPr lang="en-US" i="1" dirty="0" smtClean="0">
                <a:latin typeface="Times New Roman"/>
                <a:cs typeface="Times New Roman"/>
              </a:rPr>
              <a:t>Rep</a:t>
            </a:r>
          </a:p>
          <a:p>
            <a:r>
              <a:rPr lang="en-US" dirty="0" smtClean="0"/>
              <a:t>in this ball </a:t>
            </a:r>
            <a:br>
              <a:rPr lang="en-US" dirty="0" smtClean="0"/>
            </a:br>
            <a:r>
              <a:rPr lang="en-US" dirty="0" smtClean="0"/>
              <a:t>( of size </a:t>
            </a:r>
            <a:r>
              <a:rPr lang="en-US" dirty="0" smtClean="0">
                <a:latin typeface="Times New Roman"/>
                <a:cs typeface="Times New Roman"/>
              </a:rPr>
              <a:t>|</a:t>
            </a:r>
            <a:r>
              <a:rPr lang="en-US" i="1" dirty="0" err="1" smtClean="0">
                <a:latin typeface="Times New Roman"/>
                <a:cs typeface="Times New Roman"/>
              </a:rPr>
              <a:t>B</a:t>
            </a:r>
            <a:r>
              <a:rPr lang="en-US" i="1" baseline="-25000" dirty="0" err="1" smtClean="0">
                <a:latin typeface="Times New Roman"/>
                <a:cs typeface="Times New Roman"/>
              </a:rPr>
              <a:t>dmax</a:t>
            </a:r>
            <a:r>
              <a:rPr lang="en-US" dirty="0" smtClean="0">
                <a:latin typeface="Times New Roman"/>
                <a:cs typeface="Times New Roman"/>
              </a:rPr>
              <a:t>|</a:t>
            </a:r>
            <a:r>
              <a:rPr lang="en-US" dirty="0" smtClean="0"/>
              <a:t> ) </a:t>
            </a:r>
            <a:br>
              <a:rPr lang="en-US" dirty="0" smtClean="0"/>
            </a:br>
            <a:r>
              <a:rPr lang="en-US" dirty="0" smtClean="0"/>
              <a:t>produces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879935" y="3265543"/>
            <a:ext cx="443626" cy="369332"/>
          </a:xfrm>
          <a:prstGeom prst="rect">
            <a:avLst/>
          </a:prstGeom>
        </p:spPr>
        <p:txBody>
          <a:bodyPr wrap="none">
            <a:spAutoFit/>
          </a:bodyPr>
          <a:lstStyle/>
          <a:p>
            <a:r>
              <a:rPr lang="en-US" i="1" dirty="0">
                <a:latin typeface="Times New Roman"/>
                <a:cs typeface="Times New Roman"/>
              </a:rPr>
              <a:t>w</a:t>
            </a:r>
            <a:r>
              <a:rPr lang="en-US" baseline="-25000" dirty="0">
                <a:latin typeface="Times New Roman"/>
                <a:cs typeface="Times New Roman"/>
              </a:rPr>
              <a:t>0</a:t>
            </a:r>
            <a:endParaRPr lang="en-US" dirty="0"/>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4</a:t>
            </a:fld>
            <a:r>
              <a:rPr lang="en-US" smtClean="0"/>
              <a:t> BWF 4/2/2014</a:t>
            </a:r>
            <a:endParaRPr lang="en-US" dirty="0"/>
          </a:p>
        </p:txBody>
      </p:sp>
    </p:spTree>
    <p:extLst>
      <p:ext uri="{BB962C8B-B14F-4D97-AF65-F5344CB8AC3E}">
        <p14:creationId xmlns:p14="http://schemas.microsoft.com/office/powerpoint/2010/main" val="95804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grpId="0" nodeType="clickEffect">
                                  <p:stCondLst>
                                    <p:cond delay="0"/>
                                  </p:stCondLst>
                                  <p:childTnLst>
                                    <p:animScale>
                                      <p:cBhvr>
                                        <p:cTn id="32" dur="2000" fill="hold"/>
                                        <p:tgtEl>
                                          <p:spTgt spid="7"/>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uiExpand="1" build="p"/>
      <p:bldP spid="7" grpId="0" animBg="1"/>
      <p:bldP spid="7" grpId="1" animBg="1"/>
      <p:bldP spid="7" grpId="2" animBg="1"/>
      <p:bldP spid="9" grpId="0" animBg="1"/>
      <p:bldP spid="9" grpId="1" animBg="1"/>
      <p:bldP spid="10" grpId="0"/>
      <p:bldP spid="10" grpId="1"/>
      <p:bldP spid="11" grpId="0"/>
      <p:bldP spid="11"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a:p>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829021" cy="525484"/>
            <a:chOff x="1316332" y="6095656"/>
            <a:chExt cx="182902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9164" y="613619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9164" y="6144501"/>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40</a:t>
            </a:fld>
            <a:r>
              <a:rPr lang="en-US" smtClean="0"/>
              <a:t> BWF 4/2/2014</a:t>
            </a:r>
            <a:endParaRPr lang="en-US" dirty="0"/>
          </a:p>
        </p:txBody>
      </p:sp>
    </p:spTree>
    <p:extLst>
      <p:ext uri="{BB962C8B-B14F-4D97-AF65-F5344CB8AC3E}">
        <p14:creationId xmlns:p14="http://schemas.microsoft.com/office/powerpoint/2010/main" val="198405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1635" y="920316"/>
            <a:ext cx="8229600" cy="2217300"/>
          </a:xfrm>
        </p:spPr>
        <p:txBody>
          <a:bodyPr>
            <a:normAutofit fontScale="92500" lnSpcReduction="20000"/>
          </a:bodyPr>
          <a:lstStyle/>
          <a:p>
            <a:r>
              <a:rPr lang="en-US" dirty="0" smtClean="0"/>
              <a:t>Instead of having symbols/obfuscations in 1-1 correspondence, introduce level of indirection</a:t>
            </a:r>
          </a:p>
          <a:p>
            <a:r>
              <a:rPr lang="en-US" dirty="0"/>
              <a:t>Create random bipartite graph between </a:t>
            </a:r>
            <a:r>
              <a:rPr lang="en-US" dirty="0" smtClean="0"/>
              <a:t>symbols and </a:t>
            </a:r>
            <a:r>
              <a:rPr lang="en-US" dirty="0"/>
              <a:t>obfuscations (published in </a:t>
            </a:r>
            <a:r>
              <a:rPr lang="en-US" i="1" dirty="0">
                <a:latin typeface="Times New Roman"/>
                <a:cs typeface="Times New Roman"/>
              </a:rPr>
              <a:t>p</a:t>
            </a:r>
            <a:r>
              <a:rPr lang="en-US" dirty="0"/>
              <a:t> )</a:t>
            </a:r>
          </a:p>
          <a:p>
            <a:pPr lvl="1"/>
            <a:r>
              <a:rPr lang="en-US" dirty="0"/>
              <a:t>Each obfuscation has degree </a:t>
            </a:r>
            <a:r>
              <a:rPr lang="en-US" i="1" dirty="0">
                <a:latin typeface="Times New Roman"/>
                <a:cs typeface="Times New Roman"/>
              </a:rPr>
              <a:t>α</a:t>
            </a:r>
            <a:endParaRPr lang="en-US" dirty="0"/>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Reducing Required Entropy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56" name="Group 55"/>
          <p:cNvGrpSpPr/>
          <p:nvPr/>
        </p:nvGrpSpPr>
        <p:grpSpPr>
          <a:xfrm>
            <a:off x="4454137" y="4079697"/>
            <a:ext cx="1903231" cy="525484"/>
            <a:chOff x="1316332" y="6095656"/>
            <a:chExt cx="1903231" cy="525484"/>
          </a:xfrm>
        </p:grpSpPr>
        <p:sp>
          <p:nvSpPr>
            <p:cNvPr id="57" name="Rectangle 56"/>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454137" y="5073999"/>
            <a:ext cx="1829021" cy="533794"/>
            <a:chOff x="1316332" y="6095656"/>
            <a:chExt cx="1829021"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41</a:t>
            </a:fld>
            <a:r>
              <a:rPr lang="en-US" smtClean="0"/>
              <a:t> BWF 4/2/2014</a:t>
            </a:r>
            <a:endParaRPr lang="en-US" dirty="0"/>
          </a:p>
        </p:txBody>
      </p:sp>
    </p:spTree>
    <p:extLst>
      <p:ext uri="{BB962C8B-B14F-4D97-AF65-F5344CB8AC3E}">
        <p14:creationId xmlns:p14="http://schemas.microsoft.com/office/powerpoint/2010/main" val="36914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Content Placeholder 2"/>
          <p:cNvSpPr txBox="1">
            <a:spLocks/>
          </p:cNvSpPr>
          <p:nvPr/>
        </p:nvSpPr>
        <p:spPr>
          <a:xfrm>
            <a:off x="457200" y="731520"/>
            <a:ext cx="8229600" cy="22173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graph is an averaging sampler </a:t>
            </a:r>
            <a:r>
              <a:rPr lang="en-US" sz="1800" dirty="0" smtClean="0"/>
              <a:t>[Lu2002,Vadhan2003]</a:t>
            </a:r>
            <a:endParaRPr lang="en-US" sz="2000" dirty="0" smtClean="0"/>
          </a:p>
          <a:p>
            <a:r>
              <a:rPr lang="en-US" sz="2000" dirty="0"/>
              <a:t>Obfuscating multiple blocks together degrades error tolerance</a:t>
            </a:r>
          </a:p>
          <a:p>
            <a:pPr lvl="1"/>
            <a:r>
              <a:rPr lang="en-US" sz="2000" dirty="0" smtClean="0"/>
              <a:t>If </a:t>
            </a: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1</a:t>
            </a:r>
            <a:r>
              <a:rPr lang="en-US" sz="2000" dirty="0" smtClean="0">
                <a:latin typeface="Times New Roman"/>
                <a:cs typeface="Times New Roman"/>
              </a:rPr>
              <a:t>)≤ </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t>, then the probability of an obfuscation containing an error is </a:t>
            </a:r>
            <a:r>
              <a:rPr lang="en-US" sz="2000" i="1" dirty="0" smtClean="0">
                <a:latin typeface="Times New Roman"/>
                <a:cs typeface="Times New Roman"/>
              </a:rPr>
              <a:t>O</a:t>
            </a:r>
            <a:r>
              <a:rPr lang="en-US" sz="2000" dirty="0" smtClean="0">
                <a:latin typeface="Times New Roman"/>
                <a:cs typeface="Times New Roman"/>
              </a:rPr>
              <a:t>(</a:t>
            </a:r>
            <a:r>
              <a:rPr lang="en-US" sz="2000" i="1" dirty="0" err="1" smtClean="0">
                <a:latin typeface="Times New Roman"/>
                <a:cs typeface="Times New Roman"/>
              </a:rPr>
              <a:t>d</a:t>
            </a:r>
            <a:r>
              <a:rPr lang="en-US" sz="2000" baseline="-25000" dirty="0" err="1" smtClean="0">
                <a:latin typeface="Times New Roman"/>
                <a:cs typeface="Times New Roman"/>
              </a:rPr>
              <a:t>max</a:t>
            </a:r>
            <a:r>
              <a:rPr lang="en-US" sz="2000" dirty="0" smtClean="0">
                <a:latin typeface="Times New Roman"/>
                <a:cs typeface="Times New Roman"/>
              </a:rPr>
              <a:t>*α)</a:t>
            </a:r>
            <a:r>
              <a:rPr lang="en-US" sz="2000" dirty="0" smtClean="0"/>
              <a:t> because the graph is independent of error locations</a:t>
            </a:r>
          </a:p>
          <a:p>
            <a:pPr lvl="1"/>
            <a:r>
              <a:rPr lang="en-US" sz="2000" dirty="0" smtClean="0"/>
              <a:t>If </a:t>
            </a:r>
            <a:r>
              <a:rPr lang="en-US" sz="2000" i="1" dirty="0" smtClean="0">
                <a:latin typeface="Times New Roman"/>
                <a:cs typeface="Times New Roman"/>
              </a:rPr>
              <a:t>C</a:t>
            </a:r>
            <a:r>
              <a:rPr lang="en-US" sz="2000" dirty="0" smtClean="0"/>
              <a:t> supports </a:t>
            </a:r>
            <a:r>
              <a:rPr lang="en-US" sz="2000" dirty="0" err="1" smtClean="0">
                <a:latin typeface="Times New Roman"/>
                <a:cs typeface="Times New Roman"/>
              </a:rPr>
              <a:t>Θ</a:t>
            </a:r>
            <a:r>
              <a:rPr lang="en-US" sz="2000" dirty="0" smtClean="0">
                <a:latin typeface="Times New Roman"/>
                <a:cs typeface="Times New Roman"/>
              </a:rPr>
              <a:t>(k)</a:t>
            </a:r>
            <a:r>
              <a:rPr lang="en-US" sz="2000" dirty="0" smtClean="0"/>
              <a:t> errors and </a:t>
            </a:r>
            <a:r>
              <a:rPr lang="en-US" sz="2000" dirty="0" smtClean="0">
                <a:latin typeface="Times New Roman"/>
                <a:cs typeface="Times New Roman"/>
              </a:rPr>
              <a:t>α=</a:t>
            </a:r>
            <a:r>
              <a:rPr lang="en-US" sz="2000" dirty="0" err="1" smtClean="0">
                <a:latin typeface="Times New Roman"/>
                <a:cs typeface="Times New Roman"/>
              </a:rPr>
              <a:t>ω</a:t>
            </a:r>
            <a:r>
              <a:rPr lang="en-US" sz="2000" dirty="0">
                <a:latin typeface="Times New Roman"/>
                <a:cs typeface="Times New Roman"/>
              </a:rPr>
              <a:t>(log </a:t>
            </a:r>
            <a:r>
              <a:rPr lang="en-US" sz="2000" i="1" dirty="0">
                <a:latin typeface="Times New Roman"/>
                <a:cs typeface="Times New Roman"/>
              </a:rPr>
              <a:t>k</a:t>
            </a:r>
            <a:r>
              <a:rPr lang="en-US" sz="2000" dirty="0">
                <a:latin typeface="Times New Roman"/>
                <a:cs typeface="Times New Roman"/>
              </a:rPr>
              <a:t>)</a:t>
            </a:r>
            <a:r>
              <a:rPr lang="en-US" sz="2000" dirty="0" smtClean="0"/>
              <a:t>, construction correct </a:t>
            </a:r>
            <a:br>
              <a:rPr lang="en-US" sz="2000" dirty="0" smtClean="0"/>
            </a:br>
            <a:r>
              <a:rPr lang="en-US" sz="2000" dirty="0" err="1" smtClean="0"/>
              <a:t>w.h.p</a:t>
            </a:r>
            <a:r>
              <a:rPr lang="en-US" sz="2000" dirty="0" smtClean="0"/>
              <a:t>. if </a:t>
            </a:r>
            <a:r>
              <a:rPr lang="en-US" sz="2000" i="1" dirty="0" smtClean="0">
                <a:latin typeface="Times New Roman"/>
                <a:cs typeface="Times New Roman"/>
              </a:rPr>
              <a:t>d</a:t>
            </a:r>
            <a:r>
              <a:rPr lang="en-US" sz="2000" dirty="0" smtClean="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a:t>
            </a:r>
            <a:r>
              <a:rPr lang="en-US" sz="2000" i="1" dirty="0" smtClean="0">
                <a:latin typeface="Times New Roman"/>
                <a:cs typeface="Times New Roman"/>
              </a:rPr>
              <a:t>k</a:t>
            </a:r>
            <a:r>
              <a:rPr lang="en-US" sz="2000" dirty="0" smtClean="0">
                <a:latin typeface="Times New Roman"/>
                <a:cs typeface="Times New Roman"/>
              </a:rPr>
              <a:t>/</a:t>
            </a:r>
            <a:r>
              <a:rPr lang="en-US" sz="2000" dirty="0" err="1" smtClean="0">
                <a:latin typeface="Times New Roman"/>
                <a:cs typeface="Times New Roman"/>
              </a:rPr>
              <a:t>ω</a:t>
            </a:r>
            <a:r>
              <a:rPr lang="en-US" sz="2000" dirty="0" smtClean="0">
                <a:latin typeface="Times New Roman"/>
                <a:cs typeface="Times New Roman"/>
              </a:rPr>
              <a:t>(log k) (by </a:t>
            </a:r>
            <a:r>
              <a:rPr lang="en-US" sz="2000" dirty="0" err="1" smtClean="0">
                <a:latin typeface="Times New Roman"/>
                <a:cs typeface="Times New Roman"/>
              </a:rPr>
              <a:t>Chernoff</a:t>
            </a:r>
            <a:r>
              <a:rPr lang="en-US" sz="2000" dirty="0" smtClean="0">
                <a:latin typeface="Times New Roman"/>
                <a:cs typeface="Times New Roman"/>
              </a:rPr>
              <a:t> bound)</a:t>
            </a:r>
          </a:p>
          <a:p>
            <a:r>
              <a:rPr lang="en-US" sz="2000" dirty="0" smtClean="0">
                <a:solidFill>
                  <a:schemeClr val="bg1"/>
                </a:solidFill>
                <a:latin typeface="Calibri"/>
                <a:cs typeface="Calibri"/>
              </a:rPr>
              <a:t>This construction yields </a:t>
            </a:r>
            <a:r>
              <a:rPr lang="en-US" sz="2000" dirty="0" err="1" smtClean="0">
                <a:solidFill>
                  <a:schemeClr val="bg1"/>
                </a:solidFill>
                <a:latin typeface="Times New Roman"/>
                <a:cs typeface="Times New Roman"/>
              </a:rPr>
              <a:t>H</a:t>
            </a:r>
            <a:r>
              <a:rPr lang="en-US" sz="2000" baseline="-25000" dirty="0" err="1" smtClean="0">
                <a:solidFill>
                  <a:schemeClr val="bg1"/>
                </a:solidFill>
                <a:latin typeface="Times New Roman"/>
                <a:cs typeface="Times New Roman"/>
              </a:rPr>
              <a:t>usable</a:t>
            </a:r>
            <a:r>
              <a:rPr lang="en-US" sz="2000" dirty="0" smtClean="0">
                <a:solidFill>
                  <a:schemeClr val="bg1"/>
                </a:solidFill>
                <a:latin typeface="Times New Roman"/>
                <a:cs typeface="Times New Roman"/>
              </a:rPr>
              <a:t>≤ 0</a:t>
            </a:r>
            <a:r>
              <a:rPr lang="en-US" sz="2000" dirty="0" smtClean="0">
                <a:solidFill>
                  <a:schemeClr val="bg1"/>
                </a:solidFill>
                <a:latin typeface="Calibri"/>
                <a:cs typeface="Calibri"/>
              </a:rPr>
              <a:t> if alphabet is large</a:t>
            </a:r>
            <a:endParaRPr lang="en-US" sz="2000" dirty="0">
              <a:solidFill>
                <a:schemeClr val="bg1"/>
              </a:solidFill>
              <a:latin typeface="Calibri"/>
              <a:cs typeface="Calibri"/>
            </a:endParaRPr>
          </a:p>
        </p:txBody>
      </p:sp>
      <p:sp>
        <p:nvSpPr>
          <p:cNvPr id="82" name="Title 1"/>
          <p:cNvSpPr>
            <a:spLocks noGrp="1"/>
          </p:cNvSpPr>
          <p:nvPr>
            <p:ph type="title"/>
          </p:nvPr>
        </p:nvSpPr>
        <p:spPr>
          <a:xfrm>
            <a:off x="457200" y="47375"/>
            <a:ext cx="8229600" cy="674520"/>
          </a:xfrm>
        </p:spPr>
        <p:txBody>
          <a:bodyPr>
            <a:normAutofit fontScale="90000"/>
          </a:bodyPr>
          <a:lstStyle/>
          <a:p>
            <a:r>
              <a:rPr lang="en-US" dirty="0" smtClean="0"/>
              <a:t>Correctness</a:t>
            </a:r>
            <a:endParaRPr lang="en-US" dirty="0"/>
          </a:p>
        </p:txBody>
      </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5" name="Group 94"/>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42</a:t>
            </a:fld>
            <a:r>
              <a:rPr lang="en-US" smtClean="0"/>
              <a:t> BWF 4/2/2014</a:t>
            </a:r>
            <a:endParaRPr lang="en-US" dirty="0"/>
          </a:p>
        </p:txBody>
      </p:sp>
    </p:spTree>
    <p:extLst>
      <p:ext uri="{BB962C8B-B14F-4D97-AF65-F5344CB8AC3E}">
        <p14:creationId xmlns:p14="http://schemas.microsoft.com/office/powerpoint/2010/main" val="291084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dirty="0" err="1" smtClean="0">
                <a:latin typeface="Times New Roman"/>
                <a:cs typeface="Times New Roman"/>
              </a:rPr>
              <a:t>Ω</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22" name="Group 21"/>
          <p:cNvGrpSpPr/>
          <p:nvPr/>
        </p:nvGrpSpPr>
        <p:grpSpPr>
          <a:xfrm>
            <a:off x="2804029" y="2125579"/>
            <a:ext cx="6066739" cy="1162912"/>
            <a:chOff x="2804029" y="2125579"/>
            <a:chExt cx="6066739" cy="1162912"/>
          </a:xfrm>
        </p:grpSpPr>
        <p:sp>
          <p:nvSpPr>
            <p:cNvPr id="82" name="Rectangle 36"/>
            <p:cNvSpPr>
              <a:spLocks noChangeArrowheads="1"/>
            </p:cNvSpPr>
            <p:nvPr/>
          </p:nvSpPr>
          <p:spPr bwMode="auto">
            <a:xfrm>
              <a:off x="2804029" y="2366211"/>
              <a:ext cx="6066739"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latin typeface="Calibri"/>
                  <a:cs typeface="Calibri"/>
                </a:rPr>
                <a:t>The size of this set is hyper-geometrically distributed.  </a:t>
              </a:r>
              <a:br>
                <a:rPr lang="en-US" sz="2000" dirty="0" smtClean="0">
                  <a:latin typeface="Calibri"/>
                  <a:cs typeface="Calibri"/>
                </a:rPr>
              </a:br>
              <a:r>
                <a:rPr lang="en-US" sz="2000" dirty="0">
                  <a:cs typeface="Calibri"/>
                </a:rPr>
                <a:t>Expected size is </a:t>
              </a:r>
              <a:r>
                <a:rPr lang="en-US" sz="2000" dirty="0">
                  <a:latin typeface="Times New Roman"/>
                  <a:cs typeface="Times New Roman"/>
                </a:rPr>
                <a:t>α*|J|/</a:t>
              </a:r>
              <a:r>
                <a:rPr lang="en-US" sz="2000" i="1" dirty="0">
                  <a:latin typeface="Times New Roman"/>
                  <a:cs typeface="Times New Roman"/>
                </a:rPr>
                <a:t>k</a:t>
              </a:r>
              <a:r>
                <a:rPr lang="en-US" sz="2000" i="1" dirty="0" smtClean="0">
                  <a:latin typeface="Times New Roman"/>
                  <a:cs typeface="Times New Roman"/>
                </a:rPr>
                <a:t>.</a:t>
              </a:r>
              <a:endParaRPr lang="en-US" sz="2000" dirty="0" smtClean="0">
                <a:latin typeface="Calibri"/>
                <a:cs typeface="Calibri"/>
              </a:endParaRPr>
            </a:p>
            <a:p>
              <a:pPr>
                <a:defRPr/>
              </a:pPr>
              <a:r>
                <a:rPr lang="en-US" sz="2000" dirty="0" smtClean="0">
                  <a:latin typeface="Calibri"/>
                  <a:cs typeface="Calibri"/>
                </a:rPr>
                <a:t>This distribution has a small tail [</a:t>
              </a:r>
              <a:r>
                <a:rPr lang="en-US" sz="2000" dirty="0" smtClean="0"/>
                <a:t>Chvátal79].</a:t>
              </a:r>
            </a:p>
          </p:txBody>
        </p:sp>
        <p:cxnSp>
          <p:nvCxnSpPr>
            <p:cNvPr id="17" name="Straight Arrow Connector 16"/>
            <p:cNvCxnSpPr/>
            <p:nvPr/>
          </p:nvCxnSpPr>
          <p:spPr>
            <a:xfrm flipH="1" flipV="1">
              <a:off x="5871308" y="2125579"/>
              <a:ext cx="1066903" cy="24063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669757" y="3644789"/>
            <a:ext cx="790647" cy="649445"/>
            <a:chOff x="669757" y="1545947"/>
            <a:chExt cx="790647" cy="649445"/>
          </a:xfrm>
        </p:grpSpPr>
        <p:cxnSp>
          <p:nvCxnSpPr>
            <p:cNvPr id="86" name="Straight Arrow Connector 85"/>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8" name="TextBox 87"/>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9" name="TextBox 88"/>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90" name="Straight Arrow Connector 89"/>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1" name="Straight Arrow Connector 90"/>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2" name="Group 91"/>
          <p:cNvGrpSpPr/>
          <p:nvPr/>
        </p:nvGrpSpPr>
        <p:grpSpPr>
          <a:xfrm>
            <a:off x="656390" y="3672502"/>
            <a:ext cx="632538" cy="461665"/>
            <a:chOff x="637563" y="4042853"/>
            <a:chExt cx="632538" cy="461665"/>
          </a:xfrm>
        </p:grpSpPr>
        <p:sp>
          <p:nvSpPr>
            <p:cNvPr id="93" name="Rectangle 9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4" name="TextBox 93"/>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6" name="Group 95"/>
          <p:cNvGrpSpPr/>
          <p:nvPr/>
        </p:nvGrpSpPr>
        <p:grpSpPr>
          <a:xfrm>
            <a:off x="649733" y="4739379"/>
            <a:ext cx="632538" cy="461665"/>
            <a:chOff x="637563" y="4042853"/>
            <a:chExt cx="632538" cy="461665"/>
          </a:xfrm>
        </p:grpSpPr>
        <p:sp>
          <p:nvSpPr>
            <p:cNvPr id="97" name="Rectangle 9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8" name="TextBox 9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9" name="Group 98"/>
          <p:cNvGrpSpPr/>
          <p:nvPr/>
        </p:nvGrpSpPr>
        <p:grpSpPr>
          <a:xfrm>
            <a:off x="669757" y="5629344"/>
            <a:ext cx="660664" cy="461665"/>
            <a:chOff x="637563" y="4042853"/>
            <a:chExt cx="660664" cy="461665"/>
          </a:xfrm>
        </p:grpSpPr>
        <p:sp>
          <p:nvSpPr>
            <p:cNvPr id="100" name="Rectangle 9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1" name="TextBox 100"/>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2" name="Straight Arrow Connector 101"/>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3" name="TextBox 102"/>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7" name="Straight Arrow Connector 56"/>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7" name="Group 66"/>
          <p:cNvGrpSpPr/>
          <p:nvPr/>
        </p:nvGrpSpPr>
        <p:grpSpPr>
          <a:xfrm>
            <a:off x="4429052" y="5890406"/>
            <a:ext cx="1854106" cy="553332"/>
            <a:chOff x="1316332" y="6095656"/>
            <a:chExt cx="1854106" cy="553332"/>
          </a:xfrm>
        </p:grpSpPr>
        <p:sp>
          <p:nvSpPr>
            <p:cNvPr id="68" name="Rectangle 67"/>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9" name="Rectangle 68"/>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70" name="Group 69"/>
          <p:cNvGrpSpPr/>
          <p:nvPr/>
        </p:nvGrpSpPr>
        <p:grpSpPr>
          <a:xfrm>
            <a:off x="4454137" y="4079697"/>
            <a:ext cx="1903231" cy="525484"/>
            <a:chOff x="1316332" y="6095656"/>
            <a:chExt cx="1903231" cy="525484"/>
          </a:xfrm>
        </p:grpSpPr>
        <p:sp>
          <p:nvSpPr>
            <p:cNvPr id="71" name="Rectangle 70"/>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3" name="Rectangle 72"/>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4" name="Group 73"/>
          <p:cNvGrpSpPr/>
          <p:nvPr/>
        </p:nvGrpSpPr>
        <p:grpSpPr>
          <a:xfrm>
            <a:off x="4454137" y="5073999"/>
            <a:ext cx="1829021" cy="533794"/>
            <a:chOff x="1316332" y="6095656"/>
            <a:chExt cx="1829021" cy="533794"/>
          </a:xfrm>
        </p:grpSpPr>
        <p:sp>
          <p:nvSpPr>
            <p:cNvPr id="75" name="Rectangle 74"/>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113" name="Rectangle 112"/>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43</a:t>
            </a:fld>
            <a:r>
              <a:rPr lang="en-US" smtClean="0"/>
              <a:t> BWF 4/2/2014</a:t>
            </a:r>
            <a:endParaRPr lang="en-US" dirty="0"/>
          </a:p>
        </p:txBody>
      </p:sp>
    </p:spTree>
    <p:extLst>
      <p:ext uri="{BB962C8B-B14F-4D97-AF65-F5344CB8AC3E}">
        <p14:creationId xmlns:p14="http://schemas.microsoft.com/office/powerpoint/2010/main" val="18526080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10221" y="3137616"/>
            <a:ext cx="5808726" cy="3279224"/>
            <a:chOff x="6814750" y="1578615"/>
            <a:chExt cx="2699654" cy="2524633"/>
          </a:xfrm>
        </p:grpSpPr>
        <p:sp>
          <p:nvSpPr>
            <p:cNvPr id="8" name="Trapezoid 7"/>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9" name="TextBox 8"/>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8" name="Group 57"/>
          <p:cNvGrpSpPr/>
          <p:nvPr/>
        </p:nvGrpSpPr>
        <p:grpSpPr>
          <a:xfrm>
            <a:off x="7257195" y="3382218"/>
            <a:ext cx="1648424" cy="381994"/>
            <a:chOff x="3572254" y="4244288"/>
            <a:chExt cx="1648424" cy="381994"/>
          </a:xfrm>
        </p:grpSpPr>
        <p:sp>
          <p:nvSpPr>
            <p:cNvPr id="4" name="Rectangle 3"/>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20" name="TextBox 19"/>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46" name="TextBox 45"/>
          <p:cNvSpPr txBox="1"/>
          <p:nvPr/>
        </p:nvSpPr>
        <p:spPr>
          <a:xfrm>
            <a:off x="4437921" y="3534003"/>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sp>
        <p:nvSpPr>
          <p:cNvPr id="72" name="TextBox 71"/>
          <p:cNvSpPr txBox="1"/>
          <p:nvPr/>
        </p:nvSpPr>
        <p:spPr>
          <a:xfrm>
            <a:off x="4605583" y="5457308"/>
            <a:ext cx="344039" cy="369332"/>
          </a:xfrm>
          <a:prstGeom prst="rect">
            <a:avLst/>
          </a:prstGeom>
          <a:noFill/>
        </p:spPr>
        <p:txBody>
          <a:bodyPr wrap="none" rtlCol="0">
            <a:spAutoFit/>
          </a:bodyPr>
          <a:lstStyle/>
          <a:p>
            <a:r>
              <a:rPr lang="en-US" dirty="0" smtClean="0"/>
              <a:t>…</a:t>
            </a:r>
            <a:endParaRPr lang="en-US" dirty="0"/>
          </a:p>
        </p:txBody>
      </p:sp>
      <p:cxnSp>
        <p:nvCxnSpPr>
          <p:cNvPr id="76" name="Straight Arrow Connector 75"/>
          <p:cNvCxnSpPr/>
          <p:nvPr/>
        </p:nvCxnSpPr>
        <p:spPr bwMode="auto">
          <a:xfrm>
            <a:off x="1509108" y="4282634"/>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8" name="Straight Arrow Connector 77"/>
          <p:cNvCxnSpPr>
            <a:endCxn id="26" idx="1"/>
          </p:cNvCxnSpPr>
          <p:nvPr/>
        </p:nvCxnSpPr>
        <p:spPr bwMode="auto">
          <a:xfrm flipV="1">
            <a:off x="1460406" y="425659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3" name="Elbow Connector 82"/>
          <p:cNvCxnSpPr>
            <a:stCxn id="26" idx="3"/>
          </p:cNvCxnSpPr>
          <p:nvPr/>
        </p:nvCxnSpPr>
        <p:spPr>
          <a:xfrm>
            <a:off x="6136104" y="425659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74" idx="3"/>
          </p:cNvCxnSpPr>
          <p:nvPr/>
        </p:nvCxnSpPr>
        <p:spPr>
          <a:xfrm flipV="1">
            <a:off x="6136103" y="4777514"/>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Elbow Connector 86"/>
          <p:cNvCxnSpPr/>
          <p:nvPr/>
        </p:nvCxnSpPr>
        <p:spPr>
          <a:xfrm flipV="1">
            <a:off x="5668211" y="4777514"/>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5" name="Content Placeholder 2"/>
          <p:cNvSpPr>
            <a:spLocks noGrp="1"/>
          </p:cNvSpPr>
          <p:nvPr>
            <p:ph idx="1"/>
          </p:nvPr>
        </p:nvSpPr>
        <p:spPr>
          <a:xfrm>
            <a:off x="457200" y="731520"/>
            <a:ext cx="8229600" cy="2660323"/>
          </a:xfrm>
        </p:spPr>
        <p:txBody>
          <a:bodyPr>
            <a:noAutofit/>
          </a:bodyPr>
          <a:lstStyle/>
          <a:p>
            <a:r>
              <a:rPr lang="en-US" sz="2000" dirty="0"/>
              <a:t>Denote by </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t> one selected set of symbols of </a:t>
            </a:r>
            <a:r>
              <a:rPr lang="en-US" sz="2000" i="1" dirty="0" smtClean="0">
                <a:latin typeface="Times New Roman"/>
                <a:cs typeface="Times New Roman"/>
              </a:rPr>
              <a:t>W </a:t>
            </a:r>
            <a:r>
              <a:rPr lang="en-US" sz="2000" dirty="0" smtClean="0">
                <a:latin typeface="Calibri"/>
                <a:cs typeface="Calibri"/>
              </a:rPr>
              <a:t>(</a:t>
            </a:r>
            <a:r>
              <a:rPr lang="en-US" sz="2000" i="1" dirty="0" smtClean="0">
                <a:latin typeface="Times New Roman"/>
                <a:cs typeface="Times New Roman"/>
              </a:rPr>
              <a:t>V </a:t>
            </a:r>
            <a:r>
              <a:rPr lang="en-US" sz="2000" baseline="30000" dirty="0" smtClean="0">
                <a:latin typeface="Times New Roman"/>
                <a:cs typeface="Times New Roman"/>
              </a:rPr>
              <a:t>1</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2</a:t>
            </a:r>
            <a:r>
              <a:rPr lang="en-US" sz="2000" dirty="0" smtClean="0">
                <a:latin typeface="Times New Roman"/>
                <a:cs typeface="Times New Roman"/>
              </a:rPr>
              <a:t>,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4</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10</a:t>
            </a:r>
            <a:r>
              <a:rPr lang="en-US" sz="2000" dirty="0" smtClean="0">
                <a:latin typeface="Calibri"/>
                <a:cs typeface="Calibri"/>
              </a:rPr>
              <a:t>)</a:t>
            </a:r>
          </a:p>
          <a:p>
            <a:r>
              <a:rPr lang="en-US" sz="2000" dirty="0" smtClean="0"/>
              <a:t>Assume that a constant fraction of symbols have </a:t>
            </a:r>
            <a:r>
              <a:rPr lang="en-US" sz="2000" dirty="0" err="1" smtClean="0">
                <a:latin typeface="Times New Roman"/>
                <a:cs typeface="Times New Roman"/>
              </a:rPr>
              <a:t>Ω</a:t>
            </a:r>
            <a:r>
              <a:rPr lang="en-US" sz="2000" dirty="0" smtClean="0">
                <a:latin typeface="Times New Roman"/>
                <a:cs typeface="Times New Roman"/>
              </a:rPr>
              <a:t>(1) </a:t>
            </a:r>
            <a:r>
              <a:rPr lang="en-US" sz="2000" dirty="0" smtClean="0"/>
              <a:t>entropy conditioned on values of all other symbols, denote these by </a:t>
            </a:r>
            <a:r>
              <a:rPr lang="en-US" sz="2000" i="1" dirty="0" smtClean="0">
                <a:latin typeface="Times New Roman"/>
                <a:cs typeface="Times New Roman"/>
              </a:rPr>
              <a:t>J</a:t>
            </a:r>
          </a:p>
          <a:p>
            <a:r>
              <a:rPr lang="en-US" sz="2000" i="1" dirty="0" smtClean="0">
                <a:latin typeface="Times New Roman"/>
                <a:cs typeface="Times New Roman"/>
              </a:rPr>
              <a:t>E</a:t>
            </a:r>
            <a:r>
              <a:rPr lang="en-US" sz="2000" dirty="0" smtClean="0">
                <a:latin typeface="Times New Roman"/>
                <a:cs typeface="Times New Roman"/>
              </a:rPr>
              <a:t>[ 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dirty="0" err="1" smtClean="0">
                <a:latin typeface="Times New Roman"/>
                <a:cs typeface="Times New Roman"/>
              </a:rPr>
              <a:t>Ω</a:t>
            </a:r>
            <a:r>
              <a:rPr lang="en-US" sz="2000" dirty="0" smtClean="0">
                <a:latin typeface="Times New Roman"/>
                <a:cs typeface="Times New Roman"/>
              </a:rPr>
              <a:t>( E|{</a:t>
            </a:r>
            <a:r>
              <a:rPr lang="en-US" sz="2000" dirty="0" smtClean="0">
                <a:latin typeface="Calibri"/>
                <a:cs typeface="Calibri"/>
              </a:rPr>
              <a:t>indices of </a:t>
            </a:r>
            <a:r>
              <a:rPr lang="en-US" sz="2000" i="1" dirty="0" smtClean="0">
                <a:latin typeface="Times New Roman"/>
                <a:cs typeface="Times New Roman"/>
              </a:rPr>
              <a:t>J</a:t>
            </a:r>
            <a:r>
              <a:rPr lang="en-US" sz="2000" dirty="0" smtClean="0">
                <a:latin typeface="Times New Roman"/>
                <a:cs typeface="Times New Roman"/>
              </a:rPr>
              <a:t> </a:t>
            </a:r>
            <a:r>
              <a:rPr lang="en-US" sz="2000" dirty="0" smtClean="0">
                <a:latin typeface="Calibri"/>
                <a:cs typeface="Calibri"/>
              </a:rPr>
              <a:t>included in </a:t>
            </a:r>
            <a:r>
              <a:rPr lang="en-US" sz="2000" i="1" dirty="0" smtClean="0">
                <a:latin typeface="Times New Roman"/>
                <a:cs typeface="Times New Roman"/>
              </a:rPr>
              <a:t>V</a:t>
            </a:r>
            <a:r>
              <a:rPr lang="en-US" sz="2000" i="1" baseline="-25000" dirty="0" smtClean="0">
                <a:latin typeface="Times New Roman"/>
                <a:cs typeface="Times New Roman"/>
              </a:rPr>
              <a:t>i</a:t>
            </a:r>
            <a:r>
              <a:rPr lang="en-US" sz="2000" dirty="0" smtClean="0">
                <a:latin typeface="Times New Roman"/>
                <a:cs typeface="Times New Roman"/>
              </a:rPr>
              <a:t>}|)</a:t>
            </a:r>
          </a:p>
          <a:p>
            <a:r>
              <a:rPr lang="en-US" sz="2000" dirty="0" smtClean="0"/>
              <a:t>If </a:t>
            </a:r>
            <a:r>
              <a:rPr lang="en-US" sz="2000" i="1" dirty="0" smtClean="0">
                <a:latin typeface="Times New Roman"/>
                <a:cs typeface="Times New Roman"/>
              </a:rPr>
              <a:t>α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a:t>
            </a:r>
            <a:r>
              <a:rPr lang="en-US" sz="2000" dirty="0" smtClean="0">
                <a:latin typeface="Calibri"/>
                <a:cs typeface="Calibri"/>
              </a:rPr>
              <a:t>, all </a:t>
            </a:r>
            <a:r>
              <a:rPr lang="en-US" sz="2000" dirty="0" smtClean="0">
                <a:latin typeface="Times New Roman"/>
                <a:cs typeface="Times New Roman"/>
              </a:rPr>
              <a:t>H</a:t>
            </a:r>
            <a:r>
              <a:rPr lang="en-US" sz="2000" baseline="-25000" dirty="0" smtClean="0">
                <a:latin typeface="Times New Roman"/>
                <a:cs typeface="Times New Roman"/>
              </a:rPr>
              <a:t>∞</a:t>
            </a:r>
            <a:r>
              <a:rPr lang="en-US" sz="2000" dirty="0" smtClean="0">
                <a:latin typeface="Times New Roman"/>
                <a:cs typeface="Times New Roman"/>
              </a:rPr>
              <a:t>(</a:t>
            </a:r>
            <a:r>
              <a:rPr lang="en-US" sz="2000" i="1" dirty="0" smtClean="0">
                <a:latin typeface="Times New Roman"/>
                <a:cs typeface="Times New Roman"/>
              </a:rPr>
              <a:t>V </a:t>
            </a:r>
            <a:r>
              <a:rPr lang="en-US" sz="2000" i="1" baseline="30000" dirty="0" err="1" smtClean="0">
                <a:latin typeface="Times New Roman"/>
                <a:cs typeface="Times New Roman"/>
              </a:rPr>
              <a:t>i</a:t>
            </a:r>
            <a:r>
              <a:rPr lang="en-US" sz="2000" dirty="0" smtClean="0">
                <a:latin typeface="Times New Roman"/>
                <a:cs typeface="Times New Roman"/>
              </a:rPr>
              <a:t>) ≥ </a:t>
            </a:r>
            <a:r>
              <a:rPr lang="en-US" sz="2000" i="1" dirty="0" err="1" smtClean="0">
                <a:latin typeface="Times New Roman"/>
                <a:cs typeface="Times New Roman"/>
              </a:rPr>
              <a:t>ω</a:t>
            </a:r>
            <a:r>
              <a:rPr lang="en-US" sz="2000" dirty="0" smtClean="0">
                <a:latin typeface="Times New Roman"/>
                <a:cs typeface="Times New Roman"/>
              </a:rPr>
              <a:t>(log</a:t>
            </a:r>
            <a:r>
              <a:rPr lang="en-US" sz="2000" i="1" dirty="0" smtClean="0">
                <a:latin typeface="Times New Roman"/>
                <a:cs typeface="Times New Roman"/>
              </a:rPr>
              <a:t> n</a:t>
            </a:r>
            <a:r>
              <a:rPr lang="en-US" sz="2000" dirty="0" smtClean="0">
                <a:latin typeface="Times New Roman"/>
                <a:cs typeface="Times New Roman"/>
              </a:rPr>
              <a:t>) </a:t>
            </a:r>
            <a:r>
              <a:rPr lang="en-US" sz="2000" dirty="0" smtClean="0"/>
              <a:t>entropy </a:t>
            </a:r>
            <a:r>
              <a:rPr lang="en-US" sz="2000" dirty="0" err="1" smtClean="0"/>
              <a:t>w.h.p</a:t>
            </a:r>
            <a:r>
              <a:rPr lang="en-US" sz="2000" dirty="0" smtClean="0"/>
              <a:t>.</a:t>
            </a:r>
          </a:p>
          <a:p>
            <a:r>
              <a:rPr lang="en-US" sz="2000" i="1" dirty="0" smtClean="0">
                <a:latin typeface="Times New Roman"/>
                <a:cs typeface="Times New Roman"/>
              </a:rPr>
              <a:t>V = V </a:t>
            </a:r>
            <a:r>
              <a:rPr lang="en-US" sz="2000" baseline="30000" dirty="0" smtClean="0">
                <a:latin typeface="Times New Roman"/>
                <a:cs typeface="Times New Roman"/>
              </a:rPr>
              <a:t>1</a:t>
            </a:r>
            <a:r>
              <a:rPr lang="en-US" sz="2000" i="1" dirty="0" smtClean="0">
                <a:latin typeface="Times New Roman"/>
                <a:cs typeface="Times New Roman"/>
              </a:rPr>
              <a:t>,…,</a:t>
            </a:r>
            <a:r>
              <a:rPr lang="en-US" sz="2000" i="1" dirty="0" err="1" smtClean="0">
                <a:latin typeface="Times New Roman"/>
                <a:cs typeface="Times New Roman"/>
              </a:rPr>
              <a:t>V</a:t>
            </a:r>
            <a:r>
              <a:rPr lang="en-US" sz="2000" i="1" baseline="30000" dirty="0" err="1" smtClean="0">
                <a:latin typeface="Times New Roman"/>
                <a:cs typeface="Times New Roman"/>
              </a:rPr>
              <a:t>k</a:t>
            </a:r>
            <a:r>
              <a:rPr lang="en-US" sz="2000" dirty="0" smtClean="0"/>
              <a:t> is a block </a:t>
            </a:r>
            <a:r>
              <a:rPr lang="en-US" sz="2000" dirty="0" err="1" smtClean="0"/>
              <a:t>unguessable</a:t>
            </a:r>
            <a:r>
              <a:rPr lang="en-US" sz="2000" dirty="0" smtClean="0"/>
              <a:t> distribution, </a:t>
            </a:r>
            <a:br>
              <a:rPr lang="en-US" sz="2000" dirty="0" smtClean="0"/>
            </a:br>
            <a:r>
              <a:rPr lang="en-US" sz="2000" dirty="0" smtClean="0"/>
              <a:t>security follows from previous construction</a:t>
            </a:r>
          </a:p>
        </p:txBody>
      </p:sp>
      <p:cxnSp>
        <p:nvCxnSpPr>
          <p:cNvPr id="48" name="Straight Arrow Connector 47"/>
          <p:cNvCxnSpPr>
            <a:endCxn id="26" idx="1"/>
          </p:cNvCxnSpPr>
          <p:nvPr/>
        </p:nvCxnSpPr>
        <p:spPr bwMode="auto">
          <a:xfrm flipV="1">
            <a:off x="1460406" y="425659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1" name="Straight Arrow Connector 50"/>
          <p:cNvCxnSpPr>
            <a:endCxn id="26" idx="1"/>
          </p:cNvCxnSpPr>
          <p:nvPr/>
        </p:nvCxnSpPr>
        <p:spPr bwMode="auto">
          <a:xfrm flipV="1">
            <a:off x="1460406" y="425659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4" name="Straight Arrow Connector 53"/>
          <p:cNvCxnSpPr>
            <a:endCxn id="74" idx="1"/>
          </p:cNvCxnSpPr>
          <p:nvPr/>
        </p:nvCxnSpPr>
        <p:spPr bwMode="auto">
          <a:xfrm flipV="1">
            <a:off x="1460406" y="5213020"/>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2" name="Straight Arrow Connector 51"/>
          <p:cNvCxnSpPr>
            <a:endCxn id="74" idx="1"/>
          </p:cNvCxnSpPr>
          <p:nvPr/>
        </p:nvCxnSpPr>
        <p:spPr bwMode="auto">
          <a:xfrm flipV="1">
            <a:off x="1509108" y="5213020"/>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59" name="Straight Arrow Connector 58"/>
          <p:cNvCxnSpPr>
            <a:endCxn id="74" idx="1"/>
          </p:cNvCxnSpPr>
          <p:nvPr/>
        </p:nvCxnSpPr>
        <p:spPr bwMode="auto">
          <a:xfrm flipV="1">
            <a:off x="1447037" y="5213020"/>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60" name="Straight Arrow Connector 59"/>
          <p:cNvCxnSpPr>
            <a:endCxn id="74" idx="1"/>
          </p:cNvCxnSpPr>
          <p:nvPr/>
        </p:nvCxnSpPr>
        <p:spPr bwMode="auto">
          <a:xfrm flipV="1">
            <a:off x="1460406" y="5213020"/>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7" name="Straight Arrow Connector 76"/>
          <p:cNvCxnSpPr/>
          <p:nvPr/>
        </p:nvCxnSpPr>
        <p:spPr bwMode="auto">
          <a:xfrm>
            <a:off x="1447037" y="5253744"/>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79" name="Straight Arrow Connector 78"/>
          <p:cNvCxnSpPr/>
          <p:nvPr/>
        </p:nvCxnSpPr>
        <p:spPr bwMode="auto">
          <a:xfrm>
            <a:off x="1447037" y="4668482"/>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0" name="Straight Arrow Connector 79"/>
          <p:cNvCxnSpPr/>
          <p:nvPr/>
        </p:nvCxnSpPr>
        <p:spPr bwMode="auto">
          <a:xfrm>
            <a:off x="1447037" y="5717274"/>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1" name="Title 1"/>
          <p:cNvSpPr>
            <a:spLocks noGrp="1"/>
          </p:cNvSpPr>
          <p:nvPr>
            <p:ph type="title"/>
          </p:nvPr>
        </p:nvSpPr>
        <p:spPr>
          <a:xfrm>
            <a:off x="457200" y="47375"/>
            <a:ext cx="8229600" cy="674520"/>
          </a:xfrm>
        </p:spPr>
        <p:txBody>
          <a:bodyPr>
            <a:normAutofit fontScale="90000"/>
          </a:bodyPr>
          <a:lstStyle/>
          <a:p>
            <a:r>
              <a:rPr lang="en-US" dirty="0" smtClean="0"/>
              <a:t>Security</a:t>
            </a:r>
            <a:endParaRPr lang="en-US" dirty="0"/>
          </a:p>
        </p:txBody>
      </p:sp>
      <p:grpSp>
        <p:nvGrpSpPr>
          <p:cNvPr id="82" name="Group 81"/>
          <p:cNvGrpSpPr/>
          <p:nvPr/>
        </p:nvGrpSpPr>
        <p:grpSpPr>
          <a:xfrm>
            <a:off x="669757" y="3644789"/>
            <a:ext cx="790647" cy="649445"/>
            <a:chOff x="669757" y="1545947"/>
            <a:chExt cx="790647" cy="649445"/>
          </a:xfrm>
        </p:grpSpPr>
        <p:cxnSp>
          <p:nvCxnSpPr>
            <p:cNvPr id="85" name="Straight Arrow Connector 84"/>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6" name="TextBox 85"/>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88" name="TextBox 87"/>
          <p:cNvSpPr txBox="1"/>
          <p:nvPr/>
        </p:nvSpPr>
        <p:spPr>
          <a:xfrm>
            <a:off x="889651" y="5112358"/>
            <a:ext cx="344039" cy="369332"/>
          </a:xfrm>
          <a:prstGeom prst="rect">
            <a:avLst/>
          </a:prstGeom>
          <a:noFill/>
        </p:spPr>
        <p:txBody>
          <a:bodyPr wrap="none" rtlCol="0">
            <a:spAutoFit/>
          </a:bodyPr>
          <a:lstStyle/>
          <a:p>
            <a:r>
              <a:rPr lang="en-US" dirty="0" smtClean="0"/>
              <a:t>…</a:t>
            </a:r>
            <a:endParaRPr lang="en-US" dirty="0"/>
          </a:p>
        </p:txBody>
      </p:sp>
      <p:cxnSp>
        <p:nvCxnSpPr>
          <p:cNvPr id="89" name="Straight Arrow Connector 88"/>
          <p:cNvCxnSpPr/>
          <p:nvPr/>
        </p:nvCxnSpPr>
        <p:spPr bwMode="auto">
          <a:xfrm flipV="1">
            <a:off x="656390" y="5253743"/>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0" name="Straight Arrow Connector 89"/>
          <p:cNvCxnSpPr/>
          <p:nvPr/>
        </p:nvCxnSpPr>
        <p:spPr bwMode="auto">
          <a:xfrm flipV="1">
            <a:off x="656390" y="6208959"/>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91" name="Group 90"/>
          <p:cNvGrpSpPr/>
          <p:nvPr/>
        </p:nvGrpSpPr>
        <p:grpSpPr>
          <a:xfrm>
            <a:off x="656390" y="3672502"/>
            <a:ext cx="632538" cy="461665"/>
            <a:chOff x="637563" y="4042853"/>
            <a:chExt cx="632538" cy="461665"/>
          </a:xfrm>
        </p:grpSpPr>
        <p:sp>
          <p:nvSpPr>
            <p:cNvPr id="92" name="Rectangle 91"/>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3" name="TextBox 92"/>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94" name="Group 93"/>
          <p:cNvGrpSpPr/>
          <p:nvPr/>
        </p:nvGrpSpPr>
        <p:grpSpPr>
          <a:xfrm>
            <a:off x="649733" y="4739379"/>
            <a:ext cx="632538" cy="461665"/>
            <a:chOff x="637563" y="4042853"/>
            <a:chExt cx="632538" cy="461665"/>
          </a:xfrm>
        </p:grpSpPr>
        <p:sp>
          <p:nvSpPr>
            <p:cNvPr id="96" name="Rectangle 95"/>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97" name="TextBox 96"/>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98" name="Group 97"/>
          <p:cNvGrpSpPr/>
          <p:nvPr/>
        </p:nvGrpSpPr>
        <p:grpSpPr>
          <a:xfrm>
            <a:off x="669757" y="5629344"/>
            <a:ext cx="660664" cy="461665"/>
            <a:chOff x="637563" y="4042853"/>
            <a:chExt cx="660664" cy="461665"/>
          </a:xfrm>
        </p:grpSpPr>
        <p:sp>
          <p:nvSpPr>
            <p:cNvPr id="99" name="Rectangle 98"/>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0" name="TextBox 99"/>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01" name="Straight Arrow Connector 100"/>
          <p:cNvCxnSpPr/>
          <p:nvPr/>
        </p:nvCxnSpPr>
        <p:spPr bwMode="auto">
          <a:xfrm>
            <a:off x="7238071" y="476273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7934958" y="433653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cxnSp>
        <p:nvCxnSpPr>
          <p:cNvPr id="55" name="Straight Arrow Connector 54"/>
          <p:cNvCxnSpPr/>
          <p:nvPr/>
        </p:nvCxnSpPr>
        <p:spPr bwMode="auto">
          <a:xfrm>
            <a:off x="5429832" y="3750844"/>
            <a:ext cx="1789116" cy="9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65" name="Group 64"/>
          <p:cNvGrpSpPr/>
          <p:nvPr/>
        </p:nvGrpSpPr>
        <p:grpSpPr>
          <a:xfrm>
            <a:off x="4429052" y="5890406"/>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grpSp>
        <p:nvGrpSpPr>
          <p:cNvPr id="68" name="Group 67"/>
          <p:cNvGrpSpPr/>
          <p:nvPr/>
        </p:nvGrpSpPr>
        <p:grpSpPr>
          <a:xfrm>
            <a:off x="4454137" y="4079697"/>
            <a:ext cx="1903231" cy="525484"/>
            <a:chOff x="1316332" y="6095656"/>
            <a:chExt cx="1903231" cy="525484"/>
          </a:xfrm>
        </p:grpSpPr>
        <p:sp>
          <p:nvSpPr>
            <p:cNvPr id="69" name="Rectangle 68"/>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0" name="Rectangle 69"/>
            <p:cNvSpPr/>
            <p:nvPr/>
          </p:nvSpPr>
          <p:spPr>
            <a:xfrm>
              <a:off x="1406763"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71" name="Group 70"/>
          <p:cNvGrpSpPr/>
          <p:nvPr/>
        </p:nvGrpSpPr>
        <p:grpSpPr>
          <a:xfrm>
            <a:off x="4454137" y="5073999"/>
            <a:ext cx="1829021" cy="533794"/>
            <a:chOff x="1316332" y="6095656"/>
            <a:chExt cx="1829021" cy="533794"/>
          </a:xfrm>
        </p:grpSpPr>
        <p:sp>
          <p:nvSpPr>
            <p:cNvPr id="73" name="Rectangle 7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74" name="Rectangle 73"/>
            <p:cNvSpPr/>
            <p:nvPr/>
          </p:nvSpPr>
          <p:spPr>
            <a:xfrm>
              <a:off x="140676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sp>
        <p:nvSpPr>
          <p:cNvPr id="2" name="Slide Number Placeholder 1"/>
          <p:cNvSpPr>
            <a:spLocks noGrp="1"/>
          </p:cNvSpPr>
          <p:nvPr>
            <p:ph type="sldNum" sz="quarter" idx="12"/>
          </p:nvPr>
        </p:nvSpPr>
        <p:spPr/>
        <p:txBody>
          <a:bodyPr/>
          <a:lstStyle/>
          <a:p>
            <a:pPr algn="l"/>
            <a:fld id="{9ED7421F-71E7-F748-8E9F-5BC3CDBE49C2}" type="slidenum">
              <a:rPr lang="en-US" smtClean="0"/>
              <a:pPr algn="l"/>
              <a:t>44</a:t>
            </a:fld>
            <a:r>
              <a:rPr lang="en-US" smtClean="0"/>
              <a:t> BWF 4/2/2014</a:t>
            </a:r>
            <a:endParaRPr lang="en-US" dirty="0"/>
          </a:p>
        </p:txBody>
      </p:sp>
    </p:spTree>
    <p:extLst>
      <p:ext uri="{BB962C8B-B14F-4D97-AF65-F5344CB8AC3E}">
        <p14:creationId xmlns:p14="http://schemas.microsoft.com/office/powerpoint/2010/main" val="201704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45386"/>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82600" y="4157579"/>
            <a:ext cx="8229600" cy="2032000"/>
          </a:xfrm>
        </p:spPr>
        <p:txBody>
          <a:bodyPr>
            <a:normAutofit fontScale="92500"/>
          </a:bodyPr>
          <a:lstStyle/>
          <a:p>
            <a:r>
              <a:rPr lang="en-US" dirty="0" smtClean="0">
                <a:latin typeface="Calibri"/>
                <a:cs typeface="Calibri"/>
              </a:rPr>
              <a:t>Second construction</a:t>
            </a:r>
          </a:p>
          <a:p>
            <a:pPr lvl="1"/>
            <a:r>
              <a:rPr lang="en-US" dirty="0" smtClean="0">
                <a:latin typeface="Calibri"/>
                <a:cs typeface="Calibri"/>
              </a:rPr>
              <a:t>Security requirement: </a:t>
            </a:r>
            <a:r>
              <a:rPr lang="en-US" dirty="0" err="1" smtClean="0">
                <a:latin typeface="Times New Roman"/>
                <a:cs typeface="Times New Roman"/>
              </a:rPr>
              <a:t>Ω</a:t>
            </a:r>
            <a:r>
              <a:rPr lang="en-US" dirty="0" smtClean="0">
                <a:latin typeface="Times New Roman"/>
                <a:cs typeface="Times New Roman"/>
              </a:rPr>
              <a:t>(1) </a:t>
            </a:r>
            <a:r>
              <a:rPr lang="en-US" dirty="0" smtClean="0">
                <a:latin typeface="Calibri"/>
                <a:cs typeface="Calibri"/>
              </a:rPr>
              <a:t>entropy in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r>
              <a:rPr lang="en-US" dirty="0" smtClean="0">
                <a:latin typeface="Calibri"/>
                <a:cs typeface="Calibri"/>
              </a:rPr>
              <a:t> symbols</a:t>
            </a:r>
          </a:p>
          <a:p>
            <a:pPr lvl="1"/>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p>
          <a:p>
            <a:pPr lvl="1"/>
            <a:r>
              <a:rPr lang="en-US" dirty="0" smtClean="0">
                <a:latin typeface="Times New Roman"/>
                <a:cs typeface="Times New Roman"/>
              </a:rPr>
              <a:t>Still have </a:t>
            </a:r>
            <a:r>
              <a:rPr lang="en-US" dirty="0" err="1" smtClean="0">
                <a:latin typeface="Times New Roman"/>
                <a:cs typeface="Times New Roman"/>
              </a:rPr>
              <a:t>H</a:t>
            </a:r>
            <a:r>
              <a:rPr lang="en-US" baseline="-25000" dirty="0" err="1" smtClean="0">
                <a:latin typeface="Times New Roman"/>
                <a:cs typeface="Times New Roman"/>
              </a:rPr>
              <a:t>usable</a:t>
            </a:r>
            <a:r>
              <a:rPr lang="en-US" baseline="-25000" dirty="0" smtClean="0">
                <a:latin typeface="Times New Roman"/>
                <a:cs typeface="Times New Roman"/>
              </a:rPr>
              <a:t> </a:t>
            </a:r>
            <a:r>
              <a:rPr lang="en-US" dirty="0">
                <a:latin typeface="Times New Roman"/>
                <a:cs typeface="Times New Roman"/>
              </a:rPr>
              <a:t>≤ </a:t>
            </a:r>
            <a:r>
              <a:rPr lang="en-US" dirty="0" smtClean="0">
                <a:latin typeface="Times New Roman"/>
                <a:cs typeface="Times New Roman"/>
              </a:rPr>
              <a:t>0 when |</a:t>
            </a:r>
            <a:r>
              <a:rPr lang="en-US" i="1" dirty="0">
                <a:latin typeface="Times New Roman"/>
                <a:cs typeface="Times New Roman"/>
              </a:rPr>
              <a:t>Z</a:t>
            </a:r>
            <a:r>
              <a:rPr lang="en-US" dirty="0">
                <a:latin typeface="Times New Roman"/>
                <a:cs typeface="Times New Roman"/>
              </a:rPr>
              <a:t>| = </a:t>
            </a:r>
            <a:r>
              <a:rPr lang="en-US" i="1" dirty="0" err="1">
                <a:latin typeface="Times New Roman"/>
                <a:cs typeface="Times New Roman"/>
              </a:rPr>
              <a:t>ω</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smtClean="0">
                <a:latin typeface="Times New Roman"/>
                <a:cs typeface="Times New Roman"/>
              </a:rPr>
              <a:t>)</a:t>
            </a:r>
            <a:endParaRPr lang="en-US" dirty="0">
              <a:latin typeface="Times New Roman"/>
              <a:cs typeface="Times New Roman"/>
            </a:endParaRPr>
          </a:p>
        </p:txBody>
      </p:sp>
      <p:grpSp>
        <p:nvGrpSpPr>
          <p:cNvPr id="49" name="Group 48"/>
          <p:cNvGrpSpPr/>
          <p:nvPr/>
        </p:nvGrpSpPr>
        <p:grpSpPr>
          <a:xfrm>
            <a:off x="1359804" y="624111"/>
            <a:ext cx="5808726" cy="3279224"/>
            <a:chOff x="6814750" y="1578615"/>
            <a:chExt cx="2699654" cy="2524633"/>
          </a:xfrm>
        </p:grpSpPr>
        <p:sp>
          <p:nvSpPr>
            <p:cNvPr id="50" name="Trapezoid 49"/>
            <p:cNvSpPr/>
            <p:nvPr/>
          </p:nvSpPr>
          <p:spPr bwMode="auto">
            <a:xfrm rot="5400000">
              <a:off x="7054393" y="1643237"/>
              <a:ext cx="2243692" cy="2676330"/>
            </a:xfrm>
            <a:prstGeom prst="trapezoid">
              <a:avLst>
                <a:gd name="adj" fmla="val 0"/>
              </a:avLst>
            </a:prstGeom>
            <a:noFill/>
            <a:ln w="9525" cap="flat" cmpd="sng" algn="ctr">
              <a:solidFill>
                <a:schemeClr val="tx1"/>
              </a:solidFill>
              <a:prstDash val="solid"/>
              <a:round/>
              <a:headEnd type="none" w="med" len="med"/>
              <a:tailEnd type="triangle" w="lg" len="lg"/>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3200" b="0" i="0" u="none" strike="noStrike" cap="none" normalizeH="0" baseline="0">
                <a:ln>
                  <a:noFill/>
                </a:ln>
                <a:solidFill>
                  <a:schemeClr val="tx1"/>
                </a:solidFill>
                <a:effectLst/>
                <a:latin typeface="Arial Narrow" charset="0"/>
                <a:ea typeface="ＭＳ Ｐゴシック" charset="0"/>
              </a:endParaRPr>
            </a:p>
          </p:txBody>
        </p:sp>
        <p:sp>
          <p:nvSpPr>
            <p:cNvPr id="51" name="TextBox 50"/>
            <p:cNvSpPr txBox="1"/>
            <p:nvPr/>
          </p:nvSpPr>
          <p:spPr>
            <a:xfrm>
              <a:off x="6814750" y="1578615"/>
              <a:ext cx="647784" cy="376631"/>
            </a:xfrm>
            <a:prstGeom prst="rect">
              <a:avLst/>
            </a:prstGeom>
            <a:noFill/>
          </p:spPr>
          <p:txBody>
            <a:bodyPr wrap="none" rtlCol="0">
              <a:spAutoFit/>
            </a:bodyPr>
            <a:lstStyle/>
            <a:p>
              <a:r>
                <a:rPr lang="en-US" i="1" dirty="0" smtClean="0">
                  <a:solidFill>
                    <a:srgbClr val="0000FF"/>
                  </a:solidFill>
                  <a:latin typeface="Times New Roman"/>
                  <a:cs typeface="Times New Roman"/>
                </a:rPr>
                <a:t>Gen</a:t>
              </a:r>
              <a:endParaRPr lang="en-US" i="1" dirty="0">
                <a:solidFill>
                  <a:srgbClr val="0000FF"/>
                </a:solidFill>
                <a:latin typeface="Times New Roman"/>
                <a:cs typeface="Times New Roman"/>
              </a:endParaRPr>
            </a:p>
          </p:txBody>
        </p:sp>
      </p:grpSp>
      <p:grpSp>
        <p:nvGrpSpPr>
          <p:cNvPr id="56" name="Group 55"/>
          <p:cNvGrpSpPr/>
          <p:nvPr/>
        </p:nvGrpSpPr>
        <p:grpSpPr>
          <a:xfrm>
            <a:off x="7206778" y="868713"/>
            <a:ext cx="1648424" cy="381994"/>
            <a:chOff x="3572254" y="4244288"/>
            <a:chExt cx="1648424" cy="381994"/>
          </a:xfrm>
        </p:grpSpPr>
        <p:sp>
          <p:nvSpPr>
            <p:cNvPr id="57" name="Rectangle 56"/>
            <p:cNvSpPr/>
            <p:nvPr/>
          </p:nvSpPr>
          <p:spPr>
            <a:xfrm>
              <a:off x="4250017" y="4286615"/>
              <a:ext cx="441326" cy="303915"/>
            </a:xfrm>
            <a:prstGeom prst="rect">
              <a:avLst/>
            </a:prstGeom>
            <a:solidFill>
              <a:srgbClr val="0011B2"/>
            </a:solid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 name="Straight Arrow Connector 57"/>
            <p:cNvCxnSpPr/>
            <p:nvPr/>
          </p:nvCxnSpPr>
          <p:spPr bwMode="auto">
            <a:xfrm>
              <a:off x="3572254" y="4611505"/>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59" name="TextBox 58"/>
            <p:cNvSpPr txBox="1"/>
            <p:nvPr/>
          </p:nvSpPr>
          <p:spPr>
            <a:xfrm>
              <a:off x="4225522" y="4244288"/>
              <a:ext cx="579497" cy="369332"/>
            </a:xfrm>
            <a:prstGeom prst="rect">
              <a:avLst/>
            </a:prstGeom>
            <a:noFill/>
          </p:spPr>
          <p:txBody>
            <a:bodyPr wrap="none" rtlCol="0">
              <a:spAutoFit/>
            </a:bodyPr>
            <a:lstStyle/>
            <a:p>
              <a:r>
                <a:rPr lang="en-US" i="1" dirty="0" smtClean="0">
                  <a:solidFill>
                    <a:srgbClr val="FFFFFF"/>
                  </a:solidFill>
                  <a:latin typeface="Times New Roman"/>
                  <a:cs typeface="Times New Roman"/>
                </a:rPr>
                <a:t>key</a:t>
              </a:r>
              <a:endParaRPr lang="en-US" i="1" dirty="0">
                <a:solidFill>
                  <a:srgbClr val="FFFFFF"/>
                </a:solidFill>
                <a:latin typeface="Times New Roman"/>
                <a:cs typeface="Times New Roman"/>
              </a:endParaRPr>
            </a:p>
          </p:txBody>
        </p:sp>
      </p:grpSp>
      <p:sp>
        <p:nvSpPr>
          <p:cNvPr id="70" name="TextBox 69"/>
          <p:cNvSpPr txBox="1"/>
          <p:nvPr/>
        </p:nvSpPr>
        <p:spPr>
          <a:xfrm>
            <a:off x="4387504" y="1020498"/>
            <a:ext cx="1132154" cy="369332"/>
          </a:xfrm>
          <a:prstGeom prst="rect">
            <a:avLst/>
          </a:prstGeom>
          <a:noFill/>
        </p:spPr>
        <p:txBody>
          <a:bodyPr wrap="none" rtlCol="0">
            <a:spAutoFit/>
          </a:bodyPr>
          <a:lstStyle/>
          <a:p>
            <a:r>
              <a:rPr lang="en-US" i="1" dirty="0" smtClean="0">
                <a:latin typeface="Times New Roman"/>
                <a:cs typeface="Times New Roman"/>
              </a:rPr>
              <a:t>c</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c</a:t>
            </a:r>
            <a:r>
              <a:rPr lang="en-US" baseline="-25000" dirty="0" smtClean="0">
                <a:latin typeface="Times New Roman"/>
                <a:cs typeface="Times New Roman"/>
              </a:rPr>
              <a:t>0</a:t>
            </a:r>
            <a:r>
              <a:rPr lang="en-US" i="1" baseline="30000" dirty="0" smtClean="0">
                <a:latin typeface="Times New Roman"/>
                <a:cs typeface="Times New Roman"/>
              </a:rPr>
              <a:t>k</a:t>
            </a:r>
            <a:endParaRPr lang="en-US" i="1" baseline="30000" dirty="0">
              <a:latin typeface="Times New Roman"/>
              <a:cs typeface="Times New Roman"/>
            </a:endParaRPr>
          </a:p>
        </p:txBody>
      </p:sp>
      <p:cxnSp>
        <p:nvCxnSpPr>
          <p:cNvPr id="71" name="Straight Arrow Connector 70"/>
          <p:cNvCxnSpPr/>
          <p:nvPr/>
        </p:nvCxnSpPr>
        <p:spPr bwMode="auto">
          <a:xfrm flipV="1">
            <a:off x="5379415" y="1235930"/>
            <a:ext cx="1789116" cy="140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82" name="TextBox 81"/>
          <p:cNvSpPr txBox="1"/>
          <p:nvPr/>
        </p:nvSpPr>
        <p:spPr>
          <a:xfrm>
            <a:off x="4555166" y="2943803"/>
            <a:ext cx="344039" cy="369332"/>
          </a:xfrm>
          <a:prstGeom prst="rect">
            <a:avLst/>
          </a:prstGeom>
          <a:noFill/>
        </p:spPr>
        <p:txBody>
          <a:bodyPr wrap="none" rtlCol="0">
            <a:spAutoFit/>
          </a:bodyPr>
          <a:lstStyle/>
          <a:p>
            <a:r>
              <a:rPr lang="en-US" dirty="0" smtClean="0"/>
              <a:t>…</a:t>
            </a:r>
            <a:endParaRPr lang="en-US" dirty="0"/>
          </a:p>
        </p:txBody>
      </p:sp>
      <p:cxnSp>
        <p:nvCxnSpPr>
          <p:cNvPr id="86" name="Straight Arrow Connector 85"/>
          <p:cNvCxnSpPr/>
          <p:nvPr/>
        </p:nvCxnSpPr>
        <p:spPr bwMode="auto">
          <a:xfrm>
            <a:off x="1458691" y="1769129"/>
            <a:ext cx="2928813" cy="1160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7" name="Straight Arrow Connector 86"/>
          <p:cNvCxnSpPr/>
          <p:nvPr/>
        </p:nvCxnSpPr>
        <p:spPr bwMode="auto">
          <a:xfrm flipV="1">
            <a:off x="1410220" y="1760686"/>
            <a:ext cx="2968646" cy="996769"/>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88" name="Elbow Connector 87"/>
          <p:cNvCxnSpPr/>
          <p:nvPr/>
        </p:nvCxnSpPr>
        <p:spPr>
          <a:xfrm>
            <a:off x="6085918" y="1760686"/>
            <a:ext cx="1082844" cy="520917"/>
          </a:xfrm>
          <a:prstGeom prst="bentConnector3">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9" name="Elbow Connector 88"/>
          <p:cNvCxnSpPr>
            <a:stCxn id="84" idx="3"/>
          </p:cNvCxnSpPr>
          <p:nvPr/>
        </p:nvCxnSpPr>
        <p:spPr>
          <a:xfrm flipV="1">
            <a:off x="6085686" y="2264009"/>
            <a:ext cx="1082845" cy="435506"/>
          </a:xfrm>
          <a:prstGeom prst="bentConnector3">
            <a:avLst>
              <a:gd name="adj1" fmla="val 50000"/>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5617794" y="2264009"/>
            <a:ext cx="1550737" cy="1325138"/>
          </a:xfrm>
          <a:prstGeom prst="bentConnector3">
            <a:avLst>
              <a:gd name="adj1" fmla="val 65517"/>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bwMode="auto">
          <a:xfrm flipV="1">
            <a:off x="1410220" y="1760686"/>
            <a:ext cx="2968646" cy="1225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2" name="Straight Arrow Connector 91"/>
          <p:cNvCxnSpPr/>
          <p:nvPr/>
        </p:nvCxnSpPr>
        <p:spPr bwMode="auto">
          <a:xfrm flipV="1">
            <a:off x="1410220" y="1760686"/>
            <a:ext cx="2968646" cy="14606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3" name="Straight Arrow Connector 92"/>
          <p:cNvCxnSpPr>
            <a:endCxn id="84" idx="1"/>
          </p:cNvCxnSpPr>
          <p:nvPr/>
        </p:nvCxnSpPr>
        <p:spPr bwMode="auto">
          <a:xfrm flipV="1">
            <a:off x="1409989" y="2699515"/>
            <a:ext cx="2993730" cy="40724"/>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4" name="Straight Arrow Connector 93"/>
          <p:cNvCxnSpPr>
            <a:endCxn id="84" idx="1"/>
          </p:cNvCxnSpPr>
          <p:nvPr/>
        </p:nvCxnSpPr>
        <p:spPr bwMode="auto">
          <a:xfrm flipV="1">
            <a:off x="1458691" y="2699515"/>
            <a:ext cx="2945028" cy="2686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5" name="Straight Arrow Connector 94"/>
          <p:cNvCxnSpPr>
            <a:endCxn id="84" idx="1"/>
          </p:cNvCxnSpPr>
          <p:nvPr/>
        </p:nvCxnSpPr>
        <p:spPr bwMode="auto">
          <a:xfrm flipV="1">
            <a:off x="1396620" y="2699515"/>
            <a:ext cx="3007099" cy="64715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6" name="Straight Arrow Connector 95"/>
          <p:cNvCxnSpPr>
            <a:endCxn id="84" idx="1"/>
          </p:cNvCxnSpPr>
          <p:nvPr/>
        </p:nvCxnSpPr>
        <p:spPr bwMode="auto">
          <a:xfrm flipV="1">
            <a:off x="1409989" y="2699515"/>
            <a:ext cx="2993730" cy="99594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7" name="Straight Arrow Connector 96"/>
          <p:cNvCxnSpPr/>
          <p:nvPr/>
        </p:nvCxnSpPr>
        <p:spPr bwMode="auto">
          <a:xfrm>
            <a:off x="1396620" y="2740239"/>
            <a:ext cx="2993731" cy="84890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8" name="Straight Arrow Connector 97"/>
          <p:cNvCxnSpPr/>
          <p:nvPr/>
        </p:nvCxnSpPr>
        <p:spPr bwMode="auto">
          <a:xfrm>
            <a:off x="1396620" y="2154977"/>
            <a:ext cx="2993731" cy="1434170"/>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99" name="Straight Arrow Connector 98"/>
          <p:cNvCxnSpPr/>
          <p:nvPr/>
        </p:nvCxnSpPr>
        <p:spPr bwMode="auto">
          <a:xfrm>
            <a:off x="1396620" y="3203769"/>
            <a:ext cx="2993731" cy="385378"/>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0" name="Group 99"/>
          <p:cNvGrpSpPr/>
          <p:nvPr/>
        </p:nvGrpSpPr>
        <p:grpSpPr>
          <a:xfrm>
            <a:off x="619573" y="1131284"/>
            <a:ext cx="790647" cy="649445"/>
            <a:chOff x="669757" y="1545947"/>
            <a:chExt cx="790647" cy="649445"/>
          </a:xfrm>
        </p:grpSpPr>
        <p:cxnSp>
          <p:nvCxnSpPr>
            <p:cNvPr id="101" name="Straight Arrow Connector 100"/>
            <p:cNvCxnSpPr/>
            <p:nvPr/>
          </p:nvCxnSpPr>
          <p:spPr bwMode="auto">
            <a:xfrm flipV="1">
              <a:off x="669757" y="2183791"/>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02" name="TextBox 101"/>
            <p:cNvSpPr txBox="1"/>
            <p:nvPr/>
          </p:nvSpPr>
          <p:spPr>
            <a:xfrm>
              <a:off x="889650" y="1545947"/>
              <a:ext cx="520570" cy="369332"/>
            </a:xfrm>
            <a:prstGeom prst="rect">
              <a:avLst/>
            </a:prstGeom>
            <a:noFill/>
          </p:spPr>
          <p:txBody>
            <a:bodyPr wrap="none" rtlCol="0">
              <a:spAutoFit/>
            </a:bodyPr>
            <a:lstStyle/>
            <a:p>
              <a:r>
                <a:rPr lang="en-US" i="1" dirty="0" smtClean="0">
                  <a:solidFill>
                    <a:srgbClr val="FFFFFF"/>
                  </a:solidFill>
                  <a:latin typeface="Times New Roman"/>
                  <a:cs typeface="Times New Roman"/>
                </a:rPr>
                <a:t>w</a:t>
              </a:r>
              <a:r>
                <a:rPr lang="en-US" baseline="-25000" dirty="0" smtClean="0">
                  <a:solidFill>
                    <a:srgbClr val="FFFFFF"/>
                  </a:solidFill>
                  <a:latin typeface="Times New Roman"/>
                  <a:cs typeface="Times New Roman"/>
                </a:rPr>
                <a:t>0</a:t>
              </a:r>
              <a:r>
                <a:rPr lang="en-US" baseline="30000" dirty="0" smtClean="0">
                  <a:solidFill>
                    <a:srgbClr val="FFFFFF"/>
                  </a:solidFill>
                  <a:latin typeface="Times New Roman"/>
                  <a:cs typeface="Times New Roman"/>
                </a:rPr>
                <a:t>1</a:t>
              </a:r>
              <a:endParaRPr lang="en-US" baseline="30000" dirty="0">
                <a:solidFill>
                  <a:srgbClr val="FFFFFF"/>
                </a:solidFill>
                <a:latin typeface="Times New Roman"/>
                <a:cs typeface="Times New Roman"/>
              </a:endParaRPr>
            </a:p>
          </p:txBody>
        </p:sp>
      </p:grpSp>
      <p:sp>
        <p:nvSpPr>
          <p:cNvPr id="103" name="TextBox 102"/>
          <p:cNvSpPr txBox="1"/>
          <p:nvPr/>
        </p:nvSpPr>
        <p:spPr>
          <a:xfrm>
            <a:off x="839467" y="2598853"/>
            <a:ext cx="344039" cy="369332"/>
          </a:xfrm>
          <a:prstGeom prst="rect">
            <a:avLst/>
          </a:prstGeom>
          <a:noFill/>
        </p:spPr>
        <p:txBody>
          <a:bodyPr wrap="none" rtlCol="0">
            <a:spAutoFit/>
          </a:bodyPr>
          <a:lstStyle/>
          <a:p>
            <a:r>
              <a:rPr lang="en-US" dirty="0" smtClean="0"/>
              <a:t>…</a:t>
            </a:r>
            <a:endParaRPr lang="en-US" dirty="0"/>
          </a:p>
        </p:txBody>
      </p:sp>
      <p:cxnSp>
        <p:nvCxnSpPr>
          <p:cNvPr id="104" name="Straight Arrow Connector 103"/>
          <p:cNvCxnSpPr/>
          <p:nvPr/>
        </p:nvCxnSpPr>
        <p:spPr bwMode="auto">
          <a:xfrm flipV="1">
            <a:off x="606206" y="2740238"/>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cxnSp>
        <p:nvCxnSpPr>
          <p:cNvPr id="105" name="Straight Arrow Connector 104"/>
          <p:cNvCxnSpPr/>
          <p:nvPr/>
        </p:nvCxnSpPr>
        <p:spPr bwMode="auto">
          <a:xfrm flipV="1">
            <a:off x="606206" y="3695454"/>
            <a:ext cx="790647" cy="11601"/>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grpSp>
        <p:nvGrpSpPr>
          <p:cNvPr id="106" name="Group 105"/>
          <p:cNvGrpSpPr/>
          <p:nvPr/>
        </p:nvGrpSpPr>
        <p:grpSpPr>
          <a:xfrm>
            <a:off x="606206" y="1158997"/>
            <a:ext cx="632538" cy="461665"/>
            <a:chOff x="637563" y="4042853"/>
            <a:chExt cx="632538" cy="461665"/>
          </a:xfrm>
        </p:grpSpPr>
        <p:sp>
          <p:nvSpPr>
            <p:cNvPr id="107" name="Rectangle 106"/>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8" name="TextBox 107"/>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1</a:t>
              </a:r>
              <a:endParaRPr lang="en-US" sz="2400" baseline="30000" dirty="0">
                <a:solidFill>
                  <a:srgbClr val="000000"/>
                </a:solidFill>
                <a:latin typeface="Times New Roman"/>
                <a:cs typeface="Times New Roman"/>
              </a:endParaRPr>
            </a:p>
          </p:txBody>
        </p:sp>
      </p:grpSp>
      <p:grpSp>
        <p:nvGrpSpPr>
          <p:cNvPr id="109" name="Group 108"/>
          <p:cNvGrpSpPr/>
          <p:nvPr/>
        </p:nvGrpSpPr>
        <p:grpSpPr>
          <a:xfrm>
            <a:off x="599549" y="2225874"/>
            <a:ext cx="632538" cy="461665"/>
            <a:chOff x="637563" y="4042853"/>
            <a:chExt cx="632538" cy="461665"/>
          </a:xfrm>
        </p:grpSpPr>
        <p:sp>
          <p:nvSpPr>
            <p:cNvPr id="110" name="Rectangle 109"/>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1" name="TextBox 110"/>
            <p:cNvSpPr txBox="1"/>
            <p:nvPr/>
          </p:nvSpPr>
          <p:spPr>
            <a:xfrm>
              <a:off x="637563" y="4042853"/>
              <a:ext cx="632538"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baseline="30000" dirty="0" smtClean="0">
                  <a:solidFill>
                    <a:srgbClr val="000000"/>
                  </a:solidFill>
                  <a:latin typeface="Times New Roman"/>
                  <a:cs typeface="Times New Roman"/>
                </a:rPr>
                <a:t>2</a:t>
              </a:r>
              <a:endParaRPr lang="en-US" sz="2400" baseline="30000" dirty="0">
                <a:solidFill>
                  <a:srgbClr val="000000"/>
                </a:solidFill>
                <a:latin typeface="Times New Roman"/>
                <a:cs typeface="Times New Roman"/>
              </a:endParaRPr>
            </a:p>
          </p:txBody>
        </p:sp>
      </p:grpSp>
      <p:grpSp>
        <p:nvGrpSpPr>
          <p:cNvPr id="112" name="Group 111"/>
          <p:cNvGrpSpPr/>
          <p:nvPr/>
        </p:nvGrpSpPr>
        <p:grpSpPr>
          <a:xfrm>
            <a:off x="619573" y="3115839"/>
            <a:ext cx="660664" cy="461665"/>
            <a:chOff x="637563" y="4042853"/>
            <a:chExt cx="660664" cy="461665"/>
          </a:xfrm>
        </p:grpSpPr>
        <p:sp>
          <p:nvSpPr>
            <p:cNvPr id="113" name="Rectangle 112"/>
            <p:cNvSpPr/>
            <p:nvPr/>
          </p:nvSpPr>
          <p:spPr>
            <a:xfrm>
              <a:off x="698934" y="4122172"/>
              <a:ext cx="515929" cy="358642"/>
            </a:xfrm>
            <a:prstGeom prst="rect">
              <a:avLst/>
            </a:prstGeom>
            <a:solidFill>
              <a:srgbClr val="82A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14" name="TextBox 113"/>
            <p:cNvSpPr txBox="1"/>
            <p:nvPr/>
          </p:nvSpPr>
          <p:spPr>
            <a:xfrm>
              <a:off x="637563" y="4042853"/>
              <a:ext cx="660664" cy="461665"/>
            </a:xfrm>
            <a:prstGeom prst="rect">
              <a:avLst/>
            </a:prstGeom>
            <a:noFill/>
          </p:spPr>
          <p:txBody>
            <a:bodyPr wrap="none" rtlCol="0">
              <a:spAutoFit/>
            </a:bodyPr>
            <a:lstStyle/>
            <a:p>
              <a:r>
                <a:rPr lang="en-US" sz="2400" i="1" dirty="0" smtClean="0">
                  <a:solidFill>
                    <a:srgbClr val="000000"/>
                  </a:solidFill>
                  <a:latin typeface="Times New Roman"/>
                  <a:cs typeface="Times New Roman"/>
                </a:rPr>
                <a:t>w</a:t>
              </a:r>
              <a:r>
                <a:rPr lang="en-US" sz="2400" baseline="-25000" dirty="0" smtClean="0">
                  <a:solidFill>
                    <a:srgbClr val="000000"/>
                  </a:solidFill>
                  <a:latin typeface="Times New Roman"/>
                  <a:cs typeface="Times New Roman"/>
                </a:rPr>
                <a:t>0</a:t>
              </a:r>
              <a:r>
                <a:rPr lang="en-US" sz="2400" i="1" baseline="30000" dirty="0" smtClean="0">
                  <a:solidFill>
                    <a:srgbClr val="000000"/>
                  </a:solidFill>
                  <a:latin typeface="Times New Roman"/>
                  <a:cs typeface="Times New Roman"/>
                </a:rPr>
                <a:t>k</a:t>
              </a:r>
              <a:endParaRPr lang="en-US" sz="2400" i="1" baseline="30000" dirty="0">
                <a:solidFill>
                  <a:srgbClr val="000000"/>
                </a:solidFill>
                <a:latin typeface="Times New Roman"/>
                <a:cs typeface="Times New Roman"/>
              </a:endParaRPr>
            </a:p>
          </p:txBody>
        </p:sp>
      </p:grpSp>
      <p:cxnSp>
        <p:nvCxnSpPr>
          <p:cNvPr id="115" name="Straight Arrow Connector 114"/>
          <p:cNvCxnSpPr/>
          <p:nvPr/>
        </p:nvCxnSpPr>
        <p:spPr bwMode="auto">
          <a:xfrm>
            <a:off x="7206778" y="2266826"/>
            <a:ext cx="1648424" cy="14777"/>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p:spPr>
      </p:cxnSp>
      <p:sp>
        <p:nvSpPr>
          <p:cNvPr id="116" name="TextBox 115"/>
          <p:cNvSpPr txBox="1"/>
          <p:nvPr/>
        </p:nvSpPr>
        <p:spPr>
          <a:xfrm>
            <a:off x="7903665" y="1840627"/>
            <a:ext cx="418705" cy="400110"/>
          </a:xfrm>
          <a:prstGeom prst="rect">
            <a:avLst/>
          </a:prstGeom>
          <a:solidFill>
            <a:srgbClr val="008000"/>
          </a:solidFill>
        </p:spPr>
        <p:txBody>
          <a:bodyPr wrap="none" rtlCol="0">
            <a:spAutoFit/>
          </a:bodyPr>
          <a:lstStyle/>
          <a:p>
            <a:pPr algn="ctr"/>
            <a:r>
              <a:rPr lang="en-US" sz="2000" i="1" dirty="0" smtClean="0">
                <a:solidFill>
                  <a:srgbClr val="FFFFFF"/>
                </a:solidFill>
                <a:latin typeface="Times New Roman"/>
                <a:cs typeface="Times New Roman"/>
              </a:rPr>
              <a:t>p</a:t>
            </a:r>
            <a:endParaRPr lang="en-US" sz="2000" i="1" dirty="0">
              <a:solidFill>
                <a:srgbClr val="FFFFFF"/>
              </a:solidFill>
              <a:latin typeface="Times New Roman"/>
              <a:cs typeface="Times New Roman"/>
            </a:endParaRPr>
          </a:p>
        </p:txBody>
      </p:sp>
      <p:grpSp>
        <p:nvGrpSpPr>
          <p:cNvPr id="55" name="Group 54"/>
          <p:cNvGrpSpPr/>
          <p:nvPr/>
        </p:nvGrpSpPr>
        <p:grpSpPr>
          <a:xfrm>
            <a:off x="4390351" y="1629493"/>
            <a:ext cx="1925170" cy="525484"/>
            <a:chOff x="1316332" y="6095656"/>
            <a:chExt cx="1925170" cy="525484"/>
          </a:xfrm>
        </p:grpSpPr>
        <p:sp>
          <p:nvSpPr>
            <p:cNvPr id="60" name="Rectangle 59"/>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1" name="Rectangle 60"/>
            <p:cNvSpPr/>
            <p:nvPr/>
          </p:nvSpPr>
          <p:spPr>
            <a:xfrm>
              <a:off x="1428702" y="6136191"/>
              <a:ext cx="1812800"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4</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10</a:t>
              </a:r>
              <a:endParaRPr lang="en-US" baseline="30000" dirty="0">
                <a:latin typeface="Times New Roman"/>
                <a:cs typeface="Times New Roman"/>
              </a:endParaRPr>
            </a:p>
          </p:txBody>
        </p:sp>
      </p:grpSp>
      <p:grpSp>
        <p:nvGrpSpPr>
          <p:cNvPr id="62" name="Group 61"/>
          <p:cNvGrpSpPr/>
          <p:nvPr/>
        </p:nvGrpSpPr>
        <p:grpSpPr>
          <a:xfrm>
            <a:off x="4390351" y="2460727"/>
            <a:ext cx="1838790" cy="533794"/>
            <a:chOff x="1316332" y="6095656"/>
            <a:chExt cx="1838790" cy="533794"/>
          </a:xfrm>
        </p:grpSpPr>
        <p:sp>
          <p:nvSpPr>
            <p:cNvPr id="63" name="Rectangle 62"/>
            <p:cNvSpPr/>
            <p:nvPr/>
          </p:nvSpPr>
          <p:spPr>
            <a:xfrm>
              <a:off x="1316332" y="6095656"/>
              <a:ext cx="1829021"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4" name="Rectangle 63"/>
            <p:cNvSpPr/>
            <p:nvPr/>
          </p:nvSpPr>
          <p:spPr>
            <a:xfrm>
              <a:off x="1418933" y="6144501"/>
              <a:ext cx="1736189"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2</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3</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6</a:t>
              </a:r>
              <a:r>
                <a:rPr lang="en-US" dirty="0" smtClean="0">
                  <a:latin typeface="Times New Roman"/>
                  <a:cs typeface="Times New Roman"/>
                </a:rPr>
                <a:t>,</a:t>
              </a:r>
              <a:r>
                <a:rPr lang="en-US" i="1" dirty="0" smtClean="0">
                  <a:latin typeface="Times New Roman"/>
                  <a:cs typeface="Times New Roman"/>
                </a:rPr>
                <a:t>w</a:t>
              </a:r>
              <a:r>
                <a:rPr lang="en-US" baseline="-25000" dirty="0" smtClean="0">
                  <a:latin typeface="Times New Roman"/>
                  <a:cs typeface="Times New Roman"/>
                </a:rPr>
                <a:t>0</a:t>
              </a:r>
              <a:r>
                <a:rPr lang="en-US" baseline="30000" dirty="0" smtClean="0">
                  <a:latin typeface="Times New Roman"/>
                  <a:cs typeface="Times New Roman"/>
                </a:rPr>
                <a:t>8</a:t>
              </a:r>
              <a:endParaRPr lang="en-US" baseline="30000" dirty="0">
                <a:latin typeface="Times New Roman"/>
                <a:cs typeface="Times New Roman"/>
              </a:endParaRPr>
            </a:p>
          </p:txBody>
        </p:sp>
      </p:grpSp>
      <p:grpSp>
        <p:nvGrpSpPr>
          <p:cNvPr id="65" name="Group 64"/>
          <p:cNvGrpSpPr/>
          <p:nvPr/>
        </p:nvGrpSpPr>
        <p:grpSpPr>
          <a:xfrm>
            <a:off x="4390351" y="3277134"/>
            <a:ext cx="1854106" cy="553332"/>
            <a:chOff x="1316332" y="6095656"/>
            <a:chExt cx="1854106" cy="553332"/>
          </a:xfrm>
        </p:grpSpPr>
        <p:sp>
          <p:nvSpPr>
            <p:cNvPr id="66" name="Rectangle 65"/>
            <p:cNvSpPr/>
            <p:nvPr/>
          </p:nvSpPr>
          <p:spPr>
            <a:xfrm>
              <a:off x="1316332" y="6095656"/>
              <a:ext cx="1854106" cy="484949"/>
            </a:xfrm>
            <a:prstGeom prst="rect">
              <a:avLst/>
            </a:prstGeom>
            <a:gradFill flip="none" rotWithShape="1">
              <a:gsLst>
                <a:gs pos="0">
                  <a:schemeClr val="bg1">
                    <a:lumMod val="50000"/>
                  </a:schemeClr>
                </a:gs>
                <a:gs pos="80000">
                  <a:schemeClr val="tx1"/>
                </a:gs>
              </a:gsLst>
              <a:lin ang="2700000" scaled="0"/>
              <a:tileRect/>
            </a:gra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aseline="-25000" dirty="0">
                <a:latin typeface="Times New Roman"/>
                <a:cs typeface="Times New Roman"/>
              </a:endParaRPr>
            </a:p>
          </p:txBody>
        </p:sp>
        <p:sp>
          <p:nvSpPr>
            <p:cNvPr id="67" name="Rectangle 66"/>
            <p:cNvSpPr/>
            <p:nvPr/>
          </p:nvSpPr>
          <p:spPr>
            <a:xfrm>
              <a:off x="1434249" y="6164039"/>
              <a:ext cx="679937" cy="4849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smtClean="0">
                  <a:latin typeface="Times New Roman"/>
                  <a:cs typeface="Times New Roman"/>
                </a:rPr>
                <a:t>r </a:t>
              </a:r>
              <a:r>
                <a:rPr lang="en-US" i="1" baseline="30000" dirty="0" smtClean="0">
                  <a:latin typeface="Times New Roman"/>
                  <a:cs typeface="Times New Roman"/>
                </a:rPr>
                <a:t>k</a:t>
              </a:r>
              <a:endParaRPr lang="en-US" i="1" baseline="30000" dirty="0">
                <a:latin typeface="Times New Roman"/>
                <a:cs typeface="Times New Roman"/>
              </a:endParaRPr>
            </a:p>
          </p:txBody>
        </p:sp>
      </p:gr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45</a:t>
            </a:fld>
            <a:r>
              <a:rPr lang="en-US" smtClean="0"/>
              <a:t> BWF 4/2/2014</a:t>
            </a:r>
            <a:endParaRPr lang="en-US" dirty="0"/>
          </a:p>
        </p:txBody>
      </p:sp>
    </p:spTree>
    <p:extLst>
      <p:ext uri="{BB962C8B-B14F-4D97-AF65-F5344CB8AC3E}">
        <p14:creationId xmlns:p14="http://schemas.microsoft.com/office/powerpoint/2010/main" val="4204522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Noisy Point Obfuscation</a:t>
            </a:r>
            <a:endParaRPr lang="en-US" dirty="0"/>
          </a:p>
        </p:txBody>
      </p:sp>
      <p:sp>
        <p:nvSpPr>
          <p:cNvPr id="3" name="Content Placeholder 2"/>
          <p:cNvSpPr>
            <a:spLocks noGrp="1"/>
          </p:cNvSpPr>
          <p:nvPr>
            <p:ph idx="1"/>
          </p:nvPr>
        </p:nvSpPr>
        <p:spPr>
          <a:xfrm>
            <a:off x="457200" y="1600200"/>
            <a:ext cx="8229600" cy="4696326"/>
          </a:xfrm>
        </p:spPr>
        <p:txBody>
          <a:bodyPr>
            <a:noAutofit/>
          </a:bodyPr>
          <a:lstStyle/>
          <a:p>
            <a:r>
              <a:rPr lang="en-US" sz="2400" dirty="0"/>
              <a:t>A noisy point obfuscator is</a:t>
            </a:r>
            <a:r>
              <a:rPr lang="en-US" sz="2400" dirty="0">
                <a:cs typeface="Calibri"/>
              </a:rPr>
              <a:t/>
            </a:r>
            <a:br>
              <a:rPr lang="en-US" sz="2400" dirty="0">
                <a:cs typeface="Calibri"/>
              </a:rPr>
            </a:br>
            <a:r>
              <a:rPr lang="en-US" sz="2400" dirty="0">
                <a:cs typeface="Calibri"/>
              </a:rPr>
              <a:t>stronger than a fuzzy </a:t>
            </a:r>
            <a:r>
              <a:rPr lang="en-US" sz="2400" dirty="0" smtClean="0">
                <a:cs typeface="Calibri"/>
              </a:rPr>
              <a:t>extractor</a:t>
            </a:r>
          </a:p>
          <a:p>
            <a:pPr lvl="1"/>
            <a:r>
              <a:rPr lang="en-US" sz="2000" dirty="0" smtClean="0">
                <a:cs typeface="Calibri"/>
              </a:rPr>
              <a:t>Cannot leak any partial information about </a:t>
            </a:r>
            <a:r>
              <a:rPr lang="en-US" sz="2000" i="1" dirty="0" smtClean="0">
                <a:latin typeface="Times New Roman"/>
                <a:cs typeface="Times New Roman"/>
              </a:rPr>
              <a:t>w</a:t>
            </a:r>
            <a:r>
              <a:rPr lang="en-US" sz="2000" baseline="-25000" dirty="0" smtClean="0">
                <a:latin typeface="Times New Roman"/>
                <a:cs typeface="Times New Roman"/>
              </a:rPr>
              <a:t>0</a:t>
            </a:r>
            <a:endParaRPr lang="en-US" sz="2000" baseline="-25000" dirty="0">
              <a:latin typeface="Times New Roman"/>
              <a:cs typeface="Times New Roman"/>
            </a:endParaRPr>
          </a:p>
          <a:p>
            <a:r>
              <a:rPr lang="en-US" sz="2400" dirty="0">
                <a:cs typeface="Calibri"/>
              </a:rPr>
              <a:t>Constructed by [DodisSmith05] </a:t>
            </a:r>
            <a:r>
              <a:rPr lang="en-US" sz="2400" dirty="0" smtClean="0">
                <a:cs typeface="Calibri"/>
              </a:rPr>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&gt;&gt;0</a:t>
            </a:r>
          </a:p>
          <a:p>
            <a:endParaRPr lang="en-US" sz="2400" dirty="0" smtClean="0">
              <a:cs typeface="Calibri"/>
            </a:endParaRPr>
          </a:p>
          <a:p>
            <a:r>
              <a:rPr lang="en-US" sz="2400" dirty="0" smtClean="0">
                <a:cs typeface="Calibri"/>
              </a:rPr>
              <a:t>Our </a:t>
            </a:r>
            <a:r>
              <a:rPr lang="en-US" sz="2400" dirty="0">
                <a:cs typeface="Calibri"/>
              </a:rPr>
              <a:t>constructions leak information (value of individual blocks, locations of errors) and are not obfuscation</a:t>
            </a:r>
          </a:p>
          <a:p>
            <a:endParaRPr lang="en-US" sz="2400" dirty="0" smtClean="0">
              <a:cs typeface="Calibri"/>
            </a:endParaRPr>
          </a:p>
          <a:p>
            <a:r>
              <a:rPr lang="en-US" sz="2400" dirty="0" smtClean="0">
                <a:cs typeface="Calibri"/>
              </a:rPr>
              <a:t>Can </a:t>
            </a:r>
            <a:r>
              <a:rPr lang="en-US" sz="2400" dirty="0">
                <a:cs typeface="Calibri"/>
              </a:rPr>
              <a:t>we construct </a:t>
            </a:r>
            <a:r>
              <a:rPr lang="en-US" sz="2400" dirty="0" smtClean="0">
                <a:cs typeface="Calibri"/>
              </a:rPr>
              <a:t>noisy </a:t>
            </a:r>
            <a:r>
              <a:rPr lang="en-US" sz="2400" dirty="0">
                <a:cs typeface="Calibri"/>
              </a:rPr>
              <a:t>point </a:t>
            </a:r>
            <a:r>
              <a:rPr lang="en-US" sz="2400" dirty="0" smtClean="0">
                <a:cs typeface="Calibri"/>
              </a:rPr>
              <a:t>obfuscation for all distributions? </a:t>
            </a:r>
            <a:r>
              <a:rPr lang="en-US" sz="2400" dirty="0">
                <a:cs typeface="Calibri"/>
              </a:rPr>
              <a:t/>
            </a:r>
            <a:br>
              <a:rPr lang="en-US" sz="2400" dirty="0">
                <a:cs typeface="Calibri"/>
              </a:rPr>
            </a:br>
            <a:r>
              <a:rPr lang="en-US" sz="2400" dirty="0" smtClean="0">
                <a:cs typeface="Calibri"/>
              </a:rPr>
              <a:t>From </a:t>
            </a:r>
            <a:r>
              <a:rPr lang="en-US" sz="2400" dirty="0" err="1">
                <a:cs typeface="Calibri"/>
              </a:rPr>
              <a:t>indistinguishability</a:t>
            </a:r>
            <a:r>
              <a:rPr lang="en-US" sz="2400" dirty="0">
                <a:cs typeface="Calibri"/>
              </a:rPr>
              <a:t> </a:t>
            </a:r>
            <a:r>
              <a:rPr lang="en-US" sz="2400" dirty="0" smtClean="0">
                <a:cs typeface="Calibri"/>
              </a:rPr>
              <a:t>obfuscation? </a:t>
            </a:r>
            <a:r>
              <a:rPr lang="en-US" sz="2400" dirty="0">
                <a:cs typeface="Calibri"/>
              </a:rPr>
              <a:t>[GargGentryHaleviRaykoviSahaiWaters13</a:t>
            </a:r>
            <a:r>
              <a:rPr lang="en-US" sz="2400" dirty="0" smtClean="0">
                <a:cs typeface="Calibri"/>
              </a:rPr>
              <a:t>]</a:t>
            </a:r>
            <a:endParaRPr lang="en-US" sz="2400" dirty="0">
              <a:cs typeface="Calibri"/>
            </a:endParaRPr>
          </a:p>
          <a:p>
            <a:endParaRPr lang="en-US" sz="2400"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46</a:t>
            </a:fld>
            <a:r>
              <a:rPr lang="en-US" smtClean="0"/>
              <a:t> BWF 4/2/2014</a:t>
            </a:r>
            <a:endParaRPr lang="en-US" dirty="0"/>
          </a:p>
        </p:txBody>
      </p:sp>
      <p:grpSp>
        <p:nvGrpSpPr>
          <p:cNvPr id="5" name="Group 4"/>
          <p:cNvGrpSpPr/>
          <p:nvPr/>
        </p:nvGrpSpPr>
        <p:grpSpPr>
          <a:xfrm>
            <a:off x="5056860" y="1640304"/>
            <a:ext cx="3485557" cy="681930"/>
            <a:chOff x="2804029" y="2366211"/>
            <a:chExt cx="4877656" cy="922280"/>
          </a:xfrm>
        </p:grpSpPr>
        <p:sp>
          <p:nvSpPr>
            <p:cNvPr id="6" name="Rectangle 36"/>
            <p:cNvSpPr>
              <a:spLocks noChangeArrowheads="1"/>
            </p:cNvSpPr>
            <p:nvPr/>
          </p:nvSpPr>
          <p:spPr bwMode="auto">
            <a:xfrm>
              <a:off x="2804029" y="2366211"/>
              <a:ext cx="4877656" cy="922280"/>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000" dirty="0" smtClean="0">
                  <a:cs typeface="Calibri"/>
                </a:rPr>
                <a:t>                       </a:t>
              </a:r>
              <a:r>
                <a:rPr lang="en-US" sz="2000" dirty="0" err="1" smtClean="0">
                  <a:cs typeface="Calibri"/>
                </a:rPr>
                <a:t>iff</a:t>
              </a:r>
              <a:r>
                <a:rPr lang="en-US" sz="2000" dirty="0" smtClean="0">
                  <a:cs typeface="Calibri"/>
                </a:rPr>
                <a:t> </a:t>
              </a:r>
              <a:r>
                <a:rPr lang="en-US" sz="2000" i="1" dirty="0">
                  <a:latin typeface="Times New Roman"/>
                  <a:cs typeface="Times New Roman"/>
                </a:rPr>
                <a:t>d</a:t>
              </a:r>
              <a:r>
                <a:rPr lang="en-US" sz="2000" dirty="0">
                  <a:latin typeface="Times New Roman"/>
                  <a:cs typeface="Times New Roman"/>
                </a:rPr>
                <a:t>(</a:t>
              </a:r>
              <a:r>
                <a:rPr lang="en-US" sz="2000" i="1" dirty="0">
                  <a:latin typeface="Times New Roman"/>
                  <a:cs typeface="Times New Roman"/>
                </a:rPr>
                <a:t>w</a:t>
              </a:r>
              <a:r>
                <a:rPr lang="en-US" sz="2000" baseline="-25000" dirty="0">
                  <a:latin typeface="Times New Roman"/>
                  <a:cs typeface="Times New Roman"/>
                </a:rPr>
                <a:t>0</a:t>
              </a:r>
              <a:r>
                <a:rPr lang="en-US" sz="2000" dirty="0">
                  <a:latin typeface="Times New Roman"/>
                  <a:cs typeface="Times New Roman"/>
                </a:rPr>
                <a:t>, </a:t>
              </a:r>
              <a:r>
                <a:rPr lang="en-US" sz="2000" i="1" dirty="0">
                  <a:latin typeface="Times New Roman"/>
                  <a:cs typeface="Times New Roman"/>
                </a:rPr>
                <a:t>w</a:t>
              </a:r>
              <a:r>
                <a:rPr lang="en-US" sz="2000" baseline="-25000" dirty="0">
                  <a:latin typeface="Times New Roman"/>
                  <a:cs typeface="Times New Roman"/>
                </a:rPr>
                <a:t>1</a:t>
              </a:r>
              <a:r>
                <a:rPr lang="en-US" sz="2000" dirty="0">
                  <a:latin typeface="Times New Roman"/>
                  <a:cs typeface="Times New Roman"/>
                </a:rPr>
                <a:t>) ≤ </a:t>
              </a:r>
              <a:r>
                <a:rPr lang="en-US" sz="2000" i="1" dirty="0" err="1">
                  <a:latin typeface="Times New Roman"/>
                  <a:cs typeface="Times New Roman"/>
                </a:rPr>
                <a:t>d</a:t>
              </a:r>
              <a:r>
                <a:rPr lang="en-US" sz="2000" i="1" baseline="-25000" dirty="0" err="1">
                  <a:latin typeface="Times New Roman"/>
                  <a:cs typeface="Times New Roman"/>
                </a:rPr>
                <a:t>max</a:t>
              </a:r>
              <a:endParaRPr lang="en-US" sz="2000" dirty="0" smtClean="0"/>
            </a:p>
          </p:txBody>
        </p:sp>
        <p:graphicFrame>
          <p:nvGraphicFramePr>
            <p:cNvPr id="7" name="Object 6"/>
            <p:cNvGraphicFramePr>
              <a:graphicFrameLocks noChangeAspect="1"/>
            </p:cNvGraphicFramePr>
            <p:nvPr>
              <p:extLst>
                <p:ext uri="{D42A27DB-BD31-4B8C-83A1-F6EECF244321}">
                  <p14:modId xmlns:p14="http://schemas.microsoft.com/office/powerpoint/2010/main" val="3418999450"/>
                </p:ext>
              </p:extLst>
            </p:nvPr>
          </p:nvGraphicFramePr>
          <p:xfrm>
            <a:off x="2977990" y="2610335"/>
            <a:ext cx="1783855" cy="605838"/>
          </p:xfrm>
          <a:graphic>
            <a:graphicData uri="http://schemas.openxmlformats.org/presentationml/2006/ole">
              <mc:AlternateContent xmlns:mc="http://schemas.openxmlformats.org/markup-compatibility/2006">
                <mc:Choice xmlns:v="urn:schemas-microsoft-com:vml" Requires="v">
                  <p:oleObj spid="_x0000_s163859" name="Equation" r:id="rId3" imgW="673100" imgH="228600" progId="Equation.3">
                    <p:embed/>
                  </p:oleObj>
                </mc:Choice>
                <mc:Fallback>
                  <p:oleObj name="Equation" r:id="rId3" imgW="673100" imgH="228600" progId="Equation.3">
                    <p:embed/>
                    <p:pic>
                      <p:nvPicPr>
                        <p:cNvPr id="0" name=""/>
                        <p:cNvPicPr/>
                        <p:nvPr/>
                      </p:nvPicPr>
                      <p:blipFill>
                        <a:blip r:embed="rId4"/>
                        <a:stretch>
                          <a:fillRect/>
                        </a:stretch>
                      </p:blipFill>
                      <p:spPr>
                        <a:xfrm>
                          <a:off x="2977990" y="2610335"/>
                          <a:ext cx="1783855" cy="605838"/>
                        </a:xfrm>
                        <a:prstGeom prst="rect">
                          <a:avLst/>
                        </a:prstGeom>
                      </p:spPr>
                    </p:pic>
                  </p:oleObj>
                </mc:Fallback>
              </mc:AlternateContent>
            </a:graphicData>
          </a:graphic>
        </p:graphicFrame>
      </p:grpSp>
    </p:spTree>
    <p:extLst>
      <p:ext uri="{BB962C8B-B14F-4D97-AF65-F5344CB8AC3E}">
        <p14:creationId xmlns:p14="http://schemas.microsoft.com/office/powerpoint/2010/main" val="40172253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452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254000" y="1189790"/>
            <a:ext cx="8756316" cy="5467684"/>
          </a:xfrm>
        </p:spPr>
        <p:txBody>
          <a:bodyPr>
            <a:noAutofit/>
          </a:bodyPr>
          <a:lstStyle/>
          <a:p>
            <a:r>
              <a:rPr lang="en-US" sz="2400" dirty="0" smtClean="0"/>
              <a:t>Construct the first (computational) fuzzy extractors </a:t>
            </a:r>
            <a:br>
              <a:rPr lang="en-US" sz="2400" dirty="0" smtClean="0"/>
            </a:br>
            <a:r>
              <a:rPr lang="en-US" sz="2400" dirty="0" smtClean="0"/>
              <a:t>when </a:t>
            </a:r>
            <a:r>
              <a:rPr lang="en-US" sz="2400" dirty="0" err="1" smtClean="0">
                <a:latin typeface="Times New Roman"/>
                <a:cs typeface="Times New Roman"/>
              </a:rPr>
              <a:t>H</a:t>
            </a:r>
            <a:r>
              <a:rPr lang="en-US" sz="2400" baseline="-25000" dirty="0" err="1" smtClean="0">
                <a:latin typeface="Times New Roman"/>
                <a:cs typeface="Times New Roman"/>
              </a:rPr>
              <a:t>usable</a:t>
            </a:r>
            <a:r>
              <a:rPr lang="en-US" sz="2400" baseline="-25000" dirty="0" smtClean="0">
                <a:latin typeface="Times New Roman"/>
                <a:cs typeface="Times New Roman"/>
              </a:rPr>
              <a:t> </a:t>
            </a:r>
            <a:r>
              <a:rPr lang="en-US" sz="2400" dirty="0" smtClean="0">
                <a:latin typeface="Times New Roman"/>
                <a:cs typeface="Times New Roman"/>
              </a:rPr>
              <a:t>≤ 0 using point obfuscation</a:t>
            </a:r>
          </a:p>
          <a:p>
            <a:endParaRPr lang="en-US" sz="2400" dirty="0">
              <a:latin typeface="Times New Roman"/>
              <a:cs typeface="Times New Roman"/>
            </a:endParaRPr>
          </a:p>
          <a:p>
            <a:endParaRPr lang="en-US" sz="2400" dirty="0" smtClean="0">
              <a:latin typeface="Times New Roman"/>
              <a:cs typeface="Times New Roman"/>
            </a:endParaRPr>
          </a:p>
          <a:p>
            <a:r>
              <a:rPr lang="en-US" sz="2400" dirty="0" smtClean="0"/>
              <a:t>Constructions allow </a:t>
            </a:r>
            <a:r>
              <a:rPr lang="en-US" sz="2400" dirty="0" err="1">
                <a:latin typeface="Times New Roman"/>
                <a:cs typeface="Times New Roman"/>
              </a:rPr>
              <a:t>H</a:t>
            </a:r>
            <a:r>
              <a:rPr lang="en-US" sz="2400" baseline="-25000" dirty="0" err="1">
                <a:latin typeface="Times New Roman"/>
                <a:cs typeface="Times New Roman"/>
              </a:rPr>
              <a:t>usable</a:t>
            </a:r>
            <a:r>
              <a:rPr lang="en-US" sz="2400" baseline="-25000" dirty="0">
                <a:latin typeface="Times New Roman"/>
                <a:cs typeface="Times New Roman"/>
              </a:rPr>
              <a:t> </a:t>
            </a:r>
            <a:r>
              <a:rPr lang="en-US" sz="2400" dirty="0">
                <a:latin typeface="Times New Roman"/>
                <a:cs typeface="Times New Roman"/>
              </a:rPr>
              <a:t>≤ </a:t>
            </a:r>
            <a:r>
              <a:rPr lang="en-US" sz="2400" dirty="0" smtClean="0">
                <a:latin typeface="Times New Roman"/>
                <a:cs typeface="Times New Roman"/>
              </a:rPr>
              <a:t>0 </a:t>
            </a:r>
            <a:r>
              <a:rPr lang="en-US" sz="2400" dirty="0" smtClean="0"/>
              <a:t>when alphabet is super-polynomial</a:t>
            </a:r>
          </a:p>
          <a:p>
            <a:pPr lvl="1"/>
            <a:endParaRPr lang="en-US" sz="2400" dirty="0" smtClean="0"/>
          </a:p>
          <a:p>
            <a:pPr lvl="1"/>
            <a:r>
              <a:rPr lang="en-US" sz="2400" dirty="0" smtClean="0"/>
              <a:t>Necessary? Constructions for small alphabet?</a:t>
            </a:r>
          </a:p>
          <a:p>
            <a:endParaRPr lang="en-US" sz="2400" dirty="0" smtClean="0"/>
          </a:p>
          <a:p>
            <a:endParaRPr lang="en-US" sz="2400" dirty="0"/>
          </a:p>
          <a:p>
            <a:r>
              <a:rPr lang="en-US" sz="2400" dirty="0" smtClean="0"/>
              <a:t>We restricted </a:t>
            </a:r>
            <a:r>
              <a:rPr lang="en-US" sz="2400" i="1" dirty="0" smtClean="0">
                <a:latin typeface="Times New Roman"/>
                <a:cs typeface="Times New Roman"/>
              </a:rPr>
              <a:t>W</a:t>
            </a:r>
            <a:r>
              <a:rPr lang="en-US" sz="2400" baseline="-25000" dirty="0" smtClean="0">
                <a:latin typeface="Times New Roman"/>
                <a:cs typeface="Times New Roman"/>
              </a:rPr>
              <a:t>0 </a:t>
            </a:r>
            <a:r>
              <a:rPr lang="en-US" sz="2400" dirty="0" smtClean="0"/>
              <a:t>, could restrict errors (that is restrict </a:t>
            </a:r>
            <a:r>
              <a:rPr lang="en-US" sz="2400" i="1" dirty="0" smtClean="0">
                <a:latin typeface="Times New Roman"/>
                <a:cs typeface="Times New Roman"/>
              </a:rPr>
              <a:t>W</a:t>
            </a:r>
            <a:r>
              <a:rPr lang="en-US" sz="2400" baseline="-25000" dirty="0" smtClean="0">
                <a:latin typeface="Times New Roman"/>
                <a:cs typeface="Times New Roman"/>
              </a:rPr>
              <a:t>1</a:t>
            </a:r>
            <a:r>
              <a:rPr lang="en-US" sz="2400" baseline="-25000" dirty="0" smtClean="0"/>
              <a:t> </a:t>
            </a:r>
            <a:r>
              <a:rPr lang="en-US" sz="2400" dirty="0" smtClean="0"/>
              <a:t>)</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47</a:t>
            </a:fld>
            <a:r>
              <a:rPr lang="en-US" smtClean="0"/>
              <a:t> BWF 4/2/2014</a:t>
            </a:r>
            <a:endParaRPr lang="en-US" dirty="0"/>
          </a:p>
        </p:txBody>
      </p:sp>
    </p:spTree>
    <p:extLst>
      <p:ext uri="{BB962C8B-B14F-4D97-AF65-F5344CB8AC3E}">
        <p14:creationId xmlns:p14="http://schemas.microsoft.com/office/powerpoint/2010/main" val="473984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smtClean="0"/>
              <a:t>Reduce graph degree (from super-logarithmic) while retaining correctness and security</a:t>
            </a:r>
          </a:p>
          <a:p>
            <a:pPr lvl="1"/>
            <a:r>
              <a:rPr lang="en-US" dirty="0" smtClean="0"/>
              <a:t>Smooth tradeoff between entropy and error tolerance</a:t>
            </a:r>
          </a:p>
          <a:p>
            <a:r>
              <a:rPr lang="en-US" dirty="0" smtClean="0"/>
              <a:t>Move to point obfuscations secure on uniform distribution </a:t>
            </a:r>
          </a:p>
          <a:p>
            <a:pPr lvl="1"/>
            <a:r>
              <a:rPr lang="en-US" dirty="0" smtClean="0"/>
              <a:t>Currently need point obfuscation secure on every super-logarithmic distribution</a:t>
            </a:r>
          </a:p>
          <a:p>
            <a:pPr lvl="1"/>
            <a:r>
              <a:rPr lang="en-US" dirty="0" smtClean="0"/>
              <a:t>Will weaken necessary assumption</a:t>
            </a:r>
          </a:p>
          <a:p>
            <a:r>
              <a:rPr lang="en-US" dirty="0" smtClean="0"/>
              <a:t>Reduce alphabet size</a:t>
            </a:r>
          </a:p>
          <a:p>
            <a:pPr lvl="1"/>
            <a:r>
              <a:rPr lang="en-US" dirty="0" smtClean="0"/>
              <a:t>Make constructions practical for actual physical sources</a:t>
            </a:r>
          </a:p>
          <a:p>
            <a:r>
              <a:rPr lang="en-US" dirty="0" smtClean="0"/>
              <a:t>Integrate </a:t>
            </a:r>
            <a:r>
              <a:rPr lang="en-US" sz="2600" dirty="0" smtClean="0"/>
              <a:t>[</a:t>
            </a:r>
            <a:r>
              <a:rPr lang="en-US" sz="2600" i="1" dirty="0" smtClean="0"/>
              <a:t>Fuller</a:t>
            </a:r>
            <a:r>
              <a:rPr lang="en-US" sz="2600" dirty="0" smtClean="0"/>
              <a:t>O’NeillReyzin12], [</a:t>
            </a:r>
            <a:r>
              <a:rPr lang="en-US" sz="2600" i="1" dirty="0" smtClean="0"/>
              <a:t>Fuller</a:t>
            </a:r>
            <a:r>
              <a:rPr lang="en-US" sz="2600" dirty="0" smtClean="0"/>
              <a:t>MengReyzin13],  [Canetti</a:t>
            </a:r>
            <a:r>
              <a:rPr lang="en-US" sz="2600" i="1" dirty="0" smtClean="0"/>
              <a:t>Fuller</a:t>
            </a:r>
            <a:r>
              <a:rPr lang="en-US" sz="2600" dirty="0" smtClean="0"/>
              <a:t>PanethReyzin14] into thesis</a:t>
            </a: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48</a:t>
            </a:fld>
            <a:r>
              <a:rPr lang="en-US" smtClean="0"/>
              <a:t> BWF 4/2/2014</a:t>
            </a:r>
            <a:endParaRPr lang="en-US" dirty="0"/>
          </a:p>
        </p:txBody>
      </p:sp>
    </p:spTree>
    <p:extLst>
      <p:ext uri="{BB962C8B-B14F-4D97-AF65-F5344CB8AC3E}">
        <p14:creationId xmlns:p14="http://schemas.microsoft.com/office/powerpoint/2010/main" val="1437500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94322"/>
            <a:ext cx="8229600" cy="1143000"/>
          </a:xfrm>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49</a:t>
            </a:fld>
            <a:r>
              <a:rPr lang="en-US" smtClean="0"/>
              <a:t> BWF 4/2/2014</a:t>
            </a:r>
            <a:endParaRPr lang="en-US" dirty="0"/>
          </a:p>
        </p:txBody>
      </p:sp>
    </p:spTree>
    <p:extLst>
      <p:ext uri="{BB962C8B-B14F-4D97-AF65-F5344CB8AC3E}">
        <p14:creationId xmlns:p14="http://schemas.microsoft.com/office/powerpoint/2010/main" val="2706907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91" y="274638"/>
            <a:ext cx="8890000" cy="1143000"/>
          </a:xfrm>
        </p:spPr>
        <p:txBody>
          <a:bodyPr>
            <a:normAutofit fontScale="90000"/>
          </a:bodyPr>
          <a:lstStyle/>
          <a:p>
            <a:r>
              <a:rPr lang="en-US" dirty="0" smtClean="0"/>
              <a:t>Error Tolerance and Security are at Odds</a:t>
            </a:r>
            <a:endParaRPr lang="en-US" dirty="0"/>
          </a:p>
        </p:txBody>
      </p:sp>
      <p:sp>
        <p:nvSpPr>
          <p:cNvPr id="4" name="Rectangle 3"/>
          <p:cNvSpPr/>
          <p:nvPr/>
        </p:nvSpPr>
        <p:spPr>
          <a:xfrm>
            <a:off x="3163455" y="1997364"/>
            <a:ext cx="5668818" cy="46412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163455" y="1628032"/>
            <a:ext cx="415498" cy="369332"/>
          </a:xfrm>
          <a:prstGeom prst="rect">
            <a:avLst/>
          </a:prstGeom>
          <a:noFill/>
        </p:spPr>
        <p:txBody>
          <a:bodyPr wrap="none" rtlCol="0">
            <a:spAutoFit/>
          </a:bodyPr>
          <a:lstStyle/>
          <a:p>
            <a:r>
              <a:rPr lang="en-US" dirty="0" smtClean="0">
                <a:latin typeface="Handwriting - Dakota"/>
                <a:cs typeface="Handwriting - Dakota"/>
              </a:rPr>
              <a:t>M</a:t>
            </a:r>
            <a:endParaRPr lang="en-US" dirty="0">
              <a:latin typeface="Handwriting - Dakota"/>
              <a:cs typeface="Handwriting - Dakota"/>
            </a:endParaRPr>
          </a:p>
        </p:txBody>
      </p:sp>
      <p:sp>
        <p:nvSpPr>
          <p:cNvPr id="6" name="TextBox 5"/>
          <p:cNvSpPr txBox="1"/>
          <p:nvPr/>
        </p:nvSpPr>
        <p:spPr>
          <a:xfrm>
            <a:off x="150091" y="1997364"/>
            <a:ext cx="2874820" cy="3693319"/>
          </a:xfrm>
          <a:prstGeom prst="rect">
            <a:avLst/>
          </a:prstGeom>
          <a:noFill/>
        </p:spPr>
        <p:txBody>
          <a:bodyPr wrap="square" rtlCol="0">
            <a:spAutoFit/>
          </a:bodyPr>
          <a:lstStyle/>
          <a:p>
            <a:pPr marL="285750" indent="-285750">
              <a:buFont typeface="Arial"/>
              <a:buChar char="•"/>
            </a:pPr>
            <a:r>
              <a:rPr lang="en-US" dirty="0"/>
              <a:t>As a minimum condition, adversary should not be guess a point </a:t>
            </a:r>
            <a:r>
              <a:rPr lang="en-US" i="1" dirty="0">
                <a:latin typeface="Times New Roman"/>
                <a:cs typeface="Times New Roman"/>
              </a:rPr>
              <a:t>w</a:t>
            </a:r>
            <a:r>
              <a:rPr lang="en-US" dirty="0">
                <a:latin typeface="Times New Roman"/>
                <a:cs typeface="Times New Roman"/>
              </a:rPr>
              <a:t>*</a:t>
            </a:r>
            <a:r>
              <a:rPr lang="en-US" baseline="-25000" dirty="0"/>
              <a:t> </a:t>
            </a:r>
            <a:r>
              <a:rPr lang="en-US" dirty="0"/>
              <a:t>within distance </a:t>
            </a:r>
            <a:r>
              <a:rPr lang="en-US" i="1" dirty="0" err="1" smtClean="0">
                <a:latin typeface="Times New Roman"/>
                <a:cs typeface="Times New Roman"/>
              </a:rPr>
              <a:t>d</a:t>
            </a:r>
            <a:r>
              <a:rPr lang="en-US" i="1" baseline="-25000" dirty="0" err="1" smtClean="0">
                <a:latin typeface="Times New Roman"/>
                <a:cs typeface="Times New Roman"/>
              </a:rPr>
              <a:t>max</a:t>
            </a:r>
            <a:r>
              <a:rPr lang="en-US" dirty="0" smtClean="0"/>
              <a:t> </a:t>
            </a:r>
            <a:r>
              <a:rPr lang="en-US" dirty="0"/>
              <a:t>of </a:t>
            </a:r>
            <a:r>
              <a:rPr lang="en-US" i="1" dirty="0">
                <a:latin typeface="Times New Roman"/>
                <a:cs typeface="Times New Roman"/>
              </a:rPr>
              <a:t>w</a:t>
            </a:r>
            <a:r>
              <a:rPr lang="en-US" baseline="-25000" dirty="0">
                <a:latin typeface="Times New Roman"/>
                <a:cs typeface="Times New Roman"/>
              </a:rPr>
              <a:t>0</a:t>
            </a:r>
          </a:p>
          <a:p>
            <a:pPr marL="285750" indent="-285750">
              <a:buFont typeface="Arial"/>
              <a:buChar char="•"/>
            </a:pPr>
            <a:r>
              <a:rPr lang="en-US" dirty="0"/>
              <a:t>As the error tolerance increases this becomes easier</a:t>
            </a:r>
          </a:p>
          <a:p>
            <a:pPr marL="285750" indent="-285750">
              <a:buFont typeface="Arial"/>
              <a:buChar char="•"/>
            </a:pPr>
            <a:r>
              <a:rPr lang="en-US" dirty="0" smtClean="0"/>
              <a:t>As an extreme example consider a distribution </a:t>
            </a:r>
            <a:r>
              <a:rPr lang="en-US" i="1" dirty="0" smtClean="0">
                <a:latin typeface="Times New Roman"/>
                <a:cs typeface="Times New Roman"/>
              </a:rPr>
              <a:t>W</a:t>
            </a:r>
            <a:r>
              <a:rPr lang="en-US" dirty="0" smtClean="0">
                <a:latin typeface="Times New Roman"/>
                <a:cs typeface="Times New Roman"/>
              </a:rPr>
              <a:t> </a:t>
            </a:r>
            <a:r>
              <a:rPr lang="en-US" dirty="0" smtClean="0">
                <a:latin typeface="Calibri"/>
                <a:cs typeface="Calibri"/>
              </a:rPr>
              <a:t>where all points are close</a:t>
            </a:r>
          </a:p>
          <a:p>
            <a:pPr marL="285750" indent="-285750">
              <a:buFont typeface="Arial"/>
              <a:buChar char="•"/>
            </a:pPr>
            <a:r>
              <a:rPr lang="en-US" dirty="0" smtClean="0">
                <a:latin typeface="Calibri"/>
                <a:cs typeface="Calibri"/>
              </a:rPr>
              <a:t>If there is a single point </a:t>
            </a:r>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r>
              <a:rPr lang="en-US" dirty="0" smtClean="0">
                <a:latin typeface="Calibri"/>
                <a:cs typeface="Calibri"/>
              </a:rPr>
              <a:t> close to all points in </a:t>
            </a:r>
            <a:r>
              <a:rPr lang="en-US" i="1" dirty="0" smtClean="0">
                <a:latin typeface="Times New Roman"/>
                <a:cs typeface="Times New Roman"/>
              </a:rPr>
              <a:t>W</a:t>
            </a:r>
            <a:r>
              <a:rPr lang="en-US" dirty="0" smtClean="0">
                <a:latin typeface="Calibri"/>
                <a:cs typeface="Calibri"/>
              </a:rPr>
              <a:t>, no security is possible</a:t>
            </a:r>
          </a:p>
        </p:txBody>
      </p:sp>
      <p:sp>
        <p:nvSpPr>
          <p:cNvPr id="7" name="Oval 6"/>
          <p:cNvSpPr/>
          <p:nvPr/>
        </p:nvSpPr>
        <p:spPr>
          <a:xfrm>
            <a:off x="5843016" y="2633472"/>
            <a:ext cx="2194560" cy="2194560"/>
          </a:xfrm>
          <a:prstGeom prst="ellipse">
            <a:avLst/>
          </a:prstGeom>
          <a:noFill/>
          <a:ln>
            <a:solidFill>
              <a:srgbClr val="0011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bwMode="auto">
          <a:xfrm>
            <a:off x="6005352" y="39396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3286853" y="3065548"/>
            <a:ext cx="2399231" cy="923330"/>
          </a:xfrm>
          <a:prstGeom prst="rect">
            <a:avLst/>
          </a:prstGeom>
          <a:noFill/>
        </p:spPr>
        <p:txBody>
          <a:bodyPr wrap="none" rtlCol="0">
            <a:spAutoFit/>
          </a:bodyPr>
          <a:lstStyle/>
          <a:p>
            <a:r>
              <a:rPr lang="en-US" dirty="0" smtClean="0"/>
              <a:t>By providing </a:t>
            </a:r>
            <a:r>
              <a:rPr lang="en-US" i="1" dirty="0" smtClean="0">
                <a:latin typeface="Times New Roman"/>
                <a:cs typeface="Times New Roman"/>
              </a:rPr>
              <a:t>w*</a:t>
            </a:r>
            <a:r>
              <a:rPr lang="en-US" dirty="0" smtClean="0"/>
              <a:t> to </a:t>
            </a:r>
            <a:r>
              <a:rPr lang="en-US" i="1" dirty="0" smtClean="0">
                <a:latin typeface="Times New Roman"/>
                <a:cs typeface="Times New Roman"/>
              </a:rPr>
              <a:t>Rep</a:t>
            </a:r>
          </a:p>
          <a:p>
            <a:r>
              <a:rPr lang="en-US" dirty="0" smtClean="0"/>
              <a:t>the adversary always </a:t>
            </a:r>
          </a:p>
          <a:p>
            <a:r>
              <a:rPr lang="en-US" dirty="0" smtClean="0"/>
              <a:t>learns </a:t>
            </a:r>
            <a:r>
              <a:rPr lang="en-US" i="1" dirty="0" smtClean="0">
                <a:latin typeface="Times New Roman"/>
                <a:cs typeface="Times New Roman"/>
              </a:rPr>
              <a:t>key</a:t>
            </a:r>
            <a:endParaRPr lang="en-US" i="1" dirty="0">
              <a:latin typeface="Times New Roman"/>
              <a:cs typeface="Times New Roman"/>
            </a:endParaRPr>
          </a:p>
        </p:txBody>
      </p:sp>
      <p:sp>
        <p:nvSpPr>
          <p:cNvPr id="11" name="Rectangle 10"/>
          <p:cNvSpPr/>
          <p:nvPr/>
        </p:nvSpPr>
        <p:spPr>
          <a:xfrm>
            <a:off x="6973461" y="3506843"/>
            <a:ext cx="472747" cy="369332"/>
          </a:xfrm>
          <a:prstGeom prst="rect">
            <a:avLst/>
          </a:prstGeom>
        </p:spPr>
        <p:txBody>
          <a:bodyPr wrap="none">
            <a:spAutoFit/>
          </a:bodyPr>
          <a:lstStyle/>
          <a:p>
            <a:r>
              <a:rPr lang="en-US" i="1" dirty="0" smtClean="0">
                <a:solidFill>
                  <a:srgbClr val="FF0000"/>
                </a:solidFill>
                <a:latin typeface="Times New Roman"/>
                <a:cs typeface="Times New Roman"/>
              </a:rPr>
              <a:t>w</a:t>
            </a:r>
            <a:r>
              <a:rPr lang="en-US" dirty="0" smtClean="0">
                <a:solidFill>
                  <a:srgbClr val="FF0000"/>
                </a:solidFill>
                <a:latin typeface="Times New Roman"/>
                <a:cs typeface="Times New Roman"/>
              </a:rPr>
              <a:t>*</a:t>
            </a:r>
            <a:endParaRPr lang="en-US" dirty="0">
              <a:solidFill>
                <a:srgbClr val="FF0000"/>
              </a:solidFill>
            </a:endParaRPr>
          </a:p>
        </p:txBody>
      </p:sp>
      <p:sp>
        <p:nvSpPr>
          <p:cNvPr id="12" name="Oval 11"/>
          <p:cNvSpPr/>
          <p:nvPr/>
        </p:nvSpPr>
        <p:spPr bwMode="auto">
          <a:xfrm>
            <a:off x="6120521"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3" name="Oval 12"/>
          <p:cNvSpPr/>
          <p:nvPr/>
        </p:nvSpPr>
        <p:spPr bwMode="auto">
          <a:xfrm>
            <a:off x="7467024"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4" name="Oval 13"/>
          <p:cNvSpPr/>
          <p:nvPr/>
        </p:nvSpPr>
        <p:spPr bwMode="auto">
          <a:xfrm>
            <a:off x="6867235" y="46032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6539924" y="41460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6" name="Oval 15"/>
          <p:cNvSpPr/>
          <p:nvPr/>
        </p:nvSpPr>
        <p:spPr bwMode="auto">
          <a:xfrm>
            <a:off x="7047348" y="283796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7729390" y="343186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8" name="Oval 17"/>
          <p:cNvSpPr/>
          <p:nvPr/>
        </p:nvSpPr>
        <p:spPr bwMode="auto">
          <a:xfrm>
            <a:off x="7177237" y="4269356"/>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19" name="Oval 18"/>
          <p:cNvSpPr/>
          <p:nvPr/>
        </p:nvSpPr>
        <p:spPr bwMode="auto">
          <a:xfrm>
            <a:off x="7729390" y="3988878"/>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0" name="Oval 19"/>
          <p:cNvSpPr/>
          <p:nvPr/>
        </p:nvSpPr>
        <p:spPr bwMode="auto">
          <a:xfrm>
            <a:off x="7177237" y="3333462"/>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1" name="Oval 20"/>
          <p:cNvSpPr/>
          <p:nvPr/>
        </p:nvSpPr>
        <p:spPr bwMode="auto">
          <a:xfrm>
            <a:off x="6410035" y="4392643"/>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2" name="Oval 21"/>
          <p:cNvSpPr/>
          <p:nvPr/>
        </p:nvSpPr>
        <p:spPr bwMode="auto">
          <a:xfrm>
            <a:off x="7524750" y="4318559"/>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3" name="Oval 22"/>
          <p:cNvSpPr/>
          <p:nvPr/>
        </p:nvSpPr>
        <p:spPr bwMode="auto">
          <a:xfrm>
            <a:off x="6410035" y="2936375"/>
            <a:ext cx="129889" cy="98406"/>
          </a:xfrm>
          <a:prstGeom prst="ellipse">
            <a:avLst/>
          </a:prstGeom>
          <a:solidFill>
            <a:srgbClr val="0B609A"/>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4" name="Oval 23"/>
          <p:cNvSpPr/>
          <p:nvPr/>
        </p:nvSpPr>
        <p:spPr bwMode="auto">
          <a:xfrm>
            <a:off x="6856272" y="3660468"/>
            <a:ext cx="129889" cy="98406"/>
          </a:xfrm>
          <a:prstGeom prst="ellipse">
            <a:avLst/>
          </a:prstGeom>
          <a:solidFill>
            <a:srgbClr val="FF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ndParaRPr>
          </a:p>
        </p:txBody>
      </p:sp>
      <p:sp>
        <p:nvSpPr>
          <p:cNvPr id="25" name="Rectangle 36"/>
          <p:cNvSpPr>
            <a:spLocks noChangeArrowheads="1"/>
          </p:cNvSpPr>
          <p:nvPr/>
        </p:nvSpPr>
        <p:spPr bwMode="auto">
          <a:xfrm>
            <a:off x="3323225" y="4959684"/>
            <a:ext cx="5300075" cy="156099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b="1" dirty="0" smtClean="0">
                <a:latin typeface="Calibri"/>
                <a:cs typeface="Calibri"/>
              </a:rPr>
              <a:t>There is a distribution </a:t>
            </a:r>
            <a:r>
              <a:rPr lang="en-US" i="1" dirty="0" smtClean="0">
                <a:latin typeface="Times New Roman"/>
                <a:cs typeface="Times New Roman"/>
              </a:rPr>
              <a:t>W</a:t>
            </a:r>
            <a:r>
              <a:rPr lang="en-US" b="1" dirty="0" smtClean="0">
                <a:latin typeface="Calibri"/>
                <a:cs typeface="Calibri"/>
              </a:rPr>
              <a:t> where </a:t>
            </a:r>
            <a:r>
              <a:rPr lang="en-US" dirty="0" smtClean="0">
                <a:latin typeface="Times New Roman"/>
                <a:cs typeface="Times New Roman"/>
              </a:rPr>
              <a:t>|</a:t>
            </a:r>
            <a:r>
              <a:rPr lang="en-US" i="1" dirty="0" smtClean="0">
                <a:latin typeface="Times New Roman"/>
                <a:cs typeface="Times New Roman"/>
              </a:rPr>
              <a:t>key</a:t>
            </a:r>
            <a:r>
              <a:rPr lang="en-US" dirty="0" smtClean="0">
                <a:latin typeface="Times New Roman"/>
                <a:cs typeface="Times New Roman"/>
              </a:rPr>
              <a:t>|</a:t>
            </a:r>
            <a:r>
              <a:rPr lang="en-US" b="1" dirty="0" smtClean="0">
                <a:latin typeface="Calibri"/>
                <a:cs typeface="Calibri"/>
              </a:rPr>
              <a:t> is at most the difference between </a:t>
            </a:r>
            <a:r>
              <a:rPr lang="en-US" i="1" dirty="0" smtClean="0">
                <a:latin typeface="Times New Roman"/>
                <a:cs typeface="Times New Roman"/>
              </a:rPr>
              <a:t>W</a:t>
            </a:r>
            <a:r>
              <a:rPr lang="en-US" b="1" dirty="0" smtClean="0">
                <a:latin typeface="Calibri"/>
                <a:cs typeface="Calibri"/>
              </a:rPr>
              <a:t>’s entropy and logarithm of the number tolerated error patterns, </a:t>
            </a:r>
            <a:r>
              <a:rPr lang="en-US" b="1" dirty="0">
                <a:latin typeface="Calibri"/>
                <a:cs typeface="Calibri"/>
              </a:rPr>
              <a:t>c</a:t>
            </a:r>
            <a:r>
              <a:rPr lang="en-US" b="1" dirty="0" smtClean="0">
                <a:latin typeface="Calibri"/>
                <a:cs typeface="Calibri"/>
              </a:rPr>
              <a:t>all this </a:t>
            </a:r>
            <a:br>
              <a:rPr lang="en-US" b="1" dirty="0" smtClean="0">
                <a:latin typeface="Calibri"/>
                <a:cs typeface="Calibri"/>
              </a:rPr>
            </a:br>
            <a:r>
              <a:rPr lang="en-US" b="1" i="1" dirty="0" smtClean="0">
                <a:latin typeface="Calibri"/>
                <a:cs typeface="Calibri"/>
              </a:rPr>
              <a:t>minimum usable entropy</a:t>
            </a:r>
          </a:p>
          <a:p>
            <a:pPr>
              <a:defRPr/>
            </a:pPr>
            <a:endParaRPr lang="en-US" b="1" i="1" dirty="0" smtClean="0">
              <a:latin typeface="Calibri"/>
              <a:cs typeface="Calibri"/>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012298798"/>
              </p:ext>
            </p:extLst>
          </p:nvPr>
        </p:nvGraphicFramePr>
        <p:xfrm>
          <a:off x="4110038" y="6102350"/>
          <a:ext cx="3756025" cy="438150"/>
        </p:xfrm>
        <a:graphic>
          <a:graphicData uri="http://schemas.openxmlformats.org/presentationml/2006/ole">
            <mc:AlternateContent xmlns:mc="http://schemas.openxmlformats.org/markup-compatibility/2006">
              <mc:Choice xmlns:v="urn:schemas-microsoft-com:vml" Requires="v">
                <p:oleObj spid="_x0000_s120017" name="Equation" r:id="rId4" imgW="1955800" imgH="228600" progId="Equation.3">
                  <p:embed/>
                </p:oleObj>
              </mc:Choice>
              <mc:Fallback>
                <p:oleObj name="Equation" r:id="rId4" imgW="1955800" imgH="228600" progId="Equation.3">
                  <p:embed/>
                  <p:pic>
                    <p:nvPicPr>
                      <p:cNvPr id="0" name=""/>
                      <p:cNvPicPr/>
                      <p:nvPr/>
                    </p:nvPicPr>
                    <p:blipFill>
                      <a:blip r:embed="rId5"/>
                      <a:stretch>
                        <a:fillRect/>
                      </a:stretch>
                    </p:blipFill>
                    <p:spPr>
                      <a:xfrm>
                        <a:off x="4110038" y="6102350"/>
                        <a:ext cx="3756025" cy="438150"/>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pPr algn="l"/>
            <a:fld id="{9ED7421F-71E7-F748-8E9F-5BC3CDBE49C2}" type="slidenum">
              <a:rPr lang="en-US" smtClean="0"/>
              <a:pPr algn="l"/>
              <a:t>5</a:t>
            </a:fld>
            <a:r>
              <a:rPr lang="en-US" smtClean="0"/>
              <a:t> BWF 4/2/2014</a:t>
            </a:r>
            <a:endParaRPr lang="en-US" dirty="0"/>
          </a:p>
        </p:txBody>
      </p:sp>
    </p:spTree>
    <p:extLst>
      <p:ext uri="{BB962C8B-B14F-4D97-AF65-F5344CB8AC3E}">
        <p14:creationId xmlns:p14="http://schemas.microsoft.com/office/powerpoint/2010/main" val="2176334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50</a:t>
            </a:fld>
            <a:r>
              <a:rPr lang="en-US" smtClean="0"/>
              <a:t> BWF 4/2/2014</a:t>
            </a:r>
            <a:endParaRPr lang="en-US" dirty="0"/>
          </a:p>
        </p:txBody>
      </p:sp>
    </p:spTree>
    <p:extLst>
      <p:ext uri="{BB962C8B-B14F-4D97-AF65-F5344CB8AC3E}">
        <p14:creationId xmlns:p14="http://schemas.microsoft.com/office/powerpoint/2010/main" val="173939821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531455371"/>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35330"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7"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51</a:t>
            </a:fld>
            <a:r>
              <a:rPr lang="en-US" smtClean="0"/>
              <a:t> BWF 4/2/2014</a:t>
            </a:r>
            <a:endParaRPr lang="en-US" dirty="0"/>
          </a:p>
        </p:txBody>
      </p:sp>
    </p:spTree>
    <p:extLst>
      <p:ext uri="{BB962C8B-B14F-4D97-AF65-F5344CB8AC3E}">
        <p14:creationId xmlns:p14="http://schemas.microsoft.com/office/powerpoint/2010/main" val="7849762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transcript after </a:t>
            </a:r>
            <a:r>
              <a:rPr lang="en-US" i="1" dirty="0" smtClean="0">
                <a:latin typeface="Times New Roman"/>
                <a:cs typeface="Times New Roman"/>
              </a:rPr>
              <a:t>q</a:t>
            </a:r>
            <a:r>
              <a:rPr lang="en-US" dirty="0" smtClean="0">
                <a:latin typeface="Calibri"/>
                <a:cs typeface="Calibri"/>
              </a:rPr>
              <a:t> queries asking: is the value stored 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for any </a:t>
            </a:r>
            <a:r>
              <a:rPr lang="en-US" i="1" dirty="0" smtClean="0">
                <a:latin typeface="Times New Roman"/>
                <a:cs typeface="Times New Roman"/>
              </a:rPr>
              <a:t>q</a:t>
            </a:r>
            <a:r>
              <a:rPr lang="en-US" dirty="0" smtClean="0">
                <a:latin typeface="Times New Roman"/>
                <a:cs typeface="Times New Roman"/>
              </a:rPr>
              <a:t>=poly(</a:t>
            </a:r>
            <a:r>
              <a:rPr lang="en-US" i="1" dirty="0" smtClean="0">
                <a:latin typeface="Times New Roman"/>
                <a:cs typeface="Times New Roman"/>
              </a:rPr>
              <a:t>n</a:t>
            </a:r>
            <a:r>
              <a:rPr lang="en-US" dirty="0" smtClean="0">
                <a:latin typeface="Times New Roman"/>
                <a:cs typeface="Times New Roman"/>
              </a:rPr>
              <a:t>)</a:t>
            </a:r>
            <a:r>
              <a:rPr lang="en-US" dirty="0" smtClean="0">
                <a:latin typeface="Calibri"/>
                <a:cs typeface="Calibri"/>
              </a:rPr>
              <a:t> queries exists a 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7317194"/>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0639"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5" name="Rectangle 36"/>
          <p:cNvSpPr>
            <a:spLocks noChangeArrowheads="1"/>
          </p:cNvSpPr>
          <p:nvPr/>
        </p:nvSpPr>
        <p:spPr bwMode="auto">
          <a:xfrm>
            <a:off x="338286" y="5411524"/>
            <a:ext cx="7682767" cy="1371604"/>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Positive Examples:</a:t>
            </a:r>
            <a:r>
              <a:rPr lang="en-US" sz="2400" b="1" dirty="0" smtClean="0">
                <a:latin typeface="Calibri"/>
                <a:cs typeface="Calibri"/>
              </a:rPr>
              <a:t> block fixing sources </a:t>
            </a:r>
            <a:r>
              <a:rPr lang="en-US" sz="2000" b="1" dirty="0" smtClean="0">
                <a:latin typeface="Calibri"/>
                <a:cs typeface="Calibri"/>
              </a:rPr>
              <a:t>[KampZuckerman07]</a:t>
            </a:r>
            <a:r>
              <a:rPr lang="en-US" sz="2400" b="1" dirty="0" smtClean="0">
                <a:latin typeface="Calibri"/>
                <a:cs typeface="Calibri"/>
              </a:rPr>
              <a:t>, sources where blocks are independent and enough blocks have entropy, sources with all entropic blocks</a:t>
            </a:r>
            <a:endParaRPr lang="en-US" sz="2400" b="1" i="1" dirty="0" smtClean="0">
              <a:latin typeface="Times New Roman"/>
              <a:cs typeface="Times New Roman"/>
            </a:endParaRPr>
          </a:p>
        </p:txBody>
      </p:sp>
      <p:sp>
        <p:nvSpPr>
          <p:cNvPr id="6" name="Rectangle 36"/>
          <p:cNvSpPr>
            <a:spLocks noChangeArrowheads="1"/>
          </p:cNvSpPr>
          <p:nvPr/>
        </p:nvSpPr>
        <p:spPr bwMode="auto">
          <a:xfrm>
            <a:off x="338285" y="3828216"/>
            <a:ext cx="7682767" cy="143042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Caution:</a:t>
            </a:r>
            <a:r>
              <a:rPr lang="en-US" sz="2400" b="1" dirty="0" smtClean="0">
                <a:latin typeface="Calibri"/>
                <a:cs typeface="Calibri"/>
              </a:rPr>
              <a:t> </a:t>
            </a:r>
            <a:r>
              <a:rPr lang="en-US" sz="2400" b="1" dirty="0" err="1" smtClean="0">
                <a:latin typeface="Calibri"/>
                <a:cs typeface="Calibri"/>
              </a:rPr>
              <a:t>Adaptivity</a:t>
            </a:r>
            <a:r>
              <a:rPr lang="en-US" sz="2400" b="1" dirty="0" smtClean="0">
                <a:latin typeface="Calibri"/>
                <a:cs typeface="Calibri"/>
              </a:rPr>
              <a:t> seems crucial, there are distributions with high overall entropy that can be guessed using equality queries to individual blocks</a:t>
            </a:r>
            <a:endParaRPr lang="en-US" sz="2400" b="1" i="1" dirty="0" smtClean="0">
              <a:latin typeface="Times New Roman"/>
              <a:cs typeface="Times New Roman"/>
            </a:endParaRPr>
          </a:p>
        </p:txBody>
      </p:sp>
      <p:sp>
        <p:nvSpPr>
          <p:cNvPr id="4" name="Slide Number Placeholder 3"/>
          <p:cNvSpPr>
            <a:spLocks noGrp="1"/>
          </p:cNvSpPr>
          <p:nvPr>
            <p:ph type="sldNum" sz="quarter" idx="12"/>
          </p:nvPr>
        </p:nvSpPr>
        <p:spPr/>
        <p:txBody>
          <a:bodyPr/>
          <a:lstStyle/>
          <a:p>
            <a:pPr algn="l"/>
            <a:fld id="{9ED7421F-71E7-F748-8E9F-5BC3CDBE49C2}" type="slidenum">
              <a:rPr lang="en-US" smtClean="0"/>
              <a:pPr algn="l"/>
              <a:t>52</a:t>
            </a:fld>
            <a:r>
              <a:rPr lang="en-US" smtClean="0"/>
              <a:t> BWF 4/2/2014</a:t>
            </a:r>
            <a:endParaRPr lang="en-US" dirty="0"/>
          </a:p>
        </p:txBody>
      </p:sp>
    </p:spTree>
    <p:extLst>
      <p:ext uri="{BB962C8B-B14F-4D97-AF65-F5344CB8AC3E}">
        <p14:creationId xmlns:p14="http://schemas.microsoft.com/office/powerpoint/2010/main" val="3416768067"/>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62"/>
            <a:ext cx="8229600" cy="1143000"/>
          </a:xfrm>
        </p:spPr>
        <p:txBody>
          <a:bodyPr/>
          <a:lstStyle/>
          <a:p>
            <a:r>
              <a:rPr lang="en-US" dirty="0" smtClean="0"/>
              <a:t>Block </a:t>
            </a:r>
            <a:r>
              <a:rPr lang="en-US" dirty="0" err="1" smtClean="0"/>
              <a:t>Unguessable</a:t>
            </a:r>
            <a:r>
              <a:rPr lang="en-US" dirty="0" smtClean="0"/>
              <a:t> Distributions</a:t>
            </a:r>
            <a:endParaRPr lang="en-US" dirty="0"/>
          </a:p>
        </p:txBody>
      </p:sp>
      <p:sp>
        <p:nvSpPr>
          <p:cNvPr id="67" name="Content Placeholder 26"/>
          <p:cNvSpPr>
            <a:spLocks noGrp="1"/>
          </p:cNvSpPr>
          <p:nvPr>
            <p:ph idx="1"/>
          </p:nvPr>
        </p:nvSpPr>
        <p:spPr>
          <a:xfrm>
            <a:off x="338286" y="659593"/>
            <a:ext cx="8229600" cy="5289354"/>
          </a:xfrm>
        </p:spPr>
        <p:txBody>
          <a:bodyPr>
            <a:normAutofit/>
          </a:bodyPr>
          <a:lstStyle/>
          <a:p>
            <a:pPr marL="0" indent="0">
              <a:buNone/>
            </a:pPr>
            <a:r>
              <a:rPr lang="en-US" dirty="0" smtClean="0">
                <a:latin typeface="Calibri"/>
                <a:cs typeface="Calibri"/>
              </a:rPr>
              <a:t>Let </a:t>
            </a:r>
            <a:r>
              <a:rPr lang="en-US" i="1" dirty="0" err="1" smtClean="0">
                <a:latin typeface="Times New Roman"/>
                <a:cs typeface="Times New Roman"/>
              </a:rPr>
              <a:t>View</a:t>
            </a:r>
            <a:r>
              <a:rPr lang="en-US" i="1" baseline="-25000" dirty="0" err="1" smtClean="0">
                <a:latin typeface="Times New Roman"/>
                <a:cs typeface="Times New Roman"/>
              </a:rPr>
              <a:t>q</a:t>
            </a:r>
            <a:r>
              <a:rPr lang="en-US" dirty="0" smtClean="0">
                <a:latin typeface="Calibri"/>
                <a:cs typeface="Calibri"/>
              </a:rPr>
              <a:t> be the adversary’s </a:t>
            </a:r>
            <a:r>
              <a:rPr lang="en-US" dirty="0">
                <a:cs typeface="Calibri"/>
              </a:rPr>
              <a:t>transcript after </a:t>
            </a:r>
            <a:r>
              <a:rPr lang="en-US" i="1" dirty="0">
                <a:latin typeface="Times New Roman"/>
                <a:cs typeface="Times New Roman"/>
              </a:rPr>
              <a:t>q</a:t>
            </a:r>
            <a:r>
              <a:rPr lang="en-US" dirty="0">
                <a:cs typeface="Calibri"/>
              </a:rPr>
              <a:t> queries asking: is the value stored </a:t>
            </a:r>
            <a:r>
              <a:rPr lang="en-US" dirty="0" smtClean="0">
                <a:latin typeface="Calibri"/>
                <a:cs typeface="Calibri"/>
              </a:rPr>
              <a:t>in block </a:t>
            </a:r>
            <a:r>
              <a:rPr lang="en-US" i="1" dirty="0" err="1" smtClean="0">
                <a:latin typeface="Times New Roman"/>
                <a:cs typeface="Times New Roman"/>
              </a:rPr>
              <a:t>i</a:t>
            </a:r>
            <a:r>
              <a:rPr lang="en-US" dirty="0" smtClean="0">
                <a:latin typeface="Times New Roman"/>
                <a:cs typeface="Times New Roman"/>
              </a:rPr>
              <a:t> = </a:t>
            </a:r>
            <a:r>
              <a:rPr lang="en-US" i="1" dirty="0" smtClean="0">
                <a:latin typeface="Times New Roman"/>
                <a:cs typeface="Times New Roman"/>
              </a:rPr>
              <a:t>x</a:t>
            </a:r>
            <a:r>
              <a:rPr lang="en-US" i="1" baseline="-25000" dirty="0" smtClean="0">
                <a:latin typeface="Times New Roman"/>
                <a:cs typeface="Times New Roman"/>
              </a:rPr>
              <a:t>i</a:t>
            </a:r>
            <a:r>
              <a:rPr lang="en-US" dirty="0" smtClean="0">
                <a:latin typeface="Calibri"/>
                <a:cs typeface="Calibri"/>
              </a:rPr>
              <a:t>?</a:t>
            </a:r>
          </a:p>
          <a:p>
            <a:pPr marL="0" indent="0">
              <a:buNone/>
            </a:pPr>
            <a:r>
              <a:rPr lang="en-US" u="sng" dirty="0" err="1" smtClean="0">
                <a:latin typeface="Calibri"/>
                <a:cs typeface="Calibri"/>
              </a:rPr>
              <a:t>Def</a:t>
            </a:r>
            <a:r>
              <a:rPr lang="en-US" u="sng" dirty="0" smtClean="0">
                <a:latin typeface="Calibri"/>
                <a:cs typeface="Calibri"/>
              </a:rPr>
              <a:t>:</a:t>
            </a:r>
            <a:r>
              <a:rPr lang="en-US" dirty="0" smtClean="0">
                <a:latin typeface="Calibri"/>
                <a:cs typeface="Calibri"/>
              </a:rPr>
              <a:t> A distribution </a:t>
            </a: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25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25000" dirty="0" err="1" smtClean="0">
                <a:latin typeface="Times New Roman"/>
                <a:cs typeface="Times New Roman"/>
              </a:rPr>
              <a:t>k</a:t>
            </a:r>
            <a:r>
              <a:rPr lang="en-US" dirty="0" smtClean="0">
                <a:latin typeface="Calibri"/>
                <a:cs typeface="Calibri"/>
              </a:rPr>
              <a:t> is block unguessable if </a:t>
            </a:r>
            <a:r>
              <a:rPr lang="en-US" dirty="0">
                <a:cs typeface="Calibri"/>
              </a:rPr>
              <a:t>for any </a:t>
            </a:r>
            <a:r>
              <a:rPr lang="en-US" i="1" dirty="0">
                <a:latin typeface="Times New Roman"/>
                <a:cs typeface="Times New Roman"/>
              </a:rPr>
              <a:t>q</a:t>
            </a:r>
            <a:r>
              <a:rPr lang="en-US" dirty="0">
                <a:latin typeface="Times New Roman"/>
                <a:cs typeface="Times New Roman"/>
              </a:rPr>
              <a:t>=poly(</a:t>
            </a:r>
            <a:r>
              <a:rPr lang="en-US" i="1" dirty="0">
                <a:latin typeface="Times New Roman"/>
                <a:cs typeface="Times New Roman"/>
              </a:rPr>
              <a:t>n</a:t>
            </a:r>
            <a:r>
              <a:rPr lang="en-US" dirty="0">
                <a:latin typeface="Times New Roman"/>
                <a:cs typeface="Times New Roman"/>
              </a:rPr>
              <a:t>)</a:t>
            </a:r>
            <a:r>
              <a:rPr lang="en-US" dirty="0">
                <a:cs typeface="Calibri"/>
              </a:rPr>
              <a:t> queries exists a </a:t>
            </a:r>
            <a:r>
              <a:rPr lang="en-US" dirty="0" smtClean="0">
                <a:latin typeface="Calibri"/>
                <a:cs typeface="Calibri"/>
              </a:rPr>
              <a:t>set of symbols </a:t>
            </a:r>
            <a:r>
              <a:rPr lang="en-US" i="1" dirty="0" smtClean="0">
                <a:latin typeface="Times New Roman"/>
                <a:cs typeface="Times New Roman"/>
              </a:rPr>
              <a:t>J</a:t>
            </a:r>
            <a:r>
              <a:rPr lang="en-US" dirty="0" smtClean="0">
                <a:latin typeface="Calibri"/>
                <a:cs typeface="Calibri"/>
              </a:rPr>
              <a:t> such that for all adversaries, </a:t>
            </a:r>
            <a:br>
              <a:rPr lang="en-US" dirty="0" smtClean="0">
                <a:latin typeface="Calibri"/>
                <a:cs typeface="Calibri"/>
              </a:rPr>
            </a:br>
            <a:r>
              <a:rPr lang="en-US" dirty="0" smtClean="0">
                <a:latin typeface="Times New Roman"/>
                <a:cs typeface="Times New Roman"/>
              </a:rPr>
              <a:t> </a:t>
            </a:r>
          </a:p>
          <a:p>
            <a:pPr marL="0" indent="0">
              <a:buNone/>
            </a:pPr>
            <a:r>
              <a:rPr lang="en-US" u="sng" dirty="0" err="1" smtClean="0">
                <a:cs typeface="Calibri"/>
              </a:rPr>
              <a:t>Thm</a:t>
            </a:r>
            <a:r>
              <a:rPr lang="en-US" u="sng" dirty="0" smtClean="0">
                <a:cs typeface="Calibri"/>
              </a:rPr>
              <a:t>:</a:t>
            </a:r>
            <a:r>
              <a:rPr lang="en-US" dirty="0" smtClean="0">
                <a:cs typeface="Calibri"/>
              </a:rPr>
              <a:t> When the input source is a block </a:t>
            </a:r>
            <a:r>
              <a:rPr lang="en-US" dirty="0" err="1" smtClean="0">
                <a:cs typeface="Calibri"/>
              </a:rPr>
              <a:t>unguessable</a:t>
            </a:r>
            <a:r>
              <a:rPr lang="en-US" dirty="0" smtClean="0">
                <a:cs typeface="Calibri"/>
              </a:rPr>
              <a:t> distribution, </a:t>
            </a:r>
            <a:r>
              <a:rPr lang="en-US" i="1" dirty="0" smtClean="0">
                <a:latin typeface="Times New Roman"/>
                <a:cs typeface="Times New Roman"/>
              </a:rPr>
              <a:t>C</a:t>
            </a:r>
            <a:r>
              <a:rPr lang="en-US" dirty="0" smtClean="0">
                <a:cs typeface="Calibri"/>
              </a:rPr>
              <a:t> has</a:t>
            </a:r>
          </a:p>
          <a:p>
            <a:pPr marL="0" indent="0">
              <a:buNone/>
            </a:pPr>
            <a:r>
              <a:rPr lang="en-US" dirty="0" smtClean="0">
                <a:latin typeface="Times New Roman"/>
                <a:cs typeface="Times New Roman"/>
              </a:rPr>
              <a:t>log(|</a:t>
            </a:r>
            <a:r>
              <a:rPr lang="en-US" i="1" dirty="0" smtClean="0">
                <a:latin typeface="Times New Roman"/>
                <a:cs typeface="Times New Roman"/>
              </a:rPr>
              <a:t>C</a:t>
            </a:r>
            <a:r>
              <a:rPr lang="en-US" dirty="0" smtClean="0">
                <a:latin typeface="Times New Roman"/>
                <a:cs typeface="Times New Roman"/>
              </a:rPr>
              <a:t>|) - (</a:t>
            </a:r>
            <a:r>
              <a:rPr lang="en-US" i="1" dirty="0" smtClean="0">
                <a:latin typeface="Times New Roman"/>
                <a:cs typeface="Times New Roman"/>
              </a:rPr>
              <a:t>k</a:t>
            </a:r>
            <a:r>
              <a:rPr lang="en-US" dirty="0" smtClean="0">
                <a:latin typeface="Times New Roman"/>
                <a:cs typeface="Times New Roman"/>
              </a:rPr>
              <a:t>-|</a:t>
            </a:r>
            <a:r>
              <a:rPr lang="en-US" i="1" dirty="0" smtClean="0">
                <a:latin typeface="Times New Roman"/>
                <a:cs typeface="Times New Roman"/>
              </a:rPr>
              <a:t>J </a:t>
            </a:r>
            <a:r>
              <a:rPr lang="en-US" dirty="0" smtClean="0">
                <a:latin typeface="Times New Roman"/>
                <a:cs typeface="Times New Roman"/>
              </a:rPr>
              <a:t>|)</a:t>
            </a:r>
            <a:r>
              <a:rPr lang="en-US" dirty="0" smtClean="0">
                <a:cs typeface="Calibri"/>
              </a:rPr>
              <a:t> bits of computational entropy</a:t>
            </a:r>
          </a:p>
          <a:p>
            <a:pPr marL="0" indent="0">
              <a:buNone/>
            </a:pPr>
            <a:endParaRPr lang="en-US" dirty="0">
              <a:cs typeface="Calibri"/>
            </a:endParaRPr>
          </a:p>
          <a:p>
            <a:pPr marL="0" indent="0">
              <a:buNone/>
            </a:pPr>
            <a:endParaRPr lang="en-US" dirty="0">
              <a:cs typeface="Calibri"/>
            </a:endParaRPr>
          </a:p>
          <a:p>
            <a:endParaRPr lang="en-US" i="1" baseline="30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865396099"/>
              </p:ext>
            </p:extLst>
          </p:nvPr>
        </p:nvGraphicFramePr>
        <p:xfrm>
          <a:off x="674688" y="3216778"/>
          <a:ext cx="5148262" cy="638175"/>
        </p:xfrm>
        <a:graphic>
          <a:graphicData uri="http://schemas.openxmlformats.org/presentationml/2006/ole">
            <mc:AlternateContent xmlns:mc="http://schemas.openxmlformats.org/markup-compatibility/2006">
              <mc:Choice xmlns:v="urn:schemas-microsoft-com:vml" Requires="v">
                <p:oleObj spid="_x0000_s151664" name="Equation" r:id="rId4" imgW="2044700" imgH="254000" progId="Equation.3">
                  <p:embed/>
                </p:oleObj>
              </mc:Choice>
              <mc:Fallback>
                <p:oleObj name="Equation" r:id="rId4" imgW="2044700" imgH="254000" progId="Equation.3">
                  <p:embed/>
                  <p:pic>
                    <p:nvPicPr>
                      <p:cNvPr id="0" name=""/>
                      <p:cNvPicPr/>
                      <p:nvPr/>
                    </p:nvPicPr>
                    <p:blipFill>
                      <a:blip r:embed="rId5"/>
                      <a:stretch>
                        <a:fillRect/>
                      </a:stretch>
                    </p:blipFill>
                    <p:spPr>
                      <a:xfrm>
                        <a:off x="674688" y="3216778"/>
                        <a:ext cx="5148262" cy="638175"/>
                      </a:xfrm>
                      <a:prstGeom prst="rect">
                        <a:avLst/>
                      </a:prstGeom>
                    </p:spPr>
                  </p:pic>
                </p:oleObj>
              </mc:Fallback>
            </mc:AlternateContent>
          </a:graphicData>
        </a:graphic>
      </p:graphicFrame>
      <p:sp>
        <p:nvSpPr>
          <p:cNvPr id="6" name="Rectangle 36"/>
          <p:cNvSpPr>
            <a:spLocks noChangeArrowheads="1"/>
          </p:cNvSpPr>
          <p:nvPr/>
        </p:nvSpPr>
        <p:spPr bwMode="auto">
          <a:xfrm>
            <a:off x="457200" y="5735052"/>
            <a:ext cx="8110686" cy="735263"/>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defRPr/>
            </a:pPr>
            <a:r>
              <a:rPr lang="en-US" sz="2400" b="1" u="sng" dirty="0" smtClean="0">
                <a:latin typeface="Calibri"/>
                <a:cs typeface="Calibri"/>
              </a:rPr>
              <a:t>Note:</a:t>
            </a:r>
            <a:r>
              <a:rPr lang="en-US" sz="2400" b="1" dirty="0" smtClean="0">
                <a:latin typeface="Calibri"/>
                <a:cs typeface="Calibri"/>
              </a:rPr>
              <a:t> In computational setting, size of key isn’t crucial, </a:t>
            </a:r>
            <a:br>
              <a:rPr lang="en-US" sz="2400" b="1" dirty="0" smtClean="0">
                <a:latin typeface="Calibri"/>
                <a:cs typeface="Calibri"/>
              </a:rPr>
            </a:br>
            <a:r>
              <a:rPr lang="en-US" sz="2400" b="1" dirty="0" smtClean="0">
                <a:latin typeface="Calibri"/>
                <a:cs typeface="Calibri"/>
              </a:rPr>
              <a:t>can expand by computational extractor</a:t>
            </a:r>
            <a:endParaRPr lang="en-US" sz="2400" b="1" i="1" dirty="0" smtClean="0">
              <a:latin typeface="Times New Roman"/>
              <a:cs typeface="Times New Roman"/>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53</a:t>
            </a:fld>
            <a:r>
              <a:rPr lang="en-US" smtClean="0"/>
              <a:t> BWF 4/2/2014</a:t>
            </a:r>
            <a:endParaRPr lang="en-US" dirty="0"/>
          </a:p>
        </p:txBody>
      </p:sp>
    </p:spTree>
    <p:extLst>
      <p:ext uri="{BB962C8B-B14F-4D97-AF65-F5344CB8AC3E}">
        <p14:creationId xmlns:p14="http://schemas.microsoft.com/office/powerpoint/2010/main" val="3204005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Usable Entropy</a:t>
            </a:r>
            <a:endParaRPr lang="en-US" dirty="0"/>
          </a:p>
        </p:txBody>
      </p:sp>
      <p:sp>
        <p:nvSpPr>
          <p:cNvPr id="3" name="Content Placeholder 2"/>
          <p:cNvSpPr>
            <a:spLocks noGrp="1"/>
          </p:cNvSpPr>
          <p:nvPr>
            <p:ph idx="1"/>
          </p:nvPr>
        </p:nvSpPr>
        <p:spPr>
          <a:xfrm>
            <a:off x="457200" y="1332840"/>
            <a:ext cx="8229600" cy="4008983"/>
          </a:xfrm>
        </p:spPr>
        <p:txBody>
          <a:bodyPr>
            <a:normAutofit fontScale="92500"/>
          </a:bodyPr>
          <a:lstStyle/>
          <a:p>
            <a:r>
              <a:rPr lang="en-US" dirty="0" smtClean="0"/>
              <a:t>Standard Fuzzy Extractors provide </a:t>
            </a:r>
            <a:br>
              <a:rPr lang="en-US" dirty="0" smtClean="0"/>
            </a:br>
            <a:r>
              <a:rPr lang="en-US" dirty="0" smtClean="0"/>
              <a:t>worst case security guarantees</a:t>
            </a:r>
          </a:p>
          <a:p>
            <a:pPr lvl="1"/>
            <a:r>
              <a:rPr lang="en-US" dirty="0" smtClean="0"/>
              <a:t>Implies </a:t>
            </a:r>
            <a:r>
              <a:rPr lang="en-US" i="1" dirty="0" smtClean="0">
                <a:latin typeface="Times New Roman"/>
                <a:cs typeface="Times New Roman"/>
              </a:rPr>
              <a:t>|key|&lt;</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a:t>
            </a:r>
            <a:r>
              <a:rPr lang="en-US" dirty="0" smtClean="0"/>
              <a:t> </a:t>
            </a:r>
          </a:p>
          <a:p>
            <a:r>
              <a:rPr lang="en-US" dirty="0" smtClean="0"/>
              <a:t>Real sources </a:t>
            </a:r>
            <a:r>
              <a:rPr lang="en-US" dirty="0"/>
              <a:t>don’t have minimum </a:t>
            </a:r>
            <a:r>
              <a:rPr lang="en-US" dirty="0" smtClean="0"/>
              <a:t>usable entropy</a:t>
            </a:r>
          </a:p>
          <a:p>
            <a:pPr lvl="1"/>
            <a:r>
              <a:rPr lang="en-US" dirty="0" smtClean="0"/>
              <a:t>For irises,  </a:t>
            </a:r>
            <a:r>
              <a:rPr lang="en-US" dirty="0" smtClean="0">
                <a:latin typeface="Times New Roman"/>
                <a:cs typeface="Times New Roman"/>
              </a:rPr>
              <a:t>H</a:t>
            </a:r>
            <a:r>
              <a:rPr lang="en-US" i="1" baseline="-25000" dirty="0" smtClean="0">
                <a:latin typeface="Times New Roman"/>
                <a:cs typeface="Times New Roman"/>
              </a:rPr>
              <a:t>usable</a:t>
            </a:r>
            <a:r>
              <a:rPr lang="en-US" dirty="0" smtClean="0">
                <a:latin typeface="Times New Roman"/>
                <a:cs typeface="Times New Roman"/>
              </a:rPr>
              <a:t>(</a:t>
            </a:r>
            <a:r>
              <a:rPr lang="en-US" i="1" dirty="0" smtClean="0">
                <a:latin typeface="Times New Roman"/>
                <a:cs typeface="Times New Roman"/>
              </a:rPr>
              <a:t>W</a:t>
            </a:r>
            <a:r>
              <a:rPr lang="en-US" dirty="0" smtClean="0">
                <a:latin typeface="Times New Roman"/>
                <a:cs typeface="Times New Roman"/>
              </a:rPr>
              <a:t>) ≈ -707</a:t>
            </a:r>
          </a:p>
          <a:p>
            <a:r>
              <a:rPr lang="en-US" dirty="0" smtClean="0"/>
              <a:t>To secure these sources must a property other than entropy</a:t>
            </a:r>
            <a:r>
              <a:rPr lang="en-US" dirty="0"/>
              <a:t> </a:t>
            </a:r>
            <a:r>
              <a:rPr lang="en-US" dirty="0" smtClean="0"/>
              <a:t>(e.g. points are not close together)</a:t>
            </a:r>
          </a:p>
        </p:txBody>
      </p:sp>
      <p:sp>
        <p:nvSpPr>
          <p:cNvPr id="4" name="Rectangle 36"/>
          <p:cNvSpPr>
            <a:spLocks noChangeArrowheads="1"/>
          </p:cNvSpPr>
          <p:nvPr/>
        </p:nvSpPr>
        <p:spPr bwMode="auto">
          <a:xfrm>
            <a:off x="496276" y="5435399"/>
            <a:ext cx="7890725" cy="1100221"/>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800" b="1" dirty="0" smtClean="0"/>
              <a:t>Can we find reasonable properties and accompanying constructions?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6</a:t>
            </a:fld>
            <a:r>
              <a:rPr lang="en-US" smtClean="0"/>
              <a:t> BWF 4/2/2014</a:t>
            </a:r>
            <a:endParaRPr lang="en-US" dirty="0"/>
          </a:p>
        </p:txBody>
      </p:sp>
    </p:spTree>
    <p:extLst>
      <p:ext uri="{BB962C8B-B14F-4D97-AF65-F5344CB8AC3E}">
        <p14:creationId xmlns:p14="http://schemas.microsoft.com/office/powerpoint/2010/main" val="13740337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762"/>
            <a:ext cx="8229600" cy="1143000"/>
          </a:xfrm>
        </p:spPr>
        <p:txBody>
          <a:bodyPr/>
          <a:lstStyle/>
          <a:p>
            <a:r>
              <a:rPr lang="en-US" dirty="0" smtClean="0"/>
              <a:t>Results </a:t>
            </a:r>
            <a:endParaRPr lang="en-US" dirty="0"/>
          </a:p>
        </p:txBody>
      </p:sp>
      <p:sp>
        <p:nvSpPr>
          <p:cNvPr id="3" name="Content Placeholder 2"/>
          <p:cNvSpPr>
            <a:spLocks noGrp="1"/>
          </p:cNvSpPr>
          <p:nvPr>
            <p:ph idx="1"/>
          </p:nvPr>
        </p:nvSpPr>
        <p:spPr>
          <a:xfrm>
            <a:off x="457200" y="990600"/>
            <a:ext cx="8229600" cy="5537200"/>
          </a:xfrm>
        </p:spPr>
        <p:txBody>
          <a:bodyPr>
            <a:normAutofit fontScale="77500" lnSpcReduction="20000"/>
          </a:bodyPr>
          <a:lstStyle/>
          <a:p>
            <a:r>
              <a:rPr lang="en-US" dirty="0" smtClean="0"/>
              <a:t>We consider the Hamming metric for sources </a:t>
            </a:r>
            <a:br>
              <a:rPr lang="en-US" dirty="0" smtClean="0"/>
            </a:br>
            <a:r>
              <a:rPr lang="en-US" i="1" dirty="0" smtClean="0">
                <a:latin typeface="Times New Roman"/>
                <a:cs typeface="Times New Roman"/>
              </a:rPr>
              <a:t>W</a:t>
            </a:r>
            <a:r>
              <a:rPr lang="en-US" dirty="0" smtClean="0">
                <a:latin typeface="Times New Roman"/>
                <a:cs typeface="Times New Roman"/>
              </a:rPr>
              <a:t> = </a:t>
            </a:r>
            <a:r>
              <a:rPr lang="en-US" i="1" dirty="0" smtClean="0">
                <a:latin typeface="Times New Roman"/>
                <a:cs typeface="Times New Roman"/>
              </a:rPr>
              <a:t>W</a:t>
            </a:r>
            <a:r>
              <a:rPr lang="en-US" baseline="30000" dirty="0" smtClean="0">
                <a:latin typeface="Times New Roman"/>
                <a:cs typeface="Times New Roman"/>
              </a:rPr>
              <a:t>1</a:t>
            </a:r>
            <a:r>
              <a:rPr lang="en-US" dirty="0" smtClean="0">
                <a:latin typeface="Times New Roman"/>
                <a:cs typeface="Times New Roman"/>
              </a:rPr>
              <a:t>,…, </a:t>
            </a:r>
            <a:r>
              <a:rPr lang="en-US" i="1" dirty="0" err="1" smtClean="0">
                <a:latin typeface="Times New Roman"/>
                <a:cs typeface="Times New Roman"/>
              </a:rPr>
              <a:t>W</a:t>
            </a:r>
            <a:r>
              <a:rPr lang="en-US" i="1" baseline="30000" dirty="0" err="1" smtClean="0">
                <a:latin typeface="Times New Roman"/>
                <a:cs typeface="Times New Roman"/>
              </a:rPr>
              <a:t>k</a:t>
            </a:r>
            <a:r>
              <a:rPr lang="en-US" dirty="0" smtClean="0">
                <a:latin typeface="Times New Roman"/>
                <a:cs typeface="Times New Roman"/>
              </a:rPr>
              <a:t> </a:t>
            </a:r>
            <a:r>
              <a:rPr lang="en-US" dirty="0" smtClean="0"/>
              <a:t>where each </a:t>
            </a:r>
            <a:r>
              <a:rPr lang="en-US" i="1" dirty="0" smtClean="0">
                <a:latin typeface="Times New Roman"/>
                <a:cs typeface="Times New Roman"/>
              </a:rPr>
              <a:t>W</a:t>
            </a:r>
            <a:r>
              <a:rPr lang="en-US" i="1" baseline="30000" dirty="0" smtClean="0">
                <a:latin typeface="Times New Roman"/>
                <a:cs typeface="Times New Roman"/>
              </a:rPr>
              <a:t>i</a:t>
            </a:r>
            <a:r>
              <a:rPr lang="en-US" dirty="0" smtClean="0"/>
              <a:t> is over alphabet </a:t>
            </a:r>
            <a:r>
              <a:rPr lang="en-US" i="1" dirty="0" smtClean="0">
                <a:latin typeface="Times New Roman"/>
                <a:cs typeface="Times New Roman"/>
              </a:rPr>
              <a:t>Z</a:t>
            </a:r>
            <a:r>
              <a:rPr lang="en-US" dirty="0" smtClean="0"/>
              <a:t> </a:t>
            </a:r>
          </a:p>
          <a:p>
            <a:r>
              <a:rPr lang="en-US" dirty="0" smtClean="0"/>
              <a:t>First constructions of (computationally-secure) </a:t>
            </a:r>
            <a:br>
              <a:rPr lang="en-US" dirty="0" smtClean="0"/>
            </a:br>
            <a:r>
              <a:rPr lang="en-US" dirty="0" smtClean="0"/>
              <a:t>fuzzy extractors for a large class of distributions where </a:t>
            </a:r>
            <a:r>
              <a:rPr lang="en-US" dirty="0">
                <a:latin typeface="Times New Roman"/>
                <a:cs typeface="Times New Roman"/>
              </a:rPr>
              <a:t>H</a:t>
            </a:r>
            <a:r>
              <a:rPr lang="en-US" i="1" baseline="-25000" dirty="0">
                <a:latin typeface="Times New Roman"/>
                <a:cs typeface="Times New Roman"/>
              </a:rPr>
              <a:t>usable</a:t>
            </a:r>
            <a:r>
              <a:rPr lang="en-US" dirty="0">
                <a:latin typeface="Times New Roman"/>
                <a:cs typeface="Times New Roman"/>
              </a:rPr>
              <a:t>(</a:t>
            </a:r>
            <a:r>
              <a:rPr lang="en-US" i="1" dirty="0">
                <a:latin typeface="Times New Roman"/>
                <a:cs typeface="Times New Roman"/>
              </a:rPr>
              <a:t>W</a:t>
            </a:r>
            <a:r>
              <a:rPr lang="en-US" dirty="0" smtClean="0">
                <a:latin typeface="Times New Roman"/>
                <a:cs typeface="Times New Roman"/>
              </a:rPr>
              <a:t>)&lt;0</a:t>
            </a:r>
          </a:p>
          <a:p>
            <a:pPr lvl="1"/>
            <a:r>
              <a:rPr lang="en-US" dirty="0" smtClean="0">
                <a:latin typeface="Calibri"/>
                <a:cs typeface="Calibri"/>
              </a:rPr>
              <a:t>First construction:</a:t>
            </a:r>
          </a:p>
          <a:p>
            <a:pPr marL="914400" lvl="2" indent="0">
              <a:buNone/>
            </a:pPr>
            <a:r>
              <a:rPr lang="en-US" dirty="0" smtClean="0">
                <a:latin typeface="Calibri"/>
                <a:cs typeface="Calibri"/>
              </a:rPr>
              <a:t>Security requirement: </a:t>
            </a:r>
            <a:r>
              <a:rPr lang="en-US" i="1" dirty="0" err="1">
                <a:latin typeface="Times New Roman"/>
                <a:cs typeface="Times New Roman"/>
              </a:rPr>
              <a:t>ω</a:t>
            </a:r>
            <a:r>
              <a:rPr lang="en-US" dirty="0">
                <a:latin typeface="Times New Roman"/>
                <a:cs typeface="Times New Roman"/>
              </a:rPr>
              <a:t>(log </a:t>
            </a:r>
            <a:r>
              <a:rPr lang="en-US" i="1" dirty="0" smtClean="0">
                <a:latin typeface="Times New Roman"/>
                <a:cs typeface="Times New Roman"/>
              </a:rPr>
              <a:t>n</a:t>
            </a:r>
            <a:r>
              <a:rPr lang="en-US" dirty="0" smtClean="0">
                <a:latin typeface="Times New Roman"/>
                <a:cs typeface="Times New Roman"/>
              </a:rPr>
              <a:t>) </a:t>
            </a:r>
            <a:r>
              <a:rPr lang="en-US" dirty="0" smtClean="0">
                <a:latin typeface="Calibri"/>
                <a:cs typeface="Calibri"/>
              </a:rPr>
              <a:t>entropy in most symbols</a:t>
            </a:r>
          </a:p>
          <a:p>
            <a:pPr marL="914400" lvl="2" indent="0">
              <a:buNone/>
            </a:pPr>
            <a:r>
              <a:rPr lang="en-US" dirty="0" smtClean="0">
                <a:latin typeface="Calibri"/>
                <a:cs typeface="Calibri"/>
              </a:rPr>
              <a:t>Error tolerance: </a:t>
            </a:r>
            <a:r>
              <a:rPr lang="en-US" dirty="0" err="1" smtClean="0">
                <a:latin typeface="Times New Roman"/>
                <a:cs typeface="Times New Roman"/>
              </a:rPr>
              <a:t>Θ</a:t>
            </a:r>
            <a:r>
              <a:rPr lang="en-US" dirty="0" smtClean="0">
                <a:latin typeface="Times New Roman"/>
                <a:cs typeface="Times New Roman"/>
              </a:rPr>
              <a:t>(</a:t>
            </a:r>
            <a:r>
              <a:rPr lang="en-US" i="1" dirty="0" smtClean="0">
                <a:latin typeface="Times New Roman"/>
                <a:cs typeface="Times New Roman"/>
              </a:rPr>
              <a:t>k</a:t>
            </a:r>
            <a:r>
              <a:rPr lang="en-US" dirty="0" smtClean="0">
                <a:latin typeface="Times New Roman"/>
                <a:cs typeface="Times New Roman"/>
              </a:rPr>
              <a:t>)</a:t>
            </a:r>
            <a:endParaRPr lang="en-US" dirty="0" smtClean="0">
              <a:latin typeface="Calibri"/>
              <a:cs typeface="Calibri"/>
            </a:endParaRPr>
          </a:p>
          <a:p>
            <a:pPr lvl="1"/>
            <a:r>
              <a:rPr lang="en-US" dirty="0" smtClean="0">
                <a:latin typeface="Calibri"/>
                <a:cs typeface="Calibri"/>
              </a:rPr>
              <a:t>Second construction: </a:t>
            </a:r>
            <a:endParaRPr lang="en-US" dirty="0">
              <a:latin typeface="Calibri"/>
              <a:cs typeface="Calibri"/>
            </a:endParaRPr>
          </a:p>
          <a:p>
            <a:pPr marL="914400" lvl="2" indent="0">
              <a:buNone/>
            </a:pPr>
            <a:r>
              <a:rPr lang="en-US" dirty="0" smtClean="0">
                <a:latin typeface="Calibri"/>
                <a:cs typeface="Calibri"/>
              </a:rPr>
              <a:t>Security requirement: </a:t>
            </a:r>
            <a:r>
              <a:rPr lang="en-US" dirty="0" err="1" smtClean="0">
                <a:latin typeface="Times New Roman"/>
                <a:cs typeface="Times New Roman"/>
              </a:rPr>
              <a:t>Θ</a:t>
            </a:r>
            <a:r>
              <a:rPr lang="en-US" dirty="0" smtClean="0">
                <a:latin typeface="Times New Roman"/>
                <a:cs typeface="Times New Roman"/>
              </a:rPr>
              <a:t>(1)</a:t>
            </a:r>
            <a:r>
              <a:rPr lang="en-US" dirty="0" smtClean="0">
                <a:latin typeface="Calibri"/>
                <a:cs typeface="Calibri"/>
              </a:rPr>
              <a:t> entropy in most symbols</a:t>
            </a:r>
          </a:p>
          <a:p>
            <a:pPr marL="914400" lvl="2" indent="0">
              <a:buNone/>
            </a:pPr>
            <a:r>
              <a:rPr lang="en-US" dirty="0" smtClean="0">
                <a:latin typeface="Calibri"/>
                <a:cs typeface="Calibri"/>
              </a:rPr>
              <a:t>Error tolerance: </a:t>
            </a:r>
            <a:r>
              <a:rPr lang="en-US" i="1" dirty="0" smtClean="0">
                <a:latin typeface="Times New Roman"/>
                <a:cs typeface="Times New Roman"/>
              </a:rPr>
              <a:t>k</a:t>
            </a:r>
            <a:r>
              <a:rPr lang="en-US" dirty="0" smtClean="0">
                <a:latin typeface="Times New Roman"/>
                <a:cs typeface="Times New Roman"/>
              </a:rPr>
              <a:t>/</a:t>
            </a:r>
            <a:r>
              <a:rPr lang="en-US" i="1" dirty="0" err="1" smtClean="0">
                <a:latin typeface="Times New Roman"/>
                <a:cs typeface="Times New Roman"/>
              </a:rPr>
              <a:t>ω</a:t>
            </a:r>
            <a:r>
              <a:rPr lang="en-US" dirty="0" smtClean="0">
                <a:latin typeface="Times New Roman"/>
                <a:cs typeface="Times New Roman"/>
              </a:rPr>
              <a:t>(log </a:t>
            </a:r>
            <a:r>
              <a:rPr lang="en-US" i="1" dirty="0" smtClean="0">
                <a:latin typeface="Times New Roman"/>
                <a:cs typeface="Times New Roman"/>
              </a:rPr>
              <a:t>k</a:t>
            </a:r>
            <a:r>
              <a:rPr lang="en-US" dirty="0" smtClean="0">
                <a:latin typeface="Times New Roman"/>
                <a:cs typeface="Times New Roman"/>
              </a:rPr>
              <a:t>)</a:t>
            </a:r>
            <a:endParaRPr lang="en-US" dirty="0">
              <a:latin typeface="Calibri"/>
              <a:cs typeface="Calibri"/>
            </a:endParaRPr>
          </a:p>
          <a:p>
            <a:r>
              <a:rPr lang="en-US" dirty="0" smtClean="0">
                <a:latin typeface="Calibri"/>
                <a:cs typeface="Calibri"/>
              </a:rPr>
              <a:t>Note: Our security requirement requires more than just entropy (necessary)</a:t>
            </a:r>
          </a:p>
          <a:p>
            <a:r>
              <a:rPr lang="en-US" dirty="0" smtClean="0">
                <a:latin typeface="Calibri"/>
                <a:cs typeface="Calibri"/>
              </a:rPr>
              <a:t>Security of our schemes relies on point obfuscation (achievable under particular number theoretic assumptions </a:t>
            </a:r>
            <a:r>
              <a:rPr lang="en-US" sz="2800" dirty="0" smtClean="0">
                <a:latin typeface="Calibri"/>
                <a:cs typeface="Calibri"/>
              </a:rPr>
              <a:t>[BitanskiCanetti10]</a:t>
            </a:r>
            <a:r>
              <a:rPr lang="en-US" dirty="0" smtClean="0">
                <a:latin typeface="Calibri"/>
                <a:cs typeface="Calibri"/>
              </a:rPr>
              <a:t>)</a:t>
            </a:r>
            <a:endParaRPr lang="en-US" dirty="0" smtClean="0">
              <a:latin typeface="Times New Roman"/>
              <a:cs typeface="Times New Roman"/>
            </a:endParaRPr>
          </a:p>
        </p:txBody>
      </p:sp>
      <p:sp>
        <p:nvSpPr>
          <p:cNvPr id="4" name="Rectangle 36"/>
          <p:cNvSpPr>
            <a:spLocks noChangeArrowheads="1"/>
          </p:cNvSpPr>
          <p:nvPr/>
        </p:nvSpPr>
        <p:spPr bwMode="auto">
          <a:xfrm>
            <a:off x="7214937" y="890130"/>
            <a:ext cx="1911684" cy="941342"/>
          </a:xfrm>
          <a:prstGeom prst="roundRect">
            <a:avLst>
              <a:gd name="adj" fmla="val 16667"/>
            </a:avLst>
          </a:prstGeom>
          <a:ln>
            <a:headEnd/>
            <a:tailEnd/>
          </a:ln>
        </p:spPr>
        <p:style>
          <a:lnRef idx="1">
            <a:schemeClr val="accent1"/>
          </a:lnRef>
          <a:fillRef idx="2">
            <a:schemeClr val="accent1"/>
          </a:fillRef>
          <a:effectRef idx="1">
            <a:schemeClr val="accent1"/>
          </a:effectRef>
          <a:fontRef idx="minor">
            <a:schemeClr val="dk1"/>
          </a:fontRef>
        </p:style>
        <p:txBody>
          <a:bodyPr lIns="45720" rIns="45720" anchor="ctr" anchorCtr="1"/>
          <a:lstStyle/>
          <a:p>
            <a:pPr algn="ctr">
              <a:defRPr/>
            </a:pPr>
            <a:r>
              <a:rPr lang="en-US" sz="2000" i="1" dirty="0" smtClean="0">
                <a:latin typeface="Times New Roman"/>
                <a:cs typeface="Times New Roman"/>
              </a:rPr>
              <a:t>d</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0</a:t>
            </a:r>
            <a:r>
              <a:rPr lang="en-US" sz="2000" dirty="0" smtClean="0">
                <a:latin typeface="Times New Roman"/>
                <a:cs typeface="Times New Roman"/>
              </a:rPr>
              <a:t>, w</a:t>
            </a:r>
            <a:r>
              <a:rPr lang="en-US" sz="2000" baseline="-25000" dirty="0" smtClean="0">
                <a:latin typeface="Times New Roman"/>
                <a:cs typeface="Times New Roman"/>
              </a:rPr>
              <a:t>1</a:t>
            </a:r>
            <a:r>
              <a:rPr lang="en-US" sz="2000" dirty="0" smtClean="0">
                <a:latin typeface="Times New Roman"/>
                <a:cs typeface="Times New Roman"/>
              </a:rPr>
              <a:t>) = </a:t>
            </a:r>
            <a:br>
              <a:rPr lang="en-US" sz="2000" dirty="0" smtClean="0">
                <a:latin typeface="Times New Roman"/>
                <a:cs typeface="Times New Roman"/>
              </a:rPr>
            </a:br>
            <a:r>
              <a:rPr lang="en-US" sz="2000" dirty="0" smtClean="0">
                <a:latin typeface="Times New Roman"/>
                <a:cs typeface="Times New Roman"/>
              </a:rPr>
              <a:t>|{ </a:t>
            </a:r>
            <a:r>
              <a:rPr lang="en-US" sz="2000" i="1" dirty="0" err="1" smtClean="0">
                <a:latin typeface="Times New Roman"/>
                <a:cs typeface="Times New Roman"/>
              </a:rPr>
              <a:t>i</a:t>
            </a:r>
            <a:r>
              <a:rPr lang="en-US" sz="2000" dirty="0" smtClean="0">
                <a:latin typeface="Times New Roman"/>
                <a:cs typeface="Times New Roman"/>
              </a:rPr>
              <a:t> | </a:t>
            </a:r>
            <a:r>
              <a:rPr lang="en-US" sz="2000" i="1" dirty="0" smtClean="0">
                <a:latin typeface="Times New Roman"/>
                <a:cs typeface="Times New Roman"/>
              </a:rPr>
              <a:t>w</a:t>
            </a:r>
            <a:r>
              <a:rPr lang="en-US" sz="2000" baseline="-25000" dirty="0" smtClean="0">
                <a:latin typeface="Times New Roman"/>
                <a:cs typeface="Times New Roman"/>
              </a:rPr>
              <a:t>0</a:t>
            </a:r>
            <a:r>
              <a:rPr lang="en-US" sz="2000" baseline="30000" dirty="0" smtClean="0">
                <a:latin typeface="Times New Roman"/>
                <a:cs typeface="Times New Roman"/>
              </a:rPr>
              <a:t>i</a:t>
            </a:r>
            <a:r>
              <a:rPr lang="en-US" sz="2000" dirty="0" smtClean="0">
                <a:latin typeface="Times New Roman"/>
                <a:cs typeface="Times New Roman"/>
              </a:rPr>
              <a:t>≠</a:t>
            </a:r>
            <a:r>
              <a:rPr lang="en-US" sz="2000" i="1" dirty="0" smtClean="0">
                <a:latin typeface="Times New Roman"/>
                <a:cs typeface="Times New Roman"/>
              </a:rPr>
              <a:t>w</a:t>
            </a:r>
            <a:r>
              <a:rPr lang="en-US" sz="2000" baseline="-25000" dirty="0" smtClean="0">
                <a:latin typeface="Times New Roman"/>
                <a:cs typeface="Times New Roman"/>
              </a:rPr>
              <a:t>1</a:t>
            </a:r>
            <a:r>
              <a:rPr lang="en-US" sz="2000" i="1" baseline="30000" dirty="0" smtClean="0">
                <a:latin typeface="Times New Roman"/>
                <a:cs typeface="Times New Roman"/>
              </a:rPr>
              <a:t>i</a:t>
            </a:r>
            <a:r>
              <a:rPr lang="en-US" sz="2000" dirty="0" smtClean="0">
                <a:latin typeface="Times New Roman"/>
                <a:cs typeface="Times New Roman"/>
              </a:rPr>
              <a:t>}| </a:t>
            </a:r>
          </a:p>
        </p:txBody>
      </p:sp>
      <p:sp>
        <p:nvSpPr>
          <p:cNvPr id="5" name="Slide Number Placeholder 4"/>
          <p:cNvSpPr>
            <a:spLocks noGrp="1"/>
          </p:cNvSpPr>
          <p:nvPr>
            <p:ph type="sldNum" sz="quarter" idx="12"/>
          </p:nvPr>
        </p:nvSpPr>
        <p:spPr/>
        <p:txBody>
          <a:bodyPr/>
          <a:lstStyle/>
          <a:p>
            <a:pPr algn="l"/>
            <a:fld id="{9ED7421F-71E7-F748-8E9F-5BC3CDBE49C2}" type="slidenum">
              <a:rPr lang="en-US" smtClean="0"/>
              <a:pPr algn="l"/>
              <a:t>7</a:t>
            </a:fld>
            <a:r>
              <a:rPr lang="en-US" smtClean="0"/>
              <a:t> BWF 4/2/2014</a:t>
            </a:r>
            <a:endParaRPr lang="en-US" dirty="0"/>
          </a:p>
        </p:txBody>
      </p:sp>
    </p:spTree>
    <p:extLst>
      <p:ext uri="{BB962C8B-B14F-4D97-AF65-F5344CB8AC3E}">
        <p14:creationId xmlns:p14="http://schemas.microsoft.com/office/powerpoint/2010/main" val="1015931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pic>
        <p:nvPicPr>
          <p:cNvPr id="4" name="Picture 3"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5" name="Rectangle 4"/>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6" name="Rectangle 5"/>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endParaRPr lang="en-US" sz="2800" dirty="0" smtClean="0">
              <a:solidFill>
                <a:srgbClr val="FFFFFF"/>
              </a:solidFill>
            </a:endParaRPr>
          </a:p>
          <a:p>
            <a:r>
              <a:rPr lang="en-US" sz="2800" dirty="0" smtClean="0">
                <a:solidFill>
                  <a:srgbClr val="FFFFFF"/>
                </a:solidFill>
              </a:rPr>
              <a:t>Possible for point programs </a:t>
            </a:r>
            <a:br>
              <a:rPr lang="en-US" sz="2800" dirty="0" smtClean="0">
                <a:solidFill>
                  <a:srgbClr val="FFFFFF"/>
                </a:solidFill>
              </a:rPr>
            </a:br>
            <a:r>
              <a:rPr lang="en-US" sz="2800" dirty="0" smtClean="0">
                <a:solidFill>
                  <a:srgbClr val="FFFFFF"/>
                </a:solidFill>
              </a:rPr>
              <a:t/>
            </a:r>
            <a:br>
              <a:rPr lang="en-US" sz="2800" dirty="0" smtClean="0">
                <a:solidFill>
                  <a:srgbClr val="FFFFFF"/>
                </a:solidFill>
              </a:rPr>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solidFill>
                <a:srgbClr val="FFFFFF"/>
              </a:solidFill>
            </a:endParaRPr>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8</a:t>
            </a:fld>
            <a:r>
              <a:rPr lang="en-US" smtClean="0"/>
              <a:t> BWF 4/2/2014</a:t>
            </a:r>
            <a:endParaRPr lang="en-US" dirty="0"/>
          </a:p>
        </p:txBody>
      </p:sp>
    </p:spTree>
    <p:extLst>
      <p:ext uri="{BB962C8B-B14F-4D97-AF65-F5344CB8AC3E}">
        <p14:creationId xmlns:p14="http://schemas.microsoft.com/office/powerpoint/2010/main" val="1700550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8229600" cy="1143000"/>
          </a:xfrm>
        </p:spPr>
        <p:txBody>
          <a:bodyPr/>
          <a:lstStyle/>
          <a:p>
            <a:r>
              <a:rPr lang="en-US" dirty="0" smtClean="0"/>
              <a:t>Point Obfuscation</a:t>
            </a:r>
            <a:endParaRPr lang="en-US" dirty="0"/>
          </a:p>
        </p:txBody>
      </p:sp>
      <p:sp>
        <p:nvSpPr>
          <p:cNvPr id="19" name="Content Placeholder 2"/>
          <p:cNvSpPr txBox="1">
            <a:spLocks/>
          </p:cNvSpPr>
          <p:nvPr/>
        </p:nvSpPr>
        <p:spPr>
          <a:xfrm>
            <a:off x="88900" y="800100"/>
            <a:ext cx="4572000" cy="5918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smtClean="0"/>
              <a:t>An obfuscator </a:t>
            </a:r>
            <a:r>
              <a:rPr lang="en-US" sz="2800" i="1" dirty="0" smtClean="0">
                <a:latin typeface="Baoli SC Regular"/>
                <a:cs typeface="Baoli SC Regular"/>
              </a:rPr>
              <a:t>O</a:t>
            </a:r>
            <a:r>
              <a:rPr lang="en-US" sz="2800" dirty="0" smtClean="0"/>
              <a:t> transforms a program </a:t>
            </a:r>
            <a:r>
              <a:rPr lang="en-US" sz="2800" i="1" dirty="0" smtClean="0">
                <a:latin typeface="Times New Roman"/>
                <a:cs typeface="Times New Roman"/>
              </a:rPr>
              <a:t>I</a:t>
            </a:r>
            <a:r>
              <a:rPr lang="en-US" sz="2800" dirty="0" smtClean="0"/>
              <a:t> into a “black-box” (VBB)</a:t>
            </a:r>
          </a:p>
          <a:p>
            <a:pPr marL="0" indent="0">
              <a:buNone/>
            </a:pPr>
            <a:r>
              <a:rPr lang="en-US" sz="2000" dirty="0" smtClean="0"/>
              <a:t>        </a:t>
            </a:r>
            <a:r>
              <a:rPr lang="en-US" sz="2000" dirty="0"/>
              <a:t>[</a:t>
            </a:r>
            <a:r>
              <a:rPr lang="en-US" sz="2000" dirty="0" err="1"/>
              <a:t>BarakGoldreichImpagliazzo</a:t>
            </a:r>
            <a:r>
              <a:rPr lang="en-US" sz="2000" dirty="0"/>
              <a:t/>
            </a:r>
            <a:br>
              <a:rPr lang="en-US" sz="2000" dirty="0"/>
            </a:br>
            <a:r>
              <a:rPr lang="en-US" sz="2000" dirty="0"/>
              <a:t>        RudichSahaiVadhanYang01</a:t>
            </a:r>
            <a:r>
              <a:rPr lang="en-US" sz="2000" dirty="0" smtClean="0"/>
              <a:t>]</a:t>
            </a:r>
            <a:endParaRPr lang="en-US" sz="2800" dirty="0" smtClean="0"/>
          </a:p>
          <a:p>
            <a:endParaRPr lang="en-US" sz="2800" dirty="0" smtClean="0"/>
          </a:p>
          <a:p>
            <a:r>
              <a:rPr lang="en-US" sz="2800" dirty="0" smtClean="0"/>
              <a:t>Possible for point programs </a:t>
            </a:r>
            <a:br>
              <a:rPr lang="en-US" sz="2800" dirty="0" smtClean="0"/>
            </a:br>
            <a:r>
              <a:rPr lang="en-US" sz="2800" dirty="0" smtClean="0"/>
              <a:t/>
            </a:r>
            <a:br>
              <a:rPr lang="en-US" sz="2800" dirty="0" smtClean="0"/>
            </a:br>
            <a:r>
              <a:rPr lang="en-US" sz="2400" dirty="0" smtClean="0">
                <a:solidFill>
                  <a:srgbClr val="FFFFFF"/>
                </a:solidFill>
              </a:rPr>
              <a:t>(we use need a version achievable under number-theoretic assumptions due to </a:t>
            </a:r>
            <a:r>
              <a:rPr lang="en-US" sz="1800" dirty="0" smtClean="0">
                <a:solidFill>
                  <a:srgbClr val="FFFFFF"/>
                </a:solidFill>
              </a:rPr>
              <a:t>[BitanskiCanetti10]</a:t>
            </a:r>
            <a:r>
              <a:rPr lang="en-US" sz="2400" dirty="0" smtClean="0">
                <a:solidFill>
                  <a:srgbClr val="FFFFFF"/>
                </a:solidFill>
              </a:rPr>
              <a:t> )</a:t>
            </a:r>
          </a:p>
          <a:p>
            <a:endParaRPr lang="en-US" sz="2000" dirty="0"/>
          </a:p>
        </p:txBody>
      </p:sp>
      <p:pic>
        <p:nvPicPr>
          <p:cNvPr id="20" name="Picture 19" descr="800px-4_bit_counter.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239720" y="2826781"/>
            <a:ext cx="3447080" cy="1831261"/>
          </a:xfrm>
          <a:prstGeom prst="rect">
            <a:avLst/>
          </a:prstGeom>
        </p:spPr>
      </p:pic>
      <p:sp>
        <p:nvSpPr>
          <p:cNvPr id="21" name="Rectangle 20"/>
          <p:cNvSpPr/>
          <p:nvPr/>
        </p:nvSpPr>
        <p:spPr>
          <a:xfrm>
            <a:off x="5748978" y="1112838"/>
            <a:ext cx="567044" cy="584776"/>
          </a:xfrm>
          <a:prstGeom prst="rect">
            <a:avLst/>
          </a:prstGeom>
        </p:spPr>
        <p:txBody>
          <a:bodyPr wrap="square">
            <a:spAutoFit/>
          </a:bodyPr>
          <a:lstStyle/>
          <a:p>
            <a:r>
              <a:rPr lang="en-US" sz="3200" i="1" dirty="0" smtClean="0">
                <a:latin typeface="Times New Roman"/>
                <a:cs typeface="Times New Roman"/>
              </a:rPr>
              <a:t>I</a:t>
            </a:r>
            <a:endParaRPr lang="en-US" sz="3200" i="1" dirty="0"/>
          </a:p>
        </p:txBody>
      </p:sp>
      <p:sp>
        <p:nvSpPr>
          <p:cNvPr id="22" name="Rectangle 21"/>
          <p:cNvSpPr/>
          <p:nvPr/>
        </p:nvSpPr>
        <p:spPr>
          <a:xfrm rot="5400000">
            <a:off x="5080000" y="2730500"/>
            <a:ext cx="3937000" cy="20320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rot="5400000" flipV="1">
            <a:off x="5891797" y="4480242"/>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V="1">
            <a:off x="5891797" y="2555189"/>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flipV="1">
            <a:off x="5891797" y="3477610"/>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V="1">
            <a:off x="8191501" y="3296295"/>
            <a:ext cx="0" cy="4953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rot="5400000">
            <a:off x="5080000" y="2743868"/>
            <a:ext cx="3937000" cy="2032000"/>
          </a:xfrm>
          <a:prstGeom prst="rect">
            <a:avLst/>
          </a:prstGeom>
          <a:gradFill flip="none" rotWithShape="1">
            <a:gsLst>
              <a:gs pos="0">
                <a:schemeClr val="bg1">
                  <a:lumMod val="50000"/>
                </a:schemeClr>
              </a:gs>
              <a:gs pos="100000">
                <a:schemeClr val="tx1"/>
              </a:gs>
            </a:gsLst>
            <a:lin ang="189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lgn="l"/>
            <a:fld id="{9ED7421F-71E7-F748-8E9F-5BC3CDBE49C2}" type="slidenum">
              <a:rPr lang="en-US" smtClean="0"/>
              <a:pPr algn="l"/>
              <a:t>9</a:t>
            </a:fld>
            <a:r>
              <a:rPr lang="en-US" smtClean="0"/>
              <a:t> BWF 4/2/2014</a:t>
            </a:r>
            <a:endParaRPr lang="en-US" dirty="0"/>
          </a:p>
        </p:txBody>
      </p:sp>
    </p:spTree>
    <p:extLst>
      <p:ext uri="{BB962C8B-B14F-4D97-AF65-F5344CB8AC3E}">
        <p14:creationId xmlns:p14="http://schemas.microsoft.com/office/powerpoint/2010/main" val="381672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13717</TotalTime>
  <Words>7336</Words>
  <Application>Microsoft Macintosh PowerPoint</Application>
  <PresentationFormat>On-screen Show (4:3)</PresentationFormat>
  <Paragraphs>1117</Paragraphs>
  <Slides>53</Slides>
  <Notes>49</Notes>
  <HiddenSlides>3</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Office Theme</vt:lpstr>
      <vt:lpstr>Equation</vt:lpstr>
      <vt:lpstr>Key Derivation from Noisy Sources with More Errors Than Entropy</vt:lpstr>
      <vt:lpstr>Key Derivation from Noisy Sources</vt:lpstr>
      <vt:lpstr>Fuzzy Extractors</vt:lpstr>
      <vt:lpstr>Error Tolerance and Security are at Odds</vt:lpstr>
      <vt:lpstr>Error Tolerance and Security are at Odds</vt:lpstr>
      <vt:lpstr>Minimum Usable Entropy</vt:lpstr>
      <vt:lpstr>Results </vt:lpstr>
      <vt:lpstr>Point Obfuscation</vt:lpstr>
      <vt:lpstr>Point Obfuscation</vt:lpstr>
      <vt:lpstr>Point Obfuscation</vt:lpstr>
      <vt:lpstr>Construction Attempt #1</vt:lpstr>
      <vt:lpstr>Construction Attempt #2</vt:lpstr>
      <vt:lpstr>Construction Attempt #2</vt:lpstr>
      <vt:lpstr>Construction Attempt #2</vt:lpstr>
      <vt:lpstr>Expanding Point Functions</vt:lpstr>
      <vt:lpstr>Construction Attempt #3</vt:lpstr>
      <vt:lpstr>Construction Attempt #3</vt:lpstr>
      <vt:lpstr>Construction Attempt #3</vt:lpstr>
      <vt:lpstr>Construction Attempt #3</vt:lpstr>
      <vt:lpstr>Construction Attempt #3</vt:lpstr>
      <vt:lpstr>Construction</vt:lpstr>
      <vt:lpstr>Construction</vt:lpstr>
      <vt:lpstr>Correctness and Security</vt:lpstr>
      <vt:lpstr>What is revealed by obfuscations?</vt:lpstr>
      <vt:lpstr>Block Unguessable Distributions</vt:lpstr>
      <vt:lpstr>Block Unguessable: Proceed with Caution</vt:lpstr>
      <vt:lpstr>Block Unguessable Distributions</vt:lpstr>
      <vt:lpstr>Security</vt:lpstr>
      <vt:lpstr>Aside</vt:lpstr>
      <vt:lpstr>Security</vt:lpstr>
      <vt:lpstr>Security</vt:lpstr>
      <vt:lpstr>Security</vt:lpstr>
      <vt:lpstr>Error Tolerance and Security are at Odds</vt:lpstr>
      <vt:lpstr>Error Tolerance and Security are at Odds</vt:lpstr>
      <vt:lpstr>Results </vt:lpstr>
      <vt:lpstr>Reducing Required Entropy</vt:lpstr>
      <vt:lpstr>Reducing Required Entropy</vt:lpstr>
      <vt:lpstr>Reducing Required Entropy</vt:lpstr>
      <vt:lpstr>Reducing Required Entropy</vt:lpstr>
      <vt:lpstr>Reducing Required Entropy</vt:lpstr>
      <vt:lpstr>Reducing Required Entropy</vt:lpstr>
      <vt:lpstr>Correctness</vt:lpstr>
      <vt:lpstr>Security</vt:lpstr>
      <vt:lpstr>Security</vt:lpstr>
      <vt:lpstr>Results </vt:lpstr>
      <vt:lpstr>Noisy Point Obfuscation</vt:lpstr>
      <vt:lpstr>Conclusion</vt:lpstr>
      <vt:lpstr>Next Steps</vt:lpstr>
      <vt:lpstr>Questions?</vt:lpstr>
      <vt:lpstr>BACKUPS</vt:lpstr>
      <vt:lpstr>Block Unguessable Distributions</vt:lpstr>
      <vt:lpstr>Block Unguessable Distributions</vt:lpstr>
      <vt:lpstr>Block Unguessable Distributions</vt:lpstr>
    </vt:vector>
  </TitlesOfParts>
  <Company>MIT Lincoln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Fuzzy Extractors</dc:title>
  <dc:creator>Benjamin Fuller</dc:creator>
  <cp:lastModifiedBy>Benjamin Fuller</cp:lastModifiedBy>
  <cp:revision>583</cp:revision>
  <dcterms:created xsi:type="dcterms:W3CDTF">2013-03-29T19:18:32Z</dcterms:created>
  <dcterms:modified xsi:type="dcterms:W3CDTF">2014-03-07T01:51:17Z</dcterms:modified>
</cp:coreProperties>
</file>