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vml" ContentType="application/vnd.openxmlformats-officedocument.vmlDrawing"/>
  <Default Extension="png" ContentType="image/pn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3.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embeddings/oleObject46.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7" r:id="rId2"/>
    <p:sldId id="259" r:id="rId3"/>
    <p:sldId id="308" r:id="rId4"/>
    <p:sldId id="365" r:id="rId5"/>
    <p:sldId id="366" r:id="rId6"/>
    <p:sldId id="367" r:id="rId7"/>
    <p:sldId id="368" r:id="rId8"/>
    <p:sldId id="370" r:id="rId9"/>
    <p:sldId id="369" r:id="rId10"/>
    <p:sldId id="371" r:id="rId11"/>
    <p:sldId id="372" r:id="rId12"/>
    <p:sldId id="373" r:id="rId13"/>
    <p:sldId id="375" r:id="rId14"/>
    <p:sldId id="374" r:id="rId15"/>
    <p:sldId id="376" r:id="rId16"/>
    <p:sldId id="401" r:id="rId17"/>
    <p:sldId id="377" r:id="rId18"/>
    <p:sldId id="378" r:id="rId19"/>
    <p:sldId id="379" r:id="rId20"/>
    <p:sldId id="382" r:id="rId21"/>
    <p:sldId id="380" r:id="rId22"/>
    <p:sldId id="381" r:id="rId23"/>
    <p:sldId id="383" r:id="rId24"/>
    <p:sldId id="384" r:id="rId25"/>
    <p:sldId id="385" r:id="rId26"/>
    <p:sldId id="388" r:id="rId27"/>
    <p:sldId id="386" r:id="rId28"/>
    <p:sldId id="389" r:id="rId29"/>
    <p:sldId id="390" r:id="rId30"/>
    <p:sldId id="391" r:id="rId31"/>
    <p:sldId id="392" r:id="rId32"/>
    <p:sldId id="393" r:id="rId33"/>
    <p:sldId id="394" r:id="rId34"/>
    <p:sldId id="395" r:id="rId35"/>
    <p:sldId id="396" r:id="rId36"/>
    <p:sldId id="397" r:id="rId37"/>
    <p:sldId id="398" r:id="rId38"/>
    <p:sldId id="399" r:id="rId39"/>
    <p:sldId id="400"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A0FF"/>
    <a:srgbClr val="0011B2"/>
    <a:srgbClr val="DE005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717" autoAdjust="0"/>
    <p:restoredTop sz="89599" autoAdjust="0"/>
  </p:normalViewPr>
  <p:slideViewPr>
    <p:cSldViewPr snapToGrid="0" snapToObjects="1">
      <p:cViewPr>
        <p:scale>
          <a:sx n="95" d="100"/>
          <a:sy n="95" d="100"/>
        </p:scale>
        <p:origin x="-648" y="-128"/>
      </p:cViewPr>
      <p:guideLst>
        <p:guide orient="horz" pos="2160"/>
        <p:guide pos="2880"/>
      </p:guideLst>
    </p:cSldViewPr>
  </p:slideViewPr>
  <p:notesTextViewPr>
    <p:cViewPr>
      <p:scale>
        <a:sx n="100" d="100"/>
        <a:sy n="100" d="100"/>
      </p:scale>
      <p:origin x="0" y="0"/>
    </p:cViewPr>
  </p:notesTextViewPr>
  <p:sorterViewPr>
    <p:cViewPr>
      <p:scale>
        <a:sx n="80" d="100"/>
        <a:sy n="80" d="100"/>
      </p:scale>
      <p:origin x="0" y="2048"/>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image" Target="../media/image6.emf"/><Relationship Id="rId3"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1E4532-0A1D-7741-B7F8-C491C4C533AD}" type="datetimeFigureOut">
              <a:rPr lang="en-US" smtClean="0"/>
              <a:t>2/17/14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F37516-47F0-4541-821C-B489248754D7}" type="slidenum">
              <a:rPr lang="en-US" smtClean="0"/>
              <a:t>‹#›</a:t>
            </a:fld>
            <a:endParaRPr lang="en-US"/>
          </a:p>
        </p:txBody>
      </p:sp>
    </p:spTree>
    <p:extLst>
      <p:ext uri="{BB962C8B-B14F-4D97-AF65-F5344CB8AC3E}">
        <p14:creationId xmlns:p14="http://schemas.microsoft.com/office/powerpoint/2010/main" val="17808457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538FCF78-6F42-DD47-BFB7-03FB0C2A10DA}" type="slidenum">
              <a:rPr lang="en-US" altLang="en-US"/>
              <a:pPr/>
              <a:t>1</a:t>
            </a:fld>
            <a:endParaRPr lang="en-US" altLang="en-US"/>
          </a:p>
        </p:txBody>
      </p:sp>
      <p:sp>
        <p:nvSpPr>
          <p:cNvPr id="5122" name="Rectangle 2"/>
          <p:cNvSpPr>
            <a:spLocks noChangeArrowheads="1"/>
          </p:cNvSpPr>
          <p:nvPr/>
        </p:nvSpPr>
        <p:spPr bwMode="auto">
          <a:xfrm>
            <a:off x="3884613" y="0"/>
            <a:ext cx="2973387"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3" name="Rectangle 3"/>
          <p:cNvSpPr>
            <a:spLocks noChangeArrowheads="1"/>
          </p:cNvSpPr>
          <p:nvPr/>
        </p:nvSpPr>
        <p:spPr bwMode="auto">
          <a:xfrm>
            <a:off x="3884613" y="8686800"/>
            <a:ext cx="2973387"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6" name="Rectangle 6"/>
          <p:cNvSpPr>
            <a:spLocks noChangeArrowheads="1"/>
          </p:cNvSpPr>
          <p:nvPr/>
        </p:nvSpPr>
        <p:spPr bwMode="auto">
          <a:xfrm>
            <a:off x="3883025" y="0"/>
            <a:ext cx="2974975"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7" name="Rectangle 7"/>
          <p:cNvSpPr>
            <a:spLocks noChangeArrowheads="1"/>
          </p:cNvSpPr>
          <p:nvPr/>
        </p:nvSpPr>
        <p:spPr bwMode="auto">
          <a:xfrm>
            <a:off x="3883025" y="8686800"/>
            <a:ext cx="2974975"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8" name="Rectangle 8"/>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9" name="Rectangle 9"/>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30" name="Rectangle 10"/>
          <p:cNvSpPr>
            <a:spLocks noGrp="1" noRot="1" noChangeAspect="1" noChangeArrowheads="1" noTextEdit="1"/>
          </p:cNvSpPr>
          <p:nvPr>
            <p:ph type="sldImg"/>
          </p:nvPr>
        </p:nvSpPr>
        <p:spPr>
          <a:ln cap="flat"/>
        </p:spPr>
      </p:sp>
      <p:sp>
        <p:nvSpPr>
          <p:cNvPr id="5131" name="Rectangle 11"/>
          <p:cNvSpPr>
            <a:spLocks noGrp="1" noChangeArrowheads="1"/>
          </p:cNvSpPr>
          <p:nvPr>
            <p:ph type="body" idx="1"/>
          </p:nvPr>
        </p:nvSpPr>
        <p:spPr>
          <a:ln/>
        </p:spPr>
        <p:txBody>
          <a:bodyPr/>
          <a:lstStyle/>
          <a:p>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perform cryptographic authentication we need</a:t>
            </a:r>
            <a:r>
              <a:rPr lang="en-US" baseline="0" dirty="0" smtClean="0"/>
              <a:t> to get a key from somewhere.  There are many different possible sources for a key: a password, a physical token, a biometric.  </a:t>
            </a:r>
          </a:p>
          <a:p>
            <a:r>
              <a:rPr lang="en-US" baseline="0" dirty="0" smtClean="0"/>
              <a:t>&lt;click&gt;</a:t>
            </a:r>
          </a:p>
          <a:p>
            <a:r>
              <a:rPr lang="en-US" baseline="0" dirty="0" smtClean="0"/>
              <a:t>Often the sources that have enough randomness or entropy to derive a key are noisy.  </a:t>
            </a:r>
          </a:p>
          <a:p>
            <a:r>
              <a:rPr lang="en-US" baseline="0" dirty="0" smtClean="0"/>
              <a:t>Two good examples of this are physically </a:t>
            </a:r>
            <a:r>
              <a:rPr lang="en-US" baseline="0" dirty="0" err="1" smtClean="0"/>
              <a:t>unclonable</a:t>
            </a:r>
            <a:r>
              <a:rPr lang="en-US" baseline="0" dirty="0" smtClean="0"/>
              <a:t> functions and biometrics.  </a:t>
            </a:r>
          </a:p>
          <a:p>
            <a:r>
              <a:rPr lang="en-US" baseline="0" dirty="0" smtClean="0"/>
              <a:t>&lt;click, click, click&gt;</a:t>
            </a:r>
          </a:p>
          <a:p>
            <a:r>
              <a:rPr lang="en-US" baseline="0" dirty="0" smtClean="0"/>
              <a:t>We will call the initial reading of a particular source, w_0.  </a:t>
            </a:r>
          </a:p>
          <a:p>
            <a:r>
              <a:rPr lang="en-US" baseline="0" dirty="0" smtClean="0"/>
              <a:t>&lt;click&gt;</a:t>
            </a:r>
          </a:p>
          <a:p>
            <a:r>
              <a:rPr lang="en-US" baseline="0" dirty="0" smtClean="0"/>
              <a:t>We call a source noisy if subsequent readings w_1 are not equal,</a:t>
            </a:r>
          </a:p>
          <a:p>
            <a:r>
              <a:rPr lang="en-US" baseline="0" dirty="0" smtClean="0"/>
              <a:t>&lt;click&gt;</a:t>
            </a:r>
          </a:p>
          <a:p>
            <a:r>
              <a:rPr lang="en-US" baseline="0" dirty="0" smtClean="0"/>
              <a:t>to the initial reading but their distance is bounded.</a:t>
            </a:r>
          </a:p>
          <a:p>
            <a:r>
              <a:rPr lang="en-US" baseline="0" dirty="0" smtClean="0"/>
              <a:t>We want a tool that is able to derive a stable/repeatable key from this source.  We should be able to produce a key from either w_0 or w_1.</a:t>
            </a:r>
          </a:p>
          <a:p>
            <a:r>
              <a:rPr lang="en-US" baseline="0" dirty="0" smtClean="0"/>
              <a:t>&lt;click&gt;</a:t>
            </a:r>
          </a:p>
          <a:p>
            <a:r>
              <a:rPr lang="en-US" baseline="0" dirty="0" smtClean="0"/>
              <a:t>However, to have any notion of security, we must be sure that different samples of the source (e.g. two people’s fingerprints) don’t map to the same key.  So there is an inherit tradeoff between the errors we try and correct and the strength of our resulting key.</a:t>
            </a:r>
          </a:p>
          <a:p>
            <a:endParaRPr lang="en-US" baseline="0"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2</a:t>
            </a:fld>
            <a:endParaRPr lang="en-US"/>
          </a:p>
        </p:txBody>
      </p:sp>
    </p:spTree>
    <p:extLst>
      <p:ext uri="{BB962C8B-B14F-4D97-AF65-F5344CB8AC3E}">
        <p14:creationId xmlns:p14="http://schemas.microsoft.com/office/powerpoint/2010/main" val="2725941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Fuzzy</a:t>
            </a:r>
            <a:r>
              <a:rPr lang="en-US" baseline="0" dirty="0" smtClean="0"/>
              <a:t> extractors are the tool to create a reliable key from a noisy source.  </a:t>
            </a:r>
          </a:p>
          <a:p>
            <a:r>
              <a:rPr lang="en-US" baseline="0" dirty="0" smtClean="0"/>
              <a:t>&lt;click&gt;</a:t>
            </a:r>
          </a:p>
          <a:p>
            <a:r>
              <a:rPr lang="en-US" baseline="0" dirty="0" smtClean="0"/>
              <a:t>In order to create a good key a minimum condition is that our source is high entropy.  We will use the cryptographic notion of min-entropy</a:t>
            </a:r>
          </a:p>
          <a:p>
            <a:r>
              <a:rPr lang="en-US" baseline="0" dirty="0" smtClean="0"/>
              <a:t>&lt;click&gt;</a:t>
            </a:r>
          </a:p>
          <a:p>
            <a:r>
              <a:rPr lang="en-US" baseline="0" dirty="0" smtClean="0"/>
              <a:t>This is denoted H infinity.  It means that no outcome in the distribution is too likely.  That is, every possible outcome has probability no more than 2^{-k}.</a:t>
            </a:r>
          </a:p>
          <a:p>
            <a:r>
              <a:rPr lang="en-US" baseline="0" dirty="0" smtClean="0"/>
              <a:t>&lt;click&gt;</a:t>
            </a:r>
            <a:br>
              <a:rPr lang="en-US" baseline="0" dirty="0" smtClean="0"/>
            </a:br>
            <a:r>
              <a:rPr lang="en-US" baseline="0" dirty="0" smtClean="0"/>
              <a:t>Back to fuzzy extractors, they derive stable keys from high min-entropy sources.  They were introduced by </a:t>
            </a:r>
            <a:r>
              <a:rPr lang="en-US" baseline="0" dirty="0" err="1" smtClean="0"/>
              <a:t>Dodis</a:t>
            </a:r>
            <a:r>
              <a:rPr lang="en-US" baseline="0" dirty="0" smtClean="0"/>
              <a:t>, </a:t>
            </a:r>
            <a:r>
              <a:rPr lang="en-US" baseline="0" dirty="0" err="1" smtClean="0"/>
              <a:t>Ostrovsky</a:t>
            </a:r>
            <a:r>
              <a:rPr lang="en-US" baseline="0" dirty="0" smtClean="0"/>
              <a:t>, </a:t>
            </a:r>
            <a:r>
              <a:rPr lang="en-US" baseline="0" dirty="0" err="1" smtClean="0"/>
              <a:t>Reyzin</a:t>
            </a:r>
            <a:r>
              <a:rPr lang="en-US" baseline="0" dirty="0" smtClean="0"/>
              <a:t>, and Smith in 2004.</a:t>
            </a:r>
          </a:p>
          <a:p>
            <a:r>
              <a:rPr lang="en-US" baseline="0" dirty="0" smtClean="0"/>
              <a:t>&lt;click&gt;</a:t>
            </a:r>
          </a:p>
          <a:p>
            <a:r>
              <a:rPr lang="en-US" baseline="0" dirty="0" smtClean="0"/>
              <a:t>The basic setting is we have an algorithm Gen that takes the source value w_0 and produces a key.</a:t>
            </a:r>
          </a:p>
          <a:p>
            <a:r>
              <a:rPr lang="en-US" baseline="0" dirty="0" smtClean="0"/>
              <a:t>&lt;click&gt;</a:t>
            </a:r>
          </a:p>
          <a:p>
            <a:r>
              <a:rPr lang="en-US" baseline="0" dirty="0" smtClean="0"/>
              <a:t>It also produces a helper value p.  This helper value exists so we can reproduce the key.</a:t>
            </a:r>
          </a:p>
          <a:p>
            <a:r>
              <a:rPr lang="en-US" baseline="0" dirty="0" smtClean="0"/>
              <a:t>&lt;click&gt;</a:t>
            </a:r>
          </a:p>
          <a:p>
            <a:r>
              <a:rPr lang="en-US" baseline="0" dirty="0" smtClean="0"/>
              <a:t>The algorithm Rep accomplishes this goal.  It takes the helper value output by Gen and new reading of the source w_1.  If the distance between w_0 and w_1 is small, &lt;click&gt; it produces the same key.</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3</a:t>
            </a:fld>
            <a:endParaRPr lang="en-US"/>
          </a:p>
        </p:txBody>
      </p:sp>
    </p:spTree>
    <p:extLst>
      <p:ext uri="{BB962C8B-B14F-4D97-AF65-F5344CB8AC3E}">
        <p14:creationId xmlns:p14="http://schemas.microsoft.com/office/powerpoint/2010/main" val="2570286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27189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216481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982225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22536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183B97-7D03-374D-AECD-E740583BEFF3}" type="datetimeFigureOut">
              <a:rPr lang="en-US" smtClean="0"/>
              <a:t>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101552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183B97-7D03-374D-AECD-E740583BEFF3}" type="datetimeFigureOut">
              <a:rPr lang="en-US" smtClean="0"/>
              <a:t>2/17/14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061636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183B97-7D03-374D-AECD-E740583BEFF3}" type="datetimeFigureOut">
              <a:rPr lang="en-US" smtClean="0"/>
              <a:t>2/17/14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360322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183B97-7D03-374D-AECD-E740583BEFF3}" type="datetimeFigureOut">
              <a:rPr lang="en-US" smtClean="0"/>
              <a:t>2/17/14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57711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183B97-7D03-374D-AECD-E740583BEFF3}" type="datetimeFigureOut">
              <a:rPr lang="en-US" smtClean="0"/>
              <a:t>2/17/14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22125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83B97-7D03-374D-AECD-E740583BEFF3}" type="datetimeFigureOut">
              <a:rPr lang="en-US" smtClean="0"/>
              <a:t>2/17/14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340014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83B97-7D03-374D-AECD-E740583BEFF3}" type="datetimeFigureOut">
              <a:rPr lang="en-US" smtClean="0"/>
              <a:t>2/17/14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4448699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183B97-7D03-374D-AECD-E740583BEFF3}" type="datetimeFigureOut">
              <a:rPr lang="en-US" smtClean="0"/>
              <a:t>2/17/14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7421F-71E7-F748-8E9F-5BC3CDBE49C2}" type="slidenum">
              <a:rPr lang="en-US" smtClean="0"/>
              <a:t>‹#›</a:t>
            </a:fld>
            <a:endParaRPr lang="en-US"/>
          </a:p>
        </p:txBody>
      </p:sp>
    </p:spTree>
    <p:extLst>
      <p:ext uri="{BB962C8B-B14F-4D97-AF65-F5344CB8AC3E}">
        <p14:creationId xmlns:p14="http://schemas.microsoft.com/office/powerpoint/2010/main" val="698301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6.emf"/><Relationship Id="rId5" Type="http://schemas.openxmlformats.org/officeDocument/2006/relationships/oleObject" Target="../embeddings/oleObject8.bin"/><Relationship Id="rId6" Type="http://schemas.openxmlformats.org/officeDocument/2006/relationships/image" Target="../media/image7.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6.emf"/><Relationship Id="rId5" Type="http://schemas.openxmlformats.org/officeDocument/2006/relationships/oleObject" Target="../embeddings/oleObject10.bin"/><Relationship Id="rId6" Type="http://schemas.openxmlformats.org/officeDocument/2006/relationships/image" Target="../media/image7.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4" Type="http://schemas.openxmlformats.org/officeDocument/2006/relationships/image" Target="../media/image6.emf"/><Relationship Id="rId5" Type="http://schemas.openxmlformats.org/officeDocument/2006/relationships/oleObject" Target="../embeddings/oleObject12.bin"/><Relationship Id="rId6" Type="http://schemas.openxmlformats.org/officeDocument/2006/relationships/image" Target="../media/image7.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3.bin"/><Relationship Id="rId4" Type="http://schemas.openxmlformats.org/officeDocument/2006/relationships/image" Target="../media/image6.emf"/><Relationship Id="rId5" Type="http://schemas.openxmlformats.org/officeDocument/2006/relationships/oleObject" Target="../embeddings/oleObject14.bin"/><Relationship Id="rId6" Type="http://schemas.openxmlformats.org/officeDocument/2006/relationships/image" Target="../media/image7.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5.bin"/><Relationship Id="rId4" Type="http://schemas.openxmlformats.org/officeDocument/2006/relationships/image" Target="../media/image6.emf"/><Relationship Id="rId5" Type="http://schemas.openxmlformats.org/officeDocument/2006/relationships/oleObject" Target="../embeddings/oleObject16.bin"/><Relationship Id="rId6" Type="http://schemas.openxmlformats.org/officeDocument/2006/relationships/image" Target="../media/image7.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7.bin"/><Relationship Id="rId4" Type="http://schemas.openxmlformats.org/officeDocument/2006/relationships/image" Target="../media/image6.emf"/><Relationship Id="rId5" Type="http://schemas.openxmlformats.org/officeDocument/2006/relationships/oleObject" Target="../embeddings/oleObject18.bin"/><Relationship Id="rId6" Type="http://schemas.openxmlformats.org/officeDocument/2006/relationships/image" Target="../media/image7.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9.bin"/><Relationship Id="rId4" Type="http://schemas.openxmlformats.org/officeDocument/2006/relationships/image" Target="../media/image6.emf"/><Relationship Id="rId5" Type="http://schemas.openxmlformats.org/officeDocument/2006/relationships/oleObject" Target="../embeddings/oleObject20.bin"/><Relationship Id="rId6" Type="http://schemas.openxmlformats.org/officeDocument/2006/relationships/image" Target="../media/image7.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oleObject" Target="../embeddings/oleObject1.bin"/><Relationship Id="rId8" Type="http://schemas.openxmlformats.org/officeDocument/2006/relationships/image" Target="../media/image1.emf"/><Relationship Id="rId9" Type="http://schemas.openxmlformats.org/officeDocument/2006/relationships/oleObject" Target="../embeddings/oleObject2.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1.bin"/><Relationship Id="rId4" Type="http://schemas.openxmlformats.org/officeDocument/2006/relationships/image" Target="../media/image6.emf"/><Relationship Id="rId5" Type="http://schemas.openxmlformats.org/officeDocument/2006/relationships/oleObject" Target="../embeddings/oleObject22.bin"/><Relationship Id="rId6" Type="http://schemas.openxmlformats.org/officeDocument/2006/relationships/image" Target="../media/image7.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3.bin"/><Relationship Id="rId4" Type="http://schemas.openxmlformats.org/officeDocument/2006/relationships/image" Target="../media/image6.emf"/><Relationship Id="rId5" Type="http://schemas.openxmlformats.org/officeDocument/2006/relationships/oleObject" Target="../embeddings/oleObject24.bin"/><Relationship Id="rId6" Type="http://schemas.openxmlformats.org/officeDocument/2006/relationships/image" Target="../media/image7.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5.bin"/><Relationship Id="rId4" Type="http://schemas.openxmlformats.org/officeDocument/2006/relationships/image" Target="../media/image6.emf"/><Relationship Id="rId5" Type="http://schemas.openxmlformats.org/officeDocument/2006/relationships/oleObject" Target="../embeddings/oleObject26.bin"/><Relationship Id="rId6" Type="http://schemas.openxmlformats.org/officeDocument/2006/relationships/image" Target="../media/image7.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4" Type="http://schemas.openxmlformats.org/officeDocument/2006/relationships/image" Target="../media/image6.emf"/><Relationship Id="rId5" Type="http://schemas.openxmlformats.org/officeDocument/2006/relationships/oleObject" Target="../embeddings/oleObject28.bin"/><Relationship Id="rId6" Type="http://schemas.openxmlformats.org/officeDocument/2006/relationships/image" Target="../media/image7.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9.bin"/><Relationship Id="rId4" Type="http://schemas.openxmlformats.org/officeDocument/2006/relationships/image" Target="../media/image6.emf"/><Relationship Id="rId5" Type="http://schemas.openxmlformats.org/officeDocument/2006/relationships/oleObject" Target="../embeddings/oleObject30.bin"/><Relationship Id="rId6" Type="http://schemas.openxmlformats.org/officeDocument/2006/relationships/image" Target="../media/image7.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1.bin"/><Relationship Id="rId4" Type="http://schemas.openxmlformats.org/officeDocument/2006/relationships/image" Target="../media/image6.emf"/><Relationship Id="rId5" Type="http://schemas.openxmlformats.org/officeDocument/2006/relationships/oleObject" Target="../embeddings/oleObject32.bin"/><Relationship Id="rId6" Type="http://schemas.openxmlformats.org/officeDocument/2006/relationships/image" Target="../media/image7.e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3.bin"/><Relationship Id="rId4" Type="http://schemas.openxmlformats.org/officeDocument/2006/relationships/image" Target="../media/image10.e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4.bin"/><Relationship Id="rId4" Type="http://schemas.openxmlformats.org/officeDocument/2006/relationships/image" Target="../media/image10.e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5.bin"/><Relationship Id="rId4" Type="http://schemas.openxmlformats.org/officeDocument/2006/relationships/image" Target="../media/image6.emf"/><Relationship Id="rId5" Type="http://schemas.openxmlformats.org/officeDocument/2006/relationships/oleObject" Target="../embeddings/oleObject36.bin"/><Relationship Id="rId6" Type="http://schemas.openxmlformats.org/officeDocument/2006/relationships/image" Target="../media/image7.e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3.bin"/><Relationship Id="rId5" Type="http://schemas.openxmlformats.org/officeDocument/2006/relationships/image" Target="../media/image5.emf"/><Relationship Id="rId6" Type="http://schemas.openxmlformats.org/officeDocument/2006/relationships/oleObject" Target="../embeddings/oleObject4.bin"/><Relationship Id="rId7" Type="http://schemas.openxmlformats.org/officeDocument/2006/relationships/image" Target="../media/image6.emf"/><Relationship Id="rId8" Type="http://schemas.openxmlformats.org/officeDocument/2006/relationships/oleObject" Target="../embeddings/oleObject5.bin"/><Relationship Id="rId9" Type="http://schemas.openxmlformats.org/officeDocument/2006/relationships/image" Target="../media/image7.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7.bin"/><Relationship Id="rId4" Type="http://schemas.openxmlformats.org/officeDocument/2006/relationships/image" Target="../media/image6.emf"/><Relationship Id="rId5" Type="http://schemas.openxmlformats.org/officeDocument/2006/relationships/oleObject" Target="../embeddings/oleObject38.bin"/><Relationship Id="rId6" Type="http://schemas.openxmlformats.org/officeDocument/2006/relationships/image" Target="../media/image7.emf"/><Relationship Id="rId1" Type="http://schemas.openxmlformats.org/officeDocument/2006/relationships/vmlDrawing" Target="../drawings/vmlDrawing20.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9.bin"/><Relationship Id="rId4" Type="http://schemas.openxmlformats.org/officeDocument/2006/relationships/image" Target="../media/image6.emf"/><Relationship Id="rId1" Type="http://schemas.openxmlformats.org/officeDocument/2006/relationships/vmlDrawing" Target="../drawings/vmlDrawing21.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0.bin"/><Relationship Id="rId4" Type="http://schemas.openxmlformats.org/officeDocument/2006/relationships/image" Target="../media/image6.emf"/><Relationship Id="rId1" Type="http://schemas.openxmlformats.org/officeDocument/2006/relationships/vmlDrawing" Target="../drawings/vmlDrawing22.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1.bin"/><Relationship Id="rId4" Type="http://schemas.openxmlformats.org/officeDocument/2006/relationships/image" Target="../media/image6.emf"/><Relationship Id="rId1" Type="http://schemas.openxmlformats.org/officeDocument/2006/relationships/vmlDrawing" Target="../drawings/vmlDrawing23.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2.bin"/><Relationship Id="rId4" Type="http://schemas.openxmlformats.org/officeDocument/2006/relationships/image" Target="../media/image6.emf"/><Relationship Id="rId1" Type="http://schemas.openxmlformats.org/officeDocument/2006/relationships/vmlDrawing" Target="../drawings/vmlDrawing24.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3.bin"/><Relationship Id="rId4" Type="http://schemas.openxmlformats.org/officeDocument/2006/relationships/image" Target="../media/image6.emf"/><Relationship Id="rId1" Type="http://schemas.openxmlformats.org/officeDocument/2006/relationships/vmlDrawing" Target="../drawings/vmlDrawing25.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4.bin"/><Relationship Id="rId4" Type="http://schemas.openxmlformats.org/officeDocument/2006/relationships/image" Target="../media/image6.emf"/><Relationship Id="rId1" Type="http://schemas.openxmlformats.org/officeDocument/2006/relationships/vmlDrawing" Target="../drawings/vmlDrawing26.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5.bin"/><Relationship Id="rId4" Type="http://schemas.openxmlformats.org/officeDocument/2006/relationships/image" Target="../media/image6.emf"/><Relationship Id="rId1" Type="http://schemas.openxmlformats.org/officeDocument/2006/relationships/vmlDrawing" Target="../drawings/vmlDrawing27.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6.bin"/><Relationship Id="rId4" Type="http://schemas.openxmlformats.org/officeDocument/2006/relationships/image" Target="../media/image6.emf"/><Relationship Id="rId1" Type="http://schemas.openxmlformats.org/officeDocument/2006/relationships/vmlDrawing" Target="../drawings/vmlDrawing28.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8.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9061"/>
            <a:ext cx="7772400" cy="1470025"/>
          </a:xfrm>
        </p:spPr>
        <p:txBody>
          <a:bodyPr>
            <a:normAutofit fontScale="90000"/>
          </a:bodyPr>
          <a:lstStyle/>
          <a:p>
            <a:r>
              <a:rPr lang="en-US" dirty="0" smtClean="0"/>
              <a:t>Key Derivation from Noisy Sources with More Errors Than Entropy</a:t>
            </a:r>
            <a:endParaRPr lang="en-US" dirty="0"/>
          </a:p>
        </p:txBody>
      </p:sp>
      <p:sp>
        <p:nvSpPr>
          <p:cNvPr id="4110" name="Text Box 14"/>
          <p:cNvSpPr txBox="1">
            <a:spLocks noGrp="1" noChangeArrowheads="1"/>
          </p:cNvSpPr>
          <p:nvPr>
            <p:ph type="subTitle" sz="quarter" idx="1"/>
          </p:nvPr>
        </p:nvSpPr>
        <p:spPr>
          <a:xfrm>
            <a:off x="832104" y="3820302"/>
            <a:ext cx="7479792" cy="1792224"/>
          </a:xfrm>
          <a:noFill/>
          <a:ln/>
        </p:spPr>
        <p:txBody>
          <a:bodyPr/>
          <a:lstStyle/>
          <a:p>
            <a:r>
              <a:rPr lang="en-US" altLang="en-US" sz="2400" dirty="0" smtClean="0">
                <a:solidFill>
                  <a:schemeClr val="tx1"/>
                </a:solidFill>
              </a:rPr>
              <a:t>Ran Canetti</a:t>
            </a:r>
            <a:r>
              <a:rPr lang="en-US" altLang="en-US" sz="2400" i="1" dirty="0" smtClean="0">
                <a:solidFill>
                  <a:schemeClr val="tx1"/>
                </a:solidFill>
              </a:rPr>
              <a:t> Benjamin Fuller</a:t>
            </a:r>
            <a:r>
              <a:rPr lang="en-US" altLang="en-US" sz="2400" dirty="0" smtClean="0">
                <a:solidFill>
                  <a:srgbClr val="000000"/>
                </a:solidFill>
              </a:rPr>
              <a:t> Omer </a:t>
            </a:r>
            <a:r>
              <a:rPr lang="en-US" altLang="en-US" sz="2400" dirty="0" err="1" smtClean="0">
                <a:solidFill>
                  <a:srgbClr val="000000"/>
                </a:solidFill>
              </a:rPr>
              <a:t>Paneth</a:t>
            </a:r>
            <a:r>
              <a:rPr lang="en-US" altLang="en-US" sz="2400" dirty="0" smtClean="0">
                <a:solidFill>
                  <a:srgbClr val="000000"/>
                </a:solidFill>
              </a:rPr>
              <a:t> Leonid </a:t>
            </a:r>
            <a:r>
              <a:rPr lang="en-US" altLang="en-US" sz="2400" dirty="0" err="1" smtClean="0">
                <a:solidFill>
                  <a:srgbClr val="000000"/>
                </a:solidFill>
              </a:rPr>
              <a:t>Reyzin</a:t>
            </a:r>
            <a:endParaRPr lang="en-US" altLang="en-US" sz="2400" dirty="0">
              <a:solidFill>
                <a:srgbClr val="000000"/>
              </a:solidFill>
            </a:endParaRPr>
          </a:p>
          <a:p>
            <a:endParaRPr lang="en-US" altLang="en-US" sz="2000" dirty="0" smtClean="0"/>
          </a:p>
          <a:p>
            <a:r>
              <a:rPr lang="en-US" altLang="en-US" sz="2000" dirty="0" smtClean="0">
                <a:solidFill>
                  <a:schemeClr val="tx1"/>
                </a:solidFill>
              </a:rPr>
              <a:t>April 2, 2014</a:t>
            </a:r>
            <a:endParaRPr lang="en-US" altLang="en-US" sz="2000" dirty="0">
              <a:solidFill>
                <a:schemeClr val="tx1"/>
              </a:solidFill>
            </a:endParaRPr>
          </a:p>
        </p:txBody>
      </p:sp>
    </p:spTree>
    <p:extLst>
      <p:ext uri="{BB962C8B-B14F-4D97-AF65-F5344CB8AC3E}">
        <p14:creationId xmlns:p14="http://schemas.microsoft.com/office/powerpoint/2010/main" val="33242816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sp>
        <p:nvSpPr>
          <p:cNvPr id="6" name="Rectangle 5"/>
          <p:cNvSpPr/>
          <p:nvPr/>
        </p:nvSpPr>
        <p:spPr>
          <a:xfrm rot="5400000">
            <a:off x="5080000" y="2730500"/>
            <a:ext cx="3937000" cy="2032000"/>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An obfuscator </a:t>
            </a:r>
            <a:r>
              <a:rPr lang="en-US" sz="2800" i="1" dirty="0" smtClean="0">
                <a:latin typeface="Baoli SC Regular"/>
                <a:cs typeface="Baoli SC Regular"/>
              </a:rPr>
              <a:t>O</a:t>
            </a:r>
            <a:r>
              <a:rPr lang="en-US" sz="2800" dirty="0" smtClean="0"/>
              <a:t> transforms a program </a:t>
            </a:r>
            <a:r>
              <a:rPr lang="en-US" sz="2800" i="1" dirty="0" smtClean="0">
                <a:latin typeface="Times New Roman"/>
                <a:cs typeface="Times New Roman"/>
              </a:rPr>
              <a:t>I</a:t>
            </a:r>
            <a:r>
              <a:rPr lang="en-US" sz="2800" dirty="0" smtClean="0"/>
              <a:t> into a </a:t>
            </a:r>
            <a:br>
              <a:rPr lang="en-US" sz="2800" dirty="0" smtClean="0"/>
            </a:br>
            <a:r>
              <a:rPr lang="en-US" sz="2800" dirty="0" smtClean="0"/>
              <a:t>“black-box”</a:t>
            </a:r>
          </a:p>
          <a:p>
            <a:pPr marL="0" indent="0">
              <a:buNone/>
            </a:pPr>
            <a:r>
              <a:rPr lang="en-US" sz="2000" dirty="0" smtClean="0"/>
              <a:t>        </a:t>
            </a:r>
            <a:r>
              <a:rPr lang="en-US" sz="2000" dirty="0"/>
              <a:t>[</a:t>
            </a:r>
            <a:r>
              <a:rPr lang="en-US" sz="2000" dirty="0" err="1"/>
              <a:t>BarakGoldreichImpagliazzo</a:t>
            </a:r>
            <a:r>
              <a:rPr lang="en-US" sz="2000" dirty="0"/>
              <a:t/>
            </a:r>
            <a:br>
              <a:rPr lang="en-US" sz="2000" dirty="0"/>
            </a:br>
            <a:r>
              <a:rPr lang="en-US" sz="2000" dirty="0"/>
              <a:t>        RudichSahaiVadhanYang01</a:t>
            </a:r>
            <a:r>
              <a:rPr lang="en-US" sz="2000" dirty="0" smtClean="0"/>
              <a:t>]</a:t>
            </a:r>
            <a:endParaRPr lang="en-US" sz="2800" dirty="0" smtClean="0"/>
          </a:p>
          <a:p>
            <a:endParaRPr lang="en-US" sz="2800" dirty="0" smtClean="0"/>
          </a:p>
          <a:p>
            <a:r>
              <a:rPr lang="en-US" sz="2800" dirty="0" smtClean="0"/>
              <a:t>Possible for point programs </a:t>
            </a:r>
            <a:br>
              <a:rPr lang="en-US" sz="2800" dirty="0" smtClean="0"/>
            </a:br>
            <a:r>
              <a:rPr lang="en-US" sz="2800" dirty="0" smtClean="0"/>
              <a:t/>
            </a:r>
            <a:br>
              <a:rPr lang="en-US" sz="2800" dirty="0" smtClean="0"/>
            </a:br>
            <a:r>
              <a:rPr lang="en-US" sz="2400" dirty="0" smtClean="0">
                <a:solidFill>
                  <a:srgbClr val="FFFFFF"/>
                </a:solidFill>
              </a:rPr>
              <a:t>(we use need a version achievable under number-theoretic assumptions due to </a:t>
            </a:r>
            <a:r>
              <a:rPr lang="en-US" sz="1800" dirty="0" smtClean="0">
                <a:solidFill>
                  <a:srgbClr val="FFFFFF"/>
                </a:solidFill>
              </a:rPr>
              <a:t>[BitanskiCanetti10]</a:t>
            </a:r>
            <a:r>
              <a:rPr lang="en-US" sz="2400" dirty="0" smtClean="0">
                <a:solidFill>
                  <a:srgbClr val="FFFFFF"/>
                </a:solidFill>
              </a:rPr>
              <a:t> )</a:t>
            </a:r>
          </a:p>
          <a:p>
            <a:endParaRPr lang="en-US" sz="2000" dirty="0"/>
          </a:p>
        </p:txBody>
      </p:sp>
      <p:pic>
        <p:nvPicPr>
          <p:cNvPr id="20" name="Picture 19" descr="800px-4_bit_coun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239720" y="2826781"/>
            <a:ext cx="3447080" cy="1831261"/>
          </a:xfrm>
          <a:prstGeom prst="rect">
            <a:avLst/>
          </a:prstGeom>
        </p:spPr>
      </p:pic>
      <p:sp>
        <p:nvSpPr>
          <p:cNvPr id="21" name="Rectangle 20"/>
          <p:cNvSpPr/>
          <p:nvPr/>
        </p:nvSpPr>
        <p:spPr>
          <a:xfrm>
            <a:off x="5748978" y="1112838"/>
            <a:ext cx="567044" cy="584776"/>
          </a:xfrm>
          <a:prstGeom prst="rect">
            <a:avLst/>
          </a:prstGeom>
        </p:spPr>
        <p:txBody>
          <a:bodyPr wrap="square">
            <a:spAutoFit/>
          </a:bodyPr>
          <a:lstStyle/>
          <a:p>
            <a:r>
              <a:rPr lang="en-US" sz="3200" i="1" dirty="0" smtClean="0">
                <a:latin typeface="Times New Roman"/>
                <a:cs typeface="Times New Roman"/>
              </a:rPr>
              <a:t>I</a:t>
            </a:r>
            <a:endParaRPr lang="en-US" sz="3200" i="1" dirty="0"/>
          </a:p>
        </p:txBody>
      </p:sp>
      <p:sp>
        <p:nvSpPr>
          <p:cNvPr id="22" name="Rectangle 21"/>
          <p:cNvSpPr/>
          <p:nvPr/>
        </p:nvSpPr>
        <p:spPr>
          <a:xfrm rot="5400000">
            <a:off x="5080000" y="273050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rot="5400000" flipV="1">
            <a:off x="5891797" y="448024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5400000" flipV="1">
            <a:off x="5891797" y="255518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rot="5400000" flipV="1">
            <a:off x="5891797" y="347761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5400000" flipV="1">
            <a:off x="8191501" y="329629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672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748978" y="1112663"/>
            <a:ext cx="3056244" cy="584776"/>
          </a:xfrm>
          <a:prstGeom prst="rect">
            <a:avLst/>
          </a:prstGeom>
        </p:spPr>
        <p:txBody>
          <a:bodyPr wrap="square">
            <a:spAutoFit/>
          </a:bodyPr>
          <a:lstStyle/>
          <a:p>
            <a:r>
              <a:rPr lang="en-US" sz="3200" i="1" dirty="0" err="1" smtClean="0">
                <a:latin typeface="Times New Roman"/>
                <a:cs typeface="Times New Roman"/>
              </a:rPr>
              <a:t>I</a:t>
            </a:r>
            <a:r>
              <a:rPr lang="en-US" sz="3200" i="1" baseline="-25000" dirty="0" err="1" smtClean="0">
                <a:latin typeface="Times New Roman"/>
                <a:cs typeface="Times New Roman"/>
              </a:rPr>
              <a:t>w</a:t>
            </a:r>
            <a:r>
              <a:rPr lang="en-US" sz="3200" dirty="0" smtClean="0">
                <a:latin typeface="Times New Roman"/>
                <a:cs typeface="Times New Roman"/>
              </a:rPr>
              <a:t>(</a:t>
            </a:r>
            <a:r>
              <a:rPr lang="en-US" sz="3200" i="1" dirty="0" smtClean="0">
                <a:latin typeface="Times New Roman"/>
                <a:cs typeface="Times New Roman"/>
              </a:rPr>
              <a:t>x</a:t>
            </a:r>
            <a:r>
              <a:rPr lang="en-US" sz="3200" dirty="0" smtClean="0">
                <a:latin typeface="Times New Roman"/>
                <a:cs typeface="Times New Roman"/>
              </a:rPr>
              <a:t>) = 1 </a:t>
            </a:r>
            <a:r>
              <a:rPr lang="en-US" sz="3200" dirty="0" err="1" smtClean="0">
                <a:latin typeface="Calibri"/>
                <a:cs typeface="Calibri"/>
              </a:rPr>
              <a:t>iff</a:t>
            </a:r>
            <a:r>
              <a:rPr lang="en-US" sz="3200" dirty="0" smtClean="0">
                <a:latin typeface="Calibri"/>
                <a:cs typeface="Calibri"/>
              </a:rPr>
              <a:t> </a:t>
            </a:r>
            <a:r>
              <a:rPr lang="en-US" sz="3200" dirty="0" smtClean="0">
                <a:latin typeface="Times New Roman"/>
                <a:cs typeface="Times New Roman"/>
              </a:rPr>
              <a:t>x=w </a:t>
            </a:r>
            <a:endParaRPr lang="en-US" sz="3200" baseline="-25000" dirty="0"/>
          </a:p>
        </p:txBody>
      </p:sp>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sp>
        <p:nvSpPr>
          <p:cNvPr id="13"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An obfuscator </a:t>
            </a:r>
            <a:r>
              <a:rPr lang="en-US" sz="2800" i="1" dirty="0" smtClean="0">
                <a:latin typeface="Baoli SC Regular"/>
                <a:cs typeface="Baoli SC Regular"/>
              </a:rPr>
              <a:t>O</a:t>
            </a:r>
            <a:r>
              <a:rPr lang="en-US" sz="2800" dirty="0" smtClean="0"/>
              <a:t> transforms a program </a:t>
            </a:r>
            <a:r>
              <a:rPr lang="en-US" sz="2800" i="1" dirty="0" smtClean="0">
                <a:latin typeface="Times New Roman"/>
                <a:cs typeface="Times New Roman"/>
              </a:rPr>
              <a:t>I</a:t>
            </a:r>
            <a:r>
              <a:rPr lang="en-US" sz="2800" dirty="0" smtClean="0"/>
              <a:t> into a </a:t>
            </a:r>
            <a:br>
              <a:rPr lang="en-US" sz="2800" dirty="0" smtClean="0"/>
            </a:br>
            <a:r>
              <a:rPr lang="en-US" sz="2800" dirty="0" smtClean="0"/>
              <a:t>“black-box”</a:t>
            </a:r>
          </a:p>
          <a:p>
            <a:pPr marL="0" indent="0">
              <a:buFont typeface="Arial"/>
              <a:buNone/>
            </a:pPr>
            <a:r>
              <a:rPr lang="en-US" sz="2000" dirty="0" smtClean="0"/>
              <a:t>        [</a:t>
            </a:r>
            <a:r>
              <a:rPr lang="en-US" sz="2000" dirty="0" err="1" smtClean="0"/>
              <a:t>BarakGoldreichImpagliazzo</a:t>
            </a:r>
            <a:r>
              <a:rPr lang="en-US" sz="2000" dirty="0" smtClean="0"/>
              <a:t/>
            </a:r>
            <a:br>
              <a:rPr lang="en-US" sz="2000" dirty="0" smtClean="0"/>
            </a:br>
            <a:r>
              <a:rPr lang="en-US" sz="2000" dirty="0" smtClean="0"/>
              <a:t>        RudichSahaiVadhanYang01]</a:t>
            </a:r>
            <a:endParaRPr lang="en-US" sz="2800" dirty="0" smtClean="0"/>
          </a:p>
          <a:p>
            <a:endParaRPr lang="en-US" sz="2800" dirty="0" smtClean="0"/>
          </a:p>
          <a:p>
            <a:r>
              <a:rPr lang="en-US" sz="2800" dirty="0" smtClean="0"/>
              <a:t>Possible for point programs </a:t>
            </a:r>
            <a:br>
              <a:rPr lang="en-US" sz="2800" dirty="0" smtClean="0"/>
            </a:br>
            <a:endParaRPr lang="en-US" sz="2800" dirty="0" smtClean="0"/>
          </a:p>
          <a:p>
            <a:pPr lvl="1"/>
            <a:r>
              <a:rPr lang="en-US" sz="2000" dirty="0" smtClean="0"/>
              <a:t>We use a version achievable under number-theoretic assumptions </a:t>
            </a:r>
            <a:r>
              <a:rPr lang="en-US" sz="1800" dirty="0" smtClean="0"/>
              <a:t>[BitanskiCanetti10]</a:t>
            </a:r>
            <a:r>
              <a:rPr lang="en-US" dirty="0" smtClean="0"/>
              <a:t> </a:t>
            </a:r>
          </a:p>
          <a:p>
            <a:endParaRPr lang="en-US" sz="2000" dirty="0"/>
          </a:p>
        </p:txBody>
      </p:sp>
      <p:sp>
        <p:nvSpPr>
          <p:cNvPr id="22" name="Rectangle 21"/>
          <p:cNvSpPr/>
          <p:nvPr/>
        </p:nvSpPr>
        <p:spPr>
          <a:xfrm rot="5400000">
            <a:off x="5080000" y="2730500"/>
            <a:ext cx="3937000" cy="2032000"/>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descr="800px-4_bit_coun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239720" y="2826781"/>
            <a:ext cx="3447080" cy="1831261"/>
          </a:xfrm>
          <a:prstGeom prst="rect">
            <a:avLst/>
          </a:prstGeom>
        </p:spPr>
      </p:pic>
      <p:sp>
        <p:nvSpPr>
          <p:cNvPr id="24" name="Rectangle 23"/>
          <p:cNvSpPr/>
          <p:nvPr/>
        </p:nvSpPr>
        <p:spPr>
          <a:xfrm>
            <a:off x="5748978" y="1112838"/>
            <a:ext cx="567044" cy="584776"/>
          </a:xfrm>
          <a:prstGeom prst="rect">
            <a:avLst/>
          </a:prstGeom>
        </p:spPr>
        <p:txBody>
          <a:bodyPr wrap="square">
            <a:spAutoFit/>
          </a:bodyPr>
          <a:lstStyle/>
          <a:p>
            <a:r>
              <a:rPr lang="en-US" sz="3200" i="1" dirty="0" smtClean="0">
                <a:latin typeface="Times New Roman"/>
                <a:cs typeface="Times New Roman"/>
              </a:rPr>
              <a:t>I</a:t>
            </a:r>
            <a:endParaRPr lang="en-US" sz="3200" i="1" dirty="0"/>
          </a:p>
        </p:txBody>
      </p:sp>
      <p:sp>
        <p:nvSpPr>
          <p:cNvPr id="25" name="Rectangle 24"/>
          <p:cNvSpPr/>
          <p:nvPr/>
        </p:nvSpPr>
        <p:spPr>
          <a:xfrm rot="5400000">
            <a:off x="5080000" y="273050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rot="5400000" flipV="1">
            <a:off x="5891797" y="448024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rot="5400000" flipV="1">
            <a:off x="5891797" y="255518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rot="5400000" flipV="1">
            <a:off x="5891797" y="347761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rot="5400000" flipV="1">
            <a:off x="8191501" y="329629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674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#1</a:t>
            </a:r>
            <a:endParaRPr lang="en-US" dirty="0"/>
          </a:p>
        </p:txBody>
      </p:sp>
      <p:sp>
        <p:nvSpPr>
          <p:cNvPr id="3" name="Content Placeholder 2"/>
          <p:cNvSpPr>
            <a:spLocks noGrp="1"/>
          </p:cNvSpPr>
          <p:nvPr>
            <p:ph idx="1"/>
          </p:nvPr>
        </p:nvSpPr>
        <p:spPr>
          <a:xfrm>
            <a:off x="457200" y="1163637"/>
            <a:ext cx="4800600" cy="2532063"/>
          </a:xfrm>
        </p:spPr>
        <p:txBody>
          <a:bodyPr/>
          <a:lstStyle/>
          <a:p>
            <a:r>
              <a:rPr lang="en-US" dirty="0" smtClean="0"/>
              <a:t>Hide </a:t>
            </a:r>
            <a:r>
              <a:rPr lang="en-US" i="1" dirty="0" smtClean="0">
                <a:latin typeface="Times New Roman"/>
                <a:cs typeface="Times New Roman"/>
              </a:rPr>
              <a:t>w</a:t>
            </a:r>
            <a:r>
              <a:rPr lang="en-US" baseline="-25000" dirty="0" smtClean="0">
                <a:latin typeface="Times New Roman"/>
                <a:cs typeface="Times New Roman"/>
              </a:rPr>
              <a:t>0</a:t>
            </a:r>
            <a:r>
              <a:rPr lang="en-US" dirty="0" smtClean="0"/>
              <a:t> using obfuscation</a:t>
            </a:r>
          </a:p>
          <a:p>
            <a:r>
              <a:rPr lang="en-US" dirty="0" smtClean="0"/>
              <a:t>Can check if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0 </a:t>
            </a:r>
            <a:r>
              <a:rPr lang="en-US" dirty="0" smtClean="0">
                <a:latin typeface="Calibri"/>
                <a:cs typeface="Calibri"/>
              </a:rPr>
              <a:t>without revealing </a:t>
            </a:r>
            <a:r>
              <a:rPr lang="en-US" i="1" dirty="0" smtClean="0">
                <a:latin typeface="Times New Roman"/>
                <a:cs typeface="Times New Roman"/>
              </a:rPr>
              <a:t>w</a:t>
            </a:r>
            <a:r>
              <a:rPr lang="en-US" baseline="-25000" dirty="0" smtClean="0">
                <a:latin typeface="Times New Roman"/>
                <a:cs typeface="Times New Roman"/>
              </a:rPr>
              <a:t>0</a:t>
            </a: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4018305302"/>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179"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1979061215"/>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180"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34" name="Elbow Connector 33"/>
          <p:cNvCxnSpPr>
            <a:endCxn id="33" idx="1"/>
          </p:cNvCxnSpPr>
          <p:nvPr/>
        </p:nvCxnSpPr>
        <p:spPr>
          <a:xfrm flipV="1">
            <a:off x="5261311" y="5663702"/>
            <a:ext cx="633768" cy="289202"/>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bwMode="auto">
          <a:xfrm>
            <a:off x="6575016" y="5648621"/>
            <a:ext cx="76558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1" name="Rectangle 40"/>
          <p:cNvSpPr/>
          <p:nvPr/>
        </p:nvSpPr>
        <p:spPr>
          <a:xfrm>
            <a:off x="6594010" y="52235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cxnSp>
        <p:nvCxnSpPr>
          <p:cNvPr id="45" name="Straight Arrow Connector 44"/>
          <p:cNvCxnSpPr/>
          <p:nvPr/>
        </p:nvCxnSpPr>
        <p:spPr bwMode="auto">
          <a:xfrm>
            <a:off x="5296387" y="5496388"/>
            <a:ext cx="573292" cy="20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8" name="Group 47"/>
          <p:cNvGrpSpPr/>
          <p:nvPr/>
        </p:nvGrpSpPr>
        <p:grpSpPr>
          <a:xfrm>
            <a:off x="2638016" y="5268523"/>
            <a:ext cx="679937" cy="484949"/>
            <a:chOff x="2516879" y="5230389"/>
            <a:chExt cx="679937" cy="484949"/>
          </a:xfrm>
        </p:grpSpPr>
        <p:sp>
          <p:nvSpPr>
            <p:cNvPr id="49" name="Rectangle 48"/>
            <p:cNvSpPr/>
            <p:nvPr/>
          </p:nvSpPr>
          <p:spPr>
            <a:xfrm>
              <a:off x="2516879" y="523038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2560238" y="5253646"/>
              <a:ext cx="443626"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i="1" baseline="-25000" dirty="0" smtClean="0">
                  <a:solidFill>
                    <a:srgbClr val="FFFFFF"/>
                  </a:solidFill>
                  <a:latin typeface="Times New Roman"/>
                  <a:cs typeface="Times New Roman"/>
                </a:rPr>
                <a:t>0</a:t>
              </a:r>
              <a:endParaRPr lang="en-US" dirty="0">
                <a:solidFill>
                  <a:srgbClr val="FFFFFF"/>
                </a:solidFill>
              </a:endParaRPr>
            </a:p>
          </p:txBody>
        </p:sp>
      </p:grpSp>
      <p:grpSp>
        <p:nvGrpSpPr>
          <p:cNvPr id="51" name="Group 50"/>
          <p:cNvGrpSpPr/>
          <p:nvPr/>
        </p:nvGrpSpPr>
        <p:grpSpPr>
          <a:xfrm>
            <a:off x="5895079" y="5421227"/>
            <a:ext cx="679937" cy="484949"/>
            <a:chOff x="5895079" y="5421227"/>
            <a:chExt cx="679937" cy="484949"/>
          </a:xfrm>
        </p:grpSpPr>
        <p:sp>
          <p:nvSpPr>
            <p:cNvPr id="52" name="Rectangle 51"/>
            <p:cNvSpPr/>
            <p:nvPr/>
          </p:nvSpPr>
          <p:spPr>
            <a:xfrm>
              <a:off x="5895079" y="542122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5936159" y="5480774"/>
              <a:ext cx="443626"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i="1" baseline="-25000" dirty="0" smtClean="0">
                  <a:solidFill>
                    <a:srgbClr val="FFFFFF"/>
                  </a:solidFill>
                  <a:latin typeface="Times New Roman"/>
                  <a:cs typeface="Times New Roman"/>
                </a:rPr>
                <a:t>0</a:t>
              </a:r>
              <a:endParaRPr lang="en-US" dirty="0">
                <a:solidFill>
                  <a:srgbClr val="FFFFFF"/>
                </a:solidFill>
              </a:endParaRPr>
            </a:p>
          </p:txBody>
        </p:sp>
      </p:grpSp>
      <p:cxnSp>
        <p:nvCxnSpPr>
          <p:cNvPr id="54" name="Elbow Connector 53"/>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14679888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par>
                                <p:cTn id="12" presetID="10" presetClass="entr" presetSubtype="0" fill="hold" nodeType="with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fade">
                                      <p:cBhvr>
                                        <p:cTn id="14" dur="500"/>
                                        <p:tgtEl>
                                          <p:spTgt spid="48"/>
                                        </p:tgtEl>
                                      </p:cBhvr>
                                    </p:animEffect>
                                  </p:childTnLst>
                                </p:cTn>
                              </p:par>
                              <p:par>
                                <p:cTn id="15" presetID="10" presetClass="entr" presetSubtype="0" fill="hold" nodeType="with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5"/>
                                        </p:tgtEl>
                                        <p:attrNameLst>
                                          <p:attrName>style.visibility</p:attrName>
                                        </p:attrNameLst>
                                      </p:cBhvr>
                                      <p:to>
                                        <p:strVal val="visible"/>
                                      </p:to>
                                    </p:set>
                                  </p:childTnLst>
                                </p:cTn>
                              </p:par>
                            </p:childTnLst>
                          </p:cTn>
                        </p:par>
                        <p:par>
                          <p:cTn id="26" fill="hold">
                            <p:stCondLst>
                              <p:cond delay="0"/>
                            </p:stCondLst>
                            <p:childTnLst>
                              <p:par>
                                <p:cTn id="27" presetID="10" presetClass="entr" presetSubtype="0" fill="hold" nodeType="after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500"/>
                                        <p:tgtEl>
                                          <p:spTgt spid="51"/>
                                        </p:tgtEl>
                                      </p:cBhvr>
                                    </p:animEffect>
                                  </p:childTnLst>
                                </p:cTn>
                              </p:par>
                            </p:childTnLst>
                          </p:cTn>
                        </p:par>
                        <p:par>
                          <p:cTn id="30" fill="hold">
                            <p:stCondLst>
                              <p:cond delay="500"/>
                            </p:stCondLst>
                            <p:childTnLst>
                              <p:par>
                                <p:cTn id="31" presetID="10" presetClass="exit" presetSubtype="0" fill="hold" nodeType="afterEffect">
                                  <p:stCondLst>
                                    <p:cond delay="0"/>
                                  </p:stCondLst>
                                  <p:childTnLst>
                                    <p:animEffect transition="out" filter="fade">
                                      <p:cBhvr>
                                        <p:cTn id="32" dur="500"/>
                                        <p:tgtEl>
                                          <p:spTgt spid="45"/>
                                        </p:tgtEl>
                                      </p:cBhvr>
                                    </p:animEffect>
                                    <p:set>
                                      <p:cBhvr>
                                        <p:cTn id="33" dur="1" fill="hold">
                                          <p:stCondLst>
                                            <p:cond delay="499"/>
                                          </p:stCondLst>
                                        </p:cTn>
                                        <p:tgtEl>
                                          <p:spTgt spid="45"/>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0" presetClass="entr" presetSubtype="0"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1" grpId="0"/>
      <p:bldP spid="4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3280069265"/>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2003"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667410893"/>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2004"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42" name="Group 41"/>
          <p:cNvGrpSpPr/>
          <p:nvPr/>
        </p:nvGrpSpPr>
        <p:grpSpPr>
          <a:xfrm>
            <a:off x="2638016" y="5268523"/>
            <a:ext cx="679937" cy="484949"/>
            <a:chOff x="2516879" y="5230389"/>
            <a:chExt cx="679937" cy="484949"/>
          </a:xfrm>
        </p:grpSpPr>
        <p:sp>
          <p:nvSpPr>
            <p:cNvPr id="28" name="Rectangle 27"/>
            <p:cNvSpPr/>
            <p:nvPr/>
          </p:nvSpPr>
          <p:spPr>
            <a:xfrm>
              <a:off x="2516879" y="523038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560238" y="5253646"/>
              <a:ext cx="443626"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i="1" baseline="-25000" dirty="0" smtClean="0">
                  <a:solidFill>
                    <a:srgbClr val="FFFFFF"/>
                  </a:solidFill>
                  <a:latin typeface="Times New Roman"/>
                  <a:cs typeface="Times New Roman"/>
                </a:rPr>
                <a:t>0</a:t>
              </a:r>
              <a:endParaRPr lang="en-US" dirty="0">
                <a:solidFill>
                  <a:srgbClr val="FFFFFF"/>
                </a:solidFill>
              </a:endParaRPr>
            </a:p>
          </p:txBody>
        </p:sp>
      </p:grpSp>
      <p:cxnSp>
        <p:nvCxnSpPr>
          <p:cNvPr id="29" name="Elbow Connector 28"/>
          <p:cNvCxnSpPr>
            <a:endCxn id="28" idx="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43" name="Group 42"/>
          <p:cNvGrpSpPr/>
          <p:nvPr/>
        </p:nvGrpSpPr>
        <p:grpSpPr>
          <a:xfrm>
            <a:off x="5895079" y="5421227"/>
            <a:ext cx="679937" cy="484949"/>
            <a:chOff x="5895079" y="5421227"/>
            <a:chExt cx="679937" cy="484949"/>
          </a:xfrm>
        </p:grpSpPr>
        <p:sp>
          <p:nvSpPr>
            <p:cNvPr id="33" name="Rectangle 32"/>
            <p:cNvSpPr/>
            <p:nvPr/>
          </p:nvSpPr>
          <p:spPr>
            <a:xfrm>
              <a:off x="5895079" y="542122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5936159" y="5480774"/>
              <a:ext cx="443626"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i="1" baseline="-25000" dirty="0" smtClean="0">
                  <a:solidFill>
                    <a:srgbClr val="FFFFFF"/>
                  </a:solidFill>
                  <a:latin typeface="Times New Roman"/>
                  <a:cs typeface="Times New Roman"/>
                </a:rPr>
                <a:t>0</a:t>
              </a:r>
              <a:endParaRPr lang="en-US" dirty="0">
                <a:solidFill>
                  <a:srgbClr val="FFFFFF"/>
                </a:solidFill>
              </a:endParaRPr>
            </a:p>
          </p:txBody>
        </p:sp>
      </p:grpSp>
      <p:cxnSp>
        <p:nvCxnSpPr>
          <p:cNvPr id="39" name="Straight Arrow Connector 38"/>
          <p:cNvCxnSpPr/>
          <p:nvPr/>
        </p:nvCxnSpPr>
        <p:spPr bwMode="auto">
          <a:xfrm>
            <a:off x="6575016" y="5648621"/>
            <a:ext cx="76558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1" name="Rectangle 40"/>
          <p:cNvSpPr/>
          <p:nvPr/>
        </p:nvSpPr>
        <p:spPr>
          <a:xfrm>
            <a:off x="6594010" y="52235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sp>
        <p:nvSpPr>
          <p:cNvPr id="38" name="Content Placeholder 2"/>
          <p:cNvSpPr>
            <a:spLocks noGrp="1"/>
          </p:cNvSpPr>
          <p:nvPr>
            <p:ph idx="1"/>
          </p:nvPr>
        </p:nvSpPr>
        <p:spPr>
          <a:xfrm>
            <a:off x="457200" y="1163637"/>
            <a:ext cx="4800600" cy="2532063"/>
          </a:xfrm>
        </p:spPr>
        <p:txBody>
          <a:bodyPr>
            <a:normAutofit/>
          </a:bodyPr>
          <a:lstStyle/>
          <a:p>
            <a:r>
              <a:rPr lang="en-US" dirty="0"/>
              <a:t>Obfuscate each block </a:t>
            </a:r>
            <a:br>
              <a:rPr lang="en-US" dirty="0"/>
            </a:br>
            <a:r>
              <a:rPr lang="en-US" dirty="0"/>
              <a:t>(recall </a:t>
            </a:r>
            <a:r>
              <a:rPr lang="en-US" i="1" dirty="0">
                <a:latin typeface="Times New Roman"/>
                <a:cs typeface="Times New Roman"/>
              </a:rPr>
              <a:t>w</a:t>
            </a:r>
            <a:r>
              <a:rPr lang="en-US" baseline="-25000" dirty="0">
                <a:latin typeface="Times New Roman"/>
                <a:cs typeface="Times New Roman"/>
              </a:rPr>
              <a:t>0 </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0</a:t>
            </a:r>
            <a:r>
              <a:rPr lang="en-US" baseline="30000" dirty="0">
                <a:latin typeface="Times New Roman"/>
                <a:cs typeface="Times New Roman"/>
              </a:rPr>
              <a:t>1 </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0</a:t>
            </a:r>
            <a:r>
              <a:rPr lang="en-US" baseline="30000" dirty="0">
                <a:latin typeface="Times New Roman"/>
                <a:cs typeface="Times New Roman"/>
              </a:rPr>
              <a:t>k</a:t>
            </a:r>
            <a:r>
              <a:rPr lang="en-US" dirty="0">
                <a:latin typeface="Times New Roman"/>
                <a:cs typeface="Times New Roman"/>
              </a:rPr>
              <a:t> </a:t>
            </a:r>
            <a:r>
              <a:rPr lang="en-US" dirty="0"/>
              <a:t>)</a:t>
            </a:r>
            <a:endParaRPr lang="en-US" baseline="30000" dirty="0"/>
          </a:p>
          <a:p>
            <a:r>
              <a:rPr lang="en-US" dirty="0">
                <a:solidFill>
                  <a:srgbClr val="FFFFFF"/>
                </a:solidFill>
              </a:rPr>
              <a:t>Can now learn which blocks match</a:t>
            </a:r>
            <a:endParaRPr lang="en-US" baseline="-25000" dirty="0">
              <a:solidFill>
                <a:srgbClr val="FFFFFF"/>
              </a:solidFill>
              <a:latin typeface="Times New Roman"/>
              <a:cs typeface="Times New Roman"/>
            </a:endParaRPr>
          </a:p>
        </p:txBody>
      </p:sp>
      <p:cxnSp>
        <p:nvCxnSpPr>
          <p:cNvPr id="40" name="Elbow Connector 39"/>
          <p:cNvCxnSpPr/>
          <p:nvPr/>
        </p:nvCxnSpPr>
        <p:spPr>
          <a:xfrm flipV="1">
            <a:off x="5261311" y="5663702"/>
            <a:ext cx="633768" cy="289202"/>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27047884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42"/>
                                        </p:tgtEl>
                                      </p:cBhvr>
                                    </p:animEffect>
                                    <p:set>
                                      <p:cBhvr>
                                        <p:cTn id="13" dur="1" fill="hold">
                                          <p:stCondLst>
                                            <p:cond delay="499"/>
                                          </p:stCondLst>
                                        </p:cTn>
                                        <p:tgtEl>
                                          <p:spTgt spid="42"/>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43"/>
                                        </p:tgtEl>
                                      </p:cBhvr>
                                    </p:animEffect>
                                    <p:set>
                                      <p:cBhvr>
                                        <p:cTn id="16" dur="1" fill="hold">
                                          <p:stCondLst>
                                            <p:cond delay="499"/>
                                          </p:stCondLst>
                                        </p:cTn>
                                        <p:tgtEl>
                                          <p:spTgt spid="43"/>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9"/>
                                        </p:tgtEl>
                                      </p:cBhvr>
                                    </p:animEffect>
                                    <p:set>
                                      <p:cBhvr>
                                        <p:cTn id="19" dur="1" fill="hold">
                                          <p:stCondLst>
                                            <p:cond delay="499"/>
                                          </p:stCondLst>
                                        </p:cTn>
                                        <p:tgtEl>
                                          <p:spTgt spid="39"/>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41"/>
                                        </p:tgtEl>
                                      </p:cBhvr>
                                    </p:animEffect>
                                    <p:set>
                                      <p:cBhvr>
                                        <p:cTn id="22" dur="1" fill="hold">
                                          <p:stCondLst>
                                            <p:cond delay="499"/>
                                          </p:stCondLst>
                                        </p:cTn>
                                        <p:tgtEl>
                                          <p:spTgt spid="41"/>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40"/>
                                        </p:tgtEl>
                                      </p:cBhvr>
                                    </p:animEffect>
                                    <p:set>
                                      <p:cBhvr>
                                        <p:cTn id="25" dur="1" fill="hold">
                                          <p:stCondLst>
                                            <p:cond delay="4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3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a:t>Obfuscate each block </a:t>
            </a:r>
            <a:br>
              <a:rPr lang="en-US" dirty="0"/>
            </a:br>
            <a:r>
              <a:rPr lang="en-US" dirty="0"/>
              <a:t>(recall </a:t>
            </a:r>
            <a:r>
              <a:rPr lang="en-US" i="1" dirty="0">
                <a:latin typeface="Times New Roman"/>
                <a:cs typeface="Times New Roman"/>
              </a:rPr>
              <a:t>w</a:t>
            </a:r>
            <a:r>
              <a:rPr lang="en-US" baseline="-25000" dirty="0">
                <a:latin typeface="Times New Roman"/>
                <a:cs typeface="Times New Roman"/>
              </a:rPr>
              <a:t>0 </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0</a:t>
            </a:r>
            <a:r>
              <a:rPr lang="en-US" baseline="30000" dirty="0">
                <a:latin typeface="Times New Roman"/>
                <a:cs typeface="Times New Roman"/>
              </a:rPr>
              <a:t>1 </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0</a:t>
            </a:r>
            <a:r>
              <a:rPr lang="en-US" baseline="30000" dirty="0">
                <a:latin typeface="Times New Roman"/>
                <a:cs typeface="Times New Roman"/>
              </a:rPr>
              <a:t>k</a:t>
            </a:r>
            <a:r>
              <a:rPr lang="en-US" dirty="0">
                <a:latin typeface="Times New Roman"/>
                <a:cs typeface="Times New Roman"/>
              </a:rPr>
              <a:t> </a:t>
            </a:r>
            <a:r>
              <a:rPr lang="en-US" dirty="0"/>
              <a:t>)</a:t>
            </a:r>
            <a:endParaRPr lang="en-US" baseline="30000" dirty="0"/>
          </a:p>
          <a:p>
            <a:r>
              <a:rPr lang="en-US" dirty="0"/>
              <a:t>Can now learn which blocks </a:t>
            </a:r>
            <a:r>
              <a:rPr lang="en-US" dirty="0" smtClean="0"/>
              <a:t>match</a:t>
            </a:r>
            <a:endParaRPr lang="en-US" baseline="-25000" dirty="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2403395193"/>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0983"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2362121113"/>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0984"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sp>
        <p:nvSpPr>
          <p:cNvPr id="55" name="Rectangle 54"/>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56" name="Rectangle 55"/>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8" name="TextBox 57"/>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63" name="Rectangle 62"/>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64" name="Rectangle 63"/>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65" name="Elbow Connector 64"/>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7" name="Elbow Connector 6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3" name="Straight Arrow Connector 7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36263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fade">
                                      <p:cBhvr>
                                        <p:cTn id="11" dur="500"/>
                                        <p:tgtEl>
                                          <p:spTgt spid="67"/>
                                        </p:tgtEl>
                                      </p:cBhvr>
                                    </p:animEffect>
                                  </p:childTnLst>
                                </p:cTn>
                              </p:par>
                              <p:par>
                                <p:cTn id="12" presetID="10" presetClass="entr" presetSubtype="0" fill="hold" nodeType="with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fade">
                                      <p:cBhvr>
                                        <p:cTn id="14" dur="500"/>
                                        <p:tgtEl>
                                          <p:spTgt spid="65"/>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5" grpId="0" animBg="1"/>
      <p:bldP spid="56" grpId="0" animBg="1"/>
      <p:bldP spid="57" grpId="0"/>
      <p:bldP spid="58" grpId="0"/>
      <p:bldP spid="63" grpId="0"/>
      <p:bldP spid="6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Obfuscate each block </a:t>
            </a:r>
            <a:br>
              <a:rPr lang="en-US" dirty="0" smtClean="0"/>
            </a:br>
            <a:r>
              <a:rPr lang="en-US" dirty="0" smtClean="0"/>
              <a:t>(recall </a:t>
            </a:r>
            <a:r>
              <a:rPr lang="en-US" i="1" dirty="0" smtClean="0">
                <a:latin typeface="Times New Roman"/>
                <a:cs typeface="Times New Roman"/>
              </a:rPr>
              <a:t>w</a:t>
            </a:r>
            <a:r>
              <a:rPr lang="en-US" baseline="-25000" dirty="0" smtClean="0">
                <a:latin typeface="Times New Roman"/>
                <a:cs typeface="Times New Roman"/>
              </a:rPr>
              <a:t>0 </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 </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k</a:t>
            </a:r>
            <a:r>
              <a:rPr lang="en-US" dirty="0" smtClean="0">
                <a:latin typeface="Times New Roman"/>
                <a:cs typeface="Times New Roman"/>
              </a:rPr>
              <a:t> </a:t>
            </a:r>
            <a:r>
              <a:rPr lang="en-US" dirty="0" smtClean="0"/>
              <a:t>)</a:t>
            </a:r>
            <a:endParaRPr lang="en-US" baseline="30000" dirty="0" smtClean="0"/>
          </a:p>
          <a:p>
            <a:r>
              <a:rPr lang="en-US" dirty="0" smtClean="0"/>
              <a:t>Can now learn which blocks match</a:t>
            </a:r>
            <a:endParaRPr lang="en-US" baseline="-25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601262586"/>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3023"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2176572589"/>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3024"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6" name="Rectangle 35"/>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7" name="Rectangle 36"/>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49" name="Elbow Connector 48"/>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0" name="Elbow Connector 49"/>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6405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143"/>
            <a:ext cx="8229600" cy="1143000"/>
          </a:xfrm>
        </p:spPr>
        <p:txBody>
          <a:bodyPr/>
          <a:lstStyle/>
          <a:p>
            <a:r>
              <a:rPr lang="en-US" dirty="0" smtClean="0"/>
              <a:t>Aside </a:t>
            </a:r>
            <a:endParaRPr lang="en-US" dirty="0"/>
          </a:p>
        </p:txBody>
      </p:sp>
      <p:sp>
        <p:nvSpPr>
          <p:cNvPr id="3" name="Content Placeholder 2"/>
          <p:cNvSpPr>
            <a:spLocks noGrp="1"/>
          </p:cNvSpPr>
          <p:nvPr>
            <p:ph idx="1"/>
          </p:nvPr>
        </p:nvSpPr>
        <p:spPr>
          <a:xfrm>
            <a:off x="457200" y="844144"/>
            <a:ext cx="8229600" cy="4963695"/>
          </a:xfrm>
        </p:spPr>
        <p:txBody>
          <a:bodyPr>
            <a:normAutofit lnSpcReduction="10000"/>
          </a:bodyPr>
          <a:lstStyle/>
          <a:p>
            <a:r>
              <a:rPr lang="en-US" dirty="0" smtClean="0"/>
              <a:t>Can expand the output of point function [CanettiDakdouk08]</a:t>
            </a:r>
          </a:p>
          <a:p>
            <a:endParaRPr lang="en-US" dirty="0"/>
          </a:p>
          <a:p>
            <a:r>
              <a:rPr lang="en-US" dirty="0"/>
              <a:t>For </a:t>
            </a:r>
            <a:r>
              <a:rPr lang="en-US" i="1" dirty="0" err="1">
                <a:latin typeface="Times New Roman"/>
                <a:cs typeface="Times New Roman"/>
              </a:rPr>
              <a:t>i</a:t>
            </a:r>
            <a:r>
              <a:rPr lang="en-US" i="1" dirty="0">
                <a:latin typeface="Times New Roman"/>
                <a:cs typeface="Times New Roman"/>
              </a:rPr>
              <a:t>=</a:t>
            </a:r>
            <a:r>
              <a:rPr lang="en-US" dirty="0">
                <a:latin typeface="Times New Roman"/>
                <a:cs typeface="Times New Roman"/>
              </a:rPr>
              <a:t>1</a:t>
            </a:r>
            <a:r>
              <a:rPr lang="en-US" i="1" dirty="0">
                <a:latin typeface="Times New Roman"/>
                <a:cs typeface="Times New Roman"/>
              </a:rPr>
              <a:t> </a:t>
            </a:r>
            <a:r>
              <a:rPr lang="en-US" dirty="0">
                <a:cs typeface="Calibri"/>
              </a:rPr>
              <a:t>to</a:t>
            </a:r>
            <a:r>
              <a:rPr lang="en-US" i="1" dirty="0">
                <a:latin typeface="Times New Roman"/>
                <a:cs typeface="Times New Roman"/>
              </a:rPr>
              <a:t> |c|</a:t>
            </a:r>
            <a:r>
              <a:rPr lang="en-US" dirty="0" smtClean="0"/>
              <a:t>, </a:t>
            </a:r>
            <a:endParaRPr lang="en-US" dirty="0"/>
          </a:p>
          <a:p>
            <a:pPr lvl="1"/>
            <a:r>
              <a:rPr lang="en-US" dirty="0"/>
              <a:t>if </a:t>
            </a:r>
            <a:r>
              <a:rPr lang="en-US" i="1" dirty="0">
                <a:latin typeface="Times New Roman"/>
                <a:cs typeface="Times New Roman"/>
              </a:rPr>
              <a:t>c</a:t>
            </a:r>
            <a:r>
              <a:rPr lang="en-US" i="1" baseline="30000" dirty="0">
                <a:latin typeface="Times New Roman"/>
                <a:cs typeface="Times New Roman"/>
              </a:rPr>
              <a:t>i </a:t>
            </a:r>
            <a:r>
              <a:rPr lang="en-US" dirty="0">
                <a:latin typeface="Times New Roman"/>
                <a:cs typeface="Times New Roman"/>
              </a:rPr>
              <a:t>= 0 </a:t>
            </a:r>
            <a:r>
              <a:rPr lang="en-US" dirty="0"/>
              <a:t>obfuscate </a:t>
            </a:r>
            <a:r>
              <a:rPr lang="en-US" i="1" dirty="0">
                <a:latin typeface="Times New Roman"/>
                <a:cs typeface="Times New Roman"/>
              </a:rPr>
              <a:t>w</a:t>
            </a:r>
            <a:endParaRPr lang="en-US" i="1" baseline="30000" dirty="0">
              <a:latin typeface="Times New Roman"/>
              <a:cs typeface="Times New Roman"/>
            </a:endParaRPr>
          </a:p>
          <a:p>
            <a:pPr lvl="1"/>
            <a:r>
              <a:rPr lang="en-US" dirty="0">
                <a:cs typeface="Calibri"/>
              </a:rPr>
              <a:t>Else obfuscate </a:t>
            </a:r>
            <a:r>
              <a:rPr lang="en-US" dirty="0" smtClean="0">
                <a:cs typeface="Calibri"/>
              </a:rPr>
              <a:t/>
            </a:r>
            <a:br>
              <a:rPr lang="en-US" dirty="0" smtClean="0">
                <a:cs typeface="Calibri"/>
              </a:rPr>
            </a:br>
            <a:r>
              <a:rPr lang="en-US" dirty="0" smtClean="0">
                <a:cs typeface="Calibri"/>
              </a:rPr>
              <a:t>random </a:t>
            </a:r>
            <a:r>
              <a:rPr lang="en-US" dirty="0">
                <a:cs typeface="Calibri"/>
              </a:rPr>
              <a:t>point</a:t>
            </a:r>
            <a:r>
              <a:rPr lang="en-US" dirty="0">
                <a:latin typeface="Times New Roman"/>
                <a:cs typeface="Times New Roman"/>
              </a:rPr>
              <a:t> </a:t>
            </a:r>
            <a:r>
              <a:rPr lang="en-US" i="1" dirty="0" smtClean="0">
                <a:latin typeface="Times New Roman"/>
                <a:cs typeface="Times New Roman"/>
              </a:rPr>
              <a:t>r</a:t>
            </a:r>
          </a:p>
          <a:p>
            <a:r>
              <a:rPr lang="en-US" dirty="0" smtClean="0">
                <a:latin typeface="Calibri"/>
                <a:cs typeface="Calibri"/>
              </a:rPr>
              <a:t>Bits of </a:t>
            </a:r>
            <a:r>
              <a:rPr lang="en-US" i="1" dirty="0" smtClean="0">
                <a:latin typeface="Times New Roman"/>
                <a:cs typeface="Times New Roman"/>
              </a:rPr>
              <a:t>c</a:t>
            </a:r>
            <a:r>
              <a:rPr lang="en-US" dirty="0" smtClean="0">
                <a:latin typeface="Calibri"/>
                <a:cs typeface="Calibri"/>
              </a:rPr>
              <a:t> recovered by</a:t>
            </a:r>
            <a:br>
              <a:rPr lang="en-US" dirty="0" smtClean="0">
                <a:latin typeface="Calibri"/>
                <a:cs typeface="Calibri"/>
              </a:rPr>
            </a:br>
            <a:r>
              <a:rPr lang="en-US" dirty="0" smtClean="0">
                <a:latin typeface="Calibri"/>
                <a:cs typeface="Calibri"/>
              </a:rPr>
              <a:t>running corresponding </a:t>
            </a:r>
            <a:br>
              <a:rPr lang="en-US" dirty="0" smtClean="0">
                <a:latin typeface="Calibri"/>
                <a:cs typeface="Calibri"/>
              </a:rPr>
            </a:br>
            <a:r>
              <a:rPr lang="en-US" dirty="0" smtClean="0">
                <a:latin typeface="Calibri"/>
                <a:cs typeface="Calibri"/>
              </a:rPr>
              <a:t>point obfuscation</a:t>
            </a:r>
          </a:p>
          <a:p>
            <a:endParaRPr lang="en-US" dirty="0"/>
          </a:p>
        </p:txBody>
      </p:sp>
      <p:sp>
        <p:nvSpPr>
          <p:cNvPr id="4" name="Rectangle 3"/>
          <p:cNvSpPr/>
          <p:nvPr/>
        </p:nvSpPr>
        <p:spPr>
          <a:xfrm>
            <a:off x="1205832" y="1843765"/>
            <a:ext cx="2820962" cy="523220"/>
          </a:xfrm>
          <a:prstGeom prst="rect">
            <a:avLst/>
          </a:prstGeom>
        </p:spPr>
        <p:txBody>
          <a:bodyPr wrap="none">
            <a:spAutoFit/>
          </a:bodyPr>
          <a:lstStyle/>
          <a:p>
            <a:r>
              <a:rPr lang="en-US" sz="2800" i="1" dirty="0" err="1" smtClean="0">
                <a:latin typeface="Times New Roman"/>
                <a:cs typeface="Times New Roman"/>
              </a:rPr>
              <a:t>I</a:t>
            </a:r>
            <a:r>
              <a:rPr lang="en-US" sz="2800" i="1" baseline="-25000" dirty="0" err="1" smtClean="0">
                <a:latin typeface="Times New Roman"/>
                <a:cs typeface="Times New Roman"/>
              </a:rPr>
              <a:t>w</a:t>
            </a:r>
            <a:r>
              <a:rPr lang="en-US" sz="2800" i="1" baseline="-25000" dirty="0" smtClean="0">
                <a:latin typeface="Times New Roman"/>
                <a:cs typeface="Times New Roman"/>
              </a:rPr>
              <a:t>, c </a:t>
            </a:r>
            <a:r>
              <a:rPr lang="en-US" sz="2800" dirty="0" smtClean="0">
                <a:latin typeface="Times New Roman"/>
                <a:cs typeface="Times New Roman"/>
              </a:rPr>
              <a:t>(</a:t>
            </a:r>
            <a:r>
              <a:rPr lang="en-US" sz="2800" i="1" dirty="0">
                <a:latin typeface="Times New Roman"/>
                <a:cs typeface="Times New Roman"/>
              </a:rPr>
              <a:t>x</a:t>
            </a:r>
            <a:r>
              <a:rPr lang="en-US" sz="2800" dirty="0">
                <a:latin typeface="Times New Roman"/>
                <a:cs typeface="Times New Roman"/>
              </a:rPr>
              <a:t>) </a:t>
            </a:r>
            <a:r>
              <a:rPr lang="en-US" sz="2800" dirty="0" smtClean="0">
                <a:latin typeface="Times New Roman"/>
                <a:cs typeface="Times New Roman"/>
              </a:rPr>
              <a:t>=</a:t>
            </a:r>
            <a:r>
              <a:rPr lang="en-US" sz="2800" i="1" dirty="0" smtClean="0">
                <a:latin typeface="Times New Roman"/>
                <a:cs typeface="Times New Roman"/>
              </a:rPr>
              <a:t>c</a:t>
            </a:r>
            <a:r>
              <a:rPr lang="en-US" sz="2800" dirty="0" smtClean="0">
                <a:latin typeface="Times New Roman"/>
                <a:cs typeface="Times New Roman"/>
              </a:rPr>
              <a:t> </a:t>
            </a:r>
            <a:r>
              <a:rPr lang="en-US" sz="2800" dirty="0" err="1">
                <a:cs typeface="Calibri"/>
              </a:rPr>
              <a:t>iff</a:t>
            </a:r>
            <a:r>
              <a:rPr lang="en-US" sz="2800" dirty="0">
                <a:cs typeface="Calibri"/>
              </a:rPr>
              <a:t> </a:t>
            </a:r>
            <a:r>
              <a:rPr lang="en-US" sz="2800" dirty="0">
                <a:latin typeface="Times New Roman"/>
                <a:cs typeface="Times New Roman"/>
              </a:rPr>
              <a:t>x=w </a:t>
            </a:r>
            <a:endParaRPr lang="en-US" sz="2800" baseline="-25000" dirty="0"/>
          </a:p>
        </p:txBody>
      </p:sp>
      <p:grpSp>
        <p:nvGrpSpPr>
          <p:cNvPr id="13" name="Group 12"/>
          <p:cNvGrpSpPr/>
          <p:nvPr/>
        </p:nvGrpSpPr>
        <p:grpSpPr>
          <a:xfrm>
            <a:off x="6579912" y="2512913"/>
            <a:ext cx="679937" cy="484949"/>
            <a:chOff x="5336662" y="3974587"/>
            <a:chExt cx="679937" cy="484949"/>
          </a:xfrm>
        </p:grpSpPr>
        <p:sp>
          <p:nvSpPr>
            <p:cNvPr id="9" name="Rectangle 8"/>
            <p:cNvSpPr/>
            <p:nvPr/>
          </p:nvSpPr>
          <p:spPr>
            <a:xfrm>
              <a:off x="5336662" y="397458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336662" y="4037154"/>
              <a:ext cx="357331" cy="369332"/>
            </a:xfrm>
            <a:prstGeom prst="rect">
              <a:avLst/>
            </a:prstGeom>
          </p:spPr>
          <p:txBody>
            <a:bodyPr wrap="none">
              <a:spAutoFit/>
            </a:bodyPr>
            <a:lstStyle/>
            <a:p>
              <a:r>
                <a:rPr lang="en-US" i="1" dirty="0" smtClean="0">
                  <a:solidFill>
                    <a:srgbClr val="FFFFFF"/>
                  </a:solidFill>
                  <a:latin typeface="Times New Roman"/>
                  <a:cs typeface="Times New Roman"/>
                </a:rPr>
                <a:t>w</a:t>
              </a:r>
              <a:endParaRPr lang="en-US" baseline="30000" dirty="0">
                <a:solidFill>
                  <a:srgbClr val="FFFFFF"/>
                </a:solidFill>
                <a:latin typeface="Times New Roman"/>
                <a:cs typeface="Times New Roman"/>
              </a:endParaRPr>
            </a:p>
          </p:txBody>
        </p:sp>
      </p:grpSp>
      <p:sp>
        <p:nvSpPr>
          <p:cNvPr id="11" name="TextBox 10"/>
          <p:cNvSpPr txBox="1"/>
          <p:nvPr/>
        </p:nvSpPr>
        <p:spPr>
          <a:xfrm>
            <a:off x="6765223" y="3727251"/>
            <a:ext cx="344039" cy="369332"/>
          </a:xfrm>
          <a:prstGeom prst="rect">
            <a:avLst/>
          </a:prstGeom>
          <a:noFill/>
        </p:spPr>
        <p:txBody>
          <a:bodyPr wrap="none" rtlCol="0">
            <a:spAutoFit/>
          </a:bodyPr>
          <a:lstStyle/>
          <a:p>
            <a:r>
              <a:rPr lang="en-US" dirty="0" smtClean="0"/>
              <a:t>…</a:t>
            </a:r>
            <a:endParaRPr lang="en-US" dirty="0"/>
          </a:p>
        </p:txBody>
      </p:sp>
      <p:sp>
        <p:nvSpPr>
          <p:cNvPr id="14" name="TextBox 13"/>
          <p:cNvSpPr txBox="1"/>
          <p:nvPr/>
        </p:nvSpPr>
        <p:spPr>
          <a:xfrm>
            <a:off x="5791875" y="2628530"/>
            <a:ext cx="686072" cy="369332"/>
          </a:xfrm>
          <a:prstGeom prst="rect">
            <a:avLst/>
          </a:prstGeom>
          <a:noFill/>
        </p:spPr>
        <p:txBody>
          <a:bodyPr wrap="none" rtlCol="0">
            <a:spAutoFit/>
          </a:bodyPr>
          <a:lstStyle/>
          <a:p>
            <a:r>
              <a:rPr lang="en-US" i="1" dirty="0" smtClean="0">
                <a:latin typeface="Times New Roman"/>
                <a:cs typeface="Times New Roman"/>
              </a:rPr>
              <a:t>c</a:t>
            </a:r>
            <a:r>
              <a:rPr lang="en-US" baseline="30000" dirty="0" smtClean="0">
                <a:latin typeface="Times New Roman"/>
                <a:cs typeface="Times New Roman"/>
              </a:rPr>
              <a:t>1</a:t>
            </a:r>
            <a:r>
              <a:rPr lang="en-US" dirty="0" smtClean="0">
                <a:latin typeface="Times New Roman"/>
                <a:cs typeface="Times New Roman"/>
              </a:rPr>
              <a:t>= 1</a:t>
            </a:r>
            <a:endParaRPr lang="en-US" dirty="0">
              <a:latin typeface="Times New Roman"/>
              <a:cs typeface="Times New Roman"/>
            </a:endParaRPr>
          </a:p>
        </p:txBody>
      </p:sp>
      <p:grpSp>
        <p:nvGrpSpPr>
          <p:cNvPr id="15" name="Group 14"/>
          <p:cNvGrpSpPr/>
          <p:nvPr/>
        </p:nvGrpSpPr>
        <p:grpSpPr>
          <a:xfrm>
            <a:off x="6579912" y="3150262"/>
            <a:ext cx="679937" cy="484949"/>
            <a:chOff x="5336662" y="3974587"/>
            <a:chExt cx="679937" cy="484949"/>
          </a:xfrm>
        </p:grpSpPr>
        <p:sp>
          <p:nvSpPr>
            <p:cNvPr id="16" name="Rectangle 15"/>
            <p:cNvSpPr/>
            <p:nvPr/>
          </p:nvSpPr>
          <p:spPr>
            <a:xfrm>
              <a:off x="5336662" y="397458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5336662" y="4037154"/>
              <a:ext cx="370142" cy="369332"/>
            </a:xfrm>
            <a:prstGeom prst="rect">
              <a:avLst/>
            </a:prstGeom>
          </p:spPr>
          <p:txBody>
            <a:bodyPr wrap="none">
              <a:spAutoFit/>
            </a:bodyPr>
            <a:lstStyle/>
            <a:p>
              <a:r>
                <a:rPr lang="en-US" i="1" dirty="0" smtClean="0">
                  <a:solidFill>
                    <a:srgbClr val="FFFFFF"/>
                  </a:solidFill>
                  <a:latin typeface="Times New Roman"/>
                  <a:cs typeface="Times New Roman"/>
                </a:rPr>
                <a:t>r</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sp>
        <p:nvSpPr>
          <p:cNvPr id="18" name="TextBox 17"/>
          <p:cNvSpPr txBox="1"/>
          <p:nvPr/>
        </p:nvSpPr>
        <p:spPr>
          <a:xfrm>
            <a:off x="5791875" y="3265879"/>
            <a:ext cx="686072" cy="369332"/>
          </a:xfrm>
          <a:prstGeom prst="rect">
            <a:avLst/>
          </a:prstGeom>
          <a:noFill/>
        </p:spPr>
        <p:txBody>
          <a:bodyPr wrap="none" rtlCol="0">
            <a:spAutoFit/>
          </a:bodyPr>
          <a:lstStyle/>
          <a:p>
            <a:r>
              <a:rPr lang="en-US" i="1" dirty="0" smtClean="0">
                <a:latin typeface="Times New Roman"/>
                <a:cs typeface="Times New Roman"/>
              </a:rPr>
              <a:t>c</a:t>
            </a:r>
            <a:r>
              <a:rPr lang="en-US" baseline="30000" dirty="0">
                <a:latin typeface="Times New Roman"/>
                <a:cs typeface="Times New Roman"/>
              </a:rPr>
              <a:t>2</a:t>
            </a:r>
            <a:r>
              <a:rPr lang="en-US" dirty="0" smtClean="0">
                <a:latin typeface="Times New Roman"/>
                <a:cs typeface="Times New Roman"/>
              </a:rPr>
              <a:t>= 0</a:t>
            </a:r>
            <a:endParaRPr lang="en-US" dirty="0">
              <a:latin typeface="Times New Roman"/>
              <a:cs typeface="Times New Roman"/>
            </a:endParaRPr>
          </a:p>
        </p:txBody>
      </p:sp>
      <p:grpSp>
        <p:nvGrpSpPr>
          <p:cNvPr id="21" name="Group 20"/>
          <p:cNvGrpSpPr/>
          <p:nvPr/>
        </p:nvGrpSpPr>
        <p:grpSpPr>
          <a:xfrm>
            <a:off x="6587556" y="4255105"/>
            <a:ext cx="679937" cy="484949"/>
            <a:chOff x="5336662" y="3974587"/>
            <a:chExt cx="679937" cy="484949"/>
          </a:xfrm>
        </p:grpSpPr>
        <p:sp>
          <p:nvSpPr>
            <p:cNvPr id="22" name="Rectangle 21"/>
            <p:cNvSpPr/>
            <p:nvPr/>
          </p:nvSpPr>
          <p:spPr>
            <a:xfrm>
              <a:off x="5336662" y="397458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5336662" y="4037154"/>
              <a:ext cx="423117" cy="369332"/>
            </a:xfrm>
            <a:prstGeom prst="rect">
              <a:avLst/>
            </a:prstGeom>
          </p:spPr>
          <p:txBody>
            <a:bodyPr wrap="none">
              <a:spAutoFit/>
            </a:bodyPr>
            <a:lstStyle/>
            <a:p>
              <a:r>
                <a:rPr lang="en-US" i="1" dirty="0" err="1" smtClean="0">
                  <a:solidFill>
                    <a:srgbClr val="FFFFFF"/>
                  </a:solidFill>
                  <a:latin typeface="Times New Roman"/>
                  <a:cs typeface="Times New Roman"/>
                </a:rPr>
                <a:t>r</a:t>
              </a:r>
              <a:r>
                <a:rPr lang="en-US" baseline="30000" dirty="0" err="1" smtClean="0">
                  <a:solidFill>
                    <a:srgbClr val="FFFFFF"/>
                  </a:solidFill>
                  <a:latin typeface="Times New Roman"/>
                  <a:cs typeface="Times New Roman"/>
                </a:rPr>
                <a:t>|c</a:t>
              </a:r>
              <a:r>
                <a:rPr lang="en-US" baseline="30000" dirty="0" smtClean="0">
                  <a:solidFill>
                    <a:srgbClr val="FFFFFF"/>
                  </a:solidFill>
                  <a:latin typeface="Times New Roman"/>
                  <a:cs typeface="Times New Roman"/>
                </a:rPr>
                <a:t>|</a:t>
              </a:r>
              <a:endParaRPr lang="en-US" baseline="30000" dirty="0">
                <a:solidFill>
                  <a:srgbClr val="FFFFFF"/>
                </a:solidFill>
                <a:latin typeface="Times New Roman"/>
                <a:cs typeface="Times New Roman"/>
              </a:endParaRPr>
            </a:p>
          </p:txBody>
        </p:sp>
      </p:grpSp>
      <p:sp>
        <p:nvSpPr>
          <p:cNvPr id="24" name="TextBox 23"/>
          <p:cNvSpPr txBox="1"/>
          <p:nvPr/>
        </p:nvSpPr>
        <p:spPr>
          <a:xfrm>
            <a:off x="5799519" y="4370722"/>
            <a:ext cx="739046" cy="369332"/>
          </a:xfrm>
          <a:prstGeom prst="rect">
            <a:avLst/>
          </a:prstGeom>
          <a:noFill/>
        </p:spPr>
        <p:txBody>
          <a:bodyPr wrap="none" rtlCol="0">
            <a:spAutoFit/>
          </a:bodyPr>
          <a:lstStyle/>
          <a:p>
            <a:r>
              <a:rPr lang="en-US" i="1" dirty="0" err="1" smtClean="0">
                <a:latin typeface="Times New Roman"/>
                <a:cs typeface="Times New Roman"/>
              </a:rPr>
              <a:t>c</a:t>
            </a:r>
            <a:r>
              <a:rPr lang="en-US" baseline="30000" dirty="0" err="1" smtClean="0">
                <a:latin typeface="Times New Roman"/>
                <a:cs typeface="Times New Roman"/>
              </a:rPr>
              <a:t>|c</a:t>
            </a:r>
            <a:r>
              <a:rPr lang="en-US" baseline="30000" dirty="0" smtClean="0">
                <a:latin typeface="Times New Roman"/>
                <a:cs typeface="Times New Roman"/>
              </a:rPr>
              <a:t>|</a:t>
            </a:r>
            <a:r>
              <a:rPr lang="en-US" dirty="0" smtClean="0">
                <a:latin typeface="Times New Roman"/>
                <a:cs typeface="Times New Roman"/>
              </a:rPr>
              <a:t>= 0</a:t>
            </a:r>
            <a:endParaRPr lang="en-US" dirty="0">
              <a:latin typeface="Times New Roman"/>
              <a:cs typeface="Times New Roman"/>
            </a:endParaRPr>
          </a:p>
        </p:txBody>
      </p:sp>
      <p:sp>
        <p:nvSpPr>
          <p:cNvPr id="25" name="Trapezoid 24"/>
          <p:cNvSpPr/>
          <p:nvPr/>
        </p:nvSpPr>
        <p:spPr bwMode="auto">
          <a:xfrm rot="5400000">
            <a:off x="5183730" y="2468456"/>
            <a:ext cx="3022206" cy="2385071"/>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6" name="Rectangle 36"/>
          <p:cNvSpPr>
            <a:spLocks noChangeArrowheads="1"/>
          </p:cNvSpPr>
          <p:nvPr/>
        </p:nvSpPr>
        <p:spPr bwMode="auto">
          <a:xfrm>
            <a:off x="561474" y="6029931"/>
            <a:ext cx="8003369" cy="5639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Lets try the same trick on our construction</a:t>
            </a:r>
          </a:p>
        </p:txBody>
      </p:sp>
    </p:spTree>
    <p:extLst>
      <p:ext uri="{BB962C8B-B14F-4D97-AF65-F5344CB8AC3E}">
        <p14:creationId xmlns:p14="http://schemas.microsoft.com/office/powerpoint/2010/main" val="39342164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nodeType="after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11" grpId="0"/>
      <p:bldP spid="14" grpId="0"/>
      <p:bldP spid="18" grpId="0"/>
      <p:bldP spid="24" grpId="0"/>
      <p:bldP spid="25" grpId="0" animBg="1"/>
      <p:bldP spid="2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block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 </a:t>
            </a:r>
            <a:r>
              <a:rPr lang="en-US" dirty="0" smtClean="0">
                <a:latin typeface="Times New Roman"/>
                <a:cs typeface="Times New Roman"/>
              </a:rPr>
              <a:t>= 0 </a:t>
            </a:r>
            <a:r>
              <a:rPr lang="en-US" dirty="0" smtClean="0"/>
              <a:t>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random point</a:t>
            </a:r>
            <a:r>
              <a:rPr lang="en-US" dirty="0" smtClean="0">
                <a:latin typeface="Times New Roman"/>
                <a:cs typeface="Times New Roman"/>
              </a:rPr>
              <a:t> </a:t>
            </a:r>
            <a:r>
              <a:rPr lang="en-US" i="1" dirty="0">
                <a:latin typeface="Times New Roman"/>
                <a:cs typeface="Times New Roman"/>
              </a:rPr>
              <a:t>r </a:t>
            </a:r>
            <a:r>
              <a:rPr lang="en-US" i="1" baseline="30000" dirty="0" err="1">
                <a:latin typeface="Times New Roman"/>
                <a:cs typeface="Times New Roman"/>
              </a:rPr>
              <a:t>i</a:t>
            </a:r>
            <a:endParaRPr lang="en-US"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2364583837"/>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4045"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590629431"/>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4046"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6" name="Rectangle 35"/>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7" name="Rectangle 36"/>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105533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block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random point</a:t>
            </a:r>
            <a:r>
              <a:rPr lang="en-US" dirty="0" smtClean="0">
                <a:latin typeface="Times New Roman"/>
                <a:cs typeface="Times New Roman"/>
              </a:rPr>
              <a:t>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367308549"/>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5067"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2201457236"/>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5068"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6" name="Rectangle 35"/>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7" name="Rectangle 36"/>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2360009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28"/>
                                        </p:tgtEl>
                                      </p:cBhvr>
                                    </p:animEffect>
                                    <p:set>
                                      <p:cBhvr>
                                        <p:cTn id="11" dur="1" fill="hold">
                                          <p:stCondLst>
                                            <p:cond delay="499"/>
                                          </p:stCondLst>
                                        </p:cTn>
                                        <p:tgtEl>
                                          <p:spTgt spid="28"/>
                                        </p:tgtEl>
                                        <p:attrNameLst>
                                          <p:attrName>style.visibility</p:attrName>
                                        </p:attrNameLst>
                                      </p:cBhvr>
                                      <p:to>
                                        <p:strVal val="hidden"/>
                                      </p:to>
                                    </p:set>
                                  </p:childTnLst>
                                </p:cTn>
                              </p:par>
                              <p:par>
                                <p:cTn id="12" presetID="10" presetClass="exit" presetSubtype="0" fill="hold" grpId="0" nodeType="withEffect">
                                  <p:stCondLst>
                                    <p:cond delay="0"/>
                                  </p:stCondLst>
                                  <p:childTnLst>
                                    <p:animEffect transition="out" filter="fade">
                                      <p:cBhvr>
                                        <p:cTn id="13" dur="500"/>
                                        <p:tgtEl>
                                          <p:spTgt spid="36"/>
                                        </p:tgtEl>
                                      </p:cBhvr>
                                    </p:animEffect>
                                    <p:set>
                                      <p:cBhvr>
                                        <p:cTn id="14"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6" grpId="0" animBg="1"/>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block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random point</a:t>
            </a:r>
            <a:r>
              <a:rPr lang="en-US" dirty="0" smtClean="0">
                <a:latin typeface="Times New Roman"/>
                <a:cs typeface="Times New Roman"/>
              </a:rPr>
              <a:t>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3542144428"/>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6091"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3162594687"/>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6092"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6" name="Rectangle 35"/>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7" name="Rectangle 36"/>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46581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44"/>
                                        </p:tgtEl>
                                      </p:cBhvr>
                                    </p:animEffect>
                                    <p:set>
                                      <p:cBhvr>
                                        <p:cTn id="15" dur="1" fill="hold">
                                          <p:stCondLst>
                                            <p:cond delay="499"/>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44" grpId="0" animBg="1"/>
      <p:bldP spid="3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72720"/>
            <a:ext cx="3983696" cy="4675680"/>
          </a:xfrm>
        </p:spPr>
        <p:txBody>
          <a:bodyPr>
            <a:normAutofit fontScale="55000" lnSpcReduction="20000"/>
          </a:bodyPr>
          <a:lstStyle/>
          <a:p>
            <a:r>
              <a:rPr lang="en-US" dirty="0" smtClean="0">
                <a:latin typeface="Arial" charset="0"/>
              </a:rPr>
              <a:t>High entropy sources are </a:t>
            </a:r>
            <a:br>
              <a:rPr lang="en-US" dirty="0" smtClean="0">
                <a:latin typeface="Arial" charset="0"/>
              </a:rPr>
            </a:br>
            <a:r>
              <a:rPr lang="en-US" dirty="0" smtClean="0">
                <a:latin typeface="Arial" charset="0"/>
              </a:rPr>
              <a:t>often noisy </a:t>
            </a:r>
          </a:p>
          <a:p>
            <a:pPr lvl="1"/>
            <a:r>
              <a:rPr lang="en-US" dirty="0">
                <a:latin typeface="Arial" charset="0"/>
              </a:rPr>
              <a:t>Source value </a:t>
            </a:r>
            <a:r>
              <a:rPr lang="en-US" i="1" dirty="0">
                <a:latin typeface="Arial" charset="0"/>
              </a:rPr>
              <a:t>changes</a:t>
            </a:r>
            <a:r>
              <a:rPr lang="en-US" dirty="0">
                <a:latin typeface="Arial" charset="0"/>
              </a:rPr>
              <a:t> over time, </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p>
          <a:p>
            <a:pPr lvl="1"/>
            <a:r>
              <a:rPr lang="en-US" altLang="ja-JP" dirty="0" smtClean="0">
                <a:latin typeface="Times New Roman"/>
                <a:cs typeface="Times New Roman"/>
              </a:rPr>
              <a:t>Distance is bounded</a:t>
            </a:r>
          </a:p>
          <a:p>
            <a:pPr marL="457200" lvl="1" indent="0">
              <a:buNone/>
            </a:pPr>
            <a:r>
              <a:rPr lang="en-US" altLang="ja-JP" dirty="0">
                <a:latin typeface="Times New Roman"/>
                <a:cs typeface="Times New Roman"/>
              </a:rPr>
              <a:t> </a:t>
            </a:r>
            <a:r>
              <a:rPr lang="en-US" altLang="ja-JP" dirty="0" smtClean="0">
                <a:latin typeface="Times New Roman"/>
                <a:cs typeface="Times New Roman"/>
              </a:rPr>
              <a:t>     </a:t>
            </a:r>
            <a:r>
              <a:rPr lang="en-US" altLang="ja-JP" i="1" dirty="0" smtClean="0">
                <a:latin typeface="Times New Roman"/>
                <a:cs typeface="Times New Roman"/>
              </a:rPr>
              <a:t>d</a:t>
            </a:r>
            <a:r>
              <a:rPr lang="en-US" altLang="ja-JP" dirty="0" smtClean="0">
                <a:latin typeface="Times New Roman"/>
                <a:cs typeface="Times New Roman"/>
              </a:rPr>
              <a:t>(</a:t>
            </a:r>
            <a:r>
              <a:rPr lang="en-US" altLang="ja-JP" i="1" dirty="0" smtClean="0">
                <a:latin typeface="Times New Roman"/>
                <a:cs typeface="Times New Roman"/>
              </a:rPr>
              <a:t>w</a:t>
            </a:r>
            <a:r>
              <a:rPr lang="en-US" altLang="ja-JP" baseline="-25000" dirty="0" smtClean="0">
                <a:latin typeface="Times New Roman"/>
                <a:cs typeface="Times New Roman"/>
              </a:rPr>
              <a:t>0</a:t>
            </a:r>
            <a:r>
              <a:rPr lang="en-US" altLang="ja-JP" dirty="0" smtClean="0">
                <a:latin typeface="Times New Roman"/>
                <a:cs typeface="Times New Roman"/>
              </a:rPr>
              <a:t>, </a:t>
            </a:r>
            <a:r>
              <a:rPr lang="en-US" altLang="ja-JP" i="1" dirty="0" smtClean="0">
                <a:latin typeface="Times New Roman"/>
                <a:cs typeface="Times New Roman"/>
              </a:rPr>
              <a:t>w</a:t>
            </a:r>
            <a:r>
              <a:rPr lang="en-US" altLang="ja-JP" baseline="-25000" dirty="0" smtClean="0">
                <a:latin typeface="Times New Roman"/>
                <a:cs typeface="Times New Roman"/>
              </a:rPr>
              <a:t>1</a:t>
            </a:r>
            <a:r>
              <a:rPr lang="en-US" altLang="ja-JP" dirty="0" smtClean="0">
                <a:latin typeface="Times New Roman"/>
                <a:cs typeface="Times New Roman"/>
              </a:rPr>
              <a:t>)≤</a:t>
            </a:r>
            <a:r>
              <a:rPr lang="en-US" altLang="ja-JP" i="1" dirty="0" err="1" smtClean="0">
                <a:latin typeface="Times New Roman"/>
                <a:cs typeface="Times New Roman"/>
              </a:rPr>
              <a:t>d</a:t>
            </a:r>
            <a:r>
              <a:rPr lang="en-US" altLang="ja-JP" i="1" baseline="-25000" dirty="0" err="1" smtClean="0">
                <a:latin typeface="Times New Roman"/>
                <a:cs typeface="Times New Roman"/>
              </a:rPr>
              <a:t>max</a:t>
            </a:r>
            <a:endParaRPr lang="en-US" altLang="ja-JP" i="1" baseline="-25000" dirty="0">
              <a:latin typeface="Times New Roman"/>
              <a:cs typeface="Times New Roman"/>
            </a:endParaRPr>
          </a:p>
          <a:p>
            <a:endParaRPr lang="en-US" dirty="0" smtClean="0">
              <a:latin typeface="Arial" charset="0"/>
            </a:endParaRPr>
          </a:p>
          <a:p>
            <a:r>
              <a:rPr lang="en-US" dirty="0" smtClean="0">
                <a:latin typeface="Arial" charset="0"/>
              </a:rPr>
              <a:t>Want </a:t>
            </a:r>
            <a:r>
              <a:rPr lang="en-US" dirty="0">
                <a:latin typeface="Arial" charset="0"/>
              </a:rPr>
              <a:t>to derive stable and </a:t>
            </a:r>
            <a:r>
              <a:rPr lang="en-US" i="1" dirty="0">
                <a:latin typeface="Arial" charset="0"/>
              </a:rPr>
              <a:t>cryptographically</a:t>
            </a:r>
            <a:r>
              <a:rPr lang="en-US" dirty="0">
                <a:latin typeface="Arial" charset="0"/>
              </a:rPr>
              <a:t> strong key from </a:t>
            </a:r>
            <a:r>
              <a:rPr lang="en-US" dirty="0" smtClean="0">
                <a:latin typeface="Arial" charset="0"/>
              </a:rPr>
              <a:t>noisy source</a:t>
            </a:r>
            <a:endParaRPr lang="en-US" dirty="0">
              <a:latin typeface="Arial" charset="0"/>
            </a:endParaRPr>
          </a:p>
          <a:p>
            <a:pPr lvl="1"/>
            <a:r>
              <a:rPr lang="en-US" dirty="0" smtClean="0">
                <a:latin typeface="Arial" charset="0"/>
                <a:cs typeface="Arial" charset="0"/>
              </a:rPr>
              <a:t>Want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Arial" charset="0"/>
                <a:cs typeface="Arial" charset="0"/>
              </a:rPr>
              <a:t> to </a:t>
            </a:r>
            <a:r>
              <a:rPr lang="en-US" dirty="0">
                <a:latin typeface="Arial" charset="0"/>
                <a:cs typeface="Arial" charset="0"/>
              </a:rPr>
              <a:t>map to same </a:t>
            </a:r>
            <a:r>
              <a:rPr lang="en-US" dirty="0" smtClean="0">
                <a:latin typeface="Arial" charset="0"/>
                <a:cs typeface="Arial" charset="0"/>
              </a:rPr>
              <a:t>key</a:t>
            </a:r>
            <a:br>
              <a:rPr lang="en-US" dirty="0" smtClean="0">
                <a:latin typeface="Arial" charset="0"/>
                <a:cs typeface="Arial" charset="0"/>
              </a:rPr>
            </a:b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i="1" baseline="-25000" dirty="0" smtClean="0">
                <a:latin typeface="Times New Roman" charset="0"/>
                <a:cs typeface="Times New Roman" charset="0"/>
              </a:rPr>
              <a:t> </a:t>
            </a:r>
            <a:r>
              <a:rPr lang="en-US" dirty="0" smtClean="0">
                <a:latin typeface="Times New Roman" charset="0"/>
                <a:cs typeface="Times New Roman" charset="0"/>
              </a:rPr>
              <a:t>) </a:t>
            </a:r>
            <a:r>
              <a:rPr lang="en-US" dirty="0">
                <a:latin typeface="Times New Roman" charset="0"/>
                <a:cs typeface="Times New Roman" charset="0"/>
              </a:rPr>
              <a:t>= </a:t>
            </a: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1</a:t>
            </a:r>
            <a:r>
              <a:rPr lang="en-US" i="1" baseline="-25000" dirty="0" smtClean="0">
                <a:latin typeface="Times New Roman" charset="0"/>
                <a:cs typeface="Times New Roman" charset="0"/>
              </a:rPr>
              <a:t> </a:t>
            </a:r>
            <a:r>
              <a:rPr lang="en-US" altLang="ja-JP" dirty="0" smtClean="0">
                <a:latin typeface="Times New Roman" charset="0"/>
                <a:cs typeface="Times New Roman" charset="0"/>
              </a:rPr>
              <a:t>)</a:t>
            </a:r>
            <a:endParaRPr lang="en-US" altLang="ja-JP" dirty="0">
              <a:latin typeface="Times New Roman" charset="0"/>
              <a:cs typeface="Times New Roman" charset="0"/>
            </a:endParaRPr>
          </a:p>
          <a:p>
            <a:endParaRPr lang="en-US" dirty="0" smtClean="0">
              <a:latin typeface="Arial" charset="0"/>
            </a:endParaRPr>
          </a:p>
          <a:p>
            <a:endParaRPr lang="en-US" dirty="0">
              <a:latin typeface="Arial" charset="0"/>
            </a:endParaRPr>
          </a:p>
          <a:p>
            <a:r>
              <a:rPr lang="en-US" dirty="0" smtClean="0">
                <a:latin typeface="Arial" charset="0"/>
              </a:rPr>
              <a:t>Different samples from source </a:t>
            </a:r>
            <a:r>
              <a:rPr lang="en-US" i="1" dirty="0" smtClean="0">
                <a:latin typeface="Arial" charset="0"/>
              </a:rPr>
              <a:t>must</a:t>
            </a:r>
            <a:r>
              <a:rPr lang="en-US" dirty="0" smtClean="0">
                <a:latin typeface="Arial" charset="0"/>
              </a:rPr>
              <a:t> </a:t>
            </a:r>
            <a:r>
              <a:rPr lang="en-US" dirty="0">
                <a:latin typeface="Arial" charset="0"/>
              </a:rPr>
              <a:t>map to different and </a:t>
            </a:r>
            <a:r>
              <a:rPr lang="en-US" i="1" dirty="0">
                <a:latin typeface="Arial" charset="0"/>
              </a:rPr>
              <a:t>independent </a:t>
            </a:r>
            <a:r>
              <a:rPr lang="en-US" dirty="0">
                <a:latin typeface="Arial" charset="0"/>
              </a:rPr>
              <a:t>keys</a:t>
            </a:r>
          </a:p>
          <a:p>
            <a:pPr lvl="1"/>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i="1" baseline="-25000" dirty="0" smtClean="0">
                <a:latin typeface="Times New Roman" charset="0"/>
                <a:cs typeface="Times New Roman" charset="0"/>
              </a:rPr>
              <a:t> </a:t>
            </a:r>
            <a:r>
              <a:rPr lang="en-US" dirty="0" smtClean="0">
                <a:latin typeface="Times New Roman" charset="0"/>
                <a:cs typeface="Times New Roman" charset="0"/>
              </a:rPr>
              <a:t>) </a:t>
            </a:r>
            <a:r>
              <a:rPr lang="en-US" dirty="0">
                <a:latin typeface="Times New Roman" charset="0"/>
                <a:cs typeface="Times New Roman" charset="0"/>
              </a:rPr>
              <a:t>≠ </a:t>
            </a: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dirty="0" smtClean="0">
                <a:latin typeface="Times New Roman" charset="0"/>
                <a:cs typeface="Times New Roman" charset="0"/>
              </a:rPr>
              <a:t>’</a:t>
            </a:r>
            <a:r>
              <a:rPr lang="en-US" i="1" dirty="0" smtClean="0">
                <a:latin typeface="Times New Roman" charset="0"/>
                <a:cs typeface="Times New Roman" charset="0"/>
              </a:rPr>
              <a:t> </a:t>
            </a:r>
            <a:r>
              <a:rPr lang="en-US" dirty="0" smtClean="0">
                <a:latin typeface="Times New Roman" charset="0"/>
                <a:cs typeface="Times New Roman" charset="0"/>
              </a:rPr>
              <a:t>)</a:t>
            </a:r>
            <a:endParaRPr lang="en-US" dirty="0">
              <a:latin typeface="Times New Roman" charset="0"/>
              <a:cs typeface="Times New Roman" charset="0"/>
            </a:endParaRPr>
          </a:p>
        </p:txBody>
      </p:sp>
      <p:sp>
        <p:nvSpPr>
          <p:cNvPr id="8194" name="Title 2"/>
          <p:cNvSpPr>
            <a:spLocks noGrp="1"/>
          </p:cNvSpPr>
          <p:nvPr>
            <p:ph type="title"/>
          </p:nvPr>
        </p:nvSpPr>
        <p:spPr/>
        <p:txBody>
          <a:bodyPr>
            <a:normAutofit fontScale="90000"/>
          </a:bodyPr>
          <a:lstStyle/>
          <a:p>
            <a:r>
              <a:rPr lang="en-US" dirty="0" smtClean="0">
                <a:latin typeface="Arial" charset="0"/>
              </a:rPr>
              <a:t>Key Derivation from Noisy Sources</a:t>
            </a:r>
            <a:endParaRPr lang="en-US" dirty="0">
              <a:latin typeface="Arial" charset="0"/>
            </a:endParaRPr>
          </a:p>
        </p:txBody>
      </p:sp>
      <p:pic>
        <p:nvPicPr>
          <p:cNvPr id="6" name="Picture 5"/>
          <p:cNvPicPr>
            <a:picLocks noChangeAspect="1" noChangeArrowheads="1"/>
          </p:cNvPicPr>
          <p:nvPr/>
        </p:nvPicPr>
        <p:blipFill>
          <a:blip r:embed="rId4" cstate="print"/>
          <a:srcRect l="23770" t="50000" r="3369" b="22278"/>
          <a:stretch>
            <a:fillRect/>
          </a:stretch>
        </p:blipFill>
        <p:spPr bwMode="auto">
          <a:xfrm>
            <a:off x="4073440" y="2209800"/>
            <a:ext cx="4800600" cy="1008126"/>
          </a:xfrm>
          <a:prstGeom prst="rect">
            <a:avLst/>
          </a:prstGeom>
          <a:noFill/>
          <a:ln w="12700">
            <a:noFill/>
            <a:miter lim="800000"/>
            <a:headEnd type="none" w="sm" len="sm"/>
            <a:tailEnd type="none" w="sm" len="sm"/>
          </a:ln>
          <a:effectLst/>
        </p:spPr>
      </p:pic>
      <p:sp>
        <p:nvSpPr>
          <p:cNvPr id="3" name="TextBox 2"/>
          <p:cNvSpPr txBox="1"/>
          <p:nvPr/>
        </p:nvSpPr>
        <p:spPr>
          <a:xfrm>
            <a:off x="4436967" y="1752600"/>
            <a:ext cx="3906726" cy="369332"/>
          </a:xfrm>
          <a:prstGeom prst="rect">
            <a:avLst/>
          </a:prstGeom>
          <a:noFill/>
        </p:spPr>
        <p:txBody>
          <a:bodyPr wrap="none" rtlCol="0">
            <a:spAutoFit/>
          </a:bodyPr>
          <a:lstStyle/>
          <a:p>
            <a:pPr algn="ctr"/>
            <a:r>
              <a:rPr lang="en-US" sz="1800" b="1" dirty="0" smtClean="0"/>
              <a:t>Physically </a:t>
            </a:r>
            <a:r>
              <a:rPr lang="en-US" sz="1800" b="1" dirty="0" err="1" smtClean="0"/>
              <a:t>Unclonable</a:t>
            </a:r>
            <a:r>
              <a:rPr lang="en-US" sz="1800" b="1" dirty="0" smtClean="0"/>
              <a:t> Functions (PUFs)</a:t>
            </a:r>
            <a:endParaRPr lang="en-US" sz="1800" b="1" dirty="0"/>
          </a:p>
        </p:txBody>
      </p:sp>
      <p:pic>
        <p:nvPicPr>
          <p:cNvPr id="8" name="Content Placeholder 3"/>
          <p:cNvPicPr>
            <a:picLocks noChangeAspect="1"/>
          </p:cNvPicPr>
          <p:nvPr/>
        </p:nvPicPr>
        <p:blipFill>
          <a:blip r:embed="rId5">
            <a:extLst>
              <a:ext uri="{28A0092B-C50C-407E-A947-70E740481C1C}">
                <a14:useLocalDpi xmlns:a14="http://schemas.microsoft.com/office/drawing/2010/main" val="0"/>
              </a:ext>
            </a:extLst>
          </a:blip>
          <a:srcRect l="-6770" r="-6770"/>
          <a:stretch>
            <a:fillRect/>
          </a:stretch>
        </p:blipFill>
        <p:spPr bwMode="auto">
          <a:xfrm>
            <a:off x="4952321" y="4572000"/>
            <a:ext cx="8175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6"/>
          <a:srcRect l="-400" r="30920"/>
          <a:stretch/>
        </p:blipFill>
        <p:spPr>
          <a:xfrm>
            <a:off x="6172200" y="4038600"/>
            <a:ext cx="1497921" cy="2209800"/>
          </a:xfrm>
          <a:prstGeom prst="rect">
            <a:avLst/>
          </a:prstGeom>
          <a:effectLst/>
          <a:scene3d>
            <a:camera prst="orthographicFront">
              <a:rot lat="0" lon="10800000" rev="0"/>
            </a:camera>
            <a:lightRig rig="threePt" dir="t"/>
          </a:scene3d>
        </p:spPr>
      </p:pic>
      <p:sp>
        <p:nvSpPr>
          <p:cNvPr id="12" name="TextBox 11"/>
          <p:cNvSpPr txBox="1"/>
          <p:nvPr/>
        </p:nvSpPr>
        <p:spPr>
          <a:xfrm>
            <a:off x="5483434" y="3352800"/>
            <a:ext cx="1813793" cy="369332"/>
          </a:xfrm>
          <a:prstGeom prst="rect">
            <a:avLst/>
          </a:prstGeom>
          <a:noFill/>
        </p:spPr>
        <p:txBody>
          <a:bodyPr wrap="none" rtlCol="0">
            <a:spAutoFit/>
          </a:bodyPr>
          <a:lstStyle/>
          <a:p>
            <a:pPr algn="ctr"/>
            <a:r>
              <a:rPr lang="en-US" sz="1800" b="1" dirty="0" smtClean="0"/>
              <a:t>Biometric Data</a:t>
            </a:r>
            <a:endParaRPr lang="en-US" sz="1800" b="1" dirty="0"/>
          </a:p>
        </p:txBody>
      </p:sp>
      <p:graphicFrame>
        <p:nvGraphicFramePr>
          <p:cNvPr id="10" name="Object 9"/>
          <p:cNvGraphicFramePr>
            <a:graphicFrameLocks noChangeAspect="1"/>
          </p:cNvGraphicFramePr>
          <p:nvPr>
            <p:extLst>
              <p:ext uri="{D42A27DB-BD31-4B8C-83A1-F6EECF244321}">
                <p14:modId xmlns:p14="http://schemas.microsoft.com/office/powerpoint/2010/main" val="1526535445"/>
              </p:ext>
            </p:extLst>
          </p:nvPr>
        </p:nvGraphicFramePr>
        <p:xfrm>
          <a:off x="8510587" y="2023269"/>
          <a:ext cx="352425" cy="373062"/>
        </p:xfrm>
        <a:graphic>
          <a:graphicData uri="http://schemas.openxmlformats.org/presentationml/2006/ole">
            <mc:AlternateContent xmlns:mc="http://schemas.openxmlformats.org/markup-compatibility/2006">
              <mc:Choice xmlns:v="urn:schemas-microsoft-com:vml" Requires="v">
                <p:oleObj spid="_x0000_s38613" name="Equation" r:id="rId7" imgW="203200" imgH="215900" progId="Equation.3">
                  <p:embed/>
                </p:oleObj>
              </mc:Choice>
              <mc:Fallback>
                <p:oleObj name="Equation" r:id="rId7" imgW="203200" imgH="215900" progId="Equation.3">
                  <p:embed/>
                  <p:pic>
                    <p:nvPicPr>
                      <p:cNvPr id="0" name=""/>
                      <p:cNvPicPr/>
                      <p:nvPr/>
                    </p:nvPicPr>
                    <p:blipFill>
                      <a:blip r:embed="rId8"/>
                      <a:stretch>
                        <a:fillRect/>
                      </a:stretch>
                    </p:blipFill>
                    <p:spPr>
                      <a:xfrm>
                        <a:off x="8510587" y="2023269"/>
                        <a:ext cx="352425" cy="373062"/>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782803399"/>
              </p:ext>
            </p:extLst>
          </p:nvPr>
        </p:nvGraphicFramePr>
        <p:xfrm>
          <a:off x="7891071" y="5060156"/>
          <a:ext cx="352425" cy="373062"/>
        </p:xfrm>
        <a:graphic>
          <a:graphicData uri="http://schemas.openxmlformats.org/presentationml/2006/ole">
            <mc:AlternateContent xmlns:mc="http://schemas.openxmlformats.org/markup-compatibility/2006">
              <mc:Choice xmlns:v="urn:schemas-microsoft-com:vml" Requires="v">
                <p:oleObj spid="_x0000_s38614" name="Equation" r:id="rId9" imgW="203200" imgH="215900" progId="Equation.3">
                  <p:embed/>
                </p:oleObj>
              </mc:Choice>
              <mc:Fallback>
                <p:oleObj name="Equation" r:id="rId9" imgW="203200" imgH="215900" progId="Equation.3">
                  <p:embed/>
                  <p:pic>
                    <p:nvPicPr>
                      <p:cNvPr id="0" name=""/>
                      <p:cNvPicPr/>
                      <p:nvPr/>
                    </p:nvPicPr>
                    <p:blipFill>
                      <a:blip r:embed="rId8"/>
                      <a:stretch>
                        <a:fillRect/>
                      </a:stretch>
                    </p:blipFill>
                    <p:spPr>
                      <a:xfrm>
                        <a:off x="7891071" y="5060156"/>
                        <a:ext cx="352425" cy="373062"/>
                      </a:xfrm>
                      <a:prstGeom prst="rect">
                        <a:avLst/>
                      </a:prstGeom>
                    </p:spPr>
                  </p:pic>
                </p:oleObj>
              </mc:Fallback>
            </mc:AlternateContent>
          </a:graphicData>
        </a:graphic>
      </p:graphicFrame>
    </p:spTree>
    <p:extLst>
      <p:ext uri="{BB962C8B-B14F-4D97-AF65-F5344CB8AC3E}">
        <p14:creationId xmlns:p14="http://schemas.microsoft.com/office/powerpoint/2010/main" val="25647089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xEl>
                                              <p:pRg st="1" end="1"/>
                                            </p:txEl>
                                          </p:spTgt>
                                        </p:tgtEl>
                                        <p:attrNameLst>
                                          <p:attrName>style.visibility</p:attrName>
                                        </p:attrNameLst>
                                      </p:cBhvr>
                                      <p:to>
                                        <p:strVal val="visible"/>
                                      </p:to>
                                    </p:set>
                                    <p:animEffect transition="in" filter="fade">
                                      <p:cBhvr>
                                        <p:cTn id="40" dur="500"/>
                                        <p:tgtEl>
                                          <p:spTgt spid="2">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xEl>
                                              <p:pRg st="2" end="2"/>
                                            </p:txEl>
                                          </p:spTgt>
                                        </p:tgtEl>
                                        <p:attrNameLst>
                                          <p:attrName>style.visibility</p:attrName>
                                        </p:attrNameLst>
                                      </p:cBhvr>
                                      <p:to>
                                        <p:strVal val="visible"/>
                                      </p:to>
                                    </p:set>
                                    <p:animEffect transition="in" filter="fade">
                                      <p:cBhvr>
                                        <p:cTn id="45" dur="500"/>
                                        <p:tgtEl>
                                          <p:spTgt spid="2">
                                            <p:txEl>
                                              <p:pRg st="2" end="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
                                            <p:txEl>
                                              <p:pRg st="3" end="3"/>
                                            </p:txEl>
                                          </p:spTgt>
                                        </p:tgtEl>
                                        <p:attrNameLst>
                                          <p:attrName>style.visibility</p:attrName>
                                        </p:attrNameLst>
                                      </p:cBhvr>
                                      <p:to>
                                        <p:strVal val="visible"/>
                                      </p:to>
                                    </p:set>
                                    <p:animEffect transition="in" filter="fade">
                                      <p:cBhvr>
                                        <p:cTn id="48" dur="500"/>
                                        <p:tgtEl>
                                          <p:spTgt spid="2">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
                                            <p:txEl>
                                              <p:pRg st="5" end="5"/>
                                            </p:txEl>
                                          </p:spTgt>
                                        </p:tgtEl>
                                        <p:attrNameLst>
                                          <p:attrName>style.visibility</p:attrName>
                                        </p:attrNameLst>
                                      </p:cBhvr>
                                      <p:to>
                                        <p:strVal val="visible"/>
                                      </p:to>
                                    </p:set>
                                    <p:animEffect transition="in" filter="fade">
                                      <p:cBhvr>
                                        <p:cTn id="53" dur="500"/>
                                        <p:tgtEl>
                                          <p:spTgt spid="2">
                                            <p:txEl>
                                              <p:pRg st="5" end="5"/>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500"/>
                                        <p:tgtEl>
                                          <p:spTgt spid="2">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
                                            <p:txEl>
                                              <p:pRg st="9" end="9"/>
                                            </p:txEl>
                                          </p:spTgt>
                                        </p:tgtEl>
                                        <p:attrNameLst>
                                          <p:attrName>style.visibility</p:attrName>
                                        </p:attrNameLst>
                                      </p:cBhvr>
                                      <p:to>
                                        <p:strVal val="visible"/>
                                      </p:to>
                                    </p:set>
                                    <p:animEffect transition="in" filter="fade">
                                      <p:cBhvr>
                                        <p:cTn id="61" dur="500"/>
                                        <p:tgtEl>
                                          <p:spTgt spid="2">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
                                            <p:txEl>
                                              <p:pRg st="10" end="10"/>
                                            </p:txEl>
                                          </p:spTgt>
                                        </p:tgtEl>
                                        <p:attrNameLst>
                                          <p:attrName>style.visibility</p:attrName>
                                        </p:attrNameLst>
                                      </p:cBhvr>
                                      <p:to>
                                        <p:strVal val="visible"/>
                                      </p:to>
                                    </p:set>
                                    <p:animEffect transition="in" filter="fade">
                                      <p:cBhvr>
                                        <p:cTn id="64"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block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random point</a:t>
            </a:r>
            <a:r>
              <a:rPr lang="en-US" dirty="0" smtClean="0">
                <a:latin typeface="Times New Roman"/>
                <a:cs typeface="Times New Roman"/>
              </a:rPr>
              <a:t>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3060654079"/>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9161"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3599882752"/>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9162"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6" name="Rectangle 35"/>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7" name="Rectangle 36"/>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1"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Can run obfuscations and</a:t>
            </a:r>
            <a:br>
              <a:rPr lang="en-US" sz="2400" b="1" dirty="0" smtClean="0">
                <a:latin typeface="Calibri"/>
                <a:cs typeface="Calibri"/>
              </a:rPr>
            </a:br>
            <a:r>
              <a:rPr lang="en-US" sz="2400" b="1" dirty="0" smtClean="0">
                <a:latin typeface="Calibri"/>
                <a:cs typeface="Calibri"/>
              </a:rPr>
              <a:t>recover most bits of </a:t>
            </a:r>
            <a:r>
              <a:rPr lang="en-US" sz="2400" b="1" i="1" dirty="0" smtClean="0">
                <a:latin typeface="Times New Roman"/>
                <a:cs typeface="Times New Roman"/>
              </a:rPr>
              <a:t>c</a:t>
            </a:r>
            <a:r>
              <a:rPr lang="en-US" sz="2400" b="1" baseline="-25000" dirty="0" smtClean="0">
                <a:latin typeface="Times New Roman"/>
                <a:cs typeface="Times New Roman"/>
              </a:rPr>
              <a:t>0</a:t>
            </a:r>
          </a:p>
          <a:p>
            <a:pPr>
              <a:defRPr/>
            </a:pPr>
            <a:r>
              <a:rPr lang="en-US" sz="2400" b="1" dirty="0" smtClean="0">
                <a:latin typeface="Calibri"/>
                <a:cs typeface="Calibri"/>
              </a:rPr>
              <a:t>(if output is </a:t>
            </a:r>
            <a:r>
              <a:rPr lang="en-US" sz="2400" b="1" dirty="0" smtClean="0">
                <a:latin typeface="Times New Roman"/>
                <a:cs typeface="Times New Roman"/>
              </a:rPr>
              <a:t>1 </a:t>
            </a:r>
            <a:r>
              <a:rPr lang="en-US" sz="2400" b="1" dirty="0" smtClean="0">
                <a:latin typeface="Calibri"/>
                <a:cs typeface="Calibri"/>
              </a:rPr>
              <a:t>then </a:t>
            </a:r>
            <a:r>
              <a:rPr lang="en-US" sz="2400" b="1" i="1" dirty="0" smtClean="0">
                <a:latin typeface="Times New Roman"/>
                <a:cs typeface="Times New Roman"/>
              </a:rPr>
              <a:t>c</a:t>
            </a:r>
            <a:r>
              <a:rPr lang="en-US" sz="2400" b="1" baseline="-25000" dirty="0" smtClean="0">
                <a:latin typeface="Times New Roman"/>
                <a:cs typeface="Times New Roman"/>
              </a:rPr>
              <a:t>1</a:t>
            </a:r>
            <a:r>
              <a:rPr lang="en-US" sz="2400" b="1" i="1" baseline="30000" dirty="0" smtClean="0">
                <a:latin typeface="Times New Roman"/>
                <a:cs typeface="Times New Roman"/>
              </a:rPr>
              <a:t>i</a:t>
            </a:r>
            <a:r>
              <a:rPr lang="en-US" sz="2400" b="1" dirty="0" smtClean="0">
                <a:latin typeface="Times New Roman"/>
                <a:cs typeface="Times New Roman"/>
              </a:rPr>
              <a:t> =0</a:t>
            </a:r>
            <a:r>
              <a:rPr lang="en-US" sz="2400" b="1" dirty="0" smtClean="0">
                <a:latin typeface="Calibri"/>
                <a:cs typeface="Calibri"/>
              </a:rPr>
              <a:t>)</a:t>
            </a:r>
          </a:p>
        </p:txBody>
      </p:sp>
    </p:spTree>
    <p:extLst>
      <p:ext uri="{BB962C8B-B14F-4D97-AF65-F5344CB8AC3E}">
        <p14:creationId xmlns:p14="http://schemas.microsoft.com/office/powerpoint/2010/main" val="279470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6"/>
                                        </p:tgtEl>
                                      </p:cBhvr>
                                    </p:animEffect>
                                    <p:set>
                                      <p:cBhvr>
                                        <p:cTn id="7" dur="1" fill="hold">
                                          <p:stCondLst>
                                            <p:cond delay="499"/>
                                          </p:stCondLst>
                                        </p:cTn>
                                        <p:tgtEl>
                                          <p:spTgt spid="4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7"/>
                                        </p:tgtEl>
                                      </p:cBhvr>
                                    </p:animEffect>
                                    <p:set>
                                      <p:cBhvr>
                                        <p:cTn id="10" dur="1" fill="hold">
                                          <p:stCondLst>
                                            <p:cond delay="499"/>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block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random point</a:t>
            </a:r>
            <a:r>
              <a:rPr lang="en-US" dirty="0" smtClean="0">
                <a:latin typeface="Times New Roman"/>
                <a:cs typeface="Times New Roman"/>
              </a:rPr>
              <a:t>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2248667812"/>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7113"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905814367"/>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7114"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r>
              <a:rPr lang="en-US" sz="2400" b="1" baseline="-25000" dirty="0" smtClean="0">
                <a:latin typeface="Times New Roman"/>
                <a:cs typeface="Times New Roman"/>
              </a:rPr>
              <a:t>0</a:t>
            </a:r>
          </a:p>
          <a:p>
            <a:pPr>
              <a:defRPr/>
            </a:pPr>
            <a:r>
              <a:rPr lang="en-US" sz="2400" b="1" dirty="0" smtClean="0">
                <a:latin typeface="Calibri"/>
                <a:cs typeface="Calibri"/>
              </a:rPr>
              <a:t>(if output is </a:t>
            </a:r>
            <a:r>
              <a:rPr lang="en-US" sz="2400" b="1" dirty="0" smtClean="0">
                <a:latin typeface="Times New Roman"/>
                <a:cs typeface="Times New Roman"/>
              </a:rPr>
              <a:t>1 </a:t>
            </a:r>
            <a:r>
              <a:rPr lang="en-US" sz="2400" b="1" dirty="0" smtClean="0">
                <a:latin typeface="Calibri"/>
                <a:cs typeface="Calibri"/>
              </a:rPr>
              <a:t>then </a:t>
            </a:r>
            <a:r>
              <a:rPr lang="en-US" sz="2400" b="1" i="1" dirty="0" smtClean="0">
                <a:latin typeface="Times New Roman"/>
                <a:cs typeface="Times New Roman"/>
              </a:rPr>
              <a:t>c</a:t>
            </a:r>
            <a:r>
              <a:rPr lang="en-US" sz="2400" b="1" baseline="-25000" dirty="0" smtClean="0">
                <a:latin typeface="Times New Roman"/>
                <a:cs typeface="Times New Roman"/>
              </a:rPr>
              <a:t>1</a:t>
            </a:r>
            <a:r>
              <a:rPr lang="en-US" sz="2400" b="1" i="1" baseline="30000" dirty="0" smtClean="0">
                <a:latin typeface="Times New Roman"/>
                <a:cs typeface="Times New Roman"/>
              </a:rPr>
              <a:t>i</a:t>
            </a:r>
            <a:r>
              <a:rPr lang="en-US" sz="2400" b="1" dirty="0" smtClean="0">
                <a:latin typeface="Times New Roman"/>
                <a:cs typeface="Times New Roman"/>
              </a:rPr>
              <a:t> =0</a:t>
            </a:r>
            <a:r>
              <a:rPr lang="en-US" sz="2400" b="1" dirty="0" smtClean="0">
                <a:latin typeface="Calibri"/>
                <a:cs typeface="Calibri"/>
              </a:rPr>
              <a:t>)</a:t>
            </a: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6" name="Rectangle 35"/>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7" name="Rectangle 36"/>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47" name="Rectangle 46"/>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2667941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a:t>
            </a:r>
            <a:endParaRPr lang="en-US" dirty="0"/>
          </a:p>
        </p:txBody>
      </p:sp>
      <p:sp>
        <p:nvSpPr>
          <p:cNvPr id="3" name="Content Placeholder 2"/>
          <p:cNvSpPr>
            <a:spLocks noGrp="1"/>
          </p:cNvSpPr>
          <p:nvPr>
            <p:ph idx="1"/>
          </p:nvPr>
        </p:nvSpPr>
        <p:spPr>
          <a:xfrm>
            <a:off x="457200" y="1163637"/>
            <a:ext cx="4800600" cy="2532063"/>
          </a:xfrm>
        </p:spPr>
        <p:txBody>
          <a:bodyPr>
            <a:normAutofit fontScale="92500"/>
          </a:bodyPr>
          <a:lstStyle/>
          <a:p>
            <a:r>
              <a:rPr lang="en-US" dirty="0" smtClean="0"/>
              <a:t>Sample </a:t>
            </a:r>
            <a:r>
              <a:rPr lang="en-US" dirty="0" smtClean="0">
                <a:latin typeface="Times New Roman"/>
                <a:cs typeface="Times New Roman"/>
              </a:rPr>
              <a:t>c</a:t>
            </a:r>
            <a:r>
              <a:rPr lang="en-US" baseline="-25000" dirty="0" smtClean="0">
                <a:latin typeface="Times New Roman"/>
                <a:cs typeface="Times New Roman"/>
              </a:rPr>
              <a:t>0</a:t>
            </a:r>
            <a:r>
              <a:rPr lang="en-US" dirty="0" smtClean="0">
                <a:latin typeface="Times New Roman"/>
                <a:cs typeface="Times New Roman"/>
              </a:rPr>
              <a:t>    C </a:t>
            </a:r>
            <a:r>
              <a:rPr lang="en-US" dirty="0" smtClean="0"/>
              <a:t>from binary error correcting code</a:t>
            </a:r>
          </a:p>
          <a:p>
            <a:r>
              <a:rPr lang="en-US" dirty="0" smtClean="0"/>
              <a:t>For each block </a:t>
            </a:r>
            <a:r>
              <a:rPr lang="en-US" i="1" dirty="0" err="1"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2629477483"/>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8137"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891306107"/>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8138"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i="1"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29" name="Straight Arrow Connector 28"/>
          <p:cNvCxnSpPr/>
          <p:nvPr/>
        </p:nvCxnSpPr>
        <p:spPr>
          <a:xfrm flipH="1">
            <a:off x="2433165" y="1459779"/>
            <a:ext cx="29920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5198413" y="4697944"/>
            <a:ext cx="2578825" cy="1810201"/>
            <a:chOff x="6827762" y="2204122"/>
            <a:chExt cx="991809" cy="1845973"/>
          </a:xfrm>
        </p:grpSpPr>
        <p:sp>
          <p:nvSpPr>
            <p:cNvPr id="49" name="Trapezoid 4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51" name="Rectangle 50"/>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54" name="Rectangle 53"/>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6" name="TextBox 5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59" name="Rectangle 58"/>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60" name="Rectangle 59"/>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61" name="Elbow Connector 6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Elbow Connector 61"/>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7" name="Straight Arrow Connector 66"/>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8"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r>
              <a:rPr lang="en-US" sz="2400" b="1" baseline="-25000" dirty="0" smtClean="0">
                <a:latin typeface="Times New Roman"/>
                <a:cs typeface="Times New Roman"/>
              </a:rPr>
              <a:t>0</a:t>
            </a:r>
          </a:p>
          <a:p>
            <a:pPr>
              <a:defRPr/>
            </a:pPr>
            <a:r>
              <a:rPr lang="en-US" sz="2400" b="1" dirty="0" smtClean="0">
                <a:latin typeface="Calibri"/>
                <a:cs typeface="Calibri"/>
              </a:rPr>
              <a:t>(if output is </a:t>
            </a:r>
            <a:r>
              <a:rPr lang="en-US" sz="2400" b="1" dirty="0" smtClean="0">
                <a:latin typeface="Times New Roman"/>
                <a:cs typeface="Times New Roman"/>
              </a:rPr>
              <a:t>1 </a:t>
            </a:r>
            <a:r>
              <a:rPr lang="en-US" sz="2400" b="1" dirty="0" smtClean="0">
                <a:latin typeface="Calibri"/>
                <a:cs typeface="Calibri"/>
              </a:rPr>
              <a:t>then </a:t>
            </a:r>
            <a:r>
              <a:rPr lang="en-US" sz="2400" b="1" i="1" dirty="0" smtClean="0">
                <a:latin typeface="Times New Roman"/>
                <a:cs typeface="Times New Roman"/>
              </a:rPr>
              <a:t>c</a:t>
            </a:r>
            <a:r>
              <a:rPr lang="en-US" sz="2400" b="1" baseline="-25000" dirty="0" smtClean="0">
                <a:latin typeface="Times New Roman"/>
                <a:cs typeface="Times New Roman"/>
              </a:rPr>
              <a:t>1</a:t>
            </a:r>
            <a:r>
              <a:rPr lang="en-US" sz="2400" b="1" i="1" baseline="30000" dirty="0" smtClean="0">
                <a:latin typeface="Times New Roman"/>
                <a:cs typeface="Times New Roman"/>
              </a:rPr>
              <a:t>i</a:t>
            </a:r>
            <a:r>
              <a:rPr lang="en-US" sz="2400" b="1" dirty="0" smtClean="0">
                <a:latin typeface="Times New Roman"/>
                <a:cs typeface="Times New Roman"/>
              </a:rPr>
              <a:t> =0</a:t>
            </a:r>
            <a:r>
              <a:rPr lang="en-US" sz="2400" b="1" dirty="0" smtClean="0">
                <a:latin typeface="Calibri"/>
                <a:cs typeface="Calibri"/>
              </a:rPr>
              <a:t>)</a:t>
            </a:r>
          </a:p>
        </p:txBody>
      </p:sp>
    </p:spTree>
    <p:extLst>
      <p:ext uri="{BB962C8B-B14F-4D97-AF65-F5344CB8AC3E}">
        <p14:creationId xmlns:p14="http://schemas.microsoft.com/office/powerpoint/2010/main" val="793789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68"/>
                                        </p:tgtEl>
                                      </p:cBhvr>
                                    </p:animEffect>
                                    <p:set>
                                      <p:cBhvr>
                                        <p:cTn id="21" dur="1" fill="hold">
                                          <p:stCondLst>
                                            <p:cond delay="499"/>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a:t>
            </a:r>
            <a:endParaRPr lang="en-US" dirty="0"/>
          </a:p>
        </p:txBody>
      </p:sp>
      <p:sp>
        <p:nvSpPr>
          <p:cNvPr id="3" name="Content Placeholder 2"/>
          <p:cNvSpPr>
            <a:spLocks noGrp="1"/>
          </p:cNvSpPr>
          <p:nvPr>
            <p:ph idx="1"/>
          </p:nvPr>
        </p:nvSpPr>
        <p:spPr>
          <a:xfrm>
            <a:off x="457200" y="1163637"/>
            <a:ext cx="4800600" cy="2532063"/>
          </a:xfrm>
        </p:spPr>
        <p:txBody>
          <a:bodyPr>
            <a:normAutofit fontScale="92500"/>
          </a:bodyPr>
          <a:lstStyle/>
          <a:p>
            <a:r>
              <a:rPr lang="en-US" dirty="0" smtClean="0"/>
              <a:t>Sample </a:t>
            </a:r>
            <a:r>
              <a:rPr lang="en-US" dirty="0" smtClean="0">
                <a:latin typeface="Times New Roman"/>
                <a:cs typeface="Times New Roman"/>
              </a:rPr>
              <a:t>c</a:t>
            </a:r>
            <a:r>
              <a:rPr lang="en-US" baseline="-25000" dirty="0" smtClean="0">
                <a:latin typeface="Times New Roman"/>
                <a:cs typeface="Times New Roman"/>
              </a:rPr>
              <a:t>0</a:t>
            </a:r>
            <a:r>
              <a:rPr lang="en-US" dirty="0" smtClean="0">
                <a:latin typeface="Times New Roman"/>
                <a:cs typeface="Times New Roman"/>
              </a:rPr>
              <a:t>    C </a:t>
            </a:r>
            <a:r>
              <a:rPr lang="en-US" dirty="0" smtClean="0"/>
              <a:t>from binary error correcting code</a:t>
            </a:r>
          </a:p>
          <a:p>
            <a:r>
              <a:rPr lang="en-US" dirty="0" smtClean="0"/>
              <a:t>For each block </a:t>
            </a:r>
            <a:r>
              <a:rPr lang="en-US" i="1" dirty="0" err="1"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4226248988"/>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30183"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929064708"/>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30184"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Use </a:t>
            </a:r>
            <a:r>
              <a:rPr lang="en-US" sz="2400" b="1" i="1" dirty="0" smtClean="0">
                <a:latin typeface="Times New Roman"/>
                <a:cs typeface="Times New Roman"/>
              </a:rPr>
              <a:t>c</a:t>
            </a:r>
            <a:r>
              <a:rPr lang="en-US" sz="2400" b="1" dirty="0" smtClean="0">
                <a:latin typeface="Calibri"/>
                <a:cs typeface="Calibri"/>
              </a:rPr>
              <a:t> as our “key”</a:t>
            </a:r>
            <a:endParaRPr lang="en-US" sz="2400" b="1" i="1" dirty="0" smtClean="0">
              <a:latin typeface="Times New Roman"/>
              <a:cs typeface="Times New Roman"/>
            </a:endParaRP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29" name="Straight Arrow Connector 28"/>
          <p:cNvCxnSpPr/>
          <p:nvPr/>
        </p:nvCxnSpPr>
        <p:spPr>
          <a:xfrm flipH="1">
            <a:off x="2433165" y="1459779"/>
            <a:ext cx="29920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5198413" y="4697944"/>
            <a:ext cx="2578825" cy="1810201"/>
            <a:chOff x="6827762" y="2204122"/>
            <a:chExt cx="991809" cy="1845973"/>
          </a:xfrm>
        </p:grpSpPr>
        <p:sp>
          <p:nvSpPr>
            <p:cNvPr id="49" name="Trapezoid 4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51" name="Rectangle 50"/>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54" name="Rectangle 53"/>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6" name="TextBox 5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58" name="Straight Arrow Connector 5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9" name="Rectangle 58"/>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60" name="Rectangle 59"/>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61" name="Elbow Connector 6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Elbow Connector 61"/>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63" name="Straight Arrow Connector 6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5" name="Straight Arrow Connector 64"/>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6" name="Straight Arrow Connector 65"/>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2449955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Correctness and Security</a:t>
            </a:r>
            <a:endParaRPr lang="en-US" dirty="0"/>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1104567480"/>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31193"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3420505432"/>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31194"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5" name="Group 44"/>
          <p:cNvGrpSpPr/>
          <p:nvPr/>
        </p:nvGrpSpPr>
        <p:grpSpPr>
          <a:xfrm>
            <a:off x="5198413" y="4697944"/>
            <a:ext cx="2578825" cy="1810201"/>
            <a:chOff x="6827762" y="2204122"/>
            <a:chExt cx="991809" cy="1845973"/>
          </a:xfrm>
        </p:grpSpPr>
        <p:sp>
          <p:nvSpPr>
            <p:cNvPr id="49" name="Trapezoid 4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51" name="Rectangle 50"/>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54" name="Rectangle 53"/>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6" name="TextBox 5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58" name="Straight Arrow Connector 5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9" name="Rectangle 58"/>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60" name="Rectangle 59"/>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61" name="Elbow Connector 6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Elbow Connector 61"/>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63" name="Straight Arrow Connector 6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5" name="Straight Arrow Connector 64"/>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7" name="Content Placeholder 26"/>
          <p:cNvSpPr>
            <a:spLocks noGrp="1"/>
          </p:cNvSpPr>
          <p:nvPr>
            <p:ph idx="1"/>
          </p:nvPr>
        </p:nvSpPr>
        <p:spPr>
          <a:xfrm>
            <a:off x="338286" y="659593"/>
            <a:ext cx="4103805" cy="4525963"/>
          </a:xfrm>
        </p:spPr>
        <p:txBody>
          <a:bodyPr/>
          <a:lstStyle/>
          <a:p>
            <a:r>
              <a:rPr lang="en-US" dirty="0" smtClean="0"/>
              <a:t>Correctness:</a:t>
            </a:r>
            <a:br>
              <a:rPr lang="en-US" dirty="0" smtClean="0"/>
            </a:br>
            <a:r>
              <a:rPr lang="en-US" dirty="0" smtClean="0"/>
              <a:t>If </a:t>
            </a:r>
            <a:r>
              <a:rPr lang="en-US" altLang="ja-JP" i="1" dirty="0" smtClean="0">
                <a:latin typeface="Times New Roman"/>
                <a:cs typeface="Times New Roman"/>
              </a:rPr>
              <a:t>d</a:t>
            </a:r>
            <a:r>
              <a:rPr lang="en-US" altLang="ja-JP" dirty="0">
                <a:latin typeface="Times New Roman"/>
                <a:cs typeface="Times New Roman"/>
              </a:rPr>
              <a:t>(</a:t>
            </a:r>
            <a:r>
              <a:rPr lang="en-US" altLang="ja-JP" i="1" dirty="0">
                <a:latin typeface="Times New Roman"/>
                <a:cs typeface="Times New Roman"/>
              </a:rPr>
              <a:t>w</a:t>
            </a:r>
            <a:r>
              <a:rPr lang="en-US" altLang="ja-JP" baseline="-25000" dirty="0">
                <a:latin typeface="Times New Roman"/>
                <a:cs typeface="Times New Roman"/>
              </a:rPr>
              <a:t>0</a:t>
            </a:r>
            <a:r>
              <a:rPr lang="en-US" altLang="ja-JP" dirty="0">
                <a:latin typeface="Times New Roman"/>
                <a:cs typeface="Times New Roman"/>
              </a:rPr>
              <a:t>, </a:t>
            </a:r>
            <a:r>
              <a:rPr lang="en-US" altLang="ja-JP" i="1" dirty="0">
                <a:latin typeface="Times New Roman"/>
                <a:cs typeface="Times New Roman"/>
              </a:rPr>
              <a:t>w</a:t>
            </a:r>
            <a:r>
              <a:rPr lang="en-US" altLang="ja-JP" baseline="-25000" dirty="0">
                <a:latin typeface="Times New Roman"/>
                <a:cs typeface="Times New Roman"/>
              </a:rPr>
              <a:t>1</a:t>
            </a:r>
            <a:r>
              <a:rPr lang="en-US" altLang="ja-JP" dirty="0">
                <a:latin typeface="Times New Roman"/>
                <a:cs typeface="Times New Roman"/>
              </a:rPr>
              <a:t>)≤</a:t>
            </a:r>
            <a:r>
              <a:rPr lang="en-US" altLang="ja-JP" i="1" dirty="0" err="1" smtClean="0">
                <a:latin typeface="Times New Roman"/>
                <a:cs typeface="Times New Roman"/>
              </a:rPr>
              <a:t>d</a:t>
            </a:r>
            <a:r>
              <a:rPr lang="en-US" altLang="ja-JP" i="1" baseline="-25000" dirty="0" err="1" smtClean="0">
                <a:latin typeface="Times New Roman"/>
                <a:cs typeface="Times New Roman"/>
              </a:rPr>
              <a:t>max</a:t>
            </a:r>
            <a:r>
              <a:rPr lang="en-US" altLang="ja-JP" i="1" baseline="-25000" dirty="0" smtClean="0">
                <a:latin typeface="Times New Roman"/>
                <a:cs typeface="Times New Roman"/>
              </a:rPr>
              <a:t>, </a:t>
            </a:r>
          </a:p>
          <a:p>
            <a:pPr marL="0" indent="0">
              <a:buNone/>
            </a:pPr>
            <a:r>
              <a:rPr lang="en-US" altLang="ja-JP" dirty="0" smtClean="0">
                <a:latin typeface="Calibri"/>
                <a:cs typeface="Calibri"/>
              </a:rPr>
              <a:t>then</a:t>
            </a:r>
            <a:r>
              <a:rPr lang="en-US" altLang="ja-JP" i="1" dirty="0" smtClean="0">
                <a:latin typeface="Calibri"/>
                <a:cs typeface="Calibri"/>
              </a:rPr>
              <a:t> </a:t>
            </a:r>
            <a:r>
              <a:rPr lang="en-US" altLang="ja-JP" i="1" dirty="0" smtClean="0">
                <a:latin typeface="Times New Roman"/>
                <a:cs typeface="Times New Roman"/>
              </a:rPr>
              <a:t>d</a:t>
            </a:r>
            <a:r>
              <a:rPr lang="en-US" altLang="ja-JP" dirty="0" smtClean="0">
                <a:latin typeface="Times New Roman"/>
                <a:cs typeface="Times New Roman"/>
              </a:rPr>
              <a:t>(</a:t>
            </a:r>
            <a:r>
              <a:rPr lang="en-US" altLang="ja-JP" i="1" dirty="0" smtClean="0">
                <a:latin typeface="Times New Roman"/>
                <a:cs typeface="Times New Roman"/>
              </a:rPr>
              <a:t>c</a:t>
            </a:r>
            <a:r>
              <a:rPr lang="en-US" altLang="ja-JP" baseline="-25000" dirty="0" smtClean="0">
                <a:latin typeface="Times New Roman"/>
                <a:cs typeface="Times New Roman"/>
              </a:rPr>
              <a:t>0</a:t>
            </a:r>
            <a:r>
              <a:rPr lang="en-US" altLang="ja-JP" dirty="0">
                <a:latin typeface="Times New Roman"/>
                <a:cs typeface="Times New Roman"/>
              </a:rPr>
              <a:t>, </a:t>
            </a:r>
            <a:r>
              <a:rPr lang="en-US" altLang="ja-JP" i="1" dirty="0" smtClean="0">
                <a:latin typeface="Times New Roman"/>
                <a:cs typeface="Times New Roman"/>
              </a:rPr>
              <a:t>c</a:t>
            </a:r>
            <a:r>
              <a:rPr lang="en-US" altLang="ja-JP" baseline="-25000" dirty="0" smtClean="0">
                <a:latin typeface="Times New Roman"/>
                <a:cs typeface="Times New Roman"/>
              </a:rPr>
              <a:t>1</a:t>
            </a:r>
            <a:r>
              <a:rPr lang="en-US" altLang="ja-JP" dirty="0">
                <a:latin typeface="Times New Roman"/>
                <a:cs typeface="Times New Roman"/>
              </a:rPr>
              <a:t>)≤</a:t>
            </a:r>
            <a:r>
              <a:rPr lang="en-US" altLang="ja-JP" i="1" dirty="0" err="1" smtClean="0">
                <a:latin typeface="Times New Roman"/>
                <a:cs typeface="Times New Roman"/>
              </a:rPr>
              <a:t>d</a:t>
            </a:r>
            <a:r>
              <a:rPr lang="en-US" altLang="ja-JP" i="1" baseline="-25000" dirty="0" err="1" smtClean="0">
                <a:latin typeface="Times New Roman"/>
                <a:cs typeface="Times New Roman"/>
              </a:rPr>
              <a:t>max</a:t>
            </a:r>
            <a:endParaRPr lang="en-US" i="1" baseline="-25000" dirty="0">
              <a:latin typeface="Times New Roman"/>
              <a:cs typeface="Times New Roman"/>
            </a:endParaRPr>
          </a:p>
          <a:p>
            <a:r>
              <a:rPr lang="en-US" dirty="0" smtClean="0">
                <a:latin typeface="Calibri"/>
                <a:cs typeface="Calibri"/>
              </a:rPr>
              <a:t>Exist binary error correcting codes with error tolerance </a:t>
            </a:r>
            <a:r>
              <a:rPr lang="en-US" i="1" dirty="0" smtClean="0">
                <a:latin typeface="Times New Roman"/>
                <a:cs typeface="Times New Roman"/>
              </a:rPr>
              <a:t>O</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a:latin typeface="Times New Roman"/>
              <a:cs typeface="Times New Roman"/>
            </a:endParaRPr>
          </a:p>
        </p:txBody>
      </p:sp>
      <p:sp>
        <p:nvSpPr>
          <p:cNvPr id="57" name="Rectangle 36"/>
          <p:cNvSpPr>
            <a:spLocks noChangeArrowheads="1"/>
          </p:cNvSpPr>
          <p:nvPr/>
        </p:nvSpPr>
        <p:spPr bwMode="auto">
          <a:xfrm>
            <a:off x="5232738" y="1384357"/>
            <a:ext cx="3826736" cy="190427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Security Question:</a:t>
            </a:r>
            <a:r>
              <a:rPr lang="en-US" sz="2400" b="1" dirty="0" smtClean="0">
                <a:latin typeface="Calibri"/>
                <a:cs typeface="Calibri"/>
              </a:rPr>
              <a:t> </a:t>
            </a:r>
            <a:br>
              <a:rPr lang="en-US" sz="2400" b="1" dirty="0" smtClean="0">
                <a:latin typeface="Calibri"/>
                <a:cs typeface="Calibri"/>
              </a:rPr>
            </a:br>
            <a:r>
              <a:rPr lang="en-US" sz="2400" b="1" dirty="0" smtClean="0">
                <a:latin typeface="Calibri"/>
                <a:cs typeface="Calibri"/>
              </a:rPr>
              <a:t>What about </a:t>
            </a:r>
            <a:r>
              <a:rPr lang="en-US" sz="2400" b="1" i="1" dirty="0" smtClean="0">
                <a:latin typeface="Times New Roman"/>
                <a:cs typeface="Times New Roman"/>
              </a:rPr>
              <a:t>w</a:t>
            </a:r>
            <a:r>
              <a:rPr lang="en-US" sz="2400" b="1" baseline="-25000" dirty="0" smtClean="0">
                <a:latin typeface="Times New Roman"/>
                <a:cs typeface="Times New Roman"/>
              </a:rPr>
              <a:t>0</a:t>
            </a:r>
            <a:r>
              <a:rPr lang="en-US" sz="2400" b="1" dirty="0" smtClean="0">
                <a:latin typeface="Calibri"/>
                <a:cs typeface="Calibri"/>
              </a:rPr>
              <a:t> and </a:t>
            </a:r>
            <a:r>
              <a:rPr lang="en-US" sz="2400" b="1" i="1" dirty="0" smtClean="0">
                <a:latin typeface="Times New Roman"/>
                <a:cs typeface="Times New Roman"/>
              </a:rPr>
              <a:t>c</a:t>
            </a:r>
            <a:r>
              <a:rPr lang="en-US" sz="2400" b="1" baseline="-25000" dirty="0" smtClean="0">
                <a:latin typeface="Times New Roman"/>
                <a:cs typeface="Times New Roman"/>
              </a:rPr>
              <a:t>0</a:t>
            </a:r>
            <a:r>
              <a:rPr lang="en-US" sz="2400" b="1" dirty="0" smtClean="0">
                <a:latin typeface="Calibri"/>
                <a:cs typeface="Calibri"/>
              </a:rPr>
              <a:t> is revealed by obfuscations</a:t>
            </a:r>
          </a:p>
          <a:p>
            <a:pPr>
              <a:defRPr/>
            </a:pPr>
            <a:r>
              <a:rPr lang="en-US" sz="2400" b="1" dirty="0" smtClean="0">
                <a:latin typeface="Calibri"/>
                <a:cs typeface="Calibri"/>
              </a:rPr>
              <a:t>                               </a:t>
            </a:r>
          </a:p>
          <a:p>
            <a:pPr>
              <a:defRPr/>
            </a:pPr>
            <a:endParaRPr lang="en-US" sz="2400" b="1" i="1" dirty="0" smtClean="0">
              <a:latin typeface="Times New Roman"/>
              <a:cs typeface="Times New Roman"/>
            </a:endParaRPr>
          </a:p>
        </p:txBody>
      </p:sp>
      <p:sp>
        <p:nvSpPr>
          <p:cNvPr id="64" name="TextBox 6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66" name="Straight Arrow Connector 65"/>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7" name="Rectangle 66"/>
          <p:cNvSpPr/>
          <p:nvPr/>
        </p:nvSpPr>
        <p:spPr>
          <a:xfrm>
            <a:off x="6934628" y="2634863"/>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68" name="Rectangle 67"/>
          <p:cNvSpPr/>
          <p:nvPr/>
        </p:nvSpPr>
        <p:spPr>
          <a:xfrm>
            <a:off x="5720116" y="2634863"/>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a:xfrm>
            <a:off x="5781996" y="2643378"/>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70" name="TextBox 69"/>
          <p:cNvSpPr txBox="1"/>
          <p:nvPr/>
        </p:nvSpPr>
        <p:spPr>
          <a:xfrm>
            <a:off x="6549428" y="2643378"/>
            <a:ext cx="344039" cy="369332"/>
          </a:xfrm>
          <a:prstGeom prst="rect">
            <a:avLst/>
          </a:prstGeom>
          <a:noFill/>
        </p:spPr>
        <p:txBody>
          <a:bodyPr wrap="none" rtlCol="0">
            <a:spAutoFit/>
          </a:bodyPr>
          <a:lstStyle/>
          <a:p>
            <a:r>
              <a:rPr lang="en-US" dirty="0" smtClean="0"/>
              <a:t>…</a:t>
            </a:r>
            <a:endParaRPr lang="en-US" dirty="0"/>
          </a:p>
        </p:txBody>
      </p:sp>
      <p:sp>
        <p:nvSpPr>
          <p:cNvPr id="3" name="Rectangle 2"/>
          <p:cNvSpPr/>
          <p:nvPr/>
        </p:nvSpPr>
        <p:spPr>
          <a:xfrm>
            <a:off x="7708015" y="2591149"/>
            <a:ext cx="327283" cy="461665"/>
          </a:xfrm>
          <a:prstGeom prst="rect">
            <a:avLst/>
          </a:prstGeom>
        </p:spPr>
        <p:txBody>
          <a:bodyPr wrap="none">
            <a:spAutoFit/>
          </a:bodyPr>
          <a:lstStyle/>
          <a:p>
            <a:r>
              <a:rPr lang="en-US" sz="2400" b="1" dirty="0">
                <a:cs typeface="Calibri"/>
              </a:rPr>
              <a:t>?</a:t>
            </a:r>
            <a:endParaRPr lang="en-US" sz="2400" dirty="0"/>
          </a:p>
        </p:txBody>
      </p:sp>
    </p:spTree>
    <p:extLst>
      <p:ext uri="{BB962C8B-B14F-4D97-AF65-F5344CB8AC3E}">
        <p14:creationId xmlns:p14="http://schemas.microsoft.com/office/powerpoint/2010/main" val="262589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P spid="57" grpId="0" animBg="1"/>
      <p:bldP spid="67" grpId="0" animBg="1"/>
      <p:bldP spid="68" grpId="0" animBg="1"/>
      <p:bldP spid="69" grpId="0"/>
      <p:bldP spid="70"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What is revealed by obfuscations?</a:t>
            </a:r>
            <a:endParaRPr lang="en-US" dirty="0"/>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2503163696"/>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32203"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4263959219"/>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32204"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5" name="Group 44"/>
          <p:cNvGrpSpPr/>
          <p:nvPr/>
        </p:nvGrpSpPr>
        <p:grpSpPr>
          <a:xfrm>
            <a:off x="5198413" y="4697944"/>
            <a:ext cx="2578825" cy="1810201"/>
            <a:chOff x="6827762" y="2204122"/>
            <a:chExt cx="991809" cy="1845973"/>
          </a:xfrm>
        </p:grpSpPr>
        <p:sp>
          <p:nvSpPr>
            <p:cNvPr id="49" name="Trapezoid 4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51" name="Rectangle 50"/>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54" name="Rectangle 53"/>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6" name="TextBox 5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58" name="Straight Arrow Connector 5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9" name="Rectangle 58"/>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60" name="Rectangle 59"/>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61" name="Elbow Connector 6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Elbow Connector 61"/>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63" name="Straight Arrow Connector 6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5" name="Straight Arrow Connector 64"/>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4" name="TextBox 6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66" name="Straight Arrow Connector 65"/>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7" name="Content Placeholder 26"/>
          <p:cNvSpPr>
            <a:spLocks noGrp="1"/>
          </p:cNvSpPr>
          <p:nvPr>
            <p:ph idx="1"/>
          </p:nvPr>
        </p:nvSpPr>
        <p:spPr>
          <a:xfrm>
            <a:off x="338285" y="659594"/>
            <a:ext cx="8658661" cy="3003353"/>
          </a:xfrm>
        </p:spPr>
        <p:txBody>
          <a:bodyPr>
            <a:normAutofit fontScale="85000" lnSpcReduction="20000"/>
          </a:bodyPr>
          <a:lstStyle/>
          <a:p>
            <a:r>
              <a:rPr lang="en-US" dirty="0" smtClean="0">
                <a:latin typeface="Calibri"/>
                <a:cs typeface="Calibri"/>
              </a:rPr>
              <a:t>Adversary’s goal: distinguish</a:t>
            </a:r>
            <a:br>
              <a:rPr lang="en-US" dirty="0" smtClean="0">
                <a:latin typeface="Calibri"/>
                <a:cs typeface="Calibri"/>
              </a:rPr>
            </a:br>
            <a:r>
              <a:rPr lang="en-US" dirty="0" smtClean="0">
                <a:latin typeface="Calibri"/>
                <a:cs typeface="Calibri"/>
              </a:rPr>
              <a:t>obfuscations of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r>
              <a:rPr lang="en-US" baseline="30000" dirty="0" smtClean="0">
                <a:latin typeface="Calibri"/>
                <a:cs typeface="Calibri"/>
              </a:rPr>
              <a:t> </a:t>
            </a:r>
            <a:r>
              <a:rPr lang="en-US" dirty="0" smtClean="0">
                <a:latin typeface="Calibri"/>
                <a:cs typeface="Calibri"/>
              </a:rPr>
              <a:t>and obfuscations of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a:p>
            <a:r>
              <a:rPr lang="en-US" dirty="0">
                <a:cs typeface="Calibri"/>
              </a:rPr>
              <a:t>Assuming secure obfuscation, </a:t>
            </a:r>
            <a:r>
              <a:rPr lang="en-US" dirty="0" smtClean="0">
                <a:cs typeface="Calibri"/>
              </a:rPr>
              <a:t>can argue about what </a:t>
            </a:r>
            <a:r>
              <a:rPr lang="en-US" dirty="0">
                <a:cs typeface="Calibri"/>
              </a:rPr>
              <a:t>is </a:t>
            </a:r>
            <a:r>
              <a:rPr lang="en-US" dirty="0" smtClean="0">
                <a:cs typeface="Calibri"/>
              </a:rPr>
              <a:t>learned through oracle queries to blocks</a:t>
            </a:r>
          </a:p>
          <a:p>
            <a:r>
              <a:rPr lang="en-US" dirty="0" smtClean="0">
                <a:cs typeface="Calibri"/>
              </a:rPr>
              <a:t>Enough to argue that adversary is unlikely to get 1 response from oracle in either </a:t>
            </a:r>
            <a:r>
              <a:rPr lang="en-US" dirty="0" smtClean="0">
                <a:cs typeface="Calibri"/>
              </a:rPr>
              <a:t>case</a:t>
            </a:r>
            <a:r>
              <a:rPr lang="en-US" i="1" baseline="30000" dirty="0">
                <a:latin typeface="Times New Roman"/>
                <a:cs typeface="Times New Roman"/>
              </a:rPr>
              <a:t> </a:t>
            </a:r>
            <a:endParaRPr lang="en-US" i="1" baseline="30000" dirty="0">
              <a:latin typeface="Times New Roman"/>
              <a:cs typeface="Times New Roman"/>
            </a:endParaRPr>
          </a:p>
          <a:p>
            <a:pPr lvl="1"/>
            <a:r>
              <a:rPr lang="en-US" dirty="0" smtClean="0">
                <a:cs typeface="Calibri"/>
              </a:rPr>
              <a:t>This is true when a random point is obfuscated, </a:t>
            </a:r>
            <a:br>
              <a:rPr lang="en-US" dirty="0" smtClean="0">
                <a:cs typeface="Calibri"/>
              </a:rPr>
            </a:br>
            <a:r>
              <a:rPr lang="en-US" dirty="0" smtClean="0">
                <a:cs typeface="Calibri"/>
              </a:rPr>
              <a:t>what about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r>
              <a:rPr lang="en-US" baseline="30000" dirty="0" smtClean="0">
                <a:cs typeface="Calibri"/>
              </a:rPr>
              <a:t> </a:t>
            </a:r>
            <a:r>
              <a:rPr lang="en-US" dirty="0" smtClean="0">
                <a:cs typeface="Calibri"/>
              </a:rPr>
              <a:t>is obfuscated?</a:t>
            </a:r>
            <a:endParaRPr lang="en-US" dirty="0">
              <a:cs typeface="Calibri"/>
            </a:endParaRPr>
          </a:p>
        </p:txBody>
      </p:sp>
    </p:spTree>
    <p:extLst>
      <p:ext uri="{BB962C8B-B14F-4D97-AF65-F5344CB8AC3E}">
        <p14:creationId xmlns:p14="http://schemas.microsoft.com/office/powerpoint/2010/main" val="19107631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a:t>
            </a:r>
            <a:r>
              <a:rPr lang="en-US" dirty="0" smtClean="0"/>
              <a:t>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err="1" smtClean="0">
                <a:latin typeface="Times New Roman"/>
                <a:cs typeface="Times New Roman"/>
              </a:rPr>
              <a:t>View</a:t>
            </a:r>
            <a:r>
              <a:rPr lang="en-US" i="1" baseline="-25000" dirty="0" err="1" smtClean="0">
                <a:latin typeface="Times New Roman"/>
                <a:cs typeface="Times New Roman"/>
              </a:rPr>
              <a:t>q</a:t>
            </a:r>
            <a:r>
              <a:rPr lang="en-US" dirty="0" smtClean="0">
                <a:latin typeface="Calibri"/>
                <a:cs typeface="Calibri"/>
              </a:rPr>
              <a:t> be the adversary’s transcript after </a:t>
            </a:r>
            <a:r>
              <a:rPr lang="en-US" i="1" dirty="0" smtClean="0">
                <a:latin typeface="Times New Roman"/>
                <a:cs typeface="Times New Roman"/>
              </a:rPr>
              <a:t>q</a:t>
            </a:r>
            <a:r>
              <a:rPr lang="en-US" dirty="0" smtClean="0">
                <a:latin typeface="Calibri"/>
                <a:cs typeface="Calibri"/>
              </a:rPr>
              <a:t> queries asking: is the value stored in block </a:t>
            </a:r>
            <a:r>
              <a:rPr lang="en-US" i="1"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 distribution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for any </a:t>
            </a:r>
            <a:r>
              <a:rPr lang="en-US" i="1" dirty="0" smtClean="0">
                <a:latin typeface="Times New Roman"/>
                <a:cs typeface="Times New Roman"/>
              </a:rPr>
              <a:t>q</a:t>
            </a:r>
            <a:r>
              <a:rPr lang="en-US" dirty="0" smtClean="0">
                <a:latin typeface="Times New Roman"/>
                <a:cs typeface="Times New Roman"/>
              </a:rPr>
              <a:t>=poly(</a:t>
            </a:r>
            <a:r>
              <a:rPr lang="en-US" i="1" dirty="0" smtClean="0">
                <a:latin typeface="Times New Roman"/>
                <a:cs typeface="Times New Roman"/>
              </a:rPr>
              <a:t>n</a:t>
            </a:r>
            <a:r>
              <a:rPr lang="en-US" dirty="0" smtClean="0">
                <a:latin typeface="Times New Roman"/>
                <a:cs typeface="Times New Roman"/>
              </a:rPr>
              <a:t>)</a:t>
            </a:r>
            <a:r>
              <a:rPr lang="en-US" dirty="0" smtClean="0">
                <a:latin typeface="Calibri"/>
                <a:cs typeface="Calibri"/>
              </a:rPr>
              <a:t> queries exists a set of blocks </a:t>
            </a:r>
            <a:r>
              <a:rPr lang="en-US" i="1" dirty="0" smtClean="0">
                <a:latin typeface="Times New Roman"/>
                <a:cs typeface="Times New Roman"/>
              </a:rPr>
              <a:t>J</a:t>
            </a:r>
            <a:r>
              <a:rPr lang="en-US" dirty="0" smtClean="0">
                <a:latin typeface="Calibri"/>
                <a:cs typeface="Calibri"/>
              </a:rPr>
              <a:t> such that for all adversaries, </a:t>
            </a:r>
            <a:br>
              <a:rPr lang="en-US" dirty="0" smtClean="0">
                <a:latin typeface="Calibri"/>
                <a:cs typeface="Calibri"/>
              </a:rPr>
            </a:br>
            <a:r>
              <a:rPr lang="en-US" dirty="0" smtClean="0">
                <a:latin typeface="Times New Roman"/>
                <a:cs typeface="Times New Roman"/>
              </a:rPr>
              <a:t> </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642081399"/>
              </p:ext>
            </p:extLst>
          </p:nvPr>
        </p:nvGraphicFramePr>
        <p:xfrm>
          <a:off x="675438" y="3301328"/>
          <a:ext cx="5147627" cy="575511"/>
        </p:xfrm>
        <a:graphic>
          <a:graphicData uri="http://schemas.openxmlformats.org/presentationml/2006/ole">
            <mc:AlternateContent xmlns:mc="http://schemas.openxmlformats.org/markup-compatibility/2006">
              <mc:Choice xmlns:v="urn:schemas-microsoft-com:vml" Requires="v">
                <p:oleObj spid="_x0000_s135210" name="Equation" r:id="rId3" imgW="2044700" imgH="228600" progId="Equation.3">
                  <p:embed/>
                </p:oleObj>
              </mc:Choice>
              <mc:Fallback>
                <p:oleObj name="Equation" r:id="rId3" imgW="2044700" imgH="228600" progId="Equation.3">
                  <p:embed/>
                  <p:pic>
                    <p:nvPicPr>
                      <p:cNvPr id="0" name=""/>
                      <p:cNvPicPr/>
                      <p:nvPr/>
                    </p:nvPicPr>
                    <p:blipFill>
                      <a:blip r:embed="rId4"/>
                      <a:stretch>
                        <a:fillRect/>
                      </a:stretch>
                    </p:blipFill>
                    <p:spPr>
                      <a:xfrm>
                        <a:off x="675438" y="3301328"/>
                        <a:ext cx="5147627" cy="575511"/>
                      </a:xfrm>
                      <a:prstGeom prst="rect">
                        <a:avLst/>
                      </a:prstGeom>
                    </p:spPr>
                  </p:pic>
                </p:oleObj>
              </mc:Fallback>
            </mc:AlternateContent>
          </a:graphicData>
        </a:graphic>
      </p:graphicFrame>
      <p:sp>
        <p:nvSpPr>
          <p:cNvPr id="5" name="Rectangle 36"/>
          <p:cNvSpPr>
            <a:spLocks noChangeArrowheads="1"/>
          </p:cNvSpPr>
          <p:nvPr/>
        </p:nvSpPr>
        <p:spPr bwMode="auto">
          <a:xfrm>
            <a:off x="338285" y="3801971"/>
            <a:ext cx="7682767" cy="137160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Examples:</a:t>
            </a:r>
            <a:r>
              <a:rPr lang="en-US" sz="2400" b="1" dirty="0" smtClean="0">
                <a:latin typeface="Calibri"/>
                <a:cs typeface="Calibri"/>
              </a:rPr>
              <a:t> block fixing sources </a:t>
            </a:r>
            <a:r>
              <a:rPr lang="en-US" sz="2000" b="1" dirty="0" smtClean="0">
                <a:latin typeface="Calibri"/>
                <a:cs typeface="Calibri"/>
              </a:rPr>
              <a:t>[KampZuckerman07]</a:t>
            </a:r>
            <a:r>
              <a:rPr lang="en-US" sz="2400" b="1" dirty="0" smtClean="0">
                <a:latin typeface="Calibri"/>
                <a:cs typeface="Calibri"/>
              </a:rPr>
              <a:t>, sources where blocks are independent and enough blocks have entropy, sources with all entropic blocks</a:t>
            </a:r>
            <a:endParaRPr lang="en-US" sz="2400" b="1" i="1" dirty="0" smtClean="0">
              <a:latin typeface="Times New Roman"/>
              <a:cs typeface="Times New Roman"/>
            </a:endParaRPr>
          </a:p>
        </p:txBody>
      </p:sp>
      <p:sp>
        <p:nvSpPr>
          <p:cNvPr id="6" name="Rectangle 36"/>
          <p:cNvSpPr>
            <a:spLocks noChangeArrowheads="1"/>
          </p:cNvSpPr>
          <p:nvPr/>
        </p:nvSpPr>
        <p:spPr bwMode="auto">
          <a:xfrm>
            <a:off x="338285" y="5334000"/>
            <a:ext cx="7682767" cy="143042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Caution:</a:t>
            </a:r>
            <a:r>
              <a:rPr lang="en-US" sz="2400" b="1" dirty="0" smtClean="0">
                <a:latin typeface="Calibri"/>
                <a:cs typeface="Calibri"/>
              </a:rPr>
              <a:t> </a:t>
            </a:r>
            <a:r>
              <a:rPr lang="en-US" sz="2400" b="1" dirty="0" err="1" smtClean="0">
                <a:latin typeface="Calibri"/>
                <a:cs typeface="Calibri"/>
              </a:rPr>
              <a:t>Adaptivity</a:t>
            </a:r>
            <a:r>
              <a:rPr lang="en-US" sz="2400" b="1" dirty="0" smtClean="0">
                <a:latin typeface="Calibri"/>
                <a:cs typeface="Calibri"/>
              </a:rPr>
              <a:t> seems crucial, there are distributions with high overall entropy that can be guessed using equality queries to individual blocks</a:t>
            </a:r>
            <a:endParaRPr lang="en-US" sz="2400" b="1" i="1" dirty="0" smtClean="0">
              <a:latin typeface="Times New Roman"/>
              <a:cs typeface="Times New Roman"/>
            </a:endParaRPr>
          </a:p>
        </p:txBody>
      </p:sp>
    </p:spTree>
    <p:extLst>
      <p:ext uri="{BB962C8B-B14F-4D97-AF65-F5344CB8AC3E}">
        <p14:creationId xmlns:p14="http://schemas.microsoft.com/office/powerpoint/2010/main" val="78497625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a:t>
            </a:r>
            <a:r>
              <a:rPr lang="en-US" dirty="0" smtClean="0"/>
              <a:t>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err="1" smtClean="0">
                <a:latin typeface="Times New Roman"/>
                <a:cs typeface="Times New Roman"/>
              </a:rPr>
              <a:t>View</a:t>
            </a:r>
            <a:r>
              <a:rPr lang="en-US" i="1" baseline="-25000" dirty="0" err="1" smtClean="0">
                <a:latin typeface="Times New Roman"/>
                <a:cs typeface="Times New Roman"/>
              </a:rPr>
              <a:t>q</a:t>
            </a:r>
            <a:r>
              <a:rPr lang="en-US" dirty="0" smtClean="0">
                <a:latin typeface="Calibri"/>
                <a:cs typeface="Calibri"/>
              </a:rPr>
              <a:t> be the adversary’s </a:t>
            </a:r>
            <a:r>
              <a:rPr lang="en-US" dirty="0">
                <a:cs typeface="Calibri"/>
              </a:rPr>
              <a:t>transcript after </a:t>
            </a:r>
            <a:r>
              <a:rPr lang="en-US" i="1" dirty="0">
                <a:latin typeface="Times New Roman"/>
                <a:cs typeface="Times New Roman"/>
              </a:rPr>
              <a:t>q</a:t>
            </a:r>
            <a:r>
              <a:rPr lang="en-US" dirty="0">
                <a:cs typeface="Calibri"/>
              </a:rPr>
              <a:t> queries asking: is the value stored </a:t>
            </a:r>
            <a:r>
              <a:rPr lang="en-US" dirty="0" smtClean="0">
                <a:latin typeface="Calibri"/>
                <a:cs typeface="Calibri"/>
              </a:rPr>
              <a:t>in block </a:t>
            </a:r>
            <a:r>
              <a:rPr lang="en-US" i="1"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 distribution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a:t>
            </a:r>
            <a:r>
              <a:rPr lang="en-US" dirty="0">
                <a:cs typeface="Calibri"/>
              </a:rPr>
              <a:t>for any </a:t>
            </a:r>
            <a:r>
              <a:rPr lang="en-US" i="1" dirty="0">
                <a:latin typeface="Times New Roman"/>
                <a:cs typeface="Times New Roman"/>
              </a:rPr>
              <a:t>q</a:t>
            </a:r>
            <a:r>
              <a:rPr lang="en-US" dirty="0">
                <a:latin typeface="Times New Roman"/>
                <a:cs typeface="Times New Roman"/>
              </a:rPr>
              <a:t>=poly(</a:t>
            </a:r>
            <a:r>
              <a:rPr lang="en-US" i="1" dirty="0">
                <a:latin typeface="Times New Roman"/>
                <a:cs typeface="Times New Roman"/>
              </a:rPr>
              <a:t>n</a:t>
            </a:r>
            <a:r>
              <a:rPr lang="en-US" dirty="0">
                <a:latin typeface="Times New Roman"/>
                <a:cs typeface="Times New Roman"/>
              </a:rPr>
              <a:t>)</a:t>
            </a:r>
            <a:r>
              <a:rPr lang="en-US" dirty="0">
                <a:cs typeface="Calibri"/>
              </a:rPr>
              <a:t> queries exists a </a:t>
            </a:r>
            <a:r>
              <a:rPr lang="en-US" dirty="0" smtClean="0">
                <a:latin typeface="Calibri"/>
                <a:cs typeface="Calibri"/>
              </a:rPr>
              <a:t>set of blocks </a:t>
            </a:r>
            <a:r>
              <a:rPr lang="en-US" i="1" dirty="0" smtClean="0">
                <a:latin typeface="Times New Roman"/>
                <a:cs typeface="Times New Roman"/>
              </a:rPr>
              <a:t>J</a:t>
            </a:r>
            <a:r>
              <a:rPr lang="en-US" dirty="0" smtClean="0">
                <a:latin typeface="Calibri"/>
                <a:cs typeface="Calibri"/>
              </a:rPr>
              <a:t> such that for all adversaries, </a:t>
            </a:r>
            <a:br>
              <a:rPr lang="en-US" dirty="0" smtClean="0">
                <a:latin typeface="Calibri"/>
                <a:cs typeface="Calibri"/>
              </a:rPr>
            </a:br>
            <a:r>
              <a:rPr lang="en-US" dirty="0" smtClean="0">
                <a:latin typeface="Times New Roman"/>
                <a:cs typeface="Times New Roman"/>
              </a:rPr>
              <a:t> </a:t>
            </a:r>
          </a:p>
          <a:p>
            <a:pPr marL="0" indent="0">
              <a:buNone/>
            </a:pPr>
            <a:r>
              <a:rPr lang="en-US" u="sng" dirty="0" err="1" smtClean="0">
                <a:cs typeface="Calibri"/>
              </a:rPr>
              <a:t>Thm</a:t>
            </a:r>
            <a:r>
              <a:rPr lang="en-US" u="sng" dirty="0" smtClean="0">
                <a:cs typeface="Calibri"/>
              </a:rPr>
              <a:t>:</a:t>
            </a:r>
            <a:r>
              <a:rPr lang="en-US" dirty="0" smtClean="0">
                <a:cs typeface="Calibri"/>
              </a:rPr>
              <a:t> When the input source is block unguessable distributions, </a:t>
            </a:r>
            <a:r>
              <a:rPr lang="en-US" i="1" dirty="0" smtClean="0">
                <a:latin typeface="Times New Roman"/>
                <a:cs typeface="Times New Roman"/>
              </a:rPr>
              <a:t>C</a:t>
            </a:r>
            <a:r>
              <a:rPr lang="en-US" dirty="0" smtClean="0">
                <a:cs typeface="Calibri"/>
              </a:rPr>
              <a:t> has</a:t>
            </a:r>
          </a:p>
          <a:p>
            <a:pPr marL="0" indent="0">
              <a:buNone/>
            </a:pPr>
            <a:r>
              <a:rPr lang="en-US" dirty="0" smtClean="0">
                <a:latin typeface="Times New Roman"/>
                <a:cs typeface="Times New Roman"/>
              </a:rPr>
              <a:t>log(|</a:t>
            </a:r>
            <a:r>
              <a:rPr lang="en-US" i="1" dirty="0" smtClean="0">
                <a:latin typeface="Times New Roman"/>
                <a:cs typeface="Times New Roman"/>
              </a:rPr>
              <a:t>C</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J </a:t>
            </a:r>
            <a:r>
              <a:rPr lang="en-US" dirty="0" smtClean="0">
                <a:latin typeface="Times New Roman"/>
                <a:cs typeface="Times New Roman"/>
              </a:rPr>
              <a:t>|)</a:t>
            </a:r>
            <a:r>
              <a:rPr lang="en-US" dirty="0" smtClean="0">
                <a:cs typeface="Calibri"/>
              </a:rPr>
              <a:t> bits of computational entropy</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621489831"/>
              </p:ext>
            </p:extLst>
          </p:nvPr>
        </p:nvGraphicFramePr>
        <p:xfrm>
          <a:off x="675438" y="3301328"/>
          <a:ext cx="5147627" cy="575511"/>
        </p:xfrm>
        <a:graphic>
          <a:graphicData uri="http://schemas.openxmlformats.org/presentationml/2006/ole">
            <mc:AlternateContent xmlns:mc="http://schemas.openxmlformats.org/markup-compatibility/2006">
              <mc:Choice xmlns:v="urn:schemas-microsoft-com:vml" Requires="v">
                <p:oleObj spid="_x0000_s133170" name="Equation" r:id="rId3" imgW="2044700" imgH="228600" progId="Equation.3">
                  <p:embed/>
                </p:oleObj>
              </mc:Choice>
              <mc:Fallback>
                <p:oleObj name="Equation" r:id="rId3" imgW="2044700" imgH="228600" progId="Equation.3">
                  <p:embed/>
                  <p:pic>
                    <p:nvPicPr>
                      <p:cNvPr id="0" name=""/>
                      <p:cNvPicPr/>
                      <p:nvPr/>
                    </p:nvPicPr>
                    <p:blipFill>
                      <a:blip r:embed="rId4"/>
                      <a:stretch>
                        <a:fillRect/>
                      </a:stretch>
                    </p:blipFill>
                    <p:spPr>
                      <a:xfrm>
                        <a:off x="675438" y="3301328"/>
                        <a:ext cx="5147627" cy="575511"/>
                      </a:xfrm>
                      <a:prstGeom prst="rect">
                        <a:avLst/>
                      </a:prstGeom>
                    </p:spPr>
                  </p:pic>
                </p:oleObj>
              </mc:Fallback>
            </mc:AlternateContent>
          </a:graphicData>
        </a:graphic>
      </p:graphicFrame>
    </p:spTree>
    <p:extLst>
      <p:ext uri="{BB962C8B-B14F-4D97-AF65-F5344CB8AC3E}">
        <p14:creationId xmlns:p14="http://schemas.microsoft.com/office/powerpoint/2010/main" val="147197370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4801315"/>
          </a:xfrm>
          <a:prstGeom prst="rect">
            <a:avLst/>
          </a:prstGeom>
          <a:noFill/>
        </p:spPr>
        <p:txBody>
          <a:bodyPr wrap="square" rtlCol="0">
            <a:spAutoFit/>
          </a:bodyPr>
          <a:lstStyle/>
          <a:p>
            <a:pPr marL="285750" indent="-285750">
              <a:buFont typeface="Arial"/>
              <a:buChar char="•"/>
            </a:pPr>
            <a:r>
              <a:rPr lang="en-US" dirty="0"/>
              <a:t>As a minimum condition, adversary should not be guess a point </a:t>
            </a:r>
            <a:r>
              <a:rPr lang="en-US" i="1" dirty="0">
                <a:latin typeface="Times New Roman"/>
                <a:cs typeface="Times New Roman"/>
              </a:rPr>
              <a:t>w</a:t>
            </a:r>
            <a:r>
              <a:rPr lang="en-US" dirty="0">
                <a:latin typeface="Times New Roman"/>
                <a:cs typeface="Times New Roman"/>
              </a:rPr>
              <a:t>*</a:t>
            </a:r>
            <a:r>
              <a:rPr lang="en-US" baseline="-25000" dirty="0"/>
              <a:t> </a:t>
            </a:r>
            <a:r>
              <a:rPr lang="en-US" dirty="0"/>
              <a:t>within distance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t> </a:t>
            </a:r>
            <a:r>
              <a:rPr lang="en-US" dirty="0"/>
              <a:t>of </a:t>
            </a:r>
            <a:r>
              <a:rPr lang="en-US" i="1" dirty="0">
                <a:latin typeface="Times New Roman"/>
                <a:cs typeface="Times New Roman"/>
              </a:rPr>
              <a:t>w</a:t>
            </a:r>
            <a:r>
              <a:rPr lang="en-US" baseline="-25000" dirty="0">
                <a:latin typeface="Times New Roman"/>
                <a:cs typeface="Times New Roman"/>
              </a:rPr>
              <a:t>0</a:t>
            </a:r>
          </a:p>
          <a:p>
            <a:pPr marL="285750" indent="-285750">
              <a:buFont typeface="Arial"/>
              <a:buChar char="•"/>
            </a:pPr>
            <a:r>
              <a:rPr lang="en-US" dirty="0" smtClean="0"/>
              <a:t>A block unguessable distribution means (even after correction) there is one block with high entropy</a:t>
            </a:r>
          </a:p>
          <a:p>
            <a:pPr marL="285750" indent="-285750">
              <a:buFont typeface="Arial"/>
              <a:buChar char="•"/>
            </a:pPr>
            <a:r>
              <a:rPr lang="en-US" dirty="0" smtClean="0">
                <a:cs typeface="Calibri"/>
              </a:rPr>
              <a:t>We get security from </a:t>
            </a:r>
            <a:r>
              <a:rPr lang="en-US" dirty="0" smtClean="0">
                <a:latin typeface="Calibri"/>
                <a:cs typeface="Calibri"/>
              </a:rPr>
              <a:t>adversary’s inability to guess this one block</a:t>
            </a:r>
          </a:p>
          <a:p>
            <a:pPr marL="285750" indent="-285750">
              <a:buFont typeface="Arial"/>
              <a:buChar char="•"/>
            </a:pPr>
            <a:r>
              <a:rPr lang="en-US" dirty="0" smtClean="0">
                <a:latin typeface="Calibri"/>
                <a:cs typeface="Calibri"/>
              </a:rPr>
              <a:t>For reasonable parameters, this construction is secure with </a:t>
            </a:r>
            <a:r>
              <a:rPr lang="en-US" dirty="0" err="1" smtClean="0">
                <a:latin typeface="Times New Roman"/>
                <a:cs typeface="Times New Roman"/>
              </a:rPr>
              <a:t>H</a:t>
            </a:r>
            <a:r>
              <a:rPr lang="en-US" baseline="-25000" dirty="0" err="1" smtClean="0">
                <a:latin typeface="Times New Roman"/>
                <a:cs typeface="Times New Roman"/>
              </a:rPr>
              <a:t>usable</a:t>
            </a:r>
            <a:r>
              <a:rPr lang="en-US" baseline="-25000" dirty="0" smtClean="0">
                <a:latin typeface="Times New Roman"/>
                <a:cs typeface="Times New Roman"/>
              </a:rPr>
              <a:t> </a:t>
            </a:r>
            <a:r>
              <a:rPr lang="en-US" dirty="0" smtClean="0">
                <a:latin typeface="Times New Roman"/>
                <a:cs typeface="Times New Roman"/>
              </a:rPr>
              <a:t>≤ 0</a:t>
            </a:r>
          </a:p>
          <a:p>
            <a:pPr marL="285750" indent="-285750">
              <a:buFont typeface="Arial"/>
              <a:buChar char="•"/>
            </a:pPr>
            <a:endParaRPr lang="en-US" dirty="0" smtClean="0">
              <a:latin typeface="Calibri"/>
              <a:cs typeface="Calibri"/>
            </a:endParaRPr>
          </a:p>
        </p:txBody>
      </p:sp>
      <p:sp>
        <p:nvSpPr>
          <p:cNvPr id="7" name="Oval 6"/>
          <p:cNvSpPr/>
          <p:nvPr/>
        </p:nvSpPr>
        <p:spPr>
          <a:xfrm>
            <a:off x="5843016" y="2633472"/>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3814602"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929771"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5276274"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4676485" y="46524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4349174" y="41952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4856598" y="28871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5538640" y="34810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4986487"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5538640" y="403808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4986487"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4219285" y="44418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8" name="Oval 37"/>
          <p:cNvSpPr/>
          <p:nvPr/>
        </p:nvSpPr>
        <p:spPr bwMode="auto">
          <a:xfrm>
            <a:off x="5334000" y="43677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4219285"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8230068" y="30443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8493411" y="33788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4371109" y="29951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3771320" y="46620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8493411" y="44351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951433" y="2896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8" name="Oval 47"/>
          <p:cNvSpPr/>
          <p:nvPr/>
        </p:nvSpPr>
        <p:spPr bwMode="auto">
          <a:xfrm>
            <a:off x="4633475" y="34906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9" name="Oval 48"/>
          <p:cNvSpPr/>
          <p:nvPr/>
        </p:nvSpPr>
        <p:spPr bwMode="auto">
          <a:xfrm>
            <a:off x="4081322" y="432814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0" name="Oval 49"/>
          <p:cNvSpPr/>
          <p:nvPr/>
        </p:nvSpPr>
        <p:spPr bwMode="auto">
          <a:xfrm>
            <a:off x="4633475" y="40476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1" name="Oval 50"/>
          <p:cNvSpPr/>
          <p:nvPr/>
        </p:nvSpPr>
        <p:spPr bwMode="auto">
          <a:xfrm>
            <a:off x="4081322" y="33922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2" name="Oval 51"/>
          <p:cNvSpPr/>
          <p:nvPr/>
        </p:nvSpPr>
        <p:spPr bwMode="auto">
          <a:xfrm>
            <a:off x="4089396" y="3709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3" name="Oval 52"/>
          <p:cNvSpPr/>
          <p:nvPr/>
        </p:nvSpPr>
        <p:spPr bwMode="auto">
          <a:xfrm>
            <a:off x="3258280" y="31427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8230068" y="412906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6" name="Rectangle 55"/>
          <p:cNvSpPr/>
          <p:nvPr/>
        </p:nvSpPr>
        <p:spPr>
          <a:xfrm>
            <a:off x="6973461" y="3506843"/>
            <a:ext cx="472747"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dirty="0" smtClean="0">
                <a:solidFill>
                  <a:srgbClr val="FF0000"/>
                </a:solidFill>
                <a:latin typeface="Times New Roman"/>
                <a:cs typeface="Times New Roman"/>
              </a:rPr>
              <a:t>*</a:t>
            </a:r>
            <a:endParaRPr lang="en-US" dirty="0">
              <a:solidFill>
                <a:srgbClr val="FF0000"/>
              </a:solidFill>
            </a:endParaRPr>
          </a:p>
        </p:txBody>
      </p:sp>
    </p:spTree>
    <p:extLst>
      <p:ext uri="{BB962C8B-B14F-4D97-AF65-F5344CB8AC3E}">
        <p14:creationId xmlns:p14="http://schemas.microsoft.com/office/powerpoint/2010/main" val="2419451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0" nodeType="clickEffect">
                                  <p:stCondLst>
                                    <p:cond delay="0"/>
                                  </p:stCondLst>
                                  <p:childTnLst>
                                    <p:set>
                                      <p:cBhvr>
                                        <p:cTn id="68" dur="1" fill="hold">
                                          <p:stCondLst>
                                            <p:cond delay="0"/>
                                          </p:stCondLst>
                                        </p:cTn>
                                        <p:tgtEl>
                                          <p:spTgt spid="24"/>
                                        </p:tgtEl>
                                        <p:attrNameLst>
                                          <p:attrName>style.visibility</p:attrName>
                                        </p:attrNameLst>
                                      </p:cBhvr>
                                      <p:to>
                                        <p:strVal val="hidden"/>
                                      </p:to>
                                    </p:set>
                                  </p:childTnLst>
                                </p:cTn>
                              </p:par>
                              <p:par>
                                <p:cTn id="69" presetID="1" presetClass="exit" presetSubtype="0" fill="hold" grpId="0" nodeType="withEffect">
                                  <p:stCondLst>
                                    <p:cond delay="0"/>
                                  </p:stCondLst>
                                  <p:childTnLst>
                                    <p:set>
                                      <p:cBhvr>
                                        <p:cTn id="70" dur="1" fill="hold">
                                          <p:stCondLst>
                                            <p:cond delay="0"/>
                                          </p:stCondLst>
                                        </p:cTn>
                                        <p:tgtEl>
                                          <p:spTgt spid="56"/>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82600" y="3687406"/>
            <a:ext cx="8229600" cy="2116221"/>
          </a:xfrm>
        </p:spPr>
        <p:txBody>
          <a:bodyPr>
            <a:normAutofit/>
          </a:bodyPr>
          <a:lstStyle/>
          <a:p>
            <a:r>
              <a:rPr lang="en-US" dirty="0" smtClean="0">
                <a:latin typeface="Calibri"/>
                <a:cs typeface="Calibri"/>
              </a:rPr>
              <a:t>First construction</a:t>
            </a:r>
          </a:p>
          <a:p>
            <a:pPr lvl="1"/>
            <a:r>
              <a:rPr lang="en-US" dirty="0" smtClean="0">
                <a:latin typeface="Calibri"/>
                <a:cs typeface="Calibri"/>
              </a:rPr>
              <a:t>Security requirement: </a:t>
            </a:r>
            <a:r>
              <a:rPr lang="en-US" i="1" dirty="0" err="1">
                <a:latin typeface="Times New Roman"/>
                <a:cs typeface="Times New Roman"/>
              </a:rPr>
              <a:t>ω</a:t>
            </a:r>
            <a:r>
              <a:rPr lang="en-US" dirty="0">
                <a:latin typeface="Times New Roman"/>
                <a:cs typeface="Times New Roman"/>
              </a:rPr>
              <a:t>(log </a:t>
            </a:r>
            <a:r>
              <a:rPr lang="en-US" i="1" dirty="0">
                <a:latin typeface="Times New Roman"/>
                <a:cs typeface="Times New Roman"/>
              </a:rPr>
              <a:t>k</a:t>
            </a:r>
            <a:r>
              <a:rPr lang="en-US" dirty="0" smtClean="0">
                <a:latin typeface="Times New Roman"/>
                <a:cs typeface="Times New Roman"/>
              </a:rPr>
              <a:t>) </a:t>
            </a:r>
            <a:r>
              <a:rPr lang="en-US" dirty="0" smtClean="0">
                <a:latin typeface="Calibri"/>
                <a:cs typeface="Calibri"/>
              </a:rPr>
              <a:t>entropy in most blocks</a:t>
            </a:r>
          </a:p>
          <a:p>
            <a:pPr lvl="1"/>
            <a:r>
              <a:rPr lang="en-US" dirty="0" smtClean="0">
                <a:latin typeface="Calibri"/>
                <a:cs typeface="Calibri"/>
              </a:rPr>
              <a:t>Error tolerance: </a:t>
            </a:r>
            <a:r>
              <a:rPr lang="en-US" i="1" dirty="0" smtClean="0">
                <a:latin typeface="Times New Roman"/>
                <a:cs typeface="Times New Roman"/>
              </a:rPr>
              <a:t>O</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smtClean="0">
              <a:latin typeface="Calibri"/>
              <a:cs typeface="Calibri"/>
            </a:endParaRPr>
          </a:p>
        </p:txBody>
      </p:sp>
      <p:sp>
        <p:nvSpPr>
          <p:cNvPr id="4" name="Rectangle 3"/>
          <p:cNvSpPr/>
          <p:nvPr/>
        </p:nvSpPr>
        <p:spPr>
          <a:xfrm>
            <a:off x="4068722" y="1151682"/>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067317" y="2311345"/>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668844" y="1775934"/>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 name="Group 6"/>
          <p:cNvGrpSpPr/>
          <p:nvPr/>
        </p:nvGrpSpPr>
        <p:grpSpPr>
          <a:xfrm>
            <a:off x="1279114" y="910272"/>
            <a:ext cx="2111844" cy="2302596"/>
            <a:chOff x="6838074" y="2277355"/>
            <a:chExt cx="981497" cy="1772740"/>
          </a:xfrm>
        </p:grpSpPr>
        <p:sp>
          <p:nvSpPr>
            <p:cNvPr id="8" name="Trapezoid 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0" name="Straight Arrow Connector 9"/>
          <p:cNvCxnSpPr/>
          <p:nvPr/>
        </p:nvCxnSpPr>
        <p:spPr bwMode="auto">
          <a:xfrm flipV="1">
            <a:off x="518328" y="223054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 name="Straight Arrow Connector 10"/>
          <p:cNvCxnSpPr/>
          <p:nvPr/>
        </p:nvCxnSpPr>
        <p:spPr bwMode="auto">
          <a:xfrm>
            <a:off x="3390959" y="1476572"/>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 name="Straight Arrow Connector 11"/>
          <p:cNvCxnSpPr/>
          <p:nvPr/>
        </p:nvCxnSpPr>
        <p:spPr bwMode="auto">
          <a:xfrm>
            <a:off x="3400388" y="2622010"/>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3" name="Object 12"/>
          <p:cNvGraphicFramePr>
            <a:graphicFrameLocks noChangeAspect="1"/>
          </p:cNvGraphicFramePr>
          <p:nvPr>
            <p:extLst>
              <p:ext uri="{D42A27DB-BD31-4B8C-83A1-F6EECF244321}">
                <p14:modId xmlns:p14="http://schemas.microsoft.com/office/powerpoint/2010/main" val="4196201156"/>
              </p:ext>
            </p:extLst>
          </p:nvPr>
        </p:nvGraphicFramePr>
        <p:xfrm>
          <a:off x="4142252" y="2330347"/>
          <a:ext cx="242888" cy="287338"/>
        </p:xfrm>
        <a:graphic>
          <a:graphicData uri="http://schemas.openxmlformats.org/presentationml/2006/ole">
            <mc:AlternateContent xmlns:mc="http://schemas.openxmlformats.org/markup-compatibility/2006">
              <mc:Choice xmlns:v="urn:schemas-microsoft-com:vml" Requires="v">
                <p:oleObj spid="_x0000_s139316"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142252" y="2330347"/>
                        <a:ext cx="242888" cy="287338"/>
                      </a:xfrm>
                      <a:prstGeom prst="rect">
                        <a:avLst/>
                      </a:prstGeom>
                    </p:spPr>
                  </p:pic>
                </p:oleObj>
              </mc:Fallback>
            </mc:AlternateContent>
          </a:graphicData>
        </a:graphic>
      </p:graphicFrame>
      <p:grpSp>
        <p:nvGrpSpPr>
          <p:cNvPr id="14" name="Group 13"/>
          <p:cNvGrpSpPr/>
          <p:nvPr/>
        </p:nvGrpSpPr>
        <p:grpSpPr>
          <a:xfrm>
            <a:off x="5014487" y="1823733"/>
            <a:ext cx="2578825" cy="1810201"/>
            <a:chOff x="6827762" y="2204122"/>
            <a:chExt cx="991809" cy="1845973"/>
          </a:xfrm>
        </p:grpSpPr>
        <p:sp>
          <p:nvSpPr>
            <p:cNvPr id="15" name="Trapezoid 14"/>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6" name="TextBox 15"/>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7" name="Straight Arrow Connector 16"/>
          <p:cNvCxnSpPr/>
          <p:nvPr/>
        </p:nvCxnSpPr>
        <p:spPr bwMode="auto">
          <a:xfrm flipV="1">
            <a:off x="4258165" y="307869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8" name="Object 17"/>
          <p:cNvGraphicFramePr>
            <a:graphicFrameLocks noChangeAspect="1"/>
          </p:cNvGraphicFramePr>
          <p:nvPr>
            <p:extLst>
              <p:ext uri="{D42A27DB-BD31-4B8C-83A1-F6EECF244321}">
                <p14:modId xmlns:p14="http://schemas.microsoft.com/office/powerpoint/2010/main" val="4184818561"/>
              </p:ext>
            </p:extLst>
          </p:nvPr>
        </p:nvGraphicFramePr>
        <p:xfrm>
          <a:off x="4450879" y="2666195"/>
          <a:ext cx="307975" cy="350838"/>
        </p:xfrm>
        <a:graphic>
          <a:graphicData uri="http://schemas.openxmlformats.org/presentationml/2006/ole">
            <mc:AlternateContent xmlns:mc="http://schemas.openxmlformats.org/markup-compatibility/2006">
              <mc:Choice xmlns:v="urn:schemas-microsoft-com:vml" Requires="v">
                <p:oleObj spid="_x0000_s139317"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450879" y="2666195"/>
                        <a:ext cx="307975" cy="350838"/>
                      </a:xfrm>
                      <a:prstGeom prst="rect">
                        <a:avLst/>
                      </a:prstGeom>
                    </p:spPr>
                  </p:pic>
                </p:oleObj>
              </mc:Fallback>
            </mc:AlternateContent>
          </a:graphicData>
        </a:graphic>
      </p:graphicFrame>
      <p:cxnSp>
        <p:nvCxnSpPr>
          <p:cNvPr id="19" name="Straight Arrow Connector 18"/>
          <p:cNvCxnSpPr/>
          <p:nvPr/>
        </p:nvCxnSpPr>
        <p:spPr bwMode="auto">
          <a:xfrm flipV="1">
            <a:off x="7593313" y="245499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044227" y="1109355"/>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1" name="TextBox 20"/>
          <p:cNvSpPr txBox="1"/>
          <p:nvPr/>
        </p:nvSpPr>
        <p:spPr>
          <a:xfrm>
            <a:off x="634209" y="1723351"/>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2" name="Group 21"/>
          <p:cNvGrpSpPr/>
          <p:nvPr/>
        </p:nvGrpSpPr>
        <p:grpSpPr>
          <a:xfrm>
            <a:off x="7632041" y="2008399"/>
            <a:ext cx="579497" cy="369332"/>
            <a:chOff x="6366719" y="2492739"/>
            <a:chExt cx="579497" cy="369332"/>
          </a:xfrm>
        </p:grpSpPr>
        <p:sp>
          <p:nvSpPr>
            <p:cNvPr id="23" name="Rectangle 22"/>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5" name="Rectangle 24"/>
          <p:cNvSpPr/>
          <p:nvPr/>
        </p:nvSpPr>
        <p:spPr>
          <a:xfrm>
            <a:off x="2457297" y="26053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26" name="Rectangle 25"/>
          <p:cNvSpPr/>
          <p:nvPr/>
        </p:nvSpPr>
        <p:spPr>
          <a:xfrm>
            <a:off x="2438947" y="1607734"/>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438947" y="167030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28" name="TextBox 27"/>
          <p:cNvSpPr txBox="1"/>
          <p:nvPr/>
        </p:nvSpPr>
        <p:spPr>
          <a:xfrm>
            <a:off x="2460798" y="2169975"/>
            <a:ext cx="344039" cy="369332"/>
          </a:xfrm>
          <a:prstGeom prst="rect">
            <a:avLst/>
          </a:prstGeom>
          <a:noFill/>
        </p:spPr>
        <p:txBody>
          <a:bodyPr wrap="none" rtlCol="0">
            <a:spAutoFit/>
          </a:bodyPr>
          <a:lstStyle/>
          <a:p>
            <a:r>
              <a:rPr lang="en-US" dirty="0" smtClean="0"/>
              <a:t>…</a:t>
            </a:r>
            <a:endParaRPr lang="en-US" dirty="0"/>
          </a:p>
        </p:txBody>
      </p:sp>
      <p:cxnSp>
        <p:nvCxnSpPr>
          <p:cNvPr id="29" name="Elbow Connector 28"/>
          <p:cNvCxnSpPr/>
          <p:nvPr/>
        </p:nvCxnSpPr>
        <p:spPr>
          <a:xfrm>
            <a:off x="1308975" y="2243926"/>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bwMode="auto">
          <a:xfrm flipV="1">
            <a:off x="3134027" y="2617685"/>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1" name="Group 30"/>
          <p:cNvGrpSpPr/>
          <p:nvPr/>
        </p:nvGrpSpPr>
        <p:grpSpPr>
          <a:xfrm>
            <a:off x="5014487" y="1823733"/>
            <a:ext cx="2578825" cy="1810201"/>
            <a:chOff x="6827762" y="2204122"/>
            <a:chExt cx="991809" cy="1845973"/>
          </a:xfrm>
        </p:grpSpPr>
        <p:sp>
          <p:nvSpPr>
            <p:cNvPr id="32" name="Trapezoid 3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3" name="TextBox 32"/>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34" name="Rectangle 33"/>
          <p:cNvSpPr/>
          <p:nvPr/>
        </p:nvSpPr>
        <p:spPr>
          <a:xfrm>
            <a:off x="5713905" y="312224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5" name="Rectangle 34"/>
          <p:cNvSpPr/>
          <p:nvPr/>
        </p:nvSpPr>
        <p:spPr>
          <a:xfrm>
            <a:off x="5695555" y="219147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5695555" y="2213940"/>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7" name="TextBox 36"/>
          <p:cNvSpPr txBox="1"/>
          <p:nvPr/>
        </p:nvSpPr>
        <p:spPr>
          <a:xfrm>
            <a:off x="5717406" y="2713614"/>
            <a:ext cx="344039" cy="369332"/>
          </a:xfrm>
          <a:prstGeom prst="rect">
            <a:avLst/>
          </a:prstGeom>
          <a:noFill/>
        </p:spPr>
        <p:txBody>
          <a:bodyPr wrap="none" rtlCol="0">
            <a:spAutoFit/>
          </a:bodyPr>
          <a:lstStyle/>
          <a:p>
            <a:r>
              <a:rPr lang="en-US" dirty="0" smtClean="0"/>
              <a:t>…</a:t>
            </a:r>
            <a:endParaRPr lang="en-US" dirty="0"/>
          </a:p>
        </p:txBody>
      </p:sp>
      <p:cxnSp>
        <p:nvCxnSpPr>
          <p:cNvPr id="38" name="Straight Arrow Connector 37"/>
          <p:cNvCxnSpPr/>
          <p:nvPr/>
        </p:nvCxnSpPr>
        <p:spPr bwMode="auto">
          <a:xfrm flipV="1">
            <a:off x="6393842" y="3499367"/>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9" name="Rectangle 38"/>
          <p:cNvSpPr/>
          <p:nvPr/>
        </p:nvSpPr>
        <p:spPr>
          <a:xfrm>
            <a:off x="6393842" y="2145681"/>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40" name="Rectangle 39"/>
          <p:cNvSpPr/>
          <p:nvPr/>
        </p:nvSpPr>
        <p:spPr>
          <a:xfrm>
            <a:off x="6410084" y="3122248"/>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41" name="Elbow Connector 40"/>
          <p:cNvCxnSpPr/>
          <p:nvPr/>
        </p:nvCxnSpPr>
        <p:spPr>
          <a:xfrm flipV="1">
            <a:off x="5077386" y="2550908"/>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2" name="Elbow Connector 41"/>
          <p:cNvCxnSpPr/>
          <p:nvPr/>
        </p:nvCxnSpPr>
        <p:spPr>
          <a:xfrm>
            <a:off x="5077386" y="3090294"/>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rot="16200000">
            <a:off x="6670815" y="2771093"/>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44" name="Straight Arrow Connector 43"/>
          <p:cNvCxnSpPr/>
          <p:nvPr/>
        </p:nvCxnSpPr>
        <p:spPr bwMode="auto">
          <a:xfrm flipV="1">
            <a:off x="6393842" y="2526361"/>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45" name="Straight Arrow Connector 44"/>
          <p:cNvCxnSpPr/>
          <p:nvPr/>
        </p:nvCxnSpPr>
        <p:spPr bwMode="auto">
          <a:xfrm flipV="1">
            <a:off x="7433509" y="2454999"/>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6" name="TextBox 45"/>
          <p:cNvSpPr txBox="1"/>
          <p:nvPr/>
        </p:nvSpPr>
        <p:spPr>
          <a:xfrm>
            <a:off x="1364487" y="1354019"/>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2335754" y="1479859"/>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8" name="Rectangle 36"/>
          <p:cNvSpPr>
            <a:spLocks noChangeArrowheads="1"/>
          </p:cNvSpPr>
          <p:nvPr/>
        </p:nvSpPr>
        <p:spPr bwMode="auto">
          <a:xfrm>
            <a:off x="338285" y="5803627"/>
            <a:ext cx="7682767" cy="96079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Question:</a:t>
            </a:r>
            <a:r>
              <a:rPr lang="en-US" sz="2400" b="1" dirty="0" smtClean="0">
                <a:latin typeface="Calibri"/>
                <a:cs typeface="Calibri"/>
              </a:rPr>
              <a:t> Can we reduce blocks required entropy?</a:t>
            </a:r>
            <a:endParaRPr lang="en-US" sz="2400" b="1" i="1" dirty="0" smtClean="0">
              <a:latin typeface="Times New Roman"/>
              <a:cs typeface="Times New Roman"/>
            </a:endParaRPr>
          </a:p>
        </p:txBody>
      </p:sp>
    </p:spTree>
    <p:extLst>
      <p:ext uri="{BB962C8B-B14F-4D97-AF65-F5344CB8AC3E}">
        <p14:creationId xmlns:p14="http://schemas.microsoft.com/office/powerpoint/2010/main" val="31384739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grpSp>
        <p:nvGrpSpPr>
          <p:cNvPr id="60" name="Group 59"/>
          <p:cNvGrpSpPr/>
          <p:nvPr/>
        </p:nvGrpSpPr>
        <p:grpSpPr>
          <a:xfrm>
            <a:off x="3742374" y="915699"/>
            <a:ext cx="2951489" cy="357451"/>
            <a:chOff x="3156859" y="838971"/>
            <a:chExt cx="3766267" cy="426267"/>
          </a:xfrm>
        </p:grpSpPr>
        <p:sp>
          <p:nvSpPr>
            <p:cNvPr id="61" name="Rectangle 36"/>
            <p:cNvSpPr>
              <a:spLocks noChangeArrowheads="1"/>
            </p:cNvSpPr>
            <p:nvPr/>
          </p:nvSpPr>
          <p:spPr bwMode="auto">
            <a:xfrm>
              <a:off x="3156859" y="838971"/>
              <a:ext cx="3766267" cy="42626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62" name="Object 61"/>
            <p:cNvGraphicFramePr>
              <a:graphicFrameLocks noChangeAspect="1"/>
            </p:cNvGraphicFramePr>
            <p:nvPr>
              <p:extLst>
                <p:ext uri="{D42A27DB-BD31-4B8C-83A1-F6EECF244321}">
                  <p14:modId xmlns:p14="http://schemas.microsoft.com/office/powerpoint/2010/main" val="3791142104"/>
                </p:ext>
              </p:extLst>
            </p:nvPr>
          </p:nvGraphicFramePr>
          <p:xfrm>
            <a:off x="3249509" y="866775"/>
            <a:ext cx="3627437" cy="398463"/>
          </p:xfrm>
          <a:graphic>
            <a:graphicData uri="http://schemas.openxmlformats.org/presentationml/2006/ole">
              <mc:AlternateContent xmlns:mc="http://schemas.openxmlformats.org/markup-compatibility/2006">
                <mc:Choice xmlns:v="urn:schemas-microsoft-com:vml" Requires="v">
                  <p:oleObj spid="_x0000_s89600" name="Equation" r:id="rId4" imgW="2197100" imgH="241300" progId="Equation.3">
                    <p:embed/>
                  </p:oleObj>
                </mc:Choice>
                <mc:Fallback>
                  <p:oleObj name="Equation" r:id="rId4" imgW="2197100" imgH="241300" progId="Equation.3">
                    <p:embed/>
                    <p:pic>
                      <p:nvPicPr>
                        <p:cNvPr id="0" name=""/>
                        <p:cNvPicPr/>
                        <p:nvPr/>
                      </p:nvPicPr>
                      <p:blipFill>
                        <a:blip r:embed="rId5"/>
                        <a:stretch>
                          <a:fillRect/>
                        </a:stretch>
                      </p:blipFill>
                      <p:spPr>
                        <a:xfrm>
                          <a:off x="3249509" y="866775"/>
                          <a:ext cx="3627437" cy="398463"/>
                        </a:xfrm>
                        <a:prstGeom prst="rect">
                          <a:avLst/>
                        </a:prstGeom>
                      </p:spPr>
                    </p:pic>
                  </p:oleObj>
                </mc:Fallback>
              </mc:AlternateContent>
            </a:graphicData>
          </a:graphic>
        </p:graphicFrame>
      </p:grpSp>
      <p:sp>
        <p:nvSpPr>
          <p:cNvPr id="25" name="Rectangle 24"/>
          <p:cNvSpPr/>
          <p:nvPr/>
        </p:nvSpPr>
        <p:spPr>
          <a:xfrm>
            <a:off x="7019808" y="68920"/>
            <a:ext cx="2092760" cy="116881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7257935" y="92403"/>
            <a:ext cx="381695" cy="277047"/>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7670761" y="46260"/>
            <a:ext cx="917165" cy="369332"/>
          </a:xfrm>
          <a:prstGeom prst="rect">
            <a:avLst/>
          </a:prstGeom>
          <a:noFill/>
        </p:spPr>
        <p:txBody>
          <a:bodyPr wrap="square" rtlCol="0">
            <a:spAutoFit/>
          </a:bodyPr>
          <a:lstStyle/>
          <a:p>
            <a:r>
              <a:rPr lang="en-US" dirty="0" smtClean="0"/>
              <a:t>Source</a:t>
            </a:r>
            <a:endParaRPr lang="en-US" dirty="0"/>
          </a:p>
        </p:txBody>
      </p:sp>
      <p:sp>
        <p:nvSpPr>
          <p:cNvPr id="34" name="Rectangle 33"/>
          <p:cNvSpPr/>
          <p:nvPr/>
        </p:nvSpPr>
        <p:spPr>
          <a:xfrm>
            <a:off x="7257935" y="907787"/>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7672726" y="866775"/>
            <a:ext cx="1179895" cy="369332"/>
          </a:xfrm>
          <a:prstGeom prst="rect">
            <a:avLst/>
          </a:prstGeom>
          <a:noFill/>
        </p:spPr>
        <p:txBody>
          <a:bodyPr wrap="squar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7" name="Rectangle 36"/>
          <p:cNvSpPr/>
          <p:nvPr/>
        </p:nvSpPr>
        <p:spPr>
          <a:xfrm>
            <a:off x="7254005" y="462523"/>
            <a:ext cx="383660"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668795" y="45565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sp>
        <p:nvSpPr>
          <p:cNvPr id="36" name="Content Placeholder 1"/>
          <p:cNvSpPr txBox="1">
            <a:spLocks/>
          </p:cNvSpPr>
          <p:nvPr/>
        </p:nvSpPr>
        <p:spPr>
          <a:xfrm>
            <a:off x="-1" y="679829"/>
            <a:ext cx="4569067" cy="285308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700" dirty="0" smtClean="0"/>
              <a:t>Assume our source is strong enough</a:t>
            </a:r>
          </a:p>
          <a:p>
            <a:pPr lvl="1"/>
            <a:r>
              <a:rPr lang="en-US" sz="1300" dirty="0" smtClean="0"/>
              <a:t>Traditionally this means high entropy</a:t>
            </a:r>
          </a:p>
          <a:p>
            <a:r>
              <a:rPr lang="en-US" sz="1700" dirty="0" smtClean="0"/>
              <a:t>Fuzzy Extractors derive reliable keys </a:t>
            </a:r>
            <a:br>
              <a:rPr lang="en-US" sz="1700" dirty="0" smtClean="0"/>
            </a:br>
            <a:r>
              <a:rPr lang="en-US" sz="1700" dirty="0" smtClean="0"/>
              <a:t>from noisy data</a:t>
            </a:r>
          </a:p>
          <a:p>
            <a:pPr marL="0" indent="0">
              <a:buFont typeface="Arial"/>
              <a:buNone/>
            </a:pPr>
            <a:r>
              <a:rPr lang="en-US" sz="1200" dirty="0" smtClean="0"/>
              <a:t>         [DodisOstrovskyReyzinSmith04, 08]</a:t>
            </a:r>
            <a:endParaRPr lang="en-US" sz="1400" i="1" dirty="0" smtClean="0">
              <a:latin typeface="Arial" charset="0"/>
            </a:endParaRPr>
          </a:p>
          <a:p>
            <a:r>
              <a:rPr lang="en-US" sz="1600" dirty="0">
                <a:cs typeface="Calibri"/>
              </a:rPr>
              <a:t>Correctness: </a:t>
            </a:r>
            <a:r>
              <a:rPr lang="en-US" sz="1600" i="1" dirty="0">
                <a:latin typeface="Times New Roman"/>
                <a:cs typeface="Times New Roman"/>
              </a:rPr>
              <a:t>Gen</a:t>
            </a:r>
            <a:r>
              <a:rPr lang="en-US" sz="1600" dirty="0">
                <a:latin typeface="Times New Roman"/>
                <a:cs typeface="Times New Roman"/>
              </a:rPr>
              <a:t>, </a:t>
            </a:r>
            <a:r>
              <a:rPr lang="en-US" sz="1600" i="1" dirty="0">
                <a:latin typeface="Times New Roman"/>
                <a:cs typeface="Times New Roman"/>
              </a:rPr>
              <a:t>Rep</a:t>
            </a:r>
            <a:r>
              <a:rPr lang="en-US" sz="1600" i="1" dirty="0">
                <a:latin typeface="Calibri"/>
                <a:cs typeface="Calibri"/>
              </a:rPr>
              <a:t> </a:t>
            </a:r>
            <a:r>
              <a:rPr lang="en-US" sz="1600" dirty="0">
                <a:latin typeface="Calibri"/>
                <a:cs typeface="Calibri"/>
              </a:rPr>
              <a:t>give same key </a:t>
            </a:r>
            <a:r>
              <a:rPr lang="en-US" sz="1600" dirty="0" smtClean="0">
                <a:latin typeface="Calibri"/>
                <a:cs typeface="Calibri"/>
              </a:rPr>
              <a:t/>
            </a:r>
            <a:br>
              <a:rPr lang="en-US" sz="1600" dirty="0" smtClean="0">
                <a:latin typeface="Calibri"/>
                <a:cs typeface="Calibri"/>
              </a:rPr>
            </a:br>
            <a:r>
              <a:rPr lang="en-US" sz="1600" dirty="0" smtClean="0">
                <a:latin typeface="Calibri"/>
                <a:cs typeface="Calibri"/>
              </a:rPr>
              <a:t>if </a:t>
            </a:r>
            <a:r>
              <a:rPr lang="en-US" sz="1600" i="1" dirty="0">
                <a:latin typeface="Times New Roman"/>
                <a:cs typeface="Times New Roman"/>
              </a:rPr>
              <a:t>d</a:t>
            </a:r>
            <a:r>
              <a:rPr lang="en-US" sz="1600" dirty="0">
                <a:latin typeface="Times New Roman"/>
                <a:cs typeface="Times New Roman"/>
              </a:rPr>
              <a:t>(</a:t>
            </a:r>
            <a:r>
              <a:rPr lang="en-US" sz="1600" i="1" dirty="0">
                <a:latin typeface="Times New Roman"/>
                <a:cs typeface="Times New Roman"/>
              </a:rPr>
              <a:t>w</a:t>
            </a:r>
            <a:r>
              <a:rPr lang="en-US" sz="1600" baseline="-25000" dirty="0">
                <a:latin typeface="Times New Roman"/>
                <a:cs typeface="Times New Roman"/>
              </a:rPr>
              <a:t>0</a:t>
            </a:r>
            <a:r>
              <a:rPr lang="en-US" sz="1600" dirty="0">
                <a:latin typeface="Times New Roman"/>
                <a:cs typeface="Times New Roman"/>
              </a:rPr>
              <a:t>, </a:t>
            </a:r>
            <a:r>
              <a:rPr lang="en-US" sz="1600" i="1" dirty="0">
                <a:latin typeface="Times New Roman"/>
                <a:cs typeface="Times New Roman"/>
              </a:rPr>
              <a:t>w</a:t>
            </a:r>
            <a:r>
              <a:rPr lang="en-US" sz="1600" baseline="-25000" dirty="0">
                <a:latin typeface="Times New Roman"/>
                <a:cs typeface="Times New Roman"/>
              </a:rPr>
              <a:t>1</a:t>
            </a:r>
            <a:r>
              <a:rPr lang="en-US" sz="1600" dirty="0">
                <a:latin typeface="Times New Roman"/>
                <a:cs typeface="Times New Roman"/>
              </a:rPr>
              <a:t>) &lt; </a:t>
            </a:r>
            <a:r>
              <a:rPr lang="en-US" sz="1600" i="1" dirty="0" err="1" smtClean="0">
                <a:latin typeface="Times New Roman"/>
                <a:cs typeface="Times New Roman"/>
              </a:rPr>
              <a:t>d</a:t>
            </a:r>
            <a:r>
              <a:rPr lang="en-US" sz="1600" i="1" baseline="-25000" dirty="0" err="1" smtClean="0">
                <a:latin typeface="Times New Roman"/>
                <a:cs typeface="Times New Roman"/>
              </a:rPr>
              <a:t>max</a:t>
            </a:r>
            <a:endParaRPr lang="en-US" sz="1600" dirty="0" smtClean="0">
              <a:latin typeface="Calibri"/>
              <a:cs typeface="Calibri"/>
            </a:endParaRPr>
          </a:p>
          <a:p>
            <a:r>
              <a:rPr lang="en-US" sz="1600" dirty="0" smtClean="0">
                <a:latin typeface="Calibri"/>
                <a:cs typeface="Calibri"/>
              </a:rPr>
              <a:t>Security: </a:t>
            </a:r>
            <a:r>
              <a:rPr lang="en-US" sz="1600" dirty="0" smtClean="0">
                <a:latin typeface="Times New Roman"/>
                <a:cs typeface="Times New Roman"/>
              </a:rPr>
              <a:t>(</a:t>
            </a:r>
            <a:r>
              <a:rPr lang="en-US" sz="1600" i="1" dirty="0" smtClean="0">
                <a:latin typeface="Times New Roman"/>
                <a:cs typeface="Times New Roman"/>
              </a:rPr>
              <a:t>key</a:t>
            </a:r>
            <a:r>
              <a:rPr lang="en-US" sz="1600" dirty="0" smtClean="0">
                <a:latin typeface="Times New Roman"/>
                <a:cs typeface="Times New Roman"/>
              </a:rPr>
              <a:t> , </a:t>
            </a:r>
            <a:r>
              <a:rPr lang="en-US" sz="1600" i="1" dirty="0" smtClean="0">
                <a:latin typeface="Times New Roman"/>
                <a:cs typeface="Times New Roman"/>
              </a:rPr>
              <a:t>p</a:t>
            </a:r>
            <a:r>
              <a:rPr lang="en-US" sz="1600" dirty="0" smtClean="0">
                <a:latin typeface="Times New Roman"/>
                <a:cs typeface="Times New Roman"/>
              </a:rPr>
              <a:t>) ≈ (</a:t>
            </a:r>
            <a:r>
              <a:rPr lang="en-US" sz="1600" i="1" dirty="0" smtClean="0">
                <a:latin typeface="Times New Roman"/>
                <a:cs typeface="Times New Roman"/>
              </a:rPr>
              <a:t>U</a:t>
            </a:r>
            <a:r>
              <a:rPr lang="en-US" sz="1600" dirty="0" smtClean="0">
                <a:latin typeface="Times New Roman"/>
                <a:cs typeface="Times New Roman"/>
              </a:rPr>
              <a:t> , </a:t>
            </a:r>
            <a:r>
              <a:rPr lang="en-US" sz="1600" i="1" dirty="0" smtClean="0">
                <a:latin typeface="Times New Roman"/>
                <a:cs typeface="Times New Roman"/>
              </a:rPr>
              <a:t>p</a:t>
            </a:r>
            <a:r>
              <a:rPr lang="en-US" sz="1600" dirty="0" smtClean="0">
                <a:latin typeface="Times New Roman"/>
                <a:cs typeface="Times New Roman"/>
              </a:rPr>
              <a:t>)</a:t>
            </a:r>
          </a:p>
          <a:p>
            <a:pPr lvl="1"/>
            <a:r>
              <a:rPr lang="en-US" sz="1400" dirty="0" smtClean="0">
                <a:latin typeface="Times New Roman"/>
                <a:cs typeface="Times New Roman"/>
              </a:rPr>
              <a:t>Can be statistical [DodisOstrovskyReyzinSmith08] or computational [FullerMengReyzin13]</a:t>
            </a:r>
          </a:p>
        </p:txBody>
      </p:sp>
      <p:sp>
        <p:nvSpPr>
          <p:cNvPr id="67" name="Rectangle 6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9" name="Group 68"/>
          <p:cNvGrpSpPr/>
          <p:nvPr/>
        </p:nvGrpSpPr>
        <p:grpSpPr>
          <a:xfrm>
            <a:off x="1463040" y="3784483"/>
            <a:ext cx="2111844" cy="2302596"/>
            <a:chOff x="6838074" y="2277355"/>
            <a:chExt cx="981497" cy="1772740"/>
          </a:xfrm>
        </p:grpSpPr>
        <p:sp>
          <p:nvSpPr>
            <p:cNvPr id="70" name="Trapezoid 6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1" name="TextBox 7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72" name="Straight Arrow Connector 7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3" name="Straight Arrow Connector 7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4" name="Straight Arrow Connector 7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75" name="Object 74"/>
          <p:cNvGraphicFramePr>
            <a:graphicFrameLocks noChangeAspect="1"/>
          </p:cNvGraphicFramePr>
          <p:nvPr>
            <p:extLst>
              <p:ext uri="{D42A27DB-BD31-4B8C-83A1-F6EECF244321}">
                <p14:modId xmlns:p14="http://schemas.microsoft.com/office/powerpoint/2010/main" val="2385613108"/>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89601" name="Equation" r:id="rId6" imgW="139700" imgH="165100" progId="Equation.3">
                  <p:embed/>
                </p:oleObj>
              </mc:Choice>
              <mc:Fallback>
                <p:oleObj name="Equation" r:id="rId6" imgW="139700" imgH="165100" progId="Equation.3">
                  <p:embed/>
                  <p:pic>
                    <p:nvPicPr>
                      <p:cNvPr id="0" name=""/>
                      <p:cNvPicPr/>
                      <p:nvPr/>
                    </p:nvPicPr>
                    <p:blipFill>
                      <a:blip r:embed="rId7"/>
                      <a:stretch>
                        <a:fillRect/>
                      </a:stretch>
                    </p:blipFill>
                    <p:spPr>
                      <a:xfrm>
                        <a:off x="4326178" y="5204558"/>
                        <a:ext cx="242888" cy="287338"/>
                      </a:xfrm>
                      <a:prstGeom prst="rect">
                        <a:avLst/>
                      </a:prstGeom>
                    </p:spPr>
                  </p:pic>
                </p:oleObj>
              </mc:Fallback>
            </mc:AlternateContent>
          </a:graphicData>
        </a:graphic>
      </p:graphicFrame>
      <p:grpSp>
        <p:nvGrpSpPr>
          <p:cNvPr id="76" name="Group 75"/>
          <p:cNvGrpSpPr/>
          <p:nvPr/>
        </p:nvGrpSpPr>
        <p:grpSpPr>
          <a:xfrm>
            <a:off x="5198413" y="4697944"/>
            <a:ext cx="2578825" cy="1810201"/>
            <a:chOff x="6827762" y="2204122"/>
            <a:chExt cx="991809" cy="1845973"/>
          </a:xfrm>
        </p:grpSpPr>
        <p:sp>
          <p:nvSpPr>
            <p:cNvPr id="77" name="Trapezoid 7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8" name="TextBox 7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79" name="Straight Arrow Connector 7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80" name="Object 79"/>
          <p:cNvGraphicFramePr>
            <a:graphicFrameLocks noChangeAspect="1"/>
          </p:cNvGraphicFramePr>
          <p:nvPr>
            <p:extLst>
              <p:ext uri="{D42A27DB-BD31-4B8C-83A1-F6EECF244321}">
                <p14:modId xmlns:p14="http://schemas.microsoft.com/office/powerpoint/2010/main" val="2992765343"/>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89602" name="Equation" r:id="rId8" imgW="177800" imgH="203200" progId="Equation.3">
                  <p:embed/>
                </p:oleObj>
              </mc:Choice>
              <mc:Fallback>
                <p:oleObj name="Equation" r:id="rId8" imgW="177800" imgH="203200" progId="Equation.3">
                  <p:embed/>
                  <p:pic>
                    <p:nvPicPr>
                      <p:cNvPr id="0" name=""/>
                      <p:cNvPicPr/>
                      <p:nvPr/>
                    </p:nvPicPr>
                    <p:blipFill>
                      <a:blip r:embed="rId9"/>
                      <a:stretch>
                        <a:fillRect/>
                      </a:stretch>
                    </p:blipFill>
                    <p:spPr>
                      <a:xfrm>
                        <a:off x="4634805" y="5540406"/>
                        <a:ext cx="307975" cy="350838"/>
                      </a:xfrm>
                      <a:prstGeom prst="rect">
                        <a:avLst/>
                      </a:prstGeom>
                    </p:spPr>
                  </p:pic>
                </p:oleObj>
              </mc:Fallback>
            </mc:AlternateContent>
          </a:graphicData>
        </a:graphic>
      </p:graphicFrame>
      <p:cxnSp>
        <p:nvCxnSpPr>
          <p:cNvPr id="81" name="Straight Arrow Connector 8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2" name="TextBox 8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83" name="TextBox 8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84" name="Group 83"/>
          <p:cNvGrpSpPr/>
          <p:nvPr/>
        </p:nvGrpSpPr>
        <p:grpSpPr>
          <a:xfrm>
            <a:off x="7815967" y="4882610"/>
            <a:ext cx="579497" cy="369332"/>
            <a:chOff x="6366719" y="2492739"/>
            <a:chExt cx="579497" cy="369332"/>
          </a:xfrm>
        </p:grpSpPr>
        <p:sp>
          <p:nvSpPr>
            <p:cNvPr id="85" name="Rectangle 8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extBox 8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Tree>
    <p:extLst>
      <p:ext uri="{BB962C8B-B14F-4D97-AF65-F5344CB8AC3E}">
        <p14:creationId xmlns:p14="http://schemas.microsoft.com/office/powerpoint/2010/main" val="2126093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xEl>
                                              <p:pRg st="1" end="1"/>
                                            </p:txEl>
                                          </p:spTgt>
                                        </p:tgtEl>
                                        <p:attrNameLst>
                                          <p:attrName>style.visibility</p:attrName>
                                        </p:attrNameLst>
                                      </p:cBhvr>
                                      <p:to>
                                        <p:strVal val="visible"/>
                                      </p:to>
                                    </p:set>
                                    <p:animEffect transition="in" filter="fade">
                                      <p:cBhvr>
                                        <p:cTn id="10" dur="500"/>
                                        <p:tgtEl>
                                          <p:spTgt spid="3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6">
                                            <p:txEl>
                                              <p:pRg st="2" end="2"/>
                                            </p:txEl>
                                          </p:spTgt>
                                        </p:tgtEl>
                                        <p:attrNameLst>
                                          <p:attrName>style.visibility</p:attrName>
                                        </p:attrNameLst>
                                      </p:cBhvr>
                                      <p:to>
                                        <p:strVal val="visible"/>
                                      </p:to>
                                    </p:set>
                                    <p:animEffect transition="in" filter="fade">
                                      <p:cBhvr>
                                        <p:cTn id="20" dur="500"/>
                                        <p:tgtEl>
                                          <p:spTgt spid="36">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6">
                                            <p:txEl>
                                              <p:pRg st="3" end="3"/>
                                            </p:txEl>
                                          </p:spTgt>
                                        </p:tgtEl>
                                        <p:attrNameLst>
                                          <p:attrName>style.visibility</p:attrName>
                                        </p:attrNameLst>
                                      </p:cBhvr>
                                      <p:to>
                                        <p:strVal val="visible"/>
                                      </p:to>
                                    </p:set>
                                    <p:animEffect transition="in" filter="fade">
                                      <p:cBhvr>
                                        <p:cTn id="23" dur="500"/>
                                        <p:tgtEl>
                                          <p:spTgt spid="36">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3"/>
                                        </p:tgtEl>
                                        <p:attrNameLst>
                                          <p:attrName>style.visibility</p:attrName>
                                        </p:attrNameLst>
                                      </p:cBhvr>
                                      <p:to>
                                        <p:strVal val="visible"/>
                                      </p:to>
                                    </p:set>
                                    <p:animEffect transition="in" filter="fade">
                                      <p:cBhvr>
                                        <p:cTn id="28" dur="500"/>
                                        <p:tgtEl>
                                          <p:spTgt spid="8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fade">
                                      <p:cBhvr>
                                        <p:cTn id="31" dur="500"/>
                                        <p:tgtEl>
                                          <p:spTgt spid="6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2"/>
                                        </p:tgtEl>
                                        <p:attrNameLst>
                                          <p:attrName>style.visibility</p:attrName>
                                        </p:attrNameLst>
                                      </p:cBhvr>
                                      <p:to>
                                        <p:strVal val="visible"/>
                                      </p:to>
                                    </p:set>
                                    <p:animEffect transition="in" filter="fade">
                                      <p:cBhvr>
                                        <p:cTn id="47" dur="500"/>
                                        <p:tgtEl>
                                          <p:spTgt spid="72"/>
                                        </p:tgtEl>
                                      </p:cBhvr>
                                    </p:animEffect>
                                  </p:childTnLst>
                                </p:cTn>
                              </p:par>
                              <p:par>
                                <p:cTn id="48" presetID="10" presetClass="entr" presetSubtype="0" fill="hold" nodeType="withEffect">
                                  <p:stCondLst>
                                    <p:cond delay="0"/>
                                  </p:stCondLst>
                                  <p:childTnLst>
                                    <p:set>
                                      <p:cBhvr>
                                        <p:cTn id="49" dur="1" fill="hold">
                                          <p:stCondLst>
                                            <p:cond delay="0"/>
                                          </p:stCondLst>
                                        </p:cTn>
                                        <p:tgtEl>
                                          <p:spTgt spid="69"/>
                                        </p:tgtEl>
                                        <p:attrNameLst>
                                          <p:attrName>style.visibility</p:attrName>
                                        </p:attrNameLst>
                                      </p:cBhvr>
                                      <p:to>
                                        <p:strVal val="visible"/>
                                      </p:to>
                                    </p:set>
                                    <p:animEffect transition="in" filter="fade">
                                      <p:cBhvr>
                                        <p:cTn id="50" dur="500"/>
                                        <p:tgtEl>
                                          <p:spTgt spid="6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82"/>
                                        </p:tgtEl>
                                        <p:attrNameLst>
                                          <p:attrName>style.visibility</p:attrName>
                                        </p:attrNameLst>
                                      </p:cBhvr>
                                      <p:to>
                                        <p:strVal val="visible"/>
                                      </p:to>
                                    </p:set>
                                    <p:animEffect transition="in" filter="fade">
                                      <p:cBhvr>
                                        <p:cTn id="55" dur="500"/>
                                        <p:tgtEl>
                                          <p:spTgt spid="8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6"/>
                                        </p:tgtEl>
                                        <p:attrNameLst>
                                          <p:attrName>style.visibility</p:attrName>
                                        </p:attrNameLst>
                                      </p:cBhvr>
                                      <p:to>
                                        <p:strVal val="visible"/>
                                      </p:to>
                                    </p:set>
                                    <p:animEffect transition="in" filter="fade">
                                      <p:cBhvr>
                                        <p:cTn id="58" dur="500"/>
                                        <p:tgtEl>
                                          <p:spTgt spid="66"/>
                                        </p:tgtEl>
                                      </p:cBhvr>
                                    </p:animEffect>
                                  </p:childTnLst>
                                </p:cTn>
                              </p:par>
                              <p:par>
                                <p:cTn id="59" presetID="10" presetClass="entr" presetSubtype="0" fill="hold" nodeType="withEffect">
                                  <p:stCondLst>
                                    <p:cond delay="0"/>
                                  </p:stCondLst>
                                  <p:childTnLst>
                                    <p:set>
                                      <p:cBhvr>
                                        <p:cTn id="60" dur="1" fill="hold">
                                          <p:stCondLst>
                                            <p:cond delay="0"/>
                                          </p:stCondLst>
                                        </p:cTn>
                                        <p:tgtEl>
                                          <p:spTgt spid="73"/>
                                        </p:tgtEl>
                                        <p:attrNameLst>
                                          <p:attrName>style.visibility</p:attrName>
                                        </p:attrNameLst>
                                      </p:cBhvr>
                                      <p:to>
                                        <p:strVal val="visible"/>
                                      </p:to>
                                    </p:set>
                                    <p:animEffect transition="in" filter="fade">
                                      <p:cBhvr>
                                        <p:cTn id="61" dur="500"/>
                                        <p:tgtEl>
                                          <p:spTgt spid="7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fade">
                                      <p:cBhvr>
                                        <p:cTn id="66" dur="500"/>
                                        <p:tgtEl>
                                          <p:spTgt spid="3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67"/>
                                        </p:tgtEl>
                                        <p:attrNameLst>
                                          <p:attrName>style.visibility</p:attrName>
                                        </p:attrNameLst>
                                      </p:cBhvr>
                                      <p:to>
                                        <p:strVal val="visible"/>
                                      </p:to>
                                    </p:set>
                                    <p:animEffect transition="in" filter="fade">
                                      <p:cBhvr>
                                        <p:cTn id="74" dur="500"/>
                                        <p:tgtEl>
                                          <p:spTgt spid="67"/>
                                        </p:tgtEl>
                                      </p:cBhvr>
                                    </p:animEffect>
                                  </p:childTnLst>
                                </p:cTn>
                              </p:par>
                              <p:par>
                                <p:cTn id="75" presetID="10" presetClass="entr" presetSubtype="0" fill="hold" nodeType="withEffect">
                                  <p:stCondLst>
                                    <p:cond delay="0"/>
                                  </p:stCondLst>
                                  <p:childTnLst>
                                    <p:set>
                                      <p:cBhvr>
                                        <p:cTn id="76" dur="1" fill="hold">
                                          <p:stCondLst>
                                            <p:cond delay="0"/>
                                          </p:stCondLst>
                                        </p:cTn>
                                        <p:tgtEl>
                                          <p:spTgt spid="74"/>
                                        </p:tgtEl>
                                        <p:attrNameLst>
                                          <p:attrName>style.visibility</p:attrName>
                                        </p:attrNameLst>
                                      </p:cBhvr>
                                      <p:to>
                                        <p:strVal val="visible"/>
                                      </p:to>
                                    </p:set>
                                    <p:animEffect transition="in" filter="fade">
                                      <p:cBhvr>
                                        <p:cTn id="77" dur="500"/>
                                        <p:tgtEl>
                                          <p:spTgt spid="74"/>
                                        </p:tgtEl>
                                      </p:cBhvr>
                                    </p:animEffect>
                                  </p:childTnLst>
                                </p:cTn>
                              </p:par>
                              <p:par>
                                <p:cTn id="78" presetID="10" presetClass="entr" presetSubtype="0" fill="hold" nodeType="withEffect">
                                  <p:stCondLst>
                                    <p:cond delay="0"/>
                                  </p:stCondLst>
                                  <p:childTnLst>
                                    <p:set>
                                      <p:cBhvr>
                                        <p:cTn id="79" dur="1" fill="hold">
                                          <p:stCondLst>
                                            <p:cond delay="0"/>
                                          </p:stCondLst>
                                        </p:cTn>
                                        <p:tgtEl>
                                          <p:spTgt spid="75"/>
                                        </p:tgtEl>
                                        <p:attrNameLst>
                                          <p:attrName>style.visibility</p:attrName>
                                        </p:attrNameLst>
                                      </p:cBhvr>
                                      <p:to>
                                        <p:strVal val="visible"/>
                                      </p:to>
                                    </p:set>
                                    <p:animEffect transition="in" filter="fade">
                                      <p:cBhvr>
                                        <p:cTn id="80" dur="500"/>
                                        <p:tgtEl>
                                          <p:spTgt spid="7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5"/>
                                        </p:tgtEl>
                                        <p:attrNameLst>
                                          <p:attrName>style.visibility</p:attrName>
                                        </p:attrNameLst>
                                      </p:cBhvr>
                                      <p:to>
                                        <p:strVal val="visible"/>
                                      </p:to>
                                    </p:set>
                                    <p:animEffect transition="in" filter="fade">
                                      <p:cBhvr>
                                        <p:cTn id="85" dur="500"/>
                                        <p:tgtEl>
                                          <p:spTgt spid="3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fade">
                                      <p:cBhvr>
                                        <p:cTn id="88" dur="500"/>
                                        <p:tgtEl>
                                          <p:spTgt spid="34"/>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79"/>
                                        </p:tgtEl>
                                        <p:attrNameLst>
                                          <p:attrName>style.visibility</p:attrName>
                                        </p:attrNameLst>
                                      </p:cBhvr>
                                      <p:to>
                                        <p:strVal val="visible"/>
                                      </p:to>
                                    </p:set>
                                    <p:animEffect transition="in" filter="fade">
                                      <p:cBhvr>
                                        <p:cTn id="93" dur="500"/>
                                        <p:tgtEl>
                                          <p:spTgt spid="79"/>
                                        </p:tgtEl>
                                      </p:cBhvr>
                                    </p:animEffect>
                                  </p:childTnLst>
                                </p:cTn>
                              </p:par>
                              <p:par>
                                <p:cTn id="94" presetID="10" presetClass="entr" presetSubtype="0" fill="hold" nodeType="withEffect">
                                  <p:stCondLst>
                                    <p:cond delay="0"/>
                                  </p:stCondLst>
                                  <p:childTnLst>
                                    <p:set>
                                      <p:cBhvr>
                                        <p:cTn id="95" dur="1" fill="hold">
                                          <p:stCondLst>
                                            <p:cond delay="0"/>
                                          </p:stCondLst>
                                        </p:cTn>
                                        <p:tgtEl>
                                          <p:spTgt spid="80"/>
                                        </p:tgtEl>
                                        <p:attrNameLst>
                                          <p:attrName>style.visibility</p:attrName>
                                        </p:attrNameLst>
                                      </p:cBhvr>
                                      <p:to>
                                        <p:strVal val="visible"/>
                                      </p:to>
                                    </p:set>
                                    <p:animEffect transition="in" filter="fade">
                                      <p:cBhvr>
                                        <p:cTn id="96" dur="500"/>
                                        <p:tgtEl>
                                          <p:spTgt spid="80"/>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6"/>
                                        </p:tgtEl>
                                        <p:attrNameLst>
                                          <p:attrName>style.visibility</p:attrName>
                                        </p:attrNameLst>
                                      </p:cBhvr>
                                      <p:to>
                                        <p:strVal val="visible"/>
                                      </p:to>
                                    </p:set>
                                    <p:animEffect transition="in" filter="fade">
                                      <p:cBhvr>
                                        <p:cTn id="101" dur="500"/>
                                        <p:tgtEl>
                                          <p:spTgt spid="76"/>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81"/>
                                        </p:tgtEl>
                                        <p:attrNameLst>
                                          <p:attrName>style.visibility</p:attrName>
                                        </p:attrNameLst>
                                      </p:cBhvr>
                                      <p:to>
                                        <p:strVal val="visible"/>
                                      </p:to>
                                    </p:set>
                                    <p:animEffect transition="in" filter="fade">
                                      <p:cBhvr>
                                        <p:cTn id="106" dur="500"/>
                                        <p:tgtEl>
                                          <p:spTgt spid="81"/>
                                        </p:tgtEl>
                                      </p:cBhvr>
                                    </p:animEffect>
                                  </p:childTnLst>
                                </p:cTn>
                              </p:par>
                              <p:par>
                                <p:cTn id="107" presetID="10" presetClass="entr" presetSubtype="0" fill="hold" nodeType="withEffect">
                                  <p:stCondLst>
                                    <p:cond delay="0"/>
                                  </p:stCondLst>
                                  <p:childTnLst>
                                    <p:set>
                                      <p:cBhvr>
                                        <p:cTn id="108" dur="1" fill="hold">
                                          <p:stCondLst>
                                            <p:cond delay="0"/>
                                          </p:stCondLst>
                                        </p:cTn>
                                        <p:tgtEl>
                                          <p:spTgt spid="84"/>
                                        </p:tgtEl>
                                        <p:attrNameLst>
                                          <p:attrName>style.visibility</p:attrName>
                                        </p:attrNameLst>
                                      </p:cBhvr>
                                      <p:to>
                                        <p:strVal val="visible"/>
                                      </p:to>
                                    </p:set>
                                    <p:animEffect transition="in" filter="fade">
                                      <p:cBhvr>
                                        <p:cTn id="109" dur="500"/>
                                        <p:tgtEl>
                                          <p:spTgt spid="84"/>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36">
                                            <p:txEl>
                                              <p:pRg st="4" end="4"/>
                                            </p:txEl>
                                          </p:spTgt>
                                        </p:tgtEl>
                                        <p:attrNameLst>
                                          <p:attrName>style.visibility</p:attrName>
                                        </p:attrNameLst>
                                      </p:cBhvr>
                                      <p:to>
                                        <p:strVal val="visible"/>
                                      </p:to>
                                    </p:set>
                                    <p:animEffect transition="in" filter="fade">
                                      <p:cBhvr>
                                        <p:cTn id="114" dur="500"/>
                                        <p:tgtEl>
                                          <p:spTgt spid="36">
                                            <p:txEl>
                                              <p:pRg st="4" end="4"/>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36">
                                            <p:txEl>
                                              <p:pRg st="5" end="5"/>
                                            </p:txEl>
                                          </p:spTgt>
                                        </p:tgtEl>
                                        <p:attrNameLst>
                                          <p:attrName>style.visibility</p:attrName>
                                        </p:attrNameLst>
                                      </p:cBhvr>
                                      <p:to>
                                        <p:strVal val="visible"/>
                                      </p:to>
                                    </p:set>
                                    <p:animEffect transition="in" filter="fade">
                                      <p:cBhvr>
                                        <p:cTn id="119" dur="500"/>
                                        <p:tgtEl>
                                          <p:spTgt spid="36">
                                            <p:txEl>
                                              <p:pRg st="5" end="5"/>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36">
                                            <p:txEl>
                                              <p:pRg st="6" end="6"/>
                                            </p:txEl>
                                          </p:spTgt>
                                        </p:tgtEl>
                                        <p:attrNameLst>
                                          <p:attrName>style.visibility</p:attrName>
                                        </p:attrNameLst>
                                      </p:cBhvr>
                                      <p:to>
                                        <p:strVal val="visible"/>
                                      </p:to>
                                    </p:set>
                                    <p:animEffect transition="in" filter="fade">
                                      <p:cBhvr>
                                        <p:cTn id="122" dur="500"/>
                                        <p:tgtEl>
                                          <p:spTgt spid="3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25" grpId="0" animBg="1"/>
      <p:bldP spid="27" grpId="0" uiExpand="1" animBg="1"/>
      <p:bldP spid="30" grpId="0" uiExpand="1"/>
      <p:bldP spid="34" grpId="0" uiExpand="1" animBg="1"/>
      <p:bldP spid="35" grpId="0" uiExpand="1"/>
      <p:bldP spid="37" grpId="0" uiExpand="1" animBg="1"/>
      <p:bldP spid="39" grpId="0" uiExpand="1"/>
      <p:bldP spid="36" grpId="0" build="p"/>
      <p:bldP spid="67" grpId="0" animBg="1"/>
      <p:bldP spid="68" grpId="0" animBg="1"/>
      <p:bldP spid="82" grpId="0"/>
      <p:bldP spid="8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74520"/>
          </a:xfrm>
        </p:spPr>
        <p:txBody>
          <a:bodyPr>
            <a:normAutofit fontScale="90000"/>
          </a:bodyPr>
          <a:lstStyle/>
          <a:p>
            <a:r>
              <a:rPr lang="en-US" dirty="0" smtClean="0"/>
              <a:t>Reducing Required Entropy</a:t>
            </a:r>
            <a:endParaRPr lang="en-US" dirty="0"/>
          </a:p>
        </p:txBody>
      </p:sp>
      <p:sp>
        <p:nvSpPr>
          <p:cNvPr id="3" name="Content Placeholder 2"/>
          <p:cNvSpPr>
            <a:spLocks noGrp="1"/>
          </p:cNvSpPr>
          <p:nvPr>
            <p:ph idx="1"/>
          </p:nvPr>
        </p:nvSpPr>
        <p:spPr>
          <a:xfrm>
            <a:off x="451635" y="920316"/>
            <a:ext cx="8229600" cy="3124890"/>
          </a:xfrm>
        </p:spPr>
        <p:txBody>
          <a:bodyPr>
            <a:normAutofit fontScale="92500"/>
          </a:bodyPr>
          <a:lstStyle/>
          <a:p>
            <a:r>
              <a:rPr lang="en-US" dirty="0" smtClean="0"/>
              <a:t>Individual obfuscation of blocks leaked equality on blocks, needed high entropy to retain security</a:t>
            </a:r>
          </a:p>
          <a:p>
            <a:r>
              <a:rPr lang="en-US" dirty="0" smtClean="0"/>
              <a:t>Can we reduce the necessary entropy if we obfuscate multiple blocks together?</a:t>
            </a:r>
          </a:p>
          <a:p>
            <a:pPr lvl="1"/>
            <a:r>
              <a:rPr lang="en-US" dirty="0" smtClean="0"/>
              <a:t>Obfuscating all blocks together works but eliminates all error tolerance</a:t>
            </a:r>
            <a:endParaRPr lang="en-US" dirty="0"/>
          </a:p>
        </p:txBody>
      </p:sp>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248612" y="5446278"/>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 name="Group 6"/>
          <p:cNvGrpSpPr/>
          <p:nvPr/>
        </p:nvGrpSpPr>
        <p:grpSpPr>
          <a:xfrm>
            <a:off x="1460409" y="4045205"/>
            <a:ext cx="2111844" cy="2302596"/>
            <a:chOff x="6838074" y="2277355"/>
            <a:chExt cx="981497" cy="1772740"/>
          </a:xfrm>
        </p:grpSpPr>
        <p:sp>
          <p:nvSpPr>
            <p:cNvPr id="8" name="Trapezoid 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0" name="Straight Arrow Connector 9"/>
          <p:cNvCxnSpPr/>
          <p:nvPr/>
        </p:nvCxnSpPr>
        <p:spPr bwMode="auto">
          <a:xfrm flipV="1">
            <a:off x="699623" y="536547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 name="Straight Arrow Connector 11"/>
          <p:cNvCxnSpPr/>
          <p:nvPr/>
        </p:nvCxnSpPr>
        <p:spPr bwMode="auto">
          <a:xfrm>
            <a:off x="3581683" y="575694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3" name="Object 12"/>
          <p:cNvGraphicFramePr>
            <a:graphicFrameLocks noChangeAspect="1"/>
          </p:cNvGraphicFramePr>
          <p:nvPr>
            <p:extLst>
              <p:ext uri="{D42A27DB-BD31-4B8C-83A1-F6EECF244321}">
                <p14:modId xmlns:p14="http://schemas.microsoft.com/office/powerpoint/2010/main" val="3534169590"/>
              </p:ext>
            </p:extLst>
          </p:nvPr>
        </p:nvGraphicFramePr>
        <p:xfrm>
          <a:off x="4323547" y="5465280"/>
          <a:ext cx="242888" cy="287338"/>
        </p:xfrm>
        <a:graphic>
          <a:graphicData uri="http://schemas.openxmlformats.org/presentationml/2006/ole">
            <mc:AlternateContent xmlns:mc="http://schemas.openxmlformats.org/markup-compatibility/2006">
              <mc:Choice xmlns:v="urn:schemas-microsoft-com:vml" Requires="v">
                <p:oleObj spid="_x0000_s140338"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3547" y="5465280"/>
                        <a:ext cx="242888" cy="287338"/>
                      </a:xfrm>
                      <a:prstGeom prst="rect">
                        <a:avLst/>
                      </a:prstGeom>
                    </p:spPr>
                  </p:pic>
                </p:oleObj>
              </mc:Fallback>
            </mc:AlternateContent>
          </a:graphicData>
        </a:graphic>
      </p:graphicFrame>
      <p:grpSp>
        <p:nvGrpSpPr>
          <p:cNvPr id="14" name="Group 13"/>
          <p:cNvGrpSpPr/>
          <p:nvPr/>
        </p:nvGrpSpPr>
        <p:grpSpPr>
          <a:xfrm>
            <a:off x="5195782" y="4958666"/>
            <a:ext cx="2578825" cy="1810201"/>
            <a:chOff x="6827762" y="2204122"/>
            <a:chExt cx="991809" cy="1845973"/>
          </a:xfrm>
        </p:grpSpPr>
        <p:sp>
          <p:nvSpPr>
            <p:cNvPr id="15" name="Trapezoid 14"/>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6" name="TextBox 15"/>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7" name="Straight Arrow Connector 16"/>
          <p:cNvCxnSpPr/>
          <p:nvPr/>
        </p:nvCxnSpPr>
        <p:spPr bwMode="auto">
          <a:xfrm flipV="1">
            <a:off x="4439460" y="621362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8" name="Object 17"/>
          <p:cNvGraphicFramePr>
            <a:graphicFrameLocks noChangeAspect="1"/>
          </p:cNvGraphicFramePr>
          <p:nvPr>
            <p:extLst>
              <p:ext uri="{D42A27DB-BD31-4B8C-83A1-F6EECF244321}">
                <p14:modId xmlns:p14="http://schemas.microsoft.com/office/powerpoint/2010/main" val="671751725"/>
              </p:ext>
            </p:extLst>
          </p:nvPr>
        </p:nvGraphicFramePr>
        <p:xfrm>
          <a:off x="4632174" y="5801128"/>
          <a:ext cx="307975" cy="350838"/>
        </p:xfrm>
        <a:graphic>
          <a:graphicData uri="http://schemas.openxmlformats.org/presentationml/2006/ole">
            <mc:AlternateContent xmlns:mc="http://schemas.openxmlformats.org/markup-compatibility/2006">
              <mc:Choice xmlns:v="urn:schemas-microsoft-com:vml" Requires="v">
                <p:oleObj spid="_x0000_s140339"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2174" y="5801128"/>
                        <a:ext cx="307975" cy="350838"/>
                      </a:xfrm>
                      <a:prstGeom prst="rect">
                        <a:avLst/>
                      </a:prstGeom>
                    </p:spPr>
                  </p:pic>
                </p:oleObj>
              </mc:Fallback>
            </mc:AlternateContent>
          </a:graphicData>
        </a:graphic>
      </p:graphicFrame>
      <p:cxnSp>
        <p:nvCxnSpPr>
          <p:cNvPr id="19" name="Straight Arrow Connector 18"/>
          <p:cNvCxnSpPr/>
          <p:nvPr/>
        </p:nvCxnSpPr>
        <p:spPr bwMode="auto">
          <a:xfrm flipV="1">
            <a:off x="7774608" y="558993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1" name="TextBox 20"/>
          <p:cNvSpPr txBox="1"/>
          <p:nvPr/>
        </p:nvSpPr>
        <p:spPr>
          <a:xfrm>
            <a:off x="815504" y="4858284"/>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2" name="Group 21"/>
          <p:cNvGrpSpPr/>
          <p:nvPr/>
        </p:nvGrpSpPr>
        <p:grpSpPr>
          <a:xfrm>
            <a:off x="7813336" y="5143332"/>
            <a:ext cx="579497" cy="369332"/>
            <a:chOff x="6366719" y="2492739"/>
            <a:chExt cx="579497" cy="369332"/>
          </a:xfrm>
        </p:grpSpPr>
        <p:sp>
          <p:nvSpPr>
            <p:cNvPr id="23" name="Rectangle 22"/>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5" name="Rectangle 24"/>
          <p:cNvSpPr/>
          <p:nvPr/>
        </p:nvSpPr>
        <p:spPr>
          <a:xfrm>
            <a:off x="2638592" y="574027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26" name="Rectangle 25"/>
          <p:cNvSpPr/>
          <p:nvPr/>
        </p:nvSpPr>
        <p:spPr>
          <a:xfrm>
            <a:off x="2620242" y="474266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620242" y="4805234"/>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28" name="TextBox 27"/>
          <p:cNvSpPr txBox="1"/>
          <p:nvPr/>
        </p:nvSpPr>
        <p:spPr>
          <a:xfrm>
            <a:off x="2642093" y="5304908"/>
            <a:ext cx="344039" cy="369332"/>
          </a:xfrm>
          <a:prstGeom prst="rect">
            <a:avLst/>
          </a:prstGeom>
          <a:noFill/>
        </p:spPr>
        <p:txBody>
          <a:bodyPr wrap="none" rtlCol="0">
            <a:spAutoFit/>
          </a:bodyPr>
          <a:lstStyle/>
          <a:p>
            <a:r>
              <a:rPr lang="en-US" dirty="0" smtClean="0"/>
              <a:t>…</a:t>
            </a:r>
            <a:endParaRPr lang="en-US" dirty="0"/>
          </a:p>
        </p:txBody>
      </p:sp>
      <p:cxnSp>
        <p:nvCxnSpPr>
          <p:cNvPr id="29" name="Elbow Connector 28"/>
          <p:cNvCxnSpPr/>
          <p:nvPr/>
        </p:nvCxnSpPr>
        <p:spPr>
          <a:xfrm>
            <a:off x="1490270" y="5378859"/>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bwMode="auto">
          <a:xfrm flipV="1">
            <a:off x="3315322" y="5752618"/>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1" name="Group 30"/>
          <p:cNvGrpSpPr/>
          <p:nvPr/>
        </p:nvGrpSpPr>
        <p:grpSpPr>
          <a:xfrm>
            <a:off x="5195782" y="4958666"/>
            <a:ext cx="2578825" cy="1810201"/>
            <a:chOff x="6827762" y="2204122"/>
            <a:chExt cx="991809" cy="1845973"/>
          </a:xfrm>
        </p:grpSpPr>
        <p:sp>
          <p:nvSpPr>
            <p:cNvPr id="32" name="Trapezoid 3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3" name="TextBox 32"/>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34" name="Rectangle 33"/>
          <p:cNvSpPr/>
          <p:nvPr/>
        </p:nvSpPr>
        <p:spPr>
          <a:xfrm>
            <a:off x="5895200" y="6257181"/>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5" name="Rectangle 34"/>
          <p:cNvSpPr/>
          <p:nvPr/>
        </p:nvSpPr>
        <p:spPr>
          <a:xfrm>
            <a:off x="5876850" y="5326410"/>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5876850" y="5348873"/>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7" name="TextBox 36"/>
          <p:cNvSpPr txBox="1"/>
          <p:nvPr/>
        </p:nvSpPr>
        <p:spPr>
          <a:xfrm>
            <a:off x="5898701" y="5848547"/>
            <a:ext cx="344039" cy="369332"/>
          </a:xfrm>
          <a:prstGeom prst="rect">
            <a:avLst/>
          </a:prstGeom>
          <a:noFill/>
        </p:spPr>
        <p:txBody>
          <a:bodyPr wrap="none" rtlCol="0">
            <a:spAutoFit/>
          </a:bodyPr>
          <a:lstStyle/>
          <a:p>
            <a:r>
              <a:rPr lang="en-US" dirty="0" smtClean="0"/>
              <a:t>…</a:t>
            </a:r>
            <a:endParaRPr lang="en-US" dirty="0"/>
          </a:p>
        </p:txBody>
      </p:sp>
      <p:cxnSp>
        <p:nvCxnSpPr>
          <p:cNvPr id="38" name="Straight Arrow Connector 37"/>
          <p:cNvCxnSpPr/>
          <p:nvPr/>
        </p:nvCxnSpPr>
        <p:spPr bwMode="auto">
          <a:xfrm flipV="1">
            <a:off x="6575137" y="6634300"/>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9" name="Rectangle 38"/>
          <p:cNvSpPr/>
          <p:nvPr/>
        </p:nvSpPr>
        <p:spPr>
          <a:xfrm>
            <a:off x="6575137" y="5280614"/>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40" name="Rectangle 39"/>
          <p:cNvSpPr/>
          <p:nvPr/>
        </p:nvSpPr>
        <p:spPr>
          <a:xfrm>
            <a:off x="6591379" y="6257181"/>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41" name="Elbow Connector 40"/>
          <p:cNvCxnSpPr/>
          <p:nvPr/>
        </p:nvCxnSpPr>
        <p:spPr>
          <a:xfrm flipV="1">
            <a:off x="5258681" y="5685841"/>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2" name="Elbow Connector 41"/>
          <p:cNvCxnSpPr/>
          <p:nvPr/>
        </p:nvCxnSpPr>
        <p:spPr>
          <a:xfrm>
            <a:off x="5258681" y="6225227"/>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rot="16200000">
            <a:off x="6852110" y="5906026"/>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44" name="Straight Arrow Connector 43"/>
          <p:cNvCxnSpPr/>
          <p:nvPr/>
        </p:nvCxnSpPr>
        <p:spPr bwMode="auto">
          <a:xfrm flipV="1">
            <a:off x="6575137" y="5661294"/>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45" name="Straight Arrow Connector 44"/>
          <p:cNvCxnSpPr/>
          <p:nvPr/>
        </p:nvCxnSpPr>
        <p:spPr bwMode="auto">
          <a:xfrm flipV="1">
            <a:off x="7614804" y="5589932"/>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6" name="TextBox 45"/>
          <p:cNvSpPr txBox="1"/>
          <p:nvPr/>
        </p:nvSpPr>
        <p:spPr>
          <a:xfrm>
            <a:off x="1545782" y="4488952"/>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2517049" y="4614792"/>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39966440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74520"/>
          </a:xfrm>
        </p:spPr>
        <p:txBody>
          <a:bodyPr>
            <a:normAutofit fontScale="90000"/>
          </a:bodyPr>
          <a:lstStyle/>
          <a:p>
            <a:r>
              <a:rPr lang="en-US" dirty="0" smtClean="0"/>
              <a:t>Reducing Required Entropy</a:t>
            </a:r>
            <a:endParaRPr lang="en-US" dirty="0"/>
          </a:p>
        </p:txBody>
      </p:sp>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7" name="Group 56"/>
          <p:cNvGrpSpPr/>
          <p:nvPr/>
        </p:nvGrpSpPr>
        <p:grpSpPr>
          <a:xfrm>
            <a:off x="7238071" y="4452071"/>
            <a:ext cx="1648424" cy="325442"/>
            <a:chOff x="3581683" y="5446278"/>
            <a:chExt cx="1648424" cy="325442"/>
          </a:xfrm>
        </p:grpSpPr>
        <p:sp>
          <p:nvSpPr>
            <p:cNvPr id="5" name="Rectangle 4"/>
            <p:cNvSpPr/>
            <p:nvPr/>
          </p:nvSpPr>
          <p:spPr>
            <a:xfrm>
              <a:off x="4248612" y="5446278"/>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bwMode="auto">
            <a:xfrm>
              <a:off x="3581683" y="575694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3" name="Object 12"/>
            <p:cNvGraphicFramePr>
              <a:graphicFrameLocks noChangeAspect="1"/>
            </p:cNvGraphicFramePr>
            <p:nvPr>
              <p:extLst>
                <p:ext uri="{D42A27DB-BD31-4B8C-83A1-F6EECF244321}">
                  <p14:modId xmlns:p14="http://schemas.microsoft.com/office/powerpoint/2010/main" val="724629631"/>
                </p:ext>
              </p:extLst>
            </p:nvPr>
          </p:nvGraphicFramePr>
          <p:xfrm>
            <a:off x="4323547" y="5465280"/>
            <a:ext cx="242888" cy="287338"/>
          </p:xfrm>
          <a:graphic>
            <a:graphicData uri="http://schemas.openxmlformats.org/presentationml/2006/ole">
              <mc:AlternateContent xmlns:mc="http://schemas.openxmlformats.org/markup-compatibility/2006">
                <mc:Choice xmlns:v="urn:schemas-microsoft-com:vml" Requires="v">
                  <p:oleObj spid="_x0000_s141339"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3547" y="5465280"/>
                          <a:ext cx="242888" cy="287338"/>
                        </a:xfrm>
                        <a:prstGeom prst="rect">
                          <a:avLst/>
                        </a:prstGeom>
                      </p:spPr>
                    </p:pic>
                  </p:oleObj>
                </mc:Fallback>
              </mc:AlternateContent>
            </a:graphicData>
          </a:graphic>
        </p:graphicFrame>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1" name="Group 60"/>
          <p:cNvGrpSpPr/>
          <p:nvPr/>
        </p:nvGrpSpPr>
        <p:grpSpPr>
          <a:xfrm>
            <a:off x="669757" y="3644789"/>
            <a:ext cx="790647" cy="649445"/>
            <a:chOff x="669757" y="1545947"/>
            <a:chExt cx="790647" cy="649445"/>
          </a:xfrm>
        </p:grpSpPr>
        <p:cxnSp>
          <p:nvCxnSpPr>
            <p:cNvPr id="10" name="Straight Arrow Connector 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5" name="Group 54"/>
            <p:cNvGrpSpPr/>
            <p:nvPr/>
          </p:nvGrpSpPr>
          <p:grpSpPr>
            <a:xfrm>
              <a:off x="889650" y="1545947"/>
              <a:ext cx="520570" cy="411225"/>
              <a:chOff x="815504" y="4858284"/>
              <a:chExt cx="520570" cy="411225"/>
            </a:xfrm>
          </p:grpSpPr>
          <p:sp>
            <p:nvSpPr>
              <p:cNvPr id="6" name="Rectangle 5"/>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grpSp>
      <p:sp>
        <p:nvSpPr>
          <p:cNvPr id="25" name="Rectangle 24"/>
          <p:cNvSpPr/>
          <p:nvPr/>
        </p:nvSpPr>
        <p:spPr>
          <a:xfrm>
            <a:off x="4440769" y="586017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grpSp>
        <p:nvGrpSpPr>
          <p:cNvPr id="56" name="Group 55"/>
          <p:cNvGrpSpPr/>
          <p:nvPr/>
        </p:nvGrpSpPr>
        <p:grpSpPr>
          <a:xfrm>
            <a:off x="4429052" y="4014121"/>
            <a:ext cx="679937" cy="484949"/>
            <a:chOff x="2620242" y="4742667"/>
            <a:chExt cx="679937" cy="484949"/>
          </a:xfrm>
        </p:grpSpPr>
        <p:sp>
          <p:nvSpPr>
            <p:cNvPr id="26" name="Rectangle 25"/>
            <p:cNvSpPr/>
            <p:nvPr/>
          </p:nvSpPr>
          <p:spPr>
            <a:xfrm>
              <a:off x="2620242" y="474266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620242" y="4805234"/>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28" name="TextBox 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5429832" y="3750844"/>
            <a:ext cx="1808239"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2" name="Group 61"/>
          <p:cNvGrpSpPr/>
          <p:nvPr/>
        </p:nvGrpSpPr>
        <p:grpSpPr>
          <a:xfrm>
            <a:off x="656390" y="4615899"/>
            <a:ext cx="790647" cy="649445"/>
            <a:chOff x="669757" y="1545947"/>
            <a:chExt cx="790647" cy="649445"/>
          </a:xfrm>
        </p:grpSpPr>
        <p:cxnSp>
          <p:nvCxnSpPr>
            <p:cNvPr id="63" name="Straight Arrow Connector 62"/>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4" name="Group 63"/>
            <p:cNvGrpSpPr/>
            <p:nvPr/>
          </p:nvGrpSpPr>
          <p:grpSpPr>
            <a:xfrm>
              <a:off x="889650" y="1545947"/>
              <a:ext cx="520570" cy="411225"/>
              <a:chOff x="815504" y="4858284"/>
              <a:chExt cx="520570" cy="411225"/>
            </a:xfrm>
          </p:grpSpPr>
          <p:sp>
            <p:nvSpPr>
              <p:cNvPr id="65" name="Rectangle 64"/>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grpSp>
      <p:grpSp>
        <p:nvGrpSpPr>
          <p:cNvPr id="67" name="Group 66"/>
          <p:cNvGrpSpPr/>
          <p:nvPr/>
        </p:nvGrpSpPr>
        <p:grpSpPr>
          <a:xfrm>
            <a:off x="656390" y="5664691"/>
            <a:ext cx="790647" cy="555869"/>
            <a:chOff x="669757" y="1545947"/>
            <a:chExt cx="790647" cy="555869"/>
          </a:xfrm>
        </p:grpSpPr>
        <p:cxnSp>
          <p:nvCxnSpPr>
            <p:cNvPr id="68" name="Straight Arrow Connector 67"/>
            <p:cNvCxnSpPr/>
            <p:nvPr/>
          </p:nvCxnSpPr>
          <p:spPr bwMode="auto">
            <a:xfrm flipV="1">
              <a:off x="669757" y="209021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9" name="Group 68"/>
            <p:cNvGrpSpPr/>
            <p:nvPr/>
          </p:nvGrpSpPr>
          <p:grpSpPr>
            <a:xfrm>
              <a:off x="889650" y="1545947"/>
              <a:ext cx="520570" cy="411225"/>
              <a:chOff x="815504" y="4858284"/>
              <a:chExt cx="520570" cy="411225"/>
            </a:xfrm>
          </p:grpSpPr>
          <p:sp>
            <p:nvSpPr>
              <p:cNvPr id="70" name="Rectangle 69"/>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k</a:t>
                </a:r>
                <a:endParaRPr lang="en-US" baseline="30000" dirty="0">
                  <a:solidFill>
                    <a:srgbClr val="FFFFFF"/>
                  </a:solidFill>
                  <a:latin typeface="Times New Roman"/>
                  <a:cs typeface="Times New Roman"/>
                </a:endParaRPr>
              </a:p>
            </p:txBody>
          </p:sp>
        </p:grpSp>
      </p:gr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3" name="Group 72"/>
          <p:cNvGrpSpPr/>
          <p:nvPr/>
        </p:nvGrpSpPr>
        <p:grpSpPr>
          <a:xfrm>
            <a:off x="4454137" y="4970545"/>
            <a:ext cx="679937" cy="484949"/>
            <a:chOff x="2620242" y="4742667"/>
            <a:chExt cx="679937" cy="484949"/>
          </a:xfrm>
        </p:grpSpPr>
        <p:sp>
          <p:nvSpPr>
            <p:cNvPr id="74" name="Rectangle 73"/>
            <p:cNvSpPr/>
            <p:nvPr/>
          </p:nvSpPr>
          <p:spPr>
            <a:xfrm>
              <a:off x="2620242" y="474266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2620242" y="4805234"/>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p:nvPr/>
        </p:nvCxnSpPr>
        <p:spPr bwMode="auto">
          <a:xfrm>
            <a:off x="1460406" y="5253365"/>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1" name="Straight Arrow Connector 80"/>
          <p:cNvCxnSpPr/>
          <p:nvPr/>
        </p:nvCxnSpPr>
        <p:spPr bwMode="auto">
          <a:xfrm>
            <a:off x="1460406" y="6208959"/>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5108989" y="4256596"/>
            <a:ext cx="2109959"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5134074" y="4777513"/>
            <a:ext cx="2084874" cy="435507"/>
          </a:xfrm>
          <a:prstGeom prst="bentConnector3">
            <a:avLst>
              <a:gd name="adj1" fmla="val 49391"/>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a:stCxn id="25" idx="3"/>
          </p:cNvCxnSpPr>
          <p:nvPr/>
        </p:nvCxnSpPr>
        <p:spPr>
          <a:xfrm flipV="1">
            <a:off x="5120706" y="4777513"/>
            <a:ext cx="2098242" cy="1325139"/>
          </a:xfrm>
          <a:prstGeom prst="bentConnector3">
            <a:avLst>
              <a:gd name="adj1" fmla="val 49849"/>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blocks/obfuscations in 1-1 correspondence, introduce level of indirection</a:t>
            </a:r>
          </a:p>
          <a:p>
            <a:r>
              <a:rPr lang="en-US" dirty="0" smtClean="0"/>
              <a:t>Create </a:t>
            </a:r>
            <a:r>
              <a:rPr lang="en-US" dirty="0"/>
              <a:t>random bipartite graph between blocks and obfuscations with same degree, </a:t>
            </a:r>
            <a:r>
              <a:rPr lang="en-US" i="1" dirty="0">
                <a:latin typeface="Times New Roman"/>
                <a:cs typeface="Times New Roman"/>
              </a:rPr>
              <a:t>α</a:t>
            </a:r>
            <a:r>
              <a:rPr lang="en-US" dirty="0">
                <a:cs typeface="Calibri"/>
              </a:rPr>
              <a:t>,</a:t>
            </a:r>
            <a:r>
              <a:rPr lang="en-US" dirty="0"/>
              <a:t> for each obfuscation (published in </a:t>
            </a:r>
            <a:r>
              <a:rPr lang="en-US" i="1" dirty="0">
                <a:latin typeface="Times New Roman"/>
                <a:cs typeface="Times New Roman"/>
              </a:rPr>
              <a:t>p</a:t>
            </a:r>
            <a:r>
              <a:rPr lang="en-US" dirty="0"/>
              <a:t> )</a:t>
            </a:r>
          </a:p>
          <a:p>
            <a:endParaRPr lang="en-US" dirty="0" smtClean="0"/>
          </a:p>
          <a:p>
            <a:endParaRPr lang="en-US" dirty="0"/>
          </a:p>
        </p:txBody>
      </p:sp>
    </p:spTree>
    <p:extLst>
      <p:ext uri="{BB962C8B-B14F-4D97-AF65-F5344CB8AC3E}">
        <p14:creationId xmlns:p14="http://schemas.microsoft.com/office/powerpoint/2010/main" val="266263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74520"/>
          </a:xfrm>
        </p:spPr>
        <p:txBody>
          <a:bodyPr>
            <a:normAutofit fontScale="90000"/>
          </a:bodyPr>
          <a:lstStyle/>
          <a:p>
            <a:r>
              <a:rPr lang="en-US" dirty="0" smtClean="0"/>
              <a:t>Reducing Required Entropy</a:t>
            </a:r>
            <a:endParaRPr lang="en-US" dirty="0"/>
          </a:p>
        </p:txBody>
      </p:sp>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7" name="Group 56"/>
          <p:cNvGrpSpPr/>
          <p:nvPr/>
        </p:nvGrpSpPr>
        <p:grpSpPr>
          <a:xfrm>
            <a:off x="7238071" y="4452071"/>
            <a:ext cx="1648424" cy="325442"/>
            <a:chOff x="3581683" y="5446278"/>
            <a:chExt cx="1648424" cy="325442"/>
          </a:xfrm>
        </p:grpSpPr>
        <p:sp>
          <p:nvSpPr>
            <p:cNvPr id="5" name="Rectangle 4"/>
            <p:cNvSpPr/>
            <p:nvPr/>
          </p:nvSpPr>
          <p:spPr>
            <a:xfrm>
              <a:off x="4248612" y="5446278"/>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bwMode="auto">
            <a:xfrm>
              <a:off x="3581683" y="575694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3" name="Object 12"/>
            <p:cNvGraphicFramePr>
              <a:graphicFrameLocks noChangeAspect="1"/>
            </p:cNvGraphicFramePr>
            <p:nvPr>
              <p:extLst>
                <p:ext uri="{D42A27DB-BD31-4B8C-83A1-F6EECF244321}">
                  <p14:modId xmlns:p14="http://schemas.microsoft.com/office/powerpoint/2010/main" val="177755059"/>
                </p:ext>
              </p:extLst>
            </p:nvPr>
          </p:nvGraphicFramePr>
          <p:xfrm>
            <a:off x="4323547" y="5465280"/>
            <a:ext cx="242888" cy="287338"/>
          </p:xfrm>
          <a:graphic>
            <a:graphicData uri="http://schemas.openxmlformats.org/presentationml/2006/ole">
              <mc:AlternateContent xmlns:mc="http://schemas.openxmlformats.org/markup-compatibility/2006">
                <mc:Choice xmlns:v="urn:schemas-microsoft-com:vml" Requires="v">
                  <p:oleObj spid="_x0000_s142362"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3547" y="5465280"/>
                          <a:ext cx="242888" cy="287338"/>
                        </a:xfrm>
                        <a:prstGeom prst="rect">
                          <a:avLst/>
                        </a:prstGeom>
                      </p:spPr>
                    </p:pic>
                  </p:oleObj>
                </mc:Fallback>
              </mc:AlternateContent>
            </a:graphicData>
          </a:graphic>
        </p:graphicFrame>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1" name="Group 60"/>
          <p:cNvGrpSpPr/>
          <p:nvPr/>
        </p:nvGrpSpPr>
        <p:grpSpPr>
          <a:xfrm>
            <a:off x="669757" y="3644789"/>
            <a:ext cx="790647" cy="649445"/>
            <a:chOff x="669757" y="1545947"/>
            <a:chExt cx="790647" cy="649445"/>
          </a:xfrm>
        </p:grpSpPr>
        <p:cxnSp>
          <p:nvCxnSpPr>
            <p:cNvPr id="10" name="Straight Arrow Connector 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5" name="Group 54"/>
            <p:cNvGrpSpPr/>
            <p:nvPr/>
          </p:nvGrpSpPr>
          <p:grpSpPr>
            <a:xfrm>
              <a:off x="889650" y="1545947"/>
              <a:ext cx="520570" cy="411225"/>
              <a:chOff x="815504" y="4858284"/>
              <a:chExt cx="520570" cy="411225"/>
            </a:xfrm>
          </p:grpSpPr>
          <p:sp>
            <p:nvSpPr>
              <p:cNvPr id="6" name="Rectangle 5"/>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grpSp>
      <p:sp>
        <p:nvSpPr>
          <p:cNvPr id="25" name="Rectangle 24"/>
          <p:cNvSpPr/>
          <p:nvPr/>
        </p:nvSpPr>
        <p:spPr>
          <a:xfrm>
            <a:off x="4440768" y="5860177"/>
            <a:ext cx="1663243"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grpSp>
        <p:nvGrpSpPr>
          <p:cNvPr id="56" name="Group 55"/>
          <p:cNvGrpSpPr/>
          <p:nvPr/>
        </p:nvGrpSpPr>
        <p:grpSpPr>
          <a:xfrm>
            <a:off x="4429052" y="4014121"/>
            <a:ext cx="1707051" cy="484949"/>
            <a:chOff x="2620241" y="4742667"/>
            <a:chExt cx="916890" cy="484949"/>
          </a:xfrm>
        </p:grpSpPr>
        <p:sp>
          <p:nvSpPr>
            <p:cNvPr id="26" name="Rectangle 25"/>
            <p:cNvSpPr/>
            <p:nvPr/>
          </p:nvSpPr>
          <p:spPr>
            <a:xfrm>
              <a:off x="2620241" y="4742667"/>
              <a:ext cx="916890"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620242" y="4805234"/>
              <a:ext cx="279608"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28" name="TextBox 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5429832" y="3750844"/>
            <a:ext cx="1808239"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2" name="Group 61"/>
          <p:cNvGrpSpPr/>
          <p:nvPr/>
        </p:nvGrpSpPr>
        <p:grpSpPr>
          <a:xfrm>
            <a:off x="656390" y="4615899"/>
            <a:ext cx="790647" cy="649445"/>
            <a:chOff x="669757" y="1545947"/>
            <a:chExt cx="790647" cy="649445"/>
          </a:xfrm>
        </p:grpSpPr>
        <p:cxnSp>
          <p:nvCxnSpPr>
            <p:cNvPr id="63" name="Straight Arrow Connector 62"/>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4" name="Group 63"/>
            <p:cNvGrpSpPr/>
            <p:nvPr/>
          </p:nvGrpSpPr>
          <p:grpSpPr>
            <a:xfrm>
              <a:off x="889650" y="1545947"/>
              <a:ext cx="520570" cy="411225"/>
              <a:chOff x="815504" y="4858284"/>
              <a:chExt cx="520570" cy="411225"/>
            </a:xfrm>
          </p:grpSpPr>
          <p:sp>
            <p:nvSpPr>
              <p:cNvPr id="65" name="Rectangle 64"/>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grpSp>
      <p:grpSp>
        <p:nvGrpSpPr>
          <p:cNvPr id="67" name="Group 66"/>
          <p:cNvGrpSpPr/>
          <p:nvPr/>
        </p:nvGrpSpPr>
        <p:grpSpPr>
          <a:xfrm>
            <a:off x="656390" y="5664691"/>
            <a:ext cx="790647" cy="555869"/>
            <a:chOff x="669757" y="1545947"/>
            <a:chExt cx="790647" cy="555869"/>
          </a:xfrm>
        </p:grpSpPr>
        <p:cxnSp>
          <p:nvCxnSpPr>
            <p:cNvPr id="68" name="Straight Arrow Connector 67"/>
            <p:cNvCxnSpPr/>
            <p:nvPr/>
          </p:nvCxnSpPr>
          <p:spPr bwMode="auto">
            <a:xfrm flipV="1">
              <a:off x="669757" y="209021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9" name="Group 68"/>
            <p:cNvGrpSpPr/>
            <p:nvPr/>
          </p:nvGrpSpPr>
          <p:grpSpPr>
            <a:xfrm>
              <a:off x="889650" y="1545947"/>
              <a:ext cx="520570" cy="411225"/>
              <a:chOff x="815504" y="4858284"/>
              <a:chExt cx="520570" cy="411225"/>
            </a:xfrm>
          </p:grpSpPr>
          <p:sp>
            <p:nvSpPr>
              <p:cNvPr id="70" name="Rectangle 69"/>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k</a:t>
                </a:r>
                <a:endParaRPr lang="en-US" baseline="30000" dirty="0">
                  <a:solidFill>
                    <a:srgbClr val="FFFFFF"/>
                  </a:solidFill>
                  <a:latin typeface="Times New Roman"/>
                  <a:cs typeface="Times New Roman"/>
                </a:endParaRPr>
              </a:p>
            </p:txBody>
          </p:sp>
        </p:grpSp>
      </p:gr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3" name="Group 72"/>
          <p:cNvGrpSpPr/>
          <p:nvPr/>
        </p:nvGrpSpPr>
        <p:grpSpPr>
          <a:xfrm>
            <a:off x="4454136" y="4970545"/>
            <a:ext cx="1681967" cy="484949"/>
            <a:chOff x="2620242" y="4742667"/>
            <a:chExt cx="679937" cy="484949"/>
          </a:xfrm>
        </p:grpSpPr>
        <p:sp>
          <p:nvSpPr>
            <p:cNvPr id="74" name="Rectangle 73"/>
            <p:cNvSpPr/>
            <p:nvPr/>
          </p:nvSpPr>
          <p:spPr>
            <a:xfrm>
              <a:off x="2620242" y="474266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2620242" y="4805234"/>
              <a:ext cx="285261"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p:nvPr/>
        </p:nvCxnSpPr>
        <p:spPr bwMode="auto">
          <a:xfrm>
            <a:off x="1460406" y="5253365"/>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1" name="Straight Arrow Connector 80"/>
          <p:cNvCxnSpPr/>
          <p:nvPr/>
        </p:nvCxnSpPr>
        <p:spPr bwMode="auto">
          <a:xfrm>
            <a:off x="1460406" y="6208959"/>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blocks/obfuscations in 1-1 correspondence, introduce level of indirection</a:t>
            </a:r>
          </a:p>
          <a:p>
            <a:r>
              <a:rPr lang="en-US" dirty="0"/>
              <a:t>Create random bipartite graph between blocks and obfuscations with same degree, </a:t>
            </a:r>
            <a:r>
              <a:rPr lang="en-US" i="1" dirty="0">
                <a:latin typeface="Times New Roman"/>
                <a:cs typeface="Times New Roman"/>
              </a:rPr>
              <a:t>α</a:t>
            </a:r>
            <a:r>
              <a:rPr lang="en-US" dirty="0">
                <a:cs typeface="Calibri"/>
              </a:rPr>
              <a:t>,</a:t>
            </a:r>
            <a:r>
              <a:rPr lang="en-US" dirty="0"/>
              <a:t> for each obfuscation (published in </a:t>
            </a:r>
            <a:r>
              <a:rPr lang="en-US" i="1" dirty="0">
                <a:latin typeface="Times New Roman"/>
                <a:cs typeface="Times New Roman"/>
              </a:rPr>
              <a:t>p</a:t>
            </a:r>
            <a:r>
              <a:rPr lang="en-US" dirty="0"/>
              <a:t> )</a:t>
            </a:r>
          </a:p>
          <a:p>
            <a:endParaRPr lang="en-US" dirty="0"/>
          </a:p>
        </p:txBody>
      </p:sp>
    </p:spTree>
    <p:extLst>
      <p:ext uri="{BB962C8B-B14F-4D97-AF65-F5344CB8AC3E}">
        <p14:creationId xmlns:p14="http://schemas.microsoft.com/office/powerpoint/2010/main" val="278945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74520"/>
          </a:xfrm>
        </p:spPr>
        <p:txBody>
          <a:bodyPr>
            <a:normAutofit fontScale="90000"/>
          </a:bodyPr>
          <a:lstStyle/>
          <a:p>
            <a:r>
              <a:rPr lang="en-US" dirty="0" smtClean="0"/>
              <a:t>Reducing Required Entropy</a:t>
            </a:r>
            <a:endParaRPr lang="en-US" dirty="0"/>
          </a:p>
        </p:txBody>
      </p:sp>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7" name="Group 56"/>
          <p:cNvGrpSpPr/>
          <p:nvPr/>
        </p:nvGrpSpPr>
        <p:grpSpPr>
          <a:xfrm>
            <a:off x="7238071" y="4452071"/>
            <a:ext cx="1648424" cy="325442"/>
            <a:chOff x="3581683" y="5446278"/>
            <a:chExt cx="1648424" cy="325442"/>
          </a:xfrm>
        </p:grpSpPr>
        <p:sp>
          <p:nvSpPr>
            <p:cNvPr id="5" name="Rectangle 4"/>
            <p:cNvSpPr/>
            <p:nvPr/>
          </p:nvSpPr>
          <p:spPr>
            <a:xfrm>
              <a:off x="4248612" y="5446278"/>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bwMode="auto">
            <a:xfrm>
              <a:off x="3581683" y="575694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3" name="Object 12"/>
            <p:cNvGraphicFramePr>
              <a:graphicFrameLocks noChangeAspect="1"/>
            </p:cNvGraphicFramePr>
            <p:nvPr>
              <p:extLst>
                <p:ext uri="{D42A27DB-BD31-4B8C-83A1-F6EECF244321}">
                  <p14:modId xmlns:p14="http://schemas.microsoft.com/office/powerpoint/2010/main" val="3486134193"/>
                </p:ext>
              </p:extLst>
            </p:nvPr>
          </p:nvGraphicFramePr>
          <p:xfrm>
            <a:off x="4323547" y="5465280"/>
            <a:ext cx="242888" cy="287338"/>
          </p:xfrm>
          <a:graphic>
            <a:graphicData uri="http://schemas.openxmlformats.org/presentationml/2006/ole">
              <mc:AlternateContent xmlns:mc="http://schemas.openxmlformats.org/markup-compatibility/2006">
                <mc:Choice xmlns:v="urn:schemas-microsoft-com:vml" Requires="v">
                  <p:oleObj spid="_x0000_s143386"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3547" y="5465280"/>
                          <a:ext cx="242888" cy="287338"/>
                        </a:xfrm>
                        <a:prstGeom prst="rect">
                          <a:avLst/>
                        </a:prstGeom>
                      </p:spPr>
                    </p:pic>
                  </p:oleObj>
                </mc:Fallback>
              </mc:AlternateContent>
            </a:graphicData>
          </a:graphic>
        </p:graphicFrame>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1" name="Group 60"/>
          <p:cNvGrpSpPr/>
          <p:nvPr/>
        </p:nvGrpSpPr>
        <p:grpSpPr>
          <a:xfrm>
            <a:off x="669757" y="3644789"/>
            <a:ext cx="790647" cy="649445"/>
            <a:chOff x="669757" y="1545947"/>
            <a:chExt cx="790647" cy="649445"/>
          </a:xfrm>
        </p:grpSpPr>
        <p:cxnSp>
          <p:nvCxnSpPr>
            <p:cNvPr id="10" name="Straight Arrow Connector 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5" name="Group 54"/>
            <p:cNvGrpSpPr/>
            <p:nvPr/>
          </p:nvGrpSpPr>
          <p:grpSpPr>
            <a:xfrm>
              <a:off x="889650" y="1545947"/>
              <a:ext cx="520570" cy="411225"/>
              <a:chOff x="815504" y="4858284"/>
              <a:chExt cx="520570" cy="411225"/>
            </a:xfrm>
          </p:grpSpPr>
          <p:sp>
            <p:nvSpPr>
              <p:cNvPr id="6" name="Rectangle 5"/>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grpSp>
      <p:sp>
        <p:nvSpPr>
          <p:cNvPr id="25" name="Rectangle 24"/>
          <p:cNvSpPr/>
          <p:nvPr/>
        </p:nvSpPr>
        <p:spPr>
          <a:xfrm>
            <a:off x="4440768" y="5860177"/>
            <a:ext cx="1663243"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grpSp>
        <p:nvGrpSpPr>
          <p:cNvPr id="56" name="Group 55"/>
          <p:cNvGrpSpPr/>
          <p:nvPr/>
        </p:nvGrpSpPr>
        <p:grpSpPr>
          <a:xfrm>
            <a:off x="4429052" y="4014121"/>
            <a:ext cx="1707051" cy="484949"/>
            <a:chOff x="2620241" y="4742667"/>
            <a:chExt cx="916890" cy="484949"/>
          </a:xfrm>
        </p:grpSpPr>
        <p:sp>
          <p:nvSpPr>
            <p:cNvPr id="26" name="Rectangle 25"/>
            <p:cNvSpPr/>
            <p:nvPr/>
          </p:nvSpPr>
          <p:spPr>
            <a:xfrm>
              <a:off x="2620241" y="4742667"/>
              <a:ext cx="916890"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620242" y="4805234"/>
              <a:ext cx="279608"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28" name="TextBox 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5429832" y="3750844"/>
            <a:ext cx="1808239"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2" name="Group 61"/>
          <p:cNvGrpSpPr/>
          <p:nvPr/>
        </p:nvGrpSpPr>
        <p:grpSpPr>
          <a:xfrm>
            <a:off x="656390" y="4615899"/>
            <a:ext cx="790647" cy="649445"/>
            <a:chOff x="669757" y="1545947"/>
            <a:chExt cx="790647" cy="649445"/>
          </a:xfrm>
        </p:grpSpPr>
        <p:cxnSp>
          <p:nvCxnSpPr>
            <p:cNvPr id="63" name="Straight Arrow Connector 62"/>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4" name="Group 63"/>
            <p:cNvGrpSpPr/>
            <p:nvPr/>
          </p:nvGrpSpPr>
          <p:grpSpPr>
            <a:xfrm>
              <a:off x="889650" y="1545947"/>
              <a:ext cx="520570" cy="411225"/>
              <a:chOff x="815504" y="4858284"/>
              <a:chExt cx="520570" cy="411225"/>
            </a:xfrm>
          </p:grpSpPr>
          <p:sp>
            <p:nvSpPr>
              <p:cNvPr id="65" name="Rectangle 64"/>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grpSp>
      <p:grpSp>
        <p:nvGrpSpPr>
          <p:cNvPr id="67" name="Group 66"/>
          <p:cNvGrpSpPr/>
          <p:nvPr/>
        </p:nvGrpSpPr>
        <p:grpSpPr>
          <a:xfrm>
            <a:off x="656390" y="5664691"/>
            <a:ext cx="790647" cy="555869"/>
            <a:chOff x="669757" y="1545947"/>
            <a:chExt cx="790647" cy="555869"/>
          </a:xfrm>
        </p:grpSpPr>
        <p:cxnSp>
          <p:nvCxnSpPr>
            <p:cNvPr id="68" name="Straight Arrow Connector 67"/>
            <p:cNvCxnSpPr/>
            <p:nvPr/>
          </p:nvCxnSpPr>
          <p:spPr bwMode="auto">
            <a:xfrm flipV="1">
              <a:off x="669757" y="209021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9" name="Group 68"/>
            <p:cNvGrpSpPr/>
            <p:nvPr/>
          </p:nvGrpSpPr>
          <p:grpSpPr>
            <a:xfrm>
              <a:off x="889650" y="1545947"/>
              <a:ext cx="520570" cy="411225"/>
              <a:chOff x="815504" y="4858284"/>
              <a:chExt cx="520570" cy="411225"/>
            </a:xfrm>
          </p:grpSpPr>
          <p:sp>
            <p:nvSpPr>
              <p:cNvPr id="70" name="Rectangle 69"/>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k</a:t>
                </a:r>
                <a:endParaRPr lang="en-US" baseline="30000" dirty="0">
                  <a:solidFill>
                    <a:srgbClr val="FFFFFF"/>
                  </a:solidFill>
                  <a:latin typeface="Times New Roman"/>
                  <a:cs typeface="Times New Roman"/>
                </a:endParaRPr>
              </a:p>
            </p:txBody>
          </p:sp>
        </p:grpSp>
      </p:gr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3" name="Group 72"/>
          <p:cNvGrpSpPr/>
          <p:nvPr/>
        </p:nvGrpSpPr>
        <p:grpSpPr>
          <a:xfrm>
            <a:off x="4454136" y="4970545"/>
            <a:ext cx="1681967" cy="484949"/>
            <a:chOff x="2620242" y="4742667"/>
            <a:chExt cx="679937" cy="484949"/>
          </a:xfrm>
        </p:grpSpPr>
        <p:sp>
          <p:nvSpPr>
            <p:cNvPr id="74" name="Rectangle 73"/>
            <p:cNvSpPr/>
            <p:nvPr/>
          </p:nvSpPr>
          <p:spPr>
            <a:xfrm>
              <a:off x="2620242" y="474266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2620242" y="4805234"/>
              <a:ext cx="285261"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blocks/obfuscations in 1-1 correspondence, introduce level of indirection</a:t>
            </a:r>
          </a:p>
          <a:p>
            <a:r>
              <a:rPr lang="en-US" dirty="0"/>
              <a:t>Create random bipartite graph between blocks and obfuscations with same degree, </a:t>
            </a:r>
            <a:r>
              <a:rPr lang="en-US" i="1" dirty="0">
                <a:latin typeface="Times New Roman"/>
                <a:cs typeface="Times New Roman"/>
              </a:rPr>
              <a:t>α</a:t>
            </a:r>
            <a:r>
              <a:rPr lang="en-US" dirty="0">
                <a:cs typeface="Calibri"/>
              </a:rPr>
              <a:t>,</a:t>
            </a:r>
            <a:r>
              <a:rPr lang="en-US" dirty="0"/>
              <a:t> for each obfuscation (published in </a:t>
            </a:r>
            <a:r>
              <a:rPr lang="en-US" i="1" dirty="0">
                <a:latin typeface="Times New Roman"/>
                <a:cs typeface="Times New Roman"/>
              </a:rPr>
              <a:t>p</a:t>
            </a:r>
            <a:r>
              <a:rPr lang="en-US" dirty="0"/>
              <a:t> )</a:t>
            </a:r>
          </a:p>
          <a:p>
            <a:endParaRPr lang="en-US" dirty="0"/>
          </a:p>
        </p:txBody>
      </p:sp>
    </p:spTree>
    <p:extLst>
      <p:ext uri="{BB962C8B-B14F-4D97-AF65-F5344CB8AC3E}">
        <p14:creationId xmlns:p14="http://schemas.microsoft.com/office/powerpoint/2010/main" val="1413315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74520"/>
          </a:xfrm>
        </p:spPr>
        <p:txBody>
          <a:bodyPr>
            <a:normAutofit fontScale="90000"/>
          </a:bodyPr>
          <a:lstStyle/>
          <a:p>
            <a:r>
              <a:rPr lang="en-US" dirty="0" smtClean="0"/>
              <a:t>Reducing Required Entropy</a:t>
            </a:r>
            <a:endParaRPr lang="en-US" dirty="0"/>
          </a:p>
        </p:txBody>
      </p:sp>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7" name="Group 56"/>
          <p:cNvGrpSpPr/>
          <p:nvPr/>
        </p:nvGrpSpPr>
        <p:grpSpPr>
          <a:xfrm>
            <a:off x="7238071" y="4452071"/>
            <a:ext cx="1648424" cy="325442"/>
            <a:chOff x="3581683" y="5446278"/>
            <a:chExt cx="1648424" cy="325442"/>
          </a:xfrm>
        </p:grpSpPr>
        <p:sp>
          <p:nvSpPr>
            <p:cNvPr id="5" name="Rectangle 4"/>
            <p:cNvSpPr/>
            <p:nvPr/>
          </p:nvSpPr>
          <p:spPr>
            <a:xfrm>
              <a:off x="4248612" y="5446278"/>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bwMode="auto">
            <a:xfrm>
              <a:off x="3581683" y="575694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3" name="Object 12"/>
            <p:cNvGraphicFramePr>
              <a:graphicFrameLocks noChangeAspect="1"/>
            </p:cNvGraphicFramePr>
            <p:nvPr>
              <p:extLst>
                <p:ext uri="{D42A27DB-BD31-4B8C-83A1-F6EECF244321}">
                  <p14:modId xmlns:p14="http://schemas.microsoft.com/office/powerpoint/2010/main" val="1911960672"/>
                </p:ext>
              </p:extLst>
            </p:nvPr>
          </p:nvGraphicFramePr>
          <p:xfrm>
            <a:off x="4323547" y="5465280"/>
            <a:ext cx="242888" cy="287338"/>
          </p:xfrm>
          <a:graphic>
            <a:graphicData uri="http://schemas.openxmlformats.org/presentationml/2006/ole">
              <mc:AlternateContent xmlns:mc="http://schemas.openxmlformats.org/markup-compatibility/2006">
                <mc:Choice xmlns:v="urn:schemas-microsoft-com:vml" Requires="v">
                  <p:oleObj spid="_x0000_s144410"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3547" y="5465280"/>
                          <a:ext cx="242888" cy="287338"/>
                        </a:xfrm>
                        <a:prstGeom prst="rect">
                          <a:avLst/>
                        </a:prstGeom>
                      </p:spPr>
                    </p:pic>
                  </p:oleObj>
                </mc:Fallback>
              </mc:AlternateContent>
            </a:graphicData>
          </a:graphic>
        </p:graphicFrame>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1" name="Group 60"/>
          <p:cNvGrpSpPr/>
          <p:nvPr/>
        </p:nvGrpSpPr>
        <p:grpSpPr>
          <a:xfrm>
            <a:off x="669757" y="3644789"/>
            <a:ext cx="790647" cy="649445"/>
            <a:chOff x="669757" y="1545947"/>
            <a:chExt cx="790647" cy="649445"/>
          </a:xfrm>
        </p:grpSpPr>
        <p:cxnSp>
          <p:nvCxnSpPr>
            <p:cNvPr id="10" name="Straight Arrow Connector 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5" name="Group 54"/>
            <p:cNvGrpSpPr/>
            <p:nvPr/>
          </p:nvGrpSpPr>
          <p:grpSpPr>
            <a:xfrm>
              <a:off x="889650" y="1545947"/>
              <a:ext cx="520570" cy="411225"/>
              <a:chOff x="815504" y="4858284"/>
              <a:chExt cx="520570" cy="411225"/>
            </a:xfrm>
          </p:grpSpPr>
          <p:sp>
            <p:nvSpPr>
              <p:cNvPr id="6" name="Rectangle 5"/>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grpSp>
      <p:sp>
        <p:nvSpPr>
          <p:cNvPr id="25" name="Rectangle 24"/>
          <p:cNvSpPr/>
          <p:nvPr/>
        </p:nvSpPr>
        <p:spPr>
          <a:xfrm>
            <a:off x="4440768" y="5860177"/>
            <a:ext cx="1663243"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grpSp>
        <p:nvGrpSpPr>
          <p:cNvPr id="56" name="Group 55"/>
          <p:cNvGrpSpPr/>
          <p:nvPr/>
        </p:nvGrpSpPr>
        <p:grpSpPr>
          <a:xfrm>
            <a:off x="4429052" y="4014121"/>
            <a:ext cx="1707051" cy="484949"/>
            <a:chOff x="2620241" y="4742667"/>
            <a:chExt cx="916890" cy="484949"/>
          </a:xfrm>
        </p:grpSpPr>
        <p:sp>
          <p:nvSpPr>
            <p:cNvPr id="26" name="Rectangle 25"/>
            <p:cNvSpPr/>
            <p:nvPr/>
          </p:nvSpPr>
          <p:spPr>
            <a:xfrm>
              <a:off x="2620241" y="4742667"/>
              <a:ext cx="916890"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620242" y="4805234"/>
              <a:ext cx="279608"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28" name="TextBox 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5429832" y="3750844"/>
            <a:ext cx="1808239"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2" name="Group 61"/>
          <p:cNvGrpSpPr/>
          <p:nvPr/>
        </p:nvGrpSpPr>
        <p:grpSpPr>
          <a:xfrm>
            <a:off x="656390" y="4615899"/>
            <a:ext cx="790647" cy="649445"/>
            <a:chOff x="669757" y="1545947"/>
            <a:chExt cx="790647" cy="649445"/>
          </a:xfrm>
        </p:grpSpPr>
        <p:cxnSp>
          <p:nvCxnSpPr>
            <p:cNvPr id="63" name="Straight Arrow Connector 62"/>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4" name="Group 63"/>
            <p:cNvGrpSpPr/>
            <p:nvPr/>
          </p:nvGrpSpPr>
          <p:grpSpPr>
            <a:xfrm>
              <a:off x="889650" y="1545947"/>
              <a:ext cx="520570" cy="411225"/>
              <a:chOff x="815504" y="4858284"/>
              <a:chExt cx="520570" cy="411225"/>
            </a:xfrm>
          </p:grpSpPr>
          <p:sp>
            <p:nvSpPr>
              <p:cNvPr id="65" name="Rectangle 64"/>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grpSp>
      <p:grpSp>
        <p:nvGrpSpPr>
          <p:cNvPr id="67" name="Group 66"/>
          <p:cNvGrpSpPr/>
          <p:nvPr/>
        </p:nvGrpSpPr>
        <p:grpSpPr>
          <a:xfrm>
            <a:off x="656390" y="5664691"/>
            <a:ext cx="790647" cy="555869"/>
            <a:chOff x="669757" y="1545947"/>
            <a:chExt cx="790647" cy="555869"/>
          </a:xfrm>
        </p:grpSpPr>
        <p:cxnSp>
          <p:nvCxnSpPr>
            <p:cNvPr id="68" name="Straight Arrow Connector 67"/>
            <p:cNvCxnSpPr/>
            <p:nvPr/>
          </p:nvCxnSpPr>
          <p:spPr bwMode="auto">
            <a:xfrm flipV="1">
              <a:off x="669757" y="209021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9" name="Group 68"/>
            <p:cNvGrpSpPr/>
            <p:nvPr/>
          </p:nvGrpSpPr>
          <p:grpSpPr>
            <a:xfrm>
              <a:off x="889650" y="1545947"/>
              <a:ext cx="520570" cy="411225"/>
              <a:chOff x="815504" y="4858284"/>
              <a:chExt cx="520570" cy="411225"/>
            </a:xfrm>
          </p:grpSpPr>
          <p:sp>
            <p:nvSpPr>
              <p:cNvPr id="70" name="Rectangle 69"/>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k</a:t>
                </a:r>
                <a:endParaRPr lang="en-US" baseline="30000" dirty="0">
                  <a:solidFill>
                    <a:srgbClr val="FFFFFF"/>
                  </a:solidFill>
                  <a:latin typeface="Times New Roman"/>
                  <a:cs typeface="Times New Roman"/>
                </a:endParaRPr>
              </a:p>
            </p:txBody>
          </p:sp>
        </p:grpSp>
      </p:gr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3" name="Group 72"/>
          <p:cNvGrpSpPr/>
          <p:nvPr/>
        </p:nvGrpSpPr>
        <p:grpSpPr>
          <a:xfrm>
            <a:off x="4454136" y="4970545"/>
            <a:ext cx="1681967" cy="484949"/>
            <a:chOff x="2620242" y="4742667"/>
            <a:chExt cx="679937" cy="484949"/>
          </a:xfrm>
        </p:grpSpPr>
        <p:sp>
          <p:nvSpPr>
            <p:cNvPr id="74" name="Rectangle 73"/>
            <p:cNvSpPr/>
            <p:nvPr/>
          </p:nvSpPr>
          <p:spPr>
            <a:xfrm>
              <a:off x="2620242" y="474266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2620242" y="4805234"/>
              <a:ext cx="285261"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blocks/obfuscations in 1-1 correspondence, introduce level of indirection</a:t>
            </a:r>
          </a:p>
          <a:p>
            <a:r>
              <a:rPr lang="en-US" dirty="0" smtClean="0"/>
              <a:t>Create random bipartite graph between blocks and obfuscations with same degree, </a:t>
            </a:r>
            <a:r>
              <a:rPr lang="en-US" i="1" dirty="0" smtClean="0">
                <a:latin typeface="Times New Roman"/>
                <a:cs typeface="Times New Roman"/>
              </a:rPr>
              <a:t>α</a:t>
            </a:r>
            <a:r>
              <a:rPr lang="en-US" dirty="0" smtClean="0">
                <a:latin typeface="Calibri"/>
                <a:cs typeface="Calibri"/>
              </a:rPr>
              <a:t>,</a:t>
            </a:r>
            <a:r>
              <a:rPr lang="en-US" dirty="0" smtClean="0"/>
              <a:t> for each obfuscation (</a:t>
            </a:r>
            <a:r>
              <a:rPr lang="en-US" dirty="0"/>
              <a:t>published in </a:t>
            </a:r>
            <a:r>
              <a:rPr lang="en-US" i="1" dirty="0">
                <a:latin typeface="Times New Roman"/>
                <a:cs typeface="Times New Roman"/>
              </a:rPr>
              <a:t>p</a:t>
            </a:r>
            <a:r>
              <a:rPr lang="en-US" dirty="0"/>
              <a:t> )</a:t>
            </a:r>
          </a:p>
          <a:p>
            <a:endParaRPr lang="en-US" dirty="0"/>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a:endCxn id="25" idx="1"/>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a:endCxn id="25" idx="1"/>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a:endCxn id="25" idx="1"/>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1984055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74520"/>
          </a:xfrm>
        </p:spPr>
        <p:txBody>
          <a:bodyPr>
            <a:normAutofit fontScale="90000"/>
          </a:bodyPr>
          <a:lstStyle/>
          <a:p>
            <a:r>
              <a:rPr lang="en-US" dirty="0" smtClean="0"/>
              <a:t>Reducing Required Entropy</a:t>
            </a:r>
            <a:endParaRPr lang="en-US" dirty="0"/>
          </a:p>
        </p:txBody>
      </p:sp>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7" name="Group 56"/>
          <p:cNvGrpSpPr/>
          <p:nvPr/>
        </p:nvGrpSpPr>
        <p:grpSpPr>
          <a:xfrm>
            <a:off x="7238071" y="4452071"/>
            <a:ext cx="1648424" cy="325442"/>
            <a:chOff x="3581683" y="5446278"/>
            <a:chExt cx="1648424" cy="325442"/>
          </a:xfrm>
        </p:grpSpPr>
        <p:sp>
          <p:nvSpPr>
            <p:cNvPr id="5" name="Rectangle 4"/>
            <p:cNvSpPr/>
            <p:nvPr/>
          </p:nvSpPr>
          <p:spPr>
            <a:xfrm>
              <a:off x="4248612" y="5446278"/>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bwMode="auto">
            <a:xfrm>
              <a:off x="3581683" y="575694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3" name="Object 12"/>
            <p:cNvGraphicFramePr>
              <a:graphicFrameLocks noChangeAspect="1"/>
            </p:cNvGraphicFramePr>
            <p:nvPr>
              <p:extLst>
                <p:ext uri="{D42A27DB-BD31-4B8C-83A1-F6EECF244321}">
                  <p14:modId xmlns:p14="http://schemas.microsoft.com/office/powerpoint/2010/main" val="3811396574"/>
                </p:ext>
              </p:extLst>
            </p:nvPr>
          </p:nvGraphicFramePr>
          <p:xfrm>
            <a:off x="4323547" y="5465280"/>
            <a:ext cx="242888" cy="287338"/>
          </p:xfrm>
          <a:graphic>
            <a:graphicData uri="http://schemas.openxmlformats.org/presentationml/2006/ole">
              <mc:AlternateContent xmlns:mc="http://schemas.openxmlformats.org/markup-compatibility/2006">
                <mc:Choice xmlns:v="urn:schemas-microsoft-com:vml" Requires="v">
                  <p:oleObj spid="_x0000_s145434"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3547" y="5465280"/>
                          <a:ext cx="242888" cy="287338"/>
                        </a:xfrm>
                        <a:prstGeom prst="rect">
                          <a:avLst/>
                        </a:prstGeom>
                      </p:spPr>
                    </p:pic>
                  </p:oleObj>
                </mc:Fallback>
              </mc:AlternateContent>
            </a:graphicData>
          </a:graphic>
        </p:graphicFrame>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1" name="Group 60"/>
          <p:cNvGrpSpPr/>
          <p:nvPr/>
        </p:nvGrpSpPr>
        <p:grpSpPr>
          <a:xfrm>
            <a:off x="669757" y="3644789"/>
            <a:ext cx="790647" cy="649445"/>
            <a:chOff x="669757" y="1545947"/>
            <a:chExt cx="790647" cy="649445"/>
          </a:xfrm>
        </p:grpSpPr>
        <p:cxnSp>
          <p:nvCxnSpPr>
            <p:cNvPr id="10" name="Straight Arrow Connector 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5" name="Group 54"/>
            <p:cNvGrpSpPr/>
            <p:nvPr/>
          </p:nvGrpSpPr>
          <p:grpSpPr>
            <a:xfrm>
              <a:off x="889650" y="1545947"/>
              <a:ext cx="520570" cy="411225"/>
              <a:chOff x="815504" y="4858284"/>
              <a:chExt cx="520570" cy="411225"/>
            </a:xfrm>
          </p:grpSpPr>
          <p:sp>
            <p:nvSpPr>
              <p:cNvPr id="6" name="Rectangle 5"/>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grpSp>
      <p:sp>
        <p:nvSpPr>
          <p:cNvPr id="25" name="Rectangle 24"/>
          <p:cNvSpPr/>
          <p:nvPr/>
        </p:nvSpPr>
        <p:spPr>
          <a:xfrm>
            <a:off x="4440768" y="5860177"/>
            <a:ext cx="1663243"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grpSp>
        <p:nvGrpSpPr>
          <p:cNvPr id="56" name="Group 55"/>
          <p:cNvGrpSpPr/>
          <p:nvPr/>
        </p:nvGrpSpPr>
        <p:grpSpPr>
          <a:xfrm>
            <a:off x="4429057" y="4014121"/>
            <a:ext cx="1726169" cy="484949"/>
            <a:chOff x="2620241" y="4742667"/>
            <a:chExt cx="927158" cy="484949"/>
          </a:xfrm>
        </p:grpSpPr>
        <p:sp>
          <p:nvSpPr>
            <p:cNvPr id="26" name="Rectangle 25"/>
            <p:cNvSpPr/>
            <p:nvPr/>
          </p:nvSpPr>
          <p:spPr>
            <a:xfrm>
              <a:off x="2620241" y="4742667"/>
              <a:ext cx="916890"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620242" y="4805234"/>
              <a:ext cx="927157"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4</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10</a:t>
              </a:r>
              <a:endParaRPr lang="en-US" baseline="30000" dirty="0">
                <a:solidFill>
                  <a:srgbClr val="FFFFFF"/>
                </a:solidFill>
                <a:latin typeface="Times New Roman"/>
                <a:cs typeface="Times New Roman"/>
              </a:endParaRPr>
            </a:p>
          </p:txBody>
        </p:sp>
      </p:grpSp>
      <p:sp>
        <p:nvSpPr>
          <p:cNvPr id="28" name="TextBox 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5429832" y="3750844"/>
            <a:ext cx="1808239"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2" name="Group 61"/>
          <p:cNvGrpSpPr/>
          <p:nvPr/>
        </p:nvGrpSpPr>
        <p:grpSpPr>
          <a:xfrm>
            <a:off x="656390" y="4615899"/>
            <a:ext cx="790647" cy="649445"/>
            <a:chOff x="669757" y="1545947"/>
            <a:chExt cx="790647" cy="649445"/>
          </a:xfrm>
        </p:grpSpPr>
        <p:cxnSp>
          <p:nvCxnSpPr>
            <p:cNvPr id="63" name="Straight Arrow Connector 62"/>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4" name="Group 63"/>
            <p:cNvGrpSpPr/>
            <p:nvPr/>
          </p:nvGrpSpPr>
          <p:grpSpPr>
            <a:xfrm>
              <a:off x="889650" y="1545947"/>
              <a:ext cx="520570" cy="411225"/>
              <a:chOff x="815504" y="4858284"/>
              <a:chExt cx="520570" cy="411225"/>
            </a:xfrm>
          </p:grpSpPr>
          <p:sp>
            <p:nvSpPr>
              <p:cNvPr id="65" name="Rectangle 64"/>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grpSp>
      <p:grpSp>
        <p:nvGrpSpPr>
          <p:cNvPr id="67" name="Group 66"/>
          <p:cNvGrpSpPr/>
          <p:nvPr/>
        </p:nvGrpSpPr>
        <p:grpSpPr>
          <a:xfrm>
            <a:off x="656390" y="5664691"/>
            <a:ext cx="790647" cy="555869"/>
            <a:chOff x="669757" y="1545947"/>
            <a:chExt cx="790647" cy="555869"/>
          </a:xfrm>
        </p:grpSpPr>
        <p:cxnSp>
          <p:nvCxnSpPr>
            <p:cNvPr id="68" name="Straight Arrow Connector 67"/>
            <p:cNvCxnSpPr/>
            <p:nvPr/>
          </p:nvCxnSpPr>
          <p:spPr bwMode="auto">
            <a:xfrm flipV="1">
              <a:off x="669757" y="209021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9" name="Group 68"/>
            <p:cNvGrpSpPr/>
            <p:nvPr/>
          </p:nvGrpSpPr>
          <p:grpSpPr>
            <a:xfrm>
              <a:off x="889650" y="1545947"/>
              <a:ext cx="520570" cy="411225"/>
              <a:chOff x="815504" y="4858284"/>
              <a:chExt cx="520570" cy="411225"/>
            </a:xfrm>
          </p:grpSpPr>
          <p:sp>
            <p:nvSpPr>
              <p:cNvPr id="70" name="Rectangle 69"/>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k</a:t>
                </a:r>
                <a:endParaRPr lang="en-US" baseline="30000" dirty="0">
                  <a:solidFill>
                    <a:srgbClr val="FFFFFF"/>
                  </a:solidFill>
                  <a:latin typeface="Times New Roman"/>
                  <a:cs typeface="Times New Roman"/>
                </a:endParaRPr>
              </a:p>
            </p:txBody>
          </p:sp>
        </p:grpSp>
      </p:gr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3" name="Group 72"/>
          <p:cNvGrpSpPr/>
          <p:nvPr/>
        </p:nvGrpSpPr>
        <p:grpSpPr>
          <a:xfrm>
            <a:off x="4454136" y="4970545"/>
            <a:ext cx="1681967" cy="484949"/>
            <a:chOff x="2620242" y="4742667"/>
            <a:chExt cx="679937" cy="484949"/>
          </a:xfrm>
        </p:grpSpPr>
        <p:sp>
          <p:nvSpPr>
            <p:cNvPr id="74" name="Rectangle 73"/>
            <p:cNvSpPr/>
            <p:nvPr/>
          </p:nvSpPr>
          <p:spPr>
            <a:xfrm>
              <a:off x="2620242" y="474266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2620242" y="4805234"/>
              <a:ext cx="653775"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3</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a:solidFill>
                    <a:srgbClr val="FFFFFF"/>
                  </a:solidFill>
                  <a:latin typeface="Times New Roman"/>
                  <a:cs typeface="Times New Roman"/>
                </a:rPr>
                <a:t>6</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8</a:t>
              </a:r>
              <a:endParaRPr lang="en-US" baseline="30000" dirty="0">
                <a:solidFill>
                  <a:srgbClr val="FFFFFF"/>
                </a:solidFill>
                <a:latin typeface="Times New Roman"/>
                <a:cs typeface="Times New Roman"/>
              </a:endParaRPr>
            </a:p>
          </p:txBody>
        </p:sp>
      </p:gr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blocks/obfuscations in 1-1 correspondence, introduce level of indirection</a:t>
            </a:r>
          </a:p>
          <a:p>
            <a:r>
              <a:rPr lang="en-US" dirty="0"/>
              <a:t>Create random bipartite graph between blocks and obfuscations with same degree, </a:t>
            </a:r>
            <a:r>
              <a:rPr lang="en-US" i="1" dirty="0">
                <a:latin typeface="Times New Roman"/>
                <a:cs typeface="Times New Roman"/>
              </a:rPr>
              <a:t>α</a:t>
            </a:r>
            <a:r>
              <a:rPr lang="en-US" dirty="0">
                <a:cs typeface="Calibri"/>
              </a:rPr>
              <a:t>,</a:t>
            </a:r>
            <a:r>
              <a:rPr lang="en-US" dirty="0"/>
              <a:t> for each obfuscation (published in </a:t>
            </a:r>
            <a:r>
              <a:rPr lang="en-US" i="1" dirty="0">
                <a:latin typeface="Times New Roman"/>
                <a:cs typeface="Times New Roman"/>
              </a:rPr>
              <a:t>p</a:t>
            </a:r>
            <a:r>
              <a:rPr lang="en-US" dirty="0"/>
              <a:t> )</a:t>
            </a:r>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a:endCxn id="25" idx="1"/>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a:endCxn id="25" idx="1"/>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a:endCxn id="25" idx="1"/>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369146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74520"/>
          </a:xfrm>
        </p:spPr>
        <p:txBody>
          <a:bodyPr>
            <a:normAutofit fontScale="90000"/>
          </a:bodyPr>
          <a:lstStyle/>
          <a:p>
            <a:r>
              <a:rPr lang="en-US" dirty="0" smtClean="0"/>
              <a:t>Reducing Required Entropy</a:t>
            </a:r>
            <a:endParaRPr lang="en-US" dirty="0"/>
          </a:p>
        </p:txBody>
      </p:sp>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7" name="Group 56"/>
          <p:cNvGrpSpPr/>
          <p:nvPr/>
        </p:nvGrpSpPr>
        <p:grpSpPr>
          <a:xfrm>
            <a:off x="7238071" y="4452071"/>
            <a:ext cx="1648424" cy="325442"/>
            <a:chOff x="3581683" y="5446278"/>
            <a:chExt cx="1648424" cy="325442"/>
          </a:xfrm>
        </p:grpSpPr>
        <p:sp>
          <p:nvSpPr>
            <p:cNvPr id="5" name="Rectangle 4"/>
            <p:cNvSpPr/>
            <p:nvPr/>
          </p:nvSpPr>
          <p:spPr>
            <a:xfrm>
              <a:off x="4248612" y="5446278"/>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bwMode="auto">
            <a:xfrm>
              <a:off x="3581683" y="575694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3" name="Object 12"/>
            <p:cNvGraphicFramePr>
              <a:graphicFrameLocks noChangeAspect="1"/>
            </p:cNvGraphicFramePr>
            <p:nvPr>
              <p:extLst>
                <p:ext uri="{D42A27DB-BD31-4B8C-83A1-F6EECF244321}">
                  <p14:modId xmlns:p14="http://schemas.microsoft.com/office/powerpoint/2010/main" val="395136918"/>
                </p:ext>
              </p:extLst>
            </p:nvPr>
          </p:nvGraphicFramePr>
          <p:xfrm>
            <a:off x="4323547" y="5465280"/>
            <a:ext cx="242888" cy="287338"/>
          </p:xfrm>
          <a:graphic>
            <a:graphicData uri="http://schemas.openxmlformats.org/presentationml/2006/ole">
              <mc:AlternateContent xmlns:mc="http://schemas.openxmlformats.org/markup-compatibility/2006">
                <mc:Choice xmlns:v="urn:schemas-microsoft-com:vml" Requires="v">
                  <p:oleObj spid="_x0000_s146459"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3547" y="5465280"/>
                          <a:ext cx="242888" cy="287338"/>
                        </a:xfrm>
                        <a:prstGeom prst="rect">
                          <a:avLst/>
                        </a:prstGeom>
                      </p:spPr>
                    </p:pic>
                  </p:oleObj>
                </mc:Fallback>
              </mc:AlternateContent>
            </a:graphicData>
          </a:graphic>
        </p:graphicFrame>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1" name="Group 60"/>
          <p:cNvGrpSpPr/>
          <p:nvPr/>
        </p:nvGrpSpPr>
        <p:grpSpPr>
          <a:xfrm>
            <a:off x="669757" y="3644789"/>
            <a:ext cx="790647" cy="649445"/>
            <a:chOff x="669757" y="1545947"/>
            <a:chExt cx="790647" cy="649445"/>
          </a:xfrm>
        </p:grpSpPr>
        <p:cxnSp>
          <p:nvCxnSpPr>
            <p:cNvPr id="10" name="Straight Arrow Connector 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5" name="Group 54"/>
            <p:cNvGrpSpPr/>
            <p:nvPr/>
          </p:nvGrpSpPr>
          <p:grpSpPr>
            <a:xfrm>
              <a:off x="889650" y="1545947"/>
              <a:ext cx="520570" cy="411225"/>
              <a:chOff x="815504" y="4858284"/>
              <a:chExt cx="520570" cy="411225"/>
            </a:xfrm>
          </p:grpSpPr>
          <p:sp>
            <p:nvSpPr>
              <p:cNvPr id="6" name="Rectangle 5"/>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grpSp>
      <p:sp>
        <p:nvSpPr>
          <p:cNvPr id="25" name="Rectangle 24"/>
          <p:cNvSpPr/>
          <p:nvPr/>
        </p:nvSpPr>
        <p:spPr>
          <a:xfrm>
            <a:off x="4440768" y="5860177"/>
            <a:ext cx="1663243"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grpSp>
        <p:nvGrpSpPr>
          <p:cNvPr id="56" name="Group 55"/>
          <p:cNvGrpSpPr/>
          <p:nvPr/>
        </p:nvGrpSpPr>
        <p:grpSpPr>
          <a:xfrm>
            <a:off x="4429057" y="4014121"/>
            <a:ext cx="1726169" cy="484949"/>
            <a:chOff x="2620241" y="4742667"/>
            <a:chExt cx="927158" cy="484949"/>
          </a:xfrm>
        </p:grpSpPr>
        <p:sp>
          <p:nvSpPr>
            <p:cNvPr id="26" name="Rectangle 25"/>
            <p:cNvSpPr/>
            <p:nvPr/>
          </p:nvSpPr>
          <p:spPr>
            <a:xfrm>
              <a:off x="2620241" y="4742667"/>
              <a:ext cx="916890"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620242" y="4805234"/>
              <a:ext cx="927157"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4</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10</a:t>
              </a:r>
              <a:endParaRPr lang="en-US" baseline="30000" dirty="0">
                <a:solidFill>
                  <a:srgbClr val="FFFFFF"/>
                </a:solidFill>
                <a:latin typeface="Times New Roman"/>
                <a:cs typeface="Times New Roman"/>
              </a:endParaRPr>
            </a:p>
          </p:txBody>
        </p:sp>
      </p:grpSp>
      <p:sp>
        <p:nvSpPr>
          <p:cNvPr id="28" name="TextBox 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5429832" y="3750844"/>
            <a:ext cx="1808239"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2" name="Group 61"/>
          <p:cNvGrpSpPr/>
          <p:nvPr/>
        </p:nvGrpSpPr>
        <p:grpSpPr>
          <a:xfrm>
            <a:off x="656390" y="4615899"/>
            <a:ext cx="790647" cy="649445"/>
            <a:chOff x="669757" y="1545947"/>
            <a:chExt cx="790647" cy="649445"/>
          </a:xfrm>
        </p:grpSpPr>
        <p:cxnSp>
          <p:nvCxnSpPr>
            <p:cNvPr id="63" name="Straight Arrow Connector 62"/>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4" name="Group 63"/>
            <p:cNvGrpSpPr/>
            <p:nvPr/>
          </p:nvGrpSpPr>
          <p:grpSpPr>
            <a:xfrm>
              <a:off x="889650" y="1545947"/>
              <a:ext cx="520570" cy="411225"/>
              <a:chOff x="815504" y="4858284"/>
              <a:chExt cx="520570" cy="411225"/>
            </a:xfrm>
          </p:grpSpPr>
          <p:sp>
            <p:nvSpPr>
              <p:cNvPr id="65" name="Rectangle 64"/>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grpSp>
      <p:grpSp>
        <p:nvGrpSpPr>
          <p:cNvPr id="67" name="Group 66"/>
          <p:cNvGrpSpPr/>
          <p:nvPr/>
        </p:nvGrpSpPr>
        <p:grpSpPr>
          <a:xfrm>
            <a:off x="656390" y="5664691"/>
            <a:ext cx="790647" cy="555869"/>
            <a:chOff x="669757" y="1545947"/>
            <a:chExt cx="790647" cy="555869"/>
          </a:xfrm>
        </p:grpSpPr>
        <p:cxnSp>
          <p:nvCxnSpPr>
            <p:cNvPr id="68" name="Straight Arrow Connector 67"/>
            <p:cNvCxnSpPr/>
            <p:nvPr/>
          </p:nvCxnSpPr>
          <p:spPr bwMode="auto">
            <a:xfrm flipV="1">
              <a:off x="669757" y="209021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9" name="Group 68"/>
            <p:cNvGrpSpPr/>
            <p:nvPr/>
          </p:nvGrpSpPr>
          <p:grpSpPr>
            <a:xfrm>
              <a:off x="889650" y="1545947"/>
              <a:ext cx="520570" cy="411225"/>
              <a:chOff x="815504" y="4858284"/>
              <a:chExt cx="520570" cy="411225"/>
            </a:xfrm>
          </p:grpSpPr>
          <p:sp>
            <p:nvSpPr>
              <p:cNvPr id="70" name="Rectangle 69"/>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k</a:t>
                </a:r>
                <a:endParaRPr lang="en-US" baseline="30000" dirty="0">
                  <a:solidFill>
                    <a:srgbClr val="FFFFFF"/>
                  </a:solidFill>
                  <a:latin typeface="Times New Roman"/>
                  <a:cs typeface="Times New Roman"/>
                </a:endParaRPr>
              </a:p>
            </p:txBody>
          </p:sp>
        </p:grpSp>
      </p:gr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3" name="Group 72"/>
          <p:cNvGrpSpPr/>
          <p:nvPr/>
        </p:nvGrpSpPr>
        <p:grpSpPr>
          <a:xfrm>
            <a:off x="4454136" y="4970545"/>
            <a:ext cx="1681967" cy="484949"/>
            <a:chOff x="2620242" y="4742667"/>
            <a:chExt cx="679937" cy="484949"/>
          </a:xfrm>
        </p:grpSpPr>
        <p:sp>
          <p:nvSpPr>
            <p:cNvPr id="74" name="Rectangle 73"/>
            <p:cNvSpPr/>
            <p:nvPr/>
          </p:nvSpPr>
          <p:spPr>
            <a:xfrm>
              <a:off x="2620242" y="474266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2620242" y="4805234"/>
              <a:ext cx="653775"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3</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a:solidFill>
                    <a:srgbClr val="FFFFFF"/>
                  </a:solidFill>
                  <a:latin typeface="Times New Roman"/>
                  <a:cs typeface="Times New Roman"/>
                </a:rPr>
                <a:t>6</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8</a:t>
              </a:r>
              <a:endParaRPr lang="en-US" baseline="30000" dirty="0">
                <a:solidFill>
                  <a:srgbClr val="FFFFFF"/>
                </a:solidFill>
                <a:latin typeface="Times New Roman"/>
                <a:cs typeface="Times New Roman"/>
              </a:endParaRPr>
            </a:p>
          </p:txBody>
        </p:sp>
      </p:gr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62500" lnSpcReduction="20000"/>
          </a:bodyPr>
          <a:lstStyle/>
          <a:p>
            <a:r>
              <a:rPr lang="en-US" dirty="0" smtClean="0"/>
              <a:t>A random graph is a special case of a sampler </a:t>
            </a:r>
            <a:r>
              <a:rPr lang="en-US" sz="2800" dirty="0" smtClean="0"/>
              <a:t>[Lu2002,Vadhan2003]</a:t>
            </a:r>
          </a:p>
          <a:p>
            <a:r>
              <a:rPr lang="en-US" dirty="0" smtClean="0"/>
              <a:t>Expected entropy of each obfuscation is the degree of the graph </a:t>
            </a:r>
            <a:r>
              <a:rPr lang="en-US" i="1" dirty="0" smtClean="0">
                <a:latin typeface="Times New Roman"/>
                <a:cs typeface="Times New Roman"/>
              </a:rPr>
              <a:t>α </a:t>
            </a:r>
            <a:r>
              <a:rPr lang="en-US" dirty="0" smtClean="0"/>
              <a:t>times entropy rate of original source</a:t>
            </a:r>
          </a:p>
          <a:p>
            <a:pPr lvl="1"/>
            <a:r>
              <a:rPr lang="en-US" dirty="0" smtClean="0"/>
              <a:t>Entropy in obfuscations is hyper-geometric distributed (small tail)</a:t>
            </a:r>
          </a:p>
          <a:p>
            <a:pPr lvl="1"/>
            <a:r>
              <a:rPr lang="en-US" dirty="0" smtClean="0"/>
              <a:t>Taking </a:t>
            </a:r>
            <a:r>
              <a:rPr lang="en-US" i="1" dirty="0" smtClean="0">
                <a:latin typeface="Times New Roman"/>
                <a:cs typeface="Times New Roman"/>
              </a:rPr>
              <a:t>α = </a:t>
            </a:r>
            <a:r>
              <a:rPr lang="en-US" i="1" dirty="0" err="1" smtClean="0">
                <a:latin typeface="Times New Roman"/>
                <a:cs typeface="Times New Roman"/>
              </a:rPr>
              <a:t>ω</a:t>
            </a:r>
            <a:r>
              <a:rPr lang="en-US" dirty="0" smtClean="0">
                <a:latin typeface="Times New Roman"/>
                <a:cs typeface="Times New Roman"/>
              </a:rPr>
              <a:t>(log</a:t>
            </a:r>
            <a:r>
              <a:rPr lang="en-US" i="1" dirty="0" smtClean="0">
                <a:latin typeface="Times New Roman"/>
                <a:cs typeface="Times New Roman"/>
              </a:rPr>
              <a:t> n</a:t>
            </a:r>
            <a:r>
              <a:rPr lang="en-US" dirty="0" smtClean="0">
                <a:latin typeface="Times New Roman"/>
                <a:cs typeface="Times New Roman"/>
              </a:rPr>
              <a:t>) </a:t>
            </a:r>
            <a:r>
              <a:rPr lang="en-US" dirty="0" smtClean="0"/>
              <a:t>and requiring constant entropy in blocks means inputs to each obfuscation have entropy </a:t>
            </a:r>
            <a:r>
              <a:rPr lang="en-US" i="1" dirty="0" err="1">
                <a:latin typeface="Times New Roman"/>
                <a:cs typeface="Times New Roman"/>
              </a:rPr>
              <a:t>ω</a:t>
            </a:r>
            <a:r>
              <a:rPr lang="en-US" dirty="0">
                <a:latin typeface="Times New Roman"/>
                <a:cs typeface="Times New Roman"/>
              </a:rPr>
              <a:t>(log</a:t>
            </a:r>
            <a:r>
              <a:rPr lang="en-US" i="1" dirty="0">
                <a:latin typeface="Times New Roman"/>
                <a:cs typeface="Times New Roman"/>
              </a:rPr>
              <a:t> n</a:t>
            </a:r>
            <a:r>
              <a:rPr lang="en-US" dirty="0" smtClean="0">
                <a:latin typeface="Times New Roman"/>
                <a:cs typeface="Times New Roman"/>
              </a:rPr>
              <a:t>) </a:t>
            </a:r>
            <a:r>
              <a:rPr lang="en-US" dirty="0" smtClean="0"/>
              <a:t>with overwhelming probability</a:t>
            </a:r>
          </a:p>
          <a:p>
            <a:pPr lvl="1"/>
            <a:r>
              <a:rPr lang="en-US" dirty="0" smtClean="0"/>
              <a:t>The input to obfuscations form a block </a:t>
            </a:r>
            <a:r>
              <a:rPr lang="en-US" dirty="0" err="1" smtClean="0"/>
              <a:t>unguessable</a:t>
            </a:r>
            <a:r>
              <a:rPr lang="en-US" dirty="0" smtClean="0"/>
              <a:t> distribution and security follows from previous construction</a:t>
            </a:r>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a:endCxn id="25" idx="1"/>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a:endCxn id="25" idx="1"/>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a:endCxn id="25" idx="1"/>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18526080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74520"/>
          </a:xfrm>
        </p:spPr>
        <p:txBody>
          <a:bodyPr>
            <a:normAutofit fontScale="90000"/>
          </a:bodyPr>
          <a:lstStyle/>
          <a:p>
            <a:r>
              <a:rPr lang="en-US" dirty="0" smtClean="0"/>
              <a:t>Reducing Required Entropy</a:t>
            </a:r>
            <a:endParaRPr lang="en-US" dirty="0"/>
          </a:p>
        </p:txBody>
      </p:sp>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7" name="Group 56"/>
          <p:cNvGrpSpPr/>
          <p:nvPr/>
        </p:nvGrpSpPr>
        <p:grpSpPr>
          <a:xfrm>
            <a:off x="7238071" y="4452071"/>
            <a:ext cx="1648424" cy="325442"/>
            <a:chOff x="3581683" y="5446278"/>
            <a:chExt cx="1648424" cy="325442"/>
          </a:xfrm>
        </p:grpSpPr>
        <p:sp>
          <p:nvSpPr>
            <p:cNvPr id="5" name="Rectangle 4"/>
            <p:cNvSpPr/>
            <p:nvPr/>
          </p:nvSpPr>
          <p:spPr>
            <a:xfrm>
              <a:off x="4248612" y="5446278"/>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bwMode="auto">
            <a:xfrm>
              <a:off x="3581683" y="575694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3" name="Object 12"/>
            <p:cNvGraphicFramePr>
              <a:graphicFrameLocks noChangeAspect="1"/>
            </p:cNvGraphicFramePr>
            <p:nvPr>
              <p:extLst>
                <p:ext uri="{D42A27DB-BD31-4B8C-83A1-F6EECF244321}">
                  <p14:modId xmlns:p14="http://schemas.microsoft.com/office/powerpoint/2010/main" val="4220271509"/>
                </p:ext>
              </p:extLst>
            </p:nvPr>
          </p:nvGraphicFramePr>
          <p:xfrm>
            <a:off x="4323547" y="5465280"/>
            <a:ext cx="242888" cy="287338"/>
          </p:xfrm>
          <a:graphic>
            <a:graphicData uri="http://schemas.openxmlformats.org/presentationml/2006/ole">
              <mc:AlternateContent xmlns:mc="http://schemas.openxmlformats.org/markup-compatibility/2006">
                <mc:Choice xmlns:v="urn:schemas-microsoft-com:vml" Requires="v">
                  <p:oleObj spid="_x0000_s147483"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3547" y="5465280"/>
                          <a:ext cx="242888" cy="287338"/>
                        </a:xfrm>
                        <a:prstGeom prst="rect">
                          <a:avLst/>
                        </a:prstGeom>
                      </p:spPr>
                    </p:pic>
                  </p:oleObj>
                </mc:Fallback>
              </mc:AlternateContent>
            </a:graphicData>
          </a:graphic>
        </p:graphicFrame>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1" name="Group 60"/>
          <p:cNvGrpSpPr/>
          <p:nvPr/>
        </p:nvGrpSpPr>
        <p:grpSpPr>
          <a:xfrm>
            <a:off x="669757" y="3644789"/>
            <a:ext cx="790647" cy="649445"/>
            <a:chOff x="669757" y="1545947"/>
            <a:chExt cx="790647" cy="649445"/>
          </a:xfrm>
        </p:grpSpPr>
        <p:cxnSp>
          <p:nvCxnSpPr>
            <p:cNvPr id="10" name="Straight Arrow Connector 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5" name="Group 54"/>
            <p:cNvGrpSpPr/>
            <p:nvPr/>
          </p:nvGrpSpPr>
          <p:grpSpPr>
            <a:xfrm>
              <a:off x="889650" y="1545947"/>
              <a:ext cx="520570" cy="411225"/>
              <a:chOff x="815504" y="4858284"/>
              <a:chExt cx="520570" cy="411225"/>
            </a:xfrm>
          </p:grpSpPr>
          <p:sp>
            <p:nvSpPr>
              <p:cNvPr id="6" name="Rectangle 5"/>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grpSp>
      <p:sp>
        <p:nvSpPr>
          <p:cNvPr id="25" name="Rectangle 24"/>
          <p:cNvSpPr/>
          <p:nvPr/>
        </p:nvSpPr>
        <p:spPr>
          <a:xfrm>
            <a:off x="4440768" y="5860177"/>
            <a:ext cx="1663243"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grpSp>
        <p:nvGrpSpPr>
          <p:cNvPr id="56" name="Group 55"/>
          <p:cNvGrpSpPr/>
          <p:nvPr/>
        </p:nvGrpSpPr>
        <p:grpSpPr>
          <a:xfrm>
            <a:off x="4429057" y="4014121"/>
            <a:ext cx="1726169" cy="484949"/>
            <a:chOff x="2620241" y="4742667"/>
            <a:chExt cx="927158" cy="484949"/>
          </a:xfrm>
        </p:grpSpPr>
        <p:sp>
          <p:nvSpPr>
            <p:cNvPr id="26" name="Rectangle 25"/>
            <p:cNvSpPr/>
            <p:nvPr/>
          </p:nvSpPr>
          <p:spPr>
            <a:xfrm>
              <a:off x="2620241" y="4742667"/>
              <a:ext cx="916890"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620242" y="4805234"/>
              <a:ext cx="927157"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4</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10</a:t>
              </a:r>
              <a:endParaRPr lang="en-US" baseline="30000" dirty="0">
                <a:solidFill>
                  <a:srgbClr val="FFFFFF"/>
                </a:solidFill>
                <a:latin typeface="Times New Roman"/>
                <a:cs typeface="Times New Roman"/>
              </a:endParaRPr>
            </a:p>
          </p:txBody>
        </p:sp>
      </p:grpSp>
      <p:sp>
        <p:nvSpPr>
          <p:cNvPr id="28" name="TextBox 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5429832" y="3750844"/>
            <a:ext cx="1808239"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2" name="Group 61"/>
          <p:cNvGrpSpPr/>
          <p:nvPr/>
        </p:nvGrpSpPr>
        <p:grpSpPr>
          <a:xfrm>
            <a:off x="656390" y="4615899"/>
            <a:ext cx="790647" cy="649445"/>
            <a:chOff x="669757" y="1545947"/>
            <a:chExt cx="790647" cy="649445"/>
          </a:xfrm>
        </p:grpSpPr>
        <p:cxnSp>
          <p:nvCxnSpPr>
            <p:cNvPr id="63" name="Straight Arrow Connector 62"/>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4" name="Group 63"/>
            <p:cNvGrpSpPr/>
            <p:nvPr/>
          </p:nvGrpSpPr>
          <p:grpSpPr>
            <a:xfrm>
              <a:off x="889650" y="1545947"/>
              <a:ext cx="520570" cy="411225"/>
              <a:chOff x="815504" y="4858284"/>
              <a:chExt cx="520570" cy="411225"/>
            </a:xfrm>
          </p:grpSpPr>
          <p:sp>
            <p:nvSpPr>
              <p:cNvPr id="65" name="Rectangle 64"/>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grpSp>
      <p:grpSp>
        <p:nvGrpSpPr>
          <p:cNvPr id="67" name="Group 66"/>
          <p:cNvGrpSpPr/>
          <p:nvPr/>
        </p:nvGrpSpPr>
        <p:grpSpPr>
          <a:xfrm>
            <a:off x="656390" y="5664691"/>
            <a:ext cx="790647" cy="555869"/>
            <a:chOff x="669757" y="1545947"/>
            <a:chExt cx="790647" cy="555869"/>
          </a:xfrm>
        </p:grpSpPr>
        <p:cxnSp>
          <p:nvCxnSpPr>
            <p:cNvPr id="68" name="Straight Arrow Connector 67"/>
            <p:cNvCxnSpPr/>
            <p:nvPr/>
          </p:nvCxnSpPr>
          <p:spPr bwMode="auto">
            <a:xfrm flipV="1">
              <a:off x="669757" y="209021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9" name="Group 68"/>
            <p:cNvGrpSpPr/>
            <p:nvPr/>
          </p:nvGrpSpPr>
          <p:grpSpPr>
            <a:xfrm>
              <a:off x="889650" y="1545947"/>
              <a:ext cx="520570" cy="411225"/>
              <a:chOff x="815504" y="4858284"/>
              <a:chExt cx="520570" cy="411225"/>
            </a:xfrm>
          </p:grpSpPr>
          <p:sp>
            <p:nvSpPr>
              <p:cNvPr id="70" name="Rectangle 69"/>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k</a:t>
                </a:r>
                <a:endParaRPr lang="en-US" baseline="30000" dirty="0">
                  <a:solidFill>
                    <a:srgbClr val="FFFFFF"/>
                  </a:solidFill>
                  <a:latin typeface="Times New Roman"/>
                  <a:cs typeface="Times New Roman"/>
                </a:endParaRPr>
              </a:p>
            </p:txBody>
          </p:sp>
        </p:grpSp>
      </p:gr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3" name="Group 72"/>
          <p:cNvGrpSpPr/>
          <p:nvPr/>
        </p:nvGrpSpPr>
        <p:grpSpPr>
          <a:xfrm>
            <a:off x="4454136" y="4970545"/>
            <a:ext cx="1681967" cy="484949"/>
            <a:chOff x="2620242" y="4742667"/>
            <a:chExt cx="679937" cy="484949"/>
          </a:xfrm>
        </p:grpSpPr>
        <p:sp>
          <p:nvSpPr>
            <p:cNvPr id="74" name="Rectangle 73"/>
            <p:cNvSpPr/>
            <p:nvPr/>
          </p:nvSpPr>
          <p:spPr>
            <a:xfrm>
              <a:off x="2620242" y="474266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2620242" y="4805234"/>
              <a:ext cx="653775"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3</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a:solidFill>
                    <a:srgbClr val="FFFFFF"/>
                  </a:solidFill>
                  <a:latin typeface="Times New Roman"/>
                  <a:cs typeface="Times New Roman"/>
                </a:rPr>
                <a:t>6</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8</a:t>
              </a:r>
              <a:endParaRPr lang="en-US" baseline="30000" dirty="0">
                <a:solidFill>
                  <a:srgbClr val="FFFFFF"/>
                </a:solidFill>
                <a:latin typeface="Times New Roman"/>
                <a:cs typeface="Times New Roman"/>
              </a:endParaRPr>
            </a:p>
          </p:txBody>
        </p:sp>
      </p:gr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a:endCxn id="25" idx="1"/>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a:endCxn id="25" idx="1"/>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a:endCxn id="25" idx="1"/>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Content Placeholder 2"/>
          <p:cNvSpPr txBox="1">
            <a:spLocks/>
          </p:cNvSpPr>
          <p:nvPr/>
        </p:nvSpPr>
        <p:spPr>
          <a:xfrm>
            <a:off x="451635" y="920316"/>
            <a:ext cx="8229600" cy="2217300"/>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900" dirty="0" smtClean="0"/>
              <a:t>A random graph is a special case of a sampler </a:t>
            </a:r>
            <a:r>
              <a:rPr lang="en-US" sz="2600" dirty="0" smtClean="0"/>
              <a:t>[Lu2002,Vadhan2003]</a:t>
            </a:r>
          </a:p>
          <a:p>
            <a:r>
              <a:rPr lang="en-US" sz="2900" dirty="0"/>
              <a:t>Obfuscating multiple blocks together degrades error tolerance</a:t>
            </a:r>
          </a:p>
          <a:p>
            <a:pPr lvl="1"/>
            <a:r>
              <a:rPr lang="en-US" dirty="0" smtClean="0"/>
              <a:t>If </a:t>
            </a:r>
            <a:r>
              <a:rPr lang="en-US" i="1" dirty="0" smtClean="0">
                <a:latin typeface="Times New Roman"/>
                <a:cs typeface="Times New Roman"/>
              </a:rPr>
              <a:t>d</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d</a:t>
            </a:r>
            <a:r>
              <a:rPr lang="en-US" baseline="-25000" dirty="0" err="1" smtClean="0">
                <a:latin typeface="Times New Roman"/>
                <a:cs typeface="Times New Roman"/>
              </a:rPr>
              <a:t>max</a:t>
            </a:r>
            <a:r>
              <a:rPr lang="en-US" dirty="0" smtClean="0"/>
              <a:t>, then the probability of an obfuscation containing an error is </a:t>
            </a:r>
            <a:r>
              <a:rPr lang="en-US" i="1" dirty="0" smtClean="0">
                <a:latin typeface="Times New Roman"/>
                <a:cs typeface="Times New Roman"/>
              </a:rPr>
              <a:t>O</a:t>
            </a:r>
            <a:r>
              <a:rPr lang="en-US" dirty="0" smtClean="0">
                <a:latin typeface="Times New Roman"/>
                <a:cs typeface="Times New Roman"/>
              </a:rPr>
              <a:t>(</a:t>
            </a:r>
            <a:r>
              <a:rPr lang="en-US" i="1" dirty="0" err="1" smtClean="0">
                <a:latin typeface="Times New Roman"/>
                <a:cs typeface="Times New Roman"/>
              </a:rPr>
              <a:t>d</a:t>
            </a:r>
            <a:r>
              <a:rPr lang="en-US" baseline="-25000" dirty="0" err="1" smtClean="0">
                <a:latin typeface="Times New Roman"/>
                <a:cs typeface="Times New Roman"/>
              </a:rPr>
              <a:t>max</a:t>
            </a:r>
            <a:r>
              <a:rPr lang="en-US" dirty="0" smtClean="0">
                <a:latin typeface="Times New Roman"/>
                <a:cs typeface="Times New Roman"/>
              </a:rPr>
              <a:t>*α)</a:t>
            </a:r>
            <a:r>
              <a:rPr lang="en-US" dirty="0" smtClean="0"/>
              <a:t> (also small tail)</a:t>
            </a:r>
          </a:p>
          <a:p>
            <a:pPr lvl="1"/>
            <a:r>
              <a:rPr lang="en-US" dirty="0" smtClean="0"/>
              <a:t>If </a:t>
            </a:r>
            <a:r>
              <a:rPr lang="en-US" i="1" dirty="0" smtClean="0">
                <a:latin typeface="Times New Roman"/>
                <a:cs typeface="Times New Roman"/>
              </a:rPr>
              <a:t>C</a:t>
            </a:r>
            <a:r>
              <a:rPr lang="en-US" dirty="0" smtClean="0"/>
              <a:t> supports </a:t>
            </a:r>
            <a:r>
              <a:rPr lang="en-US" dirty="0" err="1" smtClean="0">
                <a:latin typeface="Times New Roman"/>
                <a:cs typeface="Times New Roman"/>
              </a:rPr>
              <a:t>Ω</a:t>
            </a:r>
            <a:r>
              <a:rPr lang="en-US" dirty="0" smtClean="0">
                <a:latin typeface="Times New Roman"/>
                <a:cs typeface="Times New Roman"/>
              </a:rPr>
              <a:t>(k)</a:t>
            </a:r>
            <a:r>
              <a:rPr lang="en-US" dirty="0" smtClean="0"/>
              <a:t> errors, our construction will be correct with overwhelming probability if </a:t>
            </a:r>
            <a:r>
              <a:rPr lang="en-US" i="1" dirty="0" smtClean="0">
                <a:latin typeface="Times New Roman"/>
                <a:cs typeface="Times New Roman"/>
              </a:rPr>
              <a:t>d</a:t>
            </a:r>
            <a:r>
              <a:rPr lang="en-US" dirty="0" smtClean="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a:t>
            </a:r>
            <a:r>
              <a:rPr lang="en-US" i="1" dirty="0" smtClean="0">
                <a:latin typeface="Times New Roman"/>
                <a:cs typeface="Times New Roman"/>
              </a:rPr>
              <a:t>k</a:t>
            </a:r>
            <a:r>
              <a:rPr lang="en-US" dirty="0" smtClean="0">
                <a:latin typeface="Times New Roman"/>
                <a:cs typeface="Times New Roman"/>
              </a:rPr>
              <a:t>/</a:t>
            </a:r>
            <a:r>
              <a:rPr lang="en-US" dirty="0" err="1" smtClean="0">
                <a:latin typeface="Times New Roman"/>
                <a:cs typeface="Times New Roman"/>
              </a:rPr>
              <a:t>ω</a:t>
            </a:r>
            <a:r>
              <a:rPr lang="en-US" dirty="0" smtClean="0">
                <a:latin typeface="Times New Roman"/>
                <a:cs typeface="Times New Roman"/>
              </a:rPr>
              <a:t>(log k)</a:t>
            </a:r>
          </a:p>
          <a:p>
            <a:r>
              <a:rPr lang="en-US" dirty="0" smtClean="0">
                <a:latin typeface="Calibri"/>
                <a:cs typeface="Calibri"/>
              </a:rPr>
              <a:t>This construction yields </a:t>
            </a:r>
            <a:r>
              <a:rPr lang="en-US" dirty="0" err="1" smtClean="0">
                <a:latin typeface="Times New Roman"/>
                <a:cs typeface="Times New Roman"/>
              </a:rPr>
              <a:t>H</a:t>
            </a:r>
            <a:r>
              <a:rPr lang="en-US" baseline="-25000" dirty="0" err="1" smtClean="0">
                <a:latin typeface="Times New Roman"/>
                <a:cs typeface="Times New Roman"/>
              </a:rPr>
              <a:t>usable</a:t>
            </a:r>
            <a:r>
              <a:rPr lang="en-US" dirty="0" smtClean="0">
                <a:latin typeface="Times New Roman"/>
                <a:cs typeface="Times New Roman"/>
              </a:rPr>
              <a:t>≤ 0</a:t>
            </a:r>
            <a:r>
              <a:rPr lang="en-US" dirty="0" smtClean="0">
                <a:latin typeface="Calibri"/>
                <a:cs typeface="Calibri"/>
              </a:rPr>
              <a:t> if alphabet is large</a:t>
            </a:r>
            <a:endParaRPr lang="en-US" dirty="0">
              <a:latin typeface="Calibri"/>
              <a:cs typeface="Calibri"/>
            </a:endParaRPr>
          </a:p>
        </p:txBody>
      </p:sp>
    </p:spTree>
    <p:extLst>
      <p:ext uri="{BB962C8B-B14F-4D97-AF65-F5344CB8AC3E}">
        <p14:creationId xmlns:p14="http://schemas.microsoft.com/office/powerpoint/2010/main" val="291084791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82600" y="4157579"/>
            <a:ext cx="8229600" cy="1646048"/>
          </a:xfrm>
        </p:spPr>
        <p:txBody>
          <a:bodyPr>
            <a:normAutofit/>
          </a:bodyPr>
          <a:lstStyle/>
          <a:p>
            <a:r>
              <a:rPr lang="en-US" dirty="0" smtClean="0">
                <a:latin typeface="Calibri"/>
                <a:cs typeface="Calibri"/>
              </a:rPr>
              <a:t>Second construction</a:t>
            </a:r>
          </a:p>
          <a:p>
            <a:pPr lvl="1"/>
            <a:r>
              <a:rPr lang="en-US" dirty="0" smtClean="0">
                <a:latin typeface="Calibri"/>
                <a:cs typeface="Calibri"/>
              </a:rPr>
              <a:t>Security requirement: </a:t>
            </a:r>
            <a:r>
              <a:rPr lang="en-US" i="1" dirty="0" smtClean="0">
                <a:latin typeface="Times New Roman"/>
                <a:cs typeface="Times New Roman"/>
              </a:rPr>
              <a:t>O</a:t>
            </a:r>
            <a:r>
              <a:rPr lang="en-US" dirty="0" smtClean="0">
                <a:latin typeface="Times New Roman"/>
                <a:cs typeface="Times New Roman"/>
              </a:rPr>
              <a:t>(1) </a:t>
            </a:r>
            <a:r>
              <a:rPr lang="en-US" dirty="0" smtClean="0">
                <a:latin typeface="Calibri"/>
                <a:cs typeface="Calibri"/>
              </a:rPr>
              <a:t>entropy in most blocks</a:t>
            </a:r>
          </a:p>
          <a:p>
            <a:pPr lvl="1"/>
            <a:r>
              <a:rPr lang="en-US" dirty="0" smtClean="0">
                <a:latin typeface="Calibri"/>
                <a:cs typeface="Calibri"/>
              </a:rPr>
              <a:t>Error tolerance: </a:t>
            </a:r>
            <a:r>
              <a:rPr lang="en-US" i="1" dirty="0" smtClean="0">
                <a:latin typeface="Times New Roman"/>
                <a:cs typeface="Times New Roman"/>
              </a:rPr>
              <a:t>k</a:t>
            </a:r>
            <a:r>
              <a:rPr lang="en-US" dirty="0" smtClean="0">
                <a:latin typeface="Times New Roman"/>
                <a:cs typeface="Times New Roman"/>
              </a:rPr>
              <a:t>/</a:t>
            </a:r>
            <a:r>
              <a:rPr lang="en-US" dirty="0" err="1" smtClean="0">
                <a:latin typeface="Times New Roman"/>
                <a:cs typeface="Times New Roman"/>
              </a:rPr>
              <a:t>ω</a:t>
            </a:r>
            <a:r>
              <a:rPr lang="en-US" dirty="0" smtClean="0">
                <a:latin typeface="Times New Roman"/>
                <a:cs typeface="Times New Roman"/>
              </a:rPr>
              <a:t>(log </a:t>
            </a:r>
            <a:r>
              <a:rPr lang="en-US" i="1" dirty="0" smtClean="0">
                <a:latin typeface="Times New Roman"/>
                <a:cs typeface="Times New Roman"/>
              </a:rPr>
              <a:t>k</a:t>
            </a:r>
            <a:r>
              <a:rPr lang="en-US" dirty="0" smtClean="0">
                <a:latin typeface="Times New Roman"/>
                <a:cs typeface="Times New Roman"/>
              </a:rPr>
              <a:t>)</a:t>
            </a:r>
            <a:endParaRPr lang="en-US" dirty="0" smtClean="0">
              <a:latin typeface="Calibri"/>
              <a:cs typeface="Calibri"/>
            </a:endParaRPr>
          </a:p>
        </p:txBody>
      </p:sp>
      <p:sp>
        <p:nvSpPr>
          <p:cNvPr id="48" name="Rectangle 36"/>
          <p:cNvSpPr>
            <a:spLocks noChangeArrowheads="1"/>
          </p:cNvSpPr>
          <p:nvPr/>
        </p:nvSpPr>
        <p:spPr bwMode="auto">
          <a:xfrm>
            <a:off x="338285" y="5803627"/>
            <a:ext cx="7682767" cy="96079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Question:</a:t>
            </a:r>
            <a:r>
              <a:rPr lang="en-US" sz="2400" b="1" dirty="0" smtClean="0">
                <a:latin typeface="Calibri"/>
                <a:cs typeface="Calibri"/>
              </a:rPr>
              <a:t> Can we reduce blocks required entropy?</a:t>
            </a:r>
            <a:endParaRPr lang="en-US" sz="2400" b="1" i="1" dirty="0" smtClean="0">
              <a:latin typeface="Times New Roman"/>
              <a:cs typeface="Times New Roman"/>
            </a:endParaRPr>
          </a:p>
        </p:txBody>
      </p:sp>
      <p:grpSp>
        <p:nvGrpSpPr>
          <p:cNvPr id="49" name="Group 48"/>
          <p:cNvGrpSpPr/>
          <p:nvPr/>
        </p:nvGrpSpPr>
        <p:grpSpPr>
          <a:xfrm>
            <a:off x="1359804" y="624111"/>
            <a:ext cx="5808726" cy="3279224"/>
            <a:chOff x="6814750" y="1578615"/>
            <a:chExt cx="2699654" cy="2524633"/>
          </a:xfrm>
        </p:grpSpPr>
        <p:sp>
          <p:nvSpPr>
            <p:cNvPr id="50" name="Trapezoid 49"/>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1" name="TextBox 50"/>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2" name="Group 51"/>
          <p:cNvGrpSpPr/>
          <p:nvPr/>
        </p:nvGrpSpPr>
        <p:grpSpPr>
          <a:xfrm>
            <a:off x="7187654" y="1938566"/>
            <a:ext cx="1648424" cy="325442"/>
            <a:chOff x="3581683" y="5446278"/>
            <a:chExt cx="1648424" cy="325442"/>
          </a:xfrm>
        </p:grpSpPr>
        <p:sp>
          <p:nvSpPr>
            <p:cNvPr id="53" name="Rectangle 52"/>
            <p:cNvSpPr/>
            <p:nvPr/>
          </p:nvSpPr>
          <p:spPr>
            <a:xfrm>
              <a:off x="4248612" y="5446278"/>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 name="Straight Arrow Connector 53"/>
            <p:cNvCxnSpPr/>
            <p:nvPr/>
          </p:nvCxnSpPr>
          <p:spPr bwMode="auto">
            <a:xfrm>
              <a:off x="3581683" y="575694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55" name="Object 54"/>
            <p:cNvGraphicFramePr>
              <a:graphicFrameLocks noChangeAspect="1"/>
            </p:cNvGraphicFramePr>
            <p:nvPr>
              <p:extLst>
                <p:ext uri="{D42A27DB-BD31-4B8C-83A1-F6EECF244321}">
                  <p14:modId xmlns:p14="http://schemas.microsoft.com/office/powerpoint/2010/main" val="2294521558"/>
                </p:ext>
              </p:extLst>
            </p:nvPr>
          </p:nvGraphicFramePr>
          <p:xfrm>
            <a:off x="4323547" y="5465280"/>
            <a:ext cx="242888" cy="287338"/>
          </p:xfrm>
          <a:graphic>
            <a:graphicData uri="http://schemas.openxmlformats.org/presentationml/2006/ole">
              <mc:AlternateContent xmlns:mc="http://schemas.openxmlformats.org/markup-compatibility/2006">
                <mc:Choice xmlns:v="urn:schemas-microsoft-com:vml" Requires="v">
                  <p:oleObj spid="_x0000_s148502"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3547" y="5465280"/>
                          <a:ext cx="242888" cy="287338"/>
                        </a:xfrm>
                        <a:prstGeom prst="rect">
                          <a:avLst/>
                        </a:prstGeom>
                      </p:spPr>
                    </p:pic>
                  </p:oleObj>
                </mc:Fallback>
              </mc:AlternateContent>
            </a:graphicData>
          </a:graphic>
        </p:graphicFrame>
      </p:grpSp>
      <p:grpSp>
        <p:nvGrpSpPr>
          <p:cNvPr id="56" name="Group 55"/>
          <p:cNvGrpSpPr/>
          <p:nvPr/>
        </p:nvGrpSpPr>
        <p:grpSpPr>
          <a:xfrm>
            <a:off x="7206778" y="868713"/>
            <a:ext cx="1648424" cy="381994"/>
            <a:chOff x="3572254" y="4244288"/>
            <a:chExt cx="1648424" cy="381994"/>
          </a:xfrm>
        </p:grpSpPr>
        <p:sp>
          <p:nvSpPr>
            <p:cNvPr id="57" name="Rectangle 56"/>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8" name="Straight Arrow Connector 57"/>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9" name="TextBox 58"/>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0" name="Group 59"/>
          <p:cNvGrpSpPr/>
          <p:nvPr/>
        </p:nvGrpSpPr>
        <p:grpSpPr>
          <a:xfrm>
            <a:off x="619340" y="1131284"/>
            <a:ext cx="790647" cy="649445"/>
            <a:chOff x="669757" y="1545947"/>
            <a:chExt cx="790647" cy="649445"/>
          </a:xfrm>
        </p:grpSpPr>
        <p:cxnSp>
          <p:nvCxnSpPr>
            <p:cNvPr id="61" name="Straight Arrow Connector 60"/>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2" name="Group 61"/>
            <p:cNvGrpSpPr/>
            <p:nvPr/>
          </p:nvGrpSpPr>
          <p:grpSpPr>
            <a:xfrm>
              <a:off x="889650" y="1545947"/>
              <a:ext cx="520570" cy="411225"/>
              <a:chOff x="815504" y="4858284"/>
              <a:chExt cx="520570" cy="411225"/>
            </a:xfrm>
          </p:grpSpPr>
          <p:sp>
            <p:nvSpPr>
              <p:cNvPr id="63" name="Rectangle 62"/>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TextBox 63"/>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grpSp>
      <p:sp>
        <p:nvSpPr>
          <p:cNvPr id="65" name="Rectangle 64"/>
          <p:cNvSpPr/>
          <p:nvPr/>
        </p:nvSpPr>
        <p:spPr>
          <a:xfrm>
            <a:off x="4390351" y="3346672"/>
            <a:ext cx="1663243"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grpSp>
        <p:nvGrpSpPr>
          <p:cNvPr id="66" name="Group 65"/>
          <p:cNvGrpSpPr/>
          <p:nvPr/>
        </p:nvGrpSpPr>
        <p:grpSpPr>
          <a:xfrm>
            <a:off x="4378640" y="1500616"/>
            <a:ext cx="1726169" cy="484949"/>
            <a:chOff x="2620241" y="4742667"/>
            <a:chExt cx="927158" cy="484949"/>
          </a:xfrm>
        </p:grpSpPr>
        <p:sp>
          <p:nvSpPr>
            <p:cNvPr id="67" name="Rectangle 66"/>
            <p:cNvSpPr/>
            <p:nvPr/>
          </p:nvSpPr>
          <p:spPr>
            <a:xfrm>
              <a:off x="2620241" y="4742667"/>
              <a:ext cx="916890"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2620242" y="4805234"/>
              <a:ext cx="927157"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4</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10</a:t>
              </a:r>
              <a:endParaRPr lang="en-US" baseline="30000" dirty="0">
                <a:solidFill>
                  <a:srgbClr val="FFFFFF"/>
                </a:solidFill>
                <a:latin typeface="Times New Roman"/>
                <a:cs typeface="Times New Roman"/>
              </a:endParaRPr>
            </a:p>
          </p:txBody>
        </p:sp>
      </p:grpSp>
      <p:sp>
        <p:nvSpPr>
          <p:cNvPr id="69" name="TextBox 68"/>
          <p:cNvSpPr txBox="1"/>
          <p:nvPr/>
        </p:nvSpPr>
        <p:spPr>
          <a:xfrm>
            <a:off x="839234" y="2598853"/>
            <a:ext cx="344039" cy="369332"/>
          </a:xfrm>
          <a:prstGeom prst="rect">
            <a:avLst/>
          </a:prstGeom>
          <a:noFill/>
        </p:spPr>
        <p:txBody>
          <a:bodyPr wrap="none" rtlCol="0">
            <a:spAutoFit/>
          </a:bodyPr>
          <a:lstStyle/>
          <a:p>
            <a:r>
              <a:rPr lang="en-US" dirty="0" smtClean="0"/>
              <a:t>…</a:t>
            </a:r>
            <a:endParaRPr lang="en-US" dirty="0"/>
          </a:p>
        </p:txBody>
      </p:sp>
      <p:sp>
        <p:nvSpPr>
          <p:cNvPr id="70" name="TextBox 69"/>
          <p:cNvSpPr txBox="1"/>
          <p:nvPr/>
        </p:nvSpPr>
        <p:spPr>
          <a:xfrm>
            <a:off x="4387504" y="1020498"/>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71" name="Straight Arrow Connector 70"/>
          <p:cNvCxnSpPr/>
          <p:nvPr/>
        </p:nvCxnSpPr>
        <p:spPr bwMode="auto">
          <a:xfrm>
            <a:off x="5379415" y="1237339"/>
            <a:ext cx="1808239"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2" name="Group 71"/>
          <p:cNvGrpSpPr/>
          <p:nvPr/>
        </p:nvGrpSpPr>
        <p:grpSpPr>
          <a:xfrm>
            <a:off x="605973" y="2102394"/>
            <a:ext cx="790647" cy="649445"/>
            <a:chOff x="669757" y="1545947"/>
            <a:chExt cx="790647" cy="649445"/>
          </a:xfrm>
        </p:grpSpPr>
        <p:cxnSp>
          <p:nvCxnSpPr>
            <p:cNvPr id="73" name="Straight Arrow Connector 72"/>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4" name="Group 73"/>
            <p:cNvGrpSpPr/>
            <p:nvPr/>
          </p:nvGrpSpPr>
          <p:grpSpPr>
            <a:xfrm>
              <a:off x="889650" y="1545947"/>
              <a:ext cx="520570" cy="411225"/>
              <a:chOff x="815504" y="4858284"/>
              <a:chExt cx="520570" cy="411225"/>
            </a:xfrm>
          </p:grpSpPr>
          <p:sp>
            <p:nvSpPr>
              <p:cNvPr id="75" name="Rectangle 74"/>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grpSp>
      <p:grpSp>
        <p:nvGrpSpPr>
          <p:cNvPr id="77" name="Group 76"/>
          <p:cNvGrpSpPr/>
          <p:nvPr/>
        </p:nvGrpSpPr>
        <p:grpSpPr>
          <a:xfrm>
            <a:off x="605973" y="3151186"/>
            <a:ext cx="790647" cy="555869"/>
            <a:chOff x="669757" y="1545947"/>
            <a:chExt cx="790647" cy="555869"/>
          </a:xfrm>
        </p:grpSpPr>
        <p:cxnSp>
          <p:nvCxnSpPr>
            <p:cNvPr id="78" name="Straight Arrow Connector 77"/>
            <p:cNvCxnSpPr/>
            <p:nvPr/>
          </p:nvCxnSpPr>
          <p:spPr bwMode="auto">
            <a:xfrm flipV="1">
              <a:off x="669757" y="209021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9" name="Group 78"/>
            <p:cNvGrpSpPr/>
            <p:nvPr/>
          </p:nvGrpSpPr>
          <p:grpSpPr>
            <a:xfrm>
              <a:off x="889650" y="1545947"/>
              <a:ext cx="520570" cy="411225"/>
              <a:chOff x="815504" y="4858284"/>
              <a:chExt cx="520570" cy="411225"/>
            </a:xfrm>
          </p:grpSpPr>
          <p:sp>
            <p:nvSpPr>
              <p:cNvPr id="80" name="Rectangle 79"/>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TextBox 8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k</a:t>
                </a:r>
                <a:endParaRPr lang="en-US" baseline="30000" dirty="0">
                  <a:solidFill>
                    <a:srgbClr val="FFFFFF"/>
                  </a:solidFill>
                  <a:latin typeface="Times New Roman"/>
                  <a:cs typeface="Times New Roman"/>
                </a:endParaRPr>
              </a:p>
            </p:txBody>
          </p:sp>
        </p:grpSp>
      </p:grpSp>
      <p:sp>
        <p:nvSpPr>
          <p:cNvPr id="82" name="TextBox 81"/>
          <p:cNvSpPr txBox="1"/>
          <p:nvPr/>
        </p:nvSpPr>
        <p:spPr>
          <a:xfrm>
            <a:off x="4555166" y="2943803"/>
            <a:ext cx="344039" cy="369332"/>
          </a:xfrm>
          <a:prstGeom prst="rect">
            <a:avLst/>
          </a:prstGeom>
          <a:noFill/>
        </p:spPr>
        <p:txBody>
          <a:bodyPr wrap="none" rtlCol="0">
            <a:spAutoFit/>
          </a:bodyPr>
          <a:lstStyle/>
          <a:p>
            <a:r>
              <a:rPr lang="en-US" dirty="0" smtClean="0"/>
              <a:t>…</a:t>
            </a:r>
            <a:endParaRPr lang="en-US" dirty="0"/>
          </a:p>
        </p:txBody>
      </p:sp>
      <p:grpSp>
        <p:nvGrpSpPr>
          <p:cNvPr id="83" name="Group 82"/>
          <p:cNvGrpSpPr/>
          <p:nvPr/>
        </p:nvGrpSpPr>
        <p:grpSpPr>
          <a:xfrm>
            <a:off x="4403719" y="2457040"/>
            <a:ext cx="1681967" cy="484949"/>
            <a:chOff x="2620242" y="4742667"/>
            <a:chExt cx="679937" cy="484949"/>
          </a:xfrm>
        </p:grpSpPr>
        <p:sp>
          <p:nvSpPr>
            <p:cNvPr id="84" name="Rectangle 83"/>
            <p:cNvSpPr/>
            <p:nvPr/>
          </p:nvSpPr>
          <p:spPr>
            <a:xfrm>
              <a:off x="2620242" y="474266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2620242" y="4805234"/>
              <a:ext cx="653775"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3</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a:solidFill>
                    <a:srgbClr val="FFFFFF"/>
                  </a:solidFill>
                  <a:latin typeface="Times New Roman"/>
                  <a:cs typeface="Times New Roman"/>
                </a:rPr>
                <a:t>6</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8</a:t>
              </a:r>
              <a:endParaRPr lang="en-US" baseline="30000" dirty="0">
                <a:solidFill>
                  <a:srgbClr val="FFFFFF"/>
                </a:solidFill>
                <a:latin typeface="Times New Roman"/>
                <a:cs typeface="Times New Roman"/>
              </a:endParaRPr>
            </a:p>
          </p:txBody>
        </p:sp>
      </p:grpSp>
      <p:cxnSp>
        <p:nvCxnSpPr>
          <p:cNvPr id="86" name="Straight Arrow Connector 85"/>
          <p:cNvCxnSpPr/>
          <p:nvPr/>
        </p:nvCxnSpPr>
        <p:spPr bwMode="auto">
          <a:xfrm>
            <a:off x="1458691" y="1769129"/>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7" name="Straight Arrow Connector 86"/>
          <p:cNvCxnSpPr>
            <a:endCxn id="67" idx="1"/>
          </p:cNvCxnSpPr>
          <p:nvPr/>
        </p:nvCxnSpPr>
        <p:spPr bwMode="auto">
          <a:xfrm flipV="1">
            <a:off x="1409989" y="1743091"/>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8" name="Elbow Connector 87"/>
          <p:cNvCxnSpPr>
            <a:stCxn id="67" idx="3"/>
          </p:cNvCxnSpPr>
          <p:nvPr/>
        </p:nvCxnSpPr>
        <p:spPr>
          <a:xfrm>
            <a:off x="6085687" y="1743091"/>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9" name="Elbow Connector 88"/>
          <p:cNvCxnSpPr>
            <a:stCxn id="84" idx="3"/>
          </p:cNvCxnSpPr>
          <p:nvPr/>
        </p:nvCxnSpPr>
        <p:spPr>
          <a:xfrm flipV="1">
            <a:off x="6085686" y="2264009"/>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0" name="Elbow Connector 89"/>
          <p:cNvCxnSpPr/>
          <p:nvPr/>
        </p:nvCxnSpPr>
        <p:spPr>
          <a:xfrm flipV="1">
            <a:off x="5617794" y="2264009"/>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a:endCxn id="67" idx="1"/>
          </p:cNvCxnSpPr>
          <p:nvPr/>
        </p:nvCxnSpPr>
        <p:spPr bwMode="auto">
          <a:xfrm flipV="1">
            <a:off x="1409989" y="1743091"/>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2" name="Straight Arrow Connector 91"/>
          <p:cNvCxnSpPr>
            <a:endCxn id="67" idx="1"/>
          </p:cNvCxnSpPr>
          <p:nvPr/>
        </p:nvCxnSpPr>
        <p:spPr bwMode="auto">
          <a:xfrm flipV="1">
            <a:off x="1409989" y="1743091"/>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3" name="Straight Arrow Connector 92"/>
          <p:cNvCxnSpPr>
            <a:endCxn id="84" idx="1"/>
          </p:cNvCxnSpPr>
          <p:nvPr/>
        </p:nvCxnSpPr>
        <p:spPr bwMode="auto">
          <a:xfrm flipV="1">
            <a:off x="1409989" y="2699515"/>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4" name="Straight Arrow Connector 93"/>
          <p:cNvCxnSpPr>
            <a:endCxn id="84" idx="1"/>
          </p:cNvCxnSpPr>
          <p:nvPr/>
        </p:nvCxnSpPr>
        <p:spPr bwMode="auto">
          <a:xfrm flipV="1">
            <a:off x="1458691" y="2699515"/>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5" name="Straight Arrow Connector 94"/>
          <p:cNvCxnSpPr>
            <a:endCxn id="84" idx="1"/>
          </p:cNvCxnSpPr>
          <p:nvPr/>
        </p:nvCxnSpPr>
        <p:spPr bwMode="auto">
          <a:xfrm flipV="1">
            <a:off x="1396620" y="2699515"/>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6" name="Straight Arrow Connector 95"/>
          <p:cNvCxnSpPr>
            <a:endCxn id="84" idx="1"/>
          </p:cNvCxnSpPr>
          <p:nvPr/>
        </p:nvCxnSpPr>
        <p:spPr bwMode="auto">
          <a:xfrm flipV="1">
            <a:off x="1409989" y="2699515"/>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7" name="Straight Arrow Connector 96"/>
          <p:cNvCxnSpPr>
            <a:endCxn id="65" idx="1"/>
          </p:cNvCxnSpPr>
          <p:nvPr/>
        </p:nvCxnSpPr>
        <p:spPr bwMode="auto">
          <a:xfrm>
            <a:off x="1396620" y="2740239"/>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8" name="Straight Arrow Connector 97"/>
          <p:cNvCxnSpPr>
            <a:endCxn id="65" idx="1"/>
          </p:cNvCxnSpPr>
          <p:nvPr/>
        </p:nvCxnSpPr>
        <p:spPr bwMode="auto">
          <a:xfrm>
            <a:off x="1396620" y="2154977"/>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9" name="Straight Arrow Connector 98"/>
          <p:cNvCxnSpPr>
            <a:endCxn id="65" idx="1"/>
          </p:cNvCxnSpPr>
          <p:nvPr/>
        </p:nvCxnSpPr>
        <p:spPr bwMode="auto">
          <a:xfrm>
            <a:off x="1396620" y="3203769"/>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42045224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74520"/>
          </a:xfrm>
        </p:spPr>
        <p:txBody>
          <a:bodyPr>
            <a:normAutofit fontScale="90000"/>
          </a:bodyPr>
          <a:lstStyle/>
          <a:p>
            <a:r>
              <a:rPr lang="en-US" dirty="0" smtClean="0"/>
              <a:t>Conclusions</a:t>
            </a:r>
            <a:endParaRPr lang="en-US" dirty="0"/>
          </a:p>
        </p:txBody>
      </p:sp>
      <p:sp>
        <p:nvSpPr>
          <p:cNvPr id="3" name="Content Placeholder 2"/>
          <p:cNvSpPr>
            <a:spLocks noGrp="1"/>
          </p:cNvSpPr>
          <p:nvPr>
            <p:ph idx="1"/>
          </p:nvPr>
        </p:nvSpPr>
        <p:spPr>
          <a:xfrm>
            <a:off x="254000" y="1189790"/>
            <a:ext cx="8756316" cy="5467684"/>
          </a:xfrm>
        </p:spPr>
        <p:txBody>
          <a:bodyPr>
            <a:normAutofit fontScale="70000" lnSpcReduction="20000"/>
          </a:bodyPr>
          <a:lstStyle/>
          <a:p>
            <a:r>
              <a:rPr lang="en-US" dirty="0" smtClean="0"/>
              <a:t>We construct the first (computational) fuzzy extractors that are secure when </a:t>
            </a:r>
            <a:r>
              <a:rPr lang="en-US" dirty="0" err="1" smtClean="0">
                <a:latin typeface="Times New Roman"/>
                <a:cs typeface="Times New Roman"/>
              </a:rPr>
              <a:t>H</a:t>
            </a:r>
            <a:r>
              <a:rPr lang="en-US" baseline="-25000" dirty="0" err="1" smtClean="0">
                <a:latin typeface="Times New Roman"/>
                <a:cs typeface="Times New Roman"/>
              </a:rPr>
              <a:t>usable</a:t>
            </a:r>
            <a:r>
              <a:rPr lang="en-US" baseline="-25000" dirty="0" smtClean="0">
                <a:latin typeface="Times New Roman"/>
                <a:cs typeface="Times New Roman"/>
              </a:rPr>
              <a:t> </a:t>
            </a:r>
            <a:r>
              <a:rPr lang="en-US" dirty="0" smtClean="0">
                <a:latin typeface="Times New Roman"/>
                <a:cs typeface="Times New Roman"/>
              </a:rPr>
              <a:t>≤ 0</a:t>
            </a:r>
          </a:p>
          <a:p>
            <a:pPr lvl="1"/>
            <a:r>
              <a:rPr lang="en-US" dirty="0" smtClean="0">
                <a:latin typeface="Times New Roman"/>
                <a:cs typeface="Times New Roman"/>
              </a:rPr>
              <a:t>Using point obfuscation (achievable with number-theoretic assumptions)</a:t>
            </a:r>
          </a:p>
          <a:p>
            <a:r>
              <a:rPr lang="en-US" dirty="0" smtClean="0"/>
              <a:t>Our constructions support </a:t>
            </a:r>
            <a:r>
              <a:rPr lang="en-US" dirty="0" err="1">
                <a:latin typeface="Times New Roman"/>
                <a:cs typeface="Times New Roman"/>
              </a:rPr>
              <a:t>H</a:t>
            </a:r>
            <a:r>
              <a:rPr lang="en-US" baseline="-25000" dirty="0" err="1">
                <a:latin typeface="Times New Roman"/>
                <a:cs typeface="Times New Roman"/>
              </a:rPr>
              <a:t>usable</a:t>
            </a:r>
            <a:r>
              <a:rPr lang="en-US" baseline="-25000" dirty="0">
                <a:latin typeface="Times New Roman"/>
                <a:cs typeface="Times New Roman"/>
              </a:rPr>
              <a:t> </a:t>
            </a:r>
            <a:r>
              <a:rPr lang="en-US" dirty="0">
                <a:latin typeface="Times New Roman"/>
                <a:cs typeface="Times New Roman"/>
              </a:rPr>
              <a:t>≤ </a:t>
            </a:r>
            <a:r>
              <a:rPr lang="en-US" dirty="0" smtClean="0">
                <a:latin typeface="Times New Roman"/>
                <a:cs typeface="Times New Roman"/>
              </a:rPr>
              <a:t>0 </a:t>
            </a:r>
            <a:r>
              <a:rPr lang="en-US" dirty="0" smtClean="0"/>
              <a:t>when alphabet size is super-polynomial</a:t>
            </a:r>
          </a:p>
          <a:p>
            <a:pPr lvl="1"/>
            <a:r>
              <a:rPr lang="en-US" dirty="0" smtClean="0"/>
              <a:t>Necessary? Constructions for small alphabet?</a:t>
            </a:r>
          </a:p>
          <a:p>
            <a:r>
              <a:rPr lang="en-US" dirty="0" smtClean="0"/>
              <a:t>We restricted </a:t>
            </a:r>
            <a:r>
              <a:rPr lang="en-US" i="1" dirty="0" smtClean="0">
                <a:latin typeface="Times New Roman"/>
                <a:cs typeface="Times New Roman"/>
              </a:rPr>
              <a:t>W</a:t>
            </a:r>
            <a:r>
              <a:rPr lang="en-US" baseline="-25000" dirty="0" smtClean="0">
                <a:latin typeface="Times New Roman"/>
                <a:cs typeface="Times New Roman"/>
              </a:rPr>
              <a:t>0</a:t>
            </a:r>
            <a:r>
              <a:rPr lang="en-US" dirty="0" smtClean="0"/>
              <a:t>, could alternatively restrict the corrected error patterns (that is restrict </a:t>
            </a:r>
            <a:r>
              <a:rPr lang="en-US" i="1" dirty="0" smtClean="0">
                <a:latin typeface="Times New Roman"/>
                <a:cs typeface="Times New Roman"/>
              </a:rPr>
              <a:t>W</a:t>
            </a:r>
            <a:r>
              <a:rPr lang="en-US" baseline="-25000" dirty="0" smtClean="0">
                <a:latin typeface="Times New Roman"/>
                <a:cs typeface="Times New Roman"/>
              </a:rPr>
              <a:t>1</a:t>
            </a:r>
            <a:r>
              <a:rPr lang="en-US" baseline="-25000" dirty="0" smtClean="0"/>
              <a:t> </a:t>
            </a:r>
            <a:r>
              <a:rPr lang="en-US" dirty="0" smtClean="0"/>
              <a:t>)</a:t>
            </a:r>
          </a:p>
          <a:p>
            <a:r>
              <a:rPr lang="en-US" dirty="0" smtClean="0"/>
              <a:t>Noisy point obfuscation (</a:t>
            </a:r>
            <a:r>
              <a:rPr lang="en-US" i="1" dirty="0" smtClean="0">
                <a:latin typeface="Times New Roman"/>
                <a:cs typeface="Times New Roman"/>
              </a:rPr>
              <a:t>I</a:t>
            </a:r>
            <a:r>
              <a:rPr lang="en-US" i="1" baseline="-25000" dirty="0" smtClean="0">
                <a:latin typeface="Times New Roman"/>
                <a:cs typeface="Times New Roman"/>
              </a:rPr>
              <a:t>w0</a:t>
            </a:r>
            <a:r>
              <a:rPr lang="en-US" dirty="0" smtClean="0">
                <a:latin typeface="Times New Roman"/>
                <a:cs typeface="Times New Roman"/>
              </a:rPr>
              <a:t>(</a:t>
            </a:r>
            <a:r>
              <a:rPr lang="en-US" i="1" dirty="0" smtClean="0">
                <a:latin typeface="Times New Roman"/>
                <a:cs typeface="Times New Roman"/>
              </a:rPr>
              <a:t>w</a:t>
            </a:r>
            <a:r>
              <a:rPr lang="en-US" i="1" baseline="-25000" dirty="0" smtClean="0">
                <a:latin typeface="Times New Roman"/>
                <a:cs typeface="Times New Roman"/>
              </a:rPr>
              <a:t>1</a:t>
            </a:r>
            <a:r>
              <a:rPr lang="en-US" dirty="0" smtClean="0">
                <a:latin typeface="Times New Roman"/>
                <a:cs typeface="Times New Roman"/>
              </a:rPr>
              <a:t>) </a:t>
            </a:r>
            <a:r>
              <a:rPr lang="en-US" dirty="0">
                <a:latin typeface="Times New Roman"/>
                <a:cs typeface="Times New Roman"/>
              </a:rPr>
              <a:t>= 1 </a:t>
            </a:r>
            <a:r>
              <a:rPr lang="en-US" dirty="0" err="1">
                <a:cs typeface="Calibri"/>
              </a:rPr>
              <a:t>iff</a:t>
            </a:r>
            <a:r>
              <a:rPr lang="en-US" dirty="0">
                <a:cs typeface="Calibri"/>
              </a:rPr>
              <a:t> </a:t>
            </a:r>
            <a:r>
              <a:rPr lang="en-US" i="1" dirty="0" smtClean="0">
                <a:latin typeface="Times New Roman"/>
                <a:cs typeface="Times New Roman"/>
              </a:rPr>
              <a:t>d</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a:t>
            </a:r>
            <a:r>
              <a:rPr lang="en-US" dirty="0">
                <a:latin typeface="Times New Roman"/>
                <a:cs typeface="Times New Roman"/>
              </a:rPr>
              <a:t> ≤</a:t>
            </a:r>
            <a:r>
              <a:rPr lang="en-US" dirty="0" smtClean="0">
                <a:latin typeface="Times New Roman"/>
                <a:cs typeface="Times New Roman"/>
              </a:rPr>
              <a:t> </a:t>
            </a:r>
            <a:r>
              <a:rPr lang="en-US" i="1" dirty="0" err="1" smtClean="0">
                <a:latin typeface="Times New Roman"/>
                <a:cs typeface="Times New Roman"/>
              </a:rPr>
              <a:t>d</a:t>
            </a:r>
            <a:r>
              <a:rPr lang="en-US" baseline="-25000" dirty="0" err="1" smtClean="0">
                <a:latin typeface="Times New Roman"/>
                <a:cs typeface="Times New Roman"/>
              </a:rPr>
              <a:t>max</a:t>
            </a:r>
            <a:r>
              <a:rPr lang="en-US" dirty="0" smtClean="0">
                <a:latin typeface="Calibri"/>
                <a:cs typeface="Calibri"/>
              </a:rPr>
              <a:t>) is a stronger primitive than a fuzzy extractor</a:t>
            </a:r>
          </a:p>
          <a:p>
            <a:pPr lvl="1"/>
            <a:r>
              <a:rPr lang="en-US" dirty="0" smtClean="0">
                <a:latin typeface="Calibri"/>
                <a:cs typeface="Calibri"/>
              </a:rPr>
              <a:t>Constructed by [DodisSmith05] for distributions with </a:t>
            </a:r>
            <a:r>
              <a:rPr lang="en-US" dirty="0" err="1">
                <a:latin typeface="Times New Roman"/>
                <a:cs typeface="Times New Roman"/>
              </a:rPr>
              <a:t>H</a:t>
            </a:r>
            <a:r>
              <a:rPr lang="en-US" baseline="-25000" dirty="0" err="1">
                <a:latin typeface="Times New Roman"/>
                <a:cs typeface="Times New Roman"/>
              </a:rPr>
              <a:t>usable</a:t>
            </a:r>
            <a:r>
              <a:rPr lang="en-US" baseline="-25000" dirty="0">
                <a:latin typeface="Times New Roman"/>
                <a:cs typeface="Times New Roman"/>
              </a:rPr>
              <a:t> </a:t>
            </a:r>
            <a:r>
              <a:rPr lang="en-US" dirty="0" smtClean="0">
                <a:latin typeface="Times New Roman"/>
                <a:cs typeface="Times New Roman"/>
              </a:rPr>
              <a:t>&gt;&gt; </a:t>
            </a:r>
            <a:r>
              <a:rPr lang="en-US" dirty="0">
                <a:latin typeface="Times New Roman"/>
                <a:cs typeface="Times New Roman"/>
              </a:rPr>
              <a:t>0</a:t>
            </a:r>
            <a:endParaRPr lang="en-US" dirty="0" smtClean="0">
              <a:latin typeface="Calibri"/>
              <a:cs typeface="Calibri"/>
            </a:endParaRPr>
          </a:p>
          <a:p>
            <a:pPr lvl="1"/>
            <a:r>
              <a:rPr lang="en-US" dirty="0" smtClean="0">
                <a:latin typeface="Calibri"/>
                <a:cs typeface="Calibri"/>
              </a:rPr>
              <a:t>Our constructions leaks information (value of individual blocks, locations of errors) and are not obfuscations for arbitrary distributions</a:t>
            </a:r>
          </a:p>
          <a:p>
            <a:pPr lvl="1"/>
            <a:r>
              <a:rPr lang="en-US" dirty="0" smtClean="0">
                <a:latin typeface="Calibri"/>
                <a:cs typeface="Calibri"/>
              </a:rPr>
              <a:t>Can we construct general noisy point obfuscation? (from </a:t>
            </a:r>
            <a:r>
              <a:rPr lang="en-US" dirty="0" err="1" smtClean="0">
                <a:latin typeface="Calibri"/>
                <a:cs typeface="Calibri"/>
              </a:rPr>
              <a:t>indistinguishability</a:t>
            </a:r>
            <a:r>
              <a:rPr lang="en-US" dirty="0" smtClean="0">
                <a:latin typeface="Calibri"/>
                <a:cs typeface="Calibri"/>
              </a:rPr>
              <a:t> obfuscation of [GargGentryHaleviRaykoviSahaiWaters13]?)</a:t>
            </a:r>
            <a:endParaRPr lang="en-US" dirty="0">
              <a:latin typeface="Calibri"/>
              <a:cs typeface="Calibri"/>
            </a:endParaRPr>
          </a:p>
        </p:txBody>
      </p:sp>
    </p:spTree>
    <p:extLst>
      <p:ext uri="{BB962C8B-B14F-4D97-AF65-F5344CB8AC3E}">
        <p14:creationId xmlns:p14="http://schemas.microsoft.com/office/powerpoint/2010/main" val="4739846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3139321"/>
          </a:xfrm>
          <a:prstGeom prst="rect">
            <a:avLst/>
          </a:prstGeom>
          <a:noFill/>
        </p:spPr>
        <p:txBody>
          <a:bodyPr wrap="square" rtlCol="0">
            <a:spAutoFit/>
          </a:bodyPr>
          <a:lstStyle/>
          <a:p>
            <a:pPr marL="285750" indent="-285750">
              <a:buFont typeface="Arial"/>
              <a:buChar char="•"/>
            </a:pPr>
            <a:r>
              <a:rPr lang="en-US" dirty="0" smtClean="0"/>
              <a:t>As a minimum condition, adversary should not be guess a point </a:t>
            </a:r>
            <a:r>
              <a:rPr lang="en-US" i="1" dirty="0" smtClean="0">
                <a:latin typeface="Times New Roman"/>
                <a:cs typeface="Times New Roman"/>
              </a:rPr>
              <a:t>w</a:t>
            </a:r>
            <a:r>
              <a:rPr lang="en-US" dirty="0" smtClean="0">
                <a:latin typeface="Times New Roman"/>
                <a:cs typeface="Times New Roman"/>
              </a:rPr>
              <a:t>*</a:t>
            </a:r>
            <a:r>
              <a:rPr lang="en-US" baseline="-25000" dirty="0" smtClean="0"/>
              <a:t> </a:t>
            </a:r>
            <a:r>
              <a:rPr lang="en-US" dirty="0" smtClean="0"/>
              <a:t>within distance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t> of </a:t>
            </a:r>
            <a:r>
              <a:rPr lang="en-US" i="1" dirty="0" smtClean="0">
                <a:latin typeface="Times New Roman"/>
                <a:cs typeface="Times New Roman"/>
              </a:rPr>
              <a:t>w</a:t>
            </a:r>
            <a:r>
              <a:rPr lang="en-US" baseline="-25000" dirty="0" smtClean="0">
                <a:latin typeface="Times New Roman"/>
                <a:cs typeface="Times New Roman"/>
              </a:rPr>
              <a:t>0</a:t>
            </a:r>
          </a:p>
          <a:p>
            <a:pPr marL="285750" indent="-285750">
              <a:buFont typeface="Arial"/>
              <a:buChar char="•"/>
            </a:pPr>
            <a:r>
              <a:rPr lang="en-US" dirty="0" smtClean="0"/>
              <a:t>As the error tolerance increases this becomes easier</a:t>
            </a:r>
          </a:p>
          <a:p>
            <a:pPr marL="285750" indent="-285750">
              <a:buFont typeface="Arial"/>
              <a:buChar char="•"/>
            </a:pPr>
            <a:r>
              <a:rPr lang="en-US" dirty="0"/>
              <a:t>As an extreme example consider a distribution </a:t>
            </a:r>
            <a:r>
              <a:rPr lang="en-US" dirty="0">
                <a:latin typeface="Times New Roman"/>
                <a:cs typeface="Times New Roman"/>
              </a:rPr>
              <a:t>W </a:t>
            </a:r>
            <a:r>
              <a:rPr lang="en-US" dirty="0">
                <a:cs typeface="Calibri"/>
              </a:rPr>
              <a:t>where all points are close</a:t>
            </a:r>
          </a:p>
          <a:p>
            <a:pPr marL="285750" indent="-285750">
              <a:buFont typeface="Arial"/>
              <a:buChar char="•"/>
            </a:pPr>
            <a:endParaRPr lang="en-US" dirty="0" smtClean="0"/>
          </a:p>
        </p:txBody>
      </p:sp>
      <p:sp>
        <p:nvSpPr>
          <p:cNvPr id="7" name="Oval 6"/>
          <p:cNvSpPr/>
          <p:nvPr/>
        </p:nvSpPr>
        <p:spPr>
          <a:xfrm>
            <a:off x="6209284" y="2948432"/>
            <a:ext cx="1463040" cy="146304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879935" y="36348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3906924" y="2459335"/>
            <a:ext cx="2117040" cy="923330"/>
          </a:xfrm>
          <a:prstGeom prst="rect">
            <a:avLst/>
          </a:prstGeom>
          <a:noFill/>
        </p:spPr>
        <p:txBody>
          <a:bodyPr wrap="none" rtlCol="0">
            <a:spAutoFit/>
          </a:bodyPr>
          <a:lstStyle/>
          <a:p>
            <a:r>
              <a:rPr lang="en-US" dirty="0" smtClean="0"/>
              <a:t>Any input to </a:t>
            </a:r>
            <a:r>
              <a:rPr lang="en-US" i="1" dirty="0" smtClean="0">
                <a:latin typeface="Times New Roman"/>
                <a:cs typeface="Times New Roman"/>
              </a:rPr>
              <a:t>Rep</a:t>
            </a:r>
          </a:p>
          <a:p>
            <a:r>
              <a:rPr lang="en-US" dirty="0" smtClean="0"/>
              <a:t>in this ball of size </a:t>
            </a:r>
            <a:br>
              <a:rPr lang="en-US" dirty="0" smtClean="0"/>
            </a:br>
            <a:r>
              <a:rPr lang="en-US" dirty="0" smtClean="0">
                <a:latin typeface="Times New Roman"/>
                <a:cs typeface="Times New Roman"/>
              </a:rPr>
              <a:t>|</a:t>
            </a:r>
            <a:r>
              <a:rPr lang="en-US" i="1" dirty="0" err="1" smtClean="0">
                <a:latin typeface="Times New Roman"/>
                <a:cs typeface="Times New Roman"/>
              </a:rPr>
              <a:t>B</a:t>
            </a:r>
            <a:r>
              <a:rPr lang="en-US" baseline="-25000" dirty="0" err="1" smtClean="0">
                <a:latin typeface="Times New Roman"/>
                <a:cs typeface="Times New Roman"/>
              </a:rPr>
              <a:t>dmax</a:t>
            </a:r>
            <a:r>
              <a:rPr lang="en-US" dirty="0" smtClean="0">
                <a:latin typeface="Times New Roman"/>
                <a:cs typeface="Times New Roman"/>
              </a:rPr>
              <a:t>|</a:t>
            </a:r>
            <a:r>
              <a:rPr lang="en-US" dirty="0" smtClean="0"/>
              <a:t> produces </a:t>
            </a:r>
            <a:r>
              <a:rPr lang="en-US" i="1" dirty="0" smtClean="0">
                <a:latin typeface="Times New Roman"/>
                <a:cs typeface="Times New Roman"/>
              </a:rPr>
              <a:t>key</a:t>
            </a:r>
            <a:endParaRPr lang="en-US" i="1" dirty="0">
              <a:latin typeface="Times New Roman"/>
              <a:cs typeface="Times New Roman"/>
            </a:endParaRPr>
          </a:p>
        </p:txBody>
      </p:sp>
      <p:sp>
        <p:nvSpPr>
          <p:cNvPr id="11" name="Rectangle 10"/>
          <p:cNvSpPr/>
          <p:nvPr/>
        </p:nvSpPr>
        <p:spPr>
          <a:xfrm>
            <a:off x="6879935" y="3265543"/>
            <a:ext cx="443626" cy="369332"/>
          </a:xfrm>
          <a:prstGeom prst="rect">
            <a:avLst/>
          </a:prstGeom>
        </p:spPr>
        <p:txBody>
          <a:bodyPr wrap="none">
            <a:spAutoFit/>
          </a:bodyPr>
          <a:lstStyle/>
          <a:p>
            <a:r>
              <a:rPr lang="en-US" i="1" dirty="0">
                <a:latin typeface="Times New Roman"/>
                <a:cs typeface="Times New Roman"/>
              </a:rPr>
              <a:t>w</a:t>
            </a:r>
            <a:r>
              <a:rPr lang="en-US" baseline="-25000" dirty="0">
                <a:latin typeface="Times New Roman"/>
                <a:cs typeface="Times New Roman"/>
              </a:rPr>
              <a:t>0</a:t>
            </a:r>
            <a:endParaRPr lang="en-US" dirty="0"/>
          </a:p>
        </p:txBody>
      </p:sp>
    </p:spTree>
    <p:extLst>
      <p:ext uri="{BB962C8B-B14F-4D97-AF65-F5344CB8AC3E}">
        <p14:creationId xmlns:p14="http://schemas.microsoft.com/office/powerpoint/2010/main" val="9580428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6" presetClass="emph" presetSubtype="0" fill="hold" grpId="0" nodeType="clickEffect">
                                  <p:stCondLst>
                                    <p:cond delay="0"/>
                                  </p:stCondLst>
                                  <p:childTnLst>
                                    <p:animScale>
                                      <p:cBhvr>
                                        <p:cTn id="32" dur="2000" fill="hold"/>
                                        <p:tgtEl>
                                          <p:spTgt spid="7"/>
                                        </p:tgtEl>
                                      </p:cBhvr>
                                      <p:by x="150000" y="150000"/>
                                    </p:animScale>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2" nodeType="clickEffect">
                                  <p:stCondLst>
                                    <p:cond delay="0"/>
                                  </p:stCondLst>
                                  <p:childTnLst>
                                    <p:set>
                                      <p:cBhvr>
                                        <p:cTn id="40" dur="1" fill="hold">
                                          <p:stCondLst>
                                            <p:cond delay="0"/>
                                          </p:stCondLst>
                                        </p:cTn>
                                        <p:tgtEl>
                                          <p:spTgt spid="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9"/>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build="p"/>
      <p:bldP spid="7" grpId="0" animBg="1"/>
      <p:bldP spid="7" grpId="1" animBg="1"/>
      <p:bldP spid="7" grpId="2" animBg="1"/>
      <p:bldP spid="9" grpId="0" animBg="1"/>
      <p:bldP spid="9" grpId="1" animBg="1"/>
      <p:bldP spid="10" grpId="0"/>
      <p:bldP spid="10" grpId="1"/>
      <p:bldP spid="11" grpId="0"/>
      <p:bldP spid="11"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3693319"/>
          </a:xfrm>
          <a:prstGeom prst="rect">
            <a:avLst/>
          </a:prstGeom>
          <a:noFill/>
        </p:spPr>
        <p:txBody>
          <a:bodyPr wrap="square" rtlCol="0">
            <a:spAutoFit/>
          </a:bodyPr>
          <a:lstStyle/>
          <a:p>
            <a:pPr marL="285750" indent="-285750">
              <a:buFont typeface="Arial"/>
              <a:buChar char="•"/>
            </a:pPr>
            <a:r>
              <a:rPr lang="en-US" dirty="0"/>
              <a:t>As a minimum condition, adversary should not be guess a point </a:t>
            </a:r>
            <a:r>
              <a:rPr lang="en-US" i="1" dirty="0">
                <a:latin typeface="Times New Roman"/>
                <a:cs typeface="Times New Roman"/>
              </a:rPr>
              <a:t>w</a:t>
            </a:r>
            <a:r>
              <a:rPr lang="en-US" dirty="0">
                <a:latin typeface="Times New Roman"/>
                <a:cs typeface="Times New Roman"/>
              </a:rPr>
              <a:t>*</a:t>
            </a:r>
            <a:r>
              <a:rPr lang="en-US" baseline="-25000" dirty="0"/>
              <a:t> </a:t>
            </a:r>
            <a:r>
              <a:rPr lang="en-US" dirty="0"/>
              <a:t>within distance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t> </a:t>
            </a:r>
            <a:r>
              <a:rPr lang="en-US" dirty="0"/>
              <a:t>of </a:t>
            </a:r>
            <a:r>
              <a:rPr lang="en-US" i="1" dirty="0">
                <a:latin typeface="Times New Roman"/>
                <a:cs typeface="Times New Roman"/>
              </a:rPr>
              <a:t>w</a:t>
            </a:r>
            <a:r>
              <a:rPr lang="en-US" baseline="-25000" dirty="0">
                <a:latin typeface="Times New Roman"/>
                <a:cs typeface="Times New Roman"/>
              </a:rPr>
              <a:t>0</a:t>
            </a:r>
          </a:p>
          <a:p>
            <a:pPr marL="285750" indent="-285750">
              <a:buFont typeface="Arial"/>
              <a:buChar char="•"/>
            </a:pPr>
            <a:r>
              <a:rPr lang="en-US" dirty="0"/>
              <a:t>As the error tolerance increases this becomes easier</a:t>
            </a:r>
          </a:p>
          <a:p>
            <a:pPr marL="285750" indent="-285750">
              <a:buFont typeface="Arial"/>
              <a:buChar char="•"/>
            </a:pPr>
            <a:r>
              <a:rPr lang="en-US" dirty="0" smtClean="0"/>
              <a:t>As an extreme example consider a distribution </a:t>
            </a:r>
            <a:r>
              <a:rPr lang="en-US" i="1" dirty="0" smtClean="0">
                <a:latin typeface="Times New Roman"/>
                <a:cs typeface="Times New Roman"/>
              </a:rPr>
              <a:t>W</a:t>
            </a:r>
            <a:r>
              <a:rPr lang="en-US" dirty="0" smtClean="0">
                <a:latin typeface="Times New Roman"/>
                <a:cs typeface="Times New Roman"/>
              </a:rPr>
              <a:t> </a:t>
            </a:r>
            <a:r>
              <a:rPr lang="en-US" dirty="0" smtClean="0">
                <a:latin typeface="Calibri"/>
                <a:cs typeface="Calibri"/>
              </a:rPr>
              <a:t>where all points are close</a:t>
            </a:r>
          </a:p>
          <a:p>
            <a:pPr marL="285750" indent="-285750">
              <a:buFont typeface="Arial"/>
              <a:buChar char="•"/>
            </a:pPr>
            <a:r>
              <a:rPr lang="en-US" dirty="0" smtClean="0">
                <a:latin typeface="Calibri"/>
                <a:cs typeface="Calibri"/>
              </a:rPr>
              <a:t>If there is a single point </a:t>
            </a:r>
            <a:r>
              <a:rPr lang="en-US" i="1" dirty="0" smtClean="0">
                <a:solidFill>
                  <a:srgbClr val="FF0000"/>
                </a:solidFill>
                <a:latin typeface="Times New Roman"/>
                <a:cs typeface="Times New Roman"/>
              </a:rPr>
              <a:t>w</a:t>
            </a:r>
            <a:r>
              <a:rPr lang="en-US" dirty="0" smtClean="0">
                <a:solidFill>
                  <a:srgbClr val="FF0000"/>
                </a:solidFill>
                <a:latin typeface="Times New Roman"/>
                <a:cs typeface="Times New Roman"/>
              </a:rPr>
              <a:t>*</a:t>
            </a:r>
            <a:r>
              <a:rPr lang="en-US" dirty="0" smtClean="0">
                <a:latin typeface="Calibri"/>
                <a:cs typeface="Calibri"/>
              </a:rPr>
              <a:t> close to all points in </a:t>
            </a:r>
            <a:r>
              <a:rPr lang="en-US" i="1" dirty="0" smtClean="0">
                <a:latin typeface="Times New Roman"/>
                <a:cs typeface="Times New Roman"/>
              </a:rPr>
              <a:t>W</a:t>
            </a:r>
            <a:r>
              <a:rPr lang="en-US" dirty="0" smtClean="0">
                <a:latin typeface="Calibri"/>
                <a:cs typeface="Calibri"/>
              </a:rPr>
              <a:t>, no security is possible</a:t>
            </a:r>
          </a:p>
        </p:txBody>
      </p:sp>
      <p:sp>
        <p:nvSpPr>
          <p:cNvPr id="7" name="Oval 6"/>
          <p:cNvSpPr/>
          <p:nvPr/>
        </p:nvSpPr>
        <p:spPr>
          <a:xfrm>
            <a:off x="5843016" y="2633472"/>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3286853" y="3065548"/>
            <a:ext cx="2358655" cy="923330"/>
          </a:xfrm>
          <a:prstGeom prst="rect">
            <a:avLst/>
          </a:prstGeom>
          <a:noFill/>
        </p:spPr>
        <p:txBody>
          <a:bodyPr wrap="none" rtlCol="0">
            <a:spAutoFit/>
          </a:bodyPr>
          <a:lstStyle/>
          <a:p>
            <a:r>
              <a:rPr lang="en-US" dirty="0" smtClean="0"/>
              <a:t>By inputting </a:t>
            </a:r>
            <a:r>
              <a:rPr lang="en-US" i="1" dirty="0" smtClean="0">
                <a:latin typeface="Times New Roman"/>
                <a:cs typeface="Times New Roman"/>
              </a:rPr>
              <a:t>w*</a:t>
            </a:r>
            <a:r>
              <a:rPr lang="en-US" dirty="0" smtClean="0"/>
              <a:t> to </a:t>
            </a:r>
            <a:r>
              <a:rPr lang="en-US" i="1" dirty="0" smtClean="0">
                <a:latin typeface="Times New Roman"/>
                <a:cs typeface="Times New Roman"/>
              </a:rPr>
              <a:t>Rep</a:t>
            </a:r>
          </a:p>
          <a:p>
            <a:r>
              <a:rPr lang="en-US" dirty="0" smtClean="0"/>
              <a:t>the adversary always </a:t>
            </a:r>
          </a:p>
          <a:p>
            <a:r>
              <a:rPr lang="en-US" dirty="0" smtClean="0"/>
              <a:t>learns the correct key</a:t>
            </a:r>
            <a:endParaRPr lang="en-US" i="1" dirty="0">
              <a:latin typeface="Times New Roman"/>
              <a:cs typeface="Times New Roman"/>
            </a:endParaRPr>
          </a:p>
        </p:txBody>
      </p:sp>
      <p:sp>
        <p:nvSpPr>
          <p:cNvPr id="11" name="Rectangle 10"/>
          <p:cNvSpPr/>
          <p:nvPr/>
        </p:nvSpPr>
        <p:spPr>
          <a:xfrm>
            <a:off x="6973461" y="3506843"/>
            <a:ext cx="472747"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dirty="0" smtClean="0">
                <a:solidFill>
                  <a:srgbClr val="FF0000"/>
                </a:solidFill>
                <a:latin typeface="Times New Roman"/>
                <a:cs typeface="Times New Roman"/>
              </a:rPr>
              <a:t>*</a:t>
            </a:r>
            <a:endParaRPr lang="en-US" dirty="0">
              <a:solidFill>
                <a:srgbClr val="FF0000"/>
              </a:solidFill>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5" name="Rectangle 36"/>
          <p:cNvSpPr>
            <a:spLocks noChangeArrowheads="1"/>
          </p:cNvSpPr>
          <p:nvPr/>
        </p:nvSpPr>
        <p:spPr bwMode="auto">
          <a:xfrm>
            <a:off x="3323225" y="4828032"/>
            <a:ext cx="5300075" cy="169264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dirty="0" smtClean="0">
                <a:latin typeface="Calibri"/>
                <a:cs typeface="Calibri"/>
              </a:rPr>
              <a:t>There is a distribution </a:t>
            </a:r>
            <a:r>
              <a:rPr lang="en-US" b="1" i="1" dirty="0" smtClean="0">
                <a:latin typeface="Times New Roman"/>
                <a:cs typeface="Times New Roman"/>
              </a:rPr>
              <a:t>W</a:t>
            </a:r>
            <a:r>
              <a:rPr lang="en-US" b="1" dirty="0" smtClean="0">
                <a:latin typeface="Calibri"/>
                <a:cs typeface="Calibri"/>
              </a:rPr>
              <a:t> where the maximum key strength is the difference between </a:t>
            </a:r>
            <a:r>
              <a:rPr lang="en-US" b="1" i="1" dirty="0" smtClean="0">
                <a:latin typeface="Times New Roman"/>
                <a:cs typeface="Times New Roman"/>
              </a:rPr>
              <a:t>W</a:t>
            </a:r>
            <a:r>
              <a:rPr lang="en-US" b="1" dirty="0" smtClean="0">
                <a:latin typeface="Calibri"/>
                <a:cs typeface="Calibri"/>
              </a:rPr>
              <a:t>’s entropy and logarithm of the number tolerated error patterns, we call this value the </a:t>
            </a:r>
            <a:r>
              <a:rPr lang="en-US" b="1" i="1" dirty="0" smtClean="0">
                <a:latin typeface="Calibri"/>
                <a:cs typeface="Calibri"/>
              </a:rPr>
              <a:t>minimum usable entropy</a:t>
            </a:r>
          </a:p>
          <a:p>
            <a:pPr>
              <a:defRPr/>
            </a:pPr>
            <a:endParaRPr lang="en-US" b="1" i="1" dirty="0" smtClean="0">
              <a:latin typeface="Calibri"/>
              <a:cs typeface="Calibri"/>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571025564"/>
              </p:ext>
            </p:extLst>
          </p:nvPr>
        </p:nvGraphicFramePr>
        <p:xfrm>
          <a:off x="4110038" y="6102350"/>
          <a:ext cx="3756025" cy="438150"/>
        </p:xfrm>
        <a:graphic>
          <a:graphicData uri="http://schemas.openxmlformats.org/presentationml/2006/ole">
            <mc:AlternateContent xmlns:mc="http://schemas.openxmlformats.org/markup-compatibility/2006">
              <mc:Choice xmlns:v="urn:schemas-microsoft-com:vml" Requires="v">
                <p:oleObj spid="_x0000_s119899" name="Equation" r:id="rId3" imgW="1955800" imgH="228600" progId="Equation.3">
                  <p:embed/>
                </p:oleObj>
              </mc:Choice>
              <mc:Fallback>
                <p:oleObj name="Equation" r:id="rId3" imgW="1955800" imgH="228600" progId="Equation.3">
                  <p:embed/>
                  <p:pic>
                    <p:nvPicPr>
                      <p:cNvPr id="0" name=""/>
                      <p:cNvPicPr/>
                      <p:nvPr/>
                    </p:nvPicPr>
                    <p:blipFill>
                      <a:blip r:embed="rId4"/>
                      <a:stretch>
                        <a:fillRect/>
                      </a:stretch>
                    </p:blipFill>
                    <p:spPr>
                      <a:xfrm>
                        <a:off x="4110038" y="6102350"/>
                        <a:ext cx="3756025" cy="438150"/>
                      </a:xfrm>
                      <a:prstGeom prst="rect">
                        <a:avLst/>
                      </a:prstGeom>
                    </p:spPr>
                  </p:pic>
                </p:oleObj>
              </mc:Fallback>
            </mc:AlternateContent>
          </a:graphicData>
        </a:graphic>
      </p:graphicFrame>
    </p:spTree>
    <p:extLst>
      <p:ext uri="{BB962C8B-B14F-4D97-AF65-F5344CB8AC3E}">
        <p14:creationId xmlns:p14="http://schemas.microsoft.com/office/powerpoint/2010/main" val="21763344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childTnLst>
                          </p:cTn>
                        </p:par>
                        <p:par>
                          <p:cTn id="54" fill="hold">
                            <p:stCondLst>
                              <p:cond delay="500"/>
                            </p:stCondLst>
                            <p:childTnLst>
                              <p:par>
                                <p:cTn id="55" presetID="1" presetClass="entr" presetSubtype="0" fill="hold" nodeType="afterEffect">
                                  <p:stCondLst>
                                    <p:cond delay="0"/>
                                  </p:stCondLst>
                                  <p:childTnLst>
                                    <p:set>
                                      <p:cBhvr>
                                        <p:cTn id="5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Usable Entropy</a:t>
            </a:r>
            <a:endParaRPr lang="en-US" dirty="0"/>
          </a:p>
        </p:txBody>
      </p:sp>
      <p:sp>
        <p:nvSpPr>
          <p:cNvPr id="3" name="Content Placeholder 2"/>
          <p:cNvSpPr>
            <a:spLocks noGrp="1"/>
          </p:cNvSpPr>
          <p:nvPr>
            <p:ph idx="1"/>
          </p:nvPr>
        </p:nvSpPr>
        <p:spPr>
          <a:xfrm>
            <a:off x="457200" y="1600200"/>
            <a:ext cx="8229600" cy="5017168"/>
          </a:xfrm>
        </p:spPr>
        <p:txBody>
          <a:bodyPr>
            <a:normAutofit fontScale="92500" lnSpcReduction="20000"/>
          </a:bodyPr>
          <a:lstStyle/>
          <a:p>
            <a:r>
              <a:rPr lang="en-US" dirty="0" smtClean="0"/>
              <a:t>Standard Fuzzy Extractors provide worst case security guarantees</a:t>
            </a:r>
          </a:p>
          <a:p>
            <a:r>
              <a:rPr lang="en-US" dirty="0" smtClean="0"/>
              <a:t>This means that </a:t>
            </a:r>
            <a:r>
              <a:rPr lang="en-US" i="1" dirty="0" smtClean="0">
                <a:latin typeface="Times New Roman"/>
                <a:cs typeface="Times New Roman"/>
              </a:rPr>
              <a:t>|key|&lt;</a:t>
            </a:r>
            <a:r>
              <a:rPr lang="en-US" dirty="0" smtClean="0">
                <a:latin typeface="Times New Roman"/>
                <a:cs typeface="Times New Roman"/>
              </a:rPr>
              <a:t>H</a:t>
            </a:r>
            <a:r>
              <a:rPr lang="en-US" i="1" baseline="-25000" dirty="0" smtClean="0">
                <a:latin typeface="Times New Roman"/>
                <a:cs typeface="Times New Roman"/>
              </a:rPr>
              <a:t>usable</a:t>
            </a:r>
            <a:r>
              <a:rPr lang="en-US" dirty="0" smtClean="0">
                <a:latin typeface="Times New Roman"/>
                <a:cs typeface="Times New Roman"/>
              </a:rPr>
              <a:t>(</a:t>
            </a:r>
            <a:r>
              <a:rPr lang="en-US" i="1" dirty="0" smtClean="0">
                <a:latin typeface="Times New Roman"/>
                <a:cs typeface="Times New Roman"/>
              </a:rPr>
              <a:t>W</a:t>
            </a:r>
            <a:r>
              <a:rPr lang="en-US" dirty="0" smtClean="0">
                <a:latin typeface="Times New Roman"/>
                <a:cs typeface="Times New Roman"/>
              </a:rPr>
              <a:t>)</a:t>
            </a:r>
            <a:r>
              <a:rPr lang="en-US" dirty="0" smtClean="0"/>
              <a:t> </a:t>
            </a:r>
          </a:p>
          <a:p>
            <a:r>
              <a:rPr lang="en-US" dirty="0" smtClean="0"/>
              <a:t>Unfortunately, many real sources have negative minimum usable entropy</a:t>
            </a:r>
          </a:p>
          <a:p>
            <a:pPr lvl="1"/>
            <a:r>
              <a:rPr lang="en-US" dirty="0" smtClean="0"/>
              <a:t>For irises,  </a:t>
            </a:r>
            <a:r>
              <a:rPr lang="en-US" dirty="0" smtClean="0">
                <a:latin typeface="Times New Roman"/>
                <a:cs typeface="Times New Roman"/>
              </a:rPr>
              <a:t>H</a:t>
            </a:r>
            <a:r>
              <a:rPr lang="en-US" i="1" baseline="-25000" dirty="0" smtClean="0">
                <a:latin typeface="Times New Roman"/>
                <a:cs typeface="Times New Roman"/>
              </a:rPr>
              <a:t>usable</a:t>
            </a:r>
            <a:r>
              <a:rPr lang="en-US" dirty="0" smtClean="0">
                <a:latin typeface="Times New Roman"/>
                <a:cs typeface="Times New Roman"/>
              </a:rPr>
              <a:t>(</a:t>
            </a:r>
            <a:r>
              <a:rPr lang="en-US" i="1" dirty="0" smtClean="0">
                <a:latin typeface="Times New Roman"/>
                <a:cs typeface="Times New Roman"/>
              </a:rPr>
              <a:t>W</a:t>
            </a:r>
            <a:r>
              <a:rPr lang="en-US" dirty="0" smtClean="0">
                <a:latin typeface="Times New Roman"/>
                <a:cs typeface="Times New Roman"/>
              </a:rPr>
              <a:t>) ≈ -707</a:t>
            </a:r>
          </a:p>
          <a:p>
            <a:r>
              <a:rPr lang="en-US" dirty="0" smtClean="0"/>
              <a:t>To provide security for sources with negative minimum usable entropy must use additional properties of the distribution </a:t>
            </a:r>
            <a:br>
              <a:rPr lang="en-US" dirty="0" smtClean="0"/>
            </a:br>
            <a:r>
              <a:rPr lang="en-US" dirty="0" smtClean="0"/>
              <a:t>	(e.g. points are not close together)</a:t>
            </a:r>
          </a:p>
          <a:p>
            <a:r>
              <a:rPr lang="en-US" dirty="0" smtClean="0"/>
              <a:t>Reasonable properties and accompanying constructions have proved elusive</a:t>
            </a:r>
            <a:endParaRPr lang="en-US" dirty="0"/>
          </a:p>
        </p:txBody>
      </p:sp>
    </p:spTree>
    <p:extLst>
      <p:ext uri="{BB962C8B-B14F-4D97-AF65-F5344CB8AC3E}">
        <p14:creationId xmlns:p14="http://schemas.microsoft.com/office/powerpoint/2010/main" val="13740337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57200" y="990600"/>
            <a:ext cx="8229600" cy="5537200"/>
          </a:xfrm>
        </p:spPr>
        <p:txBody>
          <a:bodyPr>
            <a:normAutofit fontScale="77500" lnSpcReduction="20000"/>
          </a:bodyPr>
          <a:lstStyle/>
          <a:p>
            <a:r>
              <a:rPr lang="en-US" dirty="0" smtClean="0"/>
              <a:t>We consider the Hamming metric for block sources </a:t>
            </a:r>
            <a:br>
              <a:rPr lang="en-US" dirty="0" smtClean="0"/>
            </a:b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30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30000" dirty="0" err="1" smtClean="0">
                <a:latin typeface="Times New Roman"/>
                <a:cs typeface="Times New Roman"/>
              </a:rPr>
              <a:t>k</a:t>
            </a:r>
            <a:r>
              <a:rPr lang="en-US" dirty="0" smtClean="0">
                <a:latin typeface="Times New Roman"/>
                <a:cs typeface="Times New Roman"/>
              </a:rPr>
              <a:t> </a:t>
            </a:r>
            <a:r>
              <a:rPr lang="en-US" dirty="0" smtClean="0"/>
              <a:t>where each </a:t>
            </a:r>
            <a:r>
              <a:rPr lang="en-US" i="1" dirty="0" smtClean="0">
                <a:latin typeface="Times New Roman"/>
                <a:cs typeface="Times New Roman"/>
              </a:rPr>
              <a:t>W</a:t>
            </a:r>
            <a:r>
              <a:rPr lang="en-US" i="1" baseline="30000" dirty="0" smtClean="0">
                <a:latin typeface="Times New Roman"/>
                <a:cs typeface="Times New Roman"/>
              </a:rPr>
              <a:t>i</a:t>
            </a:r>
            <a:r>
              <a:rPr lang="en-US" dirty="0" smtClean="0"/>
              <a:t> is over some alphabet </a:t>
            </a:r>
            <a:r>
              <a:rPr lang="en-US" i="1" dirty="0" smtClean="0">
                <a:latin typeface="Times New Roman"/>
                <a:cs typeface="Times New Roman"/>
              </a:rPr>
              <a:t>Z</a:t>
            </a:r>
            <a:r>
              <a:rPr lang="en-US" dirty="0" smtClean="0"/>
              <a:t> </a:t>
            </a:r>
          </a:p>
          <a:p>
            <a:r>
              <a:rPr lang="en-US" dirty="0" smtClean="0"/>
              <a:t>First constructions of (computationally-secure) fuzzy extractors for a large class of distributions when </a:t>
            </a:r>
            <a:r>
              <a:rPr lang="en-US" dirty="0">
                <a:latin typeface="Times New Roman"/>
                <a:cs typeface="Times New Roman"/>
              </a:rPr>
              <a:t>H</a:t>
            </a:r>
            <a:r>
              <a:rPr lang="en-US" i="1" baseline="-25000" dirty="0">
                <a:latin typeface="Times New Roman"/>
                <a:cs typeface="Times New Roman"/>
              </a:rPr>
              <a:t>usable</a:t>
            </a:r>
            <a:r>
              <a:rPr lang="en-US" dirty="0">
                <a:latin typeface="Times New Roman"/>
                <a:cs typeface="Times New Roman"/>
              </a:rPr>
              <a:t>(</a:t>
            </a:r>
            <a:r>
              <a:rPr lang="en-US" i="1" dirty="0">
                <a:latin typeface="Times New Roman"/>
                <a:cs typeface="Times New Roman"/>
              </a:rPr>
              <a:t>W</a:t>
            </a:r>
            <a:r>
              <a:rPr lang="en-US" dirty="0" smtClean="0">
                <a:latin typeface="Times New Roman"/>
                <a:cs typeface="Times New Roman"/>
              </a:rPr>
              <a:t>)&lt;0</a:t>
            </a:r>
          </a:p>
          <a:p>
            <a:pPr lvl="1"/>
            <a:r>
              <a:rPr lang="en-US" dirty="0" smtClean="0">
                <a:latin typeface="Calibri"/>
                <a:cs typeface="Calibri"/>
              </a:rPr>
              <a:t>First construction:</a:t>
            </a:r>
          </a:p>
          <a:p>
            <a:pPr marL="914400" lvl="2" indent="0">
              <a:buNone/>
            </a:pPr>
            <a:r>
              <a:rPr lang="en-US" dirty="0" smtClean="0">
                <a:latin typeface="Calibri"/>
                <a:cs typeface="Calibri"/>
              </a:rPr>
              <a:t>Security requirement: </a:t>
            </a:r>
            <a:r>
              <a:rPr lang="en-US" i="1" dirty="0" err="1">
                <a:latin typeface="Times New Roman"/>
                <a:cs typeface="Times New Roman"/>
              </a:rPr>
              <a:t>ω</a:t>
            </a:r>
            <a:r>
              <a:rPr lang="en-US" dirty="0">
                <a:latin typeface="Times New Roman"/>
                <a:cs typeface="Times New Roman"/>
              </a:rPr>
              <a:t>(log </a:t>
            </a:r>
            <a:r>
              <a:rPr lang="en-US" i="1" dirty="0">
                <a:latin typeface="Times New Roman"/>
                <a:cs typeface="Times New Roman"/>
              </a:rPr>
              <a:t>k</a:t>
            </a:r>
            <a:r>
              <a:rPr lang="en-US" dirty="0" smtClean="0">
                <a:latin typeface="Times New Roman"/>
                <a:cs typeface="Times New Roman"/>
              </a:rPr>
              <a:t>) </a:t>
            </a:r>
            <a:r>
              <a:rPr lang="en-US" dirty="0" smtClean="0">
                <a:latin typeface="Calibri"/>
                <a:cs typeface="Calibri"/>
              </a:rPr>
              <a:t>entropy in most blocks</a:t>
            </a:r>
          </a:p>
          <a:p>
            <a:pPr marL="914400" lvl="2" indent="0">
              <a:buNone/>
            </a:pPr>
            <a:r>
              <a:rPr lang="en-US" dirty="0" smtClean="0">
                <a:latin typeface="Calibri"/>
                <a:cs typeface="Calibri"/>
              </a:rPr>
              <a:t>Error tolerance: </a:t>
            </a:r>
            <a:r>
              <a:rPr lang="en-US" i="1" dirty="0" smtClean="0">
                <a:latin typeface="Times New Roman"/>
                <a:cs typeface="Times New Roman"/>
              </a:rPr>
              <a:t>O</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smtClean="0">
              <a:latin typeface="Calibri"/>
              <a:cs typeface="Calibri"/>
            </a:endParaRPr>
          </a:p>
          <a:p>
            <a:pPr lvl="1"/>
            <a:r>
              <a:rPr lang="en-US" dirty="0" smtClean="0">
                <a:latin typeface="Calibri"/>
                <a:cs typeface="Calibri"/>
              </a:rPr>
              <a:t>Second construction: </a:t>
            </a:r>
            <a:endParaRPr lang="en-US" dirty="0">
              <a:latin typeface="Calibri"/>
              <a:cs typeface="Calibri"/>
            </a:endParaRPr>
          </a:p>
          <a:p>
            <a:pPr marL="914400" lvl="2" indent="0">
              <a:buNone/>
            </a:pPr>
            <a:r>
              <a:rPr lang="en-US" dirty="0" smtClean="0">
                <a:latin typeface="Calibri"/>
                <a:cs typeface="Calibri"/>
              </a:rPr>
              <a:t>Security requirement: </a:t>
            </a:r>
            <a:r>
              <a:rPr lang="en-US" i="1" dirty="0" smtClean="0">
                <a:latin typeface="Times New Roman"/>
                <a:cs typeface="Times New Roman"/>
              </a:rPr>
              <a:t>O</a:t>
            </a:r>
            <a:r>
              <a:rPr lang="en-US" dirty="0" smtClean="0">
                <a:latin typeface="Times New Roman"/>
                <a:cs typeface="Times New Roman"/>
              </a:rPr>
              <a:t>(1)</a:t>
            </a:r>
            <a:r>
              <a:rPr lang="en-US" dirty="0" smtClean="0">
                <a:latin typeface="Calibri"/>
                <a:cs typeface="Calibri"/>
              </a:rPr>
              <a:t> entropy in most blocks</a:t>
            </a:r>
          </a:p>
          <a:p>
            <a:pPr marL="914400" lvl="2" indent="0">
              <a:buNone/>
            </a:pPr>
            <a:r>
              <a:rPr lang="en-US" dirty="0" smtClean="0">
                <a:latin typeface="Calibri"/>
                <a:cs typeface="Calibri"/>
              </a:rPr>
              <a:t>Error tolerance: </a:t>
            </a:r>
            <a:r>
              <a:rPr lang="en-US" i="1" dirty="0" smtClean="0">
                <a:latin typeface="Times New Roman"/>
                <a:cs typeface="Times New Roman"/>
              </a:rPr>
              <a:t>k</a:t>
            </a:r>
            <a:r>
              <a:rPr lang="en-US" dirty="0" smtClean="0">
                <a:latin typeface="Times New Roman"/>
                <a:cs typeface="Times New Roman"/>
              </a:rPr>
              <a:t>/</a:t>
            </a:r>
            <a:r>
              <a:rPr lang="en-US" i="1" dirty="0" err="1" smtClean="0">
                <a:latin typeface="Times New Roman"/>
                <a:cs typeface="Times New Roman"/>
              </a:rPr>
              <a:t>ω</a:t>
            </a:r>
            <a:r>
              <a:rPr lang="en-US" dirty="0" smtClean="0">
                <a:latin typeface="Times New Roman"/>
                <a:cs typeface="Times New Roman"/>
              </a:rPr>
              <a:t>(log </a:t>
            </a:r>
            <a:r>
              <a:rPr lang="en-US" i="1" dirty="0" smtClean="0">
                <a:latin typeface="Times New Roman"/>
                <a:cs typeface="Times New Roman"/>
              </a:rPr>
              <a:t>k</a:t>
            </a:r>
            <a:r>
              <a:rPr lang="en-US" dirty="0" smtClean="0">
                <a:latin typeface="Times New Roman"/>
                <a:cs typeface="Times New Roman"/>
              </a:rPr>
              <a:t>)</a:t>
            </a:r>
            <a:endParaRPr lang="en-US" dirty="0">
              <a:latin typeface="Calibri"/>
              <a:cs typeface="Calibri"/>
            </a:endParaRPr>
          </a:p>
          <a:p>
            <a:r>
              <a:rPr lang="en-US" dirty="0" smtClean="0">
                <a:latin typeface="Calibri"/>
                <a:cs typeface="Calibri"/>
              </a:rPr>
              <a:t>Note: Our security requirement places more structure on the distribution than just entropy, necessary to avoid previous counterexamples</a:t>
            </a:r>
          </a:p>
          <a:p>
            <a:r>
              <a:rPr lang="en-US" dirty="0" smtClean="0">
                <a:latin typeface="Calibri"/>
                <a:cs typeface="Calibri"/>
              </a:rPr>
              <a:t>Security of both schemes relies on </a:t>
            </a:r>
            <a:r>
              <a:rPr lang="en-US" dirty="0" err="1" smtClean="0">
                <a:latin typeface="Calibri"/>
                <a:cs typeface="Calibri"/>
              </a:rPr>
              <a:t>composable</a:t>
            </a:r>
            <a:r>
              <a:rPr lang="en-US" dirty="0" smtClean="0">
                <a:latin typeface="Calibri"/>
                <a:cs typeface="Calibri"/>
              </a:rPr>
              <a:t> point obfuscation (achievable under particular number theoretic assumptions </a:t>
            </a:r>
            <a:r>
              <a:rPr lang="en-US" sz="2800" dirty="0" smtClean="0">
                <a:latin typeface="Calibri"/>
                <a:cs typeface="Calibri"/>
              </a:rPr>
              <a:t>[BitanskiCanetti10]</a:t>
            </a:r>
            <a:r>
              <a:rPr lang="en-US" dirty="0" smtClean="0">
                <a:latin typeface="Calibri"/>
                <a:cs typeface="Calibri"/>
              </a:rPr>
              <a:t>)</a:t>
            </a:r>
            <a:endParaRPr lang="en-US" dirty="0" smtClean="0">
              <a:latin typeface="Times New Roman"/>
              <a:cs typeface="Times New Roman"/>
            </a:endParaRPr>
          </a:p>
        </p:txBody>
      </p:sp>
    </p:spTree>
    <p:extLst>
      <p:ext uri="{BB962C8B-B14F-4D97-AF65-F5344CB8AC3E}">
        <p14:creationId xmlns:p14="http://schemas.microsoft.com/office/powerpoint/2010/main" val="10159314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6"/>
          <p:cNvSpPr>
            <a:spLocks noChangeArrowheads="1"/>
          </p:cNvSpPr>
          <p:nvPr/>
        </p:nvSpPr>
        <p:spPr bwMode="auto">
          <a:xfrm>
            <a:off x="796075" y="1613568"/>
            <a:ext cx="7890725" cy="11002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sp>
        <p:nvSpPr>
          <p:cNvPr id="3" name="Content Placeholder 2"/>
          <p:cNvSpPr>
            <a:spLocks noGrp="1"/>
          </p:cNvSpPr>
          <p:nvPr>
            <p:ph idx="1"/>
          </p:nvPr>
        </p:nvSpPr>
        <p:spPr/>
        <p:txBody>
          <a:bodyPr>
            <a:normAutofit fontScale="92500" lnSpcReduction="10000"/>
          </a:bodyPr>
          <a:lstStyle/>
          <a:p>
            <a:pPr marL="342900" lvl="1" indent="-342900">
              <a:buFont typeface="Arial"/>
              <a:buChar char="•"/>
            </a:pPr>
            <a:r>
              <a:rPr lang="en-US" dirty="0" smtClean="0"/>
              <a:t>Instead of producing a pseudorandom key, enough to produce output, </a:t>
            </a:r>
            <a:r>
              <a:rPr lang="en-US" i="1" dirty="0" smtClean="0">
                <a:latin typeface="Times New Roman"/>
                <a:cs typeface="Times New Roman"/>
              </a:rPr>
              <a:t>c</a:t>
            </a:r>
            <a:r>
              <a:rPr lang="en-US" dirty="0" smtClean="0">
                <a:latin typeface="Calibri"/>
                <a:cs typeface="Calibri"/>
              </a:rPr>
              <a:t>,</a:t>
            </a:r>
            <a:r>
              <a:rPr lang="en-US" dirty="0" smtClean="0"/>
              <a:t> with </a:t>
            </a:r>
            <a:r>
              <a:rPr lang="en-US" i="1" dirty="0" smtClean="0"/>
              <a:t>computational </a:t>
            </a:r>
            <a:r>
              <a:rPr lang="en-US" dirty="0" smtClean="0"/>
              <a:t>entropy </a:t>
            </a:r>
            <a:r>
              <a:rPr lang="en-US" sz="2400" dirty="0" smtClean="0">
                <a:cs typeface="Calibri"/>
              </a:rPr>
              <a:t>[HåstadImpagliazzoLevinLuby99, HsiaoLuReyzin07]</a:t>
            </a:r>
            <a:endParaRPr lang="en-US" dirty="0" smtClean="0"/>
          </a:p>
          <a:p>
            <a:pPr lvl="1"/>
            <a:r>
              <a:rPr lang="en-US" dirty="0" smtClean="0"/>
              <a:t>Exists </a:t>
            </a:r>
            <a:r>
              <a:rPr lang="en-US" i="1" dirty="0" smtClean="0">
                <a:latin typeface="Times New Roman"/>
                <a:cs typeface="Times New Roman"/>
              </a:rPr>
              <a:t>c</a:t>
            </a:r>
            <a:r>
              <a:rPr lang="en-US" dirty="0" smtClean="0">
                <a:latin typeface="Times New Roman"/>
                <a:cs typeface="Times New Roman"/>
              </a:rPr>
              <a:t>’</a:t>
            </a:r>
            <a:r>
              <a:rPr lang="en-US" dirty="0" smtClean="0"/>
              <a:t> (with real entropy) and for all </a:t>
            </a:r>
            <a:r>
              <a:rPr lang="en-US" i="1" dirty="0" smtClean="0">
                <a:latin typeface="Times New Roman"/>
                <a:cs typeface="Times New Roman"/>
              </a:rPr>
              <a:t>D</a:t>
            </a:r>
            <a:r>
              <a:rPr lang="en-US" dirty="0" smtClean="0">
                <a:latin typeface="Times New Roman"/>
                <a:cs typeface="Times New Roman"/>
              </a:rPr>
              <a:t>, </a:t>
            </a:r>
            <a:br>
              <a:rPr lang="en-US" dirty="0" smtClean="0">
                <a:latin typeface="Times New Roman"/>
                <a:cs typeface="Times New Roman"/>
              </a:rPr>
            </a:br>
            <a:r>
              <a:rPr lang="en-US" i="1" dirty="0" smtClean="0">
                <a:latin typeface="Times New Roman"/>
                <a:cs typeface="Times New Roman"/>
              </a:rPr>
              <a:t>D</a:t>
            </a:r>
            <a:r>
              <a:rPr lang="en-US" dirty="0" smtClean="0">
                <a:latin typeface="Times New Roman"/>
                <a:cs typeface="Times New Roman"/>
              </a:rPr>
              <a:t>(</a:t>
            </a:r>
            <a:r>
              <a:rPr lang="en-US" i="1" dirty="0" smtClean="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p</a:t>
            </a:r>
            <a:r>
              <a:rPr lang="en-US" dirty="0" smtClean="0">
                <a:latin typeface="Times New Roman"/>
                <a:cs typeface="Times New Roman"/>
              </a:rPr>
              <a:t>) ≈ </a:t>
            </a:r>
            <a:r>
              <a:rPr lang="en-US" i="1" dirty="0" smtClean="0">
                <a:latin typeface="Times New Roman"/>
                <a:cs typeface="Times New Roman"/>
              </a:rPr>
              <a:t>D</a:t>
            </a:r>
            <a:r>
              <a:rPr lang="en-US" dirty="0" smtClean="0">
                <a:latin typeface="Times New Roman"/>
                <a:cs typeface="Times New Roman"/>
              </a:rPr>
              <a:t>(</a:t>
            </a:r>
            <a:r>
              <a:rPr lang="en-US" i="1" dirty="0" smtClean="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p</a:t>
            </a:r>
            <a:r>
              <a:rPr lang="en-US" dirty="0" smtClean="0">
                <a:latin typeface="Times New Roman"/>
                <a:cs typeface="Times New Roman"/>
              </a:rPr>
              <a:t>) </a:t>
            </a:r>
            <a:endParaRPr lang="en-US" dirty="0">
              <a:latin typeface="Times New Roman"/>
              <a:cs typeface="Times New Roman"/>
            </a:endParaRPr>
          </a:p>
          <a:p>
            <a:pPr lvl="1"/>
            <a:r>
              <a:rPr lang="en-US" dirty="0" smtClean="0">
                <a:latin typeface="Calibri"/>
                <a:cs typeface="Calibri"/>
              </a:rPr>
              <a:t>Called computational fuzzy conductor </a:t>
            </a:r>
            <a:br>
              <a:rPr lang="en-US" dirty="0" smtClean="0">
                <a:latin typeface="Calibri"/>
                <a:cs typeface="Calibri"/>
              </a:rPr>
            </a:br>
            <a:r>
              <a:rPr lang="en-US" dirty="0" smtClean="0">
                <a:latin typeface="Calibri"/>
                <a:cs typeface="Calibri"/>
              </a:rPr>
              <a:t>	 </a:t>
            </a:r>
            <a:r>
              <a:rPr lang="en-US" sz="2200" dirty="0" smtClean="0">
                <a:latin typeface="Calibri"/>
                <a:cs typeface="Calibri"/>
              </a:rPr>
              <a:t>[KanukurthiReyzin09]</a:t>
            </a:r>
            <a:r>
              <a:rPr lang="en-US" dirty="0" smtClean="0">
                <a:latin typeface="Calibri"/>
                <a:cs typeface="Calibri"/>
              </a:rPr>
              <a:t> </a:t>
            </a:r>
            <a:r>
              <a:rPr lang="en-US" sz="2600" dirty="0" smtClean="0">
                <a:latin typeface="Calibri"/>
                <a:cs typeface="Calibri"/>
              </a:rPr>
              <a:t>define info-theory fuzzy conductors</a:t>
            </a:r>
          </a:p>
          <a:p>
            <a:r>
              <a:rPr lang="en-US" dirty="0" smtClean="0"/>
              <a:t>Convertible to computational fuzzy extractor using computational </a:t>
            </a:r>
            <a:r>
              <a:rPr lang="en-US" sz="3000" dirty="0" smtClean="0"/>
              <a:t>[Krawczyk10]</a:t>
            </a:r>
            <a:r>
              <a:rPr lang="en-US" dirty="0" smtClean="0"/>
              <a:t> or information-theoretic randomness extractors </a:t>
            </a:r>
            <a:r>
              <a:rPr lang="en-US" sz="3000" dirty="0" smtClean="0"/>
              <a:t>[NisanZuckerman93]</a:t>
            </a:r>
          </a:p>
          <a:p>
            <a:endParaRPr lang="en-US" sz="3000" dirty="0" smtClean="0"/>
          </a:p>
          <a:p>
            <a:endParaRPr lang="en-US" sz="3000" dirty="0"/>
          </a:p>
        </p:txBody>
      </p:sp>
      <p:sp>
        <p:nvSpPr>
          <p:cNvPr id="2" name="Title 1"/>
          <p:cNvSpPr>
            <a:spLocks noGrp="1"/>
          </p:cNvSpPr>
          <p:nvPr>
            <p:ph type="title"/>
          </p:nvPr>
        </p:nvSpPr>
        <p:spPr/>
        <p:txBody>
          <a:bodyPr/>
          <a:lstStyle/>
          <a:p>
            <a:r>
              <a:rPr lang="en-US" dirty="0" smtClean="0"/>
              <a:t>Quick Aside</a:t>
            </a:r>
            <a:endParaRPr lang="en-US" dirty="0"/>
          </a:p>
        </p:txBody>
      </p:sp>
    </p:spTree>
    <p:extLst>
      <p:ext uri="{BB962C8B-B14F-4D97-AF65-F5344CB8AC3E}">
        <p14:creationId xmlns:p14="http://schemas.microsoft.com/office/powerpoint/2010/main" val="38703621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pic>
        <p:nvPicPr>
          <p:cNvPr id="4" name="Picture 3" descr="800px-4_bit_coun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239720" y="2826781"/>
            <a:ext cx="3447080" cy="1831261"/>
          </a:xfrm>
          <a:prstGeom prst="rect">
            <a:avLst/>
          </a:prstGeom>
        </p:spPr>
      </p:pic>
      <p:sp>
        <p:nvSpPr>
          <p:cNvPr id="5" name="Rectangle 4"/>
          <p:cNvSpPr/>
          <p:nvPr/>
        </p:nvSpPr>
        <p:spPr>
          <a:xfrm>
            <a:off x="5748978" y="1112838"/>
            <a:ext cx="567044" cy="584776"/>
          </a:xfrm>
          <a:prstGeom prst="rect">
            <a:avLst/>
          </a:prstGeom>
        </p:spPr>
        <p:txBody>
          <a:bodyPr wrap="square">
            <a:spAutoFit/>
          </a:bodyPr>
          <a:lstStyle/>
          <a:p>
            <a:r>
              <a:rPr lang="en-US" sz="3200" i="1" dirty="0" smtClean="0">
                <a:latin typeface="Times New Roman"/>
                <a:cs typeface="Times New Roman"/>
              </a:rPr>
              <a:t>I</a:t>
            </a:r>
            <a:endParaRPr lang="en-US" sz="3200" i="1" dirty="0"/>
          </a:p>
        </p:txBody>
      </p:sp>
      <p:sp>
        <p:nvSpPr>
          <p:cNvPr id="6" name="Rectangle 5"/>
          <p:cNvSpPr/>
          <p:nvPr/>
        </p:nvSpPr>
        <p:spPr>
          <a:xfrm rot="5400000">
            <a:off x="5080000" y="273050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rot="5400000" flipV="1">
            <a:off x="5891797" y="448024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5400000" flipV="1">
            <a:off x="5891797" y="255518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flipV="1">
            <a:off x="5891797" y="347761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5400000" flipV="1">
            <a:off x="8191501" y="329629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An obfuscator </a:t>
            </a:r>
            <a:r>
              <a:rPr lang="en-US" sz="2800" i="1" dirty="0" smtClean="0">
                <a:latin typeface="Baoli SC Regular"/>
                <a:cs typeface="Baoli SC Regular"/>
              </a:rPr>
              <a:t>O</a:t>
            </a:r>
            <a:r>
              <a:rPr lang="en-US" sz="2800" dirty="0" smtClean="0"/>
              <a:t> transforms a program </a:t>
            </a:r>
            <a:r>
              <a:rPr lang="en-US" sz="2800" i="1" dirty="0" smtClean="0">
                <a:latin typeface="Times New Roman"/>
                <a:cs typeface="Times New Roman"/>
              </a:rPr>
              <a:t>I</a:t>
            </a:r>
            <a:r>
              <a:rPr lang="en-US" sz="2800" dirty="0" smtClean="0"/>
              <a:t> into a </a:t>
            </a:r>
            <a:br>
              <a:rPr lang="en-US" sz="2800" dirty="0" smtClean="0"/>
            </a:br>
            <a:r>
              <a:rPr lang="en-US" sz="2800" dirty="0" smtClean="0"/>
              <a:t>“black-box”</a:t>
            </a:r>
          </a:p>
          <a:p>
            <a:pPr marL="0" indent="0">
              <a:buNone/>
            </a:pPr>
            <a:r>
              <a:rPr lang="en-US" sz="2000" dirty="0" smtClean="0"/>
              <a:t>        </a:t>
            </a:r>
            <a:r>
              <a:rPr lang="en-US" sz="2000" dirty="0"/>
              <a:t>[</a:t>
            </a:r>
            <a:r>
              <a:rPr lang="en-US" sz="2000" dirty="0" err="1"/>
              <a:t>BarakGoldreichImpagliazzo</a:t>
            </a:r>
            <a:r>
              <a:rPr lang="en-US" sz="2000" dirty="0"/>
              <a:t/>
            </a:r>
            <a:br>
              <a:rPr lang="en-US" sz="2000" dirty="0"/>
            </a:br>
            <a:r>
              <a:rPr lang="en-US" sz="2000" dirty="0"/>
              <a:t>        RudichSahaiVadhanYang01]</a:t>
            </a:r>
            <a:endParaRPr lang="en-US" sz="2800" dirty="0" smtClean="0">
              <a:solidFill>
                <a:srgbClr val="FFFFFF"/>
              </a:solidFill>
            </a:endParaRPr>
          </a:p>
          <a:p>
            <a:r>
              <a:rPr lang="en-US" sz="2800" dirty="0" smtClean="0">
                <a:solidFill>
                  <a:srgbClr val="FFFFFF"/>
                </a:solidFill>
              </a:rPr>
              <a:t>Possible for point programs </a:t>
            </a:r>
            <a:br>
              <a:rPr lang="en-US" sz="2800" dirty="0" smtClean="0">
                <a:solidFill>
                  <a:srgbClr val="FFFFFF"/>
                </a:solidFill>
              </a:rPr>
            </a:br>
            <a:r>
              <a:rPr lang="en-US" sz="2800" dirty="0" smtClean="0">
                <a:solidFill>
                  <a:srgbClr val="FFFFFF"/>
                </a:solidFill>
              </a:rPr>
              <a:t/>
            </a:r>
            <a:br>
              <a:rPr lang="en-US" sz="2800" dirty="0" smtClean="0">
                <a:solidFill>
                  <a:srgbClr val="FFFFFF"/>
                </a:solidFill>
              </a:rPr>
            </a:br>
            <a:r>
              <a:rPr lang="en-US" sz="2400" dirty="0" smtClean="0">
                <a:solidFill>
                  <a:srgbClr val="FFFFFF"/>
                </a:solidFill>
              </a:rPr>
              <a:t>(we use need a version achievable under number-theoretic assumptions due to </a:t>
            </a:r>
            <a:r>
              <a:rPr lang="en-US" sz="1800" dirty="0" smtClean="0">
                <a:solidFill>
                  <a:srgbClr val="FFFFFF"/>
                </a:solidFill>
              </a:rPr>
              <a:t>[BitanskiCanetti10]</a:t>
            </a:r>
            <a:r>
              <a:rPr lang="en-US" sz="2400" dirty="0" smtClean="0">
                <a:solidFill>
                  <a:srgbClr val="FFFFFF"/>
                </a:solidFill>
              </a:rPr>
              <a:t> )</a:t>
            </a:r>
          </a:p>
          <a:p>
            <a:endParaRPr lang="en-US" sz="2000" dirty="0">
              <a:solidFill>
                <a:srgbClr val="FFFFFF"/>
              </a:solidFill>
            </a:endParaRPr>
          </a:p>
        </p:txBody>
      </p:sp>
    </p:spTree>
    <p:extLst>
      <p:ext uri="{BB962C8B-B14F-4D97-AF65-F5344CB8AC3E}">
        <p14:creationId xmlns:p14="http://schemas.microsoft.com/office/powerpoint/2010/main" val="17005502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10711</TotalTime>
  <Words>2436</Words>
  <Application>Microsoft Macintosh PowerPoint</Application>
  <PresentationFormat>On-screen Show (4:3)</PresentationFormat>
  <Paragraphs>582</Paragraphs>
  <Slides>39</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1" baseType="lpstr">
      <vt:lpstr>Office Theme</vt:lpstr>
      <vt:lpstr>Equation</vt:lpstr>
      <vt:lpstr>Key Derivation from Noisy Sources with More Errors Than Entropy</vt:lpstr>
      <vt:lpstr>Key Derivation from Noisy Sources</vt:lpstr>
      <vt:lpstr>Fuzzy Extractors</vt:lpstr>
      <vt:lpstr>Error Tolerance and Security are at Odds</vt:lpstr>
      <vt:lpstr>Error Tolerance and Security are at Odds</vt:lpstr>
      <vt:lpstr>Minimum Usable Entropy</vt:lpstr>
      <vt:lpstr>Results </vt:lpstr>
      <vt:lpstr>Quick Aside</vt:lpstr>
      <vt:lpstr>Point Obfuscation</vt:lpstr>
      <vt:lpstr>Point Obfuscation</vt:lpstr>
      <vt:lpstr>Point Obfuscation</vt:lpstr>
      <vt:lpstr>Construction Attempt #1</vt:lpstr>
      <vt:lpstr>Construction Attempt #2</vt:lpstr>
      <vt:lpstr>Construction Attempt #2</vt:lpstr>
      <vt:lpstr>Construction Attempt #2</vt:lpstr>
      <vt:lpstr>Aside </vt:lpstr>
      <vt:lpstr>Construction Attempt #3</vt:lpstr>
      <vt:lpstr>Construction Attempt #3</vt:lpstr>
      <vt:lpstr>Construction Attempt #3</vt:lpstr>
      <vt:lpstr>Construction Attempt #3</vt:lpstr>
      <vt:lpstr>Construction Attempt #3</vt:lpstr>
      <vt:lpstr>Construction</vt:lpstr>
      <vt:lpstr>Construction</vt:lpstr>
      <vt:lpstr>Correctness and Security</vt:lpstr>
      <vt:lpstr>What is revealed by obfuscations?</vt:lpstr>
      <vt:lpstr>Block Unguessable Distributions</vt:lpstr>
      <vt:lpstr>Block Unguessable Distributions</vt:lpstr>
      <vt:lpstr>Error Tolerance and Security are at Odds</vt:lpstr>
      <vt:lpstr>Results </vt:lpstr>
      <vt:lpstr>Reducing Required Entropy</vt:lpstr>
      <vt:lpstr>Reducing Required Entropy</vt:lpstr>
      <vt:lpstr>Reducing Required Entropy</vt:lpstr>
      <vt:lpstr>Reducing Required Entropy</vt:lpstr>
      <vt:lpstr>Reducing Required Entropy</vt:lpstr>
      <vt:lpstr>Reducing Required Entropy</vt:lpstr>
      <vt:lpstr>Reducing Required Entropy</vt:lpstr>
      <vt:lpstr>Reducing Required Entropy</vt:lpstr>
      <vt:lpstr>Results </vt:lpstr>
      <vt:lpstr>Conclusions</vt:lpstr>
    </vt:vector>
  </TitlesOfParts>
  <Company>MIT Lincoln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Fuzzy Extractors</dc:title>
  <dc:creator>Benjamin Fuller</dc:creator>
  <cp:lastModifiedBy>Benjamin Fuller</cp:lastModifiedBy>
  <cp:revision>458</cp:revision>
  <dcterms:created xsi:type="dcterms:W3CDTF">2013-03-29T19:18:32Z</dcterms:created>
  <dcterms:modified xsi:type="dcterms:W3CDTF">2014-02-17T20:45:38Z</dcterms:modified>
</cp:coreProperties>
</file>