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7" r:id="rId2"/>
    <p:sldId id="259" r:id="rId3"/>
    <p:sldId id="308" r:id="rId4"/>
    <p:sldId id="408" r:id="rId5"/>
    <p:sldId id="365" r:id="rId6"/>
    <p:sldId id="386" r:id="rId7"/>
    <p:sldId id="431" r:id="rId8"/>
    <p:sldId id="432" r:id="rId9"/>
    <p:sldId id="433" r:id="rId10"/>
    <p:sldId id="387" r:id="rId11"/>
    <p:sldId id="388" r:id="rId12"/>
    <p:sldId id="434" r:id="rId13"/>
    <p:sldId id="446" r:id="rId14"/>
    <p:sldId id="436" r:id="rId15"/>
    <p:sldId id="437" r:id="rId16"/>
    <p:sldId id="438" r:id="rId17"/>
    <p:sldId id="439" r:id="rId18"/>
    <p:sldId id="430" r:id="rId19"/>
    <p:sldId id="390" r:id="rId20"/>
    <p:sldId id="423" r:id="rId21"/>
    <p:sldId id="414" r:id="rId22"/>
    <p:sldId id="413" r:id="rId23"/>
    <p:sldId id="415" r:id="rId24"/>
    <p:sldId id="416" r:id="rId25"/>
    <p:sldId id="418" r:id="rId26"/>
    <p:sldId id="420" r:id="rId27"/>
    <p:sldId id="424" r:id="rId28"/>
    <p:sldId id="421" r:id="rId29"/>
    <p:sldId id="422" r:id="rId30"/>
    <p:sldId id="395" r:id="rId31"/>
    <p:sldId id="396" r:id="rId32"/>
    <p:sldId id="397" r:id="rId33"/>
    <p:sldId id="426" r:id="rId34"/>
    <p:sldId id="398" r:id="rId35"/>
    <p:sldId id="399" r:id="rId36"/>
    <p:sldId id="427" r:id="rId37"/>
    <p:sldId id="428" r:id="rId38"/>
    <p:sldId id="440" r:id="rId39"/>
    <p:sldId id="442" r:id="rId40"/>
    <p:sldId id="443" r:id="rId41"/>
    <p:sldId id="444" r:id="rId42"/>
    <p:sldId id="445" r:id="rId43"/>
    <p:sldId id="441" r:id="rId44"/>
    <p:sldId id="429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0A"/>
    <a:srgbClr val="F3E816"/>
    <a:srgbClr val="FFFFFF"/>
    <a:srgbClr val="008000"/>
    <a:srgbClr val="82A0FF"/>
    <a:srgbClr val="0011B2"/>
    <a:srgbClr val="DE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1" autoAdjust="0"/>
    <p:restoredTop sz="92319" autoAdjust="0"/>
  </p:normalViewPr>
  <p:slideViewPr>
    <p:cSldViewPr snapToGrid="0" snapToObjects="1">
      <p:cViewPr>
        <p:scale>
          <a:sx n="93" d="100"/>
          <a:sy n="93" d="100"/>
        </p:scale>
        <p:origin x="-1128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E4532-0A1D-7741-B7F8-C491C4C533AD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37516-47F0-4541-821C-B48924875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FCF78-6F42-DD47-BFB7-03FB0C2A10D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ADS: Bullet structure too simple here: these items don’t all belong in one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ADS: Bullet structure too simple here: these items don’t all belong in one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ADS: Bullet structure too simple here: these items don’t all belong in one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ADS: Bullet structure too simple here: these items don’t all belong in one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http://</a:t>
            </a:r>
            <a:r>
              <a:rPr lang="en-US" sz="1200" dirty="0" err="1" smtClean="0"/>
              <a:t>sigma.octopart.com</a:t>
            </a:r>
            <a:r>
              <a:rPr lang="en-US" sz="1200" dirty="0" smtClean="0"/>
              <a:t>/14152599/image/Microchip-TC14433EPG.jpg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http://</a:t>
            </a:r>
            <a:r>
              <a:rPr lang="en-US" sz="1200" dirty="0" err="1" smtClean="0"/>
              <a:t>www.drgaelriverz.com</a:t>
            </a:r>
            <a:r>
              <a:rPr lang="en-US" sz="1200" dirty="0" smtClean="0"/>
              <a:t>/images/</a:t>
            </a:r>
            <a:r>
              <a:rPr lang="en-US" sz="1200" dirty="0" err="1" smtClean="0"/>
              <a:t>Round_Eye.JPG</a:t>
            </a:r>
            <a:endParaRPr lang="en-US" sz="120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41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ADS: Say RO construction first? Then say point obfuscation?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40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ADS: too much text (break it up somehow?)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032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701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start by describing</a:t>
            </a:r>
            <a:r>
              <a:rPr lang="en-US" baseline="0" dirty="0" smtClean="0"/>
              <a:t> the sketch algorithm.</a:t>
            </a:r>
          </a:p>
          <a:p>
            <a:r>
              <a:rPr lang="en-US" baseline="0" dirty="0" smtClean="0"/>
              <a:t>&lt;click, click&gt;</a:t>
            </a:r>
          </a:p>
          <a:p>
            <a:r>
              <a:rPr lang="en-US" baseline="0" dirty="0" smtClean="0"/>
              <a:t>The sketch I am going to describe is called the “code-offset sketch” in the literature.  Assume we have an error correcting code that can correct </a:t>
            </a:r>
            <a:r>
              <a:rPr lang="en-US" baseline="0" dirty="0" err="1" smtClean="0"/>
              <a:t>dmax</a:t>
            </a:r>
            <a:r>
              <a:rPr lang="en-US" baseline="0" dirty="0" smtClean="0"/>
              <a:t> errors.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We will start by selecting a random </a:t>
            </a:r>
            <a:r>
              <a:rPr lang="en-US" baseline="0" dirty="0" err="1" smtClean="0"/>
              <a:t>codeword</a:t>
            </a:r>
            <a:r>
              <a:rPr lang="en-US" baseline="0" dirty="0" smtClean="0"/>
              <a:t>.  So we select a random value x and encode x using the error correcting code.  We will use this </a:t>
            </a:r>
            <a:r>
              <a:rPr lang="en-US" baseline="0" dirty="0" err="1" smtClean="0"/>
              <a:t>ec</a:t>
            </a:r>
            <a:r>
              <a:rPr lang="en-US" baseline="0" dirty="0" smtClean="0"/>
              <a:t> value as a mask for our value w_0.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Our public value p will be the exclusive or of the value </a:t>
            </a:r>
            <a:r>
              <a:rPr lang="en-US" baseline="0" dirty="0" err="1" smtClean="0"/>
              <a:t>ec</a:t>
            </a:r>
            <a:r>
              <a:rPr lang="en-US" baseline="0" dirty="0" smtClean="0"/>
              <a:t> and our original reading.  Remember, we want two properties from p: it should allow recovery from a close value w_1 and it shouldn’t give much information about w_0.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now show have the first property is fulfilled.</a:t>
            </a:r>
          </a:p>
          <a:p>
            <a:r>
              <a:rPr lang="en-US" dirty="0" smtClean="0"/>
              <a:t>&lt;click&gt;</a:t>
            </a:r>
          </a:p>
          <a:p>
            <a:r>
              <a:rPr lang="en-US" dirty="0" smtClean="0"/>
              <a:t>This</a:t>
            </a:r>
            <a:r>
              <a:rPr lang="en-US" baseline="0" dirty="0" smtClean="0"/>
              <a:t> is done in the Recovery function.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So the recovery function has just the public value p and the new reading w_1.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It adds these two values together.  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We then run the decoding procedure of the error correcting code on this value p\</a:t>
            </a:r>
            <a:r>
              <a:rPr lang="en-US" baseline="0" dirty="0" err="1" smtClean="0"/>
              <a:t>oplus</a:t>
            </a:r>
            <a:r>
              <a:rPr lang="en-US" baseline="0" dirty="0" smtClean="0"/>
              <a:t> w_1.  This gives us a value </a:t>
            </a:r>
            <a:r>
              <a:rPr lang="en-US" baseline="0" dirty="0" err="1" smtClean="0"/>
              <a:t>ec</a:t>
            </a:r>
            <a:r>
              <a:rPr lang="en-US" baseline="0" dirty="0" smtClean="0"/>
              <a:t>’.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If w_0 and w_1 are within the decoding radius for the error correcting code then </a:t>
            </a:r>
            <a:r>
              <a:rPr lang="en-US" baseline="0" dirty="0" err="1" smtClean="0"/>
              <a:t>ec</a:t>
            </a:r>
            <a:r>
              <a:rPr lang="en-US" baseline="0" dirty="0" smtClean="0"/>
              <a:t>’ = </a:t>
            </a:r>
            <a:r>
              <a:rPr lang="en-US" baseline="0" dirty="0" err="1" smtClean="0"/>
              <a:t>ec.</a:t>
            </a:r>
            <a:r>
              <a:rPr lang="en-US" baseline="0" dirty="0" smtClean="0"/>
              <a:t>  This means we can recover the value w_0 from a close w_1.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3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now work on the second property.  We need the value p not to give much information about w_0.</a:t>
            </a:r>
          </a:p>
          <a:p>
            <a:r>
              <a:rPr lang="en-US" dirty="0" smtClean="0"/>
              <a:t>&lt;click&gt;</a:t>
            </a:r>
          </a:p>
          <a:p>
            <a:r>
              <a:rPr lang="en-US" dirty="0" smtClean="0"/>
              <a:t>Consider the case</a:t>
            </a:r>
            <a:r>
              <a:rPr lang="en-US" baseline="0" dirty="0" smtClean="0"/>
              <a:t> where we collect a reading from a different source, say w_0’.</a:t>
            </a:r>
          </a:p>
          <a:p>
            <a:r>
              <a:rPr lang="en-US" baseline="0" dirty="0" smtClean="0"/>
              <a:t>&lt;click, click&gt;</a:t>
            </a:r>
          </a:p>
          <a:p>
            <a:r>
              <a:rPr lang="en-US" baseline="0" dirty="0" smtClean="0"/>
              <a:t>This means that p \</a:t>
            </a:r>
            <a:r>
              <a:rPr lang="en-US" baseline="0" dirty="0" err="1" smtClean="0"/>
              <a:t>oplus</a:t>
            </a:r>
            <a:r>
              <a:rPr lang="en-US" baseline="0" dirty="0" smtClean="0"/>
              <a:t> w_0’ will not be close to the original </a:t>
            </a:r>
            <a:r>
              <a:rPr lang="en-US" baseline="0" dirty="0" err="1" smtClean="0"/>
              <a:t>codeword</a:t>
            </a:r>
            <a:r>
              <a:rPr lang="en-US" baseline="0" dirty="0" smtClean="0"/>
              <a:t> and decoding will give an unrelated value.  </a:t>
            </a:r>
          </a:p>
          <a:p>
            <a:r>
              <a:rPr lang="en-US" baseline="0" dirty="0" smtClean="0"/>
              <a:t>&lt;click&gt;</a:t>
            </a:r>
            <a:br>
              <a:rPr lang="en-US" baseline="0" dirty="0" smtClean="0"/>
            </a:br>
            <a:r>
              <a:rPr lang="en-US" baseline="0" dirty="0" smtClean="0"/>
              <a:t>Formally, we can say that W_0 retains high entropy even conditioned on the public value p.  This is the main novel contribution of a secure sketch (otherwise we could just provide error correcting information.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Recall the starting entropy was k.  We will call k-k’ the entropy loss of a secure sketch.  This value is important as it determines the strength of our key.  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In particular, the extractor must be able to produce a good key with only k’ bits of entropy.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12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2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2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81525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Derivation </a:t>
            </a:r>
            <a:br>
              <a:rPr lang="en-US" dirty="0" smtClean="0"/>
            </a:br>
            <a:r>
              <a:rPr lang="en-US" dirty="0" smtClean="0"/>
              <a:t>from </a:t>
            </a:r>
            <a:br>
              <a:rPr lang="en-US" dirty="0" smtClean="0"/>
            </a:br>
            <a:r>
              <a:rPr lang="en-US" dirty="0" smtClean="0"/>
              <a:t>Noisy Sources</a:t>
            </a:r>
            <a:br>
              <a:rPr lang="en-US" dirty="0" smtClean="0"/>
            </a:br>
            <a:r>
              <a:rPr lang="en-US" dirty="0" smtClean="0"/>
              <a:t>with</a:t>
            </a:r>
            <a:br>
              <a:rPr lang="en-US" dirty="0" smtClean="0"/>
            </a:br>
            <a:r>
              <a:rPr lang="en-US" dirty="0" smtClean="0"/>
              <a:t>More Errors than Entropy</a:t>
            </a:r>
            <a:endParaRPr lang="en-US" dirty="0"/>
          </a:p>
        </p:txBody>
      </p:sp>
      <p:sp>
        <p:nvSpPr>
          <p:cNvPr id="4110" name="Text Box 14"/>
          <p:cNvSpPr txBox="1">
            <a:spLocks noGrp="1" noChangeArrowheads="1"/>
          </p:cNvSpPr>
          <p:nvPr>
            <p:ph type="subTitle" sz="quarter" idx="1"/>
          </p:nvPr>
        </p:nvSpPr>
        <p:spPr>
          <a:xfrm>
            <a:off x="904174" y="3616382"/>
            <a:ext cx="3147798" cy="2119824"/>
          </a:xfrm>
          <a:noFill/>
          <a:ln/>
        </p:spPr>
        <p:txBody>
          <a:bodyPr>
            <a:noAutofit/>
          </a:bodyPr>
          <a:lstStyle/>
          <a:p>
            <a:pPr algn="l"/>
            <a:r>
              <a:rPr lang="en-US" altLang="en-US" sz="2800" dirty="0" smtClean="0">
                <a:solidFill>
                  <a:schemeClr val="tx1"/>
                </a:solidFill>
              </a:rPr>
              <a:t>Ran Canetti</a:t>
            </a:r>
            <a:r>
              <a:rPr lang="en-US" altLang="en-US" sz="2800" dirty="0" smtClean="0">
                <a:solidFill>
                  <a:srgbClr val="000000"/>
                </a:solidFill>
              </a:rPr>
              <a:t>,</a:t>
            </a:r>
            <a:br>
              <a:rPr lang="en-US" altLang="en-US" sz="2800" dirty="0" smtClean="0">
                <a:solidFill>
                  <a:srgbClr val="000000"/>
                </a:solidFill>
              </a:rPr>
            </a:br>
            <a:r>
              <a:rPr lang="en-US" altLang="en-US" sz="2800" dirty="0" smtClean="0">
                <a:solidFill>
                  <a:srgbClr val="000000"/>
                </a:solidFill>
              </a:rPr>
              <a:t>Benjamin Fuller,</a:t>
            </a:r>
            <a:br>
              <a:rPr lang="en-US" altLang="en-US" sz="2800" dirty="0" smtClean="0">
                <a:solidFill>
                  <a:srgbClr val="000000"/>
                </a:solidFill>
              </a:rPr>
            </a:br>
            <a:r>
              <a:rPr lang="en-US" altLang="en-US" sz="2800" dirty="0" smtClean="0">
                <a:solidFill>
                  <a:srgbClr val="000000"/>
                </a:solidFill>
              </a:rPr>
              <a:t>Omer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Paneth</a:t>
            </a:r>
            <a:r>
              <a:rPr lang="en-US" altLang="en-US" sz="2800" dirty="0" smtClean="0">
                <a:solidFill>
                  <a:srgbClr val="000000"/>
                </a:solidFill>
              </a:rPr>
              <a:t>,</a:t>
            </a:r>
            <a:br>
              <a:rPr lang="en-US" altLang="en-US" sz="2800" dirty="0" smtClean="0">
                <a:solidFill>
                  <a:srgbClr val="000000"/>
                </a:solidFill>
              </a:rPr>
            </a:br>
            <a:r>
              <a:rPr lang="en-US" altLang="en-US" sz="2800" dirty="0" smtClean="0">
                <a:solidFill>
                  <a:srgbClr val="000000"/>
                </a:solidFill>
              </a:rPr>
              <a:t>Leonid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Reyzin</a:t>
            </a:r>
            <a:r>
              <a:rPr lang="en-US" altLang="en-US" sz="2800" dirty="0" smtClean="0">
                <a:solidFill>
                  <a:srgbClr val="000000"/>
                </a:solidFill>
              </a:rPr>
              <a:t>,</a:t>
            </a:r>
            <a:br>
              <a:rPr lang="en-US" altLang="en-US" sz="2800" dirty="0" smtClean="0">
                <a:solidFill>
                  <a:srgbClr val="000000"/>
                </a:solidFill>
              </a:rPr>
            </a:br>
            <a:r>
              <a:rPr lang="en-US" altLang="en-US" sz="2800" dirty="0" smtClean="0">
                <a:solidFill>
                  <a:srgbClr val="000000"/>
                </a:solidFill>
              </a:rPr>
              <a:t>and Adam Smith</a:t>
            </a:r>
          </a:p>
        </p:txBody>
      </p:sp>
      <p:pic>
        <p:nvPicPr>
          <p:cNvPr id="3" name="Picture 2" descr="boston_univ_rg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24" y="3768421"/>
            <a:ext cx="2724727" cy="1222288"/>
          </a:xfrm>
          <a:prstGeom prst="rect">
            <a:avLst/>
          </a:prstGeom>
        </p:spPr>
      </p:pic>
      <p:sp>
        <p:nvSpPr>
          <p:cNvPr id="5" name="Text Box 14"/>
          <p:cNvSpPr txBox="1">
            <a:spLocks noChangeArrowheads="1"/>
          </p:cNvSpPr>
          <p:nvPr/>
        </p:nvSpPr>
        <p:spPr>
          <a:xfrm>
            <a:off x="5757543" y="6396171"/>
            <a:ext cx="5134587" cy="54080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>
                <a:solidFill>
                  <a:schemeClr val="tx1"/>
                </a:solidFill>
              </a:rPr>
              <a:t>Oct 22, 2014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>
          <a:xfrm>
            <a:off x="4136062" y="4990709"/>
            <a:ext cx="3678587" cy="18672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400" dirty="0" smtClean="0">
                <a:solidFill>
                  <a:schemeClr val="tx1"/>
                </a:solidFill>
              </a:rPr>
              <a:t>   (also 	Penn State, </a:t>
            </a:r>
            <a:br>
              <a:rPr lang="en-US" altLang="en-US" sz="2400" dirty="0" smtClean="0">
                <a:solidFill>
                  <a:schemeClr val="tx1"/>
                </a:solidFill>
              </a:rPr>
            </a:br>
            <a:r>
              <a:rPr lang="en-US" altLang="en-US" sz="2400" dirty="0" smtClean="0">
                <a:solidFill>
                  <a:schemeClr val="tx1"/>
                </a:solidFill>
              </a:rPr>
              <a:t>        	Tel Aviv University,</a:t>
            </a:r>
            <a:br>
              <a:rPr lang="en-US" altLang="en-US" sz="2400" dirty="0" smtClean="0">
                <a:solidFill>
                  <a:schemeClr val="tx1"/>
                </a:solidFill>
              </a:rPr>
            </a:br>
            <a:r>
              <a:rPr lang="en-US" altLang="en-US" sz="2400" dirty="0" smtClean="0">
                <a:solidFill>
                  <a:schemeClr val="tx1"/>
                </a:solidFill>
              </a:rPr>
              <a:t>          	MIT Lincoln Lab)</a:t>
            </a:r>
            <a:endParaRPr lang="en-US" alt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2816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Content Placeholder 1"/>
          <p:cNvSpPr txBox="1">
            <a:spLocks/>
          </p:cNvSpPr>
          <p:nvPr/>
        </p:nvSpPr>
        <p:spPr>
          <a:xfrm>
            <a:off x="16932" y="212007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cs typeface="Calibri"/>
              </a:rPr>
              <a:t> must store enough information to recover </a:t>
            </a:r>
            <a:r>
              <a:rPr lang="en-US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  <a:p>
            <a:r>
              <a:rPr lang="en-US" sz="2800" dirty="0" smtClean="0">
                <a:cs typeface="Calibri"/>
              </a:rPr>
              <a:t>How much information is that? </a:t>
            </a:r>
          </a:p>
          <a:p>
            <a:endParaRPr lang="en-US" sz="2800" dirty="0" smtClean="0">
              <a:cs typeface="Calibri"/>
            </a:endParaRPr>
          </a:p>
          <a:p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Problem with Secure Sketches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7" name="Elbow Connector 36"/>
          <p:cNvCxnSpPr>
            <a:endCxn id="54" idx="2"/>
          </p:cNvCxnSpPr>
          <p:nvPr/>
        </p:nvCxnSpPr>
        <p:spPr>
          <a:xfrm rot="10800000" flipH="1" flipV="1">
            <a:off x="1492901" y="5118137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048280" y="5270536"/>
            <a:ext cx="1018094" cy="734722"/>
            <a:chOff x="7008234" y="2074428"/>
            <a:chExt cx="391556" cy="749241"/>
          </a:xfrm>
        </p:grpSpPr>
        <p:sp>
          <p:nvSpPr>
            <p:cNvPr id="54" name="Trapezoid 53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8" name="Elbow Connector 57"/>
          <p:cNvCxnSpPr/>
          <p:nvPr/>
        </p:nvCxnSpPr>
        <p:spPr>
          <a:xfrm rot="10800000" flipV="1">
            <a:off x="2892243" y="5496221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rapezoid 59"/>
          <p:cNvSpPr/>
          <p:nvPr/>
        </p:nvSpPr>
        <p:spPr bwMode="auto">
          <a:xfrm rot="5400000">
            <a:off x="5164838" y="5614816"/>
            <a:ext cx="1012628" cy="526537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41044" y="5636409"/>
            <a:ext cx="746870" cy="595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</a:t>
            </a:r>
            <a:endParaRPr lang="en-US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261311" y="629714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5" name="Rectangle 64"/>
          <p:cNvSpPr/>
          <p:nvPr/>
        </p:nvSpPr>
        <p:spPr>
          <a:xfrm>
            <a:off x="5978405" y="5232399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sp>
        <p:nvSpPr>
          <p:cNvPr id="80" name="Rectangle 79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1826" y="396384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/>
              </a:rPr>
              <a:t>entropy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>
              <a:cs typeface="Calibri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508000" y="438573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</p:spTree>
    <p:extLst>
      <p:ext uri="{BB962C8B-B14F-4D97-AF65-F5344CB8AC3E}">
        <p14:creationId xmlns:p14="http://schemas.microsoft.com/office/powerpoint/2010/main" val="2348154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960732" y="4843962"/>
            <a:ext cx="588739" cy="5232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906798" y="51055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Content Placeholder 1"/>
          <p:cNvSpPr txBox="1">
            <a:spLocks/>
          </p:cNvSpPr>
          <p:nvPr/>
        </p:nvSpPr>
        <p:spPr>
          <a:xfrm>
            <a:off x="16932" y="212007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cs typeface="Calibri"/>
              </a:rPr>
              <a:t> must store enough information to recover </a:t>
            </a:r>
            <a:r>
              <a:rPr lang="en-US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  <a:p>
            <a:r>
              <a:rPr lang="en-US" sz="2800" dirty="0" smtClean="0">
                <a:cs typeface="Calibri"/>
              </a:rPr>
              <a:t>How much information is that? </a:t>
            </a:r>
          </a:p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cs typeface="Calibri"/>
              </a:rPr>
              <a:t> could be anywhere within distance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cs typeface="Calibri"/>
              </a:rPr>
              <a:t>, so </a:t>
            </a:r>
            <a:r>
              <a:rPr lang="en-US" sz="2800" dirty="0" err="1" smtClean="0">
                <a:latin typeface="Times New Roman"/>
                <a:cs typeface="Times New Roman"/>
              </a:rPr>
              <a:t>log|</a:t>
            </a:r>
            <a:r>
              <a:rPr lang="en-US" sz="28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800" i="1" baseline="-25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| &gt;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cs typeface="Calibri"/>
              </a:rPr>
              <a:t> bits</a:t>
            </a:r>
          </a:p>
          <a:p>
            <a:r>
              <a:rPr lang="en-US" sz="2800" dirty="0" smtClean="0">
                <a:cs typeface="Calibri"/>
              </a:rPr>
              <a:t>No security left if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 &gt; </a:t>
            </a:r>
            <a:r>
              <a:rPr lang="en-US" sz="2800" i="1" dirty="0" smtClean="0">
                <a:latin typeface="Times New Roman"/>
                <a:cs typeface="Times New Roman"/>
              </a:rPr>
              <a:t>k</a:t>
            </a:r>
            <a:br>
              <a:rPr lang="en-US" sz="2800" i="1" dirty="0" smtClean="0">
                <a:latin typeface="Times New Roman"/>
                <a:cs typeface="Times New Roman"/>
              </a:rPr>
            </a:br>
            <a:r>
              <a:rPr lang="en-US" sz="2800" dirty="0" smtClean="0">
                <a:cs typeface="Calibri"/>
              </a:rPr>
              <a:t>(can be made rigorous for large classes of sources)</a:t>
            </a:r>
          </a:p>
          <a:p>
            <a:r>
              <a:rPr lang="en-US" sz="2800" dirty="0" smtClean="0">
                <a:cs typeface="Calibri"/>
              </a:rPr>
              <a:t>Observation: unnecessary to </a:t>
            </a:r>
            <a:r>
              <a:rPr lang="en-US" sz="2800" dirty="0" smtClean="0">
                <a:cs typeface="Calibri"/>
              </a:rPr>
              <a:t>recover </a:t>
            </a:r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Problem with Secure Sketches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rapezoid 59"/>
          <p:cNvSpPr/>
          <p:nvPr/>
        </p:nvSpPr>
        <p:spPr bwMode="auto">
          <a:xfrm rot="5400000">
            <a:off x="5164838" y="5614816"/>
            <a:ext cx="1012628" cy="526537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41044" y="5636409"/>
            <a:ext cx="746870" cy="595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</a:t>
            </a:r>
            <a:endParaRPr lang="en-US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261311" y="629714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5" name="Rectangle 64"/>
          <p:cNvSpPr/>
          <p:nvPr/>
        </p:nvSpPr>
        <p:spPr>
          <a:xfrm>
            <a:off x="5978405" y="5232399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 flipV="1">
            <a:off x="639233" y="5092769"/>
            <a:ext cx="431009" cy="11722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59" name="Rectangle 58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-218439" y="5005610"/>
            <a:ext cx="2561592" cy="2571719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60723" y="5283198"/>
            <a:ext cx="515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8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endParaRPr lang="en-US" sz="2800" dirty="0"/>
          </a:p>
        </p:txBody>
      </p:sp>
      <p:sp>
        <p:nvSpPr>
          <p:cNvPr id="35" name="Rectangle 34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01601" y="3967234"/>
            <a:ext cx="3273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cs typeface="Times New Roman"/>
              </a:rPr>
              <a:t>stores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cs typeface="Times New Roman"/>
              </a:rPr>
              <a:t> bits about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sp>
        <p:nvSpPr>
          <p:cNvPr id="38" name="Freeform 37"/>
          <p:cNvSpPr/>
          <p:nvPr/>
        </p:nvSpPr>
        <p:spPr>
          <a:xfrm>
            <a:off x="4073930" y="4455944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529497" y="3967234"/>
            <a:ext cx="3621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cs typeface="Times New Roman"/>
              </a:rPr>
              <a:t>has </a:t>
            </a:r>
            <a:r>
              <a:rPr lang="en-US" sz="2800" i="1" dirty="0" smtClean="0">
                <a:latin typeface="Times New Roman"/>
                <a:cs typeface="Times New Roman"/>
              </a:rPr>
              <a:t>k</a:t>
            </a:r>
            <a:r>
              <a:rPr lang="en-US" sz="2800" dirty="0" smtClean="0">
                <a:latin typeface="Times New Roman"/>
                <a:cs typeface="Times New Roman"/>
              </a:rPr>
              <a:t> 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cs typeface="Times New Roman"/>
              </a:rPr>
              <a:t>bits of entropy</a:t>
            </a:r>
            <a:endParaRPr lang="en-US" sz="2800" dirty="0"/>
          </a:p>
        </p:txBody>
      </p:sp>
      <p:sp>
        <p:nvSpPr>
          <p:cNvPr id="40" name="Freeform 39"/>
          <p:cNvSpPr/>
          <p:nvPr/>
        </p:nvSpPr>
        <p:spPr>
          <a:xfrm>
            <a:off x="5883624" y="4466594"/>
            <a:ext cx="372533" cy="963486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11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53" grpId="0" animBg="1"/>
      <p:bldP spid="55" grpId="0" build="p"/>
      <p:bldP spid="59" grpId="0"/>
      <p:bldP spid="67" grpId="0" animBg="1"/>
      <p:bldP spid="2" grpId="0"/>
      <p:bldP spid="37" grpId="0"/>
      <p:bldP spid="38" grpId="1" animBg="1"/>
      <p:bldP spid="39" grpId="0"/>
      <p:bldP spid="4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entropy” (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77401" y="1483950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 bwMode="auto">
          <a:xfrm>
            <a:off x="1964062" y="527972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031188" y="259409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031188" y="59581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099568" y="561949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777925" y="236485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648036" y="367230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81542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73988" y="574750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774529" y="46710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16598" y="200335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61077" y="1605695"/>
            <a:ext cx="2767517" cy="1481241"/>
            <a:chOff x="5873234" y="2034529"/>
            <a:chExt cx="2767517" cy="1481241"/>
          </a:xfrm>
        </p:grpSpPr>
        <p:cxnSp>
          <p:nvCxnSpPr>
            <p:cNvPr id="65" name="Straight Arrow Connector 64"/>
            <p:cNvCxnSpPr>
              <a:endCxn id="51" idx="0"/>
            </p:cNvCxnSpPr>
            <p:nvPr/>
          </p:nvCxnSpPr>
          <p:spPr>
            <a:xfrm flipH="1">
              <a:off x="7261984" y="2567056"/>
              <a:ext cx="22640" cy="9487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45" idx="6"/>
            </p:cNvCxnSpPr>
            <p:nvPr/>
          </p:nvCxnSpPr>
          <p:spPr>
            <a:xfrm flipH="1">
              <a:off x="5873234" y="2567056"/>
              <a:ext cx="1411390" cy="5198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Oval 67"/>
          <p:cNvSpPr/>
          <p:nvPr/>
        </p:nvSpPr>
        <p:spPr bwMode="auto">
          <a:xfrm>
            <a:off x="1899117" y="36916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468084" y="1268051"/>
            <a:ext cx="45720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This distribution has </a:t>
            </a:r>
            <a:r>
              <a:rPr lang="en-US" sz="2400" dirty="0" smtClean="0">
                <a:latin typeface="Times New Roman"/>
                <a:cs typeface="Times New Roman"/>
              </a:rPr>
              <a:t>2</a:t>
            </a:r>
            <a:r>
              <a:rPr lang="en-US" sz="2400" i="1" baseline="30000" dirty="0" smtClean="0">
                <a:latin typeface="Times New Roman"/>
                <a:cs typeface="Times New Roman"/>
              </a:rPr>
              <a:t>k</a:t>
            </a:r>
            <a:r>
              <a:rPr lang="en-US" sz="2400" dirty="0" smtClean="0">
                <a:latin typeface="Calibri"/>
                <a:cs typeface="Calibri"/>
              </a:rPr>
              <a:t> points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Why migh</a:t>
            </a:r>
            <a:r>
              <a:rPr lang="en-US" sz="2400" dirty="0" smtClean="0">
                <a:latin typeface="Calibri"/>
                <a:cs typeface="Calibri"/>
              </a:rPr>
              <a:t>t we hope to extract from this distribution?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Points are far apart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No need to </a:t>
            </a:r>
            <a:r>
              <a:rPr lang="en-US" sz="2400" dirty="0" err="1" smtClean="0">
                <a:latin typeface="Calibri"/>
                <a:cs typeface="Calibri"/>
              </a:rPr>
              <a:t>deconflict</a:t>
            </a:r>
            <a:r>
              <a:rPr lang="en-US" sz="2400" dirty="0" smtClean="0">
                <a:latin typeface="Calibri"/>
                <a:cs typeface="Calibri"/>
              </a:rPr>
              <a:t> original reading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Extractor can find the nearest point of w</a:t>
            </a:r>
            <a:r>
              <a:rPr lang="en-US" sz="2400" baseline="-25000" dirty="0" smtClean="0">
                <a:latin typeface="Calibri"/>
                <a:cs typeface="Calibri"/>
              </a:rPr>
              <a:t>0</a:t>
            </a:r>
            <a:r>
              <a:rPr lang="en-US" sz="2400" dirty="0" smtClean="0">
                <a:latin typeface="Calibri"/>
                <a:cs typeface="Calibri"/>
              </a:rPr>
              <a:t> in Rep and hash</a:t>
            </a:r>
            <a:endParaRPr lang="en-US" sz="2400" dirty="0" smtClean="0">
              <a:latin typeface="Calibri"/>
              <a:cs typeface="Calibri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261543" y="4429758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3309843" y="4825476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2" name="Straight Arrow Connector 71"/>
          <p:cNvCxnSpPr>
            <a:stCxn id="71" idx="1"/>
            <a:endCxn id="55" idx="6"/>
          </p:cNvCxnSpPr>
          <p:nvPr/>
        </p:nvCxnSpPr>
        <p:spPr bwMode="auto">
          <a:xfrm flipH="1" flipV="1">
            <a:off x="2904418" y="4735082"/>
            <a:ext cx="424447" cy="1091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</p:spTree>
    <p:extLst>
      <p:ext uri="{BB962C8B-B14F-4D97-AF65-F5344CB8AC3E}">
        <p14:creationId xmlns:p14="http://schemas.microsoft.com/office/powerpoint/2010/main" val="433923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8" grpId="0" animBg="1"/>
      <p:bldP spid="69" grpId="0" build="p"/>
      <p:bldP spid="70" grpId="0"/>
      <p:bldP spid="7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entropy” (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77401" y="1483950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 bwMode="auto">
          <a:xfrm>
            <a:off x="1964062" y="527972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031188" y="259409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031188" y="59581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099568" y="561949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777925" y="236485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648036" y="367230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81542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73988" y="574750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774529" y="46710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16598" y="200335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61077" y="1605695"/>
            <a:ext cx="2767517" cy="1481241"/>
            <a:chOff x="5873234" y="2034529"/>
            <a:chExt cx="2767517" cy="1481241"/>
          </a:xfrm>
        </p:grpSpPr>
        <p:cxnSp>
          <p:nvCxnSpPr>
            <p:cNvPr id="65" name="Straight Arrow Connector 64"/>
            <p:cNvCxnSpPr>
              <a:endCxn id="51" idx="0"/>
            </p:cNvCxnSpPr>
            <p:nvPr/>
          </p:nvCxnSpPr>
          <p:spPr>
            <a:xfrm flipH="1">
              <a:off x="7261984" y="2567056"/>
              <a:ext cx="22640" cy="9487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45" idx="6"/>
            </p:cNvCxnSpPr>
            <p:nvPr/>
          </p:nvCxnSpPr>
          <p:spPr>
            <a:xfrm flipH="1">
              <a:off x="5873234" y="2567056"/>
              <a:ext cx="1411390" cy="5198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Oval 67"/>
          <p:cNvSpPr/>
          <p:nvPr/>
        </p:nvSpPr>
        <p:spPr bwMode="auto">
          <a:xfrm>
            <a:off x="1899117" y="36916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587642" y="6262150"/>
            <a:ext cx="7906019" cy="4695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000" b="1" dirty="0" smtClean="0"/>
              <a:t>Recall: adversary gets access to </a:t>
            </a:r>
            <a:r>
              <a:rPr lang="en-US" sz="2000" b="1" i="1" dirty="0" smtClean="0">
                <a:latin typeface="Times New Roman"/>
                <a:cs typeface="Times New Roman"/>
              </a:rPr>
              <a:t>Rep </a:t>
            </a:r>
            <a:r>
              <a:rPr lang="en-US" sz="2000" b="1" dirty="0" smtClean="0">
                <a:latin typeface="Calibri"/>
                <a:cs typeface="Calibri"/>
              </a:rPr>
              <a:t>can provide arbitrary point </a:t>
            </a:r>
            <a:r>
              <a:rPr lang="en-US" sz="2000" b="1" i="1" dirty="0" smtClean="0">
                <a:latin typeface="Times New Roman"/>
                <a:cs typeface="Times New Roman"/>
              </a:rPr>
              <a:t>w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1</a:t>
            </a:r>
            <a:endParaRPr lang="en-US" sz="2000" b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521765" y="3440919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95312" y="3500334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 flipV="1">
            <a:off x="1131688" y="2907615"/>
            <a:ext cx="421031" cy="54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1663586" y="3490327"/>
            <a:ext cx="1226758" cy="20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1" name="Straight Arrow Connector 30"/>
          <p:cNvCxnSpPr/>
          <p:nvPr/>
        </p:nvCxnSpPr>
        <p:spPr bwMode="auto">
          <a:xfrm flipV="1">
            <a:off x="3525492" y="34183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32" name="TextBox 31"/>
          <p:cNvSpPr txBox="1"/>
          <p:nvPr/>
        </p:nvSpPr>
        <p:spPr>
          <a:xfrm>
            <a:off x="3565498" y="290186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3" name="Trapezoid 32"/>
          <p:cNvSpPr/>
          <p:nvPr/>
        </p:nvSpPr>
        <p:spPr bwMode="auto">
          <a:xfrm rot="5400000">
            <a:off x="2869802" y="3052110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62612" y="3102503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17341" y="2871670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593849" y="2871670"/>
            <a:ext cx="32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46487" y="2750999"/>
            <a:ext cx="1462875" cy="1462875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2488448">
            <a:off x="1206008" y="2746423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4625776" y="1871746"/>
            <a:ext cx="3758642" cy="14917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000" b="1" dirty="0" smtClean="0"/>
              <a:t>The likelihood of adversary picking a point </a:t>
            </a:r>
            <a:r>
              <a:rPr lang="en-US" sz="2000" b="1" i="1" dirty="0" smtClean="0">
                <a:latin typeface="Times New Roman"/>
                <a:cs typeface="Times New Roman"/>
              </a:rPr>
              <a:t>w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1</a:t>
            </a:r>
            <a:r>
              <a:rPr lang="en-US" sz="2000" b="1" dirty="0" smtClean="0"/>
              <a:t> close enough to recover </a:t>
            </a:r>
            <a:r>
              <a:rPr lang="en-US" sz="2000" b="1" i="1" dirty="0" smtClean="0">
                <a:latin typeface="Times New Roman"/>
                <a:cs typeface="Times New Roman"/>
              </a:rPr>
              <a:t>r</a:t>
            </a:r>
            <a:r>
              <a:rPr lang="en-US" sz="2000" b="1" dirty="0" smtClean="0"/>
              <a:t> is low</a:t>
            </a:r>
            <a:endParaRPr lang="en-US" sz="2000" b="1" baseline="-25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8896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/>
      <p:bldP spid="33" grpId="0" animBg="1"/>
      <p:bldP spid="34" grpId="0"/>
      <p:bldP spid="35" grpId="0" animBg="1"/>
      <p:bldP spid="37" grpId="0" animBg="1"/>
      <p:bldP spid="38" grpId="0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entropy” (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 bwMode="auto">
          <a:xfrm>
            <a:off x="1964062" y="527972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031188" y="259409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031188" y="59581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099568" y="561949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777925" y="236485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648036" y="367230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81542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73988" y="574750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774529" y="46710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16598" y="200335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61077" y="1605695"/>
            <a:ext cx="2767517" cy="1481241"/>
            <a:chOff x="5873234" y="2034529"/>
            <a:chExt cx="2767517" cy="1481241"/>
          </a:xfrm>
        </p:grpSpPr>
        <p:cxnSp>
          <p:nvCxnSpPr>
            <p:cNvPr id="65" name="Straight Arrow Connector 64"/>
            <p:cNvCxnSpPr>
              <a:endCxn id="51" idx="0"/>
            </p:cNvCxnSpPr>
            <p:nvPr/>
          </p:nvCxnSpPr>
          <p:spPr>
            <a:xfrm flipH="1">
              <a:off x="7261984" y="2567056"/>
              <a:ext cx="22640" cy="9487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45" idx="6"/>
            </p:cNvCxnSpPr>
            <p:nvPr/>
          </p:nvCxnSpPr>
          <p:spPr>
            <a:xfrm flipH="1">
              <a:off x="5873234" y="2567056"/>
              <a:ext cx="1411390" cy="5198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Oval 67"/>
          <p:cNvSpPr/>
          <p:nvPr/>
        </p:nvSpPr>
        <p:spPr bwMode="auto">
          <a:xfrm>
            <a:off x="1899117" y="36916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77401" y="1483950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505412" y="1442709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587642" y="6262150"/>
            <a:ext cx="7906019" cy="4695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000" b="1" dirty="0" smtClean="0"/>
              <a:t>Left and right have same number of points and error tolerance</a:t>
            </a:r>
            <a:endParaRPr lang="en-US" sz="2000" b="1" dirty="0" smtClean="0"/>
          </a:p>
        </p:txBody>
      </p:sp>
      <p:sp>
        <p:nvSpPr>
          <p:cNvPr id="44" name="Oval 43"/>
          <p:cNvSpPr/>
          <p:nvPr/>
        </p:nvSpPr>
        <p:spPr bwMode="auto">
          <a:xfrm>
            <a:off x="5722026" y="374090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722026" y="39434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519237" y="356617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6424284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5803906" y="348052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6168263" y="352928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6684062" y="367690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5916860" y="400748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6554173" y="39202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6424284" y="346527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089020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6584182" y="4100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6389348" y="36825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6233208" y="2034529"/>
            <a:ext cx="2407543" cy="1550397"/>
            <a:chOff x="6233208" y="2034529"/>
            <a:chExt cx="2407543" cy="1550397"/>
          </a:xfrm>
        </p:grpSpPr>
        <p:cxnSp>
          <p:nvCxnSpPr>
            <p:cNvPr id="78" name="Straight Arrow Connector 77"/>
            <p:cNvCxnSpPr/>
            <p:nvPr/>
          </p:nvCxnSpPr>
          <p:spPr>
            <a:xfrm flipH="1">
              <a:off x="6630104" y="2496194"/>
              <a:ext cx="476222" cy="10887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6233208" y="2496194"/>
              <a:ext cx="856581" cy="10330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v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81" name="Oval 80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3648036" y="367230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781542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Oval 83"/>
          <p:cNvSpPr/>
          <p:nvPr/>
        </p:nvSpPr>
        <p:spPr bwMode="auto">
          <a:xfrm>
            <a:off x="1899117" y="36916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1521765" y="3440919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395312" y="3500334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 flipH="1" flipV="1">
            <a:off x="1131688" y="2907615"/>
            <a:ext cx="421031" cy="54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cxnSp>
        <p:nvCxnSpPr>
          <p:cNvPr id="89" name="Straight Arrow Connector 88"/>
          <p:cNvCxnSpPr/>
          <p:nvPr/>
        </p:nvCxnSpPr>
        <p:spPr bwMode="auto">
          <a:xfrm flipV="1">
            <a:off x="1663586" y="3490327"/>
            <a:ext cx="1226758" cy="20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90" name="Straight Arrow Connector 89"/>
          <p:cNvCxnSpPr/>
          <p:nvPr/>
        </p:nvCxnSpPr>
        <p:spPr bwMode="auto">
          <a:xfrm flipV="1">
            <a:off x="3525492" y="34183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91" name="TextBox 90"/>
          <p:cNvSpPr txBox="1"/>
          <p:nvPr/>
        </p:nvSpPr>
        <p:spPr>
          <a:xfrm>
            <a:off x="3565498" y="290186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2" name="Trapezoid 91"/>
          <p:cNvSpPr/>
          <p:nvPr/>
        </p:nvSpPr>
        <p:spPr bwMode="auto">
          <a:xfrm rot="5400000">
            <a:off x="2869802" y="3052110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862612" y="3102503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617341" y="2871670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593849" y="2871670"/>
            <a:ext cx="32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846487" y="2750999"/>
            <a:ext cx="1462875" cy="1462875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2488448">
            <a:off x="1206008" y="2746423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5412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4" grpId="0" animBg="1"/>
      <p:bldP spid="46" grpId="0" animBg="1"/>
      <p:bldP spid="49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9" grpId="0" animBg="1"/>
      <p:bldP spid="70" grpId="0" animBg="1"/>
      <p:bldP spid="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entropy” (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5722026" y="374090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722026" y="39434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519237" y="356617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424284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803906" y="348052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168263" y="352928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684062" y="367690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916860" y="400748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554173" y="39202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424284" y="346527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89020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584182" y="4100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389348" y="36825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233208" y="2034529"/>
            <a:ext cx="2407543" cy="1550397"/>
            <a:chOff x="6233208" y="2034529"/>
            <a:chExt cx="2407543" cy="1550397"/>
          </a:xfrm>
        </p:grpSpPr>
        <p:cxnSp>
          <p:nvCxnSpPr>
            <p:cNvPr id="4" name="Straight Arrow Connector 3"/>
            <p:cNvCxnSpPr>
              <a:endCxn id="13" idx="7"/>
            </p:cNvCxnSpPr>
            <p:nvPr/>
          </p:nvCxnSpPr>
          <p:spPr>
            <a:xfrm flipH="1">
              <a:off x="6630104" y="2496194"/>
              <a:ext cx="476222" cy="10887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16" idx="0"/>
            </p:cNvCxnSpPr>
            <p:nvPr/>
          </p:nvCxnSpPr>
          <p:spPr>
            <a:xfrm flipH="1">
              <a:off x="6233208" y="2496194"/>
              <a:ext cx="856581" cy="10330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v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43" name="Oval 42"/>
          <p:cNvSpPr/>
          <p:nvPr/>
        </p:nvSpPr>
        <p:spPr bwMode="auto">
          <a:xfrm>
            <a:off x="1964062" y="527972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031188" y="259409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031188" y="59581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099568" y="561949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777925" y="236485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648036" y="367230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81542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73988" y="574750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774529" y="46710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16598" y="200335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61077" y="1605695"/>
            <a:ext cx="2767517" cy="1481241"/>
            <a:chOff x="5873234" y="2034529"/>
            <a:chExt cx="2767517" cy="1481241"/>
          </a:xfrm>
        </p:grpSpPr>
        <p:cxnSp>
          <p:nvCxnSpPr>
            <p:cNvPr id="65" name="Straight Arrow Connector 64"/>
            <p:cNvCxnSpPr>
              <a:endCxn id="51" idx="0"/>
            </p:cNvCxnSpPr>
            <p:nvPr/>
          </p:nvCxnSpPr>
          <p:spPr>
            <a:xfrm flipH="1">
              <a:off x="7261984" y="2567056"/>
              <a:ext cx="22640" cy="9487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45" idx="6"/>
            </p:cNvCxnSpPr>
            <p:nvPr/>
          </p:nvCxnSpPr>
          <p:spPr>
            <a:xfrm flipH="1">
              <a:off x="5873234" y="2567056"/>
              <a:ext cx="1411390" cy="5198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Oval 67"/>
          <p:cNvSpPr/>
          <p:nvPr/>
        </p:nvSpPr>
        <p:spPr bwMode="auto">
          <a:xfrm>
            <a:off x="1899117" y="36916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77401" y="1483950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505412" y="1442709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566714" y="3137487"/>
            <a:ext cx="1462875" cy="1462875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115539" y="3886822"/>
            <a:ext cx="392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253924" y="3823461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/>
          <p:cNvCxnSpPr>
            <a:stCxn id="49" idx="7"/>
          </p:cNvCxnSpPr>
          <p:nvPr/>
        </p:nvCxnSpPr>
        <p:spPr bwMode="auto">
          <a:xfrm flipV="1">
            <a:off x="6364791" y="3822195"/>
            <a:ext cx="1226758" cy="20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 flipV="1">
            <a:off x="8254429" y="381059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9" name="TextBox 58"/>
          <p:cNvSpPr txBox="1"/>
          <p:nvPr/>
        </p:nvSpPr>
        <p:spPr>
          <a:xfrm>
            <a:off x="8294435" y="3294103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0" name="Trapezoid 59"/>
          <p:cNvSpPr/>
          <p:nvPr/>
        </p:nvSpPr>
        <p:spPr bwMode="auto">
          <a:xfrm rot="5400000">
            <a:off x="7598739" y="3444346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cxnSp>
        <p:nvCxnSpPr>
          <p:cNvPr id="61" name="Straight Arrow Connector 60"/>
          <p:cNvCxnSpPr>
            <a:stCxn id="49" idx="1"/>
          </p:cNvCxnSpPr>
          <p:nvPr/>
        </p:nvCxnSpPr>
        <p:spPr bwMode="auto">
          <a:xfrm flipH="1" flipV="1">
            <a:off x="5851915" y="3294103"/>
            <a:ext cx="421031" cy="54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62" name="TextBox 61"/>
          <p:cNvSpPr txBox="1"/>
          <p:nvPr/>
        </p:nvSpPr>
        <p:spPr>
          <a:xfrm>
            <a:off x="7591549" y="3494739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63" name="Rectangle 36"/>
          <p:cNvSpPr>
            <a:spLocks noChangeArrowheads="1"/>
          </p:cNvSpPr>
          <p:nvPr/>
        </p:nvSpPr>
        <p:spPr bwMode="auto">
          <a:xfrm>
            <a:off x="5212958" y="4976176"/>
            <a:ext cx="2544246" cy="9862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000" b="1" dirty="0" smtClean="0"/>
              <a:t>For any construction adversary learns r by running with </a:t>
            </a:r>
            <a:r>
              <a:rPr lang="en-US" sz="2000" b="1" i="1" dirty="0" smtClean="0">
                <a:latin typeface="Times New Roman"/>
                <a:cs typeface="Times New Roman"/>
              </a:rPr>
              <a:t>v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1</a:t>
            </a:r>
            <a:endParaRPr lang="en-US" sz="2000" b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346278" y="3263906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322786" y="3263906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 rot="2488448">
            <a:off x="5926235" y="3132911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1765" y="3440919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51993" y="425581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846487" y="2750999"/>
            <a:ext cx="1462875" cy="1462875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395312" y="3500334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 bwMode="auto">
          <a:xfrm flipH="1" flipV="1">
            <a:off x="1131688" y="2907615"/>
            <a:ext cx="421031" cy="54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90" name="Rectangle 89"/>
          <p:cNvSpPr/>
          <p:nvPr/>
        </p:nvSpPr>
        <p:spPr>
          <a:xfrm rot="2488448">
            <a:off x="1206008" y="2746423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cxnSp>
        <p:nvCxnSpPr>
          <p:cNvPr id="91" name="Straight Arrow Connector 90"/>
          <p:cNvCxnSpPr/>
          <p:nvPr/>
        </p:nvCxnSpPr>
        <p:spPr bwMode="auto">
          <a:xfrm flipV="1">
            <a:off x="1663586" y="3490327"/>
            <a:ext cx="1226758" cy="20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92" name="Straight Arrow Connector 91"/>
          <p:cNvCxnSpPr/>
          <p:nvPr/>
        </p:nvCxnSpPr>
        <p:spPr bwMode="auto">
          <a:xfrm flipV="1">
            <a:off x="3525492" y="34183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93" name="TextBox 92"/>
          <p:cNvSpPr txBox="1"/>
          <p:nvPr/>
        </p:nvSpPr>
        <p:spPr>
          <a:xfrm>
            <a:off x="3565498" y="290186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4" name="Trapezoid 93"/>
          <p:cNvSpPr/>
          <p:nvPr/>
        </p:nvSpPr>
        <p:spPr bwMode="auto">
          <a:xfrm rot="5400000">
            <a:off x="2869802" y="3052110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862612" y="3102503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617341" y="2871670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3593849" y="2871670"/>
            <a:ext cx="32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8" name="Rectangle 36"/>
          <p:cNvSpPr>
            <a:spLocks noChangeArrowheads="1"/>
          </p:cNvSpPr>
          <p:nvPr/>
        </p:nvSpPr>
        <p:spPr bwMode="auto">
          <a:xfrm>
            <a:off x="587642" y="6262150"/>
            <a:ext cx="7906019" cy="4695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000" b="1" dirty="0" smtClean="0"/>
              <a:t>Recall: adversary gets access to </a:t>
            </a:r>
            <a:r>
              <a:rPr lang="en-US" sz="2000" b="1" i="1" dirty="0" smtClean="0">
                <a:latin typeface="Times New Roman"/>
                <a:cs typeface="Times New Roman"/>
              </a:rPr>
              <a:t>Rep </a:t>
            </a:r>
            <a:r>
              <a:rPr lang="en-US" sz="2000" b="1" dirty="0" smtClean="0">
                <a:latin typeface="Calibri"/>
                <a:cs typeface="Calibri"/>
              </a:rPr>
              <a:t>can provide arbitrary point </a:t>
            </a:r>
            <a:r>
              <a:rPr lang="en-US" sz="2000" b="1" i="1" dirty="0" smtClean="0">
                <a:latin typeface="Times New Roman"/>
                <a:cs typeface="Times New Roman"/>
              </a:rPr>
              <a:t>w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1</a:t>
            </a:r>
            <a:endParaRPr lang="en-US" sz="2000" b="1" baseline="-25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4345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/>
      <p:bldP spid="49" grpId="0" animBg="1"/>
      <p:bldP spid="60" grpId="0" animBg="1"/>
      <p:bldP spid="62" grpId="0"/>
      <p:bldP spid="63" grpId="0" animBg="1"/>
      <p:bldP spid="69" grpId="0" animBg="1"/>
      <p:bldP spid="71" grpId="0"/>
      <p:bldP spid="9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entropy” (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5722026" y="374090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722026" y="39434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519237" y="356617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424284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803906" y="348052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168263" y="352928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684062" y="367690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916860" y="400748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554173" y="39202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424284" y="346527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89020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584182" y="4100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389348" y="36825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233208" y="2034529"/>
            <a:ext cx="2407543" cy="1550397"/>
            <a:chOff x="6233208" y="2034529"/>
            <a:chExt cx="2407543" cy="1550397"/>
          </a:xfrm>
        </p:grpSpPr>
        <p:cxnSp>
          <p:nvCxnSpPr>
            <p:cNvPr id="4" name="Straight Arrow Connector 3"/>
            <p:cNvCxnSpPr>
              <a:endCxn id="13" idx="7"/>
            </p:cNvCxnSpPr>
            <p:nvPr/>
          </p:nvCxnSpPr>
          <p:spPr>
            <a:xfrm flipH="1">
              <a:off x="6630104" y="2496194"/>
              <a:ext cx="476222" cy="10887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16" idx="0"/>
            </p:cNvCxnSpPr>
            <p:nvPr/>
          </p:nvCxnSpPr>
          <p:spPr>
            <a:xfrm flipH="1">
              <a:off x="6233208" y="2496194"/>
              <a:ext cx="856581" cy="10330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v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43" name="Oval 42"/>
          <p:cNvSpPr/>
          <p:nvPr/>
        </p:nvSpPr>
        <p:spPr bwMode="auto">
          <a:xfrm>
            <a:off x="1964062" y="527972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031188" y="259409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031188" y="59581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099568" y="561949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777925" y="236485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648036" y="367230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81542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73988" y="574750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774529" y="46710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16598" y="200335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61077" y="1605695"/>
            <a:ext cx="2767517" cy="1481241"/>
            <a:chOff x="5873234" y="2034529"/>
            <a:chExt cx="2767517" cy="1481241"/>
          </a:xfrm>
        </p:grpSpPr>
        <p:cxnSp>
          <p:nvCxnSpPr>
            <p:cNvPr id="65" name="Straight Arrow Connector 64"/>
            <p:cNvCxnSpPr>
              <a:endCxn id="51" idx="0"/>
            </p:cNvCxnSpPr>
            <p:nvPr/>
          </p:nvCxnSpPr>
          <p:spPr>
            <a:xfrm flipH="1">
              <a:off x="7261984" y="2567056"/>
              <a:ext cx="22640" cy="9487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45" idx="6"/>
            </p:cNvCxnSpPr>
            <p:nvPr/>
          </p:nvCxnSpPr>
          <p:spPr>
            <a:xfrm flipH="1">
              <a:off x="5873234" y="2567056"/>
              <a:ext cx="1411390" cy="5198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Oval 67"/>
          <p:cNvSpPr/>
          <p:nvPr/>
        </p:nvSpPr>
        <p:spPr bwMode="auto">
          <a:xfrm>
            <a:off x="1899117" y="36916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77401" y="1483950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505412" y="1442709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587642" y="6262150"/>
            <a:ext cx="7906019" cy="4695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000" b="1" dirty="0" smtClean="0"/>
              <a:t>Key derivation may be possible </a:t>
            </a:r>
            <a:r>
              <a:rPr lang="en-US" sz="2000" b="1" dirty="0" smtClean="0"/>
              <a:t>for </a:t>
            </a:r>
            <a:r>
              <a:rPr lang="en-US" sz="2000" b="1" i="1" dirty="0" smtClean="0">
                <a:latin typeface="Times New Roman"/>
                <a:cs typeface="Times New Roman"/>
              </a:rPr>
              <a:t>w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b="1" dirty="0" smtClean="0"/>
              <a:t>, </a:t>
            </a:r>
            <a:r>
              <a:rPr lang="en-US" sz="2000" b="1" dirty="0" smtClean="0"/>
              <a:t>impossible for </a:t>
            </a:r>
            <a:r>
              <a:rPr lang="en-US" sz="2000" b="1" i="1" dirty="0" smtClean="0">
                <a:latin typeface="Times New Roman"/>
                <a:cs typeface="Times New Roman"/>
              </a:rPr>
              <a:t>v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0</a:t>
            </a:r>
            <a:endParaRPr lang="en-US" sz="2000" b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566714" y="3137487"/>
            <a:ext cx="1462875" cy="1462875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115539" y="3886822"/>
            <a:ext cx="392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253924" y="3823461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/>
          <p:cNvCxnSpPr>
            <a:stCxn id="49" idx="7"/>
          </p:cNvCxnSpPr>
          <p:nvPr/>
        </p:nvCxnSpPr>
        <p:spPr bwMode="auto">
          <a:xfrm flipV="1">
            <a:off x="6364791" y="3822195"/>
            <a:ext cx="1226758" cy="20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 flipV="1">
            <a:off x="8254429" y="381059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9" name="TextBox 58"/>
          <p:cNvSpPr txBox="1"/>
          <p:nvPr/>
        </p:nvSpPr>
        <p:spPr>
          <a:xfrm>
            <a:off x="8294435" y="3294103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0" name="Trapezoid 59"/>
          <p:cNvSpPr/>
          <p:nvPr/>
        </p:nvSpPr>
        <p:spPr bwMode="auto">
          <a:xfrm rot="5400000">
            <a:off x="7598739" y="3444346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cxnSp>
        <p:nvCxnSpPr>
          <p:cNvPr id="61" name="Straight Arrow Connector 60"/>
          <p:cNvCxnSpPr>
            <a:stCxn id="49" idx="1"/>
          </p:cNvCxnSpPr>
          <p:nvPr/>
        </p:nvCxnSpPr>
        <p:spPr bwMode="auto">
          <a:xfrm flipH="1" flipV="1">
            <a:off x="5851915" y="3294103"/>
            <a:ext cx="421031" cy="54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62" name="TextBox 61"/>
          <p:cNvSpPr txBox="1"/>
          <p:nvPr/>
        </p:nvSpPr>
        <p:spPr>
          <a:xfrm>
            <a:off x="7591549" y="3494739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63" name="Rectangle 36"/>
          <p:cNvSpPr>
            <a:spLocks noChangeArrowheads="1"/>
          </p:cNvSpPr>
          <p:nvPr/>
        </p:nvSpPr>
        <p:spPr bwMode="auto">
          <a:xfrm>
            <a:off x="5212958" y="4976176"/>
            <a:ext cx="2544246" cy="9862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000" b="1" dirty="0" smtClean="0"/>
              <a:t>For any construction adversary learns r by running with </a:t>
            </a:r>
            <a:r>
              <a:rPr lang="en-US" sz="2000" b="1" i="1" dirty="0" smtClean="0">
                <a:latin typeface="Times New Roman"/>
                <a:cs typeface="Times New Roman"/>
              </a:rPr>
              <a:t>v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1</a:t>
            </a:r>
            <a:endParaRPr lang="en-US" sz="2000" b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346278" y="3263906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322786" y="3263906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 rot="2488448">
            <a:off x="5926235" y="3132911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1765" y="3440919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51993" y="425581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846487" y="2750999"/>
            <a:ext cx="1462875" cy="1462875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395312" y="3500334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 bwMode="auto">
          <a:xfrm flipH="1" flipV="1">
            <a:off x="1131688" y="2907615"/>
            <a:ext cx="421031" cy="54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90" name="Rectangle 89"/>
          <p:cNvSpPr/>
          <p:nvPr/>
        </p:nvSpPr>
        <p:spPr>
          <a:xfrm rot="2488448">
            <a:off x="1206008" y="2746423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cxnSp>
        <p:nvCxnSpPr>
          <p:cNvPr id="91" name="Straight Arrow Connector 90"/>
          <p:cNvCxnSpPr/>
          <p:nvPr/>
        </p:nvCxnSpPr>
        <p:spPr bwMode="auto">
          <a:xfrm flipV="1">
            <a:off x="1663586" y="3490327"/>
            <a:ext cx="1226758" cy="20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92" name="Straight Arrow Connector 91"/>
          <p:cNvCxnSpPr/>
          <p:nvPr/>
        </p:nvCxnSpPr>
        <p:spPr bwMode="auto">
          <a:xfrm flipV="1">
            <a:off x="3525492" y="34183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93" name="TextBox 92"/>
          <p:cNvSpPr txBox="1"/>
          <p:nvPr/>
        </p:nvSpPr>
        <p:spPr>
          <a:xfrm>
            <a:off x="3565498" y="290186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4" name="Trapezoid 93"/>
          <p:cNvSpPr/>
          <p:nvPr/>
        </p:nvSpPr>
        <p:spPr bwMode="auto">
          <a:xfrm rot="5400000">
            <a:off x="2869802" y="3052110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862612" y="3102503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617341" y="2871670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3593849" y="2871670"/>
            <a:ext cx="32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4426937" y="1231351"/>
            <a:ext cx="4182115" cy="74868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000" b="1" dirty="0" smtClean="0"/>
              <a:t>To distinguish between </a:t>
            </a:r>
            <a:r>
              <a:rPr lang="en-US" sz="2000" b="1" i="1" dirty="0" smtClean="0">
                <a:latin typeface="Times New Roman"/>
                <a:cs typeface="Times New Roman"/>
              </a:rPr>
              <a:t>v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b="1" dirty="0" smtClean="0"/>
              <a:t> and </a:t>
            </a:r>
            <a:r>
              <a:rPr lang="en-US" sz="2000" b="1" i="1" dirty="0" smtClean="0">
                <a:latin typeface="Times New Roman"/>
                <a:cs typeface="Times New Roman"/>
              </a:rPr>
              <a:t>w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b="1" dirty="0" smtClean="0"/>
              <a:t> must consider more than just </a:t>
            </a:r>
            <a:r>
              <a:rPr lang="en-US" sz="2000" b="1" i="1" dirty="0" smtClean="0">
                <a:latin typeface="Times New Roman"/>
                <a:cs typeface="Times New Roman"/>
              </a:rPr>
              <a:t>t</a:t>
            </a:r>
            <a:r>
              <a:rPr lang="en-US" sz="2000" b="1" dirty="0" smtClean="0"/>
              <a:t> and </a:t>
            </a:r>
            <a:r>
              <a:rPr lang="en-US" sz="2000" b="1" i="1" dirty="0" smtClean="0">
                <a:latin typeface="Times New Roman"/>
                <a:cs typeface="Times New Roman"/>
              </a:rPr>
              <a:t>k</a:t>
            </a:r>
            <a:endParaRPr lang="en-US" sz="2000" b="1" i="1" baseline="-25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2124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7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entropy” (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5722026" y="374090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722026" y="39434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519237" y="356617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424284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803906" y="348052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168263" y="352928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684062" y="367690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916860" y="400748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554173" y="39202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424284" y="346527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89020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584182" y="4100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389348" y="36825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233208" y="2034529"/>
            <a:ext cx="2407543" cy="1550397"/>
            <a:chOff x="6233208" y="2034529"/>
            <a:chExt cx="2407543" cy="1550397"/>
          </a:xfrm>
        </p:grpSpPr>
        <p:cxnSp>
          <p:nvCxnSpPr>
            <p:cNvPr id="4" name="Straight Arrow Connector 3"/>
            <p:cNvCxnSpPr>
              <a:endCxn id="13" idx="7"/>
            </p:cNvCxnSpPr>
            <p:nvPr/>
          </p:nvCxnSpPr>
          <p:spPr>
            <a:xfrm flipH="1">
              <a:off x="6630104" y="2496194"/>
              <a:ext cx="476222" cy="10887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16" idx="0"/>
            </p:cNvCxnSpPr>
            <p:nvPr/>
          </p:nvCxnSpPr>
          <p:spPr>
            <a:xfrm flipH="1">
              <a:off x="6233208" y="2496194"/>
              <a:ext cx="856581" cy="10330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v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43" name="Oval 42"/>
          <p:cNvSpPr/>
          <p:nvPr/>
        </p:nvSpPr>
        <p:spPr bwMode="auto">
          <a:xfrm>
            <a:off x="1964062" y="527972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031188" y="259409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031188" y="59581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099568" y="561949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777925" y="236485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648036" y="367230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81542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73988" y="574750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774529" y="46710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16598" y="200335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61077" y="1605695"/>
            <a:ext cx="2767517" cy="1481241"/>
            <a:chOff x="5873234" y="2034529"/>
            <a:chExt cx="2767517" cy="1481241"/>
          </a:xfrm>
        </p:grpSpPr>
        <p:cxnSp>
          <p:nvCxnSpPr>
            <p:cNvPr id="65" name="Straight Arrow Connector 64"/>
            <p:cNvCxnSpPr>
              <a:endCxn id="51" idx="0"/>
            </p:cNvCxnSpPr>
            <p:nvPr/>
          </p:nvCxnSpPr>
          <p:spPr>
            <a:xfrm flipH="1">
              <a:off x="7261984" y="2567056"/>
              <a:ext cx="22640" cy="9487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45" idx="6"/>
            </p:cNvCxnSpPr>
            <p:nvPr/>
          </p:nvCxnSpPr>
          <p:spPr>
            <a:xfrm flipH="1">
              <a:off x="5873234" y="2567056"/>
              <a:ext cx="1411390" cy="5198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Oval 67"/>
          <p:cNvSpPr/>
          <p:nvPr/>
        </p:nvSpPr>
        <p:spPr bwMode="auto">
          <a:xfrm>
            <a:off x="1899117" y="36916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77401" y="1483950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505412" y="1442709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566714" y="3137487"/>
            <a:ext cx="1462875" cy="1462875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115539" y="3886822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253924" y="3823461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/>
          <p:cNvCxnSpPr>
            <a:stCxn id="49" idx="7"/>
          </p:cNvCxnSpPr>
          <p:nvPr/>
        </p:nvCxnSpPr>
        <p:spPr bwMode="auto">
          <a:xfrm flipV="1">
            <a:off x="6364791" y="3822195"/>
            <a:ext cx="1226758" cy="20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 flipV="1">
            <a:off x="8254429" y="381059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9" name="TextBox 58"/>
          <p:cNvSpPr txBox="1"/>
          <p:nvPr/>
        </p:nvSpPr>
        <p:spPr>
          <a:xfrm>
            <a:off x="8294435" y="3294103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0" name="Trapezoid 59"/>
          <p:cNvSpPr/>
          <p:nvPr/>
        </p:nvSpPr>
        <p:spPr bwMode="auto">
          <a:xfrm rot="5400000">
            <a:off x="7598739" y="3444346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cxnSp>
        <p:nvCxnSpPr>
          <p:cNvPr id="61" name="Straight Arrow Connector 60"/>
          <p:cNvCxnSpPr>
            <a:stCxn id="49" idx="1"/>
          </p:cNvCxnSpPr>
          <p:nvPr/>
        </p:nvCxnSpPr>
        <p:spPr bwMode="auto">
          <a:xfrm flipH="1" flipV="1">
            <a:off x="5851915" y="3294103"/>
            <a:ext cx="421031" cy="54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62" name="TextBox 61"/>
          <p:cNvSpPr txBox="1"/>
          <p:nvPr/>
        </p:nvSpPr>
        <p:spPr>
          <a:xfrm>
            <a:off x="7591549" y="3494739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63" name="Rectangle 36"/>
          <p:cNvSpPr>
            <a:spLocks noChangeArrowheads="1"/>
          </p:cNvSpPr>
          <p:nvPr/>
        </p:nvSpPr>
        <p:spPr bwMode="auto">
          <a:xfrm>
            <a:off x="5212958" y="4976176"/>
            <a:ext cx="2544246" cy="9862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000" b="1" dirty="0" smtClean="0"/>
              <a:t>For any construction adversary learns r by running with </a:t>
            </a:r>
            <a:r>
              <a:rPr lang="en-US" sz="2000" b="1" i="1" dirty="0" smtClean="0">
                <a:latin typeface="Times New Roman"/>
                <a:cs typeface="Times New Roman"/>
              </a:rPr>
              <a:t>v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1</a:t>
            </a:r>
            <a:endParaRPr lang="en-US" sz="2000" b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346278" y="3263906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322786" y="3263906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 rot="2488448">
            <a:off x="5926235" y="3132911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1765" y="3440919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51993" y="425581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846487" y="2750999"/>
            <a:ext cx="1462875" cy="1462875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395312" y="3500334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 bwMode="auto">
          <a:xfrm flipH="1" flipV="1">
            <a:off x="1131688" y="2907615"/>
            <a:ext cx="421031" cy="54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90" name="Rectangle 89"/>
          <p:cNvSpPr/>
          <p:nvPr/>
        </p:nvSpPr>
        <p:spPr>
          <a:xfrm rot="2488448">
            <a:off x="1206008" y="2746423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cxnSp>
        <p:nvCxnSpPr>
          <p:cNvPr id="91" name="Straight Arrow Connector 90"/>
          <p:cNvCxnSpPr/>
          <p:nvPr/>
        </p:nvCxnSpPr>
        <p:spPr bwMode="auto">
          <a:xfrm flipV="1">
            <a:off x="1663586" y="3490327"/>
            <a:ext cx="1226758" cy="20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92" name="Straight Arrow Connector 91"/>
          <p:cNvCxnSpPr/>
          <p:nvPr/>
        </p:nvCxnSpPr>
        <p:spPr bwMode="auto">
          <a:xfrm flipV="1">
            <a:off x="3525492" y="34183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93" name="TextBox 92"/>
          <p:cNvSpPr txBox="1"/>
          <p:nvPr/>
        </p:nvSpPr>
        <p:spPr>
          <a:xfrm>
            <a:off x="3565498" y="290186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4" name="Trapezoid 93"/>
          <p:cNvSpPr/>
          <p:nvPr/>
        </p:nvSpPr>
        <p:spPr bwMode="auto">
          <a:xfrm rot="5400000">
            <a:off x="2869802" y="3052110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862612" y="3102503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617341" y="2871670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3593849" y="2871670"/>
            <a:ext cx="32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4426937" y="1231351"/>
            <a:ext cx="4182115" cy="74868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000" b="1" dirty="0" smtClean="0"/>
              <a:t>To distinguish between </a:t>
            </a:r>
            <a:r>
              <a:rPr lang="en-US" sz="2000" b="1" i="1" dirty="0" smtClean="0">
                <a:latin typeface="Times New Roman"/>
                <a:cs typeface="Times New Roman"/>
              </a:rPr>
              <a:t>v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b="1" dirty="0" smtClean="0"/>
              <a:t> and </a:t>
            </a:r>
            <a:r>
              <a:rPr lang="en-US" sz="2000" b="1" i="1" dirty="0" smtClean="0">
                <a:latin typeface="Times New Roman"/>
                <a:cs typeface="Times New Roman"/>
              </a:rPr>
              <a:t>w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b="1" dirty="0" smtClean="0"/>
              <a:t> must consider more than just </a:t>
            </a:r>
            <a:r>
              <a:rPr lang="en-US" sz="2000" b="1" i="1" dirty="0" smtClean="0">
                <a:latin typeface="Times New Roman"/>
                <a:cs typeface="Times New Roman"/>
              </a:rPr>
              <a:t>t</a:t>
            </a:r>
            <a:r>
              <a:rPr lang="en-US" sz="2000" b="1" dirty="0" smtClean="0"/>
              <a:t> and </a:t>
            </a:r>
            <a:r>
              <a:rPr lang="en-US" sz="2000" b="1" i="1" dirty="0" smtClean="0">
                <a:latin typeface="Times New Roman"/>
                <a:cs typeface="Times New Roman"/>
              </a:rPr>
              <a:t>k</a:t>
            </a:r>
            <a:endParaRPr lang="en-US" sz="2000" b="1" i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73" name="Rectangle 36"/>
          <p:cNvSpPr>
            <a:spLocks noChangeArrowheads="1"/>
          </p:cNvSpPr>
          <p:nvPr/>
        </p:nvSpPr>
        <p:spPr bwMode="auto">
          <a:xfrm>
            <a:off x="149567" y="6045183"/>
            <a:ext cx="8890000" cy="77185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400" b="1" dirty="0" smtClean="0"/>
              <a:t>Moral: our constructions will exploit structure in the source </a:t>
            </a:r>
            <a:br>
              <a:rPr lang="en-US" sz="2400" b="1" dirty="0" smtClean="0"/>
            </a:br>
            <a:r>
              <a:rPr lang="en-US" sz="2400" b="1" dirty="0" smtClean="0"/>
              <a:t>(not “any source of a given </a:t>
            </a:r>
            <a:r>
              <a:rPr lang="en-US" sz="2400" b="1" i="1" dirty="0" smtClean="0">
                <a:latin typeface="Times New Roman"/>
                <a:cs typeface="Times New Roman"/>
              </a:rPr>
              <a:t>k</a:t>
            </a:r>
            <a:r>
              <a:rPr lang="en-US" sz="2400" b="1" dirty="0" smtClean="0"/>
              <a:t>” like prior work)</a:t>
            </a:r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1120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46"/>
            <a:ext cx="8229600" cy="1143000"/>
          </a:xfrm>
        </p:spPr>
        <p:txBody>
          <a:bodyPr/>
          <a:lstStyle/>
          <a:p>
            <a:r>
              <a:rPr lang="en-US" dirty="0" smtClean="0"/>
              <a:t>Hamming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3647"/>
            <a:ext cx="8229600" cy="3034038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Sources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=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,…, </a:t>
            </a:r>
            <a:r>
              <a:rPr lang="en-US" i="1" dirty="0" err="1" smtClean="0">
                <a:latin typeface="Times New Roman"/>
                <a:cs typeface="Times New Roman"/>
              </a:rPr>
              <a:t>a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br>
              <a:rPr lang="en-US" dirty="0" smtClean="0">
                <a:latin typeface="Times New Roman"/>
                <a:cs typeface="Times New Roman"/>
              </a:rPr>
            </a:br>
            <a:r>
              <a:rPr lang="en-US" dirty="0" smtClean="0"/>
              <a:t>symbols </a:t>
            </a:r>
            <a:r>
              <a:rPr lang="en-US" i="1" dirty="0" err="1" smtClean="0">
                <a:latin typeface="Times New Roman"/>
                <a:cs typeface="Times New Roman"/>
              </a:rPr>
              <a:t>a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over </a:t>
            </a:r>
            <a:r>
              <a:rPr lang="en-US" dirty="0"/>
              <a:t>alphabet </a:t>
            </a:r>
            <a:r>
              <a:rPr lang="en-US" i="1" dirty="0">
                <a:latin typeface="Times New Roman"/>
                <a:cs typeface="Times New Roman"/>
              </a:rPr>
              <a:t>Z </a:t>
            </a:r>
            <a:r>
              <a:rPr lang="en-US" i="1" dirty="0" smtClean="0">
                <a:latin typeface="Times New Roman"/>
                <a:cs typeface="Times New Roman"/>
              </a:rPr>
              <a:t/>
            </a:r>
            <a:br>
              <a:rPr lang="en-US" i="1" dirty="0" smtClean="0">
                <a:latin typeface="Times New Roman"/>
                <a:cs typeface="Times New Roman"/>
              </a:rPr>
            </a:br>
            <a:endParaRPr lang="en-US" dirty="0" smtClean="0"/>
          </a:p>
          <a:p>
            <a:r>
              <a:rPr lang="en-US" i="1" dirty="0" smtClean="0">
                <a:latin typeface="Times New Roman"/>
                <a:cs typeface="Times New Roman"/>
              </a:rPr>
              <a:t>d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=</a:t>
            </a:r>
            <a:r>
              <a:rPr lang="en-US" dirty="0" smtClean="0">
                <a:latin typeface="Times New Roman"/>
                <a:cs typeface="Times New Roman"/>
              </a:rPr>
              <a:t>#</a:t>
            </a:r>
            <a:r>
              <a:rPr lang="en-US" dirty="0" smtClean="0"/>
              <a:t> of symbols in that differ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944389"/>
              </p:ext>
            </p:extLst>
          </p:nvPr>
        </p:nvGraphicFramePr>
        <p:xfrm>
          <a:off x="1524000" y="424448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38156" y="4170962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1038156" y="4524503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endParaRPr lang="en-US" sz="2400" baseline="-25000" dirty="0"/>
          </a:p>
        </p:txBody>
      </p:sp>
      <p:sp>
        <p:nvSpPr>
          <p:cNvPr id="8" name="Right Arrow 7"/>
          <p:cNvSpPr/>
          <p:nvPr/>
        </p:nvSpPr>
        <p:spPr>
          <a:xfrm rot="16200000">
            <a:off x="2219159" y="5066377"/>
            <a:ext cx="441158" cy="3342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6200000">
            <a:off x="4015876" y="5066378"/>
            <a:ext cx="441158" cy="3342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6200000">
            <a:off x="6481014" y="5066378"/>
            <a:ext cx="441158" cy="3342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6200000">
            <a:off x="7087941" y="5066376"/>
            <a:ext cx="441158" cy="3342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36"/>
          <p:cNvSpPr>
            <a:spLocks noChangeArrowheads="1"/>
          </p:cNvSpPr>
          <p:nvPr/>
        </p:nvSpPr>
        <p:spPr bwMode="auto">
          <a:xfrm>
            <a:off x="3074736" y="5721685"/>
            <a:ext cx="2406315" cy="6015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800" i="1" dirty="0" smtClean="0">
                <a:latin typeface="Times New Roman"/>
                <a:cs typeface="Times New Roman"/>
              </a:rPr>
              <a:t>d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latin typeface="Times New Roman"/>
                <a:cs typeface="Times New Roman"/>
              </a:rPr>
              <a:t>,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</a:t>
            </a:r>
            <a:r>
              <a:rPr lang="en-US" sz="2800" dirty="0" smtClean="0">
                <a:latin typeface="Times New Roman"/>
                <a:cs typeface="Times New Roman"/>
              </a:rPr>
              <a:t>)=4</a:t>
            </a:r>
          </a:p>
        </p:txBody>
      </p:sp>
    </p:spTree>
    <p:extLst>
      <p:ext uri="{BB962C8B-B14F-4D97-AF65-F5344CB8AC3E}">
        <p14:creationId xmlns:p14="http://schemas.microsoft.com/office/powerpoint/2010/main" val="2751837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44808" y="4561927"/>
            <a:ext cx="1279508" cy="2177697"/>
            <a:chOff x="1643244" y="4564057"/>
            <a:chExt cx="1279508" cy="2177697"/>
          </a:xfrm>
        </p:grpSpPr>
        <p:grpSp>
          <p:nvGrpSpPr>
            <p:cNvPr id="78" name="Group 7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01" name="Rectangle 10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98" name="Rectangle 9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5701" y="4561927"/>
            <a:ext cx="1279508" cy="2177697"/>
            <a:chOff x="1643244" y="4564057"/>
            <a:chExt cx="1279508" cy="2177697"/>
          </a:xfrm>
        </p:grpSpPr>
        <p:grpSp>
          <p:nvGrpSpPr>
            <p:cNvPr id="104" name="Group 103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7" name="Rectangle 126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4" name="Rectangle 123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1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213915" y="4561927"/>
            <a:ext cx="1279508" cy="2177697"/>
            <a:chOff x="1643244" y="4564057"/>
            <a:chExt cx="1279508" cy="2177697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3" name="Rectangle 152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0" name="Rectangle 149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4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2" name="Rectangle 131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783022" y="4561927"/>
            <a:ext cx="1279508" cy="2177697"/>
            <a:chOff x="1643244" y="4564057"/>
            <a:chExt cx="1279508" cy="2177697"/>
          </a:xfrm>
        </p:grpSpPr>
        <p:grpSp>
          <p:nvGrpSpPr>
            <p:cNvPr id="156" name="Group 155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9" name="Rectangle 178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6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352129" y="4561927"/>
            <a:ext cx="1279508" cy="2177697"/>
            <a:chOff x="1643244" y="4564057"/>
            <a:chExt cx="1279508" cy="217769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04" name="Picture 20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5" name="Rectangle 204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01" name="Picture 20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2" name="Rectangle 201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8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7921237" y="4561927"/>
            <a:ext cx="1279508" cy="2177697"/>
            <a:chOff x="1643244" y="4564057"/>
            <a:chExt cx="1279508" cy="2177697"/>
          </a:xfrm>
        </p:grpSpPr>
        <p:grpSp>
          <p:nvGrpSpPr>
            <p:cNvPr id="208" name="Group 20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31" name="Rectangle 23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32" name="Rectangle 23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28" name="Rectangle 22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0" name="Rectangle 20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33" name="Rectangle 232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882646" y="4561927"/>
            <a:ext cx="10613283" cy="1721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33" grpId="0"/>
      <p:bldP spid="234" grpId="0" animBg="1"/>
      <p:bldP spid="2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>
          <a:xfrm>
            <a:off x="457200" y="-1294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</a:rPr>
              <a:t>Key Derivation from Noisy Sources</a:t>
            </a:r>
            <a:endParaRPr lang="en-US" dirty="0"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5962" y="1013563"/>
            <a:ext cx="390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Physically </a:t>
            </a:r>
            <a:r>
              <a:rPr lang="en-US" sz="1800" b="1" dirty="0" err="1" smtClean="0"/>
              <a:t>Unclonable</a:t>
            </a:r>
            <a:r>
              <a:rPr lang="en-US" sz="1800" b="1" dirty="0" smtClean="0"/>
              <a:t> Functions (PUFs)</a:t>
            </a:r>
            <a:endParaRPr lang="en-US" sz="1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36468" y="957497"/>
            <a:ext cx="181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Biometric Data</a:t>
            </a:r>
            <a:endParaRPr lang="en-US" sz="1800" b="1" dirty="0"/>
          </a:p>
        </p:txBody>
      </p:sp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247929" y="5955854"/>
            <a:ext cx="8783531" cy="7735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800" b="1" dirty="0" smtClean="0"/>
              <a:t>Goal of this talk: produce good outputs</a:t>
            </a:r>
            <a:br>
              <a:rPr lang="en-US" sz="2800" b="1" dirty="0" smtClean="0"/>
            </a:br>
            <a:r>
              <a:rPr lang="en-US" sz="2800" b="1" dirty="0" smtClean="0"/>
              <a:t>in scenarios we couldn’t handle before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0966" y="2781790"/>
            <a:ext cx="10024191" cy="3149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rial" charset="0"/>
              </a:rPr>
              <a:t>High-entropy sources are often noisy </a:t>
            </a:r>
          </a:p>
          <a:p>
            <a:pPr lvl="1"/>
            <a:r>
              <a:rPr lang="en-US" sz="2400" dirty="0" smtClean="0">
                <a:latin typeface="Arial" charset="0"/>
              </a:rPr>
              <a:t>Initial reading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  </a:t>
            </a:r>
            <a:r>
              <a:rPr lang="en-US" sz="2400" dirty="0" smtClean="0">
                <a:latin typeface="Times New Roman"/>
                <a:cs typeface="Times New Roman"/>
              </a:rPr>
              <a:t>≠ </a:t>
            </a:r>
            <a:r>
              <a:rPr lang="en-US" sz="2400" dirty="0" smtClean="0">
                <a:latin typeface="Arial" charset="0"/>
              </a:rPr>
              <a:t> later reading reading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Arial" charset="0"/>
              </a:rPr>
              <a:t> </a:t>
            </a:r>
          </a:p>
          <a:p>
            <a:pPr lvl="1"/>
            <a:r>
              <a:rPr lang="en-US" altLang="ja-JP" sz="2400" dirty="0" smtClean="0">
                <a:latin typeface="Arial"/>
                <a:cs typeface="Arial"/>
              </a:rPr>
              <a:t>Assume a bound on distance: 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d</a:t>
            </a:r>
            <a:r>
              <a:rPr lang="en-US" altLang="ja-JP" sz="2400" dirty="0" smtClean="0">
                <a:latin typeface="Times New Roman"/>
                <a:cs typeface="Times New Roman"/>
              </a:rPr>
              <a:t>(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w</a:t>
            </a:r>
            <a:r>
              <a:rPr lang="en-US" altLang="ja-JP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altLang="ja-JP" sz="2400" dirty="0" smtClean="0">
                <a:latin typeface="Times New Roman"/>
                <a:cs typeface="Times New Roman"/>
              </a:rPr>
              <a:t>, 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w</a:t>
            </a:r>
            <a:r>
              <a:rPr lang="en-US" altLang="ja-JP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altLang="ja-JP" sz="2400" dirty="0" smtClean="0">
                <a:latin typeface="Times New Roman"/>
                <a:cs typeface="Times New Roman"/>
              </a:rPr>
              <a:t>) ≤ 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t</a:t>
            </a:r>
            <a:endParaRPr lang="en-US" altLang="ja-JP" sz="2400" baseline="-25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800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charset="0"/>
              </a:rPr>
              <a:t>Goal: </a:t>
            </a:r>
            <a:r>
              <a:rPr lang="en-US" sz="2800" dirty="0">
                <a:latin typeface="Arial" charset="0"/>
              </a:rPr>
              <a:t>derive </a:t>
            </a:r>
            <a:r>
              <a:rPr lang="en-US" sz="2800" dirty="0" smtClean="0">
                <a:latin typeface="Arial" charset="0"/>
              </a:rPr>
              <a:t>a stable cryptographically strong output</a:t>
            </a:r>
            <a:endParaRPr lang="en-US" sz="2800" dirty="0">
              <a:latin typeface="Arial" charset="0"/>
            </a:endParaRP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Want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Arial" charset="0"/>
                <a:cs typeface="Arial" charset="0"/>
              </a:rPr>
              <a:t> to </a:t>
            </a:r>
            <a:r>
              <a:rPr lang="en-US" sz="2400" dirty="0">
                <a:latin typeface="Arial" charset="0"/>
                <a:cs typeface="Arial" charset="0"/>
              </a:rPr>
              <a:t>map to same </a:t>
            </a:r>
            <a:r>
              <a:rPr lang="en-US" sz="2400" dirty="0" smtClean="0">
                <a:latin typeface="Arial" charset="0"/>
                <a:cs typeface="Arial" charset="0"/>
              </a:rPr>
              <a:t>output</a:t>
            </a:r>
            <a:endParaRPr lang="en-US" sz="2400" dirty="0">
              <a:latin typeface="Arial" charset="0"/>
              <a:cs typeface="Arial" charset="0"/>
            </a:endParaRP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The output should look uniform to the adversary</a:t>
            </a:r>
            <a:endParaRPr lang="en-US" sz="2400" dirty="0">
              <a:latin typeface="Times New Roman" charset="0"/>
              <a:cs typeface="Times New Roma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0810" t="11493" r="15055" b="2758"/>
          <a:stretch/>
        </p:blipFill>
        <p:spPr>
          <a:xfrm>
            <a:off x="6480292" y="1326829"/>
            <a:ext cx="1781840" cy="1582105"/>
          </a:xfrm>
          <a:prstGeom prst="rect">
            <a:avLst/>
          </a:prstGeom>
        </p:spPr>
      </p:pic>
      <p:pic>
        <p:nvPicPr>
          <p:cNvPr id="4" name="Picture 3" descr="Screen Shot 2014-10-20 at 10.01.5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16" y="1382895"/>
            <a:ext cx="1901831" cy="139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0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44808" y="4561927"/>
            <a:ext cx="1279508" cy="2177697"/>
            <a:chOff x="1643244" y="4564057"/>
            <a:chExt cx="1279508" cy="2177697"/>
          </a:xfrm>
        </p:grpSpPr>
        <p:grpSp>
          <p:nvGrpSpPr>
            <p:cNvPr id="78" name="Group 7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01" name="Rectangle 10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98" name="Rectangle 9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5701" y="4561927"/>
            <a:ext cx="1279508" cy="2177697"/>
            <a:chOff x="1643244" y="4564057"/>
            <a:chExt cx="1279508" cy="2177697"/>
          </a:xfrm>
        </p:grpSpPr>
        <p:grpSp>
          <p:nvGrpSpPr>
            <p:cNvPr id="104" name="Group 103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7" name="Rectangle 126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4" name="Rectangle 123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1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213915" y="4561927"/>
            <a:ext cx="1279508" cy="2177697"/>
            <a:chOff x="1643244" y="4564057"/>
            <a:chExt cx="1279508" cy="2177697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3" name="Rectangle 152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0" name="Rectangle 149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4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2" name="Rectangle 131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783022" y="4561927"/>
            <a:ext cx="1279508" cy="2177697"/>
            <a:chOff x="1643244" y="4564057"/>
            <a:chExt cx="1279508" cy="2177697"/>
          </a:xfrm>
        </p:grpSpPr>
        <p:grpSp>
          <p:nvGrpSpPr>
            <p:cNvPr id="156" name="Group 155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9" name="Rectangle 178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6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352129" y="4561927"/>
            <a:ext cx="1279508" cy="2177697"/>
            <a:chOff x="1643244" y="4564057"/>
            <a:chExt cx="1279508" cy="217769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04" name="Picture 20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5" name="Rectangle 204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01" name="Picture 20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2" name="Rectangle 201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8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7921237" y="4561927"/>
            <a:ext cx="1279508" cy="2177697"/>
            <a:chOff x="1643244" y="4564057"/>
            <a:chExt cx="1279508" cy="2177697"/>
          </a:xfrm>
        </p:grpSpPr>
        <p:grpSp>
          <p:nvGrpSpPr>
            <p:cNvPr id="208" name="Group 20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31" name="Rectangle 23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32" name="Rectangle 23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28" name="Rectangle 22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0" name="Rectangle 20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33" name="Rectangle 232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340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44808" y="4561927"/>
            <a:ext cx="1279508" cy="2177697"/>
            <a:chOff x="1643244" y="4564057"/>
            <a:chExt cx="1279508" cy="2177697"/>
          </a:xfrm>
        </p:grpSpPr>
        <p:grpSp>
          <p:nvGrpSpPr>
            <p:cNvPr id="78" name="Group 7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01" name="Rectangle 10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98" name="Rectangle 9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5701" y="4561927"/>
            <a:ext cx="1279508" cy="2177697"/>
            <a:chOff x="1643244" y="4564057"/>
            <a:chExt cx="1279508" cy="2177697"/>
          </a:xfrm>
        </p:grpSpPr>
        <p:grpSp>
          <p:nvGrpSpPr>
            <p:cNvPr id="104" name="Group 103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7" name="Rectangle 126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4" name="Rectangle 123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1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213915" y="4561927"/>
            <a:ext cx="1279508" cy="2177697"/>
            <a:chOff x="1643244" y="4564057"/>
            <a:chExt cx="1279508" cy="2177697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3" name="Rectangle 152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0" name="Rectangle 149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4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2" name="Rectangle 131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783022" y="4561927"/>
            <a:ext cx="1279508" cy="2177697"/>
            <a:chOff x="1643244" y="4564057"/>
            <a:chExt cx="1279508" cy="2177697"/>
          </a:xfrm>
        </p:grpSpPr>
        <p:grpSp>
          <p:nvGrpSpPr>
            <p:cNvPr id="156" name="Group 155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9" name="Rectangle 178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6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352129" y="4561927"/>
            <a:ext cx="1279508" cy="2177697"/>
            <a:chOff x="1643244" y="4564057"/>
            <a:chExt cx="1279508" cy="217769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04" name="Picture 20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5" name="Rectangle 204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01" name="Picture 20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2" name="Rectangle 201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8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7921237" y="4561927"/>
            <a:ext cx="1279508" cy="2177697"/>
            <a:chOff x="1643244" y="4564057"/>
            <a:chExt cx="1279508" cy="2177697"/>
          </a:xfrm>
        </p:grpSpPr>
        <p:grpSp>
          <p:nvGrpSpPr>
            <p:cNvPr id="208" name="Group 20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31" name="Rectangle 23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32" name="Rectangle 23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28" name="Rectangle 22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0" name="Rectangle 20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9952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2134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3249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1807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3476E-6 -1.57262E-6 L -0.88045 0.063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22" y="31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</p:spTree>
    <p:extLst>
      <p:ext uri="{BB962C8B-B14F-4D97-AF65-F5344CB8AC3E}">
        <p14:creationId xmlns:p14="http://schemas.microsoft.com/office/powerpoint/2010/main" val="363072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7" grpId="0" animBg="1"/>
      <p:bldP spid="68" grpId="0" animBg="1"/>
      <p:bldP spid="55" grpId="0"/>
      <p:bldP spid="56" grpId="0" animBg="1"/>
      <p:bldP spid="60" grpId="0"/>
      <p:bldP spid="63" grpId="0" animBg="1"/>
      <p:bldP spid="64" grpId="0"/>
      <p:bldP spid="6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5" name="Group 7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77" name="Rectangle 7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12449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5" name="Group 7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77" name="Rectangle 7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  Use the symbols of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Times New Roman"/>
              </a:rPr>
              <a:t>to open at least one lock</a:t>
            </a:r>
          </a:p>
        </p:txBody>
      </p:sp>
    </p:spTree>
    <p:extLst>
      <p:ext uri="{BB962C8B-B14F-4D97-AF65-F5344CB8AC3E}">
        <p14:creationId xmlns:p14="http://schemas.microsoft.com/office/powerpoint/2010/main" val="4009921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79" name="Rectangle 78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  Use the symbols of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Times New Roman"/>
              </a:rPr>
              <a:t>to open at least one lock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1736123" y="4564057"/>
            <a:ext cx="959150" cy="1534588"/>
            <a:chOff x="373550" y="3283382"/>
            <a:chExt cx="959150" cy="1534588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550" y="3283382"/>
              <a:ext cx="959150" cy="1452913"/>
            </a:xfrm>
            <a:prstGeom prst="rect">
              <a:avLst/>
            </a:prstGeom>
          </p:spPr>
        </p:pic>
        <p:sp>
          <p:nvSpPr>
            <p:cNvPr id="86" name="Rectangle 85"/>
            <p:cNvSpPr/>
            <p:nvPr/>
          </p:nvSpPr>
          <p:spPr>
            <a:xfrm rot="20538414">
              <a:off x="434562" y="3804512"/>
              <a:ext cx="880994" cy="101345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 rot="20538414">
              <a:off x="828212" y="3589243"/>
              <a:ext cx="281848" cy="22232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90" name="Rectangle 8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 rot="20124597">
            <a:off x="2303459" y="5087462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20124597">
            <a:off x="2349375" y="496370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16690752">
            <a:off x="2084276" y="5017785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rot="20124597">
            <a:off x="2579271" y="522728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rot="20124597">
            <a:off x="2383239" y="508746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17758626">
            <a:off x="2419003" y="5225803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19563718">
            <a:off x="1643244" y="548822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9563718">
            <a:off x="1748465" y="5629440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 rot="19563718">
            <a:off x="1735255" y="5517917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 rot="19563718">
            <a:off x="1982970" y="5090423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 rot="19547400">
            <a:off x="2196087" y="4894757"/>
            <a:ext cx="119608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 rot="20165088">
            <a:off x="2208646" y="4900193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 rot="20165088">
            <a:off x="2024261" y="4805411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 rot="20165088">
            <a:off x="1920317" y="4828130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 rot="20165088">
            <a:off x="1920317" y="4904065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 rot="20606050">
            <a:off x="1924369" y="498414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1983919" y="4840707"/>
            <a:ext cx="391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06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  Use the symbols of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Times New Roman"/>
              </a:rPr>
              <a:t>to open at least one lock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1736123" y="4564057"/>
            <a:ext cx="959150" cy="1534588"/>
            <a:chOff x="373550" y="3283382"/>
            <a:chExt cx="959150" cy="1534588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550" y="3283382"/>
              <a:ext cx="959150" cy="1452913"/>
            </a:xfrm>
            <a:prstGeom prst="rect">
              <a:avLst/>
            </a:prstGeom>
          </p:spPr>
        </p:pic>
        <p:sp>
          <p:nvSpPr>
            <p:cNvPr id="86" name="Rectangle 85"/>
            <p:cNvSpPr/>
            <p:nvPr/>
          </p:nvSpPr>
          <p:spPr>
            <a:xfrm rot="20538414">
              <a:off x="434562" y="3804512"/>
              <a:ext cx="880994" cy="101345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 rot="20538414">
              <a:off x="828212" y="3589243"/>
              <a:ext cx="281848" cy="22232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90" name="Rectangle 8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 rot="20124597">
            <a:off x="2303459" y="5087462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20124597">
            <a:off x="2349375" y="496370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16690752">
            <a:off x="2084276" y="5017785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rot="20124597">
            <a:off x="2579271" y="522728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rot="20124597">
            <a:off x="2383239" y="508746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17758626">
            <a:off x="2419003" y="5225803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19563718">
            <a:off x="1643244" y="548822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9563718">
            <a:off x="1748465" y="5629440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 rot="19563718">
            <a:off x="1735255" y="5517917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 rot="19563718">
            <a:off x="1982970" y="5090423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 rot="19547400">
            <a:off x="2196087" y="4894757"/>
            <a:ext cx="119608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 rot="20165088">
            <a:off x="2208646" y="4900193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 rot="20165088">
            <a:off x="2024261" y="4805411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 rot="20165088">
            <a:off x="1920317" y="4828130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 rot="20165088">
            <a:off x="1920317" y="4904065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 rot="20606050">
            <a:off x="1924369" y="498414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1983919" y="4840707"/>
            <a:ext cx="391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59239" y="3283718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Error-tolerance: as long as at least one combination is ok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77967" y="3736934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Security: each combination must have enough entropy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13404" y="4089878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 (sampling of symbols must preserve sufficient entropy)</a:t>
            </a:r>
          </a:p>
        </p:txBody>
      </p:sp>
    </p:spTree>
    <p:extLst>
      <p:ext uri="{BB962C8B-B14F-4D97-AF65-F5344CB8AC3E}">
        <p14:creationId xmlns:p14="http://schemas.microsoft.com/office/powerpoint/2010/main" val="412788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Fuzzy Extractors: Functionality</a:t>
            </a:r>
            <a:br>
              <a:rPr lang="en-US" dirty="0" smtClean="0"/>
            </a:br>
            <a:r>
              <a:rPr lang="en-US" sz="2200" dirty="0" smtClean="0"/>
              <a:t> [Wyner75] … </a:t>
            </a:r>
            <a:r>
              <a:rPr lang="en-US" sz="2000" dirty="0" smtClean="0">
                <a:solidFill>
                  <a:prstClr val="black"/>
                </a:solidFill>
                <a:ea typeface="+mn-ea"/>
                <a:cs typeface="+mn-cs"/>
              </a:rPr>
              <a:t>[</a:t>
            </a:r>
            <a:r>
              <a:rPr lang="en-US" sz="2000" dirty="0">
                <a:solidFill>
                  <a:prstClr val="black"/>
                </a:solidFill>
                <a:ea typeface="+mn-ea"/>
                <a:cs typeface="+mn-cs"/>
              </a:rPr>
              <a:t>BennettBrassardRobert85] …lots of work…  [DodisOstrovskyReyzinSmith04] … </a:t>
            </a:r>
            <a:endParaRPr lang="en-US" dirty="0"/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262806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>
                <a:cs typeface="Calibri"/>
              </a:rPr>
              <a:t>Enrollment algorithm </a:t>
            </a:r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Calibri"/>
              </a:rPr>
              <a:t>: 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	Take a measurement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Calibri"/>
              </a:rPr>
              <a:t>from the source. 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	Use it to “lock up” a random output in a </a:t>
            </a:r>
            <a:r>
              <a:rPr lang="en-US" sz="2800" dirty="0" err="1" smtClean="0">
                <a:cs typeface="Calibri"/>
              </a:rPr>
              <a:t>nonsecret</a:t>
            </a:r>
            <a:r>
              <a:rPr lang="en-US" sz="2800" dirty="0" smtClean="0">
                <a:cs typeface="Calibri"/>
              </a:rPr>
              <a:t> value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cs typeface="Calibri"/>
              </a:rPr>
              <a:t>.</a:t>
            </a:r>
          </a:p>
          <a:p>
            <a:r>
              <a:rPr lang="en-US" sz="2800" dirty="0" smtClean="0">
                <a:cs typeface="Calibri"/>
              </a:rPr>
              <a:t>Subsequent algorithm </a:t>
            </a:r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give same </a:t>
            </a:r>
            <a:r>
              <a:rPr lang="en-US" sz="2800" dirty="0" smtClean="0">
                <a:latin typeface="Calibri"/>
                <a:cs typeface="Calibri"/>
              </a:rPr>
              <a:t>output if </a:t>
            </a:r>
            <a:r>
              <a:rPr lang="en-US" sz="2800" i="1" dirty="0">
                <a:latin typeface="Times New Roman"/>
                <a:cs typeface="Times New Roman"/>
              </a:rPr>
              <a:t>d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>
                <a:latin typeface="Times New Roman"/>
                <a:cs typeface="Times New Roman"/>
              </a:rPr>
              <a:t>) 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Security: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cs typeface="Calibri"/>
              </a:rPr>
              <a:t>looks uniform even given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cs typeface="Calibri"/>
              </a:rPr>
              <a:t>,</a:t>
            </a:r>
            <a:r>
              <a:rPr lang="en-US" sz="2800" dirty="0">
                <a:latin typeface="Times New Roman"/>
                <a:cs typeface="Times New Roman"/>
              </a:rPr>
              <a:t/>
            </a:r>
            <a:br>
              <a:rPr lang="en-US" sz="2800" dirty="0">
                <a:latin typeface="Times New Roman"/>
                <a:cs typeface="Times New Roman"/>
              </a:rPr>
            </a:br>
            <a:r>
              <a:rPr lang="en-US" sz="2800" dirty="0" smtClean="0">
                <a:latin typeface="Times New Roman"/>
                <a:cs typeface="Times New Roman"/>
              </a:rPr>
              <a:t>			</a:t>
            </a:r>
            <a:r>
              <a:rPr lang="en-US" sz="2800" dirty="0" smtClean="0">
                <a:cs typeface="Calibri"/>
              </a:rPr>
              <a:t>whenever the source is good enough</a:t>
            </a:r>
          </a:p>
          <a:p>
            <a:endParaRPr lang="en-US" sz="2800" dirty="0" smtClean="0">
              <a:cs typeface="Calibri"/>
            </a:endParaRPr>
          </a:p>
          <a:p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9" name="Straight Arrow Connector 7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cxnSp>
        <p:nvCxnSpPr>
          <p:cNvPr id="45" name="Straight Arrow Connector 44"/>
          <p:cNvCxnSpPr>
            <a:stCxn id="43" idx="1"/>
            <a:endCxn id="33" idx="5"/>
          </p:cNvCxnSpPr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11" name="Rectangle 10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47" name="Trapezoid 46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50" name="Trapezoid 49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09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animBg="1"/>
      <p:bldP spid="36" grpId="0" uiExpand="1" build="p"/>
      <p:bldP spid="68" grpId="0" uiExpand="1"/>
      <p:bldP spid="83" grpId="0" uiExpand="1"/>
      <p:bldP spid="41" grpId="0" uiExpand="1" animBg="1"/>
      <p:bldP spid="40" grpId="0" animBg="1"/>
      <p:bldP spid="33" grpId="0" animBg="1"/>
      <p:bldP spid="43" grpId="0" animBg="1"/>
      <p:bldP spid="44" grpId="1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to implement locks?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4385" y="773965"/>
            <a:ext cx="8229600" cy="201690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lock is the following program:</a:t>
            </a:r>
          </a:p>
          <a:p>
            <a:pPr lvl="1"/>
            <a:r>
              <a:rPr lang="en-US" dirty="0" smtClean="0"/>
              <a:t>If input =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9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/>
              <a:t>, output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</a:p>
          <a:p>
            <a:pPr lvl="1"/>
            <a:r>
              <a:rPr lang="en-US" dirty="0" smtClean="0"/>
              <a:t>Else output </a:t>
            </a:r>
            <a:r>
              <a:rPr lang="en-US" dirty="0" smtClean="0">
                <a:sym typeface="Symbol"/>
              </a:rPr>
              <a:t></a:t>
            </a:r>
          </a:p>
          <a:p>
            <a:pPr lvl="1"/>
            <a:r>
              <a:rPr lang="en-US" dirty="0" smtClean="0"/>
              <a:t>One implementation (</a:t>
            </a:r>
            <a:r>
              <a:rPr lang="en-US" dirty="0"/>
              <a:t>R.O. model):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lock </a:t>
            </a:r>
            <a:r>
              <a:rPr lang="en-US" dirty="0"/>
              <a:t>=  </a:t>
            </a:r>
            <a:r>
              <a:rPr lang="en-US" i="1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sym typeface="Symbol"/>
              </a:rPr>
              <a:t></a:t>
            </a:r>
            <a:r>
              <a:rPr lang="en-US" dirty="0">
                <a:latin typeface="Times New Roman"/>
                <a:cs typeface="Times New Roman"/>
              </a:rPr>
              <a:t> H(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9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711283" y="881584"/>
            <a:ext cx="1186629" cy="1909285"/>
            <a:chOff x="166800" y="4578964"/>
            <a:chExt cx="1186629" cy="19092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-44385" y="2790868"/>
            <a:ext cx="9559742" cy="41182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Obfuscation this </a:t>
            </a:r>
            <a:r>
              <a:rPr lang="en-US" dirty="0" smtClean="0"/>
              <a:t>program!</a:t>
            </a:r>
          </a:p>
          <a:p>
            <a:pPr lvl="1"/>
            <a:r>
              <a:rPr lang="en-US" dirty="0" smtClean="0"/>
              <a:t>Obfuscation: preserve functionality, hide the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Obfuscating </a:t>
            </a:r>
            <a:r>
              <a:rPr lang="en-US" dirty="0" smtClean="0"/>
              <a:t>this specific program </a:t>
            </a:r>
            <a:r>
              <a:rPr lang="en-US" dirty="0" smtClean="0"/>
              <a:t>called “</a:t>
            </a:r>
            <a:r>
              <a:rPr lang="en-US" dirty="0" smtClean="0"/>
              <a:t>digital locker”: </a:t>
            </a:r>
            <a:br>
              <a:rPr lang="en-US" dirty="0" smtClean="0"/>
            </a:br>
            <a:r>
              <a:rPr lang="en-US" dirty="0" smtClean="0"/>
              <a:t>encryption of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that is secure</a:t>
            </a:r>
            <a:br>
              <a:rPr lang="en-US" dirty="0" smtClean="0"/>
            </a:br>
            <a:r>
              <a:rPr lang="en-US" dirty="0" smtClean="0"/>
              <a:t>even multiple times with correlated and weak keys</a:t>
            </a:r>
            <a:br>
              <a:rPr lang="en-US" dirty="0" smtClean="0"/>
            </a:br>
            <a:r>
              <a:rPr lang="en-US" dirty="0" smtClean="0"/>
              <a:t>[Canetti </a:t>
            </a:r>
            <a:r>
              <a:rPr lang="en-US" dirty="0" err="1" smtClean="0"/>
              <a:t>Kalai</a:t>
            </a:r>
            <a:r>
              <a:rPr lang="en-US" dirty="0" smtClean="0"/>
              <a:t> </a:t>
            </a:r>
            <a:r>
              <a:rPr lang="en-US" dirty="0" err="1" smtClean="0"/>
              <a:t>Varia</a:t>
            </a:r>
            <a:r>
              <a:rPr lang="en-US" dirty="0" smtClean="0"/>
              <a:t> </a:t>
            </a:r>
            <a:r>
              <a:rPr lang="en-US" dirty="0" err="1" smtClean="0"/>
              <a:t>Wichs</a:t>
            </a:r>
            <a:r>
              <a:rPr lang="en-US" dirty="0" smtClean="0"/>
              <a:t> 10]</a:t>
            </a:r>
          </a:p>
          <a:p>
            <a:pPr lvl="1"/>
            <a:r>
              <a:rPr lang="en-US" dirty="0"/>
              <a:t>For this specific program</a:t>
            </a:r>
            <a:r>
              <a:rPr lang="en-US" dirty="0" smtClean="0"/>
              <a:t>: obfuscation is practical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/>
              <a:t>R.O. or DL-based</a:t>
            </a:r>
            <a:r>
              <a:rPr lang="en-US" dirty="0" smtClean="0"/>
              <a:t>) [</a:t>
            </a:r>
            <a:r>
              <a:rPr lang="en-US" dirty="0"/>
              <a:t>Canetti </a:t>
            </a:r>
            <a:r>
              <a:rPr lang="en-US" dirty="0" err="1"/>
              <a:t>Dakdouk</a:t>
            </a:r>
            <a:r>
              <a:rPr lang="en-US" dirty="0"/>
              <a:t> 08], [</a:t>
            </a:r>
            <a:r>
              <a:rPr lang="en-US" dirty="0" err="1"/>
              <a:t>Bitansky</a:t>
            </a:r>
            <a:r>
              <a:rPr lang="en-US" dirty="0"/>
              <a:t> Canetti 10]</a:t>
            </a:r>
          </a:p>
          <a:p>
            <a:pPr lvl="1"/>
            <a:r>
              <a:rPr lang="en-US" dirty="0" smtClean="0"/>
              <a:t>Hides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if input can’t be exhaustively searched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superlogarithmic</a:t>
            </a:r>
            <a:r>
              <a:rPr lang="en-US" dirty="0" smtClean="0"/>
              <a:t> entropy)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9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to implement locks?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711283" y="881584"/>
            <a:ext cx="1186629" cy="1909285"/>
            <a:chOff x="166800" y="4578964"/>
            <a:chExt cx="1186629" cy="19092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106311" y="3206538"/>
            <a:ext cx="9200602" cy="4102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Q: if you are going to use obfuscation, why bother?</a:t>
            </a:r>
            <a:br>
              <a:rPr lang="en-US" sz="2800" dirty="0" smtClean="0"/>
            </a:br>
            <a:r>
              <a:rPr lang="en-US" sz="2800" dirty="0" smtClean="0"/>
              <a:t>Why not just obfuscate the following program for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endParaRPr lang="en-US" sz="2800" dirty="0" smtClean="0"/>
          </a:p>
          <a:p>
            <a:pPr lvl="1"/>
            <a:r>
              <a:rPr lang="en-US" sz="2400" dirty="0"/>
              <a:t>If </a:t>
            </a:r>
            <a:r>
              <a:rPr lang="en-US" sz="2400" dirty="0" smtClean="0"/>
              <a:t>distance between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  </a:t>
            </a:r>
            <a:r>
              <a:rPr lang="en-US" sz="2400" dirty="0" smtClean="0"/>
              <a:t>and the input is less than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/>
              <a:t>, </a:t>
            </a:r>
            <a:r>
              <a:rPr lang="en-US" sz="2400" dirty="0"/>
              <a:t>output </a:t>
            </a:r>
            <a:r>
              <a:rPr lang="en-US" sz="2400" i="1" dirty="0">
                <a:latin typeface="Times New Roman"/>
                <a:cs typeface="Times New Roman"/>
              </a:rPr>
              <a:t>r</a:t>
            </a:r>
          </a:p>
          <a:p>
            <a:pPr lvl="1"/>
            <a:r>
              <a:rPr lang="en-US" sz="2400" dirty="0"/>
              <a:t>Else output </a:t>
            </a:r>
            <a:r>
              <a:rPr lang="en-US" sz="2400" dirty="0">
                <a:sym typeface="Symbol"/>
              </a:rPr>
              <a:t>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endParaRPr lang="en-US" sz="2400" dirty="0"/>
          </a:p>
          <a:p>
            <a:r>
              <a:rPr lang="en-US" sz="2800" dirty="0" smtClean="0"/>
              <a:t>A: you can do that [</a:t>
            </a:r>
            <a:r>
              <a:rPr lang="en-US" sz="2800" dirty="0" err="1" smtClean="0"/>
              <a:t>Bitansky</a:t>
            </a:r>
            <a:r>
              <a:rPr lang="en-US" sz="2800" dirty="0" smtClean="0"/>
              <a:t> Canetti </a:t>
            </a:r>
            <a:r>
              <a:rPr lang="en-US" sz="2800" dirty="0" err="1" smtClean="0"/>
              <a:t>Kalai</a:t>
            </a:r>
            <a:r>
              <a:rPr lang="en-US" sz="2800" dirty="0" smtClean="0"/>
              <a:t> </a:t>
            </a:r>
            <a:r>
              <a:rPr lang="en-US" sz="2800" dirty="0" err="1" smtClean="0"/>
              <a:t>Paneth</a:t>
            </a:r>
            <a:r>
              <a:rPr lang="en-US" sz="2800" dirty="0" smtClean="0"/>
              <a:t> 14],</a:t>
            </a:r>
            <a:br>
              <a:rPr lang="en-US" sz="2800" dirty="0" smtClean="0"/>
            </a:br>
            <a:r>
              <a:rPr lang="en-US" sz="2800" dirty="0" smtClean="0"/>
              <a:t> except it’s very impractical + has a very strong assumption</a:t>
            </a:r>
            <a:endParaRPr lang="en-US" sz="28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-44385" y="773965"/>
            <a:ext cx="8229600" cy="20169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 lock is the following program:</a:t>
            </a:r>
          </a:p>
          <a:p>
            <a:pPr lvl="1"/>
            <a:r>
              <a:rPr lang="en-US" smtClean="0"/>
              <a:t>If input = </a:t>
            </a:r>
            <a:r>
              <a:rPr lang="en-US" i="1" smtClean="0">
                <a:latin typeface="Times New Roman"/>
                <a:cs typeface="Times New Roman"/>
              </a:rPr>
              <a:t>a</a:t>
            </a:r>
            <a:r>
              <a:rPr lang="en-US" baseline="-25000" smtClean="0">
                <a:latin typeface="Times New Roman"/>
                <a:cs typeface="Times New Roman"/>
              </a:rPr>
              <a:t>1 </a:t>
            </a:r>
            <a:r>
              <a:rPr lang="en-US" i="1" smtClean="0">
                <a:latin typeface="Times New Roman"/>
                <a:cs typeface="Times New Roman"/>
              </a:rPr>
              <a:t>a</a:t>
            </a:r>
            <a:r>
              <a:rPr lang="en-US" baseline="-25000" smtClean="0">
                <a:latin typeface="Times New Roman"/>
                <a:cs typeface="Times New Roman"/>
              </a:rPr>
              <a:t>9 </a:t>
            </a:r>
            <a:r>
              <a:rPr lang="en-US" i="1" smtClean="0">
                <a:latin typeface="Times New Roman"/>
                <a:cs typeface="Times New Roman"/>
              </a:rPr>
              <a:t>a</a:t>
            </a:r>
            <a:r>
              <a:rPr lang="en-US" baseline="-25000" smtClean="0">
                <a:latin typeface="Times New Roman"/>
                <a:cs typeface="Times New Roman"/>
              </a:rPr>
              <a:t>2</a:t>
            </a:r>
            <a:r>
              <a:rPr lang="en-US" smtClean="0"/>
              <a:t>, output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</a:p>
          <a:p>
            <a:pPr lvl="1"/>
            <a:r>
              <a:rPr lang="en-US" smtClean="0"/>
              <a:t>Else output </a:t>
            </a:r>
            <a:r>
              <a:rPr lang="en-US" smtClean="0">
                <a:sym typeface="Symbol"/>
              </a:rPr>
              <a:t></a:t>
            </a:r>
          </a:p>
          <a:p>
            <a:pPr lvl="1"/>
            <a:r>
              <a:rPr lang="en-US" smtClean="0"/>
              <a:t>One implementation (R.O. model): </a:t>
            </a:r>
            <a:br>
              <a:rPr lang="en-US" smtClean="0"/>
            </a:br>
            <a:r>
              <a:rPr lang="en-US" smtClean="0"/>
              <a:t>lock = 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r>
              <a:rPr lang="en-US" smtClean="0">
                <a:latin typeface="Times New Roman"/>
                <a:cs typeface="Times New Roman"/>
              </a:rPr>
              <a:t> </a:t>
            </a:r>
            <a:r>
              <a:rPr lang="en-US" smtClean="0">
                <a:sym typeface="Symbol"/>
              </a:rPr>
              <a:t></a:t>
            </a:r>
            <a:r>
              <a:rPr lang="en-US" smtClean="0">
                <a:latin typeface="Times New Roman"/>
                <a:cs typeface="Times New Roman"/>
              </a:rPr>
              <a:t> H(</a:t>
            </a:r>
            <a:r>
              <a:rPr lang="en-US" i="1" smtClean="0">
                <a:latin typeface="Times New Roman"/>
                <a:cs typeface="Times New Roman"/>
              </a:rPr>
              <a:t>a</a:t>
            </a:r>
            <a:r>
              <a:rPr lang="en-US" baseline="-25000" smtClean="0">
                <a:latin typeface="Times New Roman"/>
                <a:cs typeface="Times New Roman"/>
              </a:rPr>
              <a:t>1 </a:t>
            </a:r>
            <a:r>
              <a:rPr lang="en-US" i="1" smtClean="0">
                <a:latin typeface="Times New Roman"/>
                <a:cs typeface="Times New Roman"/>
              </a:rPr>
              <a:t>a</a:t>
            </a:r>
            <a:r>
              <a:rPr lang="en-US" baseline="-25000" smtClean="0">
                <a:latin typeface="Times New Roman"/>
                <a:cs typeface="Times New Roman"/>
              </a:rPr>
              <a:t>9 </a:t>
            </a:r>
            <a:r>
              <a:rPr lang="en-US" i="1" smtClean="0">
                <a:latin typeface="Times New Roman"/>
                <a:cs typeface="Times New Roman"/>
              </a:rPr>
              <a:t>a</a:t>
            </a:r>
            <a:r>
              <a:rPr lang="en-US" baseline="-25000" smtClean="0">
                <a:latin typeface="Times New Roman"/>
                <a:cs typeface="Times New Roman"/>
              </a:rPr>
              <a:t>2</a:t>
            </a:r>
            <a:r>
              <a:rPr lang="en-US" smtClean="0">
                <a:latin typeface="Times New Roman"/>
                <a:cs typeface="Times New Roman"/>
              </a:rPr>
              <a:t>)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3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693425"/>
            <a:ext cx="9434529" cy="2109782"/>
          </a:xfrm>
        </p:spPr>
        <p:txBody>
          <a:bodyPr>
            <a:noAutofit/>
          </a:bodyPr>
          <a:lstStyle/>
          <a:p>
            <a:r>
              <a:rPr lang="en-US" sz="2800" dirty="0" smtClean="0"/>
              <a:t>We can correct more errors than entropy!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correctness: 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/>
              <a:t> &lt; </a:t>
            </a:r>
            <a:r>
              <a:rPr lang="en-US" sz="2800" dirty="0"/>
              <a:t>constant fraction of </a:t>
            </a:r>
            <a:r>
              <a:rPr lang="en-US" sz="2800" dirty="0" smtClean="0"/>
              <a:t>symbols</a:t>
            </a:r>
            <a:endParaRPr lang="en-US" sz="2800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871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693425"/>
            <a:ext cx="9434529" cy="1286486"/>
          </a:xfrm>
        </p:spPr>
        <p:txBody>
          <a:bodyPr>
            <a:noAutofit/>
          </a:bodyPr>
          <a:lstStyle/>
          <a:p>
            <a:r>
              <a:rPr lang="en-US" sz="2800" dirty="0" smtClean="0"/>
              <a:t>We can correct more errors than entropy!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correctness: 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/>
              <a:t> &lt; </a:t>
            </a:r>
            <a:r>
              <a:rPr lang="en-US" sz="2800" dirty="0"/>
              <a:t>constant fraction of </a:t>
            </a:r>
            <a:r>
              <a:rPr lang="en-US" sz="2800" dirty="0" smtClean="0"/>
              <a:t>symbols</a:t>
            </a:r>
            <a:endParaRPr lang="en-US" sz="2800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393809" y="1979912"/>
            <a:ext cx="4098266" cy="18024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>
                <a:latin typeface="Calibri"/>
                <a:cs typeface="Calibri"/>
              </a:rPr>
              <a:t>Construction 2:</a:t>
            </a:r>
          </a:p>
          <a:p>
            <a:pPr>
              <a:defRPr/>
            </a:pPr>
            <a:endParaRPr lang="en-US" sz="2400" b="1" dirty="0" smtClean="0">
              <a:latin typeface="Calibri"/>
              <a:cs typeface="Calibri"/>
            </a:endParaRPr>
          </a:p>
          <a:p>
            <a:pPr>
              <a:defRPr/>
            </a:pPr>
            <a:r>
              <a:rPr lang="en-US" sz="2400" b="1" dirty="0" smtClean="0">
                <a:latin typeface="Calibri"/>
                <a:cs typeface="Calibri"/>
              </a:rPr>
              <a:t>Supports </a:t>
            </a:r>
            <a:r>
              <a:rPr lang="en-US" sz="2400" b="1" i="1" dirty="0" smtClean="0">
                <a:latin typeface="Times New Roman"/>
                <a:cs typeface="Times New Roman"/>
              </a:rPr>
              <a:t>t</a:t>
            </a:r>
            <a:r>
              <a:rPr lang="en-US" sz="2400" b="1" dirty="0" smtClean="0">
                <a:latin typeface="Times New Roman"/>
                <a:cs typeface="Times New Roman"/>
              </a:rPr>
              <a:t>=</a:t>
            </a:r>
            <a:r>
              <a:rPr lang="en-US" sz="2400" b="1" dirty="0" smtClean="0">
                <a:latin typeface="Calibri"/>
                <a:cs typeface="Calibri"/>
              </a:rPr>
              <a:t> constant fraction but only for really large alphabets</a:t>
            </a:r>
            <a:endParaRPr lang="en-US" sz="2400" b="1" dirty="0" smtClean="0">
              <a:latin typeface="Calibri"/>
              <a:cs typeface="Calibri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4744505" y="1979911"/>
            <a:ext cx="4297952" cy="180240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b="1" dirty="0" smtClean="0">
                <a:latin typeface="Calibri"/>
                <a:cs typeface="Calibri"/>
              </a:rPr>
              <a:t>Construction 3:</a:t>
            </a:r>
          </a:p>
          <a:p>
            <a:pPr>
              <a:defRPr/>
            </a:pPr>
            <a:endParaRPr lang="en-US" sz="2800" b="1" dirty="0" smtClean="0">
              <a:latin typeface="Calibri"/>
              <a:cs typeface="Calibri"/>
            </a:endParaRPr>
          </a:p>
          <a:p>
            <a:pPr>
              <a:defRPr/>
            </a:pPr>
            <a:r>
              <a:rPr lang="en-US" sz="2800" b="1" dirty="0" smtClean="0">
                <a:latin typeface="Calibri"/>
                <a:cs typeface="Calibri"/>
              </a:rPr>
              <a:t>Similar parameters but info-theoretic security </a:t>
            </a:r>
            <a:endParaRPr lang="en-US" sz="2800" b="1" dirty="0" smtClean="0">
              <a:latin typeface="Calibri"/>
              <a:cs typeface="Calibri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93809" y="4010581"/>
            <a:ext cx="8648648" cy="71389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b="1" dirty="0" smtClean="0">
                <a:latin typeface="Calibri"/>
                <a:cs typeface="Calibri"/>
              </a:rPr>
              <a:t>Why did I tell you about computation constructional?</a:t>
            </a:r>
          </a:p>
        </p:txBody>
      </p:sp>
    </p:spTree>
    <p:extLst>
      <p:ext uri="{BB962C8B-B14F-4D97-AF65-F5344CB8AC3E}">
        <p14:creationId xmlns:p14="http://schemas.microsoft.com/office/powerpoint/2010/main" val="1937430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781313"/>
            <a:ext cx="9434529" cy="2109782"/>
          </a:xfrm>
        </p:spPr>
        <p:txBody>
          <a:bodyPr>
            <a:noAutofit/>
          </a:bodyPr>
          <a:lstStyle/>
          <a:p>
            <a:r>
              <a:rPr lang="en-US" dirty="0" smtClean="0"/>
              <a:t>It </a:t>
            </a:r>
            <a:r>
              <a:rPr lang="en-US" dirty="0" smtClean="0"/>
              <a:t>is reusable!</a:t>
            </a:r>
          </a:p>
          <a:p>
            <a:pPr lvl="1"/>
            <a:r>
              <a:rPr lang="en-US" dirty="0" smtClean="0"/>
              <a:t>Same source can be enrolled multiple times </a:t>
            </a:r>
            <a:br>
              <a:rPr lang="en-US" dirty="0" smtClean="0"/>
            </a:br>
            <a:r>
              <a:rPr lang="en-US" dirty="0" smtClean="0"/>
              <a:t>with multiple independent services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29639" y="244684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37" name="Straight Arrow Connector 36"/>
          <p:cNvCxnSpPr/>
          <p:nvPr/>
        </p:nvCxnSpPr>
        <p:spPr bwMode="auto">
          <a:xfrm flipV="1">
            <a:off x="1723965" y="324688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3851876" y="29475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3851875" y="3620640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40" name="TextBox 39"/>
          <p:cNvSpPr txBox="1"/>
          <p:nvPr/>
        </p:nvSpPr>
        <p:spPr>
          <a:xfrm>
            <a:off x="1792812" y="2654237"/>
            <a:ext cx="588739" cy="523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36227" y="2473123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46874" y="308141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594076" y="319447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Trapezoid 45"/>
          <p:cNvSpPr/>
          <p:nvPr/>
        </p:nvSpPr>
        <p:spPr bwMode="auto">
          <a:xfrm rot="5400000">
            <a:off x="2679545" y="2615663"/>
            <a:ext cx="1042058" cy="1302602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26264" y="2985273"/>
            <a:ext cx="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29640" y="3895504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49" name="Straight Arrow Connector 48"/>
          <p:cNvCxnSpPr/>
          <p:nvPr/>
        </p:nvCxnSpPr>
        <p:spPr bwMode="auto">
          <a:xfrm flipV="1">
            <a:off x="1723966" y="4695544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3851877" y="4396182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3851876" y="506930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2" name="TextBox 51"/>
          <p:cNvSpPr txBox="1"/>
          <p:nvPr/>
        </p:nvSpPr>
        <p:spPr>
          <a:xfrm>
            <a:off x="1792813" y="4102898"/>
            <a:ext cx="678391" cy="523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i="1" dirty="0" smtClean="0">
                <a:latin typeface="Times New Roman"/>
                <a:cs typeface="Times New Roman"/>
              </a:rPr>
              <a:t>'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36228" y="3921784"/>
            <a:ext cx="52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r'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08478" y="4530076"/>
            <a:ext cx="572977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p'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1594077" y="464313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Trapezoid 55"/>
          <p:cNvSpPr/>
          <p:nvPr/>
        </p:nvSpPr>
        <p:spPr bwMode="auto">
          <a:xfrm rot="5400000">
            <a:off x="2679546" y="4064324"/>
            <a:ext cx="1042058" cy="1302602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26265" y="4433934"/>
            <a:ext cx="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29641" y="5390071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59" name="Straight Arrow Connector 58"/>
          <p:cNvCxnSpPr/>
          <p:nvPr/>
        </p:nvCxnSpPr>
        <p:spPr bwMode="auto">
          <a:xfrm flipV="1">
            <a:off x="1723967" y="6190111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3851878" y="5890749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3851877" y="6563868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2" name="TextBox 61"/>
          <p:cNvSpPr txBox="1"/>
          <p:nvPr/>
        </p:nvSpPr>
        <p:spPr>
          <a:xfrm>
            <a:off x="1792814" y="5597465"/>
            <a:ext cx="755335" cy="523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i="1" dirty="0" smtClean="0">
                <a:latin typeface="Times New Roman"/>
                <a:cs typeface="Times New Roman"/>
              </a:rPr>
              <a:t>''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486102" y="5382927"/>
            <a:ext cx="685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r''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70082" y="6024643"/>
            <a:ext cx="649771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p''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1594078" y="613770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Trapezoid 65"/>
          <p:cNvSpPr/>
          <p:nvPr/>
        </p:nvSpPr>
        <p:spPr bwMode="auto">
          <a:xfrm rot="5400000">
            <a:off x="2679547" y="5558891"/>
            <a:ext cx="1042058" cy="1302602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26266" y="5928501"/>
            <a:ext cx="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6063833" y="3258484"/>
            <a:ext cx="3080167" cy="1137698"/>
          </a:xfrm>
          <a:prstGeom prst="borderCallout1">
            <a:avLst>
              <a:gd name="adj1" fmla="val 29996"/>
              <a:gd name="adj2" fmla="val -1281"/>
              <a:gd name="adj3" fmla="val 67801"/>
              <a:gd name="adj4" fmla="val -37248"/>
            </a:avLst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Secret even given</a:t>
            </a:r>
          </a:p>
          <a:p>
            <a:pPr algn="ctr"/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latin typeface="Times New Roman"/>
                <a:cs typeface="Times New Roman"/>
              </a:rPr>
              <a:t>, </a:t>
            </a:r>
            <a:r>
              <a:rPr lang="en-US" sz="2800" i="1" dirty="0">
                <a:latin typeface="Times New Roman"/>
                <a:cs typeface="Times New Roman"/>
              </a:rPr>
              <a:t>p'</a:t>
            </a:r>
            <a:r>
              <a:rPr lang="en-US" sz="2800" dirty="0" smtClean="0">
                <a:latin typeface="Times New Roman"/>
                <a:cs typeface="Times New Roman"/>
              </a:rPr>
              <a:t>, </a:t>
            </a:r>
            <a:r>
              <a:rPr lang="en-US" sz="2800" i="1" dirty="0" smtClean="0">
                <a:latin typeface="Times New Roman"/>
                <a:cs typeface="Times New Roman"/>
              </a:rPr>
              <a:t>p'</a:t>
            </a:r>
            <a:r>
              <a:rPr lang="en-US" sz="2800" i="1" dirty="0">
                <a:latin typeface="Times New Roman"/>
                <a:cs typeface="Times New Roman"/>
              </a:rPr>
              <a:t>'</a:t>
            </a:r>
            <a:r>
              <a:rPr lang="en-US" sz="2800" dirty="0" smtClean="0">
                <a:latin typeface="Times New Roman"/>
                <a:cs typeface="Times New Roman"/>
              </a:rPr>
              <a:t>,</a:t>
            </a:r>
            <a:r>
              <a:rPr lang="en-US" sz="2800" i="1" dirty="0" smtClean="0">
                <a:latin typeface="Times New Roman"/>
                <a:cs typeface="Times New Roman"/>
              </a:rPr>
              <a:t> r</a:t>
            </a:r>
            <a:r>
              <a:rPr lang="en-US" sz="2800" dirty="0" smtClean="0">
                <a:latin typeface="Times New Roman"/>
                <a:cs typeface="Times New Roman"/>
              </a:rPr>
              <a:t>,</a:t>
            </a:r>
            <a:r>
              <a:rPr lang="en-US" sz="2800" i="1" dirty="0" smtClean="0">
                <a:latin typeface="Times New Roman"/>
                <a:cs typeface="Times New Roman"/>
              </a:rPr>
              <a:t> </a:t>
            </a:r>
            <a:r>
              <a:rPr lang="en-US" sz="2800" i="1" dirty="0">
                <a:latin typeface="Times New Roman"/>
                <a:cs typeface="Times New Roman"/>
              </a:rPr>
              <a:t>r''</a:t>
            </a:r>
          </a:p>
        </p:txBody>
      </p:sp>
    </p:spTree>
    <p:extLst>
      <p:ext uri="{BB962C8B-B14F-4D97-AF65-F5344CB8AC3E}">
        <p14:creationId xmlns:p14="http://schemas.microsoft.com/office/powerpoint/2010/main" val="427388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781313"/>
            <a:ext cx="9434529" cy="2109782"/>
          </a:xfrm>
        </p:spPr>
        <p:txBody>
          <a:bodyPr>
            <a:noAutofit/>
          </a:bodyPr>
          <a:lstStyle/>
          <a:p>
            <a:r>
              <a:rPr lang="en-US" dirty="0" smtClean="0"/>
              <a:t>It is reusable!</a:t>
            </a:r>
          </a:p>
          <a:p>
            <a:pPr lvl="1"/>
            <a:r>
              <a:rPr lang="en-US" dirty="0" smtClean="0"/>
              <a:t>Same source can be enrolled multiple times </a:t>
            </a:r>
            <a:br>
              <a:rPr lang="en-US" dirty="0" smtClean="0"/>
            </a:br>
            <a:r>
              <a:rPr lang="en-US" dirty="0" smtClean="0"/>
              <a:t>with multiple independent services</a:t>
            </a:r>
          </a:p>
          <a:p>
            <a:pPr lvl="1"/>
            <a:r>
              <a:rPr lang="en-US" dirty="0" smtClean="0"/>
              <a:t>Follows from </a:t>
            </a:r>
            <a:r>
              <a:rPr lang="en-US" dirty="0" err="1" smtClean="0"/>
              <a:t>composability</a:t>
            </a:r>
            <a:r>
              <a:rPr lang="en-US" dirty="0" smtClean="0"/>
              <a:t> of obfuscation</a:t>
            </a:r>
          </a:p>
          <a:p>
            <a:pPr lvl="1"/>
            <a:r>
              <a:rPr lang="en-US" dirty="0" smtClean="0"/>
              <a:t>In the past: difficult to achieve, because typically </a:t>
            </a:r>
            <a:br>
              <a:rPr lang="en-US" dirty="0" smtClean="0"/>
            </a:br>
            <a:r>
              <a:rPr lang="en-US" dirty="0" smtClean="0"/>
              <a:t>new enrollments leak fresh information</a:t>
            </a:r>
          </a:p>
          <a:p>
            <a:pPr lvl="1"/>
            <a:r>
              <a:rPr lang="en-US" dirty="0" smtClean="0"/>
              <a:t>Only previous construction [</a:t>
            </a:r>
            <a:r>
              <a:rPr lang="en-US" dirty="0" err="1" smtClean="0"/>
              <a:t>Boyen</a:t>
            </a:r>
            <a:r>
              <a:rPr lang="en-US" dirty="0" smtClean="0"/>
              <a:t> 2004]:</a:t>
            </a:r>
            <a:br>
              <a:rPr lang="en-US" dirty="0" smtClean="0"/>
            </a:br>
            <a:r>
              <a:rPr lang="en-US" dirty="0" smtClean="0"/>
              <a:t>all reading must differ by fixed constants (unrealistic)</a:t>
            </a:r>
          </a:p>
          <a:p>
            <a:pPr lvl="1"/>
            <a:r>
              <a:rPr lang="en-US" dirty="0" smtClean="0"/>
              <a:t>Our construction:</a:t>
            </a:r>
            <a:br>
              <a:rPr lang="en-US" dirty="0" smtClean="0"/>
            </a:br>
            <a:r>
              <a:rPr lang="en-US" dirty="0" smtClean="0"/>
              <a:t>each reading individually must satisfy our conditions</a:t>
            </a:r>
          </a:p>
        </p:txBody>
      </p:sp>
    </p:spTree>
    <p:extLst>
      <p:ext uri="{BB962C8B-B14F-4D97-AF65-F5344CB8AC3E}">
        <p14:creationId xmlns:p14="http://schemas.microsoft.com/office/powerpoint/2010/main" val="2646331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42378" y="1097430"/>
            <a:ext cx="5613348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/>
              <a:t>It is possible to cover sources</a:t>
            </a:r>
            <a:br>
              <a:rPr lang="en-US" sz="2800" dirty="0"/>
            </a:br>
            <a:r>
              <a:rPr lang="en-US" sz="2800" dirty="0"/>
              <a:t>with more errors than entropy</a:t>
            </a:r>
            <a:r>
              <a:rPr lang="en-US" sz="2800" dirty="0" smtClean="0"/>
              <a:t>!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Exploit the source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Don’t aim for secure sketches</a:t>
            </a:r>
            <a:br>
              <a:rPr lang="en-US" sz="2800" dirty="0" smtClean="0"/>
            </a:br>
            <a:r>
              <a:rPr lang="en-US" sz="2800" dirty="0" smtClean="0"/>
              <a:t>(i.e., full error correction)</a:t>
            </a:r>
            <a:endParaRPr lang="en-US" sz="2800" dirty="0"/>
          </a:p>
          <a:p>
            <a:pPr marL="285750" indent="-28575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It is also possible to get reusability!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Use computational security</a:t>
            </a:r>
            <a:endParaRPr lang="en-US" sz="2800" dirty="0"/>
          </a:p>
          <a:p>
            <a:pPr marL="285750" indent="-28575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090063" y="1504958"/>
            <a:ext cx="2845980" cy="3315688"/>
            <a:chOff x="5090063" y="1504958"/>
            <a:chExt cx="2845980" cy="3315688"/>
          </a:xfrm>
        </p:grpSpPr>
        <p:sp>
          <p:nvSpPr>
            <p:cNvPr id="7" name="Oval 6"/>
            <p:cNvSpPr/>
            <p:nvPr/>
          </p:nvSpPr>
          <p:spPr>
            <a:xfrm>
              <a:off x="5090063" y="2248709"/>
              <a:ext cx="2194560" cy="2194560"/>
            </a:xfrm>
            <a:prstGeom prst="ellipse">
              <a:avLst/>
            </a:prstGeom>
            <a:noFill/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320131" y="3419448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6197285" y="2372977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052731" y="1891225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6114282" y="4692630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554335" y="4671964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5549343" y="1504958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806154" y="2471383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484122" y="4676284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6732431" y="3912633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7254001" y="2372977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657082" y="4482004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6771797" y="4407920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5995742" y="1891225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6103319" y="3275705"/>
              <a:ext cx="129889" cy="128016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5829303" y="2340924"/>
              <a:ext cx="324662" cy="9347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triangle" w="lg" len="lg"/>
              <a:tailEnd type="triangle" w="lg" len="lg"/>
            </a:ln>
            <a:effectLst/>
            <a:extLst/>
          </p:spPr>
        </p:cxnSp>
        <p:sp>
          <p:nvSpPr>
            <p:cNvPr id="41" name="Rectangle 40"/>
            <p:cNvSpPr/>
            <p:nvPr/>
          </p:nvSpPr>
          <p:spPr>
            <a:xfrm rot="4179712">
              <a:off x="5721536" y="2638290"/>
              <a:ext cx="3642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latin typeface="Times New Roman"/>
                  <a:cs typeface="Times New Roman"/>
                </a:rPr>
                <a:t>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t</a:t>
              </a:r>
              <a:endParaRPr lang="en-US" sz="2400" dirty="0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0245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Follow-up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090063" y="2248709"/>
            <a:ext cx="2194560" cy="2194560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5320131" y="341944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9164" y="2963335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197285" y="23729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052731" y="189122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114282" y="469263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554335" y="467196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549343" y="150495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806154" y="247138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484122" y="467628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732431" y="39126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7254001" y="23729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657082" y="448200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771797" y="440792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995742" y="189122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103319" y="3275705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6294395" y="3305618"/>
            <a:ext cx="1297154" cy="32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8254429" y="329401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34" name="Rectangle 33"/>
          <p:cNvSpPr/>
          <p:nvPr/>
        </p:nvSpPr>
        <p:spPr>
          <a:xfrm>
            <a:off x="8317927" y="2777527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294435" y="277752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Trapezoid 36"/>
          <p:cNvSpPr/>
          <p:nvPr/>
        </p:nvSpPr>
        <p:spPr bwMode="auto">
          <a:xfrm rot="5400000">
            <a:off x="7598739" y="2927770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91549" y="2978163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 flipV="1">
            <a:off x="5829303" y="2340924"/>
            <a:ext cx="324662" cy="9347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41" name="Rectangle 40"/>
          <p:cNvSpPr/>
          <p:nvPr/>
        </p:nvSpPr>
        <p:spPr>
          <a:xfrm rot="4179712">
            <a:off x="5721536" y="2638290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306" y="1104686"/>
            <a:ext cx="90207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Minimum necessary condition for fuzzy extraction:</a:t>
            </a:r>
            <a:br>
              <a:rPr lang="en-US" sz="2800" dirty="0" smtClean="0"/>
            </a:br>
            <a:r>
              <a:rPr lang="en-US" sz="2800" dirty="0" smtClean="0"/>
              <a:t>weight inside any </a:t>
            </a:r>
            <a:r>
              <a:rPr lang="en-US" sz="2800" i="1" dirty="0" err="1" smtClean="0">
                <a:latin typeface="Times New Roman"/>
                <a:cs typeface="Times New Roman"/>
              </a:rPr>
              <a:t>B</a:t>
            </a:r>
            <a:r>
              <a:rPr lang="en-US" sz="2800" i="1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2800" dirty="0" smtClean="0"/>
              <a:t> must be small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Let </a:t>
            </a:r>
            <a:r>
              <a:rPr lang="en-US" sz="2800" i="1" dirty="0" err="1" smtClean="0">
                <a:latin typeface="Times New Roman"/>
                <a:cs typeface="Times New Roman"/>
              </a:rPr>
              <a:t>H</a:t>
            </a:r>
            <a:r>
              <a:rPr lang="en-US" sz="2800" baseline="-25000" dirty="0" err="1" smtClean="0">
                <a:latin typeface="Times New Roman"/>
                <a:cs typeface="Times New Roman"/>
              </a:rPr>
              <a:t>fuzz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dirty="0" smtClean="0">
                <a:latin typeface="Times New Roman"/>
                <a:cs typeface="Times New Roman"/>
              </a:rPr>
              <a:t>) = log (1/max </a:t>
            </a:r>
            <a:r>
              <a:rPr lang="en-US" sz="2800" dirty="0" err="1" smtClean="0">
                <a:latin typeface="Times New Roman"/>
                <a:cs typeface="Times New Roman"/>
              </a:rPr>
              <a:t>wt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 err="1" smtClean="0">
                <a:latin typeface="Times New Roman"/>
                <a:cs typeface="Times New Roman"/>
              </a:rPr>
              <a:t>B</a:t>
            </a:r>
            <a:r>
              <a:rPr lang="en-US" sz="2800" i="1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))</a:t>
            </a:r>
          </a:p>
          <a:p>
            <a:pPr marL="342900" indent="-342900">
              <a:buFont typeface="Arial"/>
              <a:buChar char="•"/>
            </a:pP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Big </a:t>
            </a:r>
            <a:r>
              <a:rPr lang="en-US" sz="2800" i="1" dirty="0" err="1">
                <a:latin typeface="Times New Roman"/>
                <a:cs typeface="Times New Roman"/>
              </a:rPr>
              <a:t>H</a:t>
            </a:r>
            <a:r>
              <a:rPr lang="en-US" sz="2800" baseline="-25000" dirty="0" err="1">
                <a:latin typeface="Times New Roman"/>
                <a:cs typeface="Times New Roman"/>
              </a:rPr>
              <a:t>fuzz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  <a:r>
              <a:rPr lang="en-US" sz="2800" dirty="0"/>
              <a:t> </a:t>
            </a:r>
            <a:r>
              <a:rPr lang="en-US" sz="2800" dirty="0" smtClean="0"/>
              <a:t>is necessary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Q: Is big </a:t>
            </a:r>
            <a:r>
              <a:rPr lang="en-US" sz="2800" i="1" dirty="0" err="1" smtClean="0">
                <a:latin typeface="Times New Roman"/>
                <a:cs typeface="Times New Roman"/>
              </a:rPr>
              <a:t>H</a:t>
            </a:r>
            <a:r>
              <a:rPr lang="en-US" sz="2800" baseline="-25000" dirty="0" err="1" smtClean="0">
                <a:latin typeface="Times New Roman"/>
                <a:cs typeface="Times New Roman"/>
              </a:rPr>
              <a:t>fuzz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  <a:r>
              <a:rPr lang="en-US" sz="2800" dirty="0"/>
              <a:t> </a:t>
            </a:r>
            <a:r>
              <a:rPr lang="en-US" sz="2800" dirty="0" smtClean="0"/>
              <a:t>sufficient</a:t>
            </a:r>
            <a:br>
              <a:rPr lang="en-US" sz="2800" dirty="0" smtClean="0"/>
            </a:br>
            <a:r>
              <a:rPr lang="en-US" sz="2800" dirty="0" smtClean="0"/>
              <a:t>    for fuzzy extractors?</a:t>
            </a:r>
          </a:p>
          <a:p>
            <a:pPr marL="342900" indent="-34290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8441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4" grpId="0" animBg="1"/>
      <p:bldP spid="35" grpId="0"/>
      <p:bldP spid="37" grpId="0" animBg="1"/>
      <p:bldP spid="38" grpId="0"/>
      <p:bldP spid="2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big </a:t>
            </a:r>
            <a:r>
              <a:rPr lang="en-US" i="1" dirty="0" err="1">
                <a:latin typeface="Times New Roman"/>
                <a:cs typeface="Times New Roman"/>
              </a:rPr>
              <a:t>H</a:t>
            </a:r>
            <a:r>
              <a:rPr lang="en-US" baseline="-25000" dirty="0" err="1">
                <a:latin typeface="Times New Roman"/>
                <a:cs typeface="Times New Roman"/>
              </a:rPr>
              <a:t>fuzz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dirty="0">
                <a:latin typeface="Times New Roman"/>
                <a:cs typeface="Times New Roman"/>
              </a:rPr>
              <a:t>)</a:t>
            </a:r>
            <a:r>
              <a:rPr lang="en-US" dirty="0"/>
              <a:t> </a:t>
            </a:r>
            <a:r>
              <a:rPr lang="en-US" dirty="0" smtClean="0"/>
              <a:t>sufficient?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81720"/>
            <a:ext cx="8405157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A1: Yes info-theoretic, if algorithms know precise distribution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</a:p>
          <a:p>
            <a:r>
              <a:rPr lang="en-US" dirty="0" smtClean="0">
                <a:latin typeface="Calibri"/>
                <a:cs typeface="Calibri"/>
              </a:rPr>
              <a:t>Imprudent to assume construction and adversary have same view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Deal with adversary knowledge by providing security for family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dirty="0" smtClean="0">
                <a:latin typeface="Calibri"/>
                <a:cs typeface="Calibri"/>
              </a:rPr>
              <a:t>, security should hold for whole family</a:t>
            </a:r>
          </a:p>
          <a:p>
            <a:r>
              <a:rPr lang="en-US" dirty="0" smtClean="0">
                <a:latin typeface="Calibri"/>
                <a:cs typeface="Calibri"/>
              </a:rPr>
              <a:t>A2: No if security is info-theoretic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A3: Yes if security is computational (using obfuscation)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    [</a:t>
            </a:r>
            <a:r>
              <a:rPr lang="en-US" dirty="0" err="1" smtClean="0">
                <a:solidFill>
                  <a:schemeClr val="bg1"/>
                </a:solidFill>
              </a:rPr>
              <a:t>Bitansky</a:t>
            </a:r>
            <a:r>
              <a:rPr lang="en-US" dirty="0" smtClean="0">
                <a:solidFill>
                  <a:schemeClr val="bg1"/>
                </a:solidFill>
              </a:rPr>
              <a:t> Canetti </a:t>
            </a:r>
            <a:r>
              <a:rPr lang="en-US" dirty="0" err="1" smtClean="0">
                <a:solidFill>
                  <a:schemeClr val="bg1"/>
                </a:solidFill>
              </a:rPr>
              <a:t>Kalai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Paneth</a:t>
            </a:r>
            <a:r>
              <a:rPr lang="en-US" dirty="0" smtClean="0">
                <a:solidFill>
                  <a:schemeClr val="bg1"/>
                </a:solidFill>
              </a:rPr>
              <a:t> 14]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A4: No if security is information-theoretic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A5: No if you try to build (computational) secure sketch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93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/>
          <p:cNvSpPr/>
          <p:nvPr/>
        </p:nvSpPr>
        <p:spPr bwMode="auto">
          <a:xfrm>
            <a:off x="6839604" y="1338146"/>
            <a:ext cx="285092" cy="5071203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533"/>
            <a:ext cx="4061428" cy="5153009"/>
          </a:xfrm>
        </p:spPr>
        <p:txBody>
          <a:bodyPr/>
          <a:lstStyle/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/>
              <a:t>supports </a:t>
            </a:r>
            <a:r>
              <a:rPr lang="en-US" sz="1800" dirty="0" smtClean="0"/>
              <a:t>a family </a:t>
            </a:r>
            <a:r>
              <a:rPr lang="en-US" sz="1800" b="0" i="1" dirty="0" smtClean="0">
                <a:latin typeface="Times New Roman"/>
                <a:cs typeface="Times New Roman"/>
              </a:rPr>
              <a:t>V</a:t>
            </a:r>
          </a:p>
          <a:p>
            <a:endParaRPr lang="en-US" sz="1800" b="0" i="1" dirty="0" smtClean="0">
              <a:latin typeface="Times New Roman"/>
              <a:cs typeface="Times New Roman"/>
            </a:endParaRPr>
          </a:p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>
                <a:cs typeface="Arial"/>
              </a:rPr>
              <a:t>does not know what distribution it is being asked to correct </a:t>
            </a:r>
            <a:r>
              <a:rPr lang="en-US" sz="1800" dirty="0" smtClean="0">
                <a:cs typeface="Arial"/>
              </a:rPr>
              <a:t>(only receives </a:t>
            </a:r>
            <a:r>
              <a:rPr lang="en-US" sz="1800" dirty="0">
                <a:cs typeface="Arial"/>
              </a:rPr>
              <a:t>sample from distribution</a:t>
            </a:r>
            <a:r>
              <a:rPr lang="en-US" sz="1800" dirty="0" smtClean="0">
                <a:cs typeface="Arial"/>
              </a:rPr>
              <a:t>)</a:t>
            </a:r>
            <a:endParaRPr lang="en-US" sz="1800" dirty="0" smtClean="0">
              <a:latin typeface="Arial"/>
              <a:cs typeface="Arial"/>
            </a:endParaRPr>
          </a:p>
          <a:p>
            <a:endParaRPr lang="en-US" sz="1800" b="0" i="1" dirty="0" smtClean="0">
              <a:latin typeface="Times New Roman"/>
              <a:cs typeface="Times New Roman"/>
            </a:endParaRPr>
          </a:p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>
                <a:latin typeface="Arial"/>
                <a:cs typeface="Arial"/>
              </a:rPr>
              <a:t>imposes </a:t>
            </a:r>
            <a:r>
              <a:rPr lang="en-US" sz="1800" dirty="0" smtClean="0">
                <a:latin typeface="Arial"/>
                <a:cs typeface="Arial"/>
              </a:rPr>
              <a:t>constraints on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</a:p>
          <a:p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Constraints only depend on received sample and are independent of rest of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  <a:endParaRPr lang="en-US" sz="1800" dirty="0">
              <a:latin typeface="Arial"/>
              <a:cs typeface="Arial"/>
            </a:endParaRPr>
          </a:p>
          <a:p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When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  <a:r>
              <a:rPr lang="en-US" sz="1800" dirty="0" smtClean="0">
                <a:latin typeface="Arial"/>
                <a:cs typeface="Arial"/>
              </a:rPr>
              <a:t> has little entropy </a:t>
            </a:r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>
                <a:latin typeface="Arial"/>
                <a:cs typeface="Arial"/>
              </a:rPr>
              <a:t>constraints </a:t>
            </a:r>
            <a:r>
              <a:rPr lang="en-US" sz="1800" dirty="0" smtClean="0">
                <a:latin typeface="Arial"/>
                <a:cs typeface="Arial"/>
              </a:rPr>
              <a:t>remove all entropy</a:t>
            </a:r>
            <a:endParaRPr lang="en-US" sz="1800" b="0" i="1" dirty="0" smtClean="0">
              <a:latin typeface="Times New Roman"/>
              <a:cs typeface="Times New Roman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4272572" y="1951488"/>
            <a:ext cx="4645332" cy="4046402"/>
            <a:chOff x="4272572" y="1951488"/>
            <a:chExt cx="4645332" cy="4046402"/>
          </a:xfrm>
        </p:grpSpPr>
        <p:sp>
          <p:nvSpPr>
            <p:cNvPr id="5" name="Oval 4"/>
            <p:cNvSpPr/>
            <p:nvPr/>
          </p:nvSpPr>
          <p:spPr bwMode="auto">
            <a:xfrm>
              <a:off x="6223647" y="393967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6338816" y="333346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7265643" y="283796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7947685" y="343186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7395532" y="333346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272572" y="30932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4387741" y="248701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734244" y="20899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4823564" y="523855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4496253" y="478135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314568" y="199151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5996610" y="258541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5133566" y="4904644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685719" y="4624166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5444457" y="248701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4677255" y="3546193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5481079" y="495384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4677255" y="20899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7006154" y="256587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6678843" y="210867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7316156" y="2231966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7868309" y="195148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6548954" y="2355253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7663669" y="228116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7179146" y="580107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8525649" y="5403991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8105973" y="530558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8788015" y="5899484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8235862" y="580107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7468660" y="5403991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768937" y="1799859"/>
            <a:ext cx="3917715" cy="4397214"/>
            <a:chOff x="4768937" y="1799859"/>
            <a:chExt cx="3917715" cy="4397214"/>
          </a:xfrm>
        </p:grpSpPr>
        <p:sp>
          <p:nvSpPr>
            <p:cNvPr id="44" name="Oval 43"/>
            <p:cNvSpPr/>
            <p:nvPr/>
          </p:nvSpPr>
          <p:spPr bwMode="auto">
            <a:xfrm>
              <a:off x="6720012" y="47997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6835181" y="419357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8181684" y="37964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7762008" y="369807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8444050" y="429197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7891897" y="419357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7124695" y="37964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4768937" y="39533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4884106" y="334712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6230609" y="29500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5319929" y="609866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4992618" y="564146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5810933" y="285162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6492975" y="344552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5629931" y="5764754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6182084" y="5484276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5940822" y="334712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5173620" y="4406303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5977444" y="581395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5173620" y="29500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7502519" y="342598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7175208" y="296878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7812521" y="3092076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8364674" y="281159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7045319" y="3215363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8160034" y="314127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6947894" y="229535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8294397" y="189826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7874721" y="179985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8556763" y="239375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8004610" y="229535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7237408" y="189826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126130" y="2302335"/>
            <a:ext cx="3805002" cy="3637096"/>
            <a:chOff x="5126130" y="2302335"/>
            <a:chExt cx="3805002" cy="3637096"/>
          </a:xfrm>
        </p:grpSpPr>
        <p:sp>
          <p:nvSpPr>
            <p:cNvPr id="76" name="Oval 75"/>
            <p:cNvSpPr/>
            <p:nvPr/>
          </p:nvSpPr>
          <p:spPr bwMode="auto">
            <a:xfrm>
              <a:off x="7077205" y="429052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8538877" y="328722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927374" y="3235120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8801243" y="378271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8249090" y="3684309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448814" y="307554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5126130" y="344407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5241299" y="2837859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6594417" y="257968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5677122" y="558940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5349811" y="513220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168126" y="234236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6850168" y="293626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5987124" y="5255491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6539277" y="4975013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6476612" y="283124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5530813" y="3897040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6334637" y="530469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5550657" y="233493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859712" y="291672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532401" y="245952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8169714" y="2582813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8721867" y="230233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402512" y="2706100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8517227" y="263201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576289" y="584102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963661" y="4782448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543985" y="468404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8318632" y="486781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673874" y="517953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8249456" y="558946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09" name="Straight Arrow Connector 108"/>
          <p:cNvCxnSpPr>
            <a:stCxn id="108" idx="2"/>
          </p:cNvCxnSpPr>
          <p:nvPr/>
        </p:nvCxnSpPr>
        <p:spPr>
          <a:xfrm flipH="1">
            <a:off x="7145512" y="1464980"/>
            <a:ext cx="498324" cy="8183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4226800" y="1767040"/>
            <a:ext cx="3917715" cy="4397214"/>
            <a:chOff x="4921337" y="1952259"/>
            <a:chExt cx="3917715" cy="4397214"/>
          </a:xfrm>
          <a:solidFill>
            <a:srgbClr val="FF0000"/>
          </a:solidFill>
        </p:grpSpPr>
        <p:sp>
          <p:nvSpPr>
            <p:cNvPr id="114" name="Oval 113"/>
            <p:cNvSpPr/>
            <p:nvPr/>
          </p:nvSpPr>
          <p:spPr bwMode="auto">
            <a:xfrm>
              <a:off x="6872412" y="495218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6987581" y="434597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8334084" y="394888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7914408" y="385047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8596450" y="444437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8044297" y="434597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7277095" y="394888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4921337" y="41057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5036506" y="349952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6383009" y="31024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5472329" y="625106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5145018" y="579386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5963333" y="300402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6645375" y="359792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8" name="Oval 127"/>
            <p:cNvSpPr/>
            <p:nvPr/>
          </p:nvSpPr>
          <p:spPr bwMode="auto">
            <a:xfrm>
              <a:off x="5782331" y="5917154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9" name="Oval 128"/>
            <p:cNvSpPr/>
            <p:nvPr/>
          </p:nvSpPr>
          <p:spPr bwMode="auto">
            <a:xfrm>
              <a:off x="6334484" y="5636676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0" name="Oval 129"/>
            <p:cNvSpPr/>
            <p:nvPr/>
          </p:nvSpPr>
          <p:spPr bwMode="auto">
            <a:xfrm>
              <a:off x="6093222" y="349952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1" name="Oval 130"/>
            <p:cNvSpPr/>
            <p:nvPr/>
          </p:nvSpPr>
          <p:spPr bwMode="auto">
            <a:xfrm>
              <a:off x="5326020" y="4558703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2" name="Oval 131"/>
            <p:cNvSpPr/>
            <p:nvPr/>
          </p:nvSpPr>
          <p:spPr bwMode="auto">
            <a:xfrm>
              <a:off x="6129844" y="596635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" name="Oval 132"/>
            <p:cNvSpPr/>
            <p:nvPr/>
          </p:nvSpPr>
          <p:spPr bwMode="auto">
            <a:xfrm>
              <a:off x="5326020" y="31024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" name="Oval 133"/>
            <p:cNvSpPr/>
            <p:nvPr/>
          </p:nvSpPr>
          <p:spPr bwMode="auto">
            <a:xfrm>
              <a:off x="7654919" y="357838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" name="Oval 134"/>
            <p:cNvSpPr/>
            <p:nvPr/>
          </p:nvSpPr>
          <p:spPr bwMode="auto">
            <a:xfrm>
              <a:off x="7149011" y="322041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" name="Oval 135"/>
            <p:cNvSpPr/>
            <p:nvPr/>
          </p:nvSpPr>
          <p:spPr bwMode="auto">
            <a:xfrm>
              <a:off x="7964921" y="3244476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Oval 136"/>
            <p:cNvSpPr/>
            <p:nvPr/>
          </p:nvSpPr>
          <p:spPr bwMode="auto">
            <a:xfrm>
              <a:off x="8517074" y="296399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Oval 137"/>
            <p:cNvSpPr/>
            <p:nvPr/>
          </p:nvSpPr>
          <p:spPr bwMode="auto">
            <a:xfrm>
              <a:off x="7197719" y="3367763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" name="Oval 138"/>
            <p:cNvSpPr/>
            <p:nvPr/>
          </p:nvSpPr>
          <p:spPr bwMode="auto">
            <a:xfrm>
              <a:off x="8312434" y="329367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0" name="Oval 139"/>
            <p:cNvSpPr/>
            <p:nvPr/>
          </p:nvSpPr>
          <p:spPr bwMode="auto">
            <a:xfrm>
              <a:off x="7100294" y="244775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Oval 140"/>
            <p:cNvSpPr/>
            <p:nvPr/>
          </p:nvSpPr>
          <p:spPr bwMode="auto">
            <a:xfrm>
              <a:off x="8446797" y="205066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" name="Oval 141"/>
            <p:cNvSpPr/>
            <p:nvPr/>
          </p:nvSpPr>
          <p:spPr bwMode="auto">
            <a:xfrm>
              <a:off x="8027121" y="195225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" name="Oval 142"/>
            <p:cNvSpPr/>
            <p:nvPr/>
          </p:nvSpPr>
          <p:spPr bwMode="auto">
            <a:xfrm>
              <a:off x="8709163" y="254615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" name="Oval 143"/>
            <p:cNvSpPr/>
            <p:nvPr/>
          </p:nvSpPr>
          <p:spPr bwMode="auto">
            <a:xfrm>
              <a:off x="8157010" y="244775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5" name="Oval 144"/>
            <p:cNvSpPr/>
            <p:nvPr/>
          </p:nvSpPr>
          <p:spPr bwMode="auto">
            <a:xfrm>
              <a:off x="7389808" y="205066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51" name="Straight Arrow Connector 150"/>
          <p:cNvCxnSpPr/>
          <p:nvPr/>
        </p:nvCxnSpPr>
        <p:spPr>
          <a:xfrm>
            <a:off x="6065683" y="1627266"/>
            <a:ext cx="747461" cy="1587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ounded Rectangle 151"/>
          <p:cNvSpPr/>
          <p:nvPr/>
        </p:nvSpPr>
        <p:spPr>
          <a:xfrm>
            <a:off x="4229161" y="1338146"/>
            <a:ext cx="4901609" cy="5071204"/>
          </a:xfrm>
          <a:prstGeom prst="roundRect">
            <a:avLst>
              <a:gd name="adj" fmla="val 1081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36"/>
          <p:cNvSpPr>
            <a:spLocks noChangeArrowheads="1"/>
          </p:cNvSpPr>
          <p:nvPr/>
        </p:nvSpPr>
        <p:spPr bwMode="auto">
          <a:xfrm>
            <a:off x="4179368" y="833120"/>
            <a:ext cx="1906159" cy="86691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Constraints imposed </a:t>
            </a:r>
            <a:br>
              <a:rPr lang="en-US" sz="1800" b="1" dirty="0" smtClean="0">
                <a:latin typeface="Arial"/>
                <a:cs typeface="Arial"/>
              </a:rPr>
            </a:br>
            <a:r>
              <a:rPr lang="en-US" sz="1800" b="1" dirty="0" smtClean="0">
                <a:latin typeface="Arial"/>
                <a:cs typeface="Arial"/>
              </a:rPr>
              <a:t>by </a:t>
            </a:r>
            <a:r>
              <a:rPr lang="en-US" sz="1800" i="1" dirty="0" smtClean="0">
                <a:latin typeface="Times New Roman"/>
                <a:cs typeface="Times New Roman"/>
              </a:rPr>
              <a:t>Gen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sp>
        <p:nvSpPr>
          <p:cNvPr id="108" name="Rectangle 36"/>
          <p:cNvSpPr>
            <a:spLocks noChangeArrowheads="1"/>
          </p:cNvSpPr>
          <p:nvPr/>
        </p:nvSpPr>
        <p:spPr bwMode="auto">
          <a:xfrm>
            <a:off x="6156901" y="475659"/>
            <a:ext cx="2973869" cy="98932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Adversary </a:t>
            </a:r>
            <a:r>
              <a:rPr lang="en-US" sz="1800" b="1" dirty="0" smtClean="0">
                <a:latin typeface="Arial"/>
                <a:cs typeface="Arial"/>
              </a:rPr>
              <a:t>knows what color be </a:t>
            </a:r>
            <a:r>
              <a:rPr lang="en-US" sz="1800" b="1" dirty="0" smtClean="0">
                <a:latin typeface="Arial"/>
                <a:cs typeface="Arial"/>
              </a:rPr>
              <a:t>provided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6145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3" grpId="0" build="p"/>
      <p:bldP spid="149" grpId="0" animBg="1"/>
      <p:bldP spid="10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493861" y="-168088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Fuzzy Extractors: Goals</a:t>
            </a:r>
            <a:endParaRPr lang="en-US" dirty="0"/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245873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>
                <a:cs typeface="Calibri"/>
              </a:rPr>
              <a:t>Goal 1: handle as many sources as possible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(typically, any source in which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>
                <a:cs typeface="Calibri"/>
              </a:rPr>
              <a:t>is</a:t>
            </a:r>
            <a:r>
              <a:rPr lang="en-US" sz="2800" baseline="-250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2</a:t>
            </a:r>
            <a:r>
              <a:rPr lang="en-US" sz="2800" i="1" baseline="30000" dirty="0">
                <a:latin typeface="Times New Roman"/>
                <a:cs typeface="Times New Roman"/>
              </a:rPr>
              <a:t>k</a:t>
            </a:r>
            <a:r>
              <a:rPr lang="en-US" sz="2800" baseline="-250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cs typeface="Calibri"/>
              </a:rPr>
              <a:t>hard to </a:t>
            </a:r>
            <a:r>
              <a:rPr lang="en-US" sz="2800" dirty="0" smtClean="0">
                <a:cs typeface="Calibri"/>
              </a:rPr>
              <a:t>guess)</a:t>
            </a:r>
          </a:p>
          <a:p>
            <a:r>
              <a:rPr lang="en-US" sz="2800" dirty="0" smtClean="0">
                <a:cs typeface="Calibri"/>
              </a:rPr>
              <a:t>Goal 2: handle as much error as possible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(typically, any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Calibri"/>
              </a:rPr>
              <a:t>within distance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cs typeface="Calibri"/>
              </a:rPr>
              <a:t>)</a:t>
            </a:r>
          </a:p>
          <a:p>
            <a:r>
              <a:rPr lang="en-US" sz="2800" dirty="0" smtClean="0">
                <a:cs typeface="Calibri"/>
              </a:rPr>
              <a:t>Most previous approaches are analyzed in terms of </a:t>
            </a:r>
            <a:r>
              <a:rPr lang="en-US" sz="28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solidFill>
                  <a:prstClr val="black"/>
                </a:solidFill>
                <a:cs typeface="Calibri"/>
              </a:rPr>
              <a:t> and </a:t>
            </a:r>
            <a:r>
              <a:rPr lang="en-US" sz="28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9" name="Straight Arrow Connector 7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cxnSp>
        <p:nvCxnSpPr>
          <p:cNvPr id="45" name="Straight Arrow Connector 44"/>
          <p:cNvCxnSpPr>
            <a:stCxn id="43" idx="1"/>
            <a:endCxn id="33" idx="5"/>
          </p:cNvCxnSpPr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11" name="Rectangle 10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47" name="Trapezoid 46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50" name="Trapezoid 49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21826" y="396384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/>
              </a:rPr>
              <a:t>entropy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>
              <a:cs typeface="Calibri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08000" y="438573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333628" y="3144292"/>
            <a:ext cx="8783531" cy="59436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800" b="1" dirty="0" smtClean="0"/>
              <a:t>This work: handle</a:t>
            </a:r>
            <a:r>
              <a:rPr lang="en-US" sz="2800" b="1" dirty="0" smtClean="0">
                <a:cs typeface="Calibri"/>
              </a:rPr>
              <a:t> </a:t>
            </a:r>
            <a:r>
              <a:rPr lang="en-US" sz="2800" b="1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t </a:t>
            </a:r>
            <a:r>
              <a:rPr lang="en-US" sz="28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&gt; </a:t>
            </a:r>
            <a:r>
              <a:rPr lang="en-US" sz="2800" b="1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endParaRPr lang="en-US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8258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28" grpId="0"/>
      <p:bldP spid="5" grpId="0" animBg="1"/>
      <p:bldP spid="3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6839604" y="1338146"/>
            <a:ext cx="285092" cy="5071203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8400" y="12291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writing - Dakota"/>
                <a:cs typeface="Handwriting - Dakota"/>
              </a:rPr>
              <a:t>M</a:t>
            </a:r>
            <a:endParaRPr lang="en-US" dirty="0">
              <a:latin typeface="Handwriting - Dakota"/>
              <a:cs typeface="Handwriting - Dakota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6835181" y="4193572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7045319" y="3215363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6947894" y="2295352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7145512" y="1464980"/>
            <a:ext cx="498324" cy="8183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6065683" y="1627266"/>
            <a:ext cx="747461" cy="1587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52" idx="3"/>
          </p:cNvCxnSpPr>
          <p:nvPr/>
        </p:nvCxnSpPr>
        <p:spPr>
          <a:xfrm>
            <a:off x="6025996" y="4018374"/>
            <a:ext cx="800378" cy="2085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52" idx="3"/>
          </p:cNvCxnSpPr>
          <p:nvPr/>
        </p:nvCxnSpPr>
        <p:spPr>
          <a:xfrm flipV="1">
            <a:off x="6025996" y="3307451"/>
            <a:ext cx="1031892" cy="710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52" idx="3"/>
          </p:cNvCxnSpPr>
          <p:nvPr/>
        </p:nvCxnSpPr>
        <p:spPr>
          <a:xfrm flipV="1">
            <a:off x="6025996" y="2387981"/>
            <a:ext cx="932672" cy="16303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Rectangle 36"/>
          <p:cNvSpPr>
            <a:spLocks noChangeArrowheads="1"/>
          </p:cNvSpPr>
          <p:nvPr/>
        </p:nvSpPr>
        <p:spPr bwMode="auto">
          <a:xfrm>
            <a:off x="4232547" y="4802318"/>
            <a:ext cx="2349082" cy="103864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Maybe those were “bad” constraints?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0" y="1124533"/>
            <a:ext cx="4061428" cy="5153009"/>
          </a:xfrm>
        </p:spPr>
        <p:txBody>
          <a:bodyPr/>
          <a:lstStyle/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/>
              <a:t>supports </a:t>
            </a:r>
            <a:r>
              <a:rPr lang="en-US" sz="1800" dirty="0" smtClean="0"/>
              <a:t>a family </a:t>
            </a:r>
            <a:r>
              <a:rPr lang="en-US" sz="1800" b="0" i="1" dirty="0" smtClean="0">
                <a:latin typeface="Times New Roman"/>
                <a:cs typeface="Times New Roman"/>
              </a:rPr>
              <a:t>V</a:t>
            </a:r>
          </a:p>
          <a:p>
            <a:endParaRPr lang="en-US" sz="1800" b="0" i="1" dirty="0" smtClean="0">
              <a:latin typeface="Times New Roman"/>
              <a:cs typeface="Times New Roman"/>
            </a:endParaRPr>
          </a:p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>
                <a:cs typeface="Arial"/>
              </a:rPr>
              <a:t>does not know what distribution it is being asked to correct </a:t>
            </a:r>
            <a:r>
              <a:rPr lang="en-US" sz="1800" dirty="0" smtClean="0">
                <a:cs typeface="Arial"/>
              </a:rPr>
              <a:t>(only receives </a:t>
            </a:r>
            <a:r>
              <a:rPr lang="en-US" sz="1800" dirty="0">
                <a:cs typeface="Arial"/>
              </a:rPr>
              <a:t>sample from distribution</a:t>
            </a:r>
            <a:r>
              <a:rPr lang="en-US" sz="1800" dirty="0" smtClean="0">
                <a:cs typeface="Arial"/>
              </a:rPr>
              <a:t>)</a:t>
            </a:r>
            <a:endParaRPr lang="en-US" sz="1800" dirty="0" smtClean="0">
              <a:latin typeface="Arial"/>
              <a:cs typeface="Arial"/>
            </a:endParaRPr>
          </a:p>
          <a:p>
            <a:endParaRPr lang="en-US" sz="1800" b="0" i="1" dirty="0" smtClean="0">
              <a:latin typeface="Times New Roman"/>
              <a:cs typeface="Times New Roman"/>
            </a:endParaRPr>
          </a:p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>
                <a:latin typeface="Arial"/>
                <a:cs typeface="Arial"/>
              </a:rPr>
              <a:t>imposes </a:t>
            </a:r>
            <a:r>
              <a:rPr lang="en-US" sz="1800" dirty="0" smtClean="0">
                <a:latin typeface="Arial"/>
                <a:cs typeface="Arial"/>
              </a:rPr>
              <a:t>constraints on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</a:p>
          <a:p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Constraints only depend on received sample and are independent of rest of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  <a:endParaRPr lang="en-US" sz="1800" dirty="0">
              <a:latin typeface="Arial"/>
              <a:cs typeface="Arial"/>
            </a:endParaRPr>
          </a:p>
          <a:p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When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  <a:r>
              <a:rPr lang="en-US" sz="1800" dirty="0" smtClean="0">
                <a:latin typeface="Arial"/>
                <a:cs typeface="Arial"/>
              </a:rPr>
              <a:t> has little entropy </a:t>
            </a:r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>
                <a:latin typeface="Arial"/>
                <a:cs typeface="Arial"/>
              </a:rPr>
              <a:t>constraints </a:t>
            </a:r>
            <a:r>
              <a:rPr lang="en-US" sz="1800" dirty="0" smtClean="0">
                <a:latin typeface="Arial"/>
                <a:cs typeface="Arial"/>
              </a:rPr>
              <a:t>remove all entropy</a:t>
            </a:r>
            <a:endParaRPr lang="en-US" sz="1800" b="0" i="1" dirty="0" smtClean="0">
              <a:latin typeface="Times New Roman"/>
              <a:cs typeface="Times New Roman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229161" y="1338146"/>
            <a:ext cx="4901609" cy="5071204"/>
          </a:xfrm>
          <a:prstGeom prst="roundRect">
            <a:avLst>
              <a:gd name="adj" fmla="val 1081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36"/>
          <p:cNvSpPr>
            <a:spLocks noChangeArrowheads="1"/>
          </p:cNvSpPr>
          <p:nvPr/>
        </p:nvSpPr>
        <p:spPr bwMode="auto">
          <a:xfrm>
            <a:off x="4179368" y="833120"/>
            <a:ext cx="1906159" cy="86691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Constraints imposed </a:t>
            </a:r>
            <a:br>
              <a:rPr lang="en-US" sz="1800" b="1" dirty="0" smtClean="0">
                <a:latin typeface="Arial"/>
                <a:cs typeface="Arial"/>
              </a:rPr>
            </a:br>
            <a:r>
              <a:rPr lang="en-US" sz="1800" b="1" dirty="0" smtClean="0">
                <a:latin typeface="Arial"/>
                <a:cs typeface="Arial"/>
              </a:rPr>
              <a:t>by </a:t>
            </a:r>
            <a:r>
              <a:rPr lang="en-US" sz="1800" i="1" dirty="0" smtClean="0">
                <a:latin typeface="Times New Roman"/>
                <a:cs typeface="Times New Roman"/>
              </a:rPr>
              <a:t>Gen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sp>
        <p:nvSpPr>
          <p:cNvPr id="23" name="Rectangle 36"/>
          <p:cNvSpPr>
            <a:spLocks noChangeArrowheads="1"/>
          </p:cNvSpPr>
          <p:nvPr/>
        </p:nvSpPr>
        <p:spPr bwMode="auto">
          <a:xfrm>
            <a:off x="6156901" y="475659"/>
            <a:ext cx="2973869" cy="98932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Adversary </a:t>
            </a:r>
            <a:r>
              <a:rPr lang="en-US" sz="1800" b="1" dirty="0" smtClean="0">
                <a:latin typeface="Arial"/>
                <a:cs typeface="Arial"/>
              </a:rPr>
              <a:t>knows what color be </a:t>
            </a:r>
            <a:r>
              <a:rPr lang="en-US" sz="1800" b="1" dirty="0" smtClean="0">
                <a:latin typeface="Arial"/>
                <a:cs typeface="Arial"/>
              </a:rPr>
              <a:t>provided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sp>
        <p:nvSpPr>
          <p:cNvPr id="152" name="Rectangle 36"/>
          <p:cNvSpPr>
            <a:spLocks noChangeArrowheads="1"/>
          </p:cNvSpPr>
          <p:nvPr/>
        </p:nvSpPr>
        <p:spPr bwMode="auto">
          <a:xfrm>
            <a:off x="3994156" y="3591534"/>
            <a:ext cx="2031840" cy="8536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Adversary’s search space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455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5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/>
          <p:cNvSpPr/>
          <p:nvPr/>
        </p:nvSpPr>
        <p:spPr bwMode="auto">
          <a:xfrm rot="5400000">
            <a:off x="6524686" y="-19804"/>
            <a:ext cx="304275" cy="4881721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4272572" y="1951488"/>
            <a:ext cx="4645332" cy="4046402"/>
            <a:chOff x="4272572" y="1951488"/>
            <a:chExt cx="4645332" cy="4046402"/>
          </a:xfrm>
        </p:grpSpPr>
        <p:sp>
          <p:nvSpPr>
            <p:cNvPr id="5" name="Oval 4"/>
            <p:cNvSpPr/>
            <p:nvPr/>
          </p:nvSpPr>
          <p:spPr bwMode="auto">
            <a:xfrm>
              <a:off x="6223647" y="393967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6338816" y="333346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7265643" y="283796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7947685" y="343186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7395532" y="333346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272572" y="30932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4387741" y="248701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734244" y="20899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4823564" y="523855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4496253" y="478135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314568" y="199151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5996610" y="258541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5133566" y="4904644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685719" y="4624166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5444457" y="248701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4677255" y="3546193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5481079" y="495384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4677255" y="20899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7006154" y="256587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6678843" y="210867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7316156" y="2231966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7868309" y="195148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6548954" y="2355253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7663669" y="228116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7179146" y="580107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8525649" y="5403991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8105973" y="530558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8788015" y="5899484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8235862" y="580107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7468660" y="5403991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768937" y="1799859"/>
            <a:ext cx="3917715" cy="4397214"/>
            <a:chOff x="4768937" y="1799859"/>
            <a:chExt cx="3917715" cy="4397214"/>
          </a:xfrm>
        </p:grpSpPr>
        <p:sp>
          <p:nvSpPr>
            <p:cNvPr id="44" name="Oval 43"/>
            <p:cNvSpPr/>
            <p:nvPr/>
          </p:nvSpPr>
          <p:spPr bwMode="auto">
            <a:xfrm>
              <a:off x="6720012" y="47997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6835181" y="419357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8181684" y="37964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7762008" y="369807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8444050" y="429197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7891897" y="419357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7124695" y="37964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4768937" y="39533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4884106" y="334712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6230609" y="29500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5319929" y="609866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4992618" y="564146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5810933" y="285162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6492975" y="344552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5629931" y="5764754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6182084" y="5484276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5940822" y="334712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5173620" y="4406303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5977444" y="581395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5173620" y="29500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7502519" y="342598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7175208" y="296878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7812521" y="3092076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8364674" y="281159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7045319" y="3215363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8160034" y="314127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6947894" y="229535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8294397" y="189826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7874721" y="179985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8556763" y="239375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8004610" y="229535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7237408" y="189826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126130" y="2302335"/>
            <a:ext cx="3805002" cy="3637096"/>
            <a:chOff x="5126130" y="2302335"/>
            <a:chExt cx="3805002" cy="3637096"/>
          </a:xfrm>
        </p:grpSpPr>
        <p:sp>
          <p:nvSpPr>
            <p:cNvPr id="76" name="Oval 75"/>
            <p:cNvSpPr/>
            <p:nvPr/>
          </p:nvSpPr>
          <p:spPr bwMode="auto">
            <a:xfrm>
              <a:off x="7077205" y="429052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8538877" y="328722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927374" y="3235120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8801243" y="378271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8249090" y="3684309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448814" y="307554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5126130" y="344407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5241299" y="2837859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6594417" y="257968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5677122" y="558940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5349811" y="513220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168126" y="234236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6850168" y="293626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5987124" y="5255491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6539277" y="4975013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6476612" y="283124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5530813" y="3897040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6334637" y="530469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5550657" y="233493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859712" y="291672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532401" y="245952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8169714" y="2582813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8721867" y="230233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402512" y="2706100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8517227" y="263201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576289" y="584102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963661" y="4782448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543985" y="468404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8318632" y="486781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673874" y="517953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8249456" y="558946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09" name="Straight Arrow Connector 108"/>
          <p:cNvCxnSpPr/>
          <p:nvPr/>
        </p:nvCxnSpPr>
        <p:spPr>
          <a:xfrm flipH="1">
            <a:off x="7145512" y="1464980"/>
            <a:ext cx="498324" cy="8183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4226800" y="1767040"/>
            <a:ext cx="3917715" cy="4397214"/>
            <a:chOff x="4921337" y="1952259"/>
            <a:chExt cx="3917715" cy="4397214"/>
          </a:xfrm>
          <a:solidFill>
            <a:srgbClr val="FF0000"/>
          </a:solidFill>
        </p:grpSpPr>
        <p:sp>
          <p:nvSpPr>
            <p:cNvPr id="114" name="Oval 113"/>
            <p:cNvSpPr/>
            <p:nvPr/>
          </p:nvSpPr>
          <p:spPr bwMode="auto">
            <a:xfrm>
              <a:off x="6872412" y="495218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6987581" y="434597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8334084" y="394888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7914408" y="385047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8596450" y="444437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8044297" y="434597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7277095" y="394888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4921337" y="41057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5036506" y="349952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6383009" y="31024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5472329" y="625106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5145018" y="579386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5963333" y="300402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6645375" y="359792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8" name="Oval 127"/>
            <p:cNvSpPr/>
            <p:nvPr/>
          </p:nvSpPr>
          <p:spPr bwMode="auto">
            <a:xfrm>
              <a:off x="5782331" y="5917154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9" name="Oval 128"/>
            <p:cNvSpPr/>
            <p:nvPr/>
          </p:nvSpPr>
          <p:spPr bwMode="auto">
            <a:xfrm>
              <a:off x="6334484" y="5636676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0" name="Oval 129"/>
            <p:cNvSpPr/>
            <p:nvPr/>
          </p:nvSpPr>
          <p:spPr bwMode="auto">
            <a:xfrm>
              <a:off x="6093222" y="349952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1" name="Oval 130"/>
            <p:cNvSpPr/>
            <p:nvPr/>
          </p:nvSpPr>
          <p:spPr bwMode="auto">
            <a:xfrm>
              <a:off x="5326020" y="4558703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2" name="Oval 131"/>
            <p:cNvSpPr/>
            <p:nvPr/>
          </p:nvSpPr>
          <p:spPr bwMode="auto">
            <a:xfrm>
              <a:off x="6129844" y="596635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" name="Oval 132"/>
            <p:cNvSpPr/>
            <p:nvPr/>
          </p:nvSpPr>
          <p:spPr bwMode="auto">
            <a:xfrm>
              <a:off x="5326020" y="31024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" name="Oval 133"/>
            <p:cNvSpPr/>
            <p:nvPr/>
          </p:nvSpPr>
          <p:spPr bwMode="auto">
            <a:xfrm>
              <a:off x="7654919" y="357838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" name="Oval 134"/>
            <p:cNvSpPr/>
            <p:nvPr/>
          </p:nvSpPr>
          <p:spPr bwMode="auto">
            <a:xfrm>
              <a:off x="7149011" y="322041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" name="Oval 135"/>
            <p:cNvSpPr/>
            <p:nvPr/>
          </p:nvSpPr>
          <p:spPr bwMode="auto">
            <a:xfrm>
              <a:off x="7964921" y="3244476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Oval 136"/>
            <p:cNvSpPr/>
            <p:nvPr/>
          </p:nvSpPr>
          <p:spPr bwMode="auto">
            <a:xfrm>
              <a:off x="8517074" y="296399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Oval 137"/>
            <p:cNvSpPr/>
            <p:nvPr/>
          </p:nvSpPr>
          <p:spPr bwMode="auto">
            <a:xfrm>
              <a:off x="7197719" y="3367763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" name="Oval 138"/>
            <p:cNvSpPr/>
            <p:nvPr/>
          </p:nvSpPr>
          <p:spPr bwMode="auto">
            <a:xfrm>
              <a:off x="8312434" y="329367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0" name="Oval 139"/>
            <p:cNvSpPr/>
            <p:nvPr/>
          </p:nvSpPr>
          <p:spPr bwMode="auto">
            <a:xfrm>
              <a:off x="7100294" y="244775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Oval 140"/>
            <p:cNvSpPr/>
            <p:nvPr/>
          </p:nvSpPr>
          <p:spPr bwMode="auto">
            <a:xfrm>
              <a:off x="8446797" y="205066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" name="Oval 141"/>
            <p:cNvSpPr/>
            <p:nvPr/>
          </p:nvSpPr>
          <p:spPr bwMode="auto">
            <a:xfrm>
              <a:off x="8027121" y="195225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" name="Oval 142"/>
            <p:cNvSpPr/>
            <p:nvPr/>
          </p:nvSpPr>
          <p:spPr bwMode="auto">
            <a:xfrm>
              <a:off x="8709163" y="254615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" name="Oval 143"/>
            <p:cNvSpPr/>
            <p:nvPr/>
          </p:nvSpPr>
          <p:spPr bwMode="auto">
            <a:xfrm>
              <a:off x="8157010" y="244775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5" name="Oval 144"/>
            <p:cNvSpPr/>
            <p:nvPr/>
          </p:nvSpPr>
          <p:spPr bwMode="auto">
            <a:xfrm>
              <a:off x="7389808" y="205066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51" name="Straight Arrow Connector 150"/>
          <p:cNvCxnSpPr/>
          <p:nvPr/>
        </p:nvCxnSpPr>
        <p:spPr>
          <a:xfrm flipH="1">
            <a:off x="5080092" y="1700030"/>
            <a:ext cx="52356" cy="5821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Content Placeholder 2"/>
          <p:cNvSpPr>
            <a:spLocks noGrp="1"/>
          </p:cNvSpPr>
          <p:nvPr>
            <p:ph idx="1"/>
          </p:nvPr>
        </p:nvSpPr>
        <p:spPr>
          <a:xfrm>
            <a:off x="0" y="1124533"/>
            <a:ext cx="4061428" cy="5153009"/>
          </a:xfrm>
        </p:spPr>
        <p:txBody>
          <a:bodyPr/>
          <a:lstStyle/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/>
              <a:t>supports </a:t>
            </a:r>
            <a:r>
              <a:rPr lang="en-US" sz="1800" dirty="0" smtClean="0"/>
              <a:t>a family </a:t>
            </a:r>
            <a:r>
              <a:rPr lang="en-US" sz="1800" b="0" i="1" dirty="0" smtClean="0">
                <a:latin typeface="Times New Roman"/>
                <a:cs typeface="Times New Roman"/>
              </a:rPr>
              <a:t>V</a:t>
            </a:r>
          </a:p>
          <a:p>
            <a:endParaRPr lang="en-US" sz="1800" b="0" i="1" dirty="0" smtClean="0">
              <a:latin typeface="Times New Roman"/>
              <a:cs typeface="Times New Roman"/>
            </a:endParaRPr>
          </a:p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>
                <a:cs typeface="Arial"/>
              </a:rPr>
              <a:t>does not know what distribution it is being asked to correct </a:t>
            </a:r>
            <a:r>
              <a:rPr lang="en-US" sz="1800" dirty="0" smtClean="0">
                <a:cs typeface="Arial"/>
              </a:rPr>
              <a:t>(only receives </a:t>
            </a:r>
            <a:r>
              <a:rPr lang="en-US" sz="1800" dirty="0">
                <a:cs typeface="Arial"/>
              </a:rPr>
              <a:t>sample from distribution</a:t>
            </a:r>
            <a:r>
              <a:rPr lang="en-US" sz="1800" dirty="0" smtClean="0">
                <a:cs typeface="Arial"/>
              </a:rPr>
              <a:t>)</a:t>
            </a:r>
            <a:endParaRPr lang="en-US" sz="1800" dirty="0" smtClean="0">
              <a:latin typeface="Arial"/>
              <a:cs typeface="Arial"/>
            </a:endParaRPr>
          </a:p>
          <a:p>
            <a:endParaRPr lang="en-US" sz="1800" b="0" i="1" dirty="0" smtClean="0">
              <a:latin typeface="Times New Roman"/>
              <a:cs typeface="Times New Roman"/>
            </a:endParaRPr>
          </a:p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>
                <a:latin typeface="Arial"/>
                <a:cs typeface="Arial"/>
              </a:rPr>
              <a:t>imposes </a:t>
            </a:r>
            <a:r>
              <a:rPr lang="en-US" sz="1800" dirty="0" smtClean="0">
                <a:latin typeface="Arial"/>
                <a:cs typeface="Arial"/>
              </a:rPr>
              <a:t>constraints on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</a:p>
          <a:p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Constraints only depend on received sample and are independent of rest of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  <a:endParaRPr lang="en-US" sz="1800" dirty="0">
              <a:latin typeface="Arial"/>
              <a:cs typeface="Arial"/>
            </a:endParaRPr>
          </a:p>
          <a:p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When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  <a:r>
              <a:rPr lang="en-US" sz="1800" dirty="0" smtClean="0">
                <a:latin typeface="Arial"/>
                <a:cs typeface="Arial"/>
              </a:rPr>
              <a:t> has little entropy </a:t>
            </a:r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>
                <a:latin typeface="Arial"/>
                <a:cs typeface="Arial"/>
              </a:rPr>
              <a:t>constraints </a:t>
            </a:r>
            <a:r>
              <a:rPr lang="en-US" sz="1800" dirty="0" smtClean="0">
                <a:latin typeface="Arial"/>
                <a:cs typeface="Arial"/>
              </a:rPr>
              <a:t>remove all entropy</a:t>
            </a:r>
            <a:endParaRPr lang="en-US" sz="1800" b="0" i="1" dirty="0" smtClean="0">
              <a:latin typeface="Times New Roman"/>
              <a:cs typeface="Times New Roman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4229161" y="1338146"/>
            <a:ext cx="4901609" cy="5071204"/>
          </a:xfrm>
          <a:prstGeom prst="roundRect">
            <a:avLst>
              <a:gd name="adj" fmla="val 1081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36"/>
          <p:cNvSpPr>
            <a:spLocks noChangeArrowheads="1"/>
          </p:cNvSpPr>
          <p:nvPr/>
        </p:nvSpPr>
        <p:spPr bwMode="auto">
          <a:xfrm>
            <a:off x="6156901" y="475659"/>
            <a:ext cx="2973869" cy="98932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Adversary </a:t>
            </a:r>
            <a:r>
              <a:rPr lang="en-US" sz="1800" b="1" dirty="0" smtClean="0">
                <a:latin typeface="Arial"/>
                <a:cs typeface="Arial"/>
              </a:rPr>
              <a:t>knows what color be </a:t>
            </a:r>
            <a:r>
              <a:rPr lang="en-US" sz="1800" b="1" dirty="0" smtClean="0">
                <a:latin typeface="Arial"/>
                <a:cs typeface="Arial"/>
              </a:rPr>
              <a:t>provided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sp>
        <p:nvSpPr>
          <p:cNvPr id="154" name="Rectangle 36"/>
          <p:cNvSpPr>
            <a:spLocks noChangeArrowheads="1"/>
          </p:cNvSpPr>
          <p:nvPr/>
        </p:nvSpPr>
        <p:spPr bwMode="auto">
          <a:xfrm>
            <a:off x="4179368" y="833120"/>
            <a:ext cx="1906159" cy="86691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Alternative Constraints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776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5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 rot="5400000">
            <a:off x="6524686" y="-19804"/>
            <a:ext cx="304275" cy="4881721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8400" y="12291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writing - Dakota"/>
                <a:cs typeface="Handwriting - Dakota"/>
              </a:rPr>
              <a:t>M</a:t>
            </a:r>
            <a:endParaRPr lang="en-US" dirty="0">
              <a:latin typeface="Handwriting - Dakota"/>
              <a:cs typeface="Handwriting - Dakota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6947894" y="2295352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8556763" y="2393758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8004610" y="2295352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7145512" y="1464980"/>
            <a:ext cx="498324" cy="8183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50" idx="2"/>
          </p:cNvCxnSpPr>
          <p:nvPr/>
        </p:nvCxnSpPr>
        <p:spPr>
          <a:xfrm flipH="1">
            <a:off x="5080092" y="1700030"/>
            <a:ext cx="52356" cy="5821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36"/>
          <p:cNvSpPr>
            <a:spLocks noChangeArrowheads="1"/>
          </p:cNvSpPr>
          <p:nvPr/>
        </p:nvSpPr>
        <p:spPr bwMode="auto">
          <a:xfrm>
            <a:off x="5594914" y="3174796"/>
            <a:ext cx="2031840" cy="8536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Adversary’s search space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cxnSp>
        <p:nvCxnSpPr>
          <p:cNvPr id="153" name="Straight Arrow Connector 152"/>
          <p:cNvCxnSpPr>
            <a:stCxn id="152" idx="0"/>
            <a:endCxn id="73" idx="3"/>
          </p:cNvCxnSpPr>
          <p:nvPr/>
        </p:nvCxnSpPr>
        <p:spPr>
          <a:xfrm flipV="1">
            <a:off x="6610834" y="2477753"/>
            <a:ext cx="1964951" cy="6970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52" idx="0"/>
            <a:endCxn id="74" idx="3"/>
          </p:cNvCxnSpPr>
          <p:nvPr/>
        </p:nvCxnSpPr>
        <p:spPr>
          <a:xfrm flipV="1">
            <a:off x="6610834" y="2379347"/>
            <a:ext cx="1412798" cy="7954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52" idx="0"/>
            <a:endCxn id="70" idx="4"/>
          </p:cNvCxnSpPr>
          <p:nvPr/>
        </p:nvCxnSpPr>
        <p:spPr>
          <a:xfrm flipV="1">
            <a:off x="6610834" y="2393758"/>
            <a:ext cx="402005" cy="7810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Rectangle 36"/>
          <p:cNvSpPr>
            <a:spLocks noChangeArrowheads="1"/>
          </p:cNvSpPr>
          <p:nvPr/>
        </p:nvSpPr>
        <p:spPr bwMode="auto">
          <a:xfrm>
            <a:off x="4239161" y="4524593"/>
            <a:ext cx="4386411" cy="132298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Every </a:t>
            </a:r>
            <a:r>
              <a:rPr lang="en-US" sz="1800" i="1" dirty="0" smtClean="0">
                <a:latin typeface="Times New Roman"/>
                <a:cs typeface="Times New Roman"/>
              </a:rPr>
              <a:t>Gen </a:t>
            </a:r>
            <a:r>
              <a:rPr lang="en-US" sz="1800" b="1" dirty="0" smtClean="0">
                <a:latin typeface="Arial"/>
                <a:cs typeface="Arial"/>
              </a:rPr>
              <a:t>must </a:t>
            </a:r>
            <a:r>
              <a:rPr lang="en-US" sz="1800" b="1" dirty="0" smtClean="0">
                <a:latin typeface="Arial"/>
                <a:cs typeface="Arial"/>
              </a:rPr>
              <a:t>create constraints that are independent of the color, </a:t>
            </a:r>
            <a:br>
              <a:rPr lang="en-US" sz="1800" b="1" dirty="0" smtClean="0">
                <a:latin typeface="Arial"/>
                <a:cs typeface="Arial"/>
              </a:rPr>
            </a:br>
            <a:r>
              <a:rPr lang="en-US" sz="1800" b="1" dirty="0" smtClean="0">
                <a:latin typeface="Arial"/>
                <a:cs typeface="Arial"/>
              </a:rPr>
              <a:t/>
            </a:r>
            <a:br>
              <a:rPr lang="en-US" sz="1800" b="1" dirty="0" smtClean="0">
                <a:latin typeface="Arial"/>
                <a:cs typeface="Arial"/>
              </a:rPr>
            </a:br>
            <a:r>
              <a:rPr lang="en-US" sz="1800" b="1" dirty="0" smtClean="0">
                <a:latin typeface="Arial"/>
                <a:cs typeface="Arial"/>
              </a:rPr>
              <a:t>Leaves few points of each color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0" y="1124533"/>
            <a:ext cx="4061428" cy="5153009"/>
          </a:xfrm>
        </p:spPr>
        <p:txBody>
          <a:bodyPr/>
          <a:lstStyle/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/>
              <a:t>supports </a:t>
            </a:r>
            <a:r>
              <a:rPr lang="en-US" sz="1800" dirty="0" smtClean="0"/>
              <a:t>a family </a:t>
            </a:r>
            <a:r>
              <a:rPr lang="en-US" sz="1800" b="0" i="1" dirty="0" smtClean="0">
                <a:latin typeface="Times New Roman"/>
                <a:cs typeface="Times New Roman"/>
              </a:rPr>
              <a:t>V</a:t>
            </a:r>
          </a:p>
          <a:p>
            <a:endParaRPr lang="en-US" sz="1800" b="0" i="1" dirty="0" smtClean="0">
              <a:latin typeface="Times New Roman"/>
              <a:cs typeface="Times New Roman"/>
            </a:endParaRPr>
          </a:p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>
                <a:cs typeface="Arial"/>
              </a:rPr>
              <a:t>does not know what distribution it is being asked to correct </a:t>
            </a:r>
            <a:r>
              <a:rPr lang="en-US" sz="1800" dirty="0" smtClean="0">
                <a:cs typeface="Arial"/>
              </a:rPr>
              <a:t>(only receives </a:t>
            </a:r>
            <a:r>
              <a:rPr lang="en-US" sz="1800" dirty="0">
                <a:cs typeface="Arial"/>
              </a:rPr>
              <a:t>sample from distribution</a:t>
            </a:r>
            <a:r>
              <a:rPr lang="en-US" sz="1800" dirty="0" smtClean="0">
                <a:cs typeface="Arial"/>
              </a:rPr>
              <a:t>)</a:t>
            </a:r>
            <a:endParaRPr lang="en-US" sz="1800" dirty="0" smtClean="0">
              <a:latin typeface="Arial"/>
              <a:cs typeface="Arial"/>
            </a:endParaRPr>
          </a:p>
          <a:p>
            <a:endParaRPr lang="en-US" sz="1800" b="0" i="1" dirty="0" smtClean="0">
              <a:latin typeface="Times New Roman"/>
              <a:cs typeface="Times New Roman"/>
            </a:endParaRPr>
          </a:p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>
                <a:latin typeface="Arial"/>
                <a:cs typeface="Arial"/>
              </a:rPr>
              <a:t>imposes </a:t>
            </a:r>
            <a:r>
              <a:rPr lang="en-US" sz="1800" dirty="0" smtClean="0">
                <a:latin typeface="Arial"/>
                <a:cs typeface="Arial"/>
              </a:rPr>
              <a:t>constraints on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</a:p>
          <a:p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Constraints only depend on received sample and are independent of rest of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  <a:endParaRPr lang="en-US" sz="1800" dirty="0">
              <a:latin typeface="Arial"/>
              <a:cs typeface="Arial"/>
            </a:endParaRPr>
          </a:p>
          <a:p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When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  <a:r>
              <a:rPr lang="en-US" sz="1800" dirty="0" smtClean="0">
                <a:latin typeface="Arial"/>
                <a:cs typeface="Arial"/>
              </a:rPr>
              <a:t> has little entropy </a:t>
            </a:r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>
                <a:latin typeface="Arial"/>
                <a:cs typeface="Arial"/>
              </a:rPr>
              <a:t>constraints </a:t>
            </a:r>
            <a:r>
              <a:rPr lang="en-US" sz="1800" dirty="0" smtClean="0">
                <a:latin typeface="Arial"/>
                <a:cs typeface="Arial"/>
              </a:rPr>
              <a:t>remove all entropy</a:t>
            </a:r>
            <a:endParaRPr lang="en-US" sz="1800" b="0" i="1" dirty="0" smtClean="0">
              <a:latin typeface="Times New Roman"/>
              <a:cs typeface="Times New Roman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229161" y="1338146"/>
            <a:ext cx="4901609" cy="5071204"/>
          </a:xfrm>
          <a:prstGeom prst="roundRect">
            <a:avLst>
              <a:gd name="adj" fmla="val 1081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6"/>
          <p:cNvSpPr>
            <a:spLocks noChangeArrowheads="1"/>
          </p:cNvSpPr>
          <p:nvPr/>
        </p:nvSpPr>
        <p:spPr bwMode="auto">
          <a:xfrm>
            <a:off x="6156901" y="475659"/>
            <a:ext cx="2973869" cy="98932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Adversary </a:t>
            </a:r>
            <a:r>
              <a:rPr lang="en-US" sz="1800" b="1" dirty="0" smtClean="0">
                <a:latin typeface="Arial"/>
                <a:cs typeface="Arial"/>
              </a:rPr>
              <a:t>knows what color be </a:t>
            </a:r>
            <a:r>
              <a:rPr lang="en-US" sz="1800" b="1" dirty="0" smtClean="0">
                <a:latin typeface="Arial"/>
                <a:cs typeface="Arial"/>
              </a:rPr>
              <a:t>provided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sp>
        <p:nvSpPr>
          <p:cNvPr id="150" name="Rectangle 36"/>
          <p:cNvSpPr>
            <a:spLocks noChangeArrowheads="1"/>
          </p:cNvSpPr>
          <p:nvPr/>
        </p:nvSpPr>
        <p:spPr bwMode="auto">
          <a:xfrm>
            <a:off x="4179368" y="833120"/>
            <a:ext cx="1906159" cy="86691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Alternative Constraints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799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15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big </a:t>
            </a:r>
            <a:r>
              <a:rPr lang="en-US" i="1" dirty="0" err="1">
                <a:latin typeface="Times New Roman"/>
                <a:cs typeface="Times New Roman"/>
              </a:rPr>
              <a:t>H</a:t>
            </a:r>
            <a:r>
              <a:rPr lang="en-US" baseline="-25000" dirty="0" err="1">
                <a:latin typeface="Times New Roman"/>
                <a:cs typeface="Times New Roman"/>
              </a:rPr>
              <a:t>fuzz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dirty="0">
                <a:latin typeface="Times New Roman"/>
                <a:cs typeface="Times New Roman"/>
              </a:rPr>
              <a:t>)</a:t>
            </a:r>
            <a:r>
              <a:rPr lang="en-US" dirty="0"/>
              <a:t> </a:t>
            </a:r>
            <a:r>
              <a:rPr lang="en-US" dirty="0" smtClean="0"/>
              <a:t>sufficient?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81720"/>
            <a:ext cx="8405157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A1: Yes info-theoretic, if algorithms know precise distribution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</a:p>
          <a:p>
            <a:r>
              <a:rPr lang="en-US" dirty="0" smtClean="0">
                <a:latin typeface="Calibri"/>
                <a:cs typeface="Calibri"/>
              </a:rPr>
              <a:t>Imprudent to assume construction and adversary have same view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Deal with adversary knowledge by providing security for family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</a:p>
          <a:p>
            <a:r>
              <a:rPr lang="en-US" dirty="0" smtClean="0">
                <a:latin typeface="Calibri"/>
                <a:cs typeface="Calibri"/>
              </a:rPr>
              <a:t>A2: No if info-theoretic and </a:t>
            </a:r>
            <a:r>
              <a:rPr lang="en-US" dirty="0" err="1" smtClean="0">
                <a:latin typeface="Calibri"/>
                <a:cs typeface="Calibri"/>
              </a:rPr>
              <a:t>Adv</a:t>
            </a:r>
            <a:r>
              <a:rPr lang="en-US" dirty="0" smtClean="0">
                <a:latin typeface="Calibri"/>
                <a:cs typeface="Calibri"/>
              </a:rPr>
              <a:t> knows more about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</a:p>
          <a:p>
            <a:r>
              <a:rPr lang="en-US" dirty="0" smtClean="0"/>
              <a:t>A3: </a:t>
            </a:r>
            <a:r>
              <a:rPr lang="en-US" dirty="0"/>
              <a:t>Yes if security is computational (using obfuscation)</a:t>
            </a:r>
            <a:br>
              <a:rPr lang="en-US" dirty="0"/>
            </a:br>
            <a:r>
              <a:rPr lang="en-US" dirty="0"/>
              <a:t>     [</a:t>
            </a:r>
            <a:r>
              <a:rPr lang="en-US" dirty="0" err="1"/>
              <a:t>Bitansky</a:t>
            </a:r>
            <a:r>
              <a:rPr lang="en-US" dirty="0"/>
              <a:t> Canetti </a:t>
            </a:r>
            <a:r>
              <a:rPr lang="en-US" dirty="0" err="1"/>
              <a:t>Kalai</a:t>
            </a:r>
            <a:r>
              <a:rPr lang="en-US" dirty="0"/>
              <a:t> </a:t>
            </a:r>
            <a:r>
              <a:rPr lang="en-US" dirty="0" err="1"/>
              <a:t>Paneth</a:t>
            </a:r>
            <a:r>
              <a:rPr lang="en-US" dirty="0"/>
              <a:t> 14]</a:t>
            </a:r>
          </a:p>
          <a:p>
            <a:r>
              <a:rPr lang="en-US" dirty="0" smtClean="0"/>
              <a:t>A4: </a:t>
            </a:r>
            <a:r>
              <a:rPr lang="en-US" dirty="0"/>
              <a:t>No if you try to build </a:t>
            </a:r>
            <a:r>
              <a:rPr lang="en-US" dirty="0" smtClean="0"/>
              <a:t>(computational) secure sketch and </a:t>
            </a:r>
            <a:r>
              <a:rPr lang="en-US" smtClean="0"/>
              <a:t>Adv</a:t>
            </a:r>
            <a:r>
              <a:rPr lang="en-US" dirty="0" smtClean="0"/>
              <a:t> knows more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92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0511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72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36"/>
          <p:cNvSpPr>
            <a:spLocks noChangeArrowheads="1"/>
          </p:cNvSpPr>
          <p:nvPr/>
        </p:nvSpPr>
        <p:spPr bwMode="auto">
          <a:xfrm>
            <a:off x="-228497" y="1311337"/>
            <a:ext cx="7620068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(converts high-entropy sources to uniform, </a:t>
            </a:r>
            <a:br>
              <a:rPr lang="en-US" sz="2800" dirty="0" smtClean="0"/>
            </a:br>
            <a:r>
              <a:rPr lang="en-US" sz="2800" dirty="0" smtClean="0"/>
              <a:t> e.g., via universal hashing)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Fuzzy Extractors: Typical Construction</a:t>
            </a:r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5" name="Straight Arrow Connector 34"/>
          <p:cNvCxnSpPr/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36" name="Rectangle 35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1826" y="396384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/>
              </a:rPr>
              <a:t>entropy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>
              <a:cs typeface="Calibri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508000" y="438573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-260637" y="2002650"/>
            <a:ext cx="6663195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- correct errors using a </a:t>
            </a:r>
            <a:r>
              <a:rPr lang="en-US" sz="2800" i="1" u="sng" dirty="0" smtClean="0"/>
              <a:t>secure sketch</a:t>
            </a:r>
            <a:endParaRPr lang="en-US" sz="2800" i="1" u="sng" dirty="0"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7267" y="703452"/>
            <a:ext cx="5924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cs typeface="Calibri"/>
              </a:rPr>
              <a:t>- derive </a:t>
            </a:r>
            <a:r>
              <a:rPr lang="en-US" sz="2800" i="1" dirty="0">
                <a:solidFill>
                  <a:prstClr val="black"/>
                </a:solidFill>
                <a:latin typeface="Times New Roman"/>
                <a:cs typeface="Times New Roman"/>
              </a:rPr>
              <a:t>r </a:t>
            </a:r>
            <a:r>
              <a:rPr lang="en-US" sz="2800" dirty="0">
                <a:solidFill>
                  <a:prstClr val="black"/>
                </a:solidFill>
                <a:cs typeface="Calibri"/>
              </a:rPr>
              <a:t>using a randomness extractor</a:t>
            </a:r>
            <a:endParaRPr lang="en-US" sz="2800" dirty="0"/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-859024" y="2447855"/>
            <a:ext cx="9922933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(gives recovery of the original from a noisy signal)</a:t>
            </a:r>
            <a:endParaRPr lang="en-US" sz="28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0648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0" grpId="1"/>
      <p:bldP spid="2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/>
              <a:t>Fuzzy Extractors: Typical Construction</a:t>
            </a: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7" name="Elbow Connector 36"/>
          <p:cNvCxnSpPr>
            <a:endCxn id="54" idx="2"/>
          </p:cNvCxnSpPr>
          <p:nvPr/>
        </p:nvCxnSpPr>
        <p:spPr>
          <a:xfrm rot="10800000" flipH="1" flipV="1">
            <a:off x="1492901" y="5118137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048280" y="5270536"/>
            <a:ext cx="1018094" cy="734722"/>
            <a:chOff x="7008234" y="2074428"/>
            <a:chExt cx="391556" cy="749241"/>
          </a:xfrm>
        </p:grpSpPr>
        <p:sp>
          <p:nvSpPr>
            <p:cNvPr id="54" name="Trapezoid 53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8" name="Elbow Connector 57"/>
          <p:cNvCxnSpPr/>
          <p:nvPr/>
        </p:nvCxnSpPr>
        <p:spPr>
          <a:xfrm rot="10800000" flipV="1">
            <a:off x="2892243" y="5496221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rapezoid 59"/>
          <p:cNvSpPr/>
          <p:nvPr/>
        </p:nvSpPr>
        <p:spPr bwMode="auto">
          <a:xfrm rot="5400000">
            <a:off x="5164838" y="5614816"/>
            <a:ext cx="1012628" cy="526537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41044" y="5636409"/>
            <a:ext cx="746870" cy="595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</a:t>
            </a:r>
            <a:endParaRPr lang="en-US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261311" y="629714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5" name="Rectangle 64"/>
          <p:cNvSpPr/>
          <p:nvPr/>
        </p:nvSpPr>
        <p:spPr>
          <a:xfrm>
            <a:off x="5978405" y="5232399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59" name="Rectangle 58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1826" y="396384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/>
              </a:rPr>
              <a:t>entropy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>
              <a:cs typeface="Calibri"/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508000" y="438573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36"/>
          <p:cNvSpPr>
            <a:spLocks noChangeArrowheads="1"/>
          </p:cNvSpPr>
          <p:nvPr/>
        </p:nvSpPr>
        <p:spPr bwMode="auto">
          <a:xfrm>
            <a:off x="-228497" y="1311337"/>
            <a:ext cx="7620068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(converts high-entropy sources to uniform, </a:t>
            </a:r>
            <a:br>
              <a:rPr lang="en-US" sz="2800" dirty="0" smtClean="0"/>
            </a:br>
            <a:r>
              <a:rPr lang="en-US" sz="2800" dirty="0" smtClean="0"/>
              <a:t> e.g., via universal hashing)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-260637" y="2002650"/>
            <a:ext cx="6663195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- correct errors using a </a:t>
            </a:r>
            <a:r>
              <a:rPr lang="en-US" sz="2800" i="1" u="sng" dirty="0" smtClean="0"/>
              <a:t>secure sketch</a:t>
            </a:r>
            <a:endParaRPr lang="en-US" sz="2800" i="1" u="sng" dirty="0">
              <a:latin typeface="Times New Roman"/>
              <a:cs typeface="Times New Roman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47267" y="703452"/>
            <a:ext cx="5924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cs typeface="Calibri"/>
              </a:rPr>
              <a:t>- derive </a:t>
            </a:r>
            <a:r>
              <a:rPr lang="en-US" sz="2800" i="1" dirty="0">
                <a:solidFill>
                  <a:prstClr val="black"/>
                </a:solidFill>
                <a:latin typeface="Times New Roman"/>
                <a:cs typeface="Times New Roman"/>
              </a:rPr>
              <a:t>r </a:t>
            </a:r>
            <a:r>
              <a:rPr lang="en-US" sz="2800" dirty="0">
                <a:solidFill>
                  <a:prstClr val="black"/>
                </a:solidFill>
                <a:cs typeface="Calibri"/>
              </a:rPr>
              <a:t>using a randomness extractor</a:t>
            </a:r>
            <a:endParaRPr lang="en-US" sz="2800" dirty="0"/>
          </a:p>
        </p:txBody>
      </p:sp>
      <p:sp>
        <p:nvSpPr>
          <p:cNvPr id="55" name="Rectangle 36"/>
          <p:cNvSpPr>
            <a:spLocks noChangeArrowheads="1"/>
          </p:cNvSpPr>
          <p:nvPr/>
        </p:nvSpPr>
        <p:spPr bwMode="auto">
          <a:xfrm>
            <a:off x="-859024" y="2447855"/>
            <a:ext cx="9922933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(gives recovery of the original from a noisy signal)</a:t>
            </a:r>
            <a:endParaRPr lang="en-US" sz="28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515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2244439" y="4654220"/>
            <a:ext cx="203197" cy="284616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215026" y="2007429"/>
            <a:ext cx="779846" cy="7347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562966" y="521378"/>
            <a:ext cx="2111840" cy="2302595"/>
            <a:chOff x="6838075" y="2277356"/>
            <a:chExt cx="981495" cy="1772739"/>
          </a:xfrm>
        </p:grpSpPr>
        <p:sp>
          <p:nvSpPr>
            <p:cNvPr id="30" name="Trapezoid 29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38075" y="2277356"/>
              <a:ext cx="521492" cy="284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Generate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2" name="Straight Arrow Connector 31"/>
          <p:cNvCxnSpPr/>
          <p:nvPr/>
        </p:nvCxnSpPr>
        <p:spPr bwMode="auto">
          <a:xfrm flipV="1">
            <a:off x="802176" y="184164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3674807" y="108767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3684236" y="223311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38" name="Group 37"/>
          <p:cNvGrpSpPr/>
          <p:nvPr/>
        </p:nvGrpSpPr>
        <p:grpSpPr>
          <a:xfrm>
            <a:off x="5298337" y="1434837"/>
            <a:ext cx="2578820" cy="1810201"/>
            <a:chOff x="6827762" y="2204122"/>
            <a:chExt cx="991807" cy="1845973"/>
          </a:xfrm>
        </p:grpSpPr>
        <p:sp>
          <p:nvSpPr>
            <p:cNvPr id="39" name="Trapezoid 38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27762" y="2204122"/>
              <a:ext cx="482480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Reproduce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Straight Arrow Connector 42"/>
          <p:cNvCxnSpPr/>
          <p:nvPr/>
        </p:nvCxnSpPr>
        <p:spPr bwMode="auto">
          <a:xfrm flipV="1">
            <a:off x="7877161" y="206610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45" name="Group 44"/>
          <p:cNvGrpSpPr/>
          <p:nvPr/>
        </p:nvGrpSpPr>
        <p:grpSpPr>
          <a:xfrm>
            <a:off x="2215030" y="919987"/>
            <a:ext cx="777240" cy="1042416"/>
            <a:chOff x="6851956" y="2558145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90" y="2820311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71"/>
              <a:ext cx="710616" cy="528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stCxn id="30" idx="2"/>
            <a:endCxn id="46" idx="2"/>
          </p:cNvCxnSpPr>
          <p:nvPr/>
        </p:nvCxnSpPr>
        <p:spPr>
          <a:xfrm rot="10800000" flipH="1">
            <a:off x="1592824" y="1441195"/>
            <a:ext cx="622201" cy="413836"/>
          </a:xfrm>
          <a:prstGeom prst="bentConnector3">
            <a:avLst>
              <a:gd name="adj1" fmla="val 34218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46" idx="0"/>
          </p:cNvCxnSpPr>
          <p:nvPr/>
        </p:nvCxnSpPr>
        <p:spPr>
          <a:xfrm rot="10800000" flipV="1">
            <a:off x="2992267" y="1087675"/>
            <a:ext cx="682543" cy="353520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662935" y="1938125"/>
            <a:ext cx="777240" cy="1042416"/>
            <a:chOff x="6851956" y="2558145"/>
            <a:chExt cx="967619" cy="1491952"/>
          </a:xfrm>
        </p:grpSpPr>
        <p:sp>
          <p:nvSpPr>
            <p:cNvPr id="51" name="Trapezoid 50"/>
            <p:cNvSpPr/>
            <p:nvPr/>
          </p:nvSpPr>
          <p:spPr bwMode="auto">
            <a:xfrm rot="5400000">
              <a:off x="6589790" y="2820311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94285" y="2997471"/>
              <a:ext cx="710616" cy="528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3" name="Elbow Connector 52"/>
          <p:cNvCxnSpPr>
            <a:endCxn id="51" idx="0"/>
          </p:cNvCxnSpPr>
          <p:nvPr/>
        </p:nvCxnSpPr>
        <p:spPr>
          <a:xfrm rot="10800000" flipV="1">
            <a:off x="7440171" y="207764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56" idx="2"/>
          </p:cNvCxnSpPr>
          <p:nvPr/>
        </p:nvCxnSpPr>
        <p:spPr>
          <a:xfrm rot="10800000" flipH="1" flipV="1">
            <a:off x="1592823" y="185503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215033" y="2007429"/>
            <a:ext cx="865542" cy="734722"/>
            <a:chOff x="7033939" y="2074428"/>
            <a:chExt cx="332885" cy="749241"/>
          </a:xfrm>
        </p:grpSpPr>
        <p:sp>
          <p:nvSpPr>
            <p:cNvPr id="56" name="Trapezoid 55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33939" y="2260734"/>
              <a:ext cx="332885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8" name="Elbow Connector 57"/>
          <p:cNvCxnSpPr/>
          <p:nvPr/>
        </p:nvCxnSpPr>
        <p:spPr>
          <a:xfrm rot="10800000" flipV="1">
            <a:off x="2992165" y="223311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5507791" y="2098584"/>
            <a:ext cx="609134" cy="1003641"/>
            <a:chOff x="7033931" y="2074428"/>
            <a:chExt cx="345767" cy="1023474"/>
          </a:xfrm>
        </p:grpSpPr>
        <p:sp>
          <p:nvSpPr>
            <p:cNvPr id="60" name="Trapezoid 59"/>
            <p:cNvSpPr/>
            <p:nvPr/>
          </p:nvSpPr>
          <p:spPr bwMode="auto">
            <a:xfrm rot="5400000">
              <a:off x="6671635" y="2436724"/>
              <a:ext cx="1023474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33937" y="2260734"/>
              <a:ext cx="345761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62" name="Straight Arrow Connector 61"/>
          <p:cNvCxnSpPr/>
          <p:nvPr/>
        </p:nvCxnSpPr>
        <p:spPr bwMode="auto">
          <a:xfrm>
            <a:off x="6034345" y="252423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491527"/>
              </p:ext>
            </p:extLst>
          </p:nvPr>
        </p:nvGraphicFramePr>
        <p:xfrm>
          <a:off x="6126473" y="1991035"/>
          <a:ext cx="495493" cy="522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4" imgW="203200" imgH="215900" progId="Equation.3">
                  <p:embed/>
                </p:oleObj>
              </mc:Choice>
              <mc:Fallback>
                <p:oleObj name="Equation" r:id="rId4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6473" y="1991035"/>
                        <a:ext cx="495493" cy="522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Straight Connector 63"/>
          <p:cNvCxnSpPr/>
          <p:nvPr/>
        </p:nvCxnSpPr>
        <p:spPr>
          <a:xfrm>
            <a:off x="5361233" y="302911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361233" y="224789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 bwMode="auto">
          <a:xfrm>
            <a:off x="2209804" y="3882701"/>
            <a:ext cx="5012765" cy="28978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4266" y="4252959"/>
            <a:ext cx="128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Offset</a:t>
            </a:r>
            <a:br>
              <a:rPr lang="en-US" dirty="0" smtClean="0"/>
            </a:br>
            <a:r>
              <a:rPr lang="en-US" dirty="0" smtClean="0"/>
              <a:t>Sketch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69504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 =</a:t>
            </a:r>
            <a:r>
              <a:rPr lang="en-US" i="1" dirty="0" err="1" smtClean="0">
                <a:latin typeface="Times New Roman"/>
                <a:cs typeface="Times New Roman"/>
              </a:rPr>
              <a:t>ec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baseline="-25000" dirty="0"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597" y="4994678"/>
            <a:ext cx="207193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G – </a:t>
            </a:r>
            <a:r>
              <a:rPr lang="en-US" sz="1600" dirty="0" smtClean="0">
                <a:latin typeface="Calibri"/>
                <a:cs typeface="Calibri"/>
              </a:rPr>
              <a:t>Generating matrix</a:t>
            </a:r>
            <a:br>
              <a:rPr lang="en-US" sz="1600" dirty="0" smtClean="0">
                <a:latin typeface="Calibri"/>
                <a:cs typeface="Calibri"/>
              </a:rPr>
            </a:br>
            <a:r>
              <a:rPr lang="en-US" sz="1600" dirty="0" smtClean="0">
                <a:latin typeface="Calibri"/>
                <a:cs typeface="Calibri"/>
              </a:rPr>
              <a:t>for code that corrects</a:t>
            </a:r>
            <a:br>
              <a:rPr lang="en-US" sz="1600" dirty="0" smtClean="0">
                <a:latin typeface="Calibri"/>
                <a:cs typeface="Calibri"/>
              </a:rPr>
            </a:br>
            <a:r>
              <a:rPr lang="en-US" sz="1600" i="1" dirty="0" smtClean="0">
                <a:latin typeface="Times New Roman"/>
                <a:cs typeface="Times New Roman"/>
              </a:rPr>
              <a:t>t </a:t>
            </a:r>
            <a:r>
              <a:rPr lang="en-US" sz="1600" dirty="0" smtClean="0">
                <a:latin typeface="Times New Roman"/>
                <a:cs typeface="Times New Roman"/>
              </a:rPr>
              <a:t>errors 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02081" y="3865982"/>
            <a:ext cx="94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i="1" dirty="0" smtClean="0">
                <a:latin typeface="Times New Roman"/>
                <a:cs typeface="Times New Roman"/>
              </a:rPr>
              <a:t> = </a:t>
            </a:r>
            <a:r>
              <a:rPr lang="en-US" sz="1800" i="1" dirty="0" err="1" smtClean="0">
                <a:latin typeface="Times New Roman"/>
                <a:cs typeface="Times New Roman"/>
              </a:rPr>
              <a:t>Gc</a:t>
            </a:r>
            <a:endParaRPr lang="en-US" sz="1800" dirty="0">
              <a:latin typeface="Times New Roman"/>
              <a:cs typeface="Times New Roman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333176" y="720459"/>
            <a:ext cx="499449" cy="369332"/>
            <a:chOff x="4333176" y="720459"/>
            <a:chExt cx="499449" cy="369332"/>
          </a:xfrm>
        </p:grpSpPr>
        <p:sp>
          <p:nvSpPr>
            <p:cNvPr id="77" name="Rectangle 76"/>
            <p:cNvSpPr/>
            <p:nvPr/>
          </p:nvSpPr>
          <p:spPr>
            <a:xfrm>
              <a:off x="4333176" y="76278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390611" y="720459"/>
              <a:ext cx="442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920990" y="1619503"/>
            <a:ext cx="441326" cy="369332"/>
            <a:chOff x="6391214" y="2492739"/>
            <a:chExt cx="441326" cy="369332"/>
          </a:xfrm>
        </p:grpSpPr>
        <p:sp>
          <p:nvSpPr>
            <p:cNvPr id="87" name="Rectangle 86"/>
            <p:cNvSpPr/>
            <p:nvPr/>
          </p:nvSpPr>
          <p:spPr>
            <a:xfrm>
              <a:off x="6391214" y="253506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461311" y="2492739"/>
              <a:ext cx="35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4462000" y="1807374"/>
            <a:ext cx="418705" cy="40011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0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15482" y="1298731"/>
            <a:ext cx="58873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93" name="Straight Arrow Connector 92"/>
          <p:cNvCxnSpPr/>
          <p:nvPr/>
        </p:nvCxnSpPr>
        <p:spPr bwMode="auto">
          <a:xfrm flipV="1">
            <a:off x="1329278" y="3037673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94" name="Oval 93"/>
          <p:cNvSpPr/>
          <p:nvPr/>
        </p:nvSpPr>
        <p:spPr bwMode="auto">
          <a:xfrm>
            <a:off x="1175303" y="297420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26685" y="2773977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96" name="Oval 95"/>
          <p:cNvSpPr/>
          <p:nvPr/>
        </p:nvSpPr>
        <p:spPr bwMode="auto">
          <a:xfrm>
            <a:off x="696448" y="1791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7" name="Straight Arrow Connector 96"/>
          <p:cNvCxnSpPr/>
          <p:nvPr/>
        </p:nvCxnSpPr>
        <p:spPr bwMode="auto">
          <a:xfrm flipH="1" flipV="1">
            <a:off x="807315" y="1900412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98" name="Rectangle 97"/>
          <p:cNvSpPr/>
          <p:nvPr/>
        </p:nvSpPr>
        <p:spPr>
          <a:xfrm rot="4179712">
            <a:off x="593565" y="2197768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2182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68" grpId="0" animBg="1"/>
      <p:bldP spid="69" grpId="0" animBg="1"/>
      <p:bldP spid="70" grpId="0"/>
      <p:bldP spid="74" grpId="0" animBg="1"/>
      <p:bldP spid="75" grpId="0" animBg="1"/>
      <p:bldP spid="79" grpId="0"/>
      <p:bldP spid="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5507799" y="2098583"/>
            <a:ext cx="526538" cy="100364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244439" y="4654220"/>
            <a:ext cx="214743" cy="284616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209796" y="2020428"/>
            <a:ext cx="779846" cy="7347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 bwMode="auto">
          <a:xfrm>
            <a:off x="2209804" y="3882701"/>
            <a:ext cx="5012765" cy="28978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4266" y="4252959"/>
            <a:ext cx="128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Offset</a:t>
            </a:r>
            <a:br>
              <a:rPr lang="en-US" dirty="0" smtClean="0"/>
            </a:br>
            <a:r>
              <a:rPr lang="en-US" dirty="0" smtClean="0"/>
              <a:t>Sketch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2" name="Straight Arrow Connector 71"/>
          <p:cNvCxnSpPr>
            <a:stCxn id="74" idx="6"/>
            <a:endCxn id="76" idx="3"/>
          </p:cNvCxnSpPr>
          <p:nvPr/>
        </p:nvCxnSpPr>
        <p:spPr bwMode="auto">
          <a:xfrm flipV="1">
            <a:off x="3437083" y="4864112"/>
            <a:ext cx="2437506" cy="4045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76" idx="0"/>
            <a:endCxn id="75" idx="5"/>
          </p:cNvCxnSpPr>
          <p:nvPr/>
        </p:nvCxnSpPr>
        <p:spPr bwMode="auto">
          <a:xfrm flipH="1" flipV="1">
            <a:off x="5764392" y="4238548"/>
            <a:ext cx="156120" cy="5415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5855567" y="4780117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802742" y="386708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dirty="0" smtClean="0">
                <a:latin typeface="Times New Roman"/>
                <a:cs typeface="Times New Roman"/>
              </a:rPr>
              <a:t>’=</a:t>
            </a:r>
            <a:r>
              <a:rPr lang="en-US" sz="1800" i="1" dirty="0" smtClean="0">
                <a:latin typeface="Times New Roman"/>
                <a:cs typeface="Times New Roman"/>
              </a:rPr>
              <a:t>Dec</a:t>
            </a:r>
            <a:r>
              <a:rPr lang="en-US" sz="1800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  <a:sym typeface="Symbol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  <a:sym typeface="Symbol"/>
              </a:rPr>
              <a:t>1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941300" y="4410785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p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  <a:sym typeface="Symbol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  <a:sym typeface="Symbol"/>
              </a:rPr>
              <a:t>1</a:t>
            </a:r>
            <a:endParaRPr lang="en-US" sz="1800" baseline="-25000" dirty="0">
              <a:latin typeface="Times New Roman"/>
              <a:cs typeface="Times New Roman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69504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 =</a:t>
            </a:r>
            <a:r>
              <a:rPr lang="en-US" i="1" dirty="0" err="1" smtClean="0">
                <a:latin typeface="Times New Roman"/>
                <a:cs typeface="Times New Roman"/>
              </a:rPr>
              <a:t>ec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baseline="-25000" dirty="0">
              <a:latin typeface="Times New Roman"/>
              <a:cs typeface="Times New Roman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802081" y="3865982"/>
            <a:ext cx="94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i="1" dirty="0" smtClean="0">
                <a:latin typeface="Times New Roman"/>
                <a:cs typeface="Times New Roman"/>
              </a:rPr>
              <a:t> = </a:t>
            </a:r>
            <a:r>
              <a:rPr lang="en-US" sz="1800" i="1" dirty="0" err="1" smtClean="0">
                <a:latin typeface="Times New Roman"/>
                <a:cs typeface="Times New Roman"/>
              </a:rPr>
              <a:t>Gc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7355012" y="4154553"/>
            <a:ext cx="1618222" cy="18047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If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and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b="1" dirty="0" smtClean="0"/>
              <a:t> are close then </a:t>
            </a:r>
            <a:br>
              <a:rPr lang="en-US" sz="1800" b="1" dirty="0" smtClean="0"/>
            </a:b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i="1" dirty="0" smtClean="0">
                <a:latin typeface="Times New Roman"/>
                <a:cs typeface="Times New Roman"/>
              </a:rPr>
              <a:t> =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ec</a:t>
            </a:r>
            <a:r>
              <a:rPr lang="en-US" sz="1800" b="1" dirty="0" smtClean="0">
                <a:latin typeface="Times New Roman"/>
                <a:cs typeface="Times New Roman"/>
              </a:rPr>
              <a:t>’</a:t>
            </a:r>
            <a:r>
              <a:rPr lang="en-US" sz="1800" b="1" i="1" dirty="0" smtClean="0">
                <a:latin typeface="Times New Roman"/>
                <a:cs typeface="Times New Roman"/>
              </a:rPr>
              <a:t> </a:t>
            </a:r>
            <a:r>
              <a:rPr lang="en-US" sz="1800" dirty="0">
                <a:sym typeface="Symbol"/>
              </a:rPr>
              <a:t></a:t>
            </a:r>
            <a:r>
              <a:rPr lang="en-US" sz="1800" b="1" i="1" dirty="0" smtClean="0">
                <a:latin typeface="Times New Roman"/>
                <a:cs typeface="Times New Roman"/>
              </a:rPr>
              <a:t> p</a:t>
            </a:r>
            <a:r>
              <a:rPr lang="en-US" sz="1800" b="1" dirty="0" smtClean="0"/>
              <a:t>.</a:t>
            </a:r>
          </a:p>
          <a:p>
            <a:pPr>
              <a:defRPr/>
            </a:pPr>
            <a:r>
              <a:rPr lang="en-US" b="1" dirty="0" smtClean="0"/>
              <a:t> </a:t>
            </a:r>
            <a:endParaRPr lang="en-US" sz="1800" b="1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30597" y="4994678"/>
            <a:ext cx="207193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G – </a:t>
            </a:r>
            <a:r>
              <a:rPr lang="en-US" sz="1600" dirty="0" smtClean="0">
                <a:latin typeface="Calibri"/>
                <a:cs typeface="Calibri"/>
              </a:rPr>
              <a:t>Generating matrix</a:t>
            </a:r>
            <a:br>
              <a:rPr lang="en-US" sz="1600" dirty="0" smtClean="0">
                <a:latin typeface="Calibri"/>
                <a:cs typeface="Calibri"/>
              </a:rPr>
            </a:br>
            <a:r>
              <a:rPr lang="en-US" sz="1600" dirty="0" smtClean="0">
                <a:latin typeface="Calibri"/>
                <a:cs typeface="Calibri"/>
              </a:rPr>
              <a:t>for code that corrects</a:t>
            </a:r>
            <a:br>
              <a:rPr lang="en-US" sz="1600" dirty="0" smtClean="0">
                <a:latin typeface="Calibri"/>
                <a:cs typeface="Calibri"/>
              </a:rPr>
            </a:br>
            <a:r>
              <a:rPr lang="en-US" sz="1600" i="1" dirty="0" smtClean="0">
                <a:latin typeface="Times New Roman"/>
                <a:cs typeface="Times New Roman"/>
              </a:rPr>
              <a:t>t </a:t>
            </a:r>
            <a:r>
              <a:rPr lang="en-US" sz="1600" dirty="0" smtClean="0">
                <a:latin typeface="Times New Roman"/>
                <a:cs typeface="Times New Roman"/>
              </a:rPr>
              <a:t>errors </a:t>
            </a:r>
            <a:endParaRPr lang="en-US" sz="1600" dirty="0">
              <a:latin typeface="Times New Roman"/>
              <a:cs typeface="Times New Roman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1562965" y="521378"/>
            <a:ext cx="2111842" cy="2302595"/>
            <a:chOff x="6838075" y="2277356"/>
            <a:chExt cx="981496" cy="1772739"/>
          </a:xfrm>
        </p:grpSpPr>
        <p:sp>
          <p:nvSpPr>
            <p:cNvPr id="91" name="Trapezoid 90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838075" y="2277356"/>
              <a:ext cx="521492" cy="284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Generate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93" name="Straight Arrow Connector 92"/>
          <p:cNvCxnSpPr/>
          <p:nvPr/>
        </p:nvCxnSpPr>
        <p:spPr bwMode="auto">
          <a:xfrm flipV="1">
            <a:off x="802176" y="184164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94" name="Straight Arrow Connector 93"/>
          <p:cNvCxnSpPr/>
          <p:nvPr/>
        </p:nvCxnSpPr>
        <p:spPr bwMode="auto">
          <a:xfrm>
            <a:off x="3674807" y="108767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95" name="Straight Arrow Connector 94"/>
          <p:cNvCxnSpPr/>
          <p:nvPr/>
        </p:nvCxnSpPr>
        <p:spPr bwMode="auto">
          <a:xfrm>
            <a:off x="3684236" y="223311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96" name="Group 95"/>
          <p:cNvGrpSpPr/>
          <p:nvPr/>
        </p:nvGrpSpPr>
        <p:grpSpPr>
          <a:xfrm>
            <a:off x="5298335" y="1434837"/>
            <a:ext cx="2578825" cy="1810201"/>
            <a:chOff x="6827762" y="2204122"/>
            <a:chExt cx="991809" cy="1845973"/>
          </a:xfrm>
        </p:grpSpPr>
        <p:sp>
          <p:nvSpPr>
            <p:cNvPr id="97" name="Trapezoid 9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827762" y="2204122"/>
              <a:ext cx="482480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Reproduce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99" name="Straight Arrow Connector 98"/>
          <p:cNvCxnSpPr/>
          <p:nvPr/>
        </p:nvCxnSpPr>
        <p:spPr bwMode="auto">
          <a:xfrm flipV="1">
            <a:off x="7877161" y="206610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00" name="Group 99"/>
          <p:cNvGrpSpPr/>
          <p:nvPr/>
        </p:nvGrpSpPr>
        <p:grpSpPr>
          <a:xfrm>
            <a:off x="2215026" y="919987"/>
            <a:ext cx="777240" cy="1042416"/>
            <a:chOff x="6851952" y="2558143"/>
            <a:chExt cx="967619" cy="1491952"/>
          </a:xfrm>
        </p:grpSpPr>
        <p:sp>
          <p:nvSpPr>
            <p:cNvPr id="101" name="Trapezoid 100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894286" y="2997469"/>
              <a:ext cx="710616" cy="528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03" name="Elbow Connector 102"/>
          <p:cNvCxnSpPr>
            <a:stCxn id="91" idx="2"/>
            <a:endCxn id="101" idx="2"/>
          </p:cNvCxnSpPr>
          <p:nvPr/>
        </p:nvCxnSpPr>
        <p:spPr>
          <a:xfrm rot="10800000" flipH="1">
            <a:off x="1592824" y="1441195"/>
            <a:ext cx="622201" cy="413836"/>
          </a:xfrm>
          <a:prstGeom prst="bentConnector3">
            <a:avLst>
              <a:gd name="adj1" fmla="val 34218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endCxn id="101" idx="0"/>
          </p:cNvCxnSpPr>
          <p:nvPr/>
        </p:nvCxnSpPr>
        <p:spPr>
          <a:xfrm rot="10800000" flipV="1">
            <a:off x="2992267" y="1087675"/>
            <a:ext cx="682543" cy="353520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6662931" y="1938125"/>
            <a:ext cx="777240" cy="1042416"/>
            <a:chOff x="6851952" y="2558143"/>
            <a:chExt cx="967619" cy="1491952"/>
          </a:xfrm>
        </p:grpSpPr>
        <p:sp>
          <p:nvSpPr>
            <p:cNvPr id="106" name="Trapezoid 10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894286" y="2997469"/>
              <a:ext cx="710616" cy="528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08" name="Elbow Connector 107"/>
          <p:cNvCxnSpPr>
            <a:endCxn id="106" idx="0"/>
          </p:cNvCxnSpPr>
          <p:nvPr/>
        </p:nvCxnSpPr>
        <p:spPr>
          <a:xfrm rot="10800000" flipV="1">
            <a:off x="7440171" y="207764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endCxn id="111" idx="2"/>
          </p:cNvCxnSpPr>
          <p:nvPr/>
        </p:nvCxnSpPr>
        <p:spPr>
          <a:xfrm rot="10800000" flipH="1" flipV="1">
            <a:off x="1592823" y="185503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2215033" y="2007429"/>
            <a:ext cx="865542" cy="734722"/>
            <a:chOff x="7033939" y="2074428"/>
            <a:chExt cx="332885" cy="749241"/>
          </a:xfrm>
        </p:grpSpPr>
        <p:sp>
          <p:nvSpPr>
            <p:cNvPr id="111" name="Trapezoid 110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033939" y="2260734"/>
              <a:ext cx="332885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13" name="Elbow Connector 112"/>
          <p:cNvCxnSpPr/>
          <p:nvPr/>
        </p:nvCxnSpPr>
        <p:spPr>
          <a:xfrm rot="10800000" flipV="1">
            <a:off x="2992165" y="223311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5507796" y="2098584"/>
            <a:ext cx="609123" cy="1003641"/>
            <a:chOff x="7033939" y="2074428"/>
            <a:chExt cx="345761" cy="1023474"/>
          </a:xfrm>
        </p:grpSpPr>
        <p:sp>
          <p:nvSpPr>
            <p:cNvPr id="115" name="Trapezoid 114"/>
            <p:cNvSpPr/>
            <p:nvPr/>
          </p:nvSpPr>
          <p:spPr bwMode="auto">
            <a:xfrm rot="5400000">
              <a:off x="6671643" y="2436724"/>
              <a:ext cx="1023474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033939" y="2260734"/>
              <a:ext cx="345761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17" name="Straight Arrow Connector 116"/>
          <p:cNvCxnSpPr/>
          <p:nvPr/>
        </p:nvCxnSpPr>
        <p:spPr bwMode="auto">
          <a:xfrm>
            <a:off x="6034345" y="252423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aphicFrame>
        <p:nvGraphicFramePr>
          <p:cNvPr id="118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808771"/>
              </p:ext>
            </p:extLst>
          </p:nvPr>
        </p:nvGraphicFramePr>
        <p:xfrm>
          <a:off x="6126473" y="1991035"/>
          <a:ext cx="495493" cy="522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4" imgW="203200" imgH="215900" progId="Equation.3">
                  <p:embed/>
                </p:oleObj>
              </mc:Choice>
              <mc:Fallback>
                <p:oleObj name="Equation" r:id="rId4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6473" y="1991035"/>
                        <a:ext cx="495493" cy="522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9" name="Straight Connector 118"/>
          <p:cNvCxnSpPr/>
          <p:nvPr/>
        </p:nvCxnSpPr>
        <p:spPr>
          <a:xfrm>
            <a:off x="5361233" y="302911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361233" y="224789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462000" y="1807374"/>
            <a:ext cx="418705" cy="40011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0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15482" y="1298731"/>
            <a:ext cx="58873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29" name="Straight Arrow Connector 128"/>
          <p:cNvCxnSpPr/>
          <p:nvPr/>
        </p:nvCxnSpPr>
        <p:spPr bwMode="auto">
          <a:xfrm flipV="1">
            <a:off x="1329278" y="3037673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30" name="Oval 129"/>
          <p:cNvSpPr/>
          <p:nvPr/>
        </p:nvSpPr>
        <p:spPr bwMode="auto">
          <a:xfrm>
            <a:off x="1175303" y="297420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26685" y="2773977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133" name="Oval 132"/>
          <p:cNvSpPr/>
          <p:nvPr/>
        </p:nvSpPr>
        <p:spPr bwMode="auto">
          <a:xfrm>
            <a:off x="696448" y="1791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4" name="Straight Arrow Connector 133"/>
          <p:cNvCxnSpPr/>
          <p:nvPr/>
        </p:nvCxnSpPr>
        <p:spPr bwMode="auto">
          <a:xfrm flipH="1" flipV="1">
            <a:off x="807315" y="1900412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135" name="Rectangle 134"/>
          <p:cNvSpPr/>
          <p:nvPr/>
        </p:nvSpPr>
        <p:spPr>
          <a:xfrm rot="4179712">
            <a:off x="593565" y="2197768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4333176" y="720459"/>
            <a:ext cx="499449" cy="369332"/>
            <a:chOff x="4333176" y="720459"/>
            <a:chExt cx="499449" cy="369332"/>
          </a:xfrm>
        </p:grpSpPr>
        <p:sp>
          <p:nvSpPr>
            <p:cNvPr id="137" name="Rectangle 136"/>
            <p:cNvSpPr/>
            <p:nvPr/>
          </p:nvSpPr>
          <p:spPr>
            <a:xfrm>
              <a:off x="4333176" y="76278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390611" y="720459"/>
              <a:ext cx="442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920990" y="1619503"/>
            <a:ext cx="441326" cy="369332"/>
            <a:chOff x="6391214" y="2492739"/>
            <a:chExt cx="441326" cy="369332"/>
          </a:xfrm>
        </p:grpSpPr>
        <p:sp>
          <p:nvSpPr>
            <p:cNvPr id="140" name="Rectangle 139"/>
            <p:cNvSpPr/>
            <p:nvPr/>
          </p:nvSpPr>
          <p:spPr>
            <a:xfrm>
              <a:off x="6391214" y="253506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461311" y="2492739"/>
              <a:ext cx="35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863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68" grpId="0" animBg="1"/>
      <p:bldP spid="76" grpId="0" animBg="1"/>
      <p:bldP spid="77" grpId="0"/>
      <p:bldP spid="78" grpId="0"/>
      <p:bldP spid="80" grpId="0"/>
      <p:bldP spid="86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/>
          <p:cNvSpPr/>
          <p:nvPr/>
        </p:nvSpPr>
        <p:spPr>
          <a:xfrm rot="4363798">
            <a:off x="553917" y="2218311"/>
            <a:ext cx="589858" cy="4285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696447" y="2854168"/>
            <a:ext cx="543341" cy="44302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244439" y="4654220"/>
            <a:ext cx="214743" cy="284616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 bwMode="auto">
          <a:xfrm>
            <a:off x="2209804" y="3882701"/>
            <a:ext cx="5012765" cy="28978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2" name="Straight Arrow Connector 71"/>
          <p:cNvCxnSpPr>
            <a:stCxn id="74" idx="6"/>
            <a:endCxn id="76" idx="3"/>
          </p:cNvCxnSpPr>
          <p:nvPr/>
        </p:nvCxnSpPr>
        <p:spPr bwMode="auto">
          <a:xfrm flipV="1">
            <a:off x="3437083" y="4864112"/>
            <a:ext cx="2437506" cy="4045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76" idx="0"/>
            <a:endCxn id="75" idx="5"/>
          </p:cNvCxnSpPr>
          <p:nvPr/>
        </p:nvCxnSpPr>
        <p:spPr bwMode="auto">
          <a:xfrm flipH="1" flipV="1">
            <a:off x="5764392" y="4238548"/>
            <a:ext cx="156120" cy="5415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5855567" y="4780117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941300" y="4410785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p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  <a:sym typeface="Symbol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  <a:sym typeface="Symbol"/>
              </a:rPr>
              <a:t>0</a:t>
            </a:r>
            <a:endParaRPr lang="en-US" sz="1800" baseline="-25000" dirty="0">
              <a:latin typeface="Times New Roman"/>
              <a:cs typeface="Times New Roman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69504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 =</a:t>
            </a:r>
            <a:r>
              <a:rPr lang="en-US" i="1" dirty="0" err="1" smtClean="0">
                <a:latin typeface="Times New Roman"/>
                <a:cs typeface="Times New Roman"/>
              </a:rPr>
              <a:t>ec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baseline="-25000" dirty="0">
              <a:latin typeface="Times New Roman"/>
              <a:cs typeface="Times New Roman"/>
            </a:endParaRPr>
          </a:p>
        </p:txBody>
      </p:sp>
      <p:cxnSp>
        <p:nvCxnSpPr>
          <p:cNvPr id="81" name="Straight Arrow Connector 80"/>
          <p:cNvCxnSpPr>
            <a:stCxn id="83" idx="1"/>
            <a:endCxn id="82" idx="4"/>
          </p:cNvCxnSpPr>
          <p:nvPr/>
        </p:nvCxnSpPr>
        <p:spPr bwMode="auto">
          <a:xfrm flipV="1">
            <a:off x="5809645" y="5841691"/>
            <a:ext cx="774428" cy="7434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2" name="Oval 81"/>
          <p:cNvSpPr/>
          <p:nvPr/>
        </p:nvSpPr>
        <p:spPr bwMode="auto">
          <a:xfrm>
            <a:off x="6519128" y="5743285"/>
            <a:ext cx="129889" cy="98406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5790623" y="6570704"/>
            <a:ext cx="129889" cy="98406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4" name="Straight Arrow Connector 83"/>
          <p:cNvCxnSpPr>
            <a:stCxn id="74" idx="6"/>
            <a:endCxn id="83" idx="2"/>
          </p:cNvCxnSpPr>
          <p:nvPr/>
        </p:nvCxnSpPr>
        <p:spPr bwMode="auto">
          <a:xfrm>
            <a:off x="3437083" y="5268641"/>
            <a:ext cx="2353540" cy="13512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5368422" y="5723410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p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  <a:sym typeface="Symbol"/>
              </a:rPr>
              <a:t>w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’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endParaRPr lang="en-US" sz="1800" baseline="-25000" dirty="0"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54266" y="4252959"/>
            <a:ext cx="128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Offset</a:t>
            </a:r>
            <a:br>
              <a:rPr lang="en-US" dirty="0" smtClean="0"/>
            </a:br>
            <a:r>
              <a:rPr lang="en-US" dirty="0" smtClean="0"/>
              <a:t>Sketch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0597" y="4994678"/>
            <a:ext cx="207193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G – </a:t>
            </a:r>
            <a:r>
              <a:rPr lang="en-US" sz="1600" dirty="0" smtClean="0">
                <a:latin typeface="Calibri"/>
                <a:cs typeface="Calibri"/>
              </a:rPr>
              <a:t>Generating matrix</a:t>
            </a:r>
            <a:br>
              <a:rPr lang="en-US" sz="1600" dirty="0" smtClean="0">
                <a:latin typeface="Calibri"/>
                <a:cs typeface="Calibri"/>
              </a:rPr>
            </a:br>
            <a:r>
              <a:rPr lang="en-US" sz="1600" dirty="0" smtClean="0">
                <a:latin typeface="Calibri"/>
                <a:cs typeface="Calibri"/>
              </a:rPr>
              <a:t>for code that corrects</a:t>
            </a:r>
            <a:br>
              <a:rPr lang="en-US" sz="1600" dirty="0" smtClean="0">
                <a:latin typeface="Calibri"/>
                <a:cs typeface="Calibri"/>
              </a:rPr>
            </a:br>
            <a:r>
              <a:rPr lang="en-US" sz="1600" dirty="0" smtClean="0">
                <a:latin typeface="Calibri"/>
                <a:cs typeface="Calibri"/>
              </a:rPr>
              <a:t> </a:t>
            </a:r>
            <a:r>
              <a:rPr lang="en-US" sz="1600" i="1" dirty="0" err="1" smtClean="0">
                <a:latin typeface="Times New Roman"/>
                <a:cs typeface="Times New Roman"/>
              </a:rPr>
              <a:t>d</a:t>
            </a:r>
            <a:r>
              <a:rPr lang="en-US" sz="1600" i="1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sz="1600" i="1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errors 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507799" y="2098583"/>
            <a:ext cx="526538" cy="100364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562965" y="521378"/>
            <a:ext cx="2111842" cy="2302595"/>
            <a:chOff x="6838075" y="2277356"/>
            <a:chExt cx="981496" cy="1772739"/>
          </a:xfrm>
        </p:grpSpPr>
        <p:sp>
          <p:nvSpPr>
            <p:cNvPr id="98" name="Trapezoid 97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838075" y="2277356"/>
              <a:ext cx="521492" cy="284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Generate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00" name="Straight Arrow Connector 99"/>
          <p:cNvCxnSpPr/>
          <p:nvPr/>
        </p:nvCxnSpPr>
        <p:spPr bwMode="auto">
          <a:xfrm flipV="1">
            <a:off x="802176" y="184164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11" name="Straight Arrow Connector 110"/>
          <p:cNvCxnSpPr/>
          <p:nvPr/>
        </p:nvCxnSpPr>
        <p:spPr bwMode="auto">
          <a:xfrm>
            <a:off x="3674807" y="108767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12" name="Straight Arrow Connector 111"/>
          <p:cNvCxnSpPr/>
          <p:nvPr/>
        </p:nvCxnSpPr>
        <p:spPr bwMode="auto">
          <a:xfrm>
            <a:off x="3684236" y="223311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13" name="Group 112"/>
          <p:cNvGrpSpPr/>
          <p:nvPr/>
        </p:nvGrpSpPr>
        <p:grpSpPr>
          <a:xfrm>
            <a:off x="5298335" y="1434837"/>
            <a:ext cx="2578825" cy="1810201"/>
            <a:chOff x="6827762" y="2204122"/>
            <a:chExt cx="991809" cy="1845973"/>
          </a:xfrm>
        </p:grpSpPr>
        <p:sp>
          <p:nvSpPr>
            <p:cNvPr id="114" name="Trapezoid 113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827762" y="2204122"/>
              <a:ext cx="482480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Reproduce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16" name="Straight Arrow Connector 115"/>
          <p:cNvCxnSpPr/>
          <p:nvPr/>
        </p:nvCxnSpPr>
        <p:spPr bwMode="auto">
          <a:xfrm flipV="1">
            <a:off x="7877161" y="206610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17" name="Group 116"/>
          <p:cNvGrpSpPr/>
          <p:nvPr/>
        </p:nvGrpSpPr>
        <p:grpSpPr>
          <a:xfrm>
            <a:off x="2215026" y="919987"/>
            <a:ext cx="777240" cy="1042416"/>
            <a:chOff x="6851952" y="2558143"/>
            <a:chExt cx="967619" cy="1491952"/>
          </a:xfrm>
        </p:grpSpPr>
        <p:sp>
          <p:nvSpPr>
            <p:cNvPr id="118" name="Trapezoid 117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894286" y="2997469"/>
              <a:ext cx="710616" cy="528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20" name="Elbow Connector 119"/>
          <p:cNvCxnSpPr>
            <a:stCxn id="98" idx="2"/>
            <a:endCxn id="118" idx="2"/>
          </p:cNvCxnSpPr>
          <p:nvPr/>
        </p:nvCxnSpPr>
        <p:spPr>
          <a:xfrm rot="10800000" flipH="1">
            <a:off x="1592824" y="1441195"/>
            <a:ext cx="622201" cy="413836"/>
          </a:xfrm>
          <a:prstGeom prst="bentConnector3">
            <a:avLst>
              <a:gd name="adj1" fmla="val 34218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endCxn id="118" idx="0"/>
          </p:cNvCxnSpPr>
          <p:nvPr/>
        </p:nvCxnSpPr>
        <p:spPr>
          <a:xfrm rot="10800000" flipV="1">
            <a:off x="2992267" y="1087675"/>
            <a:ext cx="682543" cy="353520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6662931" y="1938125"/>
            <a:ext cx="777240" cy="1042416"/>
            <a:chOff x="6851952" y="2558143"/>
            <a:chExt cx="967619" cy="1491952"/>
          </a:xfrm>
        </p:grpSpPr>
        <p:sp>
          <p:nvSpPr>
            <p:cNvPr id="123" name="Trapezoid 122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894286" y="2997469"/>
              <a:ext cx="710616" cy="528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25" name="Elbow Connector 124"/>
          <p:cNvCxnSpPr>
            <a:endCxn id="123" idx="0"/>
          </p:cNvCxnSpPr>
          <p:nvPr/>
        </p:nvCxnSpPr>
        <p:spPr>
          <a:xfrm rot="10800000" flipV="1">
            <a:off x="7440171" y="207764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endCxn id="128" idx="2"/>
          </p:cNvCxnSpPr>
          <p:nvPr/>
        </p:nvCxnSpPr>
        <p:spPr>
          <a:xfrm rot="10800000" flipH="1" flipV="1">
            <a:off x="1592823" y="185503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2215033" y="2007429"/>
            <a:ext cx="865542" cy="734722"/>
            <a:chOff x="7033939" y="2074428"/>
            <a:chExt cx="332885" cy="749241"/>
          </a:xfrm>
        </p:grpSpPr>
        <p:sp>
          <p:nvSpPr>
            <p:cNvPr id="128" name="Trapezoid 127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033939" y="2260734"/>
              <a:ext cx="332885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30" name="Elbow Connector 129"/>
          <p:cNvCxnSpPr/>
          <p:nvPr/>
        </p:nvCxnSpPr>
        <p:spPr>
          <a:xfrm rot="10800000" flipV="1">
            <a:off x="2992165" y="223311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5507796" y="2098584"/>
            <a:ext cx="609123" cy="1003641"/>
            <a:chOff x="7033939" y="2074428"/>
            <a:chExt cx="345761" cy="1023474"/>
          </a:xfrm>
        </p:grpSpPr>
        <p:sp>
          <p:nvSpPr>
            <p:cNvPr id="132" name="Trapezoid 131"/>
            <p:cNvSpPr/>
            <p:nvPr/>
          </p:nvSpPr>
          <p:spPr bwMode="auto">
            <a:xfrm rot="5400000">
              <a:off x="6671643" y="2436724"/>
              <a:ext cx="1023474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033939" y="2260734"/>
              <a:ext cx="345761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34" name="Straight Arrow Connector 133"/>
          <p:cNvCxnSpPr/>
          <p:nvPr/>
        </p:nvCxnSpPr>
        <p:spPr bwMode="auto">
          <a:xfrm>
            <a:off x="6034345" y="252423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aphicFrame>
        <p:nvGraphicFramePr>
          <p:cNvPr id="135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426012"/>
              </p:ext>
            </p:extLst>
          </p:nvPr>
        </p:nvGraphicFramePr>
        <p:xfrm>
          <a:off x="6126473" y="1991035"/>
          <a:ext cx="495493" cy="522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4" imgW="203200" imgH="215900" progId="Equation.3">
                  <p:embed/>
                </p:oleObj>
              </mc:Choice>
              <mc:Fallback>
                <p:oleObj name="Equation" r:id="rId4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6473" y="1991035"/>
                        <a:ext cx="495493" cy="522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6" name="Straight Connector 135"/>
          <p:cNvCxnSpPr/>
          <p:nvPr/>
        </p:nvCxnSpPr>
        <p:spPr>
          <a:xfrm>
            <a:off x="5361233" y="302911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5361233" y="224789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4462000" y="1807374"/>
            <a:ext cx="418705" cy="40011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0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15482" y="1298731"/>
            <a:ext cx="58873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46" name="Straight Arrow Connector 145"/>
          <p:cNvCxnSpPr/>
          <p:nvPr/>
        </p:nvCxnSpPr>
        <p:spPr bwMode="auto">
          <a:xfrm flipV="1">
            <a:off x="1329278" y="3037673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47" name="Oval 146"/>
          <p:cNvSpPr/>
          <p:nvPr/>
        </p:nvSpPr>
        <p:spPr bwMode="auto">
          <a:xfrm>
            <a:off x="1175303" y="297420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44755" y="2787632"/>
            <a:ext cx="7083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dirty="0" smtClean="0">
                <a:latin typeface="Times New Roman"/>
                <a:cs typeface="Times New Roman"/>
              </a:rPr>
              <a:t>’</a:t>
            </a:r>
            <a:r>
              <a:rPr lang="en-US" sz="2800" baseline="-25000" dirty="0" smtClean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149" name="Oval 148"/>
          <p:cNvSpPr/>
          <p:nvPr/>
        </p:nvSpPr>
        <p:spPr bwMode="auto">
          <a:xfrm>
            <a:off x="696448" y="1791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1" name="Rectangle 150"/>
          <p:cNvSpPr/>
          <p:nvPr/>
        </p:nvSpPr>
        <p:spPr>
          <a:xfrm rot="4179712">
            <a:off x="593565" y="2197768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&gt;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4333176" y="720459"/>
            <a:ext cx="499449" cy="369332"/>
            <a:chOff x="4333176" y="720459"/>
            <a:chExt cx="499449" cy="369332"/>
          </a:xfrm>
        </p:grpSpPr>
        <p:sp>
          <p:nvSpPr>
            <p:cNvPr id="154" name="Rectangle 153"/>
            <p:cNvSpPr/>
            <p:nvPr/>
          </p:nvSpPr>
          <p:spPr>
            <a:xfrm>
              <a:off x="4333176" y="76278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390611" y="720459"/>
              <a:ext cx="442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920990" y="1619503"/>
            <a:ext cx="441326" cy="369332"/>
            <a:chOff x="6391214" y="2492739"/>
            <a:chExt cx="441326" cy="369332"/>
          </a:xfrm>
        </p:grpSpPr>
        <p:sp>
          <p:nvSpPr>
            <p:cNvPr id="157" name="Rectangle 156"/>
            <p:cNvSpPr/>
            <p:nvPr/>
          </p:nvSpPr>
          <p:spPr>
            <a:xfrm>
              <a:off x="6391214" y="253506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6461311" y="2492739"/>
              <a:ext cx="35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8803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52" grpId="0" animBg="1"/>
      <p:bldP spid="76" grpId="0" animBg="1"/>
      <p:bldP spid="78" grpId="0"/>
      <p:bldP spid="82" grpId="0" animBg="1"/>
      <p:bldP spid="83" grpId="0" animBg="1"/>
      <p:bldP spid="8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33505</TotalTime>
  <Words>3005</Words>
  <Application>Microsoft Macintosh PowerPoint</Application>
  <PresentationFormat>On-screen Show (4:3)</PresentationFormat>
  <Paragraphs>796</Paragraphs>
  <Slides>44</Slides>
  <Notes>33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Office Theme</vt:lpstr>
      <vt:lpstr>Equation</vt:lpstr>
      <vt:lpstr>Key Derivation  from  Noisy Sources with More Errors than Entropy</vt:lpstr>
      <vt:lpstr>Key Derivation from Noisy Sources</vt:lpstr>
      <vt:lpstr>Fuzzy Extractors: Functionality  [Wyner75] … [BennettBrassardRobert85] …lots of work…  [DodisOstrovskyReyzinSmith04] … </vt:lpstr>
      <vt:lpstr>Fuzzy Extractors: Goals</vt:lpstr>
      <vt:lpstr>Fuzzy Extractors: Typical Construction</vt:lpstr>
      <vt:lpstr>Fuzzy Extractors: Typical Construction</vt:lpstr>
      <vt:lpstr>Secure Sketches</vt:lpstr>
      <vt:lpstr>Secure Sketches</vt:lpstr>
      <vt:lpstr>Secure Sketches</vt:lpstr>
      <vt:lpstr>Problem with Secure Sketches</vt:lpstr>
      <vt:lpstr>Problem with Secure Sketches</vt:lpstr>
      <vt:lpstr>Is it possible to handle  “more errors than entropy” (t &gt; k)?</vt:lpstr>
      <vt:lpstr>Is it possible to handle  “more errors than entropy” (t &gt; k)?</vt:lpstr>
      <vt:lpstr>Is it possible to handle  “more errors than entropy” (t &gt; k)?</vt:lpstr>
      <vt:lpstr>Is it possible to handle  “more errors than entropy” (t &gt; k)?</vt:lpstr>
      <vt:lpstr>Is it possible to handle  “more errors than entropy” (t &gt; k)?</vt:lpstr>
      <vt:lpstr>Is it possible to handle  “more errors than entropy” (t &gt; k)?</vt:lpstr>
      <vt:lpstr>Hamming Metric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How to implement locks?</vt:lpstr>
      <vt:lpstr>How to implement locks?</vt:lpstr>
      <vt:lpstr>How good is this construction?</vt:lpstr>
      <vt:lpstr>How good is this construction?</vt:lpstr>
      <vt:lpstr>How good is this construction?</vt:lpstr>
      <vt:lpstr>How good is this construction?</vt:lpstr>
      <vt:lpstr>Conclusion</vt:lpstr>
      <vt:lpstr>Follow-up</vt:lpstr>
      <vt:lpstr>Is big Hfuzz(W) sufficient? </vt:lpstr>
      <vt:lpstr>PowerPoint Presentation</vt:lpstr>
      <vt:lpstr>PowerPoint Presentation</vt:lpstr>
      <vt:lpstr>PowerPoint Presentation</vt:lpstr>
      <vt:lpstr>PowerPoint Presentation</vt:lpstr>
      <vt:lpstr>Is big Hfuzz(W) sufficient? </vt:lpstr>
      <vt:lpstr>Questions?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Fuzzy Extractors</dc:title>
  <dc:creator>Benjamin Fuller</dc:creator>
  <cp:lastModifiedBy>Benjamin Fuller</cp:lastModifiedBy>
  <cp:revision>569</cp:revision>
  <dcterms:created xsi:type="dcterms:W3CDTF">2013-03-29T19:18:32Z</dcterms:created>
  <dcterms:modified xsi:type="dcterms:W3CDTF">2014-10-22T15:47:30Z</dcterms:modified>
</cp:coreProperties>
</file>