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vml" ContentType="application/vnd.openxmlformats-officedocument.vmlDrawing"/>
  <Default Extension="png" ContentType="image/pn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embeddings/Microsoft_Equation1.bin" ContentType="application/vnd.openxmlformats-officedocument.oleObject"/>
  <Override PartName="/ppt/embeddings/Microsoft_Equation2.bin" ContentType="application/vnd.openxmlformats-officedocument.oleObject"/>
  <Override PartName="/ppt/notesSlides/notesSlide3.xml" ContentType="application/vnd.openxmlformats-officedocument.presentationml.notesSlide+xml"/>
  <Override PartName="/ppt/embeddings/Microsoft_Equation3.bin" ContentType="application/vnd.openxmlformats-officedocument.oleObject"/>
  <Override PartName="/ppt/embeddings/Microsoft_Equation4.bin" ContentType="application/vnd.openxmlformats-officedocument.oleObject"/>
  <Override PartName="/ppt/notesSlides/notesSlide4.xml" ContentType="application/vnd.openxmlformats-officedocument.presentationml.notesSlide+xml"/>
  <Override PartName="/ppt/notesSlides/notesSlide5.xml" ContentType="application/vnd.openxmlformats-officedocument.presentationml.notesSlide+xml"/>
  <Override PartName="/ppt/embeddings/Microsoft_Equation5.bin" ContentType="application/vnd.openxmlformats-officedocument.oleObject"/>
  <Override PartName="/ppt/notesSlides/notesSlide6.xml" ContentType="application/vnd.openxmlformats-officedocument.presentationml.notesSlide+xml"/>
  <Override PartName="/ppt/embeddings/Microsoft_Equation6.bin" ContentType="application/vnd.openxmlformats-officedocument.oleObject"/>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embeddings/Microsoft_Equation7.bin" ContentType="application/vnd.openxmlformats-officedocument.oleObject"/>
  <Override PartName="/ppt/notesSlides/notesSlide13.xml" ContentType="application/vnd.openxmlformats-officedocument.presentationml.notesSlide+xml"/>
  <Override PartName="/ppt/embeddings/Microsoft_Equation8.bin" ContentType="application/vnd.openxmlformats-officedocument.oleObject"/>
  <Override PartName="/ppt/notesSlides/notesSlide14.xml" ContentType="application/vnd.openxmlformats-officedocument.presentationml.notesSlide+xml"/>
  <Override PartName="/ppt/embeddings/Microsoft_Equation9.bin" ContentType="application/vnd.openxmlformats-officedocument.oleObject"/>
  <Override PartName="/ppt/notesSlides/notesSlide15.xml" ContentType="application/vnd.openxmlformats-officedocument.presentationml.notesSlide+xml"/>
  <Override PartName="/ppt/embeddings/Microsoft_Equation10.bin" ContentType="application/vnd.openxmlformats-officedocument.oleObject"/>
  <Override PartName="/ppt/notesSlides/notesSlide16.xml" ContentType="application/vnd.openxmlformats-officedocument.presentationml.notesSlide+xml"/>
  <Override PartName="/ppt/embeddings/Microsoft_Equation11.bin" ContentType="application/vnd.openxmlformats-officedocument.oleObject"/>
  <Override PartName="/ppt/embeddings/Microsoft_Equation12.bin" ContentType="application/vnd.openxmlformats-officedocument.oleObject"/>
  <Override PartName="/ppt/embeddings/Microsoft_Equation13.bin" ContentType="application/vnd.openxmlformats-officedocument.oleObject"/>
  <Override PartName="/ppt/embeddings/Microsoft_Equation14.bin" ContentType="application/vnd.openxmlformats-officedocument.oleObject"/>
  <Override PartName="/ppt/notesSlides/notesSlide17.xml" ContentType="application/vnd.openxmlformats-officedocument.presentationml.notesSlide+xml"/>
  <Override PartName="/ppt/embeddings/Microsoft_Equation15.bin" ContentType="application/vnd.openxmlformats-officedocument.oleObject"/>
  <Override PartName="/ppt/notesSlides/notesSlide18.xml" ContentType="application/vnd.openxmlformats-officedocument.presentationml.notesSlide+xml"/>
  <Override PartName="/ppt/embeddings/Microsoft_Equation16.bin" ContentType="application/vnd.openxmlformats-officedocument.oleObject"/>
  <Override PartName="/ppt/notesSlides/notesSlide19.xml" ContentType="application/vnd.openxmlformats-officedocument.presentationml.notesSlide+xml"/>
  <Override PartName="/ppt/embeddings/Microsoft_Equation17.bin" ContentType="application/vnd.openxmlformats-officedocument.oleObject"/>
  <Override PartName="/ppt/notesSlides/notesSlide20.xml" ContentType="application/vnd.openxmlformats-officedocument.presentationml.notesSlide+xml"/>
  <Override PartName="/ppt/embeddings/Microsoft_Equation18.bin" ContentType="application/vnd.openxmlformats-officedocument.oleObject"/>
  <Override PartName="/ppt/notesSlides/notesSlide21.xml" ContentType="application/vnd.openxmlformats-officedocument.presentationml.notesSlide+xml"/>
  <Override PartName="/ppt/embeddings/Microsoft_Equation19.bin" ContentType="application/vnd.openxmlformats-officedocument.oleObject"/>
  <Override PartName="/ppt/notesSlides/notesSlide22.xml" ContentType="application/vnd.openxmlformats-officedocument.presentationml.notesSlide+xml"/>
  <Override PartName="/ppt/embeddings/Microsoft_Equation20.bin" ContentType="application/vnd.openxmlformats-officedocument.oleObject"/>
  <Override PartName="/ppt/notesSlides/notesSlide23.xml" ContentType="application/vnd.openxmlformats-officedocument.presentationml.notesSlide+xml"/>
  <Override PartName="/ppt/embeddings/Microsoft_Equation21.bin" ContentType="application/vnd.openxmlformats-officedocument.oleObject"/>
  <Override PartName="/ppt/notesSlides/notesSlide24.xml" ContentType="application/vnd.openxmlformats-officedocument.presentationml.notesSlide+xml"/>
  <Override PartName="/ppt/embeddings/Microsoft_Equation22.bin" ContentType="application/vnd.openxmlformats-officedocument.oleObject"/>
  <Override PartName="/ppt/notesSlides/notesSlide25.xml" ContentType="application/vnd.openxmlformats-officedocument.presentationml.notesSlide+xml"/>
  <Override PartName="/ppt/embeddings/Microsoft_Equation23.bin" ContentType="application/vnd.openxmlformats-officedocument.oleObject"/>
  <Override PartName="/ppt/notesSlides/notesSlide26.xml" ContentType="application/vnd.openxmlformats-officedocument.presentationml.notesSlide+xml"/>
  <Override PartName="/ppt/embeddings/Microsoft_Equation24.bin" ContentType="application/vnd.openxmlformats-officedocument.oleObject"/>
  <Override PartName="/ppt/notesSlides/notesSlide27.xml" ContentType="application/vnd.openxmlformats-officedocument.presentationml.notesSlide+xml"/>
  <Override PartName="/ppt/embeddings/Microsoft_Equation25.bin" ContentType="application/vnd.openxmlformats-officedocument.oleObject"/>
  <Override PartName="/ppt/notesSlides/notesSlide28.xml" ContentType="application/vnd.openxmlformats-officedocument.presentationml.notesSlide+xml"/>
  <Override PartName="/ppt/embeddings/oleObject1.bin" ContentType="application/vnd.openxmlformats-officedocument.oleObject"/>
  <Override PartName="/ppt/notesSlides/notesSlide29.xml" ContentType="application/vnd.openxmlformats-officedocument.presentationml.notesSlide+xml"/>
  <Override PartName="/ppt/notesSlides/notesSlide30.xml" ContentType="application/vnd.openxmlformats-officedocument.presentationml.notesSlide+xml"/>
  <Override PartName="/ppt/embeddings/oleObject2.bin" ContentType="application/vnd.openxmlformats-officedocument.oleObject"/>
  <Override PartName="/ppt/notesSlides/notesSlide31.xml" ContentType="application/vnd.openxmlformats-officedocument.presentationml.notesSlide+xml"/>
  <Override PartName="/ppt/embeddings/oleObject3.bin" ContentType="application/vnd.openxmlformats-officedocument.oleObject"/>
  <Override PartName="/ppt/notesSlides/notesSlide32.xml" ContentType="application/vnd.openxmlformats-officedocument.presentationml.notesSlide+xml"/>
  <Override PartName="/ppt/embeddings/oleObject4.bin" ContentType="application/vnd.openxmlformats-officedocument.oleObject"/>
  <Override PartName="/ppt/notesSlides/notesSlide33.xml" ContentType="application/vnd.openxmlformats-officedocument.presentationml.notesSlide+xml"/>
  <Override PartName="/ppt/embeddings/oleObject5.bin" ContentType="application/vnd.openxmlformats-officedocument.oleObject"/>
  <Override PartName="/ppt/notesSlides/notesSlide34.xml" ContentType="application/vnd.openxmlformats-officedocument.presentationml.notesSlide+xml"/>
  <Override PartName="/ppt/embeddings/oleObject6.bin" ContentType="application/vnd.openxmlformats-officedocument.oleObject"/>
  <Override PartName="/ppt/notesSlides/notesSlide35.xml" ContentType="application/vnd.openxmlformats-officedocument.presentationml.notesSlide+xml"/>
  <Override PartName="/ppt/notesSlides/notesSlide36.xml" ContentType="application/vnd.openxmlformats-officedocument.presentationml.notesSlide+xml"/>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Microsoft_Equation26.bin" ContentType="application/vnd.openxmlformats-officedocument.oleObject"/>
  <Override PartName="/ppt/notesSlides/notesSlide37.xml" ContentType="application/vnd.openxmlformats-officedocument.presentationml.notesSlide+xml"/>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Microsoft_Equation27.bin" ContentType="application/vnd.openxmlformats-officedocument.oleObject"/>
  <Override PartName="/ppt/notesSlides/notesSlide38.xml" ContentType="application/vnd.openxmlformats-officedocument.presentationml.notesSlide+xml"/>
  <Override PartName="/ppt/embeddings/Microsoft_Equation28.bin" ContentType="application/vnd.openxmlformats-officedocument.oleObject"/>
  <Override PartName="/ppt/notesSlides/notesSlide39.xml" ContentType="application/vnd.openxmlformats-officedocument.presentationml.notesSlide+xml"/>
  <Override PartName="/ppt/embeddings/Microsoft_Equation29.bin" ContentType="application/vnd.openxmlformats-officedocument.oleObject"/>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embeddings/oleObject13.bin" ContentType="application/vnd.openxmlformats-officedocument.oleObject"/>
  <Override PartName="/ppt/notesSlides/notesSlide53.xml" ContentType="application/vnd.openxmlformats-officedocument.presentationml.notesSlide+xml"/>
  <Override PartName="/ppt/embeddings/oleObject14.bin" ContentType="application/vnd.openxmlformats-officedocument.oleObject"/>
  <Override PartName="/ppt/notesSlides/notesSlide54.xml" ContentType="application/vnd.openxmlformats-officedocument.presentationml.notesSlide+xml"/>
  <Override PartName="/ppt/embeddings/oleObject15.bin" ContentType="application/vnd.openxmlformats-officedocument.oleObject"/>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2"/>
  </p:notesMasterIdLst>
  <p:handoutMasterIdLst>
    <p:handoutMasterId r:id="rId63"/>
  </p:handoutMasterIdLst>
  <p:sldIdLst>
    <p:sldId id="257" r:id="rId2"/>
    <p:sldId id="259" r:id="rId3"/>
    <p:sldId id="308" r:id="rId4"/>
    <p:sldId id="365" r:id="rId5"/>
    <p:sldId id="366" r:id="rId6"/>
    <p:sldId id="428" r:id="rId7"/>
    <p:sldId id="367" r:id="rId8"/>
    <p:sldId id="427" r:id="rId9"/>
    <p:sldId id="368" r:id="rId10"/>
    <p:sldId id="369" r:id="rId11"/>
    <p:sldId id="371" r:id="rId12"/>
    <p:sldId id="372" r:id="rId13"/>
    <p:sldId id="373" r:id="rId14"/>
    <p:sldId id="375" r:id="rId15"/>
    <p:sldId id="374" r:id="rId16"/>
    <p:sldId id="376" r:id="rId17"/>
    <p:sldId id="418" r:id="rId18"/>
    <p:sldId id="377" r:id="rId19"/>
    <p:sldId id="419" r:id="rId20"/>
    <p:sldId id="420" r:id="rId21"/>
    <p:sldId id="423" r:id="rId22"/>
    <p:sldId id="421" r:id="rId23"/>
    <p:sldId id="422" r:id="rId24"/>
    <p:sldId id="424" r:id="rId25"/>
    <p:sldId id="426" r:id="rId26"/>
    <p:sldId id="425" r:id="rId27"/>
    <p:sldId id="384" r:id="rId28"/>
    <p:sldId id="385" r:id="rId29"/>
    <p:sldId id="408" r:id="rId30"/>
    <p:sldId id="402" r:id="rId31"/>
    <p:sldId id="409" r:id="rId32"/>
    <p:sldId id="386" r:id="rId33"/>
    <p:sldId id="413" r:id="rId34"/>
    <p:sldId id="414" r:id="rId35"/>
    <p:sldId id="411" r:id="rId36"/>
    <p:sldId id="389" r:id="rId37"/>
    <p:sldId id="416" r:id="rId38"/>
    <p:sldId id="417" r:id="rId39"/>
    <p:sldId id="390" r:id="rId40"/>
    <p:sldId id="391" r:id="rId41"/>
    <p:sldId id="392" r:id="rId42"/>
    <p:sldId id="393" r:id="rId43"/>
    <p:sldId id="394" r:id="rId44"/>
    <p:sldId id="395" r:id="rId45"/>
    <p:sldId id="396" r:id="rId46"/>
    <p:sldId id="398" r:id="rId47"/>
    <p:sldId id="397" r:id="rId48"/>
    <p:sldId id="406" r:id="rId49"/>
    <p:sldId id="399" r:id="rId50"/>
    <p:sldId id="412" r:id="rId51"/>
    <p:sldId id="400" r:id="rId52"/>
    <p:sldId id="415" r:id="rId53"/>
    <p:sldId id="407" r:id="rId54"/>
    <p:sldId id="410" r:id="rId55"/>
    <p:sldId id="370" r:id="rId56"/>
    <p:sldId id="401" r:id="rId57"/>
    <p:sldId id="388" r:id="rId58"/>
    <p:sldId id="403" r:id="rId59"/>
    <p:sldId id="404" r:id="rId60"/>
    <p:sldId id="405" r:id="rId6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C4C4C"/>
    <a:srgbClr val="82A0FF"/>
    <a:srgbClr val="0011B2"/>
    <a:srgbClr val="DE0055"/>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717" autoAdjust="0"/>
    <p:restoredTop sz="90390" autoAdjust="0"/>
  </p:normalViewPr>
  <p:slideViewPr>
    <p:cSldViewPr snapToGrid="0" snapToObjects="1">
      <p:cViewPr>
        <p:scale>
          <a:sx n="95" d="100"/>
          <a:sy n="95" d="100"/>
        </p:scale>
        <p:origin x="-1064" y="-328"/>
      </p:cViewPr>
      <p:guideLst>
        <p:guide orient="horz" pos="2160"/>
        <p:guide pos="2880"/>
      </p:guideLst>
    </p:cSldViewPr>
  </p:slideViewPr>
  <p:notesTextViewPr>
    <p:cViewPr>
      <p:scale>
        <a:sx n="100" d="100"/>
        <a:sy n="100" d="100"/>
      </p:scale>
      <p:origin x="0" y="0"/>
    </p:cViewPr>
  </p:notesTextViewPr>
  <p:sorterViewPr>
    <p:cViewPr>
      <p:scale>
        <a:sx n="70" d="100"/>
        <a:sy n="70" d="100"/>
      </p:scale>
      <p:origin x="0" y="211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handoutMaster" Target="handoutMasters/handoutMaster1.xml"/><Relationship Id="rId64" Type="http://schemas.openxmlformats.org/officeDocument/2006/relationships/printerSettings" Target="printerSettings/printerSettings1.bin"/><Relationship Id="rId65" Type="http://schemas.openxmlformats.org/officeDocument/2006/relationships/presProps" Target="presProps.xml"/><Relationship Id="rId66" Type="http://schemas.openxmlformats.org/officeDocument/2006/relationships/viewProps" Target="viewProps.xml"/><Relationship Id="rId67" Type="http://schemas.openxmlformats.org/officeDocument/2006/relationships/theme" Target="theme/theme1.xml"/><Relationship Id="rId68"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 Id="rId2"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23.emf"/><Relationship Id="rId4" Type="http://schemas.openxmlformats.org/officeDocument/2006/relationships/image" Target="../media/image11.emf"/><Relationship Id="rId1" Type="http://schemas.openxmlformats.org/officeDocument/2006/relationships/image" Target="../media/image21.emf"/><Relationship Id="rId2" Type="http://schemas.openxmlformats.org/officeDocument/2006/relationships/image" Target="../media/image22.e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23.emf"/><Relationship Id="rId4" Type="http://schemas.openxmlformats.org/officeDocument/2006/relationships/image" Target="../media/image11.emf"/><Relationship Id="rId1" Type="http://schemas.openxmlformats.org/officeDocument/2006/relationships/image" Target="../media/image21.emf"/><Relationship Id="rId2" Type="http://schemas.openxmlformats.org/officeDocument/2006/relationships/image" Target="../media/image22.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emf"/><Relationship Id="rId2" Type="http://schemas.openxmlformats.org/officeDocument/2006/relationships/image" Target="../media/image13.emf"/><Relationship Id="rId3"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72B9AF-0497-F44B-AF02-9D2EC4065B0E}" type="datetimeFigureOut">
              <a:rPr lang="en-US" smtClean="0"/>
              <a:t>3/9/14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75486C9-FBB6-F44C-A55E-5DF282A6BC5C}" type="slidenum">
              <a:rPr lang="en-US" smtClean="0"/>
              <a:t>‹#›</a:t>
            </a:fld>
            <a:endParaRPr lang="en-US"/>
          </a:p>
        </p:txBody>
      </p:sp>
    </p:spTree>
    <p:extLst>
      <p:ext uri="{BB962C8B-B14F-4D97-AF65-F5344CB8AC3E}">
        <p14:creationId xmlns:p14="http://schemas.microsoft.com/office/powerpoint/2010/main" val="41302638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1E4532-0A1D-7741-B7F8-C491C4C533AD}" type="datetimeFigureOut">
              <a:rPr lang="en-US" smtClean="0"/>
              <a:t>3/9/14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F37516-47F0-4541-821C-B489248754D7}" type="slidenum">
              <a:rPr lang="en-US" smtClean="0"/>
              <a:t>‹#›</a:t>
            </a:fld>
            <a:endParaRPr lang="en-US"/>
          </a:p>
        </p:txBody>
      </p:sp>
    </p:spTree>
    <p:extLst>
      <p:ext uri="{BB962C8B-B14F-4D97-AF65-F5344CB8AC3E}">
        <p14:creationId xmlns:p14="http://schemas.microsoft.com/office/powerpoint/2010/main" val="178084572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5"/>
          <p:cNvSpPr>
            <a:spLocks noGrp="1" noChangeArrowheads="1"/>
          </p:cNvSpPr>
          <p:nvPr>
            <p:ph type="sldNum" sz="quarter" idx="5"/>
          </p:nvPr>
        </p:nvSpPr>
        <p:spPr>
          <a:ln/>
        </p:spPr>
        <p:txBody>
          <a:bodyPr/>
          <a:lstStyle/>
          <a:p>
            <a:fld id="{538FCF78-6F42-DD47-BFB7-03FB0C2A10DA}" type="slidenum">
              <a:rPr lang="en-US" altLang="en-US"/>
              <a:pPr/>
              <a:t>1</a:t>
            </a:fld>
            <a:endParaRPr lang="en-US" altLang="en-US"/>
          </a:p>
        </p:txBody>
      </p:sp>
      <p:sp>
        <p:nvSpPr>
          <p:cNvPr id="5122" name="Rectangle 2"/>
          <p:cNvSpPr>
            <a:spLocks noChangeArrowheads="1"/>
          </p:cNvSpPr>
          <p:nvPr/>
        </p:nvSpPr>
        <p:spPr bwMode="auto">
          <a:xfrm>
            <a:off x="3884613" y="0"/>
            <a:ext cx="2973387"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3" name="Rectangle 3"/>
          <p:cNvSpPr>
            <a:spLocks noChangeArrowheads="1"/>
          </p:cNvSpPr>
          <p:nvPr/>
        </p:nvSpPr>
        <p:spPr bwMode="auto">
          <a:xfrm>
            <a:off x="3884613" y="8686800"/>
            <a:ext cx="2973387" cy="457200"/>
          </a:xfrm>
          <a:prstGeom prst="rect">
            <a:avLst/>
          </a:prstGeom>
          <a:noFill/>
          <a:ln w="9525">
            <a:noFill/>
            <a:miter lim="800000"/>
            <a:headEnd/>
            <a:tailEnd/>
          </a:ln>
          <a:effectLst/>
        </p:spPr>
        <p:txBody>
          <a:bodyPr lIns="19050" tIns="0" rIns="19050" bIns="0" anchor="b">
            <a:prstTxWarp prst="textNoShape">
              <a:avLst/>
            </a:prstTxWarp>
          </a:bodyPr>
          <a:lstStyle/>
          <a:p>
            <a:pPr algn="r"/>
            <a:r>
              <a:rPr lang="en-US" altLang="en-US" sz="1000" i="1">
                <a:latin typeface="Times New Roman" pitchFamily="-110" charset="0"/>
              </a:rPr>
              <a:t>1</a:t>
            </a:r>
          </a:p>
        </p:txBody>
      </p:sp>
      <p:sp>
        <p:nvSpPr>
          <p:cNvPr id="5124"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5"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6" name="Rectangle 6"/>
          <p:cNvSpPr>
            <a:spLocks noChangeArrowheads="1"/>
          </p:cNvSpPr>
          <p:nvPr/>
        </p:nvSpPr>
        <p:spPr bwMode="auto">
          <a:xfrm>
            <a:off x="3883025" y="0"/>
            <a:ext cx="2974975"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7" name="Rectangle 7"/>
          <p:cNvSpPr>
            <a:spLocks noChangeArrowheads="1"/>
          </p:cNvSpPr>
          <p:nvPr/>
        </p:nvSpPr>
        <p:spPr bwMode="auto">
          <a:xfrm>
            <a:off x="3883025" y="8686800"/>
            <a:ext cx="2974975" cy="457200"/>
          </a:xfrm>
          <a:prstGeom prst="rect">
            <a:avLst/>
          </a:prstGeom>
          <a:noFill/>
          <a:ln w="9525">
            <a:noFill/>
            <a:miter lim="800000"/>
            <a:headEnd/>
            <a:tailEnd/>
          </a:ln>
          <a:effectLst/>
        </p:spPr>
        <p:txBody>
          <a:bodyPr lIns="19050" tIns="0" rIns="19050" bIns="0" anchor="b">
            <a:prstTxWarp prst="textNoShape">
              <a:avLst/>
            </a:prstTxWarp>
          </a:bodyPr>
          <a:lstStyle/>
          <a:p>
            <a:pPr algn="r"/>
            <a:r>
              <a:rPr lang="en-US" altLang="en-US" sz="1000" i="1">
                <a:latin typeface="Times New Roman" pitchFamily="-110" charset="0"/>
              </a:rPr>
              <a:t>1</a:t>
            </a:r>
          </a:p>
        </p:txBody>
      </p:sp>
      <p:sp>
        <p:nvSpPr>
          <p:cNvPr id="5128" name="Rectangle 8"/>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9" name="Rectangle 9"/>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30" name="Rectangle 10"/>
          <p:cNvSpPr>
            <a:spLocks noGrp="1" noRot="1" noChangeAspect="1" noChangeArrowheads="1" noTextEdit="1"/>
          </p:cNvSpPr>
          <p:nvPr>
            <p:ph type="sldImg"/>
          </p:nvPr>
        </p:nvSpPr>
        <p:spPr>
          <a:ln cap="flat"/>
        </p:spPr>
      </p:sp>
      <p:sp>
        <p:nvSpPr>
          <p:cNvPr id="5131" name="Rectangle 11"/>
          <p:cNvSpPr>
            <a:spLocks noGrp="1" noChangeArrowheads="1"/>
          </p:cNvSpPr>
          <p:nvPr>
            <p:ph type="body" idx="1"/>
          </p:nvPr>
        </p:nvSpPr>
        <p:spPr>
          <a:ln/>
        </p:spPr>
        <p:txBody>
          <a:bodyPr/>
          <a:lstStyle/>
          <a:p>
            <a:r>
              <a:rPr lang="en-US" altLang="en-US" dirty="0" smtClean="0"/>
              <a:t>I’m Ben</a:t>
            </a:r>
            <a:r>
              <a:rPr lang="en-US" altLang="en-US" baseline="0" dirty="0" smtClean="0"/>
              <a:t> Fuller and today I will be talking about key derivation from practical noisy sources.</a:t>
            </a:r>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the rest of the talk, we’ll use a black box to represent an obfuscated program.</a:t>
            </a:r>
          </a:p>
          <a:p>
            <a:r>
              <a:rPr lang="en-US" dirty="0" smtClean="0"/>
              <a:t>&lt;click&gt;</a:t>
            </a:r>
          </a:p>
          <a:p>
            <a:r>
              <a:rPr lang="en-US" dirty="0" smtClean="0"/>
              <a:t>We know that obfuscation is possible for the set of point programs.</a:t>
            </a:r>
          </a:p>
          <a:p>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11</a:t>
            </a:fld>
            <a:endParaRPr lang="en-US"/>
          </a:p>
        </p:txBody>
      </p:sp>
    </p:spTree>
    <p:extLst>
      <p:ext uri="{BB962C8B-B14F-4D97-AF65-F5344CB8AC3E}">
        <p14:creationId xmlns:p14="http://schemas.microsoft.com/office/powerpoint/2010/main" val="32683445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point program has a single stored point w and outputs 1 if its input is equal to w, otherwise it outputs 0.</a:t>
            </a:r>
          </a:p>
          <a:p>
            <a:r>
              <a:rPr lang="en-US" dirty="0" smtClean="0"/>
              <a:t>&lt;click&gt;</a:t>
            </a:r>
          </a:p>
          <a:p>
            <a:r>
              <a:rPr lang="en-US" dirty="0" smtClean="0"/>
              <a:t>We’ll use a strong version of point obfuscation</a:t>
            </a:r>
            <a:r>
              <a:rPr lang="en-US" baseline="0" dirty="0" smtClean="0"/>
              <a:t> that is achievable under number-theoretic assumptions due to </a:t>
            </a:r>
            <a:r>
              <a:rPr lang="en-US" baseline="0" dirty="0" err="1" smtClean="0"/>
              <a:t>Bitanski</a:t>
            </a:r>
            <a:r>
              <a:rPr lang="en-US" baseline="0" dirty="0" smtClean="0"/>
              <a:t> and Canetti.</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12</a:t>
            </a:fld>
            <a:endParaRPr lang="en-US"/>
          </a:p>
        </p:txBody>
      </p:sp>
    </p:spTree>
    <p:extLst>
      <p:ext uri="{BB962C8B-B14F-4D97-AF65-F5344CB8AC3E}">
        <p14:creationId xmlns:p14="http://schemas.microsoft.com/office/powerpoint/2010/main" val="21104219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now turn</a:t>
            </a:r>
            <a:r>
              <a:rPr lang="en-US" baseline="0" dirty="0" smtClean="0"/>
              <a:t> to the task of building our fuzzy conductor.  We’ll start with the most basic application of point obfuscation.</a:t>
            </a:r>
          </a:p>
          <a:p>
            <a:r>
              <a:rPr lang="en-US" baseline="0" dirty="0" smtClean="0"/>
              <a:t>&lt;click&gt;</a:t>
            </a:r>
          </a:p>
          <a:p>
            <a:r>
              <a:rPr lang="en-US" baseline="0" dirty="0" smtClean="0"/>
              <a:t>The most obvious thing we can do is construct an obfuscated point program using w_0.  </a:t>
            </a:r>
          </a:p>
          <a:p>
            <a:r>
              <a:rPr lang="en-US" baseline="0" dirty="0" smtClean="0"/>
              <a:t>&lt;click&gt;</a:t>
            </a:r>
          </a:p>
          <a:p>
            <a:r>
              <a:rPr lang="en-US" baseline="0" dirty="0" smtClean="0"/>
              <a:t>And have this be our public value p.</a:t>
            </a:r>
          </a:p>
          <a:p>
            <a:r>
              <a:rPr lang="en-US" baseline="0" dirty="0" smtClean="0"/>
              <a:t>&lt;click&gt;</a:t>
            </a:r>
          </a:p>
          <a:p>
            <a:r>
              <a:rPr lang="en-US" baseline="0" dirty="0" smtClean="0"/>
              <a:t>In reproduce we can check equality of the original point without revealing any information about w_0.</a:t>
            </a:r>
          </a:p>
          <a:p>
            <a:r>
              <a:rPr lang="en-US" baseline="0" dirty="0" smtClean="0"/>
              <a:t>&lt;click&gt;&lt;click&gt;&lt;click&gt;</a:t>
            </a:r>
          </a:p>
          <a:p>
            <a:r>
              <a:rPr lang="en-US" baseline="0" dirty="0" smtClean="0"/>
              <a:t>There are two main problems for this construction.  We don’t have any key and can’t support any errors (and these were the two things we were trying to do).  Instead of obfuscating the whole input point at once, we’ll try to break it up.</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13</a:t>
            </a:fld>
            <a:endParaRPr lang="en-US"/>
          </a:p>
        </p:txBody>
      </p:sp>
    </p:spTree>
    <p:extLst>
      <p:ext uri="{BB962C8B-B14F-4D97-AF65-F5344CB8AC3E}">
        <p14:creationId xmlns:p14="http://schemas.microsoft.com/office/powerpoint/2010/main" val="11053132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We’ll obfuscate each symbol individually.</a:t>
            </a:r>
          </a:p>
          <a:p>
            <a:r>
              <a:rPr lang="en-US" dirty="0" smtClean="0"/>
              <a:t>&lt;click&gt;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14</a:t>
            </a:fld>
            <a:endParaRPr lang="en-US"/>
          </a:p>
        </p:txBody>
      </p:sp>
    </p:spTree>
    <p:extLst>
      <p:ext uri="{BB962C8B-B14F-4D97-AF65-F5344CB8AC3E}">
        <p14:creationId xmlns:p14="http://schemas.microsoft.com/office/powerpoint/2010/main" val="30816150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 publish</a:t>
            </a:r>
            <a:r>
              <a:rPr lang="en-US" baseline="0" dirty="0" smtClean="0"/>
              <a:t> a collection of k obfuscated programs instead of just one. </a:t>
            </a:r>
            <a:endParaRPr lang="en-US" dirty="0" smtClean="0"/>
          </a:p>
          <a:p>
            <a:r>
              <a:rPr lang="en-US" dirty="0" smtClean="0"/>
              <a:t>&lt;click&gt;</a:t>
            </a:r>
          </a:p>
          <a:p>
            <a:r>
              <a:rPr lang="en-US" baseline="0" dirty="0" smtClean="0"/>
              <a:t>In Reproduce we then check each symbol individually.  This means we can learn which symbols match.</a:t>
            </a:r>
          </a:p>
          <a:p>
            <a:r>
              <a:rPr lang="en-US" baseline="0" dirty="0" smtClean="0"/>
              <a:t>&lt;click&gt;</a:t>
            </a:r>
          </a:p>
          <a:p>
            <a:r>
              <a:rPr lang="en-US" baseline="0" dirty="0" smtClean="0"/>
              <a:t>We now have a bit of output for each symbol.</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15</a:t>
            </a:fld>
            <a:endParaRPr lang="en-US"/>
          </a:p>
        </p:txBody>
      </p:sp>
    </p:spTree>
    <p:extLst>
      <p:ext uri="{BB962C8B-B14F-4D97-AF65-F5344CB8AC3E}">
        <p14:creationId xmlns:p14="http://schemas.microsoft.com/office/powerpoint/2010/main" val="11241741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We have gained a useful property, namely that we can identify which symbols of w_0 and w_1 match.  This is a very useful property in coding theory.</a:t>
            </a:r>
            <a:r>
              <a:rPr lang="en-US" baseline="0" dirty="0" smtClean="0"/>
              <a:t>  However, it is not obvious how to do something with this property.</a:t>
            </a:r>
          </a:p>
          <a:p>
            <a:r>
              <a:rPr lang="en-US" baseline="0" dirty="0" smtClean="0"/>
              <a:t>&lt;click&gt;</a:t>
            </a:r>
          </a:p>
          <a:p>
            <a:r>
              <a:rPr lang="en-US" baseline="0" dirty="0" smtClean="0"/>
              <a:t>We’ll first review a technique from point obfuscation literature and then return to our construction.</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16</a:t>
            </a:fld>
            <a:endParaRPr lang="en-US"/>
          </a:p>
        </p:txBody>
      </p:sp>
    </p:spTree>
    <p:extLst>
      <p:ext uri="{BB962C8B-B14F-4D97-AF65-F5344CB8AC3E}">
        <p14:creationId xmlns:p14="http://schemas.microsoft.com/office/powerpoint/2010/main" val="2328915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Canetti and </a:t>
            </a:r>
            <a:r>
              <a:rPr lang="en-US" dirty="0" err="1" smtClean="0"/>
              <a:t>Dakdouk</a:t>
            </a:r>
            <a:r>
              <a:rPr lang="en-US" dirty="0" smtClean="0"/>
              <a:t> showed</a:t>
            </a:r>
            <a:r>
              <a:rPr lang="en-US" baseline="0" dirty="0" smtClean="0"/>
              <a:t> that it is possible to expand the output of point functions.  </a:t>
            </a:r>
          </a:p>
          <a:p>
            <a:r>
              <a:rPr lang="en-US" baseline="0" dirty="0" smtClean="0"/>
              <a:t>&lt;click&gt;</a:t>
            </a:r>
          </a:p>
          <a:p>
            <a:r>
              <a:rPr lang="en-US" baseline="0" dirty="0" smtClean="0"/>
              <a:t>Instead of outputting a 1 on the right point they can output an arbitrary point c.  </a:t>
            </a:r>
          </a:p>
          <a:p>
            <a:r>
              <a:rPr lang="en-US" baseline="0" dirty="0" smtClean="0"/>
              <a:t>&lt;click&gt;</a:t>
            </a:r>
          </a:p>
          <a:p>
            <a:r>
              <a:rPr lang="en-US" baseline="0" dirty="0" smtClean="0"/>
              <a:t>The idea is for each bit of c to produce either an obfuscation w or an obfuscation of a random point.</a:t>
            </a:r>
          </a:p>
          <a:p>
            <a:r>
              <a:rPr lang="en-US" baseline="0" dirty="0" smtClean="0"/>
              <a:t>&lt;click&gt;</a:t>
            </a:r>
          </a:p>
          <a:p>
            <a:r>
              <a:rPr lang="en-US" baseline="0" dirty="0" smtClean="0"/>
              <a:t>So if the first bit of c is 1, we obfuscate w.  </a:t>
            </a:r>
          </a:p>
          <a:p>
            <a:r>
              <a:rPr lang="en-US" baseline="0" dirty="0" smtClean="0"/>
              <a:t>&lt;click&gt;</a:t>
            </a:r>
          </a:p>
          <a:p>
            <a:r>
              <a:rPr lang="en-US" baseline="0" dirty="0" smtClean="0"/>
              <a:t>If the second bit is 0, we obfuscate a random point.</a:t>
            </a:r>
          </a:p>
          <a:p>
            <a:r>
              <a:rPr lang="en-US" baseline="0" dirty="0" smtClean="0"/>
              <a:t>&lt;click&gt;</a:t>
            </a:r>
          </a:p>
          <a:p>
            <a:r>
              <a:rPr lang="en-US" baseline="0" dirty="0" smtClean="0"/>
              <a:t>We continue until we produce the length of |c| obfuscations.</a:t>
            </a:r>
          </a:p>
          <a:p>
            <a:r>
              <a:rPr lang="en-US" baseline="0" dirty="0" smtClean="0"/>
              <a:t>&lt;click&gt;</a:t>
            </a:r>
          </a:p>
          <a:p>
            <a:r>
              <a:rPr lang="en-US" baseline="0" dirty="0" smtClean="0"/>
              <a:t>The bits of c can be recovered by running the corresponding point obfuscations (there is a minor detail to ensure the program outputs 0 when w is not input).</a:t>
            </a:r>
          </a:p>
          <a:p>
            <a:r>
              <a:rPr lang="en-US" baseline="0" dirty="0" smtClean="0"/>
              <a:t>&lt;click&gt;</a:t>
            </a:r>
          </a:p>
          <a:p>
            <a:r>
              <a:rPr lang="en-US" baseline="0" dirty="0" smtClean="0"/>
              <a:t>Lets apply this idea to our construction.</a:t>
            </a:r>
          </a:p>
          <a:p>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17</a:t>
            </a:fld>
            <a:endParaRPr lang="en-US"/>
          </a:p>
        </p:txBody>
      </p:sp>
    </p:spTree>
    <p:extLst>
      <p:ext uri="{BB962C8B-B14F-4D97-AF65-F5344CB8AC3E}">
        <p14:creationId xmlns:p14="http://schemas.microsoft.com/office/powerpoint/2010/main" val="34658866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So for each</a:t>
            </a:r>
            <a:r>
              <a:rPr lang="en-US" baseline="0" dirty="0" smtClean="0"/>
              <a:t> symbol, we flip a coin </a:t>
            </a:r>
            <a:r>
              <a:rPr lang="en-US" baseline="0" dirty="0" err="1" smtClean="0"/>
              <a:t>c^i</a:t>
            </a:r>
            <a:r>
              <a:rPr lang="en-US" baseline="0" dirty="0" smtClean="0"/>
              <a:t>.</a:t>
            </a:r>
          </a:p>
          <a:p>
            <a:r>
              <a:rPr lang="en-US" baseline="0" dirty="0" smtClean="0"/>
              <a:t>&lt;click&gt;</a:t>
            </a:r>
          </a:p>
          <a:p>
            <a:r>
              <a:rPr lang="en-US" baseline="0" dirty="0" smtClean="0"/>
              <a:t>If the coin is 0 we’ll obfuscate the </a:t>
            </a:r>
            <a:r>
              <a:rPr lang="en-US" baseline="0" dirty="0" err="1" smtClean="0"/>
              <a:t>ith</a:t>
            </a:r>
            <a:r>
              <a:rPr lang="en-US" baseline="0" dirty="0" smtClean="0"/>
              <a:t> symbol,</a:t>
            </a:r>
          </a:p>
          <a:p>
            <a:r>
              <a:rPr lang="en-US" baseline="0" dirty="0" smtClean="0"/>
              <a:t>&lt;click&gt;</a:t>
            </a:r>
          </a:p>
          <a:p>
            <a:r>
              <a:rPr lang="en-US" baseline="0" dirty="0" smtClean="0"/>
              <a:t>If the coin is 1 we’ll obfuscate a random point </a:t>
            </a:r>
            <a:r>
              <a:rPr lang="en-US" baseline="0" dirty="0" err="1" smtClean="0"/>
              <a:t>r^i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18</a:t>
            </a:fld>
            <a:endParaRPr lang="en-US"/>
          </a:p>
        </p:txBody>
      </p:sp>
    </p:spTree>
    <p:extLst>
      <p:ext uri="{BB962C8B-B14F-4D97-AF65-F5344CB8AC3E}">
        <p14:creationId xmlns:p14="http://schemas.microsoft.com/office/powerpoint/2010/main" val="8721826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So for each</a:t>
            </a:r>
            <a:r>
              <a:rPr lang="en-US" baseline="0" dirty="0" smtClean="0"/>
              <a:t> symbol, we flip a coin </a:t>
            </a:r>
            <a:r>
              <a:rPr lang="en-US" baseline="0" dirty="0" err="1" smtClean="0"/>
              <a:t>c^i</a:t>
            </a:r>
            <a:r>
              <a:rPr lang="en-US" baseline="0" dirty="0" smtClean="0"/>
              <a:t>.</a:t>
            </a:r>
          </a:p>
          <a:p>
            <a:r>
              <a:rPr lang="en-US" baseline="0" dirty="0" smtClean="0"/>
              <a:t>&lt;click&gt;</a:t>
            </a:r>
          </a:p>
          <a:p>
            <a:r>
              <a:rPr lang="en-US" baseline="0" dirty="0" smtClean="0"/>
              <a:t>If the coin is 0 we’ll obfuscate the </a:t>
            </a:r>
            <a:r>
              <a:rPr lang="en-US" baseline="0" dirty="0" err="1" smtClean="0"/>
              <a:t>ith</a:t>
            </a:r>
            <a:r>
              <a:rPr lang="en-US" baseline="0" dirty="0" smtClean="0"/>
              <a:t> symbol,</a:t>
            </a:r>
          </a:p>
          <a:p>
            <a:r>
              <a:rPr lang="en-US" baseline="0" dirty="0" smtClean="0"/>
              <a:t>&lt;click&gt;</a:t>
            </a:r>
          </a:p>
          <a:p>
            <a:r>
              <a:rPr lang="en-US" baseline="0" dirty="0" smtClean="0"/>
              <a:t>If the coin is 1 we’ll obfuscate a random point </a:t>
            </a:r>
            <a:r>
              <a:rPr lang="en-US" baseline="0" dirty="0" err="1" smtClean="0"/>
              <a:t>r^i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19</a:t>
            </a:fld>
            <a:endParaRPr lang="en-US"/>
          </a:p>
        </p:txBody>
      </p:sp>
    </p:spTree>
    <p:extLst>
      <p:ext uri="{BB962C8B-B14F-4D97-AF65-F5344CB8AC3E}">
        <p14:creationId xmlns:p14="http://schemas.microsoft.com/office/powerpoint/2010/main" val="8721826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So for each</a:t>
            </a:r>
            <a:r>
              <a:rPr lang="en-US" baseline="0" dirty="0" smtClean="0"/>
              <a:t> symbol, we flip a coin </a:t>
            </a:r>
            <a:r>
              <a:rPr lang="en-US" baseline="0" dirty="0" err="1" smtClean="0"/>
              <a:t>c^i</a:t>
            </a:r>
            <a:r>
              <a:rPr lang="en-US" baseline="0" dirty="0" smtClean="0"/>
              <a:t>.</a:t>
            </a:r>
          </a:p>
          <a:p>
            <a:r>
              <a:rPr lang="en-US" baseline="0" dirty="0" smtClean="0"/>
              <a:t>&lt;click&gt;</a:t>
            </a:r>
          </a:p>
          <a:p>
            <a:r>
              <a:rPr lang="en-US" baseline="0" dirty="0" smtClean="0"/>
              <a:t>If the coin is 0 we’ll obfuscate the </a:t>
            </a:r>
            <a:r>
              <a:rPr lang="en-US" baseline="0" dirty="0" err="1" smtClean="0"/>
              <a:t>ith</a:t>
            </a:r>
            <a:r>
              <a:rPr lang="en-US" baseline="0" dirty="0" smtClean="0"/>
              <a:t> symbol,</a:t>
            </a:r>
          </a:p>
          <a:p>
            <a:r>
              <a:rPr lang="en-US" baseline="0" dirty="0" smtClean="0"/>
              <a:t>&lt;click&gt;</a:t>
            </a:r>
          </a:p>
          <a:p>
            <a:r>
              <a:rPr lang="en-US" baseline="0" dirty="0" smtClean="0"/>
              <a:t>If the coin is 1 we’ll obfuscate a random point </a:t>
            </a:r>
            <a:r>
              <a:rPr lang="en-US" baseline="0" dirty="0" err="1" smtClean="0"/>
              <a:t>r^i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20</a:t>
            </a:fld>
            <a:endParaRPr lang="en-US"/>
          </a:p>
        </p:txBody>
      </p:sp>
    </p:spTree>
    <p:extLst>
      <p:ext uri="{BB962C8B-B14F-4D97-AF65-F5344CB8AC3E}">
        <p14:creationId xmlns:p14="http://schemas.microsoft.com/office/powerpoint/2010/main" val="872182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perform cryptographic authentication we need</a:t>
            </a:r>
            <a:r>
              <a:rPr lang="en-US" baseline="0" dirty="0" smtClean="0"/>
              <a:t> to get a key from somewhere.  There are many different possible sources for a key: a password, a physical token, a biometric.  </a:t>
            </a:r>
          </a:p>
          <a:p>
            <a:r>
              <a:rPr lang="en-US" baseline="0" dirty="0" smtClean="0"/>
              <a:t>&lt;click&gt;</a:t>
            </a:r>
          </a:p>
          <a:p>
            <a:r>
              <a:rPr lang="en-US" baseline="0" dirty="0" smtClean="0"/>
              <a:t>Often the sources that have enough randomness or entropy to derive a key are noisy.  </a:t>
            </a:r>
          </a:p>
          <a:p>
            <a:r>
              <a:rPr lang="en-US" baseline="0" dirty="0" smtClean="0"/>
              <a:t>Two good examples of this are physically </a:t>
            </a:r>
            <a:r>
              <a:rPr lang="en-US" baseline="0" dirty="0" err="1" smtClean="0"/>
              <a:t>unclonable</a:t>
            </a:r>
            <a:r>
              <a:rPr lang="en-US" baseline="0" dirty="0" smtClean="0"/>
              <a:t> functions and biometrics.  </a:t>
            </a:r>
          </a:p>
          <a:p>
            <a:r>
              <a:rPr lang="en-US" baseline="0" dirty="0" smtClean="0"/>
              <a:t>&lt;click, click, click&gt;</a:t>
            </a:r>
          </a:p>
          <a:p>
            <a:r>
              <a:rPr lang="en-US" baseline="0" dirty="0" smtClean="0"/>
              <a:t>We will call the initial reading of a particular source, w_0.  </a:t>
            </a:r>
          </a:p>
          <a:p>
            <a:r>
              <a:rPr lang="en-US" baseline="0" dirty="0" smtClean="0"/>
              <a:t>&lt;click&gt;</a:t>
            </a:r>
          </a:p>
          <a:p>
            <a:r>
              <a:rPr lang="en-US" baseline="0" dirty="0" smtClean="0"/>
              <a:t>We call a source noisy if subsequent readings w_1 are not equal,</a:t>
            </a:r>
          </a:p>
          <a:p>
            <a:r>
              <a:rPr lang="en-US" baseline="0" dirty="0" smtClean="0"/>
              <a:t>&lt;click&gt;</a:t>
            </a:r>
          </a:p>
          <a:p>
            <a:r>
              <a:rPr lang="en-US" baseline="0" dirty="0" smtClean="0"/>
              <a:t>to the initial reading but their distance is bounded.</a:t>
            </a:r>
          </a:p>
          <a:p>
            <a:r>
              <a:rPr lang="en-US" baseline="0" dirty="0" smtClean="0"/>
              <a:t>We want a tool that is able to derive a stable/repeatable key from this source.  We should be able to produce a key from either w_0 or w_1.</a:t>
            </a:r>
          </a:p>
          <a:p>
            <a:r>
              <a:rPr lang="en-US" baseline="0" dirty="0" smtClean="0"/>
              <a:t>&lt;click&gt;</a:t>
            </a:r>
          </a:p>
          <a:p>
            <a:r>
              <a:rPr lang="en-US" baseline="0" dirty="0" smtClean="0"/>
              <a:t>However, to have any notion of security, we must be sure that different samples of the source (e.g. two people’s irises) don’t map to the same key.  So there is an inherit tradeoff between the errors we try and correct and the strength of our resulting key.</a:t>
            </a:r>
          </a:p>
          <a:p>
            <a:endParaRPr lang="en-US" baseline="0" dirty="0" smtClean="0"/>
          </a:p>
        </p:txBody>
      </p:sp>
      <p:sp>
        <p:nvSpPr>
          <p:cNvPr id="4" name="Slide Number Placeholder 3"/>
          <p:cNvSpPr>
            <a:spLocks noGrp="1"/>
          </p:cNvSpPr>
          <p:nvPr>
            <p:ph type="sldNum" sz="quarter" idx="10"/>
          </p:nvPr>
        </p:nvSpPr>
        <p:spPr/>
        <p:txBody>
          <a:bodyPr/>
          <a:lstStyle/>
          <a:p>
            <a:fld id="{78F37516-47F0-4541-821C-B489248754D7}" type="slidenum">
              <a:rPr lang="en-US" smtClean="0"/>
              <a:t>2</a:t>
            </a:fld>
            <a:endParaRPr lang="en-US"/>
          </a:p>
        </p:txBody>
      </p:sp>
    </p:spTree>
    <p:extLst>
      <p:ext uri="{BB962C8B-B14F-4D97-AF65-F5344CB8AC3E}">
        <p14:creationId xmlns:p14="http://schemas.microsoft.com/office/powerpoint/2010/main" val="27259414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So for each</a:t>
            </a:r>
            <a:r>
              <a:rPr lang="en-US" baseline="0" dirty="0" smtClean="0"/>
              <a:t> symbol, we flip a coin </a:t>
            </a:r>
            <a:r>
              <a:rPr lang="en-US" baseline="0" dirty="0" err="1" smtClean="0"/>
              <a:t>c^i</a:t>
            </a:r>
            <a:r>
              <a:rPr lang="en-US" baseline="0" dirty="0" smtClean="0"/>
              <a:t>.</a:t>
            </a:r>
          </a:p>
          <a:p>
            <a:r>
              <a:rPr lang="en-US" baseline="0" dirty="0" smtClean="0"/>
              <a:t>&lt;click&gt;</a:t>
            </a:r>
          </a:p>
          <a:p>
            <a:r>
              <a:rPr lang="en-US" baseline="0" dirty="0" smtClean="0"/>
              <a:t>If the coin is 0 we’ll obfuscate the </a:t>
            </a:r>
            <a:r>
              <a:rPr lang="en-US" baseline="0" dirty="0" err="1" smtClean="0"/>
              <a:t>ith</a:t>
            </a:r>
            <a:r>
              <a:rPr lang="en-US" baseline="0" dirty="0" smtClean="0"/>
              <a:t> symbol,</a:t>
            </a:r>
          </a:p>
          <a:p>
            <a:r>
              <a:rPr lang="en-US" baseline="0" dirty="0" smtClean="0"/>
              <a:t>&lt;click&gt;</a:t>
            </a:r>
          </a:p>
          <a:p>
            <a:r>
              <a:rPr lang="en-US" baseline="0" dirty="0" smtClean="0"/>
              <a:t>If the coin is 1 we’ll obfuscate a random point </a:t>
            </a:r>
            <a:r>
              <a:rPr lang="en-US" baseline="0" dirty="0" err="1" smtClean="0"/>
              <a:t>r^i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21</a:t>
            </a:fld>
            <a:endParaRPr lang="en-US"/>
          </a:p>
        </p:txBody>
      </p:sp>
    </p:spTree>
    <p:extLst>
      <p:ext uri="{BB962C8B-B14F-4D97-AF65-F5344CB8AC3E}">
        <p14:creationId xmlns:p14="http://schemas.microsoft.com/office/powerpoint/2010/main" val="8721826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So for each</a:t>
            </a:r>
            <a:r>
              <a:rPr lang="en-US" baseline="0" dirty="0" smtClean="0"/>
              <a:t> symbol, we flip a coin </a:t>
            </a:r>
            <a:r>
              <a:rPr lang="en-US" baseline="0" dirty="0" err="1" smtClean="0"/>
              <a:t>c^i</a:t>
            </a:r>
            <a:r>
              <a:rPr lang="en-US" baseline="0" dirty="0" smtClean="0"/>
              <a:t>.</a:t>
            </a:r>
          </a:p>
          <a:p>
            <a:r>
              <a:rPr lang="en-US" baseline="0" dirty="0" smtClean="0"/>
              <a:t>&lt;click&gt;</a:t>
            </a:r>
          </a:p>
          <a:p>
            <a:r>
              <a:rPr lang="en-US" baseline="0" dirty="0" smtClean="0"/>
              <a:t>If the coin is 0 we’ll obfuscate the </a:t>
            </a:r>
            <a:r>
              <a:rPr lang="en-US" baseline="0" dirty="0" err="1" smtClean="0"/>
              <a:t>ith</a:t>
            </a:r>
            <a:r>
              <a:rPr lang="en-US" baseline="0" dirty="0" smtClean="0"/>
              <a:t> symbol,</a:t>
            </a:r>
          </a:p>
          <a:p>
            <a:r>
              <a:rPr lang="en-US" baseline="0" dirty="0" smtClean="0"/>
              <a:t>&lt;click&gt;</a:t>
            </a:r>
          </a:p>
          <a:p>
            <a:r>
              <a:rPr lang="en-US" baseline="0" dirty="0" smtClean="0"/>
              <a:t>If the coin is 1 we’ll obfuscate a random point </a:t>
            </a:r>
            <a:r>
              <a:rPr lang="en-US" baseline="0" dirty="0" err="1" smtClean="0"/>
              <a:t>r^i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22</a:t>
            </a:fld>
            <a:endParaRPr lang="en-US"/>
          </a:p>
        </p:txBody>
      </p:sp>
    </p:spTree>
    <p:extLst>
      <p:ext uri="{BB962C8B-B14F-4D97-AF65-F5344CB8AC3E}">
        <p14:creationId xmlns:p14="http://schemas.microsoft.com/office/powerpoint/2010/main" val="8721826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So for each</a:t>
            </a:r>
            <a:r>
              <a:rPr lang="en-US" baseline="0" dirty="0" smtClean="0"/>
              <a:t> symbol, we flip a coin </a:t>
            </a:r>
            <a:r>
              <a:rPr lang="en-US" baseline="0" dirty="0" err="1" smtClean="0"/>
              <a:t>c^i</a:t>
            </a:r>
            <a:r>
              <a:rPr lang="en-US" baseline="0" dirty="0" smtClean="0"/>
              <a:t>.</a:t>
            </a:r>
          </a:p>
          <a:p>
            <a:r>
              <a:rPr lang="en-US" baseline="0" dirty="0" smtClean="0"/>
              <a:t>&lt;click&gt;</a:t>
            </a:r>
          </a:p>
          <a:p>
            <a:r>
              <a:rPr lang="en-US" baseline="0" dirty="0" smtClean="0"/>
              <a:t>If the coin is 0 we’ll obfuscate the </a:t>
            </a:r>
            <a:r>
              <a:rPr lang="en-US" baseline="0" dirty="0" err="1" smtClean="0"/>
              <a:t>ith</a:t>
            </a:r>
            <a:r>
              <a:rPr lang="en-US" baseline="0" dirty="0" smtClean="0"/>
              <a:t> symbol,</a:t>
            </a:r>
          </a:p>
          <a:p>
            <a:r>
              <a:rPr lang="en-US" baseline="0" dirty="0" smtClean="0"/>
              <a:t>&lt;click&gt;</a:t>
            </a:r>
          </a:p>
          <a:p>
            <a:r>
              <a:rPr lang="en-US" baseline="0" dirty="0" smtClean="0"/>
              <a:t>If the coin is 1 we’ll obfuscate a random point </a:t>
            </a:r>
            <a:r>
              <a:rPr lang="en-US" baseline="0" dirty="0" err="1" smtClean="0"/>
              <a:t>r^i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23</a:t>
            </a:fld>
            <a:endParaRPr lang="en-US"/>
          </a:p>
        </p:txBody>
      </p:sp>
    </p:spTree>
    <p:extLst>
      <p:ext uri="{BB962C8B-B14F-4D97-AF65-F5344CB8AC3E}">
        <p14:creationId xmlns:p14="http://schemas.microsoft.com/office/powerpoint/2010/main" val="8721826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So for each</a:t>
            </a:r>
            <a:r>
              <a:rPr lang="en-US" baseline="0" dirty="0" smtClean="0"/>
              <a:t> symbol, we flip a coin </a:t>
            </a:r>
            <a:r>
              <a:rPr lang="en-US" baseline="0" dirty="0" err="1" smtClean="0"/>
              <a:t>c^i</a:t>
            </a:r>
            <a:r>
              <a:rPr lang="en-US" baseline="0" dirty="0" smtClean="0"/>
              <a:t>.</a:t>
            </a:r>
          </a:p>
          <a:p>
            <a:r>
              <a:rPr lang="en-US" baseline="0" dirty="0" smtClean="0"/>
              <a:t>&lt;click&gt;</a:t>
            </a:r>
          </a:p>
          <a:p>
            <a:r>
              <a:rPr lang="en-US" baseline="0" dirty="0" smtClean="0"/>
              <a:t>If the coin is 0 we’ll obfuscate the </a:t>
            </a:r>
            <a:r>
              <a:rPr lang="en-US" baseline="0" dirty="0" err="1" smtClean="0"/>
              <a:t>ith</a:t>
            </a:r>
            <a:r>
              <a:rPr lang="en-US" baseline="0" dirty="0" smtClean="0"/>
              <a:t> symbol,</a:t>
            </a:r>
          </a:p>
          <a:p>
            <a:r>
              <a:rPr lang="en-US" baseline="0" dirty="0" smtClean="0"/>
              <a:t>&lt;click&gt;</a:t>
            </a:r>
          </a:p>
          <a:p>
            <a:r>
              <a:rPr lang="en-US" baseline="0" dirty="0" smtClean="0"/>
              <a:t>If the coin is 1 we’ll obfuscate a random point </a:t>
            </a:r>
            <a:r>
              <a:rPr lang="en-US" baseline="0" dirty="0" err="1" smtClean="0"/>
              <a:t>r^i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24</a:t>
            </a:fld>
            <a:endParaRPr lang="en-US"/>
          </a:p>
        </p:txBody>
      </p:sp>
    </p:spTree>
    <p:extLst>
      <p:ext uri="{BB962C8B-B14F-4D97-AF65-F5344CB8AC3E}">
        <p14:creationId xmlns:p14="http://schemas.microsoft.com/office/powerpoint/2010/main" val="8721826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So for each</a:t>
            </a:r>
            <a:r>
              <a:rPr lang="en-US" baseline="0" dirty="0" smtClean="0"/>
              <a:t> symbol, we flip a coin </a:t>
            </a:r>
            <a:r>
              <a:rPr lang="en-US" baseline="0" dirty="0" err="1" smtClean="0"/>
              <a:t>c^i</a:t>
            </a:r>
            <a:r>
              <a:rPr lang="en-US" baseline="0" dirty="0" smtClean="0"/>
              <a:t>.</a:t>
            </a:r>
          </a:p>
          <a:p>
            <a:r>
              <a:rPr lang="en-US" baseline="0" dirty="0" smtClean="0"/>
              <a:t>&lt;click&gt;</a:t>
            </a:r>
          </a:p>
          <a:p>
            <a:r>
              <a:rPr lang="en-US" baseline="0" dirty="0" smtClean="0"/>
              <a:t>If the coin is 0 we’ll obfuscate the </a:t>
            </a:r>
            <a:r>
              <a:rPr lang="en-US" baseline="0" dirty="0" err="1" smtClean="0"/>
              <a:t>ith</a:t>
            </a:r>
            <a:r>
              <a:rPr lang="en-US" baseline="0" dirty="0" smtClean="0"/>
              <a:t> symbol,</a:t>
            </a:r>
          </a:p>
          <a:p>
            <a:r>
              <a:rPr lang="en-US" baseline="0" dirty="0" smtClean="0"/>
              <a:t>&lt;click&gt;</a:t>
            </a:r>
          </a:p>
          <a:p>
            <a:r>
              <a:rPr lang="en-US" baseline="0" dirty="0" smtClean="0"/>
              <a:t>If the coin is 1 we’ll obfuscate a random point </a:t>
            </a:r>
            <a:r>
              <a:rPr lang="en-US" baseline="0" dirty="0" err="1" smtClean="0"/>
              <a:t>r^i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25</a:t>
            </a:fld>
            <a:endParaRPr lang="en-US"/>
          </a:p>
        </p:txBody>
      </p:sp>
    </p:spTree>
    <p:extLst>
      <p:ext uri="{BB962C8B-B14F-4D97-AF65-F5344CB8AC3E}">
        <p14:creationId xmlns:p14="http://schemas.microsoft.com/office/powerpoint/2010/main" val="8721826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So for each</a:t>
            </a:r>
            <a:r>
              <a:rPr lang="en-US" baseline="0" dirty="0" smtClean="0"/>
              <a:t> symbol, we flip a coin </a:t>
            </a:r>
            <a:r>
              <a:rPr lang="en-US" baseline="0" dirty="0" err="1" smtClean="0"/>
              <a:t>c^i</a:t>
            </a:r>
            <a:r>
              <a:rPr lang="en-US" baseline="0" dirty="0" smtClean="0"/>
              <a:t>.</a:t>
            </a:r>
          </a:p>
          <a:p>
            <a:r>
              <a:rPr lang="en-US" baseline="0" dirty="0" smtClean="0"/>
              <a:t>&lt;click&gt;</a:t>
            </a:r>
          </a:p>
          <a:p>
            <a:r>
              <a:rPr lang="en-US" baseline="0" dirty="0" smtClean="0"/>
              <a:t>If the coin is 0 we’ll obfuscate the </a:t>
            </a:r>
            <a:r>
              <a:rPr lang="en-US" baseline="0" dirty="0" err="1" smtClean="0"/>
              <a:t>ith</a:t>
            </a:r>
            <a:r>
              <a:rPr lang="en-US" baseline="0" dirty="0" smtClean="0"/>
              <a:t> symbol,</a:t>
            </a:r>
          </a:p>
          <a:p>
            <a:r>
              <a:rPr lang="en-US" baseline="0" dirty="0" smtClean="0"/>
              <a:t>&lt;click&gt;</a:t>
            </a:r>
          </a:p>
          <a:p>
            <a:r>
              <a:rPr lang="en-US" baseline="0" dirty="0" smtClean="0"/>
              <a:t>If the coin is 1 we’ll obfuscate a random point </a:t>
            </a:r>
            <a:r>
              <a:rPr lang="en-US" baseline="0" dirty="0" err="1" smtClean="0"/>
              <a:t>r^i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26</a:t>
            </a:fld>
            <a:endParaRPr lang="en-US"/>
          </a:p>
        </p:txBody>
      </p:sp>
    </p:spTree>
    <p:extLst>
      <p:ext uri="{BB962C8B-B14F-4D97-AF65-F5344CB8AC3E}">
        <p14:creationId xmlns:p14="http://schemas.microsoft.com/office/powerpoint/2010/main" val="8721826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a fuzzy</a:t>
            </a:r>
            <a:r>
              <a:rPr lang="en-US" baseline="0" dirty="0" smtClean="0"/>
              <a:t> extractor we have to argue correctness and security hold.  </a:t>
            </a:r>
            <a:br>
              <a:rPr lang="en-US" baseline="0" dirty="0" smtClean="0"/>
            </a:br>
            <a:r>
              <a:rPr lang="en-US" baseline="0" dirty="0" smtClean="0"/>
              <a:t>&lt;click&gt;</a:t>
            </a:r>
          </a:p>
          <a:p>
            <a:r>
              <a:rPr lang="en-US" baseline="0" dirty="0" smtClean="0"/>
              <a:t>For this construction, correctness follows because the distance between c_0 and c_1 is bounded by the distance between w_0 and w_1.  </a:t>
            </a:r>
          </a:p>
          <a:p>
            <a:r>
              <a:rPr lang="en-US" baseline="0" dirty="0" smtClean="0"/>
              <a:t>&lt;click&gt; </a:t>
            </a:r>
          </a:p>
          <a:p>
            <a:r>
              <a:rPr lang="en-US" baseline="0" dirty="0" smtClean="0"/>
              <a:t>We get constant error tolerance because there exist binary error correcting codes that correct a constant fraction of errors.</a:t>
            </a:r>
          </a:p>
          <a:p>
            <a:endParaRPr lang="en-US" dirty="0" smtClean="0"/>
          </a:p>
          <a:p>
            <a:r>
              <a:rPr lang="en-US" dirty="0" smtClean="0"/>
              <a:t>Unfortunately,</a:t>
            </a:r>
            <a:r>
              <a:rPr lang="en-US" baseline="0" dirty="0" smtClean="0"/>
              <a:t> the security question is more complicated.</a:t>
            </a:r>
          </a:p>
          <a:p>
            <a:r>
              <a:rPr lang="en-US" baseline="0" dirty="0" smtClean="0"/>
              <a:t>&lt;click&gt;</a:t>
            </a:r>
          </a:p>
          <a:p>
            <a:r>
              <a:rPr lang="en-US" baseline="0" dirty="0" smtClean="0"/>
              <a:t>The main question is what is revealed by the set of obfuscations (of symbols of w and random points)</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27</a:t>
            </a:fld>
            <a:endParaRPr lang="en-US"/>
          </a:p>
        </p:txBody>
      </p:sp>
    </p:spTree>
    <p:extLst>
      <p:ext uri="{BB962C8B-B14F-4D97-AF65-F5344CB8AC3E}">
        <p14:creationId xmlns:p14="http://schemas.microsoft.com/office/powerpoint/2010/main" val="40281546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In</a:t>
            </a:r>
            <a:r>
              <a:rPr lang="en-US" baseline="0" dirty="0" smtClean="0"/>
              <a:t> order to predict anything about a bit of c, the adversary must be able to distinguish between obfuscations of the real point </a:t>
            </a:r>
            <a:r>
              <a:rPr lang="en-US" baseline="0" dirty="0" err="1" smtClean="0"/>
              <a:t>w^I</a:t>
            </a:r>
            <a:r>
              <a:rPr lang="en-US" baseline="0" dirty="0" smtClean="0"/>
              <a:t> and a random point </a:t>
            </a:r>
            <a:r>
              <a:rPr lang="en-US" baseline="0" dirty="0" err="1" smtClean="0"/>
              <a:t>r^i</a:t>
            </a:r>
            <a:r>
              <a:rPr lang="en-US" baseline="0" dirty="0" smtClean="0"/>
              <a:t>.</a:t>
            </a:r>
          </a:p>
          <a:p>
            <a:r>
              <a:rPr lang="en-US" baseline="0" dirty="0" smtClean="0"/>
              <a:t>&lt;click&gt;</a:t>
            </a:r>
          </a:p>
          <a:p>
            <a:r>
              <a:rPr lang="en-US" baseline="0" dirty="0" smtClean="0"/>
              <a:t>If we have secure obfuscation, we can argue about what is learned by a simulator that has oracle equality for each symbol.</a:t>
            </a:r>
          </a:p>
          <a:p>
            <a:r>
              <a:rPr lang="en-US" baseline="0" dirty="0" smtClean="0"/>
              <a:t>&lt;click&gt;</a:t>
            </a:r>
          </a:p>
          <a:p>
            <a:r>
              <a:rPr lang="en-US" baseline="0" dirty="0" smtClean="0"/>
              <a:t>It suffices to show that this simulator is unlikely to see a 1 whether </a:t>
            </a:r>
            <a:r>
              <a:rPr lang="en-US" baseline="0" dirty="0" err="1" smtClean="0"/>
              <a:t>w^i</a:t>
            </a:r>
            <a:r>
              <a:rPr lang="en-US" baseline="0" dirty="0" smtClean="0"/>
              <a:t> or </a:t>
            </a:r>
            <a:r>
              <a:rPr lang="en-US" baseline="0" dirty="0" err="1" smtClean="0"/>
              <a:t>r^I</a:t>
            </a:r>
            <a:r>
              <a:rPr lang="en-US" baseline="0" dirty="0" smtClean="0"/>
              <a:t> was obfuscated.</a:t>
            </a:r>
          </a:p>
          <a:p>
            <a:r>
              <a:rPr lang="en-US" baseline="0" dirty="0" smtClean="0"/>
              <a:t>&lt;click&gt;</a:t>
            </a:r>
          </a:p>
          <a:p>
            <a:r>
              <a:rPr lang="en-US" baseline="0" dirty="0" smtClean="0"/>
              <a:t>This should be true for the obfuscation of the random point.  What about the symbols of w?</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28</a:t>
            </a:fld>
            <a:endParaRPr lang="en-US"/>
          </a:p>
        </p:txBody>
      </p:sp>
    </p:spTree>
    <p:extLst>
      <p:ext uri="{BB962C8B-B14F-4D97-AF65-F5344CB8AC3E}">
        <p14:creationId xmlns:p14="http://schemas.microsoft.com/office/powerpoint/2010/main" val="8178254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now define</a:t>
            </a:r>
            <a:r>
              <a:rPr lang="en-US" baseline="0" dirty="0" smtClean="0"/>
              <a:t> the class of distributions where an adversary is unlikely to see a 1.</a:t>
            </a:r>
          </a:p>
          <a:p>
            <a:r>
              <a:rPr lang="en-US" baseline="0" dirty="0" smtClean="0"/>
              <a:t>&lt;click&gt;</a:t>
            </a:r>
          </a:p>
          <a:p>
            <a:r>
              <a:rPr lang="en-US" baseline="0" dirty="0" smtClean="0"/>
              <a:t>Consider the random variable consisting of an adversary’s queries and responses from the equality oracle.</a:t>
            </a:r>
          </a:p>
          <a:p>
            <a:r>
              <a:rPr lang="en-US" baseline="0" dirty="0" smtClean="0"/>
              <a:t>&lt;click&gt;</a:t>
            </a:r>
          </a:p>
          <a:p>
            <a:r>
              <a:rPr lang="en-US" baseline="0" dirty="0" smtClean="0"/>
              <a:t>We say a distribution is block </a:t>
            </a:r>
            <a:r>
              <a:rPr lang="en-US" baseline="0" dirty="0" err="1" smtClean="0"/>
              <a:t>unguessable</a:t>
            </a:r>
            <a:r>
              <a:rPr lang="en-US" baseline="0" dirty="0" smtClean="0"/>
              <a:t> if for any polynomial number of queries there is a set J of symbols that have </a:t>
            </a:r>
            <a:r>
              <a:rPr lang="en-US" baseline="0" dirty="0" err="1" smtClean="0"/>
              <a:t>superlogarithmic</a:t>
            </a:r>
            <a:r>
              <a:rPr lang="en-US" baseline="0" dirty="0" smtClean="0"/>
              <a:t> entropy conditioned on this View.  This is tricky definition so I will leave up for a minute…….</a:t>
            </a:r>
          </a:p>
          <a:p>
            <a:r>
              <a:rPr lang="en-US" baseline="0" dirty="0" smtClean="0"/>
              <a:t>&lt;click&gt;</a:t>
            </a:r>
          </a:p>
          <a:p>
            <a:r>
              <a:rPr lang="en-US" baseline="0" dirty="0" smtClean="0"/>
              <a:t>Part of the reason this definition is tricky is because it involves </a:t>
            </a:r>
            <a:r>
              <a:rPr lang="en-US" baseline="0" dirty="0" err="1" smtClean="0"/>
              <a:t>adaptivity</a:t>
            </a:r>
            <a:r>
              <a:rPr lang="en-US" baseline="0" dirty="0" smtClean="0"/>
              <a:t>.  Ideally, we would be able to formulate the definition without the adversary (and just talk about the distribution of W).  This seems difficult.  As evidence, I’ll now show how distributions with high starting entropy can be completely recovered.</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29</a:t>
            </a:fld>
            <a:endParaRPr lang="en-US"/>
          </a:p>
        </p:txBody>
      </p:sp>
    </p:spTree>
    <p:extLst>
      <p:ext uri="{BB962C8B-B14F-4D97-AF65-F5344CB8AC3E}">
        <p14:creationId xmlns:p14="http://schemas.microsoft.com/office/powerpoint/2010/main" val="4167044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Consider a distribution W = W_1,…, </a:t>
            </a:r>
            <a:r>
              <a:rPr lang="en-US" dirty="0" err="1" smtClean="0"/>
              <a:t>W_k</a:t>
            </a:r>
            <a:r>
              <a:rPr lang="en-US" dirty="0" smtClean="0"/>
              <a:t>.  Here we assume that</a:t>
            </a:r>
            <a:r>
              <a:rPr lang="en-US" baseline="0" dirty="0" smtClean="0"/>
              <a:t> the entropy of W_1 is small, W_2 is higher, W_3 higher than W_2 and so on.  </a:t>
            </a:r>
          </a:p>
          <a:p>
            <a:r>
              <a:rPr lang="en-US" baseline="0" dirty="0" smtClean="0"/>
              <a:t>&lt;click&gt;</a:t>
            </a:r>
          </a:p>
          <a:p>
            <a:r>
              <a:rPr lang="en-US" baseline="0" dirty="0" smtClean="0"/>
              <a:t>When blocks are correlated the adversary can first guess the easy block W_1 and recover the stored value w_1.</a:t>
            </a:r>
          </a:p>
          <a:p>
            <a:r>
              <a:rPr lang="en-US" baseline="0" dirty="0" smtClean="0"/>
              <a:t>&lt;click&gt;&lt;click&gt;</a:t>
            </a:r>
          </a:p>
          <a:p>
            <a:r>
              <a:rPr lang="en-US" baseline="0" dirty="0" smtClean="0"/>
              <a:t>This may significantly reduce the space of W_2 to the point where it can be guessed with a polynomial number of queries.</a:t>
            </a:r>
          </a:p>
          <a:p>
            <a:r>
              <a:rPr lang="en-US" baseline="0" dirty="0" smtClean="0"/>
              <a:t>&lt;click&gt;</a:t>
            </a:r>
          </a:p>
          <a:p>
            <a:r>
              <a:rPr lang="en-US" baseline="0" dirty="0" smtClean="0"/>
              <a:t>Then when the adversary recovers w_2 it can continue this process.</a:t>
            </a:r>
          </a:p>
          <a:p>
            <a:r>
              <a:rPr lang="en-US" baseline="0" dirty="0" smtClean="0"/>
              <a:t>&lt;click&gt;&lt;click&gt;</a:t>
            </a:r>
          </a:p>
          <a:p>
            <a:r>
              <a:rPr lang="en-US" baseline="0" dirty="0" smtClean="0"/>
              <a:t>Then even though </a:t>
            </a:r>
            <a:r>
              <a:rPr lang="en-US" baseline="0" dirty="0" err="1" smtClean="0"/>
              <a:t>W_k</a:t>
            </a:r>
            <a:r>
              <a:rPr lang="en-US" baseline="0" dirty="0" smtClean="0"/>
              <a:t> started with very high entropy</a:t>
            </a:r>
          </a:p>
          <a:p>
            <a:r>
              <a:rPr lang="en-US" baseline="0" dirty="0" smtClean="0"/>
              <a:t>&lt;click&gt;</a:t>
            </a:r>
          </a:p>
          <a:p>
            <a:r>
              <a:rPr lang="en-US" baseline="0" dirty="0" smtClean="0"/>
              <a:t>The distribution </a:t>
            </a:r>
            <a:r>
              <a:rPr lang="en-US" baseline="0" dirty="0" err="1" smtClean="0"/>
              <a:t>W_k</a:t>
            </a:r>
            <a:r>
              <a:rPr lang="en-US" baseline="0" dirty="0" smtClean="0"/>
              <a:t> conditioned on W_1,…, W_{k-1} may be very small and guessable.</a:t>
            </a:r>
          </a:p>
          <a:p>
            <a:r>
              <a:rPr lang="en-US" baseline="0" dirty="0" smtClean="0"/>
              <a:t>&lt;click&gt;</a:t>
            </a:r>
          </a:p>
          <a:p>
            <a:endParaRPr lang="en-US" baseline="0" dirty="0" smtClean="0"/>
          </a:p>
          <a:p>
            <a:r>
              <a:rPr lang="en-US" baseline="0" dirty="0" smtClean="0"/>
              <a:t>So block </a:t>
            </a:r>
            <a:r>
              <a:rPr lang="en-US" baseline="0" dirty="0" err="1" smtClean="0"/>
              <a:t>unguessable</a:t>
            </a:r>
            <a:r>
              <a:rPr lang="en-US" baseline="0" dirty="0" smtClean="0"/>
              <a:t> is not a natural definition.</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30</a:t>
            </a:fld>
            <a:endParaRPr lang="en-US"/>
          </a:p>
        </p:txBody>
      </p:sp>
    </p:spTree>
    <p:extLst>
      <p:ext uri="{BB962C8B-B14F-4D97-AF65-F5344CB8AC3E}">
        <p14:creationId xmlns:p14="http://schemas.microsoft.com/office/powerpoint/2010/main" val="2764463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Fuzzy</a:t>
            </a:r>
            <a:r>
              <a:rPr lang="en-US" baseline="0" dirty="0" smtClean="0"/>
              <a:t> extractors perform key derivation from such sources non-interactively.</a:t>
            </a:r>
          </a:p>
          <a:p>
            <a:r>
              <a:rPr lang="en-US" baseline="0" dirty="0" smtClean="0"/>
              <a:t>&lt;click&gt;</a:t>
            </a:r>
          </a:p>
          <a:p>
            <a:r>
              <a:rPr lang="en-US" baseline="0" dirty="0" smtClean="0"/>
              <a:t>We start by assuming that our source is high quality.  Traditionally this means the source has high min-entropy.</a:t>
            </a:r>
          </a:p>
          <a:p>
            <a:r>
              <a:rPr lang="en-US" baseline="0" dirty="0" smtClean="0"/>
              <a:t>&lt;click&gt;</a:t>
            </a:r>
          </a:p>
          <a:p>
            <a:r>
              <a:rPr lang="en-US" baseline="0" dirty="0" smtClean="0"/>
              <a:t>This is denoted H infinity.  It means that no outcome in the distribution is too likely.  That is, every possible outcome has probability no more than 2^{-k}.  </a:t>
            </a:r>
          </a:p>
          <a:p>
            <a:r>
              <a:rPr lang="en-US" baseline="0" dirty="0" smtClean="0"/>
              <a:t>&lt;click&gt;</a:t>
            </a:r>
            <a:br>
              <a:rPr lang="en-US" baseline="0" dirty="0" smtClean="0"/>
            </a:br>
            <a:r>
              <a:rPr lang="en-US" baseline="0" dirty="0" smtClean="0"/>
              <a:t>Back to fuzzy extractors, they derive stable keys from high min-entropy sources.  They were introduced by </a:t>
            </a:r>
            <a:r>
              <a:rPr lang="en-US" baseline="0" dirty="0" err="1" smtClean="0"/>
              <a:t>Dodis</a:t>
            </a:r>
            <a:r>
              <a:rPr lang="en-US" baseline="0" dirty="0" smtClean="0"/>
              <a:t>, </a:t>
            </a:r>
            <a:r>
              <a:rPr lang="en-US" baseline="0" dirty="0" err="1" smtClean="0"/>
              <a:t>Ostrovsky</a:t>
            </a:r>
            <a:r>
              <a:rPr lang="en-US" baseline="0" dirty="0" smtClean="0"/>
              <a:t>, </a:t>
            </a:r>
            <a:r>
              <a:rPr lang="en-US" baseline="0" dirty="0" err="1" smtClean="0"/>
              <a:t>Reyzin</a:t>
            </a:r>
            <a:r>
              <a:rPr lang="en-US" baseline="0" dirty="0" smtClean="0"/>
              <a:t>, and Smith in 2004.  Note there was considerable prior research on the interactive version of this problem introduced by Bennett, Brassard, and Robert in 1988.</a:t>
            </a:r>
          </a:p>
          <a:p>
            <a:r>
              <a:rPr lang="en-US" baseline="0" dirty="0" smtClean="0"/>
              <a:t>&lt;click&gt;</a:t>
            </a:r>
          </a:p>
          <a:p>
            <a:r>
              <a:rPr lang="en-US" baseline="0" dirty="0" smtClean="0"/>
              <a:t>The basic setting is we have an algorithm Gen that takes the source value w_0 and produces a key.</a:t>
            </a:r>
          </a:p>
          <a:p>
            <a:r>
              <a:rPr lang="en-US" baseline="0" dirty="0" smtClean="0"/>
              <a:t>&lt;click&gt;</a:t>
            </a:r>
          </a:p>
          <a:p>
            <a:r>
              <a:rPr lang="en-US" baseline="0" dirty="0" smtClean="0"/>
              <a:t>It also produces a helper value p.  This helper value exists so we can reproduce the key.  </a:t>
            </a:r>
          </a:p>
          <a:p>
            <a:r>
              <a:rPr lang="en-US" baseline="0" dirty="0" smtClean="0"/>
              <a:t>&lt;click&gt;</a:t>
            </a:r>
          </a:p>
          <a:p>
            <a:r>
              <a:rPr lang="en-US" baseline="0" dirty="0" smtClean="0"/>
              <a:t>The algorithm Rep accomplishes this goal.  It takes the helper value output by Gen and new reading of the source w_1.  If the distance between w_0 and w_1 is small, &lt;click&gt; it produces the same key.</a:t>
            </a:r>
          </a:p>
          <a:p>
            <a:endParaRPr lang="en-US" baseline="0" dirty="0" smtClean="0"/>
          </a:p>
          <a:p>
            <a:r>
              <a:rPr lang="en-US" baseline="0" dirty="0" smtClean="0"/>
              <a:t>In all of our analysis we assume the adversary has access to the Generate and Reproduce algorithms and this helper value p.</a:t>
            </a:r>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3</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now define</a:t>
            </a:r>
            <a:r>
              <a:rPr lang="en-US" baseline="0" dirty="0" smtClean="0"/>
              <a:t> the class of distributions where an adversary is unlikely to see a 1.</a:t>
            </a:r>
          </a:p>
          <a:p>
            <a:r>
              <a:rPr lang="en-US" baseline="0" dirty="0" smtClean="0"/>
              <a:t>&lt;click&gt;</a:t>
            </a:r>
          </a:p>
          <a:p>
            <a:r>
              <a:rPr lang="en-US" baseline="0" dirty="0" smtClean="0"/>
              <a:t>Consider the random variable consisting of an adversary’s queries and responses from the equality oracle.</a:t>
            </a:r>
          </a:p>
          <a:p>
            <a:r>
              <a:rPr lang="en-US" baseline="0" dirty="0" smtClean="0"/>
              <a:t>&lt;click&gt;</a:t>
            </a:r>
          </a:p>
          <a:p>
            <a:r>
              <a:rPr lang="en-US" baseline="0" dirty="0" smtClean="0"/>
              <a:t>We say a distribution is block </a:t>
            </a:r>
            <a:r>
              <a:rPr lang="en-US" baseline="0" dirty="0" err="1" smtClean="0"/>
              <a:t>unguessable</a:t>
            </a:r>
            <a:r>
              <a:rPr lang="en-US" baseline="0" dirty="0" smtClean="0"/>
              <a:t> if for any polynomial number of queries there is a set J of symbols that have </a:t>
            </a:r>
            <a:r>
              <a:rPr lang="en-US" baseline="0" dirty="0" err="1" smtClean="0"/>
              <a:t>superlogarithmic</a:t>
            </a:r>
            <a:r>
              <a:rPr lang="en-US" baseline="0" dirty="0" smtClean="0"/>
              <a:t> entropy conditioned on this View.  This is tricky definition so I will leave up for a minute…….</a:t>
            </a:r>
          </a:p>
          <a:p>
            <a:r>
              <a:rPr lang="en-US" baseline="0" dirty="0" smtClean="0"/>
              <a:t>&lt;click&gt;</a:t>
            </a:r>
          </a:p>
          <a:p>
            <a:r>
              <a:rPr lang="en-US" baseline="0" dirty="0" smtClean="0"/>
              <a:t>Part of the reason this definition is tricky is because it involves </a:t>
            </a:r>
            <a:r>
              <a:rPr lang="en-US" baseline="0" dirty="0" err="1" smtClean="0"/>
              <a:t>adaptivity</a:t>
            </a:r>
            <a:r>
              <a:rPr lang="en-US" baseline="0" dirty="0" smtClean="0"/>
              <a:t>.  Ideally, we would be able to formulate the definition without the adversary (and just talk about the distribution of W).  This seems difficult.  As evidence, I’ll now show how distributions with high starting entropy can be completely recovered.</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31</a:t>
            </a:fld>
            <a:endParaRPr lang="en-US"/>
          </a:p>
        </p:txBody>
      </p:sp>
    </p:spTree>
    <p:extLst>
      <p:ext uri="{BB962C8B-B14F-4D97-AF65-F5344CB8AC3E}">
        <p14:creationId xmlns:p14="http://schemas.microsoft.com/office/powerpoint/2010/main" val="4167044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Given </a:t>
            </a:r>
            <a:r>
              <a:rPr lang="en-US" baseline="0" dirty="0" smtClean="0"/>
              <a:t>these caveats about the definition. We can show our construction is secure for block </a:t>
            </a:r>
            <a:r>
              <a:rPr lang="en-US" baseline="0" dirty="0" err="1" smtClean="0"/>
              <a:t>unguessable</a:t>
            </a:r>
            <a:r>
              <a:rPr lang="en-US" baseline="0" dirty="0" smtClean="0"/>
              <a:t> distributions.</a:t>
            </a:r>
          </a:p>
          <a:p>
            <a:r>
              <a:rPr lang="en-US" baseline="0" dirty="0" smtClean="0"/>
              <a:t>&lt;click&gt;</a:t>
            </a:r>
          </a:p>
          <a:p>
            <a:r>
              <a:rPr lang="en-US" baseline="0" dirty="0" smtClean="0"/>
              <a:t>In particular we get out is the logarithm of the number of </a:t>
            </a:r>
            <a:r>
              <a:rPr lang="en-US" baseline="0" dirty="0" err="1" smtClean="0"/>
              <a:t>codewords</a:t>
            </a:r>
            <a:r>
              <a:rPr lang="en-US" baseline="0" dirty="0" smtClean="0"/>
              <a:t> in C minus the number of guessable positions in the distribution bits of computational entropy out.&lt;click&gt;</a:t>
            </a:r>
          </a:p>
        </p:txBody>
      </p:sp>
      <p:sp>
        <p:nvSpPr>
          <p:cNvPr id="4" name="Slide Number Placeholder 3"/>
          <p:cNvSpPr>
            <a:spLocks noGrp="1"/>
          </p:cNvSpPr>
          <p:nvPr>
            <p:ph type="sldNum" sz="quarter" idx="10"/>
          </p:nvPr>
        </p:nvSpPr>
        <p:spPr/>
        <p:txBody>
          <a:bodyPr/>
          <a:lstStyle/>
          <a:p>
            <a:fld id="{78F37516-47F0-4541-821C-B489248754D7}" type="slidenum">
              <a:rPr lang="en-US" smtClean="0"/>
              <a:t>32</a:t>
            </a:fld>
            <a:endParaRPr lang="en-US"/>
          </a:p>
        </p:txBody>
      </p:sp>
    </p:spTree>
    <p:extLst>
      <p:ext uri="{BB962C8B-B14F-4D97-AF65-F5344CB8AC3E}">
        <p14:creationId xmlns:p14="http://schemas.microsoft.com/office/powerpoint/2010/main" val="40213297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Given </a:t>
            </a:r>
            <a:r>
              <a:rPr lang="en-US" baseline="0" dirty="0" smtClean="0"/>
              <a:t>these caveats about the definition. We can show our construction is secure for block </a:t>
            </a:r>
            <a:r>
              <a:rPr lang="en-US" baseline="0" dirty="0" err="1" smtClean="0"/>
              <a:t>unguessable</a:t>
            </a:r>
            <a:r>
              <a:rPr lang="en-US" baseline="0" dirty="0" smtClean="0"/>
              <a:t> distributions.</a:t>
            </a:r>
          </a:p>
          <a:p>
            <a:r>
              <a:rPr lang="en-US" baseline="0" dirty="0" smtClean="0"/>
              <a:t>&lt;click&gt;</a:t>
            </a:r>
          </a:p>
          <a:p>
            <a:r>
              <a:rPr lang="en-US" baseline="0" dirty="0" smtClean="0"/>
              <a:t>In particular we get out is the logarithm of the number of </a:t>
            </a:r>
            <a:r>
              <a:rPr lang="en-US" baseline="0" dirty="0" err="1" smtClean="0"/>
              <a:t>codewords</a:t>
            </a:r>
            <a:r>
              <a:rPr lang="en-US" baseline="0" dirty="0" smtClean="0"/>
              <a:t> in C minus the number of guessable positions in the distribution bits of computational entropy out.&lt;click&gt;</a:t>
            </a:r>
          </a:p>
        </p:txBody>
      </p:sp>
      <p:sp>
        <p:nvSpPr>
          <p:cNvPr id="4" name="Slide Number Placeholder 3"/>
          <p:cNvSpPr>
            <a:spLocks noGrp="1"/>
          </p:cNvSpPr>
          <p:nvPr>
            <p:ph type="sldNum" sz="quarter" idx="10"/>
          </p:nvPr>
        </p:nvSpPr>
        <p:spPr/>
        <p:txBody>
          <a:bodyPr/>
          <a:lstStyle/>
          <a:p>
            <a:fld id="{78F37516-47F0-4541-821C-B489248754D7}" type="slidenum">
              <a:rPr lang="en-US" smtClean="0"/>
              <a:t>33</a:t>
            </a:fld>
            <a:endParaRPr lang="en-US"/>
          </a:p>
        </p:txBody>
      </p:sp>
    </p:spTree>
    <p:extLst>
      <p:ext uri="{BB962C8B-B14F-4D97-AF65-F5344CB8AC3E}">
        <p14:creationId xmlns:p14="http://schemas.microsoft.com/office/powerpoint/2010/main" val="40213297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Given </a:t>
            </a:r>
            <a:r>
              <a:rPr lang="en-US" baseline="0" dirty="0" smtClean="0"/>
              <a:t>these caveats about the definition. We can show our construction is secure for block </a:t>
            </a:r>
            <a:r>
              <a:rPr lang="en-US" baseline="0" dirty="0" err="1" smtClean="0"/>
              <a:t>unguessable</a:t>
            </a:r>
            <a:r>
              <a:rPr lang="en-US" baseline="0" dirty="0" smtClean="0"/>
              <a:t> distributions.</a:t>
            </a:r>
          </a:p>
          <a:p>
            <a:r>
              <a:rPr lang="en-US" baseline="0" dirty="0" smtClean="0"/>
              <a:t>&lt;click&gt;</a:t>
            </a:r>
          </a:p>
          <a:p>
            <a:r>
              <a:rPr lang="en-US" baseline="0" dirty="0" smtClean="0"/>
              <a:t>In particular we get out is the logarithm of the number of </a:t>
            </a:r>
            <a:r>
              <a:rPr lang="en-US" baseline="0" dirty="0" err="1" smtClean="0"/>
              <a:t>codewords</a:t>
            </a:r>
            <a:r>
              <a:rPr lang="en-US" baseline="0" dirty="0" smtClean="0"/>
              <a:t> in C minus the number of guessable positions in the distribution bits of computational entropy out.&lt;click&gt;</a:t>
            </a:r>
          </a:p>
        </p:txBody>
      </p:sp>
      <p:sp>
        <p:nvSpPr>
          <p:cNvPr id="4" name="Slide Number Placeholder 3"/>
          <p:cNvSpPr>
            <a:spLocks noGrp="1"/>
          </p:cNvSpPr>
          <p:nvPr>
            <p:ph type="sldNum" sz="quarter" idx="10"/>
          </p:nvPr>
        </p:nvSpPr>
        <p:spPr/>
        <p:txBody>
          <a:bodyPr/>
          <a:lstStyle/>
          <a:p>
            <a:fld id="{78F37516-47F0-4541-821C-B489248754D7}" type="slidenum">
              <a:rPr lang="en-US" smtClean="0"/>
              <a:t>34</a:t>
            </a:fld>
            <a:endParaRPr lang="en-US"/>
          </a:p>
        </p:txBody>
      </p:sp>
    </p:spTree>
    <p:extLst>
      <p:ext uri="{BB962C8B-B14F-4D97-AF65-F5344CB8AC3E}">
        <p14:creationId xmlns:p14="http://schemas.microsoft.com/office/powerpoint/2010/main" val="40213297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Given </a:t>
            </a:r>
            <a:r>
              <a:rPr lang="en-US" baseline="0" dirty="0" smtClean="0"/>
              <a:t>these caveats about the definition. We can show our construction is secure for block </a:t>
            </a:r>
            <a:r>
              <a:rPr lang="en-US" baseline="0" dirty="0" err="1" smtClean="0"/>
              <a:t>unguessable</a:t>
            </a:r>
            <a:r>
              <a:rPr lang="en-US" baseline="0" dirty="0" smtClean="0"/>
              <a:t> distributions.</a:t>
            </a:r>
          </a:p>
          <a:p>
            <a:r>
              <a:rPr lang="en-US" baseline="0" dirty="0" smtClean="0"/>
              <a:t>&lt;click&gt;</a:t>
            </a:r>
          </a:p>
          <a:p>
            <a:r>
              <a:rPr lang="en-US" baseline="0" dirty="0" smtClean="0"/>
              <a:t>In particular we get out is the logarithm of the number of </a:t>
            </a:r>
            <a:r>
              <a:rPr lang="en-US" baseline="0" dirty="0" err="1" smtClean="0"/>
              <a:t>codewords</a:t>
            </a:r>
            <a:r>
              <a:rPr lang="en-US" baseline="0" dirty="0" smtClean="0"/>
              <a:t> in C minus the number of guessable positions in the distribution bits of computational entropy out.&lt;click&gt;</a:t>
            </a:r>
          </a:p>
        </p:txBody>
      </p:sp>
      <p:sp>
        <p:nvSpPr>
          <p:cNvPr id="4" name="Slide Number Placeholder 3"/>
          <p:cNvSpPr>
            <a:spLocks noGrp="1"/>
          </p:cNvSpPr>
          <p:nvPr>
            <p:ph type="sldNum" sz="quarter" idx="10"/>
          </p:nvPr>
        </p:nvSpPr>
        <p:spPr/>
        <p:txBody>
          <a:bodyPr/>
          <a:lstStyle/>
          <a:p>
            <a:fld id="{78F37516-47F0-4541-821C-B489248754D7}" type="slidenum">
              <a:rPr lang="en-US" smtClean="0"/>
              <a:t>35</a:t>
            </a:fld>
            <a:endParaRPr lang="en-US"/>
          </a:p>
        </p:txBody>
      </p:sp>
    </p:spTree>
    <p:extLst>
      <p:ext uri="{BB962C8B-B14F-4D97-AF65-F5344CB8AC3E}">
        <p14:creationId xmlns:p14="http://schemas.microsoft.com/office/powerpoint/2010/main" val="40213297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Returning to our first example we can interpret block </a:t>
            </a:r>
            <a:r>
              <a:rPr lang="en-US" dirty="0" err="1" smtClean="0"/>
              <a:t>unguessable</a:t>
            </a:r>
            <a:r>
              <a:rPr lang="en-US" dirty="0" smtClean="0"/>
              <a:t> distributions geometrically.</a:t>
            </a:r>
          </a:p>
          <a:p>
            <a:r>
              <a:rPr lang="en-US" dirty="0" smtClean="0"/>
              <a:t>&lt;click&gt;</a:t>
            </a:r>
          </a:p>
          <a:p>
            <a:r>
              <a:rPr lang="en-US" dirty="0" smtClean="0"/>
              <a:t>Roughly</a:t>
            </a:r>
            <a:r>
              <a:rPr lang="en-US" baseline="0" dirty="0" smtClean="0"/>
              <a:t> what it means is that the entropy of W must exist in at least one more dimension that the number of dimensions that are error corrected.  This means its is not possible for the whole distribution to be contained in one ball.</a:t>
            </a:r>
          </a:p>
          <a:p>
            <a:r>
              <a:rPr lang="en-US" baseline="0" dirty="0" smtClean="0"/>
              <a:t>&lt;click&gt;</a:t>
            </a:r>
          </a:p>
          <a:p>
            <a:r>
              <a:rPr lang="en-US" baseline="0" dirty="0" smtClean="0"/>
              <a:t>For example it should be hard to predict the location of W in the horizontal dimension.</a:t>
            </a:r>
          </a:p>
          <a:p>
            <a:r>
              <a:rPr lang="en-US" baseline="0" dirty="0" smtClean="0"/>
              <a:t>&lt;click&gt;</a:t>
            </a:r>
          </a:p>
          <a:p>
            <a:r>
              <a:rPr lang="en-US" baseline="0" dirty="0" smtClean="0"/>
              <a:t>Our security comes from the unpredictability to this dimension.</a:t>
            </a:r>
          </a:p>
          <a:p>
            <a:r>
              <a:rPr lang="en-US" baseline="0" dirty="0" smtClean="0"/>
              <a:t>&lt;click&gt;</a:t>
            </a:r>
          </a:p>
          <a:p>
            <a:r>
              <a:rPr lang="en-US" baseline="0" dirty="0" smtClean="0"/>
              <a:t>This means that there is no central point w^* that can be guessed by the adversary.  We now show that the minimum usable entropy for this type of distribution can be negative.</a:t>
            </a:r>
          </a:p>
          <a:p>
            <a:r>
              <a:rPr lang="en-US" baseline="0" dirty="0" smtClean="0"/>
              <a:t>&lt;click&gt;</a:t>
            </a:r>
          </a:p>
          <a:p>
            <a:r>
              <a:rPr lang="en-US" baseline="0" dirty="0" smtClean="0"/>
              <a:t>Recall the minimum usable entropy is the difference between the entropy of the distribution and the number of corrected error patterns.  A simple example of a block </a:t>
            </a:r>
            <a:r>
              <a:rPr lang="en-US" baseline="0" dirty="0" err="1" smtClean="0"/>
              <a:t>unguessable</a:t>
            </a:r>
            <a:r>
              <a:rPr lang="en-US" baseline="0" dirty="0" smtClean="0"/>
              <a:t> distribution is where each block has </a:t>
            </a:r>
            <a:r>
              <a:rPr lang="en-US" baseline="0" dirty="0" err="1" smtClean="0"/>
              <a:t>superlogarithmic</a:t>
            </a:r>
            <a:r>
              <a:rPr lang="en-US" baseline="0" dirty="0" smtClean="0"/>
              <a:t> entropy.  This makes the overall entropy \omega(k \log n).  The number of correctable error patterns in the Hamming metric is roughly d_{max} times the size of the alphabet</a:t>
            </a:r>
          </a:p>
          <a:p>
            <a:r>
              <a:rPr lang="en-US" baseline="0" dirty="0" smtClean="0"/>
              <a:t>&lt;click&gt;</a:t>
            </a:r>
          </a:p>
          <a:p>
            <a:r>
              <a:rPr lang="en-US" baseline="0" dirty="0" smtClean="0"/>
              <a:t>When the alphabet is </a:t>
            </a:r>
            <a:r>
              <a:rPr lang="en-US" baseline="0" dirty="0" err="1" smtClean="0"/>
              <a:t>superpolynomial</a:t>
            </a:r>
            <a:r>
              <a:rPr lang="en-US" baseline="0" dirty="0" smtClean="0"/>
              <a:t> and we use a code that corrects a constant fraction of errors, the minimum usable entropy can be less than zero (assuming the entropy in each block is o(\log |Z|)</a:t>
            </a:r>
          </a:p>
        </p:txBody>
      </p:sp>
      <p:sp>
        <p:nvSpPr>
          <p:cNvPr id="4" name="Slide Number Placeholder 3"/>
          <p:cNvSpPr>
            <a:spLocks noGrp="1"/>
          </p:cNvSpPr>
          <p:nvPr>
            <p:ph type="sldNum" sz="quarter" idx="10"/>
          </p:nvPr>
        </p:nvSpPr>
        <p:spPr/>
        <p:txBody>
          <a:bodyPr/>
          <a:lstStyle/>
          <a:p>
            <a:fld id="{78F37516-47F0-4541-821C-B489248754D7}" type="slidenum">
              <a:rPr lang="en-US" smtClean="0"/>
              <a:t>36</a:t>
            </a:fld>
            <a:endParaRPr lang="en-US"/>
          </a:p>
        </p:txBody>
      </p:sp>
    </p:spTree>
    <p:extLst>
      <p:ext uri="{BB962C8B-B14F-4D97-AF65-F5344CB8AC3E}">
        <p14:creationId xmlns:p14="http://schemas.microsoft.com/office/powerpoint/2010/main" val="40892062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To</a:t>
            </a:r>
            <a:r>
              <a:rPr lang="en-US" baseline="0" dirty="0" smtClean="0"/>
              <a:t> review our first construction requires a super-logarithmic amount of entropy in most blocks and has a constant error tolerance.  </a:t>
            </a:r>
          </a:p>
          <a:p>
            <a:r>
              <a:rPr lang="en-US" baseline="0" dirty="0" smtClean="0"/>
              <a:t>&lt;click&gt;</a:t>
            </a:r>
          </a:p>
          <a:p>
            <a:r>
              <a:rPr lang="en-US" baseline="0" dirty="0" smtClean="0"/>
              <a:t>A natural question is whether we can reduce the entropy requirement.  To answer this question, we’ll ask why we needed a </a:t>
            </a:r>
            <a:r>
              <a:rPr lang="en-US" baseline="0" dirty="0" err="1" smtClean="0"/>
              <a:t>superlogarithmic</a:t>
            </a:r>
            <a:r>
              <a:rPr lang="en-US" baseline="0" dirty="0" smtClean="0"/>
              <a:t> amount of entropy in most blocks.</a:t>
            </a:r>
          </a:p>
          <a:p>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37</a:t>
            </a:fld>
            <a:endParaRPr lang="en-US"/>
          </a:p>
        </p:txBody>
      </p:sp>
    </p:spTree>
    <p:extLst>
      <p:ext uri="{BB962C8B-B14F-4D97-AF65-F5344CB8AC3E}">
        <p14:creationId xmlns:p14="http://schemas.microsoft.com/office/powerpoint/2010/main" val="40542426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To</a:t>
            </a:r>
            <a:r>
              <a:rPr lang="en-US" baseline="0" dirty="0" smtClean="0"/>
              <a:t> review our first construction requires a super-logarithmic amount of entropy in most blocks and has a constant error tolerance.  </a:t>
            </a:r>
          </a:p>
          <a:p>
            <a:r>
              <a:rPr lang="en-US" baseline="0" dirty="0" smtClean="0"/>
              <a:t>&lt;click&gt;</a:t>
            </a:r>
          </a:p>
          <a:p>
            <a:r>
              <a:rPr lang="en-US" baseline="0" dirty="0" smtClean="0"/>
              <a:t>A natural question is whether we can reduce the entropy requirement.  To answer this question, we’ll ask why we needed a </a:t>
            </a:r>
            <a:r>
              <a:rPr lang="en-US" baseline="0" dirty="0" err="1" smtClean="0"/>
              <a:t>superlogarithmic</a:t>
            </a:r>
            <a:r>
              <a:rPr lang="en-US" baseline="0" dirty="0" smtClean="0"/>
              <a:t> amount of entropy in most blocks.</a:t>
            </a:r>
          </a:p>
          <a:p>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38</a:t>
            </a:fld>
            <a:endParaRPr lang="en-US"/>
          </a:p>
        </p:txBody>
      </p:sp>
    </p:spTree>
    <p:extLst>
      <p:ext uri="{BB962C8B-B14F-4D97-AF65-F5344CB8AC3E}">
        <p14:creationId xmlns:p14="http://schemas.microsoft.com/office/powerpoint/2010/main" val="40542426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To</a:t>
            </a:r>
            <a:r>
              <a:rPr lang="en-US" baseline="0" dirty="0" smtClean="0"/>
              <a:t> review our first construction requires a super-logarithmic amount of entropy in most blocks and has a constant error tolerance.  </a:t>
            </a:r>
          </a:p>
          <a:p>
            <a:r>
              <a:rPr lang="en-US" baseline="0" dirty="0" smtClean="0"/>
              <a:t>&lt;click&gt;</a:t>
            </a:r>
          </a:p>
          <a:p>
            <a:r>
              <a:rPr lang="en-US" baseline="0" dirty="0" smtClean="0"/>
              <a:t>A natural question is whether we can reduce the entropy requirement.  To answer this question, we’ll ask why we needed a </a:t>
            </a:r>
            <a:r>
              <a:rPr lang="en-US" baseline="0" dirty="0" err="1" smtClean="0"/>
              <a:t>superlogarithmic</a:t>
            </a:r>
            <a:r>
              <a:rPr lang="en-US" baseline="0" dirty="0" smtClean="0"/>
              <a:t> amount of entropy in most blocks.</a:t>
            </a:r>
          </a:p>
          <a:p>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39</a:t>
            </a:fld>
            <a:endParaRPr lang="en-US"/>
          </a:p>
        </p:txBody>
      </p:sp>
    </p:spTree>
    <p:extLst>
      <p:ext uri="{BB962C8B-B14F-4D97-AF65-F5344CB8AC3E}">
        <p14:creationId xmlns:p14="http://schemas.microsoft.com/office/powerpoint/2010/main" val="40542426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We individually obfuscate</a:t>
            </a:r>
            <a:r>
              <a:rPr lang="en-US" baseline="0" dirty="0" smtClean="0"/>
              <a:t> each symbol of the source.  This meant an adversary could check possible values of this symbol.  This meant many symbols needed to have entropy to prevent the adversary from learning the stored value.</a:t>
            </a:r>
          </a:p>
          <a:p>
            <a:r>
              <a:rPr lang="en-US" baseline="0" dirty="0" smtClean="0"/>
              <a:t>&lt;click&gt;</a:t>
            </a:r>
          </a:p>
          <a:p>
            <a:r>
              <a:rPr lang="en-US" baseline="0" dirty="0" smtClean="0"/>
              <a:t>It seems reasonable that we could reduce the necessary entropy if we obfuscate multiple blocks.</a:t>
            </a:r>
          </a:p>
          <a:p>
            <a:r>
              <a:rPr lang="en-US" baseline="0" dirty="0" smtClean="0"/>
              <a:t>&lt;click&gt;</a:t>
            </a:r>
          </a:p>
          <a:p>
            <a:r>
              <a:rPr lang="en-US" baseline="0" dirty="0" smtClean="0"/>
              <a:t>Of course, if we obfuscate all symbols simultaneously then we will have no error tolerance.  This is the first attempt we made.</a:t>
            </a:r>
          </a:p>
          <a:p>
            <a:endParaRPr lang="en-US" baseline="0" dirty="0" smtClean="0"/>
          </a:p>
          <a:p>
            <a:r>
              <a:rPr lang="en-US" baseline="0" dirty="0" smtClean="0"/>
              <a:t>From here on, we’ll just focus on the Generate algorithm and Reproduce will be modified in an analogous way.</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40</a:t>
            </a:fld>
            <a:endParaRPr lang="en-US"/>
          </a:p>
        </p:txBody>
      </p:sp>
    </p:spTree>
    <p:extLst>
      <p:ext uri="{BB962C8B-B14F-4D97-AF65-F5344CB8AC3E}">
        <p14:creationId xmlns:p14="http://schemas.microsoft.com/office/powerpoint/2010/main" val="2194270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Ideally we’d like to get a strong key for any possible error tolerance.  Unfortunately, there is an inherent tension between error tolerance and resulting security.</a:t>
            </a:r>
          </a:p>
          <a:p>
            <a:r>
              <a:rPr lang="en-US" dirty="0" smtClean="0"/>
              <a:t>&lt;click&gt;</a:t>
            </a:r>
          </a:p>
          <a:p>
            <a:r>
              <a:rPr lang="en-US" dirty="0" smtClean="0"/>
              <a:t>Consider a metric space M, with some associated distance function.</a:t>
            </a:r>
          </a:p>
          <a:p>
            <a:r>
              <a:rPr lang="en-US" dirty="0" smtClean="0"/>
              <a:t>&lt;click&gt;</a:t>
            </a:r>
          </a:p>
          <a:p>
            <a:r>
              <a:rPr lang="en-US" dirty="0" smtClean="0"/>
              <a:t>Suppose we use the point w_0 as our original reading and produce our key.</a:t>
            </a:r>
          </a:p>
          <a:p>
            <a:r>
              <a:rPr lang="en-US" dirty="0" smtClean="0"/>
              <a:t>&lt;click&gt;</a:t>
            </a:r>
          </a:p>
          <a:p>
            <a:r>
              <a:rPr lang="en-US" dirty="0" smtClean="0"/>
              <a:t>An adversary should not be able to guess</a:t>
            </a:r>
            <a:r>
              <a:rPr lang="en-US" baseline="0" dirty="0" smtClean="0"/>
              <a:t> a point close to w_0</a:t>
            </a:r>
          </a:p>
          <a:p>
            <a:r>
              <a:rPr lang="en-US" baseline="0" dirty="0" smtClean="0"/>
              <a:t>&lt;click&gt;</a:t>
            </a:r>
          </a:p>
          <a:p>
            <a:r>
              <a:rPr lang="en-US" baseline="0" dirty="0" smtClean="0"/>
              <a:t>This is because any close w^* input to Rep produces the right key.</a:t>
            </a:r>
          </a:p>
          <a:p>
            <a:r>
              <a:rPr lang="en-US" baseline="0" dirty="0" smtClean="0"/>
              <a:t>&lt;click&gt;</a:t>
            </a:r>
          </a:p>
          <a:p>
            <a:r>
              <a:rPr lang="en-US" baseline="0" dirty="0" smtClean="0"/>
              <a:t>As we increase our error tolerance (and the size of the ball), this becomes an easier task for the adversary</a:t>
            </a:r>
          </a:p>
          <a:p>
            <a:r>
              <a:rPr lang="en-US" baseline="0" dirty="0" smtClean="0"/>
              <a:t>&lt;click&gt;</a:t>
            </a:r>
          </a:p>
          <a:p>
            <a:r>
              <a:rPr lang="en-US" baseline="0" dirty="0" smtClean="0"/>
              <a:t>…</a:t>
            </a:r>
          </a:p>
          <a:p>
            <a:r>
              <a:rPr lang="en-US" baseline="0" dirty="0" smtClean="0"/>
              <a:t>&lt;click&gt;</a:t>
            </a:r>
          </a:p>
          <a:p>
            <a:r>
              <a:rPr lang="en-US" baseline="0" dirty="0" smtClean="0"/>
              <a:t>We’ll consider a very extreme example of this problem, when all points of W are close together.</a:t>
            </a:r>
          </a:p>
          <a:p>
            <a:r>
              <a:rPr lang="en-US" baseline="0" dirty="0" smtClean="0"/>
              <a:t>&lt;click&gt;&lt;click&gt;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a:t>
            </a:fld>
            <a:endParaRPr lang="en-US"/>
          </a:p>
        </p:txBody>
      </p:sp>
    </p:spTree>
    <p:extLst>
      <p:ext uri="{BB962C8B-B14F-4D97-AF65-F5344CB8AC3E}">
        <p14:creationId xmlns:p14="http://schemas.microsoft.com/office/powerpoint/2010/main" val="17060913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we’ve just stretched out our previous Generate algorithm.</a:t>
            </a:r>
          </a:p>
          <a:p>
            <a:r>
              <a:rPr lang="en-US" baseline="0" dirty="0" smtClean="0"/>
              <a:t>&lt;click&gt;</a:t>
            </a:r>
          </a:p>
          <a:p>
            <a:r>
              <a:rPr lang="en-US" baseline="0" dirty="0" smtClean="0"/>
              <a:t>Instead of obfuscating a single symbol at a time we’ll introduce a layer between the two.</a:t>
            </a:r>
          </a:p>
          <a:p>
            <a:r>
              <a:rPr lang="en-US" baseline="0" dirty="0" smtClean="0"/>
              <a:t>&lt;click&gt;</a:t>
            </a:r>
          </a:p>
          <a:p>
            <a:r>
              <a:rPr lang="en-US" baseline="0" dirty="0" smtClean="0"/>
              <a:t>We’ll create a random bipartite graph between symbols and obfuscation.  We’ll have each obfuscation have the same </a:t>
            </a:r>
            <a:r>
              <a:rPr lang="en-US" baseline="0" dirty="0" err="1" smtClean="0"/>
              <a:t>indegree</a:t>
            </a:r>
            <a:r>
              <a:rPr lang="en-US" baseline="0" dirty="0" smtClean="0"/>
              <a:t> that we’ll call \alpha.</a:t>
            </a:r>
          </a:p>
          <a:p>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41</a:t>
            </a:fld>
            <a:endParaRPr lang="en-US"/>
          </a:p>
        </p:txBody>
      </p:sp>
    </p:spTree>
    <p:extLst>
      <p:ext uri="{BB962C8B-B14F-4D97-AF65-F5344CB8AC3E}">
        <p14:creationId xmlns:p14="http://schemas.microsoft.com/office/powerpoint/2010/main" val="15166650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&lt;animation&gt;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42</a:t>
            </a:fld>
            <a:endParaRPr lang="en-US"/>
          </a:p>
        </p:txBody>
      </p:sp>
    </p:spTree>
    <p:extLst>
      <p:ext uri="{BB962C8B-B14F-4D97-AF65-F5344CB8AC3E}">
        <p14:creationId xmlns:p14="http://schemas.microsoft.com/office/powerpoint/2010/main" val="15806549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&lt;animation&gt;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43</a:t>
            </a:fld>
            <a:endParaRPr lang="en-US"/>
          </a:p>
        </p:txBody>
      </p:sp>
    </p:spTree>
    <p:extLst>
      <p:ext uri="{BB962C8B-B14F-4D97-AF65-F5344CB8AC3E}">
        <p14:creationId xmlns:p14="http://schemas.microsoft.com/office/powerpoint/2010/main" val="194537532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&lt;animations&gt;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44</a:t>
            </a:fld>
            <a:endParaRPr lang="en-US"/>
          </a:p>
        </p:txBody>
      </p:sp>
    </p:spTree>
    <p:extLst>
      <p:ext uri="{BB962C8B-B14F-4D97-AF65-F5344CB8AC3E}">
        <p14:creationId xmlns:p14="http://schemas.microsoft.com/office/powerpoint/2010/main" val="76258763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those obfuscations where </a:t>
            </a:r>
            <a:r>
              <a:rPr lang="en-US" dirty="0" err="1" smtClean="0"/>
              <a:t>c^I</a:t>
            </a:r>
            <a:r>
              <a:rPr lang="en-US" baseline="0" dirty="0" smtClean="0"/>
              <a:t>=1 we now obfuscate the concatenation of the selected symbols.  For the locations where </a:t>
            </a:r>
            <a:r>
              <a:rPr lang="en-US" baseline="0" dirty="0" err="1" smtClean="0"/>
              <a:t>c^I</a:t>
            </a:r>
            <a:r>
              <a:rPr lang="en-US" baseline="0" dirty="0" smtClean="0"/>
              <a:t> =0 we still obfuscate a random value.  </a:t>
            </a:r>
          </a:p>
          <a:p>
            <a:endParaRPr lang="en-US" baseline="0" dirty="0" smtClean="0"/>
          </a:p>
          <a:p>
            <a:r>
              <a:rPr lang="en-US" baseline="0" dirty="0" smtClean="0"/>
              <a:t>We’ll now talk about the security and correctness of this construction.</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45</a:t>
            </a:fld>
            <a:endParaRPr lang="en-US"/>
          </a:p>
        </p:txBody>
      </p:sp>
    </p:spTree>
    <p:extLst>
      <p:ext uri="{BB962C8B-B14F-4D97-AF65-F5344CB8AC3E}">
        <p14:creationId xmlns:p14="http://schemas.microsoft.com/office/powerpoint/2010/main" val="29221224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For those that know, the</a:t>
            </a:r>
            <a:r>
              <a:rPr lang="en-US" baseline="0" dirty="0" smtClean="0"/>
              <a:t> bipartite graph we use is a special case of an averaging sampler used in constructing locally computable extractors.  We could replace our construction with another averaging sampler to save on public randomness.  For this reason we call our second construction sample-then-obfuscate.</a:t>
            </a:r>
          </a:p>
          <a:p>
            <a:r>
              <a:rPr lang="en-US" dirty="0" smtClean="0"/>
              <a:t>&lt;click&gt;</a:t>
            </a:r>
          </a:p>
          <a:p>
            <a:r>
              <a:rPr lang="en-US" dirty="0" smtClean="0"/>
              <a:t>O</a:t>
            </a:r>
            <a:r>
              <a:rPr lang="en-US" baseline="0" dirty="0" smtClean="0"/>
              <a:t>bfuscating multiple blocks together degrades our error tolerance.  We will have an error in our obfuscated value if any one of the selected symbols does not match on repeated reading.</a:t>
            </a:r>
          </a:p>
          <a:p>
            <a:r>
              <a:rPr lang="en-US" baseline="0" dirty="0" smtClean="0"/>
              <a:t>&lt;click&gt;</a:t>
            </a:r>
          </a:p>
          <a:p>
            <a:r>
              <a:rPr lang="en-US" baseline="0" dirty="0" smtClean="0"/>
              <a:t>This means that if there are d_{max} errors between w_0 and w_1, then the probability of any obfuscation not matching is O(d_{max}\times \alpha).  Its important to note that the graph we selected in independent of the error locations.</a:t>
            </a:r>
          </a:p>
          <a:p>
            <a:r>
              <a:rPr lang="en-US" baseline="0" dirty="0" smtClean="0"/>
              <a:t>&lt;click&gt; </a:t>
            </a:r>
          </a:p>
          <a:p>
            <a:r>
              <a:rPr lang="en-US" baseline="0" dirty="0" smtClean="0"/>
              <a:t>This means that if C can support a constant fraction of errors and we take a super-logarithmic number of symbols for each obfuscations then we get correctness if the distance between w_0 and w_1 is less than a constant over a super-logarithmic factor.  This </a:t>
            </a:r>
            <a:r>
              <a:rPr lang="en-US" baseline="0" dirty="0" err="1" smtClean="0"/>
              <a:t>calcuation</a:t>
            </a:r>
            <a:r>
              <a:rPr lang="en-US" baseline="0" dirty="0" smtClean="0"/>
              <a:t> is by a simple </a:t>
            </a:r>
            <a:r>
              <a:rPr lang="en-US" baseline="0" dirty="0" err="1" smtClean="0"/>
              <a:t>Chernoff</a:t>
            </a:r>
            <a:r>
              <a:rPr lang="en-US" baseline="0" dirty="0" smtClean="0"/>
              <a:t> bound since the indicator random variable of an error is a Bernoulli trial.</a:t>
            </a:r>
          </a:p>
          <a:p>
            <a:endParaRPr lang="en-US" baseline="0" dirty="0" smtClean="0"/>
          </a:p>
          <a:p>
            <a:r>
              <a:rPr lang="en-US" baseline="0" dirty="0" smtClean="0"/>
              <a:t>We’ll now move on the arguing security of the construction</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46</a:t>
            </a:fld>
            <a:endParaRPr lang="en-US"/>
          </a:p>
        </p:txBody>
      </p:sp>
    </p:spTree>
    <p:extLst>
      <p:ext uri="{BB962C8B-B14F-4D97-AF65-F5344CB8AC3E}">
        <p14:creationId xmlns:p14="http://schemas.microsoft.com/office/powerpoint/2010/main" val="30080954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We’ll use the notation </a:t>
            </a:r>
            <a:r>
              <a:rPr lang="en-US" dirty="0" err="1" smtClean="0"/>
              <a:t>V^i</a:t>
            </a:r>
            <a:r>
              <a:rPr lang="en-US" baseline="0" dirty="0" smtClean="0"/>
              <a:t> to denote one of the values to be obfuscated.</a:t>
            </a:r>
          </a:p>
          <a:p>
            <a:r>
              <a:rPr lang="en-US" baseline="0" dirty="0" smtClean="0"/>
              <a:t>&lt;click&gt;</a:t>
            </a:r>
            <a:br>
              <a:rPr lang="en-US" baseline="0" dirty="0" smtClean="0"/>
            </a:br>
            <a:r>
              <a:rPr lang="en-US" baseline="0" dirty="0" smtClean="0"/>
              <a:t>For our source we’ll assume that a constant fraction of symbols contribute a constant amount of entropy conditioned on the value of all other symbols.  We’ll denote this set by J.</a:t>
            </a:r>
          </a:p>
          <a:p>
            <a:r>
              <a:rPr lang="en-US" baseline="0" dirty="0" smtClean="0"/>
              <a:t>&lt;click&gt;</a:t>
            </a:r>
          </a:p>
          <a:p>
            <a:r>
              <a:rPr lang="en-US" baseline="0" dirty="0" smtClean="0"/>
              <a:t>Since this is a worse case guarantee, the expected entropy of </a:t>
            </a:r>
            <a:r>
              <a:rPr lang="en-US" baseline="0" dirty="0" err="1" smtClean="0"/>
              <a:t>V^i</a:t>
            </a:r>
            <a:r>
              <a:rPr lang="en-US" baseline="0" dirty="0" smtClean="0"/>
              <a:t> is at least the expected size of the overlap with lap.</a:t>
            </a:r>
          </a:p>
          <a:p>
            <a:r>
              <a:rPr lang="en-US" baseline="0" dirty="0" smtClean="0"/>
              <a:t>&lt;click&gt;</a:t>
            </a:r>
          </a:p>
          <a:p>
            <a:r>
              <a:rPr lang="en-US" baseline="0" dirty="0" smtClean="0"/>
              <a:t>The number of elements of J that are selected is hyper-geometrically distributed.  The expected overlap size is the number of samples times the fraction of elements that are in |J|.  This distribution has a small tail. </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47</a:t>
            </a:fld>
            <a:endParaRPr lang="en-US"/>
          </a:p>
        </p:txBody>
      </p:sp>
    </p:spTree>
    <p:extLst>
      <p:ext uri="{BB962C8B-B14F-4D97-AF65-F5344CB8AC3E}">
        <p14:creationId xmlns:p14="http://schemas.microsoft.com/office/powerpoint/2010/main" val="428596066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This means as long</a:t>
            </a:r>
            <a:r>
              <a:rPr lang="en-US" baseline="0" dirty="0" smtClean="0"/>
              <a:t> as we select a super-logarithmic number of samples, all of the obfuscated values have </a:t>
            </a:r>
            <a:r>
              <a:rPr lang="en-US" baseline="0" dirty="0" err="1" smtClean="0"/>
              <a:t>superlogarithmic</a:t>
            </a:r>
            <a:r>
              <a:rPr lang="en-US" baseline="0" dirty="0" smtClean="0"/>
              <a:t> entropy with high probability.</a:t>
            </a:r>
          </a:p>
          <a:p>
            <a:r>
              <a:rPr lang="en-US" baseline="0" dirty="0" smtClean="0"/>
              <a:t>&lt;click&gt;</a:t>
            </a:r>
          </a:p>
          <a:p>
            <a:r>
              <a:rPr lang="en-US" baseline="0" dirty="0" smtClean="0"/>
              <a:t>This means that the set of values to be obfuscated forms a block </a:t>
            </a:r>
            <a:r>
              <a:rPr lang="en-US" baseline="0" dirty="0" err="1" smtClean="0"/>
              <a:t>unguessable</a:t>
            </a:r>
            <a:r>
              <a:rPr lang="en-US" baseline="0" dirty="0" smtClean="0"/>
              <a:t> distribution and security follows from our analysis of the previous construction.</a:t>
            </a:r>
            <a:endParaRPr lang="en-US" dirty="0" smtClean="0"/>
          </a:p>
        </p:txBody>
      </p:sp>
      <p:sp>
        <p:nvSpPr>
          <p:cNvPr id="4" name="Slide Number Placeholder 3"/>
          <p:cNvSpPr>
            <a:spLocks noGrp="1"/>
          </p:cNvSpPr>
          <p:nvPr>
            <p:ph type="sldNum" sz="quarter" idx="10"/>
          </p:nvPr>
        </p:nvSpPr>
        <p:spPr/>
        <p:txBody>
          <a:bodyPr/>
          <a:lstStyle/>
          <a:p>
            <a:fld id="{78F37516-47F0-4541-821C-B489248754D7}" type="slidenum">
              <a:rPr lang="en-US" smtClean="0"/>
              <a:t>48</a:t>
            </a:fld>
            <a:endParaRPr lang="en-US"/>
          </a:p>
        </p:txBody>
      </p:sp>
    </p:spTree>
    <p:extLst>
      <p:ext uri="{BB962C8B-B14F-4D97-AF65-F5344CB8AC3E}">
        <p14:creationId xmlns:p14="http://schemas.microsoft.com/office/powerpoint/2010/main" val="428596066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To</a:t>
            </a:r>
            <a:r>
              <a:rPr lang="en-US" baseline="0" dirty="0" smtClean="0"/>
              <a:t> summarize we are able to reduce the entropy requirement at the cost of reduced error correction.  This may also prevent sensitive information leakage that may be revealed by obfuscating symbols individually.</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49</a:t>
            </a:fld>
            <a:endParaRPr lang="en-US"/>
          </a:p>
        </p:txBody>
      </p:sp>
    </p:spTree>
    <p:extLst>
      <p:ext uri="{BB962C8B-B14F-4D97-AF65-F5344CB8AC3E}">
        <p14:creationId xmlns:p14="http://schemas.microsoft.com/office/powerpoint/2010/main" val="168304559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I’ll spend a couple of moments</a:t>
            </a:r>
            <a:r>
              <a:rPr lang="en-US" baseline="0" dirty="0" smtClean="0"/>
              <a:t> </a:t>
            </a:r>
            <a:r>
              <a:rPr lang="en-US" dirty="0" smtClean="0"/>
              <a:t>wrapping</a:t>
            </a:r>
            <a:r>
              <a:rPr lang="en-US" baseline="0" dirty="0" smtClean="0"/>
              <a:t> up.</a:t>
            </a:r>
          </a:p>
          <a:p>
            <a:r>
              <a:rPr lang="en-US" baseline="0" dirty="0" smtClean="0"/>
              <a:t>&lt;click&gt;</a:t>
            </a:r>
          </a:p>
          <a:p>
            <a:r>
              <a:rPr lang="en-US" baseline="0" dirty="0" smtClean="0"/>
              <a:t>We construct the first computational fuzzy extractors that are secure when the minimum usable entropy is negative from point obfuscation.</a:t>
            </a:r>
          </a:p>
          <a:p>
            <a:r>
              <a:rPr lang="en-US" baseline="0" dirty="0" smtClean="0"/>
              <a:t>&lt;click&gt;</a:t>
            </a:r>
          </a:p>
          <a:p>
            <a:r>
              <a:rPr lang="en-US" baseline="0" dirty="0" smtClean="0"/>
              <a:t>The main draw back of our construction is that the alphabet must be super-polynomial size.  We don’t know if this is necessary, or if security with negative minimum usable entropy is possible with small alphabets.</a:t>
            </a:r>
          </a:p>
          <a:p>
            <a:r>
              <a:rPr lang="en-US" baseline="0" dirty="0" smtClean="0"/>
              <a:t>&lt;click&gt;</a:t>
            </a:r>
          </a:p>
          <a:p>
            <a:r>
              <a:rPr lang="en-US" baseline="0" dirty="0" smtClean="0"/>
              <a:t>In our discussion we restricted the initial reading of W_0.  Instead we could give up on correcting all possible errors and focus on errors that are likely to occur.</a:t>
            </a:r>
          </a:p>
          <a:p>
            <a:r>
              <a:rPr lang="en-US" baseline="0" dirty="0" smtClean="0"/>
              <a:t>&lt;click&gt;</a:t>
            </a:r>
          </a:p>
          <a:p>
            <a:r>
              <a:rPr lang="en-US" baseline="0" dirty="0" smtClean="0"/>
              <a:t>Noisy point obfuscation has received attention in the literature.  This is a program that outputs 1 if the input is close enough to the stored value.  This object can be used to build a computational fuzzy extractor and is stronger than a fuzzy extractor.</a:t>
            </a:r>
          </a:p>
          <a:p>
            <a:r>
              <a:rPr lang="en-US" baseline="0" dirty="0" smtClean="0"/>
              <a:t>&lt;click&gt;</a:t>
            </a:r>
          </a:p>
          <a:p>
            <a:r>
              <a:rPr lang="en-US" baseline="0" dirty="0" smtClean="0"/>
              <a:t>It has been constructed for high entropy distributions by </a:t>
            </a:r>
            <a:r>
              <a:rPr lang="en-US" baseline="0" dirty="0" err="1" smtClean="0"/>
              <a:t>Dodis</a:t>
            </a:r>
            <a:r>
              <a:rPr lang="en-US" baseline="0" dirty="0" smtClean="0"/>
              <a:t> and Smith in 2005.  Unfortunately, they achieve obfuscation for certain distributions and do not satisfy strong notions of obfuscation.</a:t>
            </a:r>
          </a:p>
          <a:p>
            <a:r>
              <a:rPr lang="en-US" baseline="0" dirty="0" smtClean="0"/>
              <a:t>&lt;click&gt;</a:t>
            </a:r>
          </a:p>
          <a:p>
            <a:r>
              <a:rPr lang="en-US" baseline="0" dirty="0" smtClean="0"/>
              <a:t>Our constructions leak significant information and do not satisfy any reasonable notion of obfuscation.  In particular, an adversary learns where errors occur and values of individual blocks.</a:t>
            </a:r>
          </a:p>
          <a:p>
            <a:r>
              <a:rPr lang="en-US" baseline="0" dirty="0" smtClean="0"/>
              <a:t>&lt;click&gt;</a:t>
            </a:r>
          </a:p>
          <a:p>
            <a:r>
              <a:rPr lang="en-US" baseline="0" dirty="0" smtClean="0"/>
              <a:t>It remains an open question to construct noisy point obfuscation.  In particular, we don’t know if </a:t>
            </a:r>
            <a:r>
              <a:rPr lang="en-US" baseline="0" dirty="0" err="1" smtClean="0"/>
              <a:t>indistinguishability</a:t>
            </a:r>
            <a:r>
              <a:rPr lang="en-US" baseline="0" dirty="0" smtClean="0"/>
              <a:t> obfuscation gives a meaningful guarantee.</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51</a:t>
            </a:fld>
            <a:endParaRPr lang="en-US"/>
          </a:p>
        </p:txBody>
      </p:sp>
    </p:spTree>
    <p:extLst>
      <p:ext uri="{BB962C8B-B14F-4D97-AF65-F5344CB8AC3E}">
        <p14:creationId xmlns:p14="http://schemas.microsoft.com/office/powerpoint/2010/main" val="543531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Now all possible points of</a:t>
            </a:r>
            <a:r>
              <a:rPr lang="en-US" baseline="0" dirty="0" smtClean="0"/>
              <a:t> W are now close together</a:t>
            </a:r>
          </a:p>
          <a:p>
            <a:r>
              <a:rPr lang="en-US" baseline="0" dirty="0" smtClean="0"/>
              <a:t>&lt;click&gt;</a:t>
            </a:r>
          </a:p>
          <a:p>
            <a:r>
              <a:rPr lang="en-US" baseline="0" dirty="0" smtClean="0"/>
              <a:t>If the adversary knows a single point w^* that is close to all possible outcomes of W they can always learn the true key by running reproduce with this value.</a:t>
            </a:r>
          </a:p>
          <a:p>
            <a:r>
              <a:rPr lang="en-US" baseline="0" dirty="0" smtClean="0"/>
              <a:t>&lt;click&gt;&lt;click&gt;&lt;click&gt;</a:t>
            </a:r>
          </a:p>
          <a:p>
            <a:r>
              <a:rPr lang="en-US" baseline="0" dirty="0" smtClean="0"/>
              <a:t>This means there is a distribution W for which the maximum key strength of a fuzzy extractor is the difference between starting entropy and the number of correctable error patterns.  We denote this quantity by H_{usable}.</a:t>
            </a:r>
          </a:p>
          <a:p>
            <a:r>
              <a:rPr lang="en-US" baseline="0" dirty="0" smtClean="0"/>
              <a:t>&lt;click&gt;</a:t>
            </a:r>
          </a:p>
        </p:txBody>
      </p:sp>
      <p:sp>
        <p:nvSpPr>
          <p:cNvPr id="4" name="Slide Number Placeholder 3"/>
          <p:cNvSpPr>
            <a:spLocks noGrp="1"/>
          </p:cNvSpPr>
          <p:nvPr>
            <p:ph type="sldNum" sz="quarter" idx="10"/>
          </p:nvPr>
        </p:nvSpPr>
        <p:spPr/>
        <p:txBody>
          <a:bodyPr/>
          <a:lstStyle/>
          <a:p>
            <a:fld id="{78F37516-47F0-4541-821C-B489248754D7}" type="slidenum">
              <a:rPr lang="en-US" smtClean="0"/>
              <a:t>5</a:t>
            </a:fld>
            <a:endParaRPr lang="en-US"/>
          </a:p>
        </p:txBody>
      </p:sp>
    </p:spTree>
    <p:extLst>
      <p:ext uri="{BB962C8B-B14F-4D97-AF65-F5344CB8AC3E}">
        <p14:creationId xmlns:p14="http://schemas.microsoft.com/office/powerpoint/2010/main" val="238944286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A computational</a:t>
            </a:r>
            <a:r>
              <a:rPr lang="en-US" baseline="0" dirty="0" smtClean="0"/>
              <a:t> fuzzy extractor outputs a pseudorandom key.  We will do something a little bit easier.  We will produce an output c that has computational entropy.  The notion of entropy we’ll use is conditional HILL entropy.</a:t>
            </a:r>
          </a:p>
          <a:p>
            <a:r>
              <a:rPr lang="en-US" baseline="0" dirty="0" smtClean="0"/>
              <a:t>&lt;click&gt;</a:t>
            </a:r>
          </a:p>
          <a:p>
            <a:r>
              <a:rPr lang="en-US" baseline="0" dirty="0" smtClean="0"/>
              <a:t>A random variable c has conditional HILL entropy if it is indistinguishable from a random variable c’ that has true entropy (conditioned on the public value p).</a:t>
            </a:r>
          </a:p>
          <a:p>
            <a:r>
              <a:rPr lang="en-US" baseline="0" dirty="0" smtClean="0"/>
              <a:t>&lt;click&gt;</a:t>
            </a:r>
          </a:p>
          <a:p>
            <a:r>
              <a:rPr lang="en-US" baseline="0" dirty="0" smtClean="0"/>
              <a:t>We call the object that outputs such a c a computational fuzzy conductor.  The work of </a:t>
            </a:r>
            <a:r>
              <a:rPr lang="en-US" baseline="0" dirty="0" err="1" smtClean="0"/>
              <a:t>Kanukurthi</a:t>
            </a:r>
            <a:r>
              <a:rPr lang="en-US" baseline="0" dirty="0" smtClean="0"/>
              <a:t> and </a:t>
            </a:r>
            <a:r>
              <a:rPr lang="en-US" baseline="0" dirty="0" err="1" smtClean="0"/>
              <a:t>Reyzin</a:t>
            </a:r>
            <a:r>
              <a:rPr lang="en-US" baseline="0" dirty="0" smtClean="0"/>
              <a:t> introduces an information-theoretic version of such an object.</a:t>
            </a:r>
          </a:p>
          <a:p>
            <a:r>
              <a:rPr lang="en-US" baseline="0" dirty="0" smtClean="0"/>
              <a:t>&lt;click&gt;</a:t>
            </a:r>
          </a:p>
          <a:p>
            <a:r>
              <a:rPr lang="en-US" baseline="0" dirty="0" smtClean="0"/>
              <a:t>The good news is that standard techniques convert a computational fuzzy conductor into a computational fuzzy extractor.  All we need to apply is a information-theoretic or computational randomness extractor to the output c.</a:t>
            </a:r>
          </a:p>
          <a:p>
            <a:r>
              <a:rPr lang="en-US" baseline="0" dirty="0" smtClean="0"/>
              <a:t>&lt;click&gt;</a:t>
            </a:r>
          </a:p>
          <a:p>
            <a:r>
              <a:rPr lang="en-US" baseline="0" dirty="0" smtClean="0"/>
              <a:t>Our focus will be on ensuring that our output has computational entropy.</a:t>
            </a:r>
          </a:p>
        </p:txBody>
      </p:sp>
      <p:sp>
        <p:nvSpPr>
          <p:cNvPr id="4" name="Slide Number Placeholder 3"/>
          <p:cNvSpPr>
            <a:spLocks noGrp="1"/>
          </p:cNvSpPr>
          <p:nvPr>
            <p:ph type="sldNum" sz="quarter" idx="10"/>
          </p:nvPr>
        </p:nvSpPr>
        <p:spPr/>
        <p:txBody>
          <a:bodyPr/>
          <a:lstStyle/>
          <a:p>
            <a:fld id="{78F37516-47F0-4541-821C-B489248754D7}" type="slidenum">
              <a:rPr lang="en-US" smtClean="0"/>
              <a:t>55</a:t>
            </a:fld>
            <a:endParaRPr lang="en-US"/>
          </a:p>
        </p:txBody>
      </p:sp>
    </p:spTree>
    <p:extLst>
      <p:ext uri="{BB962C8B-B14F-4D97-AF65-F5344CB8AC3E}">
        <p14:creationId xmlns:p14="http://schemas.microsoft.com/office/powerpoint/2010/main" val="309355820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Canetti and </a:t>
            </a:r>
            <a:r>
              <a:rPr lang="en-US" dirty="0" err="1" smtClean="0"/>
              <a:t>Dakdouk</a:t>
            </a:r>
            <a:r>
              <a:rPr lang="en-US" dirty="0" smtClean="0"/>
              <a:t> showed</a:t>
            </a:r>
            <a:r>
              <a:rPr lang="en-US" baseline="0" dirty="0" smtClean="0"/>
              <a:t> that it is possible to expand the output of point functions.  </a:t>
            </a:r>
          </a:p>
          <a:p>
            <a:r>
              <a:rPr lang="en-US" baseline="0" dirty="0" smtClean="0"/>
              <a:t>&lt;click&gt;</a:t>
            </a:r>
          </a:p>
          <a:p>
            <a:r>
              <a:rPr lang="en-US" baseline="0" dirty="0" smtClean="0"/>
              <a:t>Instead of outputting a 1 on the right point they can output an arbitrary point c.  </a:t>
            </a:r>
          </a:p>
          <a:p>
            <a:r>
              <a:rPr lang="en-US" baseline="0" dirty="0" smtClean="0"/>
              <a:t>&lt;click&gt;</a:t>
            </a:r>
          </a:p>
          <a:p>
            <a:r>
              <a:rPr lang="en-US" baseline="0" dirty="0" smtClean="0"/>
              <a:t>The idea is for each bit of c to produce either an obfuscation w or an obfuscation of a random point.</a:t>
            </a:r>
          </a:p>
          <a:p>
            <a:r>
              <a:rPr lang="en-US" baseline="0" dirty="0" smtClean="0"/>
              <a:t>&lt;click&gt;</a:t>
            </a:r>
          </a:p>
          <a:p>
            <a:r>
              <a:rPr lang="en-US" baseline="0" dirty="0" smtClean="0"/>
              <a:t>So if the first bit of c is 1, we obfuscate w.  </a:t>
            </a:r>
          </a:p>
          <a:p>
            <a:r>
              <a:rPr lang="en-US" baseline="0" dirty="0" smtClean="0"/>
              <a:t>&lt;click&gt;</a:t>
            </a:r>
          </a:p>
          <a:p>
            <a:r>
              <a:rPr lang="en-US" baseline="0" dirty="0" smtClean="0"/>
              <a:t>If the second bit is 0, we obfuscate a random point.</a:t>
            </a:r>
          </a:p>
          <a:p>
            <a:r>
              <a:rPr lang="en-US" baseline="0" dirty="0" smtClean="0"/>
              <a:t>&lt;click&gt;</a:t>
            </a:r>
          </a:p>
          <a:p>
            <a:r>
              <a:rPr lang="en-US" baseline="0" dirty="0" smtClean="0"/>
              <a:t>We continue until we produce the length of |c| obfuscations.</a:t>
            </a:r>
          </a:p>
          <a:p>
            <a:r>
              <a:rPr lang="en-US" baseline="0" dirty="0" smtClean="0"/>
              <a:t>&lt;click&gt;</a:t>
            </a:r>
          </a:p>
          <a:p>
            <a:r>
              <a:rPr lang="en-US" baseline="0" dirty="0" smtClean="0"/>
              <a:t>The bits of c can be recovered by running the corresponding point obfuscations (there is a minor detail to ensure the program outputs 0 when w is not input).</a:t>
            </a:r>
          </a:p>
          <a:p>
            <a:r>
              <a:rPr lang="en-US" baseline="0" dirty="0" smtClean="0"/>
              <a:t>&lt;click&gt;</a:t>
            </a:r>
          </a:p>
          <a:p>
            <a:r>
              <a:rPr lang="en-US" baseline="0" dirty="0" smtClean="0"/>
              <a:t>Lets apply this idea to our construction.</a:t>
            </a:r>
          </a:p>
          <a:p>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56</a:t>
            </a:fld>
            <a:endParaRPr lang="en-US"/>
          </a:p>
        </p:txBody>
      </p:sp>
    </p:spTree>
    <p:extLst>
      <p:ext uri="{BB962C8B-B14F-4D97-AF65-F5344CB8AC3E}">
        <p14:creationId xmlns:p14="http://schemas.microsoft.com/office/powerpoint/2010/main" val="34658866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now define</a:t>
            </a:r>
            <a:r>
              <a:rPr lang="en-US" baseline="0" dirty="0" smtClean="0"/>
              <a:t> the class of distributions where an adversary is unlikely to see a 1.</a:t>
            </a:r>
          </a:p>
          <a:p>
            <a:r>
              <a:rPr lang="en-US" baseline="0" dirty="0" smtClean="0"/>
              <a:t>&lt;click&gt;</a:t>
            </a:r>
          </a:p>
          <a:p>
            <a:r>
              <a:rPr lang="en-US" baseline="0" dirty="0" smtClean="0"/>
              <a:t>Consider the random variable consisting of an adversary’s queries and responses from the equality oracle.</a:t>
            </a:r>
          </a:p>
          <a:p>
            <a:r>
              <a:rPr lang="en-US" baseline="0" dirty="0" smtClean="0"/>
              <a:t>&lt;click&gt;</a:t>
            </a:r>
          </a:p>
          <a:p>
            <a:r>
              <a:rPr lang="en-US" baseline="0" dirty="0" smtClean="0"/>
              <a:t>We say a distribution is block </a:t>
            </a:r>
            <a:r>
              <a:rPr lang="en-US" baseline="0" dirty="0" err="1" smtClean="0"/>
              <a:t>unguessable</a:t>
            </a:r>
            <a:r>
              <a:rPr lang="en-US" baseline="0" dirty="0" smtClean="0"/>
              <a:t> if for any polynomial number of queries there is a set J of symbols that have </a:t>
            </a:r>
            <a:r>
              <a:rPr lang="en-US" baseline="0" dirty="0" err="1" smtClean="0"/>
              <a:t>superlogarithmic</a:t>
            </a:r>
            <a:r>
              <a:rPr lang="en-US" baseline="0" dirty="0" smtClean="0"/>
              <a:t> entropy conditioned on this View.  This is tricky definition so I will leave up for a minute…….</a:t>
            </a:r>
          </a:p>
          <a:p>
            <a:r>
              <a:rPr lang="en-US" baseline="0" dirty="0" smtClean="0"/>
              <a:t>&lt;click&gt;</a:t>
            </a:r>
          </a:p>
          <a:p>
            <a:r>
              <a:rPr lang="en-US" baseline="0" dirty="0" smtClean="0"/>
              <a:t>Part of the reason this definition is tricky is because it involves </a:t>
            </a:r>
            <a:r>
              <a:rPr lang="en-US" baseline="0" dirty="0" err="1" smtClean="0"/>
              <a:t>adaptivity</a:t>
            </a:r>
            <a:r>
              <a:rPr lang="en-US" baseline="0" dirty="0" smtClean="0"/>
              <a:t>.  Ideally, we would be able to formulate the definition without the adversary (and just talk about the distribution of W).  This seems difficult.  As evidence, I’ll now show how distributions with high starting entropy can be completely recovered.</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57</a:t>
            </a:fld>
            <a:endParaRPr lang="en-US"/>
          </a:p>
        </p:txBody>
      </p:sp>
    </p:spTree>
    <p:extLst>
      <p:ext uri="{BB962C8B-B14F-4D97-AF65-F5344CB8AC3E}">
        <p14:creationId xmlns:p14="http://schemas.microsoft.com/office/powerpoint/2010/main" val="41670441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However, we do have several</a:t>
            </a:r>
            <a:r>
              <a:rPr lang="en-US" baseline="0" dirty="0" smtClean="0"/>
              <a:t> positive example of distributions that are block </a:t>
            </a:r>
            <a:r>
              <a:rPr lang="en-US" baseline="0" dirty="0" err="1" smtClean="0"/>
              <a:t>unguessable</a:t>
            </a:r>
            <a:r>
              <a:rPr lang="en-US" baseline="0" dirty="0" smtClean="0"/>
              <a:t>.  Block fixing sources due to Kamp and Zuckerman, any source where blocks are independent and many have entropy, and sources where all blocks have super-logarithmic entropy (but may be arbitrarily correlated)</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58</a:t>
            </a:fld>
            <a:endParaRPr lang="en-US"/>
          </a:p>
        </p:txBody>
      </p:sp>
    </p:spTree>
    <p:extLst>
      <p:ext uri="{BB962C8B-B14F-4D97-AF65-F5344CB8AC3E}">
        <p14:creationId xmlns:p14="http://schemas.microsoft.com/office/powerpoint/2010/main" val="257970873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In the information-theoretic</a:t>
            </a:r>
            <a:r>
              <a:rPr lang="en-US" baseline="0" dirty="0" smtClean="0"/>
              <a:t> realm obtaining as many key bits as possible is the primary goal.  In the computational world, once there are enough bits to run a computational extractor, we are done (as these can be expanded).  The interesting question is what classes of distributions can we get a meaningful amount of entropy.</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59</a:t>
            </a:fld>
            <a:endParaRPr lang="en-US"/>
          </a:p>
        </p:txBody>
      </p:sp>
    </p:spTree>
    <p:extLst>
      <p:ext uri="{BB962C8B-B14F-4D97-AF65-F5344CB8AC3E}">
        <p14:creationId xmlns:p14="http://schemas.microsoft.com/office/powerpoint/2010/main" val="134045472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Thus, our construction works for negative minimum usable entropy</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60</a:t>
            </a:fld>
            <a:endParaRPr lang="en-US"/>
          </a:p>
        </p:txBody>
      </p:sp>
    </p:spTree>
    <p:extLst>
      <p:ext uri="{BB962C8B-B14F-4D97-AF65-F5344CB8AC3E}">
        <p14:creationId xmlns:p14="http://schemas.microsoft.com/office/powerpoint/2010/main" val="267981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Now all possible points of</a:t>
            </a:r>
            <a:r>
              <a:rPr lang="en-US" baseline="0" dirty="0" smtClean="0"/>
              <a:t> W are now close together</a:t>
            </a:r>
          </a:p>
          <a:p>
            <a:r>
              <a:rPr lang="en-US" baseline="0" dirty="0" smtClean="0"/>
              <a:t>&lt;click&gt;</a:t>
            </a:r>
          </a:p>
          <a:p>
            <a:r>
              <a:rPr lang="en-US" baseline="0" dirty="0" smtClean="0"/>
              <a:t>If the adversary knows a single point w^* that is close to all possible outcomes of W they can always learn the true key by running reproduce with this value.</a:t>
            </a:r>
          </a:p>
          <a:p>
            <a:r>
              <a:rPr lang="en-US" baseline="0" dirty="0" smtClean="0"/>
              <a:t>&lt;click&gt;&lt;click&gt;&lt;click&gt;</a:t>
            </a:r>
          </a:p>
          <a:p>
            <a:r>
              <a:rPr lang="en-US" baseline="0" dirty="0" smtClean="0"/>
              <a:t>This means there is a distribution W for which the maximum key strength of a fuzzy extractor is the difference between starting entropy and the number of correctable error patterns.  We denote this quantity by H_{usable}.</a:t>
            </a:r>
          </a:p>
          <a:p>
            <a:r>
              <a:rPr lang="en-US" baseline="0" dirty="0" smtClean="0"/>
              <a:t>&lt;click&gt;</a:t>
            </a:r>
          </a:p>
        </p:txBody>
      </p:sp>
      <p:sp>
        <p:nvSpPr>
          <p:cNvPr id="4" name="Slide Number Placeholder 3"/>
          <p:cNvSpPr>
            <a:spLocks noGrp="1"/>
          </p:cNvSpPr>
          <p:nvPr>
            <p:ph type="sldNum" sz="quarter" idx="10"/>
          </p:nvPr>
        </p:nvSpPr>
        <p:spPr/>
        <p:txBody>
          <a:bodyPr/>
          <a:lstStyle/>
          <a:p>
            <a:fld id="{78F37516-47F0-4541-821C-B489248754D7}" type="slidenum">
              <a:rPr lang="en-US" smtClean="0"/>
              <a:t>6</a:t>
            </a:fld>
            <a:endParaRPr lang="en-US"/>
          </a:p>
        </p:txBody>
      </p:sp>
    </p:spTree>
    <p:extLst>
      <p:ext uri="{BB962C8B-B14F-4D97-AF65-F5344CB8AC3E}">
        <p14:creationId xmlns:p14="http://schemas.microsoft.com/office/powerpoint/2010/main" val="23894428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Unfortunately, the security guarantees for standard fuzzy extractors</a:t>
            </a:r>
            <a:r>
              <a:rPr lang="en-US" baseline="0" dirty="0" smtClean="0"/>
              <a:t> are geared towards this distribution.</a:t>
            </a:r>
          </a:p>
          <a:p>
            <a:r>
              <a:rPr lang="en-US" baseline="0" dirty="0" smtClean="0"/>
              <a:t>&lt;click&gt;&lt;click&gt;</a:t>
            </a:r>
          </a:p>
          <a:p>
            <a:r>
              <a:rPr lang="en-US" baseline="0" dirty="0" smtClean="0"/>
              <a:t>This means the length of our key is bounded by H_{usable}.</a:t>
            </a:r>
          </a:p>
          <a:p>
            <a:r>
              <a:rPr lang="en-US" baseline="0" dirty="0" smtClean="0"/>
              <a:t>&lt;click&gt;</a:t>
            </a:r>
          </a:p>
          <a:p>
            <a:r>
              <a:rPr lang="en-US" baseline="0" dirty="0" smtClean="0"/>
              <a:t>This is a real problem as practical noisy sources have negative minimum usable entropy </a:t>
            </a:r>
          </a:p>
          <a:p>
            <a:r>
              <a:rPr lang="en-US" baseline="0" dirty="0" smtClean="0"/>
              <a:t>Irises are widely believed to be the strongest biometric and they have negative minimum usable entropy</a:t>
            </a:r>
          </a:p>
          <a:p>
            <a:r>
              <a:rPr lang="en-US" baseline="0" dirty="0" smtClean="0"/>
              <a:t>&lt;click&gt;</a:t>
            </a:r>
          </a:p>
          <a:p>
            <a:r>
              <a:rPr lang="en-US" baseline="0" dirty="0" smtClean="0"/>
              <a:t>If we hope to achieve anything meaningful for this type of source, we need some extra information.  That is, we need to assume something about the distribution other than just entropy and error levels.</a:t>
            </a:r>
          </a:p>
          <a:p>
            <a:r>
              <a:rPr lang="en-US" baseline="0" dirty="0" smtClean="0"/>
              <a:t>&lt;click&gt;</a:t>
            </a:r>
          </a:p>
          <a:p>
            <a:r>
              <a:rPr lang="en-US" baseline="0" dirty="0" smtClean="0"/>
              <a:t>Unfortunately, this hasn’t been successful in the past.  Providing security for a large class of distributions with negative usable entropy is an open problem.  This prevents secure key derivation from many sources of practical importance.</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7</a:t>
            </a:fld>
            <a:endParaRPr lang="en-US"/>
          </a:p>
        </p:txBody>
      </p:sp>
    </p:spTree>
    <p:extLst>
      <p:ext uri="{BB962C8B-B14F-4D97-AF65-F5344CB8AC3E}">
        <p14:creationId xmlns:p14="http://schemas.microsoft.com/office/powerpoint/2010/main" val="13781983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provide a brief</a:t>
            </a:r>
            <a:r>
              <a:rPr lang="en-US" baseline="0" dirty="0" smtClean="0"/>
              <a:t> overview of our results</a:t>
            </a:r>
          </a:p>
          <a:p>
            <a:r>
              <a:rPr lang="en-US" baseline="0" dirty="0" smtClean="0"/>
              <a:t>&lt;click&gt;</a:t>
            </a:r>
          </a:p>
          <a:p>
            <a:r>
              <a:rPr lang="en-US" baseline="0" dirty="0" smtClean="0"/>
              <a:t>Our results are for the Hamming metric for sources that are composed of multiple symbols over some alphabet Z.</a:t>
            </a:r>
          </a:p>
          <a:p>
            <a:r>
              <a:rPr lang="en-US" baseline="0" dirty="0" smtClean="0"/>
              <a:t>&lt;click&gt;</a:t>
            </a:r>
          </a:p>
          <a:p>
            <a:r>
              <a:rPr lang="en-US" baseline="0" dirty="0" smtClean="0"/>
              <a:t>We provide the first constructions of fuzzy extractors for a large class of distributions when the minimum usable entropy is negative.  Our constructions is computationally secure.  </a:t>
            </a:r>
          </a:p>
          <a:p>
            <a:r>
              <a:rPr lang="en-US" baseline="0" dirty="0" smtClean="0"/>
              <a:t>&lt;click&gt;</a:t>
            </a:r>
          </a:p>
          <a:p>
            <a:r>
              <a:rPr lang="en-US" baseline="0" dirty="0" smtClean="0"/>
              <a:t>Our first construction requires many symbols of the source to have a super-logarithmic amount of entropy in the security parameter, n.  This constructs supports a constant fraction of errors.</a:t>
            </a:r>
          </a:p>
          <a:p>
            <a:r>
              <a:rPr lang="en-US" baseline="0" dirty="0" smtClean="0"/>
              <a:t>&lt;click&gt;</a:t>
            </a:r>
          </a:p>
          <a:p>
            <a:r>
              <a:rPr lang="en-US" baseline="0" dirty="0" smtClean="0"/>
              <a:t>Our second construction lowers the required entropy levels in the source but this comes at a cost of error tolerance.</a:t>
            </a:r>
          </a:p>
          <a:p>
            <a:r>
              <a:rPr lang="en-US" baseline="0" dirty="0" smtClean="0"/>
              <a:t>&lt;click&gt; </a:t>
            </a:r>
          </a:p>
          <a:p>
            <a:r>
              <a:rPr lang="en-US" baseline="0" dirty="0" smtClean="0"/>
              <a:t>Note that our security requirements are more than just entropy, they talk about where the entropy is distributed in the source.  Some structure is necessary to avoid the counterexamples presented earlier.</a:t>
            </a:r>
          </a:p>
          <a:p>
            <a:r>
              <a:rPr lang="en-US" baseline="0" dirty="0" smtClean="0"/>
              <a:t>&lt;click&gt;</a:t>
            </a:r>
          </a:p>
          <a:p>
            <a:r>
              <a:rPr lang="en-US" baseline="0" dirty="0" smtClean="0"/>
              <a:t>Our schemes are built out of a strong version of point obfuscation that is achievable under number theoretic assumptions (we’ll discuss more in a second)</a:t>
            </a:r>
          </a:p>
          <a:p>
            <a:endParaRPr lang="en-US" baseline="0" dirty="0" smtClean="0"/>
          </a:p>
          <a:p>
            <a:r>
              <a:rPr lang="en-US" baseline="0" dirty="0" smtClean="0"/>
              <a:t>Before delving into the details of the constructions, I want to say a word about how to build a fuzzy extractor.</a:t>
            </a:r>
          </a:p>
          <a:p>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9</a:t>
            </a:fld>
            <a:endParaRPr lang="en-US"/>
          </a:p>
        </p:txBody>
      </p:sp>
    </p:spTree>
    <p:extLst>
      <p:ext uri="{BB962C8B-B14F-4D97-AF65-F5344CB8AC3E}">
        <p14:creationId xmlns:p14="http://schemas.microsoft.com/office/powerpoint/2010/main" val="16600216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start by reviewing the notion of point obfuscation.  </a:t>
            </a:r>
          </a:p>
          <a:p>
            <a:r>
              <a:rPr lang="en-US" dirty="0" smtClean="0"/>
              <a:t>&lt;click&gt;</a:t>
            </a:r>
          </a:p>
          <a:p>
            <a:r>
              <a:rPr lang="en-US" dirty="0" smtClean="0"/>
              <a:t>An obfuscator is a program, O, that transforms another</a:t>
            </a:r>
            <a:r>
              <a:rPr lang="en-US" baseline="0" dirty="0" smtClean="0"/>
              <a:t> program, I, into one that in intelligible outside of its input.  The hope is that the function operates like a physical black box where a user can only provide inputs and see outputs. </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10</a:t>
            </a:fld>
            <a:endParaRPr lang="en-US"/>
          </a:p>
        </p:txBody>
      </p:sp>
    </p:spTree>
    <p:extLst>
      <p:ext uri="{BB962C8B-B14F-4D97-AF65-F5344CB8AC3E}">
        <p14:creationId xmlns:p14="http://schemas.microsoft.com/office/powerpoint/2010/main" val="2239563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B59A976-CD72-654F-8A44-FB063CA7FBD4}" type="datetime1">
              <a:rPr lang="en-US" smtClean="0"/>
              <a:t>3/9/14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pPr algn="l"/>
            <a:fld id="{9ED7421F-71E7-F748-8E9F-5BC3CDBE49C2}" type="slidenum">
              <a:rPr lang="en-US" smtClean="0"/>
              <a:pPr algn="l"/>
              <a:t>‹#›</a:t>
            </a:fld>
            <a:r>
              <a:rPr lang="en-US" dirty="0" smtClean="0"/>
              <a:t> BWF 4/2/2014</a:t>
            </a:r>
            <a:endParaRPr lang="en-US" dirty="0"/>
          </a:p>
        </p:txBody>
      </p:sp>
    </p:spTree>
    <p:extLst>
      <p:ext uri="{BB962C8B-B14F-4D97-AF65-F5344CB8AC3E}">
        <p14:creationId xmlns:p14="http://schemas.microsoft.com/office/powerpoint/2010/main" val="4271891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B989DF4-F5AE-3A4E-AACD-5758EAD4C388}" type="datetime1">
              <a:rPr lang="en-US" smtClean="0"/>
              <a:t>3/9/14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8"/>
          <p:cNvSpPr>
            <a:spLocks noGrp="1"/>
          </p:cNvSpPr>
          <p:nvPr>
            <p:ph type="sldNum" sz="quarter" idx="12"/>
          </p:nvPr>
        </p:nvSpPr>
        <p:spPr>
          <a:xfrm>
            <a:off x="0" y="6492875"/>
            <a:ext cx="2133600" cy="365125"/>
          </a:xfrm>
        </p:spPr>
        <p:txBody>
          <a:bodyPr/>
          <a:lstStyle>
            <a:lvl1pPr algn="l">
              <a:defRPr/>
            </a:lvl1pPr>
          </a:lstStyle>
          <a:p>
            <a:fld id="{9ED7421F-71E7-F748-8E9F-5BC3CDBE49C2}" type="slidenum">
              <a:rPr lang="en-US" smtClean="0"/>
              <a:pPr/>
              <a:t>‹#›</a:t>
            </a:fld>
            <a:r>
              <a:rPr lang="en-US" dirty="0" smtClean="0"/>
              <a:t> BWF 4/2/2014</a:t>
            </a:r>
            <a:endParaRPr lang="en-US" dirty="0"/>
          </a:p>
        </p:txBody>
      </p:sp>
    </p:spTree>
    <p:extLst>
      <p:ext uri="{BB962C8B-B14F-4D97-AF65-F5344CB8AC3E}">
        <p14:creationId xmlns:p14="http://schemas.microsoft.com/office/powerpoint/2010/main" val="2164812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0670FD-5801-FE4E-86B8-ED2253FDC6A4}" type="datetime1">
              <a:rPr lang="en-US" smtClean="0"/>
              <a:t>3/9/14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8"/>
          <p:cNvSpPr>
            <a:spLocks noGrp="1"/>
          </p:cNvSpPr>
          <p:nvPr>
            <p:ph type="sldNum" sz="quarter" idx="12"/>
          </p:nvPr>
        </p:nvSpPr>
        <p:spPr>
          <a:xfrm>
            <a:off x="0" y="6492875"/>
            <a:ext cx="2133600" cy="365125"/>
          </a:xfrm>
        </p:spPr>
        <p:txBody>
          <a:bodyPr/>
          <a:lstStyle>
            <a:lvl1pPr algn="l">
              <a:defRPr/>
            </a:lvl1pPr>
          </a:lstStyle>
          <a:p>
            <a:fld id="{9ED7421F-71E7-F748-8E9F-5BC3CDBE49C2}" type="slidenum">
              <a:rPr lang="en-US" smtClean="0"/>
              <a:pPr/>
              <a:t>‹#›</a:t>
            </a:fld>
            <a:r>
              <a:rPr lang="en-US" dirty="0" smtClean="0"/>
              <a:t> BWF 4/2/2014</a:t>
            </a:r>
            <a:endParaRPr lang="en-US" dirty="0"/>
          </a:p>
        </p:txBody>
      </p:sp>
    </p:spTree>
    <p:extLst>
      <p:ext uri="{BB962C8B-B14F-4D97-AF65-F5344CB8AC3E}">
        <p14:creationId xmlns:p14="http://schemas.microsoft.com/office/powerpoint/2010/main" val="1982225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pPr algn="l"/>
            <a:fld id="{9ED7421F-71E7-F748-8E9F-5BC3CDBE49C2}" type="slidenum">
              <a:rPr lang="en-US" smtClean="0"/>
              <a:pPr algn="l"/>
              <a:t>‹#›</a:t>
            </a:fld>
            <a:r>
              <a:rPr lang="en-US" dirty="0" smtClean="0"/>
              <a:t> BWF 4/2/2014</a:t>
            </a:r>
            <a:endParaRPr lang="en-US" dirty="0"/>
          </a:p>
        </p:txBody>
      </p:sp>
    </p:spTree>
    <p:extLst>
      <p:ext uri="{BB962C8B-B14F-4D97-AF65-F5344CB8AC3E}">
        <p14:creationId xmlns:p14="http://schemas.microsoft.com/office/powerpoint/2010/main" val="225366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1610E5F-3A7D-A64B-A6BC-1011E9C453C5}" type="datetime1">
              <a:rPr lang="en-US" smtClean="0"/>
              <a:t>3/9/14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lvl1pPr algn="l">
              <a:defRPr/>
            </a:lvl1pPr>
          </a:lstStyle>
          <a:p>
            <a:fld id="{9ED7421F-71E7-F748-8E9F-5BC3CDBE49C2}" type="slidenum">
              <a:rPr lang="en-US" smtClean="0"/>
              <a:pPr/>
              <a:t>‹#›</a:t>
            </a:fld>
            <a:r>
              <a:rPr lang="en-US" dirty="0" smtClean="0"/>
              <a:t> BWF 4/2/2014</a:t>
            </a:r>
            <a:endParaRPr lang="en-US" dirty="0"/>
          </a:p>
        </p:txBody>
      </p:sp>
    </p:spTree>
    <p:extLst>
      <p:ext uri="{BB962C8B-B14F-4D97-AF65-F5344CB8AC3E}">
        <p14:creationId xmlns:p14="http://schemas.microsoft.com/office/powerpoint/2010/main" val="4101552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AE5FC6E-B896-744E-BAB1-DB931E312579}" type="datetime1">
              <a:rPr lang="en-US" smtClean="0"/>
              <a:t>3/9/14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pPr algn="l"/>
            <a:fld id="{9ED7421F-71E7-F748-8E9F-5BC3CDBE49C2}" type="slidenum">
              <a:rPr lang="en-US" smtClean="0"/>
              <a:pPr algn="l"/>
              <a:t>‹#›</a:t>
            </a:fld>
            <a:r>
              <a:rPr lang="en-US" dirty="0" smtClean="0"/>
              <a:t> BWF 4/2/2014</a:t>
            </a:r>
            <a:endParaRPr lang="en-US" dirty="0"/>
          </a:p>
        </p:txBody>
      </p:sp>
    </p:spTree>
    <p:extLst>
      <p:ext uri="{BB962C8B-B14F-4D97-AF65-F5344CB8AC3E}">
        <p14:creationId xmlns:p14="http://schemas.microsoft.com/office/powerpoint/2010/main" val="4061636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205C6078-7811-A147-B4AB-E5F7D3417BEA}" type="datetime1">
              <a:rPr lang="en-US" smtClean="0"/>
              <a:t>3/9/14</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lvl1pPr algn="l">
              <a:defRPr/>
            </a:lvl1pPr>
          </a:lstStyle>
          <a:p>
            <a:fld id="{9ED7421F-71E7-F748-8E9F-5BC3CDBE49C2}" type="slidenum">
              <a:rPr lang="en-US" smtClean="0"/>
              <a:pPr/>
              <a:t>‹#›</a:t>
            </a:fld>
            <a:r>
              <a:rPr lang="en-US" dirty="0" smtClean="0"/>
              <a:t> BWF 4/2/2014</a:t>
            </a:r>
            <a:endParaRPr lang="en-US" dirty="0"/>
          </a:p>
        </p:txBody>
      </p:sp>
    </p:spTree>
    <p:extLst>
      <p:ext uri="{BB962C8B-B14F-4D97-AF65-F5344CB8AC3E}">
        <p14:creationId xmlns:p14="http://schemas.microsoft.com/office/powerpoint/2010/main" val="3603225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5AF8318D-E2F4-FB42-B073-74BA11087295}" type="datetime1">
              <a:rPr lang="en-US" smtClean="0"/>
              <a:t>3/9/14</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8"/>
          <p:cNvSpPr>
            <a:spLocks noGrp="1"/>
          </p:cNvSpPr>
          <p:nvPr>
            <p:ph type="sldNum" sz="quarter" idx="12"/>
          </p:nvPr>
        </p:nvSpPr>
        <p:spPr>
          <a:xfrm>
            <a:off x="0" y="6492875"/>
            <a:ext cx="2133600" cy="365125"/>
          </a:xfrm>
        </p:spPr>
        <p:txBody>
          <a:bodyPr/>
          <a:lstStyle>
            <a:lvl1pPr algn="l">
              <a:defRPr/>
            </a:lvl1pPr>
          </a:lstStyle>
          <a:p>
            <a:fld id="{9ED7421F-71E7-F748-8E9F-5BC3CDBE49C2}" type="slidenum">
              <a:rPr lang="en-US" smtClean="0"/>
              <a:pPr/>
              <a:t>‹#›</a:t>
            </a:fld>
            <a:r>
              <a:rPr lang="en-US" dirty="0" smtClean="0"/>
              <a:t> BWF 4/2/2014</a:t>
            </a:r>
            <a:endParaRPr lang="en-US" dirty="0"/>
          </a:p>
        </p:txBody>
      </p:sp>
    </p:spTree>
    <p:extLst>
      <p:ext uri="{BB962C8B-B14F-4D97-AF65-F5344CB8AC3E}">
        <p14:creationId xmlns:p14="http://schemas.microsoft.com/office/powerpoint/2010/main" val="1577113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1E7C2043-6761-1F4F-AF0C-2DB86AD2E713}" type="datetime1">
              <a:rPr lang="en-US" smtClean="0"/>
              <a:t>3/9/14</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8"/>
          <p:cNvSpPr>
            <a:spLocks noGrp="1"/>
          </p:cNvSpPr>
          <p:nvPr>
            <p:ph type="sldNum" sz="quarter" idx="12"/>
          </p:nvPr>
        </p:nvSpPr>
        <p:spPr>
          <a:xfrm>
            <a:off x="0" y="6492875"/>
            <a:ext cx="2133600" cy="365125"/>
          </a:xfrm>
        </p:spPr>
        <p:txBody>
          <a:bodyPr/>
          <a:lstStyle>
            <a:lvl1pPr algn="l">
              <a:defRPr/>
            </a:lvl1pPr>
          </a:lstStyle>
          <a:p>
            <a:fld id="{9ED7421F-71E7-F748-8E9F-5BC3CDBE49C2}" type="slidenum">
              <a:rPr lang="en-US" smtClean="0"/>
              <a:pPr/>
              <a:t>‹#›</a:t>
            </a:fld>
            <a:r>
              <a:rPr lang="en-US" dirty="0" smtClean="0"/>
              <a:t> BWF 4/2/2014</a:t>
            </a:r>
            <a:endParaRPr lang="en-US" dirty="0"/>
          </a:p>
        </p:txBody>
      </p:sp>
    </p:spTree>
    <p:extLst>
      <p:ext uri="{BB962C8B-B14F-4D97-AF65-F5344CB8AC3E}">
        <p14:creationId xmlns:p14="http://schemas.microsoft.com/office/powerpoint/2010/main" val="1221251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077C6A76-1FD8-724D-AF9A-6EF7E4B84F3A}" type="datetime1">
              <a:rPr lang="en-US" smtClean="0"/>
              <a:t>3/9/14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8" name="Slide Number Placeholder 8"/>
          <p:cNvSpPr>
            <a:spLocks noGrp="1"/>
          </p:cNvSpPr>
          <p:nvPr>
            <p:ph type="sldNum" sz="quarter" idx="12"/>
          </p:nvPr>
        </p:nvSpPr>
        <p:spPr>
          <a:xfrm>
            <a:off x="0" y="6492875"/>
            <a:ext cx="2133600" cy="365125"/>
          </a:xfrm>
        </p:spPr>
        <p:txBody>
          <a:bodyPr/>
          <a:lstStyle>
            <a:lvl1pPr algn="l">
              <a:defRPr/>
            </a:lvl1pPr>
          </a:lstStyle>
          <a:p>
            <a:fld id="{9ED7421F-71E7-F748-8E9F-5BC3CDBE49C2}" type="slidenum">
              <a:rPr lang="en-US" smtClean="0"/>
              <a:pPr/>
              <a:t>‹#›</a:t>
            </a:fld>
            <a:r>
              <a:rPr lang="en-US" dirty="0" smtClean="0"/>
              <a:t> BWF 4/2/2014</a:t>
            </a:r>
            <a:endParaRPr lang="en-US" dirty="0"/>
          </a:p>
        </p:txBody>
      </p:sp>
    </p:spTree>
    <p:extLst>
      <p:ext uri="{BB962C8B-B14F-4D97-AF65-F5344CB8AC3E}">
        <p14:creationId xmlns:p14="http://schemas.microsoft.com/office/powerpoint/2010/main" val="3400140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BE9699E9-B309-3144-AE7A-277CE51F14C7}" type="datetime1">
              <a:rPr lang="en-US" smtClean="0"/>
              <a:t>3/9/14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8" name="Slide Number Placeholder 8"/>
          <p:cNvSpPr>
            <a:spLocks noGrp="1"/>
          </p:cNvSpPr>
          <p:nvPr>
            <p:ph type="sldNum" sz="quarter" idx="12"/>
          </p:nvPr>
        </p:nvSpPr>
        <p:spPr>
          <a:xfrm>
            <a:off x="0" y="6492875"/>
            <a:ext cx="2133600" cy="365125"/>
          </a:xfrm>
        </p:spPr>
        <p:txBody>
          <a:bodyPr/>
          <a:lstStyle>
            <a:lvl1pPr algn="l">
              <a:defRPr/>
            </a:lvl1pPr>
          </a:lstStyle>
          <a:p>
            <a:fld id="{9ED7421F-71E7-F748-8E9F-5BC3CDBE49C2}" type="slidenum">
              <a:rPr lang="en-US" smtClean="0"/>
              <a:pPr/>
              <a:t>‹#›</a:t>
            </a:fld>
            <a:r>
              <a:rPr lang="en-US" dirty="0" smtClean="0"/>
              <a:t> BWF 4/2/2014</a:t>
            </a:r>
            <a:endParaRPr lang="en-US" dirty="0"/>
          </a:p>
        </p:txBody>
      </p:sp>
    </p:spTree>
    <p:extLst>
      <p:ext uri="{BB962C8B-B14F-4D97-AF65-F5344CB8AC3E}">
        <p14:creationId xmlns:p14="http://schemas.microsoft.com/office/powerpoint/2010/main" val="144486991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4"/>
          </p:nvPr>
        </p:nvSpPr>
        <p:spPr>
          <a:xfrm>
            <a:off x="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l"/>
            <a:fld id="{9ED7421F-71E7-F748-8E9F-5BC3CDBE49C2}" type="slidenum">
              <a:rPr lang="en-US" smtClean="0"/>
              <a:pPr algn="l"/>
              <a:t>‹#›</a:t>
            </a:fld>
            <a:r>
              <a:rPr lang="en-US" dirty="0" smtClean="0"/>
              <a:t> BWF 4/2/2014</a:t>
            </a:r>
            <a:endParaRPr lang="en-US" dirty="0"/>
          </a:p>
        </p:txBody>
      </p:sp>
    </p:spTree>
    <p:extLst>
      <p:ext uri="{BB962C8B-B14F-4D97-AF65-F5344CB8AC3E}">
        <p14:creationId xmlns:p14="http://schemas.microsoft.com/office/powerpoint/2010/main" val="698301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xmlns:p14="http://schemas.microsoft.com/office/powerpoint/2010/main" id="1" dur="indefinite" restart="never" nodeType="tmRoot"/>
      </p:par>
    </p:tnLst>
  </p:timing>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emf"/><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emf"/><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emf"/><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oleObject" Target="../embeddings/Microsoft_Equation7.bin"/><Relationship Id="rId5" Type="http://schemas.openxmlformats.org/officeDocument/2006/relationships/image" Target="../media/image11.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oleObject" Target="../embeddings/Microsoft_Equation8.bin"/><Relationship Id="rId5" Type="http://schemas.openxmlformats.org/officeDocument/2006/relationships/image" Target="../media/image11.e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oleObject" Target="../embeddings/Microsoft_Equation9.bin"/><Relationship Id="rId5" Type="http://schemas.openxmlformats.org/officeDocument/2006/relationships/image" Target="../media/image11.e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oleObject" Target="../embeddings/Microsoft_Equation10.bin"/><Relationship Id="rId5" Type="http://schemas.openxmlformats.org/officeDocument/2006/relationships/image" Target="../media/image11.e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1" Type="http://schemas.openxmlformats.org/officeDocument/2006/relationships/oleObject" Target="../embeddings/Microsoft_Equation14.bin"/><Relationship Id="rId12" Type="http://schemas.openxmlformats.org/officeDocument/2006/relationships/image" Target="../media/image14.emf"/><Relationship Id="rId1" Type="http://schemas.openxmlformats.org/officeDocument/2006/relationships/vmlDrawing" Target="../drawings/vmlDrawing9.vml"/><Relationship Id="rId2" Type="http://schemas.openxmlformats.org/officeDocument/2006/relationships/slideLayout" Target="../slideLayouts/slideLayout2.xml"/><Relationship Id="rId3" Type="http://schemas.openxmlformats.org/officeDocument/2006/relationships/notesSlide" Target="../notesSlides/notesSlide16.xml"/><Relationship Id="rId4" Type="http://schemas.openxmlformats.org/officeDocument/2006/relationships/image" Target="../media/image10.emf"/><Relationship Id="rId5" Type="http://schemas.openxmlformats.org/officeDocument/2006/relationships/image" Target="../media/image15.emf"/><Relationship Id="rId6" Type="http://schemas.openxmlformats.org/officeDocument/2006/relationships/oleObject" Target="../embeddings/Microsoft_Equation11.bin"/><Relationship Id="rId7" Type="http://schemas.openxmlformats.org/officeDocument/2006/relationships/image" Target="../media/image12.emf"/><Relationship Id="rId8" Type="http://schemas.openxmlformats.org/officeDocument/2006/relationships/oleObject" Target="../embeddings/Microsoft_Equation12.bin"/><Relationship Id="rId9" Type="http://schemas.openxmlformats.org/officeDocument/2006/relationships/image" Target="../media/image13.emf"/><Relationship Id="rId10" Type="http://schemas.openxmlformats.org/officeDocument/2006/relationships/oleObject" Target="../embeddings/Microsoft_Equation13.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oleObject" Target="../embeddings/Microsoft_Equation15.bin"/><Relationship Id="rId5" Type="http://schemas.openxmlformats.org/officeDocument/2006/relationships/image" Target="../media/image11.emf"/><Relationship Id="rId6" Type="http://schemas.openxmlformats.org/officeDocument/2006/relationships/image" Target="../media/image16.e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oleObject" Target="../embeddings/Microsoft_Equation16.bin"/><Relationship Id="rId5" Type="http://schemas.openxmlformats.org/officeDocument/2006/relationships/image" Target="../media/image11.emf"/><Relationship Id="rId6" Type="http://schemas.openxmlformats.org/officeDocument/2006/relationships/image" Target="../media/image16.emf"/><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oleObject" Target="../embeddings/Microsoft_Equation1.bin"/><Relationship Id="rId8" Type="http://schemas.openxmlformats.org/officeDocument/2006/relationships/image" Target="../media/image1.emf"/><Relationship Id="rId9" Type="http://schemas.openxmlformats.org/officeDocument/2006/relationships/oleObject" Target="../embeddings/Microsoft_Equation2.bin"/><Relationship Id="rId10" Type="http://schemas.openxmlformats.org/officeDocument/2006/relationships/image" Target="../media/image2.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oleObject" Target="../embeddings/Microsoft_Equation17.bin"/><Relationship Id="rId5" Type="http://schemas.openxmlformats.org/officeDocument/2006/relationships/image" Target="../media/image11.emf"/><Relationship Id="rId6" Type="http://schemas.openxmlformats.org/officeDocument/2006/relationships/image" Target="../media/image16.e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oleObject" Target="../embeddings/Microsoft_Equation18.bin"/><Relationship Id="rId5" Type="http://schemas.openxmlformats.org/officeDocument/2006/relationships/image" Target="../media/image11.emf"/><Relationship Id="rId6" Type="http://schemas.openxmlformats.org/officeDocument/2006/relationships/image" Target="../media/image16.emf"/><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oleObject" Target="../embeddings/Microsoft_Equation19.bin"/><Relationship Id="rId5" Type="http://schemas.openxmlformats.org/officeDocument/2006/relationships/image" Target="../media/image11.emf"/><Relationship Id="rId6" Type="http://schemas.openxmlformats.org/officeDocument/2006/relationships/image" Target="../media/image16.emf"/><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4" Type="http://schemas.openxmlformats.org/officeDocument/2006/relationships/oleObject" Target="../embeddings/Microsoft_Equation20.bin"/><Relationship Id="rId5" Type="http://schemas.openxmlformats.org/officeDocument/2006/relationships/image" Target="../media/image11.emf"/><Relationship Id="rId6" Type="http://schemas.openxmlformats.org/officeDocument/2006/relationships/image" Target="../media/image16.emf"/><Relationship Id="rId7" Type="http://schemas.openxmlformats.org/officeDocument/2006/relationships/image" Target="../media/image17.emf"/><Relationship Id="rId8" Type="http://schemas.openxmlformats.org/officeDocument/2006/relationships/image" Target="../media/image18.emf"/><Relationship Id="rId1" Type="http://schemas.openxmlformats.org/officeDocument/2006/relationships/vmlDrawing" Target="../drawings/vmlDrawing15.vml"/><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4" Type="http://schemas.openxmlformats.org/officeDocument/2006/relationships/oleObject" Target="../embeddings/Microsoft_Equation21.bin"/><Relationship Id="rId5" Type="http://schemas.openxmlformats.org/officeDocument/2006/relationships/image" Target="../media/image11.emf"/><Relationship Id="rId6" Type="http://schemas.openxmlformats.org/officeDocument/2006/relationships/image" Target="../media/image16.emf"/><Relationship Id="rId7" Type="http://schemas.openxmlformats.org/officeDocument/2006/relationships/image" Target="../media/image17.emf"/><Relationship Id="rId8" Type="http://schemas.openxmlformats.org/officeDocument/2006/relationships/image" Target="../media/image18.emf"/><Relationship Id="rId1" Type="http://schemas.openxmlformats.org/officeDocument/2006/relationships/vmlDrawing" Target="../drawings/vmlDrawing16.v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4" Type="http://schemas.openxmlformats.org/officeDocument/2006/relationships/oleObject" Target="../embeddings/Microsoft_Equation22.bin"/><Relationship Id="rId5" Type="http://schemas.openxmlformats.org/officeDocument/2006/relationships/image" Target="../media/image11.emf"/><Relationship Id="rId6" Type="http://schemas.openxmlformats.org/officeDocument/2006/relationships/image" Target="../media/image16.emf"/><Relationship Id="rId7" Type="http://schemas.openxmlformats.org/officeDocument/2006/relationships/image" Target="../media/image17.emf"/><Relationship Id="rId8" Type="http://schemas.openxmlformats.org/officeDocument/2006/relationships/image" Target="../media/image18.emf"/><Relationship Id="rId1" Type="http://schemas.openxmlformats.org/officeDocument/2006/relationships/vmlDrawing" Target="../drawings/vmlDrawing17.v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4" Type="http://schemas.openxmlformats.org/officeDocument/2006/relationships/oleObject" Target="../embeddings/Microsoft_Equation23.bin"/><Relationship Id="rId5" Type="http://schemas.openxmlformats.org/officeDocument/2006/relationships/image" Target="../media/image11.emf"/><Relationship Id="rId6" Type="http://schemas.openxmlformats.org/officeDocument/2006/relationships/image" Target="../media/image16.emf"/><Relationship Id="rId7" Type="http://schemas.openxmlformats.org/officeDocument/2006/relationships/image" Target="../media/image17.emf"/><Relationship Id="rId8" Type="http://schemas.openxmlformats.org/officeDocument/2006/relationships/image" Target="../media/image18.emf"/><Relationship Id="rId1" Type="http://schemas.openxmlformats.org/officeDocument/2006/relationships/vmlDrawing" Target="../drawings/vmlDrawing18.vm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4" Type="http://schemas.openxmlformats.org/officeDocument/2006/relationships/oleObject" Target="../embeddings/Microsoft_Equation24.bin"/><Relationship Id="rId5" Type="http://schemas.openxmlformats.org/officeDocument/2006/relationships/image" Target="../media/image11.emf"/><Relationship Id="rId6" Type="http://schemas.openxmlformats.org/officeDocument/2006/relationships/image" Target="../media/image17.emf"/><Relationship Id="rId7" Type="http://schemas.openxmlformats.org/officeDocument/2006/relationships/image" Target="../media/image18.emf"/><Relationship Id="rId1" Type="http://schemas.openxmlformats.org/officeDocument/2006/relationships/vmlDrawing" Target="../drawings/vmlDrawing19.v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4" Type="http://schemas.openxmlformats.org/officeDocument/2006/relationships/oleObject" Target="../embeddings/Microsoft_Equation25.bin"/><Relationship Id="rId5" Type="http://schemas.openxmlformats.org/officeDocument/2006/relationships/image" Target="../media/image11.emf"/><Relationship Id="rId6" Type="http://schemas.openxmlformats.org/officeDocument/2006/relationships/image" Target="../media/image17.emf"/><Relationship Id="rId7" Type="http://schemas.openxmlformats.org/officeDocument/2006/relationships/image" Target="../media/image18.emf"/><Relationship Id="rId8" Type="http://schemas.openxmlformats.org/officeDocument/2006/relationships/image" Target="../media/image19.emf"/><Relationship Id="rId1" Type="http://schemas.openxmlformats.org/officeDocument/2006/relationships/vmlDrawing" Target="../drawings/vmlDrawing20.vml"/><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4" Type="http://schemas.openxmlformats.org/officeDocument/2006/relationships/oleObject" Target="../embeddings/oleObject1.bin"/><Relationship Id="rId5" Type="http://schemas.openxmlformats.org/officeDocument/2006/relationships/image" Target="../media/image20.emf"/><Relationship Id="rId1" Type="http://schemas.openxmlformats.org/officeDocument/2006/relationships/vmlDrawing" Target="../drawings/vmlDrawing21.v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oleObject" Target="../embeddings/Microsoft_Equation3.bin"/><Relationship Id="rId5" Type="http://schemas.openxmlformats.org/officeDocument/2006/relationships/image" Target="../media/image6.emf"/><Relationship Id="rId6" Type="http://schemas.openxmlformats.org/officeDocument/2006/relationships/oleObject" Target="../embeddings/Microsoft_Equation4.bin"/><Relationship Id="rId7" Type="http://schemas.openxmlformats.org/officeDocument/2006/relationships/image" Target="../media/image7.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4" Type="http://schemas.openxmlformats.org/officeDocument/2006/relationships/oleObject" Target="../embeddings/oleObject2.bin"/><Relationship Id="rId5" Type="http://schemas.openxmlformats.org/officeDocument/2006/relationships/image" Target="../media/image20.emf"/><Relationship Id="rId1" Type="http://schemas.openxmlformats.org/officeDocument/2006/relationships/vmlDrawing" Target="../drawings/vmlDrawing22.vml"/><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4" Type="http://schemas.openxmlformats.org/officeDocument/2006/relationships/oleObject" Target="../embeddings/oleObject3.bin"/><Relationship Id="rId5" Type="http://schemas.openxmlformats.org/officeDocument/2006/relationships/image" Target="../media/image20.emf"/><Relationship Id="rId1" Type="http://schemas.openxmlformats.org/officeDocument/2006/relationships/vmlDrawing" Target="../drawings/vmlDrawing23.v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4" Type="http://schemas.openxmlformats.org/officeDocument/2006/relationships/oleObject" Target="../embeddings/oleObject4.bin"/><Relationship Id="rId5" Type="http://schemas.openxmlformats.org/officeDocument/2006/relationships/image" Target="../media/image20.emf"/><Relationship Id="rId1" Type="http://schemas.openxmlformats.org/officeDocument/2006/relationships/vmlDrawing" Target="../drawings/vmlDrawing24.vml"/><Relationship Id="rId2"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4" Type="http://schemas.openxmlformats.org/officeDocument/2006/relationships/oleObject" Target="../embeddings/oleObject5.bin"/><Relationship Id="rId5" Type="http://schemas.openxmlformats.org/officeDocument/2006/relationships/image" Target="../media/image20.emf"/><Relationship Id="rId1" Type="http://schemas.openxmlformats.org/officeDocument/2006/relationships/vmlDrawing" Target="../drawings/vmlDrawing25.vml"/><Relationship Id="rId2"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4" Type="http://schemas.openxmlformats.org/officeDocument/2006/relationships/oleObject" Target="../embeddings/oleObject6.bin"/><Relationship Id="rId5" Type="http://schemas.openxmlformats.org/officeDocument/2006/relationships/image" Target="../media/image20.emf"/><Relationship Id="rId1" Type="http://schemas.openxmlformats.org/officeDocument/2006/relationships/vmlDrawing" Target="../drawings/vmlDrawing26.vml"/><Relationship Id="rId2"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1" Type="http://schemas.openxmlformats.org/officeDocument/2006/relationships/image" Target="../media/image11.emf"/><Relationship Id="rId12" Type="http://schemas.openxmlformats.org/officeDocument/2006/relationships/image" Target="../media/image17.emf"/><Relationship Id="rId13" Type="http://schemas.openxmlformats.org/officeDocument/2006/relationships/image" Target="../media/image18.emf"/><Relationship Id="rId1" Type="http://schemas.openxmlformats.org/officeDocument/2006/relationships/vmlDrawing" Target="../drawings/vmlDrawing27.vml"/><Relationship Id="rId2" Type="http://schemas.openxmlformats.org/officeDocument/2006/relationships/slideLayout" Target="../slideLayouts/slideLayout2.xml"/><Relationship Id="rId3" Type="http://schemas.openxmlformats.org/officeDocument/2006/relationships/notesSlide" Target="../notesSlides/notesSlide36.xml"/><Relationship Id="rId4" Type="http://schemas.openxmlformats.org/officeDocument/2006/relationships/oleObject" Target="../embeddings/oleObject7.bin"/><Relationship Id="rId5" Type="http://schemas.openxmlformats.org/officeDocument/2006/relationships/image" Target="../media/image21.emf"/><Relationship Id="rId6" Type="http://schemas.openxmlformats.org/officeDocument/2006/relationships/oleObject" Target="../embeddings/oleObject8.bin"/><Relationship Id="rId7" Type="http://schemas.openxmlformats.org/officeDocument/2006/relationships/image" Target="../media/image22.emf"/><Relationship Id="rId8" Type="http://schemas.openxmlformats.org/officeDocument/2006/relationships/oleObject" Target="../embeddings/oleObject9.bin"/><Relationship Id="rId9" Type="http://schemas.openxmlformats.org/officeDocument/2006/relationships/image" Target="../media/image23.emf"/><Relationship Id="rId10" Type="http://schemas.openxmlformats.org/officeDocument/2006/relationships/oleObject" Target="../embeddings/Microsoft_Equation26.bin"/></Relationships>
</file>

<file path=ppt/slides/_rels/slide38.xml.rels><?xml version="1.0" encoding="UTF-8" standalone="yes"?>
<Relationships xmlns="http://schemas.openxmlformats.org/package/2006/relationships"><Relationship Id="rId11" Type="http://schemas.openxmlformats.org/officeDocument/2006/relationships/image" Target="../media/image11.emf"/><Relationship Id="rId12" Type="http://schemas.openxmlformats.org/officeDocument/2006/relationships/image" Target="../media/image17.emf"/><Relationship Id="rId13" Type="http://schemas.openxmlformats.org/officeDocument/2006/relationships/image" Target="../media/image18.emf"/><Relationship Id="rId1" Type="http://schemas.openxmlformats.org/officeDocument/2006/relationships/vmlDrawing" Target="../drawings/vmlDrawing28.vml"/><Relationship Id="rId2" Type="http://schemas.openxmlformats.org/officeDocument/2006/relationships/slideLayout" Target="../slideLayouts/slideLayout2.xml"/><Relationship Id="rId3" Type="http://schemas.openxmlformats.org/officeDocument/2006/relationships/notesSlide" Target="../notesSlides/notesSlide37.xml"/><Relationship Id="rId4" Type="http://schemas.openxmlformats.org/officeDocument/2006/relationships/oleObject" Target="../embeddings/oleObject10.bin"/><Relationship Id="rId5" Type="http://schemas.openxmlformats.org/officeDocument/2006/relationships/image" Target="../media/image21.emf"/><Relationship Id="rId6" Type="http://schemas.openxmlformats.org/officeDocument/2006/relationships/oleObject" Target="../embeddings/oleObject11.bin"/><Relationship Id="rId7" Type="http://schemas.openxmlformats.org/officeDocument/2006/relationships/image" Target="../media/image22.emf"/><Relationship Id="rId8" Type="http://schemas.openxmlformats.org/officeDocument/2006/relationships/oleObject" Target="../embeddings/oleObject12.bin"/><Relationship Id="rId9" Type="http://schemas.openxmlformats.org/officeDocument/2006/relationships/image" Target="../media/image23.emf"/><Relationship Id="rId10" Type="http://schemas.openxmlformats.org/officeDocument/2006/relationships/oleObject" Target="../embeddings/Microsoft_Equation27.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4" Type="http://schemas.openxmlformats.org/officeDocument/2006/relationships/oleObject" Target="../embeddings/Microsoft_Equation28.bin"/><Relationship Id="rId5" Type="http://schemas.openxmlformats.org/officeDocument/2006/relationships/image" Target="../media/image11.emf"/><Relationship Id="rId6" Type="http://schemas.openxmlformats.org/officeDocument/2006/relationships/image" Target="../media/image17.emf"/><Relationship Id="rId7" Type="http://schemas.openxmlformats.org/officeDocument/2006/relationships/image" Target="../media/image18.emf"/><Relationship Id="rId1" Type="http://schemas.openxmlformats.org/officeDocument/2006/relationships/vmlDrawing" Target="../drawings/vmlDrawing29.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4" Type="http://schemas.openxmlformats.org/officeDocument/2006/relationships/oleObject" Target="../embeddings/Microsoft_Equation29.bin"/><Relationship Id="rId5" Type="http://schemas.openxmlformats.org/officeDocument/2006/relationships/image" Target="../media/image11.emf"/><Relationship Id="rId6" Type="http://schemas.openxmlformats.org/officeDocument/2006/relationships/image" Target="../media/image17.emf"/><Relationship Id="rId7" Type="http://schemas.openxmlformats.org/officeDocument/2006/relationships/image" Target="../media/image18.emf"/><Relationship Id="rId1" Type="http://schemas.openxmlformats.org/officeDocument/2006/relationships/vmlDrawing" Target="../drawings/vmlDrawing30.vml"/><Relationship Id="rId2"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Microsoft_Equation5.bin"/><Relationship Id="rId5" Type="http://schemas.openxmlformats.org/officeDocument/2006/relationships/image" Target="../media/image8.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2.xml"/><Relationship Id="rId4" Type="http://schemas.openxmlformats.org/officeDocument/2006/relationships/oleObject" Target="../embeddings/oleObject13.bin"/><Relationship Id="rId5" Type="http://schemas.openxmlformats.org/officeDocument/2006/relationships/image" Target="../media/image25.emf"/><Relationship Id="rId1" Type="http://schemas.openxmlformats.org/officeDocument/2006/relationships/vmlDrawing" Target="../drawings/vmlDrawing31.vml"/><Relationship Id="rId2"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3.xml"/><Relationship Id="rId4" Type="http://schemas.openxmlformats.org/officeDocument/2006/relationships/oleObject" Target="../embeddings/oleObject14.bin"/><Relationship Id="rId5" Type="http://schemas.openxmlformats.org/officeDocument/2006/relationships/image" Target="../media/image25.emf"/><Relationship Id="rId1" Type="http://schemas.openxmlformats.org/officeDocument/2006/relationships/vmlDrawing" Target="../drawings/vmlDrawing32.vml"/><Relationship Id="rId2"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4.xml"/><Relationship Id="rId4" Type="http://schemas.openxmlformats.org/officeDocument/2006/relationships/oleObject" Target="../embeddings/oleObject15.bin"/><Relationship Id="rId5" Type="http://schemas.openxmlformats.org/officeDocument/2006/relationships/image" Target="../media/image25.emf"/><Relationship Id="rId1" Type="http://schemas.openxmlformats.org/officeDocument/2006/relationships/vmlDrawing" Target="../drawings/vmlDrawing33.v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oleObject" Target="../embeddings/Microsoft_Equation6.bin"/><Relationship Id="rId5" Type="http://schemas.openxmlformats.org/officeDocument/2006/relationships/image" Target="../media/image8.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9061"/>
            <a:ext cx="7772400" cy="1470025"/>
          </a:xfrm>
        </p:spPr>
        <p:txBody>
          <a:bodyPr>
            <a:normAutofit fontScale="90000"/>
          </a:bodyPr>
          <a:lstStyle/>
          <a:p>
            <a:r>
              <a:rPr lang="en-US" dirty="0" smtClean="0"/>
              <a:t>Key Derivation from Noisy Sources with More Errors Than Entropy</a:t>
            </a:r>
            <a:endParaRPr lang="en-US" dirty="0"/>
          </a:p>
        </p:txBody>
      </p:sp>
      <p:sp>
        <p:nvSpPr>
          <p:cNvPr id="4110" name="Text Box 14"/>
          <p:cNvSpPr txBox="1">
            <a:spLocks noGrp="1" noChangeArrowheads="1"/>
          </p:cNvSpPr>
          <p:nvPr>
            <p:ph type="subTitle" sz="quarter" idx="1"/>
          </p:nvPr>
        </p:nvSpPr>
        <p:spPr>
          <a:xfrm>
            <a:off x="832104" y="3820302"/>
            <a:ext cx="7479792" cy="1792224"/>
          </a:xfrm>
          <a:noFill/>
          <a:ln/>
        </p:spPr>
        <p:txBody>
          <a:bodyPr/>
          <a:lstStyle/>
          <a:p>
            <a:r>
              <a:rPr lang="en-US" altLang="en-US" sz="2400" dirty="0" smtClean="0">
                <a:solidFill>
                  <a:schemeClr val="tx1"/>
                </a:solidFill>
              </a:rPr>
              <a:t>Ran Canetti</a:t>
            </a:r>
            <a:r>
              <a:rPr lang="en-US" altLang="en-US" sz="2400" i="1" dirty="0" smtClean="0">
                <a:solidFill>
                  <a:schemeClr val="tx1"/>
                </a:solidFill>
              </a:rPr>
              <a:t> Benjamin Fuller</a:t>
            </a:r>
            <a:r>
              <a:rPr lang="en-US" altLang="en-US" sz="2400" dirty="0" smtClean="0">
                <a:solidFill>
                  <a:srgbClr val="000000"/>
                </a:solidFill>
              </a:rPr>
              <a:t> Omer </a:t>
            </a:r>
            <a:r>
              <a:rPr lang="en-US" altLang="en-US" sz="2400" dirty="0" err="1" smtClean="0">
                <a:solidFill>
                  <a:srgbClr val="000000"/>
                </a:solidFill>
              </a:rPr>
              <a:t>Paneth</a:t>
            </a:r>
            <a:r>
              <a:rPr lang="en-US" altLang="en-US" sz="2400" dirty="0" smtClean="0">
                <a:solidFill>
                  <a:srgbClr val="000000"/>
                </a:solidFill>
              </a:rPr>
              <a:t> Leonid </a:t>
            </a:r>
            <a:r>
              <a:rPr lang="en-US" altLang="en-US" sz="2400" dirty="0" err="1" smtClean="0">
                <a:solidFill>
                  <a:srgbClr val="000000"/>
                </a:solidFill>
              </a:rPr>
              <a:t>Reyzin</a:t>
            </a:r>
            <a:endParaRPr lang="en-US" altLang="en-US" sz="2400" dirty="0">
              <a:solidFill>
                <a:srgbClr val="000000"/>
              </a:solidFill>
            </a:endParaRPr>
          </a:p>
          <a:p>
            <a:endParaRPr lang="en-US" altLang="en-US" sz="2000" dirty="0" smtClean="0"/>
          </a:p>
          <a:p>
            <a:r>
              <a:rPr lang="en-US" altLang="en-US" sz="2000" dirty="0" smtClean="0">
                <a:solidFill>
                  <a:schemeClr val="tx1"/>
                </a:solidFill>
              </a:rPr>
              <a:t>April 2, 2014</a:t>
            </a:r>
            <a:endParaRPr lang="en-US" altLang="en-US" sz="2000" dirty="0">
              <a:solidFill>
                <a:schemeClr val="tx1"/>
              </a:solidFill>
            </a:endParaRPr>
          </a:p>
        </p:txBody>
      </p:sp>
      <p:sp>
        <p:nvSpPr>
          <p:cNvPr id="4" name="Rectangle 3"/>
          <p:cNvSpPr/>
          <p:nvPr/>
        </p:nvSpPr>
        <p:spPr>
          <a:xfrm>
            <a:off x="28862" y="5553652"/>
            <a:ext cx="8494144" cy="738664"/>
          </a:xfrm>
          <a:prstGeom prst="rect">
            <a:avLst/>
          </a:prstGeom>
        </p:spPr>
        <p:txBody>
          <a:bodyPr wrap="square">
            <a:spAutoFit/>
          </a:bodyPr>
          <a:lstStyle/>
          <a:p>
            <a:r>
              <a:rPr lang="en-US" sz="1400" dirty="0" smtClean="0"/>
              <a:t>The Lincoln Laboratory portion of this work </a:t>
            </a:r>
            <a:r>
              <a:rPr lang="en-US" sz="1400" dirty="0"/>
              <a:t>is sponsored by Assistant Secretary of Defense for Research &amp; </a:t>
            </a:r>
            <a:r>
              <a:rPr lang="en-US" sz="1400" dirty="0" smtClean="0"/>
              <a:t>Engineering under </a:t>
            </a:r>
            <a:r>
              <a:rPr lang="en-US" sz="1400" dirty="0"/>
              <a:t>Air Force Contract FA8721-05-C-0002. Opinions, interpretations</a:t>
            </a:r>
            <a:r>
              <a:rPr lang="en-US" sz="1400" dirty="0" smtClean="0"/>
              <a:t>, conclusions </a:t>
            </a:r>
            <a:r>
              <a:rPr lang="en-US" sz="1400" dirty="0"/>
              <a:t>and recommendations are those of the </a:t>
            </a:r>
            <a:r>
              <a:rPr lang="en-US" sz="1400" dirty="0" smtClean="0"/>
              <a:t>author and </a:t>
            </a:r>
            <a:r>
              <a:rPr lang="en-US" sz="1400" dirty="0"/>
              <a:t>are not </a:t>
            </a:r>
            <a:r>
              <a:rPr lang="en-US" sz="1400" dirty="0" smtClean="0"/>
              <a:t>necessarily endorsed </a:t>
            </a:r>
            <a:r>
              <a:rPr lang="en-US" sz="1400" dirty="0"/>
              <a:t>by the United States Government.</a:t>
            </a:r>
          </a:p>
        </p:txBody>
      </p:sp>
      <p:sp>
        <p:nvSpPr>
          <p:cNvPr id="6" name="Slide Number Placeholder 8"/>
          <p:cNvSpPr>
            <a:spLocks noGrp="1"/>
          </p:cNvSpPr>
          <p:nvPr>
            <p:ph type="sldNum" sz="quarter" idx="12"/>
          </p:nvPr>
        </p:nvSpPr>
        <p:spPr>
          <a:xfrm>
            <a:off x="0" y="6492875"/>
            <a:ext cx="2133600" cy="365125"/>
          </a:xfrm>
        </p:spPr>
        <p:txBody>
          <a:bodyPr/>
          <a:lstStyle>
            <a:lvl1pPr algn="l">
              <a:defRPr/>
            </a:lvl1pPr>
          </a:lstStyle>
          <a:p>
            <a:fld id="{9ED7421F-71E7-F748-8E9F-5BC3CDBE49C2}" type="slidenum">
              <a:rPr lang="en-US" smtClean="0"/>
              <a:pPr/>
              <a:t>1</a:t>
            </a:fld>
            <a:r>
              <a:rPr lang="en-US" dirty="0" smtClean="0"/>
              <a:t> BWF 4/2/2014</a:t>
            </a:r>
            <a:endParaRPr lang="en-US" dirty="0"/>
          </a:p>
        </p:txBody>
      </p:sp>
    </p:spTree>
    <p:extLst>
      <p:ext uri="{BB962C8B-B14F-4D97-AF65-F5344CB8AC3E}">
        <p14:creationId xmlns:p14="http://schemas.microsoft.com/office/powerpoint/2010/main" val="332428167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162"/>
            <a:ext cx="8229600" cy="1143000"/>
          </a:xfrm>
        </p:spPr>
        <p:txBody>
          <a:bodyPr/>
          <a:lstStyle/>
          <a:p>
            <a:r>
              <a:rPr lang="en-US" dirty="0" smtClean="0"/>
              <a:t>Point Obfuscation</a:t>
            </a:r>
            <a:endParaRPr lang="en-US" dirty="0"/>
          </a:p>
        </p:txBody>
      </p:sp>
      <p:sp>
        <p:nvSpPr>
          <p:cNvPr id="14" name="Content Placeholder 2"/>
          <p:cNvSpPr txBox="1">
            <a:spLocks/>
          </p:cNvSpPr>
          <p:nvPr/>
        </p:nvSpPr>
        <p:spPr>
          <a:xfrm>
            <a:off x="88900" y="800100"/>
            <a:ext cx="4572000" cy="59182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smtClean="0"/>
              <a:t>An obfuscator </a:t>
            </a:r>
            <a:r>
              <a:rPr lang="en-US" sz="2800" i="1" dirty="0" smtClean="0">
                <a:latin typeface="Baoli SC Regular"/>
                <a:cs typeface="Baoli SC Regular"/>
              </a:rPr>
              <a:t>O</a:t>
            </a:r>
            <a:r>
              <a:rPr lang="en-US" sz="2800" dirty="0" smtClean="0"/>
              <a:t> transforms a program </a:t>
            </a:r>
            <a:r>
              <a:rPr lang="en-US" sz="2800" i="1" dirty="0" smtClean="0">
                <a:latin typeface="Times New Roman"/>
                <a:cs typeface="Times New Roman"/>
              </a:rPr>
              <a:t>I</a:t>
            </a:r>
            <a:r>
              <a:rPr lang="en-US" sz="2800" dirty="0" smtClean="0"/>
              <a:t> into a </a:t>
            </a:r>
            <a:r>
              <a:rPr lang="en-US" sz="2800" dirty="0" smtClean="0"/>
              <a:t/>
            </a:r>
            <a:br>
              <a:rPr lang="en-US" sz="2800" dirty="0" smtClean="0"/>
            </a:br>
            <a:r>
              <a:rPr lang="en-US" sz="2800" dirty="0" smtClean="0"/>
              <a:t>“</a:t>
            </a:r>
            <a:r>
              <a:rPr lang="en-US" sz="2800" dirty="0" smtClean="0"/>
              <a:t>black-box</a:t>
            </a:r>
            <a:r>
              <a:rPr lang="en-US" sz="2800" dirty="0" smtClean="0"/>
              <a:t>”</a:t>
            </a:r>
            <a:endParaRPr lang="en-US" sz="2800" dirty="0" smtClean="0"/>
          </a:p>
          <a:p>
            <a:pPr marL="0" indent="0">
              <a:buNone/>
            </a:pPr>
            <a:r>
              <a:rPr lang="en-US" sz="2000" dirty="0" smtClean="0"/>
              <a:t>        </a:t>
            </a:r>
            <a:r>
              <a:rPr lang="en-US" sz="2000" dirty="0"/>
              <a:t>[</a:t>
            </a:r>
            <a:r>
              <a:rPr lang="en-US" sz="2000" dirty="0" err="1"/>
              <a:t>BarakGoldreichImpagliazzo</a:t>
            </a:r>
            <a:r>
              <a:rPr lang="en-US" sz="2000" dirty="0"/>
              <a:t/>
            </a:r>
            <a:br>
              <a:rPr lang="en-US" sz="2000" dirty="0"/>
            </a:br>
            <a:r>
              <a:rPr lang="en-US" sz="2000" dirty="0"/>
              <a:t>        RudichSahaiVadhanYang01]</a:t>
            </a:r>
            <a:endParaRPr lang="en-US" sz="2800" dirty="0" smtClean="0">
              <a:solidFill>
                <a:srgbClr val="FFFFFF"/>
              </a:solidFill>
            </a:endParaRPr>
          </a:p>
          <a:p>
            <a:r>
              <a:rPr lang="en-US" sz="2800" dirty="0" smtClean="0">
                <a:solidFill>
                  <a:srgbClr val="FFFFFF"/>
                </a:solidFill>
              </a:rPr>
              <a:t>Possible for point programs </a:t>
            </a:r>
            <a:br>
              <a:rPr lang="en-US" sz="2800" dirty="0" smtClean="0">
                <a:solidFill>
                  <a:srgbClr val="FFFFFF"/>
                </a:solidFill>
              </a:rPr>
            </a:br>
            <a:r>
              <a:rPr lang="en-US" sz="2800" dirty="0" smtClean="0">
                <a:solidFill>
                  <a:srgbClr val="FFFFFF"/>
                </a:solidFill>
              </a:rPr>
              <a:t/>
            </a:r>
            <a:br>
              <a:rPr lang="en-US" sz="2800" dirty="0" smtClean="0">
                <a:solidFill>
                  <a:srgbClr val="FFFFFF"/>
                </a:solidFill>
              </a:rPr>
            </a:br>
            <a:r>
              <a:rPr lang="en-US" sz="2400" dirty="0" smtClean="0">
                <a:solidFill>
                  <a:srgbClr val="FFFFFF"/>
                </a:solidFill>
              </a:rPr>
              <a:t>(we use need a version achievable under number-theoretic assumptions due to </a:t>
            </a:r>
            <a:r>
              <a:rPr lang="en-US" sz="1800" dirty="0" smtClean="0">
                <a:solidFill>
                  <a:srgbClr val="FFFFFF"/>
                </a:solidFill>
              </a:rPr>
              <a:t>[BitanskiCanetti10]</a:t>
            </a:r>
            <a:r>
              <a:rPr lang="en-US" sz="2400" dirty="0" smtClean="0">
                <a:solidFill>
                  <a:srgbClr val="FFFFFF"/>
                </a:solidFill>
              </a:rPr>
              <a:t> )</a:t>
            </a:r>
          </a:p>
          <a:p>
            <a:endParaRPr lang="en-US" sz="2000" dirty="0">
              <a:solidFill>
                <a:srgbClr val="FFFFFF"/>
              </a:solidFill>
            </a:endParaRPr>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10</a:t>
            </a:fld>
            <a:r>
              <a:rPr lang="en-US" smtClean="0"/>
              <a:t> BWF 4/2/2014</a:t>
            </a:r>
            <a:endParaRPr lang="en-US" dirty="0"/>
          </a:p>
        </p:txBody>
      </p:sp>
      <p:pic>
        <p:nvPicPr>
          <p:cNvPr id="21" name="Picture 20" descr="800px-4_bit_counter.sv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5239720" y="3592601"/>
            <a:ext cx="3447080" cy="1831261"/>
          </a:xfrm>
          <a:prstGeom prst="rect">
            <a:avLst/>
          </a:prstGeom>
        </p:spPr>
      </p:pic>
      <p:sp>
        <p:nvSpPr>
          <p:cNvPr id="22" name="Rectangle 21"/>
          <p:cNvSpPr/>
          <p:nvPr/>
        </p:nvSpPr>
        <p:spPr>
          <a:xfrm rot="5400000">
            <a:off x="5080000" y="3496320"/>
            <a:ext cx="3937000" cy="203200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 name="Straight Connector 22"/>
          <p:cNvCxnSpPr/>
          <p:nvPr/>
        </p:nvCxnSpPr>
        <p:spPr>
          <a:xfrm rot="5400000" flipV="1">
            <a:off x="5891797" y="5246062"/>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rot="5400000" flipV="1">
            <a:off x="5891797" y="3321009"/>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rot="5400000" flipV="1">
            <a:off x="5891797" y="4243430"/>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rot="5400000" flipV="1">
            <a:off x="8191501" y="4062115"/>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30" name="Picture 29"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07263" y="1216848"/>
            <a:ext cx="3379537" cy="1012004"/>
          </a:xfrm>
          <a:prstGeom prst="rect">
            <a:avLst/>
          </a:prstGeom>
        </p:spPr>
      </p:pic>
      <p:sp>
        <p:nvSpPr>
          <p:cNvPr id="31" name="Rectangle 30"/>
          <p:cNvSpPr/>
          <p:nvPr/>
        </p:nvSpPr>
        <p:spPr>
          <a:xfrm>
            <a:off x="5454316" y="1112838"/>
            <a:ext cx="3435684" cy="111601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05502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162"/>
            <a:ext cx="8229600" cy="1143000"/>
          </a:xfrm>
        </p:spPr>
        <p:txBody>
          <a:bodyPr/>
          <a:lstStyle/>
          <a:p>
            <a:r>
              <a:rPr lang="en-US" dirty="0" smtClean="0"/>
              <a:t>Point Obfuscation</a:t>
            </a:r>
            <a:endParaRPr lang="en-US" dirty="0"/>
          </a:p>
        </p:txBody>
      </p:sp>
      <p:sp>
        <p:nvSpPr>
          <p:cNvPr id="19" name="Content Placeholder 2"/>
          <p:cNvSpPr txBox="1">
            <a:spLocks/>
          </p:cNvSpPr>
          <p:nvPr/>
        </p:nvSpPr>
        <p:spPr>
          <a:xfrm>
            <a:off x="88900" y="800100"/>
            <a:ext cx="4572000" cy="59182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smtClean="0"/>
              <a:t>An obfuscator </a:t>
            </a:r>
            <a:r>
              <a:rPr lang="en-US" sz="2800" i="1" dirty="0" smtClean="0">
                <a:latin typeface="Baoli SC Regular"/>
                <a:cs typeface="Baoli SC Regular"/>
              </a:rPr>
              <a:t>O</a:t>
            </a:r>
            <a:r>
              <a:rPr lang="en-US" sz="2800" dirty="0" smtClean="0"/>
              <a:t> transforms a program </a:t>
            </a:r>
            <a:r>
              <a:rPr lang="en-US" sz="2800" i="1" dirty="0" smtClean="0">
                <a:latin typeface="Times New Roman"/>
                <a:cs typeface="Times New Roman"/>
              </a:rPr>
              <a:t>I</a:t>
            </a:r>
            <a:r>
              <a:rPr lang="en-US" sz="2800" dirty="0" smtClean="0"/>
              <a:t> into a </a:t>
            </a:r>
            <a:r>
              <a:rPr lang="en-US" sz="2800" dirty="0" smtClean="0"/>
              <a:t/>
            </a:r>
            <a:br>
              <a:rPr lang="en-US" sz="2800" dirty="0" smtClean="0"/>
            </a:br>
            <a:r>
              <a:rPr lang="en-US" sz="2800" dirty="0" smtClean="0"/>
              <a:t>“</a:t>
            </a:r>
            <a:r>
              <a:rPr lang="en-US" sz="2800" dirty="0" smtClean="0"/>
              <a:t>black-box</a:t>
            </a:r>
            <a:r>
              <a:rPr lang="en-US" sz="2800" dirty="0" smtClean="0"/>
              <a:t>”</a:t>
            </a:r>
          </a:p>
          <a:p>
            <a:pPr marL="0" indent="0">
              <a:buNone/>
            </a:pPr>
            <a:r>
              <a:rPr lang="en-US" sz="2000" dirty="0" smtClean="0"/>
              <a:t>        [</a:t>
            </a:r>
            <a:r>
              <a:rPr lang="en-US" sz="2000" dirty="0" err="1" smtClean="0"/>
              <a:t>BarakGoldreichImpagliazzo</a:t>
            </a:r>
            <a:r>
              <a:rPr lang="en-US" sz="2000" dirty="0" smtClean="0"/>
              <a:t/>
            </a:r>
            <a:br>
              <a:rPr lang="en-US" sz="2000" dirty="0" smtClean="0"/>
            </a:br>
            <a:r>
              <a:rPr lang="en-US" sz="2000" dirty="0" smtClean="0"/>
              <a:t>        RudichSahaiVadhanYang01]</a:t>
            </a:r>
            <a:endParaRPr lang="en-US" sz="2800" dirty="0" smtClean="0"/>
          </a:p>
          <a:p>
            <a:endParaRPr lang="en-US" sz="2800" dirty="0" smtClean="0"/>
          </a:p>
          <a:p>
            <a:r>
              <a:rPr lang="en-US" sz="2800" dirty="0"/>
              <a:t>Possible for point programs</a:t>
            </a:r>
            <a:br>
              <a:rPr lang="en-US" sz="2800" dirty="0"/>
            </a:br>
            <a:r>
              <a:rPr lang="en-US" sz="2000" dirty="0"/>
              <a:t>[Canetti97]</a:t>
            </a:r>
            <a:r>
              <a:rPr lang="en-US" sz="2800" dirty="0"/>
              <a:t> </a:t>
            </a:r>
          </a:p>
          <a:p>
            <a:pPr lvl="1"/>
            <a:r>
              <a:rPr lang="en-US" sz="2000" dirty="0">
                <a:solidFill>
                  <a:schemeClr val="bg1"/>
                </a:solidFill>
              </a:rPr>
              <a:t>We use a strong version achievable under number-theoretic assumptions (</a:t>
            </a:r>
            <a:r>
              <a:rPr lang="en-US" sz="2000" dirty="0" err="1">
                <a:solidFill>
                  <a:schemeClr val="bg1"/>
                </a:solidFill>
              </a:rPr>
              <a:t>composable</a:t>
            </a:r>
            <a:r>
              <a:rPr lang="en-US" sz="2000" dirty="0">
                <a:solidFill>
                  <a:schemeClr val="bg1"/>
                </a:solidFill>
              </a:rPr>
              <a:t> </a:t>
            </a:r>
            <a:br>
              <a:rPr lang="en-US" sz="2000" dirty="0">
                <a:solidFill>
                  <a:schemeClr val="bg1"/>
                </a:solidFill>
              </a:rPr>
            </a:br>
            <a:r>
              <a:rPr lang="en-US" sz="2000" dirty="0">
                <a:solidFill>
                  <a:schemeClr val="bg1"/>
                </a:solidFill>
              </a:rPr>
              <a:t>virtual gray-box obfuscation </a:t>
            </a:r>
            <a:r>
              <a:rPr lang="en-US" sz="1800" dirty="0">
                <a:solidFill>
                  <a:schemeClr val="bg1"/>
                </a:solidFill>
              </a:rPr>
              <a:t>[BitanskiCanetti10] </a:t>
            </a:r>
            <a:r>
              <a:rPr lang="en-US" sz="2000" dirty="0">
                <a:solidFill>
                  <a:schemeClr val="bg1"/>
                </a:solidFill>
              </a:rPr>
              <a:t>)</a:t>
            </a:r>
            <a:endParaRPr lang="en-US" dirty="0">
              <a:solidFill>
                <a:schemeClr val="bg1"/>
              </a:solidFill>
            </a:endParaRPr>
          </a:p>
          <a:p>
            <a:endParaRPr lang="en-US" sz="2000" dirty="0"/>
          </a:p>
        </p:txBody>
      </p:sp>
      <p:pic>
        <p:nvPicPr>
          <p:cNvPr id="20" name="Picture 19" descr="800px-4_bit_counter.sv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5239720" y="3592601"/>
            <a:ext cx="3447080" cy="1831261"/>
          </a:xfrm>
          <a:prstGeom prst="rect">
            <a:avLst/>
          </a:prstGeom>
        </p:spPr>
      </p:pic>
      <p:sp>
        <p:nvSpPr>
          <p:cNvPr id="22" name="Rectangle 21"/>
          <p:cNvSpPr/>
          <p:nvPr/>
        </p:nvSpPr>
        <p:spPr>
          <a:xfrm rot="5400000">
            <a:off x="5080000" y="3496320"/>
            <a:ext cx="3937000" cy="203200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 name="Straight Connector 22"/>
          <p:cNvCxnSpPr/>
          <p:nvPr/>
        </p:nvCxnSpPr>
        <p:spPr>
          <a:xfrm rot="5400000" flipV="1">
            <a:off x="5891797" y="5246062"/>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rot="5400000" flipV="1">
            <a:off x="5891797" y="3321009"/>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rot="5400000" flipV="1">
            <a:off x="5891797" y="4243430"/>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rot="5400000" flipV="1">
            <a:off x="8191501" y="4062115"/>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rot="5400000">
            <a:off x="5080000" y="3509688"/>
            <a:ext cx="3937000" cy="2032000"/>
          </a:xfrm>
          <a:prstGeom prst="rect">
            <a:avLst/>
          </a:prstGeom>
          <a:gradFill flip="none" rotWithShape="1">
            <a:gsLst>
              <a:gs pos="0">
                <a:schemeClr val="bg1">
                  <a:lumMod val="50000"/>
                </a:schemeClr>
              </a:gs>
              <a:gs pos="100000">
                <a:schemeClr val="tx1"/>
              </a:gs>
            </a:gsLst>
            <a:lin ang="18900000" scaled="0"/>
            <a:tileRec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11</a:t>
            </a:fld>
            <a:r>
              <a:rPr lang="en-US" smtClean="0"/>
              <a:t> BWF 4/2/2014</a:t>
            </a:r>
            <a:endParaRPr lang="en-US" dirty="0"/>
          </a:p>
        </p:txBody>
      </p:sp>
      <p:pic>
        <p:nvPicPr>
          <p:cNvPr id="13" name="Picture 12"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07263" y="1216848"/>
            <a:ext cx="3379537" cy="1012004"/>
          </a:xfrm>
          <a:prstGeom prst="rect">
            <a:avLst/>
          </a:prstGeom>
        </p:spPr>
      </p:pic>
      <p:sp>
        <p:nvSpPr>
          <p:cNvPr id="4" name="Rectangle 3"/>
          <p:cNvSpPr/>
          <p:nvPr/>
        </p:nvSpPr>
        <p:spPr>
          <a:xfrm>
            <a:off x="5454316" y="1112838"/>
            <a:ext cx="3435684" cy="111601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672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162"/>
            <a:ext cx="8229600" cy="1143000"/>
          </a:xfrm>
        </p:spPr>
        <p:txBody>
          <a:bodyPr/>
          <a:lstStyle/>
          <a:p>
            <a:r>
              <a:rPr lang="en-US" dirty="0" smtClean="0"/>
              <a:t>Point Obfuscation</a:t>
            </a:r>
            <a:endParaRPr lang="en-US" dirty="0"/>
          </a:p>
        </p:txBody>
      </p:sp>
      <p:sp>
        <p:nvSpPr>
          <p:cNvPr id="13" name="Content Placeholder 2"/>
          <p:cNvSpPr txBox="1">
            <a:spLocks/>
          </p:cNvSpPr>
          <p:nvPr/>
        </p:nvSpPr>
        <p:spPr>
          <a:xfrm>
            <a:off x="88900" y="800100"/>
            <a:ext cx="4572000" cy="59182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smtClean="0"/>
              <a:t>An obfuscator </a:t>
            </a:r>
            <a:r>
              <a:rPr lang="en-US" sz="2800" i="1" dirty="0" smtClean="0">
                <a:latin typeface="Baoli SC Regular"/>
                <a:cs typeface="Baoli SC Regular"/>
              </a:rPr>
              <a:t>O</a:t>
            </a:r>
            <a:r>
              <a:rPr lang="en-US" sz="2800" dirty="0" smtClean="0"/>
              <a:t> transforms a program </a:t>
            </a:r>
            <a:r>
              <a:rPr lang="en-US" sz="2800" i="1" dirty="0" smtClean="0">
                <a:latin typeface="Times New Roman"/>
                <a:cs typeface="Times New Roman"/>
              </a:rPr>
              <a:t>I</a:t>
            </a:r>
            <a:r>
              <a:rPr lang="en-US" sz="2800" dirty="0" smtClean="0"/>
              <a:t> into a </a:t>
            </a:r>
            <a:r>
              <a:rPr lang="en-US" sz="2800" dirty="0" smtClean="0"/>
              <a:t/>
            </a:r>
            <a:br>
              <a:rPr lang="en-US" sz="2800" dirty="0" smtClean="0"/>
            </a:br>
            <a:r>
              <a:rPr lang="en-US" sz="2800" dirty="0" smtClean="0"/>
              <a:t>“</a:t>
            </a:r>
            <a:r>
              <a:rPr lang="en-US" sz="2800" dirty="0" smtClean="0"/>
              <a:t>black-box</a:t>
            </a:r>
            <a:r>
              <a:rPr lang="en-US" sz="2800" dirty="0" smtClean="0"/>
              <a:t>”</a:t>
            </a:r>
            <a:endParaRPr lang="en-US" sz="2800" dirty="0" smtClean="0"/>
          </a:p>
          <a:p>
            <a:pPr marL="0" indent="0">
              <a:buFont typeface="Arial"/>
              <a:buNone/>
            </a:pPr>
            <a:r>
              <a:rPr lang="en-US" sz="2000" dirty="0" smtClean="0"/>
              <a:t>        [</a:t>
            </a:r>
            <a:r>
              <a:rPr lang="en-US" sz="2000" dirty="0" err="1" smtClean="0"/>
              <a:t>BarakGoldreichImpagliazzo</a:t>
            </a:r>
            <a:r>
              <a:rPr lang="en-US" sz="2000" dirty="0" smtClean="0"/>
              <a:t/>
            </a:r>
            <a:br>
              <a:rPr lang="en-US" sz="2000" dirty="0" smtClean="0"/>
            </a:br>
            <a:r>
              <a:rPr lang="en-US" sz="2000" dirty="0" smtClean="0"/>
              <a:t>        RudichSahaiVadhanYang01]</a:t>
            </a:r>
            <a:endParaRPr lang="en-US" sz="2800" dirty="0" smtClean="0"/>
          </a:p>
          <a:p>
            <a:endParaRPr lang="en-US" sz="2800" dirty="0" smtClean="0"/>
          </a:p>
          <a:p>
            <a:r>
              <a:rPr lang="en-US" sz="2800" dirty="0" smtClean="0"/>
              <a:t>Possible for point programs</a:t>
            </a:r>
            <a:br>
              <a:rPr lang="en-US" sz="2800" dirty="0" smtClean="0"/>
            </a:br>
            <a:r>
              <a:rPr lang="en-US" sz="2000" dirty="0" smtClean="0"/>
              <a:t>[Canetti97]</a:t>
            </a:r>
            <a:r>
              <a:rPr lang="en-US" sz="2800" dirty="0" smtClean="0"/>
              <a:t> </a:t>
            </a:r>
          </a:p>
          <a:p>
            <a:pPr lvl="1"/>
            <a:r>
              <a:rPr lang="en-US" sz="2000" dirty="0" smtClean="0"/>
              <a:t>We use a strong version achievable under number-theoretic assumptions (</a:t>
            </a:r>
            <a:r>
              <a:rPr lang="en-US" sz="2000" dirty="0" err="1" smtClean="0"/>
              <a:t>composable</a:t>
            </a:r>
            <a:r>
              <a:rPr lang="en-US" sz="2000" dirty="0" smtClean="0"/>
              <a:t> </a:t>
            </a:r>
            <a:br>
              <a:rPr lang="en-US" sz="2000" dirty="0" smtClean="0"/>
            </a:br>
            <a:r>
              <a:rPr lang="en-US" sz="2000" dirty="0" smtClean="0"/>
              <a:t>virtual gray-box obfuscation </a:t>
            </a:r>
            <a:r>
              <a:rPr lang="en-US" sz="1800" dirty="0" smtClean="0"/>
              <a:t>[BitanskiCanetti10] </a:t>
            </a:r>
            <a:r>
              <a:rPr lang="en-US" sz="2000" dirty="0" smtClean="0"/>
              <a:t>)</a:t>
            </a:r>
            <a:endParaRPr lang="en-US" dirty="0" smtClean="0"/>
          </a:p>
          <a:p>
            <a:endParaRPr lang="en-US" sz="2000" dirty="0"/>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12</a:t>
            </a:fld>
            <a:r>
              <a:rPr lang="en-US" smtClean="0"/>
              <a:t> BWF 4/2/2014</a:t>
            </a:r>
            <a:endParaRPr lang="en-US" dirty="0"/>
          </a:p>
        </p:txBody>
      </p:sp>
      <p:pic>
        <p:nvPicPr>
          <p:cNvPr id="15" name="Picture 14" descr="800px-4_bit_counter.sv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5239720" y="3592601"/>
            <a:ext cx="3447080" cy="1831261"/>
          </a:xfrm>
          <a:prstGeom prst="rect">
            <a:avLst/>
          </a:prstGeom>
        </p:spPr>
      </p:pic>
      <p:sp>
        <p:nvSpPr>
          <p:cNvPr id="16" name="Rectangle 15"/>
          <p:cNvSpPr/>
          <p:nvPr/>
        </p:nvSpPr>
        <p:spPr>
          <a:xfrm rot="5400000">
            <a:off x="5080000" y="3496320"/>
            <a:ext cx="3937000" cy="203200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Connector 16"/>
          <p:cNvCxnSpPr/>
          <p:nvPr/>
        </p:nvCxnSpPr>
        <p:spPr>
          <a:xfrm rot="5400000" flipV="1">
            <a:off x="5891797" y="5246062"/>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rot="5400000" flipV="1">
            <a:off x="5891797" y="3321009"/>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rot="5400000" flipV="1">
            <a:off x="5891797" y="4243430"/>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5400000" flipV="1">
            <a:off x="8191501" y="4062115"/>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rot="5400000">
            <a:off x="5080000" y="3509688"/>
            <a:ext cx="3937000" cy="2032000"/>
          </a:xfrm>
          <a:prstGeom prst="rect">
            <a:avLst/>
          </a:prstGeom>
          <a:gradFill flip="none" rotWithShape="1">
            <a:gsLst>
              <a:gs pos="0">
                <a:schemeClr val="bg1">
                  <a:lumMod val="50000"/>
                </a:schemeClr>
              </a:gs>
              <a:gs pos="100000">
                <a:schemeClr val="tx1"/>
              </a:gs>
            </a:gsLst>
            <a:lin ang="18900000" scaled="0"/>
            <a:tileRec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2" name="Picture 21"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07263" y="1216848"/>
            <a:ext cx="3379537" cy="1012004"/>
          </a:xfrm>
          <a:prstGeom prst="rect">
            <a:avLst/>
          </a:prstGeom>
        </p:spPr>
      </p:pic>
      <p:sp>
        <p:nvSpPr>
          <p:cNvPr id="23" name="Rectangle 22"/>
          <p:cNvSpPr/>
          <p:nvPr/>
        </p:nvSpPr>
        <p:spPr>
          <a:xfrm>
            <a:off x="5992396" y="593582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i="1" dirty="0" smtClean="0">
                <a:latin typeface="Times New Roman"/>
                <a:cs typeface="Times New Roman"/>
              </a:rPr>
              <a:t>w</a:t>
            </a:r>
            <a:endParaRPr lang="en-US" sz="4000" baseline="-25000" dirty="0">
              <a:latin typeface="Times New Roman"/>
              <a:cs typeface="Times New Roman"/>
            </a:endParaRPr>
          </a:p>
        </p:txBody>
      </p:sp>
    </p:spTree>
    <p:extLst>
      <p:ext uri="{BB962C8B-B14F-4D97-AF65-F5344CB8AC3E}">
        <p14:creationId xmlns:p14="http://schemas.microsoft.com/office/powerpoint/2010/main" val="3056742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#1</a:t>
            </a:r>
            <a:endParaRPr lang="en-US" dirty="0"/>
          </a:p>
        </p:txBody>
      </p:sp>
      <p:sp>
        <p:nvSpPr>
          <p:cNvPr id="3" name="Content Placeholder 2"/>
          <p:cNvSpPr>
            <a:spLocks noGrp="1"/>
          </p:cNvSpPr>
          <p:nvPr>
            <p:ph idx="1"/>
          </p:nvPr>
        </p:nvSpPr>
        <p:spPr>
          <a:xfrm>
            <a:off x="457200" y="1163637"/>
            <a:ext cx="4800600" cy="2532063"/>
          </a:xfrm>
        </p:spPr>
        <p:txBody>
          <a:bodyPr/>
          <a:lstStyle/>
          <a:p>
            <a:r>
              <a:rPr lang="en-US" dirty="0" smtClean="0"/>
              <a:t>Hide </a:t>
            </a:r>
            <a:r>
              <a:rPr lang="en-US" i="1" dirty="0" smtClean="0">
                <a:latin typeface="Times New Roman"/>
                <a:cs typeface="Times New Roman"/>
              </a:rPr>
              <a:t>w</a:t>
            </a:r>
            <a:r>
              <a:rPr lang="en-US" dirty="0" smtClean="0"/>
              <a:t> </a:t>
            </a:r>
            <a:r>
              <a:rPr lang="en-US" dirty="0" smtClean="0"/>
              <a:t>using obfuscation</a:t>
            </a:r>
          </a:p>
          <a:p>
            <a:r>
              <a:rPr lang="en-US" dirty="0" smtClean="0"/>
              <a:t>Can check if </a:t>
            </a:r>
            <a:r>
              <a:rPr lang="en-US" i="1" dirty="0" smtClean="0">
                <a:latin typeface="Times New Roman"/>
                <a:cs typeface="Times New Roman"/>
              </a:rPr>
              <a:t>x</a:t>
            </a:r>
            <a:r>
              <a:rPr lang="en-US" dirty="0" smtClean="0">
                <a:latin typeface="Times New Roman"/>
                <a:cs typeface="Times New Roman"/>
              </a:rPr>
              <a:t> </a:t>
            </a:r>
            <a:r>
              <a:rPr lang="en-US" dirty="0" smtClean="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 </a:t>
            </a:r>
            <a:r>
              <a:rPr lang="en-US" dirty="0" smtClean="0">
                <a:latin typeface="Calibri"/>
                <a:cs typeface="Calibri"/>
              </a:rPr>
              <a:t>without revealing </a:t>
            </a:r>
            <a:r>
              <a:rPr lang="en-US" i="1" dirty="0" smtClean="0">
                <a:latin typeface="Times New Roman"/>
                <a:cs typeface="Times New Roman"/>
              </a:rPr>
              <a:t>w</a:t>
            </a:r>
            <a:endParaRPr lang="en-US" baseline="-25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2355556601"/>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390"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cxnSp>
        <p:nvCxnSpPr>
          <p:cNvPr id="34" name="Elbow Connector 33"/>
          <p:cNvCxnSpPr>
            <a:endCxn id="33" idx="1"/>
          </p:cNvCxnSpPr>
          <p:nvPr/>
        </p:nvCxnSpPr>
        <p:spPr>
          <a:xfrm flipV="1">
            <a:off x="5261311" y="5663702"/>
            <a:ext cx="633768" cy="289202"/>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bwMode="auto">
          <a:xfrm>
            <a:off x="6575016" y="5648621"/>
            <a:ext cx="765584"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1" name="Rectangle 40"/>
          <p:cNvSpPr/>
          <p:nvPr/>
        </p:nvSpPr>
        <p:spPr>
          <a:xfrm>
            <a:off x="6594010" y="52235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Two Problems:</a:t>
            </a:r>
          </a:p>
          <a:p>
            <a:pPr>
              <a:defRPr/>
            </a:pPr>
            <a:r>
              <a:rPr lang="en-US" sz="2400" b="1" dirty="0">
                <a:cs typeface="Calibri"/>
              </a:rPr>
              <a:t>No </a:t>
            </a:r>
            <a:r>
              <a:rPr lang="en-US" sz="2400" b="1" dirty="0" smtClean="0">
                <a:cs typeface="Calibri"/>
              </a:rPr>
              <a:t>key</a:t>
            </a:r>
            <a:endParaRPr lang="en-US" sz="2400" b="1" dirty="0" smtClean="0">
              <a:latin typeface="Calibri"/>
              <a:cs typeface="Calibri"/>
            </a:endParaRPr>
          </a:p>
          <a:p>
            <a:pPr>
              <a:defRPr/>
            </a:pPr>
            <a:r>
              <a:rPr lang="en-US" sz="2400" b="1" dirty="0" smtClean="0">
                <a:latin typeface="Calibri"/>
                <a:cs typeface="Calibri"/>
              </a:rPr>
              <a:t>No error tolerance</a:t>
            </a:r>
          </a:p>
        </p:txBody>
      </p:sp>
      <p:cxnSp>
        <p:nvCxnSpPr>
          <p:cNvPr id="45" name="Straight Arrow Connector 44"/>
          <p:cNvCxnSpPr/>
          <p:nvPr/>
        </p:nvCxnSpPr>
        <p:spPr bwMode="auto">
          <a:xfrm>
            <a:off x="5296387" y="5496388"/>
            <a:ext cx="573292" cy="20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4" name="Elbow Connector 53"/>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71" name="Group 70"/>
          <p:cNvGrpSpPr/>
          <p:nvPr/>
        </p:nvGrpSpPr>
        <p:grpSpPr>
          <a:xfrm>
            <a:off x="786386" y="4588137"/>
            <a:ext cx="413796" cy="461665"/>
            <a:chOff x="637563" y="4042853"/>
            <a:chExt cx="413796" cy="461665"/>
          </a:xfrm>
        </p:grpSpPr>
        <p:sp>
          <p:nvSpPr>
            <p:cNvPr id="72" name="Rectangle 71"/>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73" name="TextBox 72"/>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74" name="TextBox 73"/>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4" name="Group 3"/>
          <p:cNvGrpSpPr/>
          <p:nvPr/>
        </p:nvGrpSpPr>
        <p:grpSpPr>
          <a:xfrm>
            <a:off x="2415022" y="5287119"/>
            <a:ext cx="902931" cy="558100"/>
            <a:chOff x="1093338" y="6095656"/>
            <a:chExt cx="902931" cy="558100"/>
          </a:xfrm>
        </p:grpSpPr>
        <p:sp>
          <p:nvSpPr>
            <p:cNvPr id="75" name="Rectangle 7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6" name="Rectangle 75"/>
            <p:cNvSpPr/>
            <p:nvPr/>
          </p:nvSpPr>
          <p:spPr>
            <a:xfrm>
              <a:off x="1093338" y="616880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endParaRPr lang="en-US" baseline="-25000" dirty="0">
                <a:latin typeface="Times New Roman"/>
                <a:cs typeface="Times New Roman"/>
              </a:endParaRPr>
            </a:p>
          </p:txBody>
        </p:sp>
      </p:grpSp>
      <p:grpSp>
        <p:nvGrpSpPr>
          <p:cNvPr id="77" name="Group 76"/>
          <p:cNvGrpSpPr/>
          <p:nvPr/>
        </p:nvGrpSpPr>
        <p:grpSpPr>
          <a:xfrm>
            <a:off x="5666449" y="5307192"/>
            <a:ext cx="905374" cy="571203"/>
            <a:chOff x="1090895" y="6095656"/>
            <a:chExt cx="905374" cy="571203"/>
          </a:xfrm>
        </p:grpSpPr>
        <p:sp>
          <p:nvSpPr>
            <p:cNvPr id="78" name="Rectangle 77"/>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9" name="Rectangle 78"/>
            <p:cNvSpPr/>
            <p:nvPr/>
          </p:nvSpPr>
          <p:spPr>
            <a:xfrm>
              <a:off x="1090895" y="6181910"/>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endParaRPr lang="en-US" baseline="-25000" dirty="0">
                <a:latin typeface="Times New Roman"/>
                <a:cs typeface="Times New Roman"/>
              </a:endParaRPr>
            </a:p>
          </p:txBody>
        </p:sp>
      </p:grpSp>
      <p:sp>
        <p:nvSpPr>
          <p:cNvPr id="5" name="Slide Number Placeholder 4"/>
          <p:cNvSpPr>
            <a:spLocks noGrp="1"/>
          </p:cNvSpPr>
          <p:nvPr>
            <p:ph type="sldNum" sz="quarter" idx="12"/>
          </p:nvPr>
        </p:nvSpPr>
        <p:spPr/>
        <p:txBody>
          <a:bodyPr/>
          <a:lstStyle/>
          <a:p>
            <a:pPr algn="l"/>
            <a:fld id="{9ED7421F-71E7-F748-8E9F-5BC3CDBE49C2}" type="slidenum">
              <a:rPr lang="en-US" smtClean="0"/>
              <a:pPr algn="l"/>
              <a:t>13</a:t>
            </a:fld>
            <a:r>
              <a:rPr lang="en-US" smtClean="0"/>
              <a:t> BWF 4/2/2014</a:t>
            </a:r>
            <a:endParaRPr lang="en-US" dirty="0"/>
          </a:p>
        </p:txBody>
      </p:sp>
    </p:spTree>
    <p:extLst>
      <p:ext uri="{BB962C8B-B14F-4D97-AF65-F5344CB8AC3E}">
        <p14:creationId xmlns:p14="http://schemas.microsoft.com/office/powerpoint/2010/main" val="1467988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fade">
                                      <p:cBhvr>
                                        <p:cTn id="11" dur="500"/>
                                        <p:tgtEl>
                                          <p:spTgt spid="54"/>
                                        </p:tgtEl>
                                      </p:cBhvr>
                                    </p:animEffect>
                                  </p:childTnLst>
                                </p:cTn>
                              </p:par>
                              <p:par>
                                <p:cTn id="12" presetID="10" presetClass="entr" presetSubtype="0" fill="hold" nodeType="withEffect">
                                  <p:stCondLst>
                                    <p:cond delay="0"/>
                                  </p:stCondLst>
                                  <p:childTnLst>
                                    <p:set>
                                      <p:cBhvr>
                                        <p:cTn id="13" dur="1" fill="hold">
                                          <p:stCondLst>
                                            <p:cond delay="0"/>
                                          </p:stCondLst>
                                        </p:cTn>
                                        <p:tgtEl>
                                          <p:spTgt spid="55"/>
                                        </p:tgtEl>
                                        <p:attrNameLst>
                                          <p:attrName>style.visibility</p:attrName>
                                        </p:attrNameLst>
                                      </p:cBhvr>
                                      <p:to>
                                        <p:strVal val="visible"/>
                                      </p:to>
                                    </p:set>
                                    <p:animEffect transition="in" filter="fade">
                                      <p:cBhvr>
                                        <p:cTn id="14" dur="500"/>
                                        <p:tgtEl>
                                          <p:spTgt spid="55"/>
                                        </p:tgtEl>
                                      </p:cBhvr>
                                    </p:animEffect>
                                  </p:childTnLst>
                                </p:cTn>
                              </p:par>
                              <p:par>
                                <p:cTn id="15" presetID="10"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5"/>
                                        </p:tgtEl>
                                        <p:attrNameLst>
                                          <p:attrName>style.visibility</p:attrName>
                                        </p:attrNameLst>
                                      </p:cBhvr>
                                      <p:to>
                                        <p:strVal val="visible"/>
                                      </p:to>
                                    </p:set>
                                  </p:childTnLst>
                                </p:cTn>
                              </p:par>
                              <p:par>
                                <p:cTn id="26" presetID="10" presetClass="entr" presetSubtype="0" fill="hold" nodeType="withEffect">
                                  <p:stCondLst>
                                    <p:cond delay="0"/>
                                  </p:stCondLst>
                                  <p:childTnLst>
                                    <p:set>
                                      <p:cBhvr>
                                        <p:cTn id="27" dur="1" fill="hold">
                                          <p:stCondLst>
                                            <p:cond delay="0"/>
                                          </p:stCondLst>
                                        </p:cTn>
                                        <p:tgtEl>
                                          <p:spTgt spid="77"/>
                                        </p:tgtEl>
                                        <p:attrNameLst>
                                          <p:attrName>style.visibility</p:attrName>
                                        </p:attrNameLst>
                                      </p:cBhvr>
                                      <p:to>
                                        <p:strVal val="visible"/>
                                      </p:to>
                                    </p:set>
                                    <p:animEffect transition="in" filter="fade">
                                      <p:cBhvr>
                                        <p:cTn id="28" dur="500"/>
                                        <p:tgtEl>
                                          <p:spTgt spid="77"/>
                                        </p:tgtEl>
                                      </p:cBhvr>
                                    </p:animEffect>
                                  </p:childTnLst>
                                </p:cTn>
                              </p:par>
                            </p:childTnLst>
                          </p:cTn>
                        </p:par>
                        <p:par>
                          <p:cTn id="29" fill="hold">
                            <p:stCondLst>
                              <p:cond delay="500"/>
                            </p:stCondLst>
                            <p:childTnLst>
                              <p:par>
                                <p:cTn id="30" presetID="10" presetClass="exit" presetSubtype="0" fill="hold" nodeType="afterEffect">
                                  <p:stCondLst>
                                    <p:cond delay="0"/>
                                  </p:stCondLst>
                                  <p:childTnLst>
                                    <p:animEffect transition="out" filter="fade">
                                      <p:cBhvr>
                                        <p:cTn id="31" dur="500"/>
                                        <p:tgtEl>
                                          <p:spTgt spid="45"/>
                                        </p:tgtEl>
                                      </p:cBhvr>
                                    </p:animEffect>
                                    <p:set>
                                      <p:cBhvr>
                                        <p:cTn id="32" dur="1" fill="hold">
                                          <p:stCondLst>
                                            <p:cond delay="499"/>
                                          </p:stCondLst>
                                        </p:cTn>
                                        <p:tgtEl>
                                          <p:spTgt spid="4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500"/>
                                        <p:tgtEl>
                                          <p:spTgt spid="34"/>
                                        </p:tgtEl>
                                      </p:cBhvr>
                                    </p:animEffect>
                                  </p:childTnLst>
                                </p:cTn>
                              </p:par>
                            </p:childTnLst>
                          </p:cTn>
                        </p:par>
                        <p:par>
                          <p:cTn id="38" fill="hold">
                            <p:stCondLst>
                              <p:cond delay="500"/>
                            </p:stCondLst>
                            <p:childTnLst>
                              <p:par>
                                <p:cTn id="39" presetID="1" presetClass="entr" presetSubtype="0" fill="hold" nodeType="after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fade">
                                      <p:cBhvr>
                                        <p:cTn id="4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1" grpId="0"/>
      <p:bldP spid="4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#2</a:t>
            </a:r>
            <a:endParaRPr lang="en-US" dirty="0"/>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cxnSp>
        <p:nvCxnSpPr>
          <p:cNvPr id="29" name="Elbow Connector 28"/>
          <p:cNvCxnSpPr>
            <a:endCxn id="28" idx="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bwMode="auto">
          <a:xfrm>
            <a:off x="6575016" y="5648621"/>
            <a:ext cx="765584"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1" name="Rectangle 40"/>
          <p:cNvSpPr/>
          <p:nvPr/>
        </p:nvSpPr>
        <p:spPr>
          <a:xfrm>
            <a:off x="6594010" y="52235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Two Problems:</a:t>
            </a:r>
          </a:p>
          <a:p>
            <a:pPr>
              <a:defRPr/>
            </a:pPr>
            <a:r>
              <a:rPr lang="en-US" sz="2400" b="1" dirty="0">
                <a:cs typeface="Calibri"/>
              </a:rPr>
              <a:t>No </a:t>
            </a:r>
            <a:r>
              <a:rPr lang="en-US" sz="2400" b="1" dirty="0" smtClean="0">
                <a:cs typeface="Calibri"/>
              </a:rPr>
              <a:t>key</a:t>
            </a:r>
            <a:endParaRPr lang="en-US" sz="2400" b="1" dirty="0" smtClean="0">
              <a:latin typeface="Calibri"/>
              <a:cs typeface="Calibri"/>
            </a:endParaRPr>
          </a:p>
          <a:p>
            <a:pPr>
              <a:defRPr/>
            </a:pPr>
            <a:r>
              <a:rPr lang="en-US" sz="2400" b="1" dirty="0" smtClean="0">
                <a:latin typeface="Calibri"/>
                <a:cs typeface="Calibri"/>
              </a:rPr>
              <a:t>No error tolerance</a:t>
            </a:r>
          </a:p>
        </p:txBody>
      </p:sp>
      <p:sp>
        <p:nvSpPr>
          <p:cNvPr id="38" name="Content Placeholder 2"/>
          <p:cNvSpPr>
            <a:spLocks noGrp="1"/>
          </p:cNvSpPr>
          <p:nvPr>
            <p:ph idx="1"/>
          </p:nvPr>
        </p:nvSpPr>
        <p:spPr>
          <a:xfrm>
            <a:off x="457200" y="1163637"/>
            <a:ext cx="4800600" cy="2532063"/>
          </a:xfrm>
        </p:spPr>
        <p:txBody>
          <a:bodyPr>
            <a:normAutofit/>
          </a:bodyPr>
          <a:lstStyle/>
          <a:p>
            <a:r>
              <a:rPr lang="en-US" dirty="0"/>
              <a:t>Obfuscate each </a:t>
            </a:r>
            <a:r>
              <a:rPr lang="en-US" dirty="0" smtClean="0"/>
              <a:t>symbol </a:t>
            </a:r>
            <a:r>
              <a:rPr lang="en-US" dirty="0"/>
              <a:t/>
            </a:r>
            <a:br>
              <a:rPr lang="en-US" dirty="0"/>
            </a:br>
            <a:r>
              <a:rPr lang="en-US" dirty="0"/>
              <a:t>(recall </a:t>
            </a:r>
            <a:r>
              <a:rPr lang="en-US" i="1" dirty="0" smtClean="0">
                <a:latin typeface="Times New Roman"/>
                <a:cs typeface="Times New Roman"/>
              </a:rPr>
              <a:t>w</a:t>
            </a:r>
            <a:r>
              <a:rPr lang="en-US" baseline="-25000" dirty="0" smtClean="0">
                <a:latin typeface="Times New Roman"/>
                <a:cs typeface="Times New Roman"/>
              </a:rPr>
              <a:t> </a:t>
            </a:r>
            <a:r>
              <a:rPr lang="en-US" dirty="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1</a:t>
            </a:r>
            <a:r>
              <a:rPr lang="en-US" baseline="30000" dirty="0" smtClean="0">
                <a:latin typeface="Times New Roman"/>
                <a:cs typeface="Times New Roman"/>
              </a:rPr>
              <a:t> </a:t>
            </a:r>
            <a:r>
              <a:rPr lang="en-US" dirty="0">
                <a:latin typeface="Times New Roman"/>
                <a:cs typeface="Times New Roman"/>
              </a:rPr>
              <a:t>,…, </a:t>
            </a:r>
            <a:r>
              <a:rPr lang="en-US" i="1" dirty="0" err="1" smtClean="0">
                <a:latin typeface="Times New Roman"/>
                <a:cs typeface="Times New Roman"/>
              </a:rPr>
              <a:t>w</a:t>
            </a:r>
            <a:r>
              <a:rPr lang="en-US" i="1" baseline="-25000" dirty="0" err="1" smtClean="0">
                <a:latin typeface="Times New Roman"/>
                <a:cs typeface="Times New Roman"/>
              </a:rPr>
              <a:t>k</a:t>
            </a:r>
            <a:r>
              <a:rPr lang="en-US" dirty="0" smtClean="0">
                <a:latin typeface="Times New Roman"/>
                <a:cs typeface="Times New Roman"/>
              </a:rPr>
              <a:t> </a:t>
            </a:r>
            <a:r>
              <a:rPr lang="en-US" dirty="0"/>
              <a:t>)</a:t>
            </a:r>
            <a:endParaRPr lang="en-US" baseline="30000" dirty="0"/>
          </a:p>
          <a:p>
            <a:r>
              <a:rPr lang="en-US" dirty="0">
                <a:solidFill>
                  <a:srgbClr val="FFFFFF"/>
                </a:solidFill>
              </a:rPr>
              <a:t>Can now learn which </a:t>
            </a:r>
            <a:r>
              <a:rPr lang="en-US" dirty="0" smtClean="0">
                <a:solidFill>
                  <a:srgbClr val="FFFFFF"/>
                </a:solidFill>
              </a:rPr>
              <a:t>symbols </a:t>
            </a:r>
            <a:r>
              <a:rPr lang="en-US" dirty="0">
                <a:solidFill>
                  <a:srgbClr val="FFFFFF"/>
                </a:solidFill>
              </a:rPr>
              <a:t>match</a:t>
            </a:r>
            <a:endParaRPr lang="en-US" baseline="-25000" dirty="0">
              <a:solidFill>
                <a:srgbClr val="FFFFFF"/>
              </a:solidFill>
              <a:latin typeface="Times New Roman"/>
              <a:cs typeface="Times New Roman"/>
            </a:endParaRPr>
          </a:p>
        </p:txBody>
      </p:sp>
      <p:cxnSp>
        <p:nvCxnSpPr>
          <p:cNvPr id="40" name="Elbow Connector 39"/>
          <p:cNvCxnSpPr/>
          <p:nvPr/>
        </p:nvCxnSpPr>
        <p:spPr>
          <a:xfrm flipV="1">
            <a:off x="5261311" y="5663702"/>
            <a:ext cx="633768" cy="289202"/>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37" name="Group 36"/>
          <p:cNvGrpSpPr/>
          <p:nvPr/>
        </p:nvGrpSpPr>
        <p:grpSpPr>
          <a:xfrm>
            <a:off x="786386" y="4588137"/>
            <a:ext cx="413796" cy="461665"/>
            <a:chOff x="637563" y="4042853"/>
            <a:chExt cx="413796" cy="461665"/>
          </a:xfrm>
        </p:grpSpPr>
        <p:sp>
          <p:nvSpPr>
            <p:cNvPr id="45" name="Rectangle 44"/>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46" name="TextBox 45"/>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48" name="TextBox 47"/>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14</a:t>
            </a:fld>
            <a:r>
              <a:rPr lang="en-US" smtClean="0"/>
              <a:t> BWF 4/2/2014</a:t>
            </a:r>
            <a:endParaRPr lang="en-US" dirty="0"/>
          </a:p>
        </p:txBody>
      </p:sp>
      <p:grpSp>
        <p:nvGrpSpPr>
          <p:cNvPr id="42" name="Group 41"/>
          <p:cNvGrpSpPr/>
          <p:nvPr/>
        </p:nvGrpSpPr>
        <p:grpSpPr>
          <a:xfrm>
            <a:off x="2415022" y="5287119"/>
            <a:ext cx="902931" cy="558100"/>
            <a:chOff x="1093338" y="6095656"/>
            <a:chExt cx="902931" cy="558100"/>
          </a:xfrm>
        </p:grpSpPr>
        <p:sp>
          <p:nvSpPr>
            <p:cNvPr id="43" name="Rectangle 42"/>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55" name="Rectangle 54"/>
            <p:cNvSpPr/>
            <p:nvPr/>
          </p:nvSpPr>
          <p:spPr>
            <a:xfrm>
              <a:off x="1093338" y="616880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endParaRPr lang="en-US" baseline="-25000" dirty="0">
                <a:latin typeface="Times New Roman"/>
                <a:cs typeface="Times New Roman"/>
              </a:endParaRPr>
            </a:p>
          </p:txBody>
        </p:sp>
      </p:grpSp>
      <p:grpSp>
        <p:nvGrpSpPr>
          <p:cNvPr id="56" name="Group 55"/>
          <p:cNvGrpSpPr/>
          <p:nvPr/>
        </p:nvGrpSpPr>
        <p:grpSpPr>
          <a:xfrm>
            <a:off x="5666449" y="5307192"/>
            <a:ext cx="905374" cy="571203"/>
            <a:chOff x="1090895" y="6095656"/>
            <a:chExt cx="905374" cy="571203"/>
          </a:xfrm>
        </p:grpSpPr>
        <p:sp>
          <p:nvSpPr>
            <p:cNvPr id="57" name="Rectangle 56"/>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58" name="Rectangle 57"/>
            <p:cNvSpPr/>
            <p:nvPr/>
          </p:nvSpPr>
          <p:spPr>
            <a:xfrm>
              <a:off x="1090895" y="6181910"/>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endParaRPr lang="en-US" baseline="-25000" dirty="0">
                <a:latin typeface="Times New Roman"/>
                <a:cs typeface="Times New Roman"/>
              </a:endParaRPr>
            </a:p>
          </p:txBody>
        </p:sp>
      </p:grpSp>
      <p:graphicFrame>
        <p:nvGraphicFramePr>
          <p:cNvPr id="59" name="Object 58"/>
          <p:cNvGraphicFramePr>
            <a:graphicFrameLocks noChangeAspect="1"/>
          </p:cNvGraphicFramePr>
          <p:nvPr>
            <p:extLst>
              <p:ext uri="{D42A27DB-BD31-4B8C-83A1-F6EECF244321}">
                <p14:modId xmlns:p14="http://schemas.microsoft.com/office/powerpoint/2010/main" val="1950687598"/>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22211"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spTree>
    <p:extLst>
      <p:ext uri="{BB962C8B-B14F-4D97-AF65-F5344CB8AC3E}">
        <p14:creationId xmlns:p14="http://schemas.microsoft.com/office/powerpoint/2010/main" val="27047884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nodeType="clickEffect">
                                  <p:stCondLst>
                                    <p:cond delay="0"/>
                                  </p:stCondLst>
                                  <p:childTnLst>
                                    <p:animEffect transition="out" filter="fade">
                                      <p:cBhvr>
                                        <p:cTn id="12" dur="500"/>
                                        <p:tgtEl>
                                          <p:spTgt spid="42"/>
                                        </p:tgtEl>
                                      </p:cBhvr>
                                    </p:animEffect>
                                    <p:set>
                                      <p:cBhvr>
                                        <p:cTn id="13" dur="1" fill="hold">
                                          <p:stCondLst>
                                            <p:cond delay="499"/>
                                          </p:stCondLst>
                                        </p:cTn>
                                        <p:tgtEl>
                                          <p:spTgt spid="42"/>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56"/>
                                        </p:tgtEl>
                                      </p:cBhvr>
                                    </p:animEffect>
                                    <p:set>
                                      <p:cBhvr>
                                        <p:cTn id="16" dur="1" fill="hold">
                                          <p:stCondLst>
                                            <p:cond delay="499"/>
                                          </p:stCondLst>
                                        </p:cTn>
                                        <p:tgtEl>
                                          <p:spTgt spid="56"/>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40"/>
                                        </p:tgtEl>
                                      </p:cBhvr>
                                    </p:animEffect>
                                    <p:set>
                                      <p:cBhvr>
                                        <p:cTn id="19" dur="1" fill="hold">
                                          <p:stCondLst>
                                            <p:cond delay="499"/>
                                          </p:stCondLst>
                                        </p:cTn>
                                        <p:tgtEl>
                                          <p:spTgt spid="40"/>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39"/>
                                        </p:tgtEl>
                                      </p:cBhvr>
                                    </p:animEffect>
                                    <p:set>
                                      <p:cBhvr>
                                        <p:cTn id="22" dur="1" fill="hold">
                                          <p:stCondLst>
                                            <p:cond delay="499"/>
                                          </p:stCondLst>
                                        </p:cTn>
                                        <p:tgtEl>
                                          <p:spTgt spid="39"/>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41"/>
                                        </p:tgtEl>
                                      </p:cBhvr>
                                    </p:animEffect>
                                    <p:set>
                                      <p:cBhvr>
                                        <p:cTn id="25" dur="1" fill="hold">
                                          <p:stCondLst>
                                            <p:cond delay="499"/>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38"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#2</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a:t>Obfuscate each </a:t>
            </a:r>
            <a:r>
              <a:rPr lang="en-US" dirty="0" smtClean="0"/>
              <a:t>symbol </a:t>
            </a:r>
            <a:r>
              <a:rPr lang="en-US" dirty="0"/>
              <a:t/>
            </a:r>
            <a:br>
              <a:rPr lang="en-US" dirty="0"/>
            </a:br>
            <a:r>
              <a:rPr lang="en-US" dirty="0"/>
              <a:t>(recall </a:t>
            </a:r>
            <a:r>
              <a:rPr lang="en-US" i="1" dirty="0" smtClean="0">
                <a:latin typeface="Times New Roman"/>
                <a:cs typeface="Times New Roman"/>
              </a:rPr>
              <a:t>w</a:t>
            </a:r>
            <a:r>
              <a:rPr lang="en-US" baseline="-25000" dirty="0" smtClean="0">
                <a:latin typeface="Times New Roman"/>
                <a:cs typeface="Times New Roman"/>
              </a:rPr>
              <a:t> </a:t>
            </a:r>
            <a:r>
              <a:rPr lang="en-US" dirty="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1</a:t>
            </a:r>
            <a:r>
              <a:rPr lang="en-US" baseline="30000" dirty="0" smtClean="0">
                <a:latin typeface="Times New Roman"/>
                <a:cs typeface="Times New Roman"/>
              </a:rPr>
              <a:t> </a:t>
            </a:r>
            <a:r>
              <a:rPr lang="en-US" dirty="0">
                <a:latin typeface="Times New Roman"/>
                <a:cs typeface="Times New Roman"/>
              </a:rPr>
              <a:t>,…, </a:t>
            </a:r>
            <a:r>
              <a:rPr lang="en-US" i="1" dirty="0" err="1" smtClean="0">
                <a:latin typeface="Times New Roman"/>
                <a:cs typeface="Times New Roman"/>
              </a:rPr>
              <a:t>w</a:t>
            </a:r>
            <a:r>
              <a:rPr lang="en-US" i="1" baseline="-25000" dirty="0" err="1" smtClean="0">
                <a:latin typeface="Times New Roman"/>
                <a:cs typeface="Times New Roman"/>
              </a:rPr>
              <a:t>k</a:t>
            </a:r>
            <a:r>
              <a:rPr lang="en-US" dirty="0" smtClean="0">
                <a:latin typeface="Times New Roman"/>
                <a:cs typeface="Times New Roman"/>
              </a:rPr>
              <a:t> </a:t>
            </a:r>
            <a:r>
              <a:rPr lang="en-US" dirty="0"/>
              <a:t>)</a:t>
            </a:r>
            <a:endParaRPr lang="en-US" baseline="30000" dirty="0"/>
          </a:p>
          <a:p>
            <a:r>
              <a:rPr lang="en-US" dirty="0"/>
              <a:t>Can </a:t>
            </a:r>
            <a:r>
              <a:rPr lang="en-US" dirty="0" smtClean="0"/>
              <a:t>learn </a:t>
            </a:r>
            <a:r>
              <a:rPr lang="en-US" dirty="0"/>
              <a:t>which </a:t>
            </a:r>
            <a:r>
              <a:rPr lang="en-US" dirty="0" smtClean="0"/>
              <a:t>symbols match</a:t>
            </a:r>
            <a:endParaRPr lang="en-US" baseline="-25000" dirty="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5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Two Problems:</a:t>
            </a:r>
          </a:p>
          <a:p>
            <a:pPr>
              <a:defRPr/>
            </a:pPr>
            <a:r>
              <a:rPr lang="en-US" sz="2400" b="1" dirty="0">
                <a:cs typeface="Calibri"/>
              </a:rPr>
              <a:t>No </a:t>
            </a:r>
            <a:r>
              <a:rPr lang="en-US" sz="2400" b="1" dirty="0" smtClean="0">
                <a:cs typeface="Calibri"/>
              </a:rPr>
              <a:t>key</a:t>
            </a:r>
            <a:endParaRPr lang="en-US" sz="2400" b="1" dirty="0" smtClean="0">
              <a:latin typeface="Calibri"/>
              <a:cs typeface="Calibri"/>
            </a:endParaRPr>
          </a:p>
          <a:p>
            <a:pPr>
              <a:defRPr/>
            </a:pPr>
            <a:r>
              <a:rPr lang="en-US" sz="2400" b="1" dirty="0" smtClean="0">
                <a:latin typeface="Calibri"/>
                <a:cs typeface="Calibri"/>
              </a:rPr>
              <a:t>No error tolerance</a:t>
            </a:r>
          </a:p>
        </p:txBody>
      </p:sp>
      <p:sp>
        <p:nvSpPr>
          <p:cNvPr id="57" name="Rectangle 56"/>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58" name="TextBox 57"/>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63" name="Rectangle 62"/>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64" name="Rectangle 63"/>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cxnSp>
        <p:nvCxnSpPr>
          <p:cNvPr id="65" name="Elbow Connector 64"/>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7" name="Elbow Connector 66"/>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3" name="Straight Arrow Connector 72"/>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42" name="Group 41"/>
          <p:cNvGrpSpPr/>
          <p:nvPr/>
        </p:nvGrpSpPr>
        <p:grpSpPr>
          <a:xfrm>
            <a:off x="786386" y="4588137"/>
            <a:ext cx="413796" cy="461665"/>
            <a:chOff x="637563" y="4042853"/>
            <a:chExt cx="413796" cy="461665"/>
          </a:xfrm>
        </p:grpSpPr>
        <p:sp>
          <p:nvSpPr>
            <p:cNvPr id="43" name="Rectangle 42"/>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44" name="TextBox 43"/>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45" name="TextBox 44"/>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46" name="Group 45"/>
          <p:cNvGrpSpPr/>
          <p:nvPr/>
        </p:nvGrpSpPr>
        <p:grpSpPr>
          <a:xfrm>
            <a:off x="2464487" y="4428895"/>
            <a:ext cx="853466" cy="532764"/>
            <a:chOff x="1142803" y="6095656"/>
            <a:chExt cx="853466" cy="532764"/>
          </a:xfrm>
        </p:grpSpPr>
        <p:sp>
          <p:nvSpPr>
            <p:cNvPr id="47" name="Rectangle 46"/>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49" name="Rectangle 48"/>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50" name="Group 49"/>
          <p:cNvGrpSpPr/>
          <p:nvPr/>
        </p:nvGrpSpPr>
        <p:grpSpPr>
          <a:xfrm>
            <a:off x="2437751" y="5423197"/>
            <a:ext cx="880202" cy="541308"/>
            <a:chOff x="1116067" y="6095656"/>
            <a:chExt cx="880202" cy="541308"/>
          </a:xfrm>
        </p:grpSpPr>
        <p:sp>
          <p:nvSpPr>
            <p:cNvPr id="51" name="Rectangle 50"/>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59" name="Rectangle 58"/>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60" name="Group 59"/>
          <p:cNvGrpSpPr/>
          <p:nvPr/>
        </p:nvGrpSpPr>
        <p:grpSpPr>
          <a:xfrm>
            <a:off x="5685545" y="5092889"/>
            <a:ext cx="867089" cy="535150"/>
            <a:chOff x="1129180" y="6095656"/>
            <a:chExt cx="867089" cy="535150"/>
          </a:xfrm>
        </p:grpSpPr>
        <p:sp>
          <p:nvSpPr>
            <p:cNvPr id="61" name="Rectangle 60"/>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2" name="Rectangle 61"/>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66" name="Group 65"/>
          <p:cNvGrpSpPr/>
          <p:nvPr/>
        </p:nvGrpSpPr>
        <p:grpSpPr>
          <a:xfrm>
            <a:off x="5683207" y="5993615"/>
            <a:ext cx="869427" cy="560788"/>
            <a:chOff x="1126842" y="6095656"/>
            <a:chExt cx="869427" cy="560788"/>
          </a:xfrm>
        </p:grpSpPr>
        <p:sp>
          <p:nvSpPr>
            <p:cNvPr id="68" name="Rectangle 67"/>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9" name="Rectangle 68"/>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4" name="Slide Number Placeholder 3"/>
          <p:cNvSpPr>
            <a:spLocks noGrp="1"/>
          </p:cNvSpPr>
          <p:nvPr>
            <p:ph type="sldNum" sz="quarter" idx="12"/>
          </p:nvPr>
        </p:nvSpPr>
        <p:spPr/>
        <p:txBody>
          <a:bodyPr/>
          <a:lstStyle/>
          <a:p>
            <a:pPr algn="l"/>
            <a:fld id="{9ED7421F-71E7-F748-8E9F-5BC3CDBE49C2}" type="slidenum">
              <a:rPr lang="en-US" smtClean="0"/>
              <a:pPr algn="l"/>
              <a:t>15</a:t>
            </a:fld>
            <a:r>
              <a:rPr lang="en-US" smtClean="0"/>
              <a:t> BWF 4/2/2014</a:t>
            </a:r>
            <a:endParaRPr lang="en-US" dirty="0"/>
          </a:p>
        </p:txBody>
      </p:sp>
      <p:graphicFrame>
        <p:nvGraphicFramePr>
          <p:cNvPr id="55" name="Object 54"/>
          <p:cNvGraphicFramePr>
            <a:graphicFrameLocks noChangeAspect="1"/>
          </p:cNvGraphicFramePr>
          <p:nvPr>
            <p:extLst>
              <p:ext uri="{D42A27DB-BD31-4B8C-83A1-F6EECF244321}">
                <p14:modId xmlns:p14="http://schemas.microsoft.com/office/powerpoint/2010/main" val="1950687598"/>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21192"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spTree>
    <p:extLst>
      <p:ext uri="{BB962C8B-B14F-4D97-AF65-F5344CB8AC3E}">
        <p14:creationId xmlns:p14="http://schemas.microsoft.com/office/powerpoint/2010/main" val="362632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7"/>
                                        </p:tgtEl>
                                        <p:attrNameLst>
                                          <p:attrName>style.visibility</p:attrName>
                                        </p:attrNameLst>
                                      </p:cBhvr>
                                      <p:to>
                                        <p:strVal val="visible"/>
                                      </p:to>
                                    </p:set>
                                    <p:animEffect transition="in" filter="fade">
                                      <p:cBhvr>
                                        <p:cTn id="17" dur="500"/>
                                        <p:tgtEl>
                                          <p:spTgt spid="67"/>
                                        </p:tgtEl>
                                      </p:cBhvr>
                                    </p:animEffect>
                                  </p:childTnLst>
                                </p:cTn>
                              </p:par>
                              <p:par>
                                <p:cTn id="18" presetID="10" presetClass="entr" presetSubtype="0" fill="hold" nodeType="withEffect">
                                  <p:stCondLst>
                                    <p:cond delay="0"/>
                                  </p:stCondLst>
                                  <p:childTnLst>
                                    <p:set>
                                      <p:cBhvr>
                                        <p:cTn id="19" dur="1" fill="hold">
                                          <p:stCondLst>
                                            <p:cond delay="0"/>
                                          </p:stCondLst>
                                        </p:cTn>
                                        <p:tgtEl>
                                          <p:spTgt spid="65"/>
                                        </p:tgtEl>
                                        <p:attrNameLst>
                                          <p:attrName>style.visibility</p:attrName>
                                        </p:attrNameLst>
                                      </p:cBhvr>
                                      <p:to>
                                        <p:strVal val="visible"/>
                                      </p:to>
                                    </p:set>
                                    <p:animEffect transition="in" filter="fade">
                                      <p:cBhvr>
                                        <p:cTn id="20" dur="500"/>
                                        <p:tgtEl>
                                          <p:spTgt spid="65"/>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7" grpId="0"/>
      <p:bldP spid="58" grpId="0"/>
      <p:bldP spid="63" grpId="0"/>
      <p:bldP spid="6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#2</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Obfuscate each symbol </a:t>
            </a:r>
            <a:br>
              <a:rPr lang="en-US" dirty="0" smtClean="0"/>
            </a:br>
            <a:r>
              <a:rPr lang="en-US" dirty="0" smtClean="0"/>
              <a:t>(recall </a:t>
            </a:r>
            <a:r>
              <a:rPr lang="en-US" i="1" dirty="0" smtClean="0">
                <a:latin typeface="Times New Roman"/>
                <a:cs typeface="Times New Roman"/>
              </a:rPr>
              <a:t>w</a:t>
            </a:r>
            <a:r>
              <a:rPr lang="en-US" baseline="-25000" dirty="0" smtClean="0">
                <a:latin typeface="Times New Roman"/>
                <a:cs typeface="Times New Roman"/>
              </a:rPr>
              <a:t> </a:t>
            </a:r>
            <a:r>
              <a:rPr lang="en-US" dirty="0" smtClean="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1</a:t>
            </a:r>
            <a:r>
              <a:rPr lang="en-US" baseline="30000" dirty="0" smtClean="0">
                <a:latin typeface="Times New Roman"/>
                <a:cs typeface="Times New Roman"/>
              </a:rPr>
              <a:t> </a:t>
            </a:r>
            <a:r>
              <a:rPr lang="en-US" dirty="0" smtClean="0">
                <a:latin typeface="Times New Roman"/>
                <a:cs typeface="Times New Roman"/>
              </a:rPr>
              <a:t>,…, </a:t>
            </a:r>
            <a:r>
              <a:rPr lang="en-US" i="1" dirty="0" err="1" smtClean="0">
                <a:latin typeface="Times New Roman"/>
                <a:cs typeface="Times New Roman"/>
              </a:rPr>
              <a:t>w</a:t>
            </a:r>
            <a:r>
              <a:rPr lang="en-US" i="1" baseline="-25000" dirty="0" err="1" smtClean="0">
                <a:latin typeface="Times New Roman"/>
                <a:cs typeface="Times New Roman"/>
              </a:rPr>
              <a:t>k</a:t>
            </a:r>
            <a:r>
              <a:rPr lang="en-US" dirty="0" smtClean="0">
                <a:latin typeface="Times New Roman"/>
                <a:cs typeface="Times New Roman"/>
              </a:rPr>
              <a:t> </a:t>
            </a:r>
            <a:r>
              <a:rPr lang="en-US" dirty="0" smtClean="0"/>
              <a:t>)</a:t>
            </a:r>
            <a:endParaRPr lang="en-US" baseline="30000" dirty="0" smtClean="0"/>
          </a:p>
          <a:p>
            <a:r>
              <a:rPr lang="en-US" dirty="0" smtClean="0"/>
              <a:t>Can learn which symbols match</a:t>
            </a:r>
            <a:endParaRPr lang="en-US" baseline="-25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Knowing where errors occur is useful in coding theory</a:t>
            </a:r>
          </a:p>
        </p:txBody>
      </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38" name="Rectangle 37"/>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40" name="TextBox 39"/>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46" name="Rectangle 45"/>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7" name="Rectangle 46"/>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cxnSp>
        <p:nvCxnSpPr>
          <p:cNvPr id="49" name="Elbow Connector 48"/>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0" name="Elbow Connector 49"/>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4" name="Straight Arrow Connector 53"/>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2" name="Rectangle 36"/>
          <p:cNvSpPr>
            <a:spLocks noChangeArrowheads="1"/>
          </p:cNvSpPr>
          <p:nvPr/>
        </p:nvSpPr>
        <p:spPr bwMode="auto">
          <a:xfrm>
            <a:off x="5232738" y="3218330"/>
            <a:ext cx="3826736" cy="105535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We’ll leverage a technique from point obfuscation</a:t>
            </a:r>
          </a:p>
        </p:txBody>
      </p:sp>
      <p:grpSp>
        <p:nvGrpSpPr>
          <p:cNvPr id="43" name="Group 42"/>
          <p:cNvGrpSpPr/>
          <p:nvPr/>
        </p:nvGrpSpPr>
        <p:grpSpPr>
          <a:xfrm>
            <a:off x="786386" y="4588137"/>
            <a:ext cx="413796" cy="461665"/>
            <a:chOff x="637563" y="4042853"/>
            <a:chExt cx="413796" cy="461665"/>
          </a:xfrm>
        </p:grpSpPr>
        <p:sp>
          <p:nvSpPr>
            <p:cNvPr id="45" name="Rectangle 44"/>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55" name="TextBox 54"/>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56" name="TextBox 55"/>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16</a:t>
            </a:fld>
            <a:r>
              <a:rPr lang="en-US" smtClean="0"/>
              <a:t> BWF 4/2/2014</a:t>
            </a:r>
            <a:endParaRPr lang="en-US" dirty="0"/>
          </a:p>
        </p:txBody>
      </p:sp>
      <p:graphicFrame>
        <p:nvGraphicFramePr>
          <p:cNvPr id="57" name="Object 56"/>
          <p:cNvGraphicFramePr>
            <a:graphicFrameLocks noChangeAspect="1"/>
          </p:cNvGraphicFramePr>
          <p:nvPr>
            <p:extLst>
              <p:ext uri="{D42A27DB-BD31-4B8C-83A1-F6EECF244321}">
                <p14:modId xmlns:p14="http://schemas.microsoft.com/office/powerpoint/2010/main" val="1950687598"/>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23235"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grpSp>
        <p:nvGrpSpPr>
          <p:cNvPr id="58" name="Group 57"/>
          <p:cNvGrpSpPr/>
          <p:nvPr/>
        </p:nvGrpSpPr>
        <p:grpSpPr>
          <a:xfrm>
            <a:off x="2464487" y="4428895"/>
            <a:ext cx="853466" cy="532764"/>
            <a:chOff x="1142803" y="6095656"/>
            <a:chExt cx="853466" cy="532764"/>
          </a:xfrm>
        </p:grpSpPr>
        <p:sp>
          <p:nvSpPr>
            <p:cNvPr id="59" name="Rectangle 58"/>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0" name="Rectangle 59"/>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61" name="Group 60"/>
          <p:cNvGrpSpPr/>
          <p:nvPr/>
        </p:nvGrpSpPr>
        <p:grpSpPr>
          <a:xfrm>
            <a:off x="2437751" y="5423197"/>
            <a:ext cx="880202" cy="541308"/>
            <a:chOff x="1116067" y="6095656"/>
            <a:chExt cx="880202" cy="541308"/>
          </a:xfrm>
        </p:grpSpPr>
        <p:sp>
          <p:nvSpPr>
            <p:cNvPr id="62" name="Rectangle 6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3" name="Rectangle 62"/>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64" name="Group 63"/>
          <p:cNvGrpSpPr/>
          <p:nvPr/>
        </p:nvGrpSpPr>
        <p:grpSpPr>
          <a:xfrm>
            <a:off x="5685545" y="5092889"/>
            <a:ext cx="867089" cy="535150"/>
            <a:chOff x="1129180" y="6095656"/>
            <a:chExt cx="867089" cy="535150"/>
          </a:xfrm>
        </p:grpSpPr>
        <p:sp>
          <p:nvSpPr>
            <p:cNvPr id="65" name="Rectangle 6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6" name="Rectangle 65"/>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67" name="Group 66"/>
          <p:cNvGrpSpPr/>
          <p:nvPr/>
        </p:nvGrpSpPr>
        <p:grpSpPr>
          <a:xfrm>
            <a:off x="5683207" y="5993615"/>
            <a:ext cx="869427" cy="560788"/>
            <a:chOff x="1126842" y="6095656"/>
            <a:chExt cx="869427" cy="560788"/>
          </a:xfrm>
        </p:grpSpPr>
        <p:sp>
          <p:nvSpPr>
            <p:cNvPr id="68" name="Rectangle 67"/>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81" name="Rectangle 80"/>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Tree>
    <p:extLst>
      <p:ext uri="{BB962C8B-B14F-4D97-AF65-F5344CB8AC3E}">
        <p14:creationId xmlns:p14="http://schemas.microsoft.com/office/powerpoint/2010/main" val="6405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fade">
                                      <p:cBhvr>
                                        <p:cTn id="1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5649"/>
            <a:ext cx="8229600" cy="1458878"/>
          </a:xfrm>
        </p:spPr>
        <p:txBody>
          <a:bodyPr>
            <a:normAutofit/>
          </a:bodyPr>
          <a:lstStyle/>
          <a:p>
            <a:pPr marL="0" indent="0">
              <a:buNone/>
            </a:pPr>
            <a:r>
              <a:rPr lang="en-US" dirty="0" smtClean="0"/>
              <a:t>Can </a:t>
            </a:r>
            <a:r>
              <a:rPr lang="en-US" dirty="0" smtClean="0"/>
              <a:t>specify output of point </a:t>
            </a:r>
            <a:r>
              <a:rPr lang="en-US" dirty="0" smtClean="0"/>
              <a:t>function </a:t>
            </a:r>
            <a:r>
              <a:rPr lang="en-US" dirty="0" smtClean="0"/>
              <a:t>[</a:t>
            </a:r>
            <a:r>
              <a:rPr lang="en-US" dirty="0" smtClean="0"/>
              <a:t>CanettiDakdouk08</a:t>
            </a:r>
            <a:r>
              <a:rPr lang="en-US" dirty="0" smtClean="0"/>
              <a:t>]</a:t>
            </a:r>
            <a:endParaRPr lang="en-US" dirty="0" smtClean="0"/>
          </a:p>
        </p:txBody>
      </p:sp>
      <p:sp>
        <p:nvSpPr>
          <p:cNvPr id="26" name="Rectangle 36"/>
          <p:cNvSpPr>
            <a:spLocks noChangeArrowheads="1"/>
          </p:cNvSpPr>
          <p:nvPr/>
        </p:nvSpPr>
        <p:spPr bwMode="auto">
          <a:xfrm>
            <a:off x="1056105" y="5875456"/>
            <a:ext cx="6305580" cy="5639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Lets try this on our construction</a:t>
            </a:r>
          </a:p>
        </p:txBody>
      </p:sp>
      <p:sp>
        <p:nvSpPr>
          <p:cNvPr id="5" name="Slide Number Placeholder 4"/>
          <p:cNvSpPr>
            <a:spLocks noGrp="1"/>
          </p:cNvSpPr>
          <p:nvPr>
            <p:ph type="sldNum" sz="quarter" idx="12"/>
          </p:nvPr>
        </p:nvSpPr>
        <p:spPr/>
        <p:txBody>
          <a:bodyPr/>
          <a:lstStyle/>
          <a:p>
            <a:pPr algn="l"/>
            <a:fld id="{9ED7421F-71E7-F748-8E9F-5BC3CDBE49C2}" type="slidenum">
              <a:rPr lang="en-US" smtClean="0"/>
              <a:pPr algn="l"/>
              <a:t>17</a:t>
            </a:fld>
            <a:r>
              <a:rPr lang="en-US" smtClean="0"/>
              <a:t> BWF 4/2/2014</a:t>
            </a:r>
            <a:endParaRPr lang="en-US" dirty="0"/>
          </a:p>
        </p:txBody>
      </p:sp>
      <p:pic>
        <p:nvPicPr>
          <p:cNvPr id="7" name="Picture 6"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2513587"/>
            <a:ext cx="3379537" cy="1012004"/>
          </a:xfrm>
          <a:prstGeom prst="rect">
            <a:avLst/>
          </a:prstGeom>
        </p:spPr>
      </p:pic>
      <p:pic>
        <p:nvPicPr>
          <p:cNvPr id="8" name="Picture 7"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30991" y="2513587"/>
            <a:ext cx="3616032" cy="995322"/>
          </a:xfrm>
          <a:prstGeom prst="rect">
            <a:avLst/>
          </a:prstGeom>
        </p:spPr>
      </p:pic>
      <p:sp>
        <p:nvSpPr>
          <p:cNvPr id="9" name="Right Arrow 8"/>
          <p:cNvSpPr/>
          <p:nvPr/>
        </p:nvSpPr>
        <p:spPr>
          <a:xfrm>
            <a:off x="3957053" y="2809194"/>
            <a:ext cx="1000154" cy="47759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0" name="Group 9"/>
          <p:cNvGrpSpPr/>
          <p:nvPr/>
        </p:nvGrpSpPr>
        <p:grpSpPr>
          <a:xfrm>
            <a:off x="1046681" y="4502654"/>
            <a:ext cx="2295079" cy="631908"/>
            <a:chOff x="1046681" y="4288766"/>
            <a:chExt cx="2295079" cy="631908"/>
          </a:xfrm>
        </p:grpSpPr>
        <p:grpSp>
          <p:nvGrpSpPr>
            <p:cNvPr id="27" name="Group 26"/>
            <p:cNvGrpSpPr/>
            <p:nvPr/>
          </p:nvGrpSpPr>
          <p:grpSpPr>
            <a:xfrm>
              <a:off x="1688185" y="4364506"/>
              <a:ext cx="862928" cy="556168"/>
              <a:chOff x="1133341" y="6095656"/>
              <a:chExt cx="862928" cy="556168"/>
            </a:xfrm>
          </p:grpSpPr>
          <p:sp>
            <p:nvSpPr>
              <p:cNvPr id="28" name="Rectangle 27"/>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29" name="Rectangle 28"/>
              <p:cNvSpPr/>
              <p:nvPr/>
            </p:nvSpPr>
            <p:spPr>
              <a:xfrm>
                <a:off x="1133341" y="616687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endParaRPr lang="en-US" baseline="30000" dirty="0">
                  <a:latin typeface="Times New Roman"/>
                  <a:cs typeface="Times New Roman"/>
                </a:endParaRPr>
              </a:p>
            </p:txBody>
          </p:sp>
        </p:grpSp>
        <p:cxnSp>
          <p:nvCxnSpPr>
            <p:cNvPr id="30" name="Straight Arrow Connector 29"/>
            <p:cNvCxnSpPr/>
            <p:nvPr/>
          </p:nvCxnSpPr>
          <p:spPr bwMode="auto">
            <a:xfrm flipV="1">
              <a:off x="1046681" y="46728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31" name="Object 30"/>
            <p:cNvGraphicFramePr>
              <a:graphicFrameLocks noChangeAspect="1"/>
            </p:cNvGraphicFramePr>
            <p:nvPr>
              <p:extLst>
                <p:ext uri="{D42A27DB-BD31-4B8C-83A1-F6EECF244321}">
                  <p14:modId xmlns:p14="http://schemas.microsoft.com/office/powerpoint/2010/main" val="1361961695"/>
                </p:ext>
              </p:extLst>
            </p:nvPr>
          </p:nvGraphicFramePr>
          <p:xfrm>
            <a:off x="1281631" y="4314166"/>
            <a:ext cx="220663" cy="241300"/>
          </p:xfrm>
          <a:graphic>
            <a:graphicData uri="http://schemas.openxmlformats.org/presentationml/2006/ole">
              <mc:AlternateContent xmlns:mc="http://schemas.openxmlformats.org/markup-compatibility/2006">
                <mc:Choice xmlns:v="urn:schemas-microsoft-com:vml" Requires="v">
                  <p:oleObj spid="_x0000_s184385" name="Equation" r:id="rId6" imgW="127000" imgH="139700" progId="Equation.3">
                    <p:embed/>
                  </p:oleObj>
                </mc:Choice>
                <mc:Fallback>
                  <p:oleObj name="Equation" r:id="rId6" imgW="127000" imgH="139700" progId="Equation.3">
                    <p:embed/>
                    <p:pic>
                      <p:nvPicPr>
                        <p:cNvPr id="0" name=""/>
                        <p:cNvPicPr/>
                        <p:nvPr/>
                      </p:nvPicPr>
                      <p:blipFill>
                        <a:blip r:embed="rId7"/>
                        <a:stretch>
                          <a:fillRect/>
                        </a:stretch>
                      </p:blipFill>
                      <p:spPr>
                        <a:xfrm>
                          <a:off x="1281631" y="4314166"/>
                          <a:ext cx="220663" cy="241300"/>
                        </a:xfrm>
                        <a:prstGeom prst="rect">
                          <a:avLst/>
                        </a:prstGeom>
                      </p:spPr>
                    </p:pic>
                  </p:oleObj>
                </mc:Fallback>
              </mc:AlternateContent>
            </a:graphicData>
          </a:graphic>
        </p:graphicFrame>
        <p:cxnSp>
          <p:nvCxnSpPr>
            <p:cNvPr id="33" name="Straight Arrow Connector 32"/>
            <p:cNvCxnSpPr/>
            <p:nvPr/>
          </p:nvCxnSpPr>
          <p:spPr bwMode="auto">
            <a:xfrm flipV="1">
              <a:off x="2551113" y="46786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34" name="Object 33"/>
            <p:cNvGraphicFramePr>
              <a:graphicFrameLocks noChangeAspect="1"/>
            </p:cNvGraphicFramePr>
            <p:nvPr>
              <p:extLst>
                <p:ext uri="{D42A27DB-BD31-4B8C-83A1-F6EECF244321}">
                  <p14:modId xmlns:p14="http://schemas.microsoft.com/office/powerpoint/2010/main" val="352198633"/>
                </p:ext>
              </p:extLst>
            </p:nvPr>
          </p:nvGraphicFramePr>
          <p:xfrm>
            <a:off x="2656406" y="4288766"/>
            <a:ext cx="484188" cy="306387"/>
          </p:xfrm>
          <a:graphic>
            <a:graphicData uri="http://schemas.openxmlformats.org/presentationml/2006/ole">
              <mc:AlternateContent xmlns:mc="http://schemas.openxmlformats.org/markup-compatibility/2006">
                <mc:Choice xmlns:v="urn:schemas-microsoft-com:vml" Requires="v">
                  <p:oleObj spid="_x0000_s184386" name="Equation" r:id="rId8" imgW="279400" imgH="177800" progId="Equation.3">
                    <p:embed/>
                  </p:oleObj>
                </mc:Choice>
                <mc:Fallback>
                  <p:oleObj name="Equation" r:id="rId8" imgW="279400" imgH="177800" progId="Equation.3">
                    <p:embed/>
                    <p:pic>
                      <p:nvPicPr>
                        <p:cNvPr id="0" name=""/>
                        <p:cNvPicPr/>
                        <p:nvPr/>
                      </p:nvPicPr>
                      <p:blipFill>
                        <a:blip r:embed="rId9"/>
                        <a:stretch>
                          <a:fillRect/>
                        </a:stretch>
                      </p:blipFill>
                      <p:spPr>
                        <a:xfrm>
                          <a:off x="2656406" y="4288766"/>
                          <a:ext cx="484188" cy="306387"/>
                        </a:xfrm>
                        <a:prstGeom prst="rect">
                          <a:avLst/>
                        </a:prstGeom>
                      </p:spPr>
                    </p:pic>
                  </p:oleObj>
                </mc:Fallback>
              </mc:AlternateContent>
            </a:graphicData>
          </a:graphic>
        </p:graphicFrame>
      </p:grpSp>
      <p:grpSp>
        <p:nvGrpSpPr>
          <p:cNvPr id="12" name="Group 11"/>
          <p:cNvGrpSpPr/>
          <p:nvPr/>
        </p:nvGrpSpPr>
        <p:grpSpPr>
          <a:xfrm>
            <a:off x="5510738" y="3923046"/>
            <a:ext cx="2641594" cy="1317732"/>
            <a:chOff x="5510738" y="3709158"/>
            <a:chExt cx="2641594" cy="1317732"/>
          </a:xfrm>
        </p:grpSpPr>
        <p:grpSp>
          <p:nvGrpSpPr>
            <p:cNvPr id="42" name="Group 41"/>
            <p:cNvGrpSpPr/>
            <p:nvPr/>
          </p:nvGrpSpPr>
          <p:grpSpPr>
            <a:xfrm>
              <a:off x="5955521" y="4036072"/>
              <a:ext cx="1382694" cy="990818"/>
              <a:chOff x="1089520" y="6095656"/>
              <a:chExt cx="906749" cy="609367"/>
            </a:xfrm>
          </p:grpSpPr>
          <p:sp>
            <p:nvSpPr>
              <p:cNvPr id="43" name="Rectangle 42"/>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44" name="Rectangle 43"/>
              <p:cNvSpPr/>
              <p:nvPr/>
            </p:nvSpPr>
            <p:spPr>
              <a:xfrm>
                <a:off x="1089520" y="6220074"/>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a:latin typeface="Times New Roman"/>
                    <a:cs typeface="Times New Roman"/>
                  </a:rPr>
                  <a:t>w</a:t>
                </a:r>
                <a:endParaRPr lang="en-US" baseline="30000" dirty="0">
                  <a:latin typeface="Times New Roman"/>
                  <a:cs typeface="Times New Roman"/>
                </a:endParaRPr>
              </a:p>
            </p:txBody>
          </p:sp>
        </p:grpSp>
        <p:sp>
          <p:nvSpPr>
            <p:cNvPr id="32" name="Rectangle 31"/>
            <p:cNvSpPr/>
            <p:nvPr/>
          </p:nvSpPr>
          <p:spPr>
            <a:xfrm>
              <a:off x="6634352" y="3709158"/>
              <a:ext cx="1036830" cy="78851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endParaRPr lang="en-US" baseline="30000" dirty="0">
                <a:latin typeface="Times New Roman"/>
                <a:cs typeface="Times New Roman"/>
              </a:endParaRPr>
            </a:p>
          </p:txBody>
        </p:sp>
        <p:cxnSp>
          <p:nvCxnSpPr>
            <p:cNvPr id="35" name="Straight Arrow Connector 34"/>
            <p:cNvCxnSpPr/>
            <p:nvPr/>
          </p:nvCxnSpPr>
          <p:spPr bwMode="auto">
            <a:xfrm flipV="1">
              <a:off x="5510738" y="466700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36" name="Object 35"/>
            <p:cNvGraphicFramePr>
              <a:graphicFrameLocks noChangeAspect="1"/>
            </p:cNvGraphicFramePr>
            <p:nvPr>
              <p:extLst>
                <p:ext uri="{D42A27DB-BD31-4B8C-83A1-F6EECF244321}">
                  <p14:modId xmlns:p14="http://schemas.microsoft.com/office/powerpoint/2010/main" val="2852749832"/>
                </p:ext>
              </p:extLst>
            </p:nvPr>
          </p:nvGraphicFramePr>
          <p:xfrm>
            <a:off x="5745688" y="4308365"/>
            <a:ext cx="220663" cy="241300"/>
          </p:xfrm>
          <a:graphic>
            <a:graphicData uri="http://schemas.openxmlformats.org/presentationml/2006/ole">
              <mc:AlternateContent xmlns:mc="http://schemas.openxmlformats.org/markup-compatibility/2006">
                <mc:Choice xmlns:v="urn:schemas-microsoft-com:vml" Requires="v">
                  <p:oleObj spid="_x0000_s184387" name="Equation" r:id="rId10" imgW="127000" imgH="139700" progId="Equation.3">
                    <p:embed/>
                  </p:oleObj>
                </mc:Choice>
                <mc:Fallback>
                  <p:oleObj name="Equation" r:id="rId10" imgW="127000" imgH="139700" progId="Equation.3">
                    <p:embed/>
                    <p:pic>
                      <p:nvPicPr>
                        <p:cNvPr id="0" name=""/>
                        <p:cNvPicPr/>
                        <p:nvPr/>
                      </p:nvPicPr>
                      <p:blipFill>
                        <a:blip r:embed="rId7"/>
                        <a:stretch>
                          <a:fillRect/>
                        </a:stretch>
                      </p:blipFill>
                      <p:spPr>
                        <a:xfrm>
                          <a:off x="5745688" y="4308365"/>
                          <a:ext cx="220663" cy="241300"/>
                        </a:xfrm>
                        <a:prstGeom prst="rect">
                          <a:avLst/>
                        </a:prstGeom>
                      </p:spPr>
                    </p:pic>
                  </p:oleObj>
                </mc:Fallback>
              </mc:AlternateContent>
            </a:graphicData>
          </a:graphic>
        </p:graphicFrame>
        <p:cxnSp>
          <p:nvCxnSpPr>
            <p:cNvPr id="37" name="Straight Arrow Connector 36"/>
            <p:cNvCxnSpPr/>
            <p:nvPr/>
          </p:nvCxnSpPr>
          <p:spPr bwMode="auto">
            <a:xfrm flipV="1">
              <a:off x="7361685" y="4661202"/>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38" name="Object 37"/>
            <p:cNvGraphicFramePr>
              <a:graphicFrameLocks noChangeAspect="1"/>
            </p:cNvGraphicFramePr>
            <p:nvPr>
              <p:extLst>
                <p:ext uri="{D42A27DB-BD31-4B8C-83A1-F6EECF244321}">
                  <p14:modId xmlns:p14="http://schemas.microsoft.com/office/powerpoint/2010/main" val="1425820683"/>
                </p:ext>
              </p:extLst>
            </p:nvPr>
          </p:nvGraphicFramePr>
          <p:xfrm>
            <a:off x="7453313" y="4268788"/>
            <a:ext cx="508000" cy="307975"/>
          </p:xfrm>
          <a:graphic>
            <a:graphicData uri="http://schemas.openxmlformats.org/presentationml/2006/ole">
              <mc:AlternateContent xmlns:mc="http://schemas.openxmlformats.org/markup-compatibility/2006">
                <mc:Choice xmlns:v="urn:schemas-microsoft-com:vml" Requires="v">
                  <p:oleObj spid="_x0000_s184388" name="Equation" r:id="rId11" imgW="292100" imgH="177800" progId="Equation.3">
                    <p:embed/>
                  </p:oleObj>
                </mc:Choice>
                <mc:Fallback>
                  <p:oleObj name="Equation" r:id="rId11" imgW="292100" imgH="177800" progId="Equation.3">
                    <p:embed/>
                    <p:pic>
                      <p:nvPicPr>
                        <p:cNvPr id="0" name=""/>
                        <p:cNvPicPr/>
                        <p:nvPr/>
                      </p:nvPicPr>
                      <p:blipFill>
                        <a:blip r:embed="rId12"/>
                        <a:stretch>
                          <a:fillRect/>
                        </a:stretch>
                      </p:blipFill>
                      <p:spPr>
                        <a:xfrm>
                          <a:off x="7453313" y="4268788"/>
                          <a:ext cx="508000" cy="307975"/>
                        </a:xfrm>
                        <a:prstGeom prst="rect">
                          <a:avLst/>
                        </a:prstGeom>
                      </p:spPr>
                    </p:pic>
                  </p:oleObj>
                </mc:Fallback>
              </mc:AlternateContent>
            </a:graphicData>
          </a:graphic>
        </p:graphicFrame>
      </p:grpSp>
    </p:spTree>
    <p:extLst>
      <p:ext uri="{BB962C8B-B14F-4D97-AF65-F5344CB8AC3E}">
        <p14:creationId xmlns:p14="http://schemas.microsoft.com/office/powerpoint/2010/main" val="15788235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6"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#3</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For each symbol </a:t>
            </a:r>
            <a:r>
              <a:rPr lang="en-US" i="1" dirty="0" err="1" smtClean="0">
                <a:latin typeface="Times New Roman"/>
                <a:cs typeface="Times New Roman"/>
              </a:rPr>
              <a:t>i</a:t>
            </a:r>
            <a:r>
              <a:rPr lang="en-US" dirty="0" smtClean="0"/>
              <a:t>, flip </a:t>
            </a:r>
            <a:r>
              <a:rPr lang="en-US" i="1" dirty="0" smtClean="0">
                <a:latin typeface="Times New Roman"/>
                <a:cs typeface="Times New Roman"/>
              </a:rPr>
              <a:t>c</a:t>
            </a:r>
            <a:r>
              <a:rPr lang="en-US" i="1" baseline="-25000" dirty="0" smtClean="0">
                <a:latin typeface="Times New Roman"/>
                <a:cs typeface="Times New Roman"/>
              </a:rPr>
              <a:t>i</a:t>
            </a:r>
            <a:r>
              <a:rPr lang="en-US" dirty="0" smtClean="0"/>
              <a:t> </a:t>
            </a:r>
            <a:endParaRPr lang="en-US" dirty="0" smtClean="0"/>
          </a:p>
          <a:p>
            <a:pPr lvl="1"/>
            <a:r>
              <a:rPr lang="en-US" dirty="0" smtClean="0"/>
              <a:t>Obfuscate</a:t>
            </a:r>
            <a:endParaRPr lang="en-US" baseline="30000" dirty="0" smtClean="0">
              <a:latin typeface="Times New Roman"/>
              <a:cs typeface="Times New Roman"/>
            </a:endParaRPr>
          </a:p>
        </p:txBody>
      </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Knowing where errors occur is useful in coding theory</a:t>
            </a: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18</a:t>
            </a:fld>
            <a:r>
              <a:rPr lang="en-US" smtClean="0"/>
              <a:t> BWF 4/2/2014</a:t>
            </a:r>
            <a:endParaRPr lang="en-US" dirty="0"/>
          </a:p>
        </p:txBody>
      </p:sp>
      <p:sp>
        <p:nvSpPr>
          <p:cNvPr id="112" name="Rectangle 111"/>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3" name="Group 112"/>
          <p:cNvGrpSpPr/>
          <p:nvPr/>
        </p:nvGrpSpPr>
        <p:grpSpPr>
          <a:xfrm>
            <a:off x="1463040" y="3784483"/>
            <a:ext cx="2111844" cy="2302596"/>
            <a:chOff x="6838074" y="2277355"/>
            <a:chExt cx="981497" cy="1772740"/>
          </a:xfrm>
        </p:grpSpPr>
        <p:sp>
          <p:nvSpPr>
            <p:cNvPr id="114" name="Trapezoid 113"/>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5" name="TextBox 114"/>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16" name="Straight Arrow Connector 115"/>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7" name="Straight Arrow Connector 116"/>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8" name="Straight Arrow Connector 117"/>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19" name="Group 118"/>
          <p:cNvGrpSpPr/>
          <p:nvPr/>
        </p:nvGrpSpPr>
        <p:grpSpPr>
          <a:xfrm>
            <a:off x="5198413" y="4697944"/>
            <a:ext cx="2578825" cy="1810201"/>
            <a:chOff x="6827762" y="2204122"/>
            <a:chExt cx="991809" cy="1845973"/>
          </a:xfrm>
        </p:grpSpPr>
        <p:sp>
          <p:nvSpPr>
            <p:cNvPr id="120" name="Trapezoid 11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1" name="TextBox 120"/>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22" name="Straight Arrow Connector 121"/>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3" name="Straight Arrow Connector 122"/>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4" name="TextBox 123"/>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125" name="Group 124"/>
          <p:cNvGrpSpPr/>
          <p:nvPr/>
        </p:nvGrpSpPr>
        <p:grpSpPr>
          <a:xfrm>
            <a:off x="7815967" y="4882610"/>
            <a:ext cx="579497" cy="369332"/>
            <a:chOff x="6366719" y="2492739"/>
            <a:chExt cx="579497" cy="369332"/>
          </a:xfrm>
        </p:grpSpPr>
        <p:sp>
          <p:nvSpPr>
            <p:cNvPr id="126" name="Rectangle 125"/>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TextBox 126"/>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128" name="Rectangle 127"/>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29" name="TextBox 128"/>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130" name="Elbow Connector 129"/>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32" name="Rectangle 131"/>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33" name="TextBox 132"/>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134" name="Rectangle 133"/>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135" name="Rectangle 134"/>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cxnSp>
        <p:nvCxnSpPr>
          <p:cNvPr id="136" name="Elbow Connector 135"/>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7" name="Elbow Connector 136"/>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9" name="Straight Arrow Connector 138"/>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40" name="Group 139"/>
          <p:cNvGrpSpPr/>
          <p:nvPr/>
        </p:nvGrpSpPr>
        <p:grpSpPr>
          <a:xfrm>
            <a:off x="786386" y="4588137"/>
            <a:ext cx="413796" cy="461665"/>
            <a:chOff x="637563" y="4042853"/>
            <a:chExt cx="413796" cy="461665"/>
          </a:xfrm>
        </p:grpSpPr>
        <p:sp>
          <p:nvSpPr>
            <p:cNvPr id="141" name="Rectangle 140"/>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42" name="TextBox 141"/>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143" name="TextBox 142"/>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144" name="Object 143"/>
          <p:cNvGraphicFramePr>
            <a:graphicFrameLocks noChangeAspect="1"/>
          </p:cNvGraphicFramePr>
          <p:nvPr>
            <p:extLst>
              <p:ext uri="{D42A27DB-BD31-4B8C-83A1-F6EECF244321}">
                <p14:modId xmlns:p14="http://schemas.microsoft.com/office/powerpoint/2010/main" val="3628729186"/>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24255"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grpSp>
        <p:nvGrpSpPr>
          <p:cNvPr id="145" name="Group 144"/>
          <p:cNvGrpSpPr/>
          <p:nvPr/>
        </p:nvGrpSpPr>
        <p:grpSpPr>
          <a:xfrm>
            <a:off x="2464487" y="4428895"/>
            <a:ext cx="853466" cy="532764"/>
            <a:chOff x="1142803" y="6095656"/>
            <a:chExt cx="853466" cy="532764"/>
          </a:xfrm>
        </p:grpSpPr>
        <p:sp>
          <p:nvSpPr>
            <p:cNvPr id="146" name="Rectangle 14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47" name="Rectangle 146"/>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148" name="Group 147"/>
          <p:cNvGrpSpPr/>
          <p:nvPr/>
        </p:nvGrpSpPr>
        <p:grpSpPr>
          <a:xfrm>
            <a:off x="2437751" y="5423197"/>
            <a:ext cx="880202" cy="541308"/>
            <a:chOff x="1116067" y="6095656"/>
            <a:chExt cx="880202" cy="541308"/>
          </a:xfrm>
        </p:grpSpPr>
        <p:sp>
          <p:nvSpPr>
            <p:cNvPr id="149" name="Rectangle 148"/>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0" name="Rectangle 149"/>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151" name="Group 150"/>
          <p:cNvGrpSpPr/>
          <p:nvPr/>
        </p:nvGrpSpPr>
        <p:grpSpPr>
          <a:xfrm>
            <a:off x="5685545" y="5092889"/>
            <a:ext cx="867089" cy="535150"/>
            <a:chOff x="1129180" y="6095656"/>
            <a:chExt cx="867089" cy="535150"/>
          </a:xfrm>
        </p:grpSpPr>
        <p:sp>
          <p:nvSpPr>
            <p:cNvPr id="152" name="Rectangle 15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3" name="Rectangle 152"/>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154" name="Group 153"/>
          <p:cNvGrpSpPr/>
          <p:nvPr/>
        </p:nvGrpSpPr>
        <p:grpSpPr>
          <a:xfrm>
            <a:off x="5683207" y="5993615"/>
            <a:ext cx="869427" cy="560788"/>
            <a:chOff x="1126842" y="6095656"/>
            <a:chExt cx="869427" cy="560788"/>
          </a:xfrm>
        </p:grpSpPr>
        <p:sp>
          <p:nvSpPr>
            <p:cNvPr id="155" name="Rectangle 15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6" name="Rectangle 155"/>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pic>
        <p:nvPicPr>
          <p:cNvPr id="5" name="Picture 4"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56848" y="1802732"/>
            <a:ext cx="1485900" cy="482600"/>
          </a:xfrm>
          <a:prstGeom prst="rect">
            <a:avLst/>
          </a:prstGeom>
        </p:spPr>
      </p:pic>
    </p:spTree>
    <p:extLst>
      <p:ext uri="{BB962C8B-B14F-4D97-AF65-F5344CB8AC3E}">
        <p14:creationId xmlns:p14="http://schemas.microsoft.com/office/powerpoint/2010/main" val="1055338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#3</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For each symbol </a:t>
            </a:r>
            <a:r>
              <a:rPr lang="en-US" i="1" dirty="0" err="1" smtClean="0">
                <a:latin typeface="Times New Roman"/>
                <a:cs typeface="Times New Roman"/>
              </a:rPr>
              <a:t>i</a:t>
            </a:r>
            <a:r>
              <a:rPr lang="en-US" dirty="0" smtClean="0"/>
              <a:t>, flip </a:t>
            </a:r>
            <a:r>
              <a:rPr lang="en-US" i="1" dirty="0" smtClean="0">
                <a:latin typeface="Times New Roman"/>
                <a:cs typeface="Times New Roman"/>
              </a:rPr>
              <a:t>c</a:t>
            </a:r>
            <a:r>
              <a:rPr lang="en-US" i="1" baseline="-25000" dirty="0" smtClean="0">
                <a:latin typeface="Times New Roman"/>
                <a:cs typeface="Times New Roman"/>
              </a:rPr>
              <a:t>i</a:t>
            </a:r>
            <a:r>
              <a:rPr lang="en-US" dirty="0" smtClean="0"/>
              <a:t> </a:t>
            </a:r>
            <a:endParaRPr lang="en-US" dirty="0" smtClean="0"/>
          </a:p>
          <a:p>
            <a:pPr lvl="1"/>
            <a:r>
              <a:rPr lang="en-US" dirty="0" smtClean="0"/>
              <a:t>Obfuscate</a:t>
            </a:r>
            <a:endParaRPr lang="en-US" baseline="30000" dirty="0" smtClean="0">
              <a:latin typeface="Times New Roman"/>
              <a:cs typeface="Times New Roman"/>
            </a:endParaRPr>
          </a:p>
        </p:txBody>
      </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Knowing where errors occur is useful in coding theory</a:t>
            </a: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19</a:t>
            </a:fld>
            <a:r>
              <a:rPr lang="en-US" smtClean="0"/>
              <a:t> BWF 4/2/2014</a:t>
            </a:r>
            <a:endParaRPr lang="en-US" dirty="0"/>
          </a:p>
        </p:txBody>
      </p:sp>
      <p:sp>
        <p:nvSpPr>
          <p:cNvPr id="112" name="Rectangle 111"/>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3" name="Group 112"/>
          <p:cNvGrpSpPr/>
          <p:nvPr/>
        </p:nvGrpSpPr>
        <p:grpSpPr>
          <a:xfrm>
            <a:off x="1463040" y="3784483"/>
            <a:ext cx="2111844" cy="2302596"/>
            <a:chOff x="6838074" y="2277355"/>
            <a:chExt cx="981497" cy="1772740"/>
          </a:xfrm>
        </p:grpSpPr>
        <p:sp>
          <p:nvSpPr>
            <p:cNvPr id="114" name="Trapezoid 113"/>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5" name="TextBox 114"/>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16" name="Straight Arrow Connector 115"/>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7" name="Straight Arrow Connector 116"/>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8" name="Straight Arrow Connector 117"/>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19" name="Group 118"/>
          <p:cNvGrpSpPr/>
          <p:nvPr/>
        </p:nvGrpSpPr>
        <p:grpSpPr>
          <a:xfrm>
            <a:off x="5198413" y="4697944"/>
            <a:ext cx="2578825" cy="1810201"/>
            <a:chOff x="6827762" y="2204122"/>
            <a:chExt cx="991809" cy="1845973"/>
          </a:xfrm>
        </p:grpSpPr>
        <p:sp>
          <p:nvSpPr>
            <p:cNvPr id="120" name="Trapezoid 11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1" name="TextBox 120"/>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22" name="Straight Arrow Connector 121"/>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3" name="Straight Arrow Connector 122"/>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4" name="TextBox 123"/>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125" name="Group 124"/>
          <p:cNvGrpSpPr/>
          <p:nvPr/>
        </p:nvGrpSpPr>
        <p:grpSpPr>
          <a:xfrm>
            <a:off x="7815967" y="4882610"/>
            <a:ext cx="579497" cy="369332"/>
            <a:chOff x="6366719" y="2492739"/>
            <a:chExt cx="579497" cy="369332"/>
          </a:xfrm>
        </p:grpSpPr>
        <p:sp>
          <p:nvSpPr>
            <p:cNvPr id="126" name="Rectangle 125"/>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TextBox 126"/>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128" name="Rectangle 127"/>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29" name="TextBox 128"/>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130" name="Elbow Connector 129"/>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32" name="Rectangle 131"/>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33" name="TextBox 132"/>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134" name="Rectangle 133"/>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135" name="Rectangle 134"/>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cxnSp>
        <p:nvCxnSpPr>
          <p:cNvPr id="136" name="Elbow Connector 135"/>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7" name="Elbow Connector 136"/>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9" name="Straight Arrow Connector 138"/>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40" name="Group 139"/>
          <p:cNvGrpSpPr/>
          <p:nvPr/>
        </p:nvGrpSpPr>
        <p:grpSpPr>
          <a:xfrm>
            <a:off x="786386" y="4588137"/>
            <a:ext cx="413796" cy="461665"/>
            <a:chOff x="637563" y="4042853"/>
            <a:chExt cx="413796" cy="461665"/>
          </a:xfrm>
        </p:grpSpPr>
        <p:sp>
          <p:nvSpPr>
            <p:cNvPr id="141" name="Rectangle 140"/>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42" name="TextBox 141"/>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143" name="TextBox 142"/>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144" name="Object 143"/>
          <p:cNvGraphicFramePr>
            <a:graphicFrameLocks noChangeAspect="1"/>
          </p:cNvGraphicFramePr>
          <p:nvPr>
            <p:extLst>
              <p:ext uri="{D42A27DB-BD31-4B8C-83A1-F6EECF244321}">
                <p14:modId xmlns:p14="http://schemas.microsoft.com/office/powerpoint/2010/main" val="3360355888"/>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88431"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grpSp>
        <p:nvGrpSpPr>
          <p:cNvPr id="148" name="Group 147"/>
          <p:cNvGrpSpPr/>
          <p:nvPr/>
        </p:nvGrpSpPr>
        <p:grpSpPr>
          <a:xfrm>
            <a:off x="2437751" y="5423197"/>
            <a:ext cx="880202" cy="541308"/>
            <a:chOff x="1116067" y="6095656"/>
            <a:chExt cx="880202" cy="541308"/>
          </a:xfrm>
        </p:grpSpPr>
        <p:sp>
          <p:nvSpPr>
            <p:cNvPr id="149" name="Rectangle 148"/>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0" name="Rectangle 149"/>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151" name="Group 150"/>
          <p:cNvGrpSpPr/>
          <p:nvPr/>
        </p:nvGrpSpPr>
        <p:grpSpPr>
          <a:xfrm>
            <a:off x="5685545" y="5092889"/>
            <a:ext cx="867089" cy="535150"/>
            <a:chOff x="1129180" y="6095656"/>
            <a:chExt cx="867089" cy="535150"/>
          </a:xfrm>
        </p:grpSpPr>
        <p:sp>
          <p:nvSpPr>
            <p:cNvPr id="152" name="Rectangle 15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3" name="Rectangle 152"/>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154" name="Group 153"/>
          <p:cNvGrpSpPr/>
          <p:nvPr/>
        </p:nvGrpSpPr>
        <p:grpSpPr>
          <a:xfrm>
            <a:off x="5683207" y="5993615"/>
            <a:ext cx="869427" cy="560788"/>
            <a:chOff x="1126842" y="6095656"/>
            <a:chExt cx="869427" cy="560788"/>
          </a:xfrm>
        </p:grpSpPr>
        <p:sp>
          <p:nvSpPr>
            <p:cNvPr id="155" name="Rectangle 15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6" name="Rectangle 155"/>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pic>
        <p:nvPicPr>
          <p:cNvPr id="5" name="Picture 4"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56848" y="1802732"/>
            <a:ext cx="1485900" cy="482600"/>
          </a:xfrm>
          <a:prstGeom prst="rect">
            <a:avLst/>
          </a:prstGeom>
        </p:spPr>
      </p:pic>
      <p:sp>
        <p:nvSpPr>
          <p:cNvPr id="52" name="TextBox 51"/>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145" name="Group 144"/>
          <p:cNvGrpSpPr/>
          <p:nvPr/>
        </p:nvGrpSpPr>
        <p:grpSpPr>
          <a:xfrm>
            <a:off x="2464487" y="4428895"/>
            <a:ext cx="853466" cy="532764"/>
            <a:chOff x="1142803" y="6095656"/>
            <a:chExt cx="853466" cy="532764"/>
          </a:xfrm>
        </p:grpSpPr>
        <p:sp>
          <p:nvSpPr>
            <p:cNvPr id="146" name="Rectangle 14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47" name="Rectangle 146"/>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Tree>
    <p:extLst>
      <p:ext uri="{BB962C8B-B14F-4D97-AF65-F5344CB8AC3E}">
        <p14:creationId xmlns:p14="http://schemas.microsoft.com/office/powerpoint/2010/main" val="1027888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357868"/>
            <a:ext cx="3983696" cy="4890532"/>
          </a:xfrm>
        </p:spPr>
        <p:txBody>
          <a:bodyPr>
            <a:noAutofit/>
          </a:bodyPr>
          <a:lstStyle/>
          <a:p>
            <a:r>
              <a:rPr lang="en-US" sz="2000" dirty="0" smtClean="0">
                <a:latin typeface="Arial" charset="0"/>
              </a:rPr>
              <a:t>High entropy sources are </a:t>
            </a:r>
            <a:br>
              <a:rPr lang="en-US" sz="2000" dirty="0" smtClean="0">
                <a:latin typeface="Arial" charset="0"/>
              </a:rPr>
            </a:br>
            <a:r>
              <a:rPr lang="en-US" sz="2000" dirty="0" smtClean="0">
                <a:latin typeface="Arial" charset="0"/>
              </a:rPr>
              <a:t>often noisy </a:t>
            </a:r>
          </a:p>
          <a:p>
            <a:pPr lvl="1"/>
            <a:r>
              <a:rPr lang="en-US" sz="1600" dirty="0">
                <a:latin typeface="Arial" charset="0"/>
              </a:rPr>
              <a:t>Source </a:t>
            </a:r>
            <a:r>
              <a:rPr lang="en-US" sz="1600" i="1" dirty="0" smtClean="0">
                <a:latin typeface="Arial" charset="0"/>
              </a:rPr>
              <a:t>differs</a:t>
            </a:r>
            <a:r>
              <a:rPr lang="en-US" sz="1600" dirty="0" smtClean="0">
                <a:latin typeface="Arial" charset="0"/>
              </a:rPr>
              <a:t> </a:t>
            </a:r>
            <a:r>
              <a:rPr lang="en-US" sz="1600" dirty="0">
                <a:latin typeface="Arial" charset="0"/>
              </a:rPr>
              <a:t>over time, </a:t>
            </a:r>
            <a:r>
              <a:rPr lang="en-US" sz="1600" dirty="0" smtClean="0">
                <a:latin typeface="Arial" charset="0"/>
              </a:rPr>
              <a:t/>
            </a:r>
            <a:br>
              <a:rPr lang="en-US" sz="1600" dirty="0" smtClean="0">
                <a:latin typeface="Arial" charset="0"/>
              </a:rPr>
            </a:br>
            <a:r>
              <a:rPr lang="en-US" sz="1600" dirty="0" smtClean="0">
                <a:latin typeface="Arial" charset="0"/>
              </a:rPr>
              <a:t>first reading </a:t>
            </a:r>
            <a:r>
              <a:rPr lang="en-US" sz="1600" i="1" dirty="0" smtClean="0">
                <a:latin typeface="Times New Roman"/>
                <a:cs typeface="Times New Roman"/>
              </a:rPr>
              <a:t>w</a:t>
            </a:r>
            <a:r>
              <a:rPr lang="en-US" sz="1600" dirty="0" smtClean="0">
                <a:latin typeface="Arial" charset="0"/>
              </a:rPr>
              <a:t> </a:t>
            </a:r>
            <a:br>
              <a:rPr lang="en-US" sz="1600" dirty="0" smtClean="0">
                <a:latin typeface="Arial" charset="0"/>
              </a:rPr>
            </a:br>
            <a:r>
              <a:rPr lang="en-US" sz="1600" dirty="0" smtClean="0">
                <a:latin typeface="Arial" charset="0"/>
              </a:rPr>
              <a:t>later readings </a:t>
            </a:r>
            <a:r>
              <a:rPr lang="en-US" sz="1600" i="1" dirty="0" smtClean="0">
                <a:latin typeface="Times New Roman"/>
                <a:cs typeface="Times New Roman"/>
              </a:rPr>
              <a:t>x</a:t>
            </a:r>
            <a:r>
              <a:rPr lang="en-US" sz="1600" dirty="0" smtClean="0">
                <a:latin typeface="Arial" charset="0"/>
              </a:rPr>
              <a:t>, </a:t>
            </a:r>
            <a:endParaRPr lang="en-US" sz="1600" baseline="-25000" dirty="0" smtClean="0">
              <a:latin typeface="Times New Roman"/>
              <a:cs typeface="Times New Roman"/>
            </a:endParaRPr>
          </a:p>
          <a:p>
            <a:pPr lvl="1"/>
            <a:r>
              <a:rPr lang="en-US" altLang="ja-JP" sz="1600" dirty="0" smtClean="0">
                <a:latin typeface="Times New Roman"/>
                <a:cs typeface="Times New Roman"/>
              </a:rPr>
              <a:t>Distance is bounded</a:t>
            </a:r>
          </a:p>
          <a:p>
            <a:pPr marL="457200" lvl="1" indent="0">
              <a:buNone/>
            </a:pPr>
            <a:r>
              <a:rPr lang="en-US" altLang="ja-JP" sz="1600" dirty="0" smtClean="0">
                <a:latin typeface="Times New Roman"/>
                <a:cs typeface="Times New Roman"/>
              </a:rPr>
              <a:t>      </a:t>
            </a:r>
            <a:r>
              <a:rPr lang="en-US" altLang="ja-JP" sz="1600" i="1" dirty="0" smtClean="0">
                <a:latin typeface="Times New Roman"/>
                <a:cs typeface="Times New Roman"/>
              </a:rPr>
              <a:t>d</a:t>
            </a:r>
            <a:r>
              <a:rPr lang="en-US" altLang="ja-JP" sz="1600" dirty="0" smtClean="0">
                <a:latin typeface="Times New Roman"/>
                <a:cs typeface="Times New Roman"/>
              </a:rPr>
              <a:t>(</a:t>
            </a:r>
            <a:r>
              <a:rPr lang="en-US" altLang="ja-JP" sz="1600" i="1" dirty="0" smtClean="0">
                <a:latin typeface="Times New Roman"/>
                <a:cs typeface="Times New Roman"/>
              </a:rPr>
              <a:t>w</a:t>
            </a:r>
            <a:r>
              <a:rPr lang="en-US" altLang="ja-JP" sz="1600" dirty="0" smtClean="0">
                <a:latin typeface="Times New Roman"/>
                <a:cs typeface="Times New Roman"/>
              </a:rPr>
              <a:t>, </a:t>
            </a:r>
            <a:r>
              <a:rPr lang="en-US" altLang="ja-JP" sz="1600" i="1" dirty="0">
                <a:latin typeface="Times New Roman"/>
                <a:cs typeface="Times New Roman"/>
              </a:rPr>
              <a:t>x</a:t>
            </a:r>
            <a:r>
              <a:rPr lang="en-US" altLang="ja-JP" sz="1600" dirty="0" smtClean="0">
                <a:latin typeface="Times New Roman"/>
                <a:cs typeface="Times New Roman"/>
              </a:rPr>
              <a:t>)</a:t>
            </a:r>
            <a:r>
              <a:rPr lang="en-US" altLang="ja-JP" sz="1600" dirty="0" smtClean="0">
                <a:latin typeface="Times New Roman"/>
                <a:cs typeface="Times New Roman"/>
              </a:rPr>
              <a:t>≤</a:t>
            </a:r>
            <a:r>
              <a:rPr lang="en-US" altLang="ja-JP" sz="1600" i="1" dirty="0" err="1" smtClean="0">
                <a:latin typeface="Times New Roman"/>
                <a:cs typeface="Times New Roman"/>
              </a:rPr>
              <a:t>d</a:t>
            </a:r>
            <a:r>
              <a:rPr lang="en-US" altLang="ja-JP" sz="1600" i="1" baseline="-25000" dirty="0" err="1" smtClean="0">
                <a:latin typeface="Times New Roman"/>
                <a:cs typeface="Times New Roman"/>
              </a:rPr>
              <a:t>max</a:t>
            </a:r>
            <a:endParaRPr lang="en-US" sz="2000" dirty="0" smtClean="0">
              <a:latin typeface="Arial" charset="0"/>
            </a:endParaRPr>
          </a:p>
          <a:p>
            <a:r>
              <a:rPr lang="en-US" sz="2000" dirty="0" smtClean="0">
                <a:latin typeface="Arial" charset="0"/>
              </a:rPr>
              <a:t>Want </a:t>
            </a:r>
            <a:r>
              <a:rPr lang="en-US" sz="2000" dirty="0">
                <a:latin typeface="Arial" charset="0"/>
              </a:rPr>
              <a:t>to derive stable and </a:t>
            </a:r>
            <a:r>
              <a:rPr lang="en-US" sz="2000" i="1" dirty="0">
                <a:latin typeface="Arial" charset="0"/>
              </a:rPr>
              <a:t>cryptographically</a:t>
            </a:r>
            <a:r>
              <a:rPr lang="en-US" sz="2000" dirty="0">
                <a:latin typeface="Arial" charset="0"/>
              </a:rPr>
              <a:t> strong key from </a:t>
            </a:r>
            <a:r>
              <a:rPr lang="en-US" sz="2000" dirty="0" smtClean="0">
                <a:latin typeface="Arial" charset="0"/>
              </a:rPr>
              <a:t>noisy source</a:t>
            </a:r>
            <a:endParaRPr lang="en-US" sz="2000" dirty="0">
              <a:latin typeface="Arial" charset="0"/>
            </a:endParaRPr>
          </a:p>
          <a:p>
            <a:pPr lvl="1"/>
            <a:r>
              <a:rPr lang="en-US" sz="1600" dirty="0" smtClean="0">
                <a:latin typeface="Arial" charset="0"/>
                <a:cs typeface="Arial" charset="0"/>
              </a:rPr>
              <a:t>Want </a:t>
            </a:r>
            <a:r>
              <a:rPr lang="en-US" sz="1600" i="1" dirty="0" smtClean="0">
                <a:latin typeface="Times New Roman"/>
                <a:cs typeface="Times New Roman"/>
              </a:rPr>
              <a:t>w</a:t>
            </a:r>
            <a:r>
              <a:rPr lang="en-US" sz="1600" dirty="0" smtClean="0">
                <a:latin typeface="Times New Roman"/>
                <a:cs typeface="Times New Roman"/>
              </a:rPr>
              <a:t>, </a:t>
            </a:r>
            <a:r>
              <a:rPr lang="en-US" sz="1600" i="1" dirty="0" smtClean="0">
                <a:latin typeface="Times New Roman"/>
                <a:cs typeface="Times New Roman"/>
              </a:rPr>
              <a:t>x</a:t>
            </a:r>
            <a:r>
              <a:rPr lang="en-US" sz="1600" dirty="0" smtClean="0">
                <a:latin typeface="Arial" charset="0"/>
                <a:cs typeface="Arial" charset="0"/>
              </a:rPr>
              <a:t> </a:t>
            </a:r>
            <a:r>
              <a:rPr lang="en-US" sz="1600" dirty="0" smtClean="0">
                <a:latin typeface="Arial" charset="0"/>
                <a:cs typeface="Arial" charset="0"/>
              </a:rPr>
              <a:t>to </a:t>
            </a:r>
            <a:r>
              <a:rPr lang="en-US" sz="1600" dirty="0">
                <a:latin typeface="Arial" charset="0"/>
                <a:cs typeface="Arial" charset="0"/>
              </a:rPr>
              <a:t>map to same </a:t>
            </a:r>
            <a:r>
              <a:rPr lang="en-US" sz="1600" dirty="0" smtClean="0">
                <a:latin typeface="Arial" charset="0"/>
                <a:cs typeface="Arial" charset="0"/>
              </a:rPr>
              <a:t>key</a:t>
            </a:r>
            <a:endParaRPr lang="en-US" sz="2000" dirty="0">
              <a:latin typeface="Arial" charset="0"/>
            </a:endParaRPr>
          </a:p>
          <a:p>
            <a:r>
              <a:rPr lang="en-US" sz="2000" dirty="0" smtClean="0">
                <a:latin typeface="Arial" charset="0"/>
              </a:rPr>
              <a:t>Different samples from source </a:t>
            </a:r>
            <a:r>
              <a:rPr lang="en-US" sz="2000" i="1" dirty="0" smtClean="0">
                <a:latin typeface="Arial" charset="0"/>
              </a:rPr>
              <a:t>must</a:t>
            </a:r>
            <a:r>
              <a:rPr lang="en-US" sz="2000" dirty="0" smtClean="0">
                <a:latin typeface="Arial" charset="0"/>
              </a:rPr>
              <a:t> </a:t>
            </a:r>
            <a:r>
              <a:rPr lang="en-US" sz="2000" dirty="0">
                <a:latin typeface="Arial" charset="0"/>
              </a:rPr>
              <a:t>map to different and </a:t>
            </a:r>
            <a:r>
              <a:rPr lang="en-US" sz="2000" i="1" dirty="0">
                <a:latin typeface="Arial" charset="0"/>
              </a:rPr>
              <a:t>independent </a:t>
            </a:r>
            <a:r>
              <a:rPr lang="en-US" sz="2000" dirty="0">
                <a:latin typeface="Arial" charset="0"/>
              </a:rPr>
              <a:t>keys</a:t>
            </a:r>
          </a:p>
          <a:p>
            <a:pPr lvl="1"/>
            <a:r>
              <a:rPr lang="en-US" sz="1600" i="1" dirty="0" smtClean="0">
                <a:latin typeface="Times New Roman" charset="0"/>
                <a:cs typeface="Times New Roman" charset="0"/>
              </a:rPr>
              <a:t>Gen</a:t>
            </a:r>
            <a:r>
              <a:rPr lang="en-US" sz="1600" dirty="0" smtClean="0">
                <a:latin typeface="Times New Roman" charset="0"/>
                <a:cs typeface="Times New Roman" charset="0"/>
              </a:rPr>
              <a:t>( </a:t>
            </a:r>
            <a:r>
              <a:rPr lang="en-US" sz="1600" i="1" dirty="0" smtClean="0">
                <a:latin typeface="Times New Roman" charset="0"/>
                <a:cs typeface="Times New Roman" charset="0"/>
              </a:rPr>
              <a:t>w</a:t>
            </a:r>
            <a:r>
              <a:rPr lang="en-US" sz="1600" i="1" baseline="-25000" dirty="0" smtClean="0">
                <a:latin typeface="Times New Roman" charset="0"/>
                <a:cs typeface="Times New Roman" charset="0"/>
              </a:rPr>
              <a:t> </a:t>
            </a:r>
            <a:r>
              <a:rPr lang="en-US" sz="1600" dirty="0" smtClean="0">
                <a:latin typeface="Times New Roman" charset="0"/>
                <a:cs typeface="Times New Roman" charset="0"/>
              </a:rPr>
              <a:t>) </a:t>
            </a:r>
            <a:r>
              <a:rPr lang="en-US" sz="1600" dirty="0">
                <a:latin typeface="Times New Roman" charset="0"/>
                <a:cs typeface="Times New Roman" charset="0"/>
              </a:rPr>
              <a:t>≠ </a:t>
            </a:r>
            <a:r>
              <a:rPr lang="en-US" sz="1600" i="1" dirty="0" smtClean="0">
                <a:latin typeface="Times New Roman" charset="0"/>
                <a:cs typeface="Times New Roman" charset="0"/>
              </a:rPr>
              <a:t>Gen</a:t>
            </a:r>
            <a:r>
              <a:rPr lang="en-US" sz="1600" dirty="0" smtClean="0">
                <a:latin typeface="Times New Roman" charset="0"/>
                <a:cs typeface="Times New Roman" charset="0"/>
              </a:rPr>
              <a:t>( </a:t>
            </a:r>
            <a:r>
              <a:rPr lang="en-US" sz="1600" i="1" dirty="0" smtClean="0">
                <a:latin typeface="Times New Roman" charset="0"/>
                <a:cs typeface="Times New Roman" charset="0"/>
              </a:rPr>
              <a:t>w</a:t>
            </a:r>
            <a:r>
              <a:rPr lang="en-US" sz="1600" dirty="0" smtClean="0">
                <a:latin typeface="Times New Roman" charset="0"/>
                <a:cs typeface="Times New Roman" charset="0"/>
              </a:rPr>
              <a:t>’</a:t>
            </a:r>
            <a:r>
              <a:rPr lang="en-US" sz="1600" i="1" dirty="0" smtClean="0">
                <a:latin typeface="Times New Roman" charset="0"/>
                <a:cs typeface="Times New Roman" charset="0"/>
              </a:rPr>
              <a:t> </a:t>
            </a:r>
            <a:r>
              <a:rPr lang="en-US" sz="1600" dirty="0" smtClean="0">
                <a:latin typeface="Times New Roman" charset="0"/>
                <a:cs typeface="Times New Roman" charset="0"/>
              </a:rPr>
              <a:t>)</a:t>
            </a:r>
            <a:endParaRPr lang="en-US" sz="1600" dirty="0">
              <a:latin typeface="Times New Roman" charset="0"/>
              <a:cs typeface="Times New Roman" charset="0"/>
            </a:endParaRPr>
          </a:p>
        </p:txBody>
      </p:sp>
      <p:sp>
        <p:nvSpPr>
          <p:cNvPr id="8194" name="Title 2"/>
          <p:cNvSpPr>
            <a:spLocks noGrp="1"/>
          </p:cNvSpPr>
          <p:nvPr>
            <p:ph type="title"/>
          </p:nvPr>
        </p:nvSpPr>
        <p:spPr/>
        <p:txBody>
          <a:bodyPr>
            <a:normAutofit fontScale="90000"/>
          </a:bodyPr>
          <a:lstStyle/>
          <a:p>
            <a:r>
              <a:rPr lang="en-US" dirty="0" smtClean="0">
                <a:latin typeface="Arial" charset="0"/>
              </a:rPr>
              <a:t>Key Derivation from Noisy Sources</a:t>
            </a:r>
            <a:endParaRPr lang="en-US" dirty="0">
              <a:latin typeface="Arial" charset="0"/>
            </a:endParaRPr>
          </a:p>
        </p:txBody>
      </p:sp>
      <p:pic>
        <p:nvPicPr>
          <p:cNvPr id="6" name="Picture 5"/>
          <p:cNvPicPr>
            <a:picLocks noChangeAspect="1" noChangeArrowheads="1"/>
          </p:cNvPicPr>
          <p:nvPr/>
        </p:nvPicPr>
        <p:blipFill>
          <a:blip r:embed="rId4" cstate="print"/>
          <a:srcRect l="23770" t="50000" r="3369" b="22278"/>
          <a:stretch>
            <a:fillRect/>
          </a:stretch>
        </p:blipFill>
        <p:spPr bwMode="auto">
          <a:xfrm>
            <a:off x="4073440" y="2209800"/>
            <a:ext cx="4800600" cy="1008126"/>
          </a:xfrm>
          <a:prstGeom prst="rect">
            <a:avLst/>
          </a:prstGeom>
          <a:noFill/>
          <a:ln w="12700">
            <a:noFill/>
            <a:miter lim="800000"/>
            <a:headEnd type="none" w="sm" len="sm"/>
            <a:tailEnd type="none" w="sm" len="sm"/>
          </a:ln>
          <a:effectLst/>
        </p:spPr>
      </p:pic>
      <p:sp>
        <p:nvSpPr>
          <p:cNvPr id="3" name="TextBox 2"/>
          <p:cNvSpPr txBox="1"/>
          <p:nvPr/>
        </p:nvSpPr>
        <p:spPr>
          <a:xfrm>
            <a:off x="4436967" y="1357868"/>
            <a:ext cx="3906726" cy="615553"/>
          </a:xfrm>
          <a:prstGeom prst="rect">
            <a:avLst/>
          </a:prstGeom>
          <a:noFill/>
        </p:spPr>
        <p:txBody>
          <a:bodyPr wrap="none" rtlCol="0">
            <a:spAutoFit/>
          </a:bodyPr>
          <a:lstStyle/>
          <a:p>
            <a:pPr algn="ctr"/>
            <a:r>
              <a:rPr lang="en-US" sz="1800" b="1" dirty="0" smtClean="0"/>
              <a:t>Physically Unclonable Functions (PUFs)</a:t>
            </a:r>
          </a:p>
          <a:p>
            <a:r>
              <a:rPr lang="en-US" sz="1600" b="1" dirty="0" smtClean="0"/>
              <a:t>[PappuRechtTaylorGershenfield02]    </a:t>
            </a:r>
            <a:endParaRPr lang="en-US" sz="1600" b="1" dirty="0"/>
          </a:p>
        </p:txBody>
      </p:sp>
      <p:pic>
        <p:nvPicPr>
          <p:cNvPr id="8" name="Content Placeholder 3"/>
          <p:cNvPicPr>
            <a:picLocks noChangeAspect="1"/>
          </p:cNvPicPr>
          <p:nvPr/>
        </p:nvPicPr>
        <p:blipFill>
          <a:blip r:embed="rId5">
            <a:extLst>
              <a:ext uri="{28A0092B-C50C-407E-A947-70E740481C1C}">
                <a14:useLocalDpi xmlns:a14="http://schemas.microsoft.com/office/drawing/2010/main" val="0"/>
              </a:ext>
            </a:extLst>
          </a:blip>
          <a:srcRect l="-6770" r="-6770"/>
          <a:stretch>
            <a:fillRect/>
          </a:stretch>
        </p:blipFill>
        <p:spPr bwMode="auto">
          <a:xfrm>
            <a:off x="4952321" y="4572000"/>
            <a:ext cx="817563"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rotWithShape="1">
          <a:blip r:embed="rId6"/>
          <a:srcRect l="-400" r="30920"/>
          <a:stretch/>
        </p:blipFill>
        <p:spPr>
          <a:xfrm>
            <a:off x="6172200" y="4038600"/>
            <a:ext cx="1497921" cy="2209800"/>
          </a:xfrm>
          <a:prstGeom prst="rect">
            <a:avLst/>
          </a:prstGeom>
          <a:effectLst/>
          <a:scene3d>
            <a:camera prst="orthographicFront">
              <a:rot lat="0" lon="10800000" rev="0"/>
            </a:camera>
            <a:lightRig rig="threePt" dir="t"/>
          </a:scene3d>
        </p:spPr>
      </p:pic>
      <p:sp>
        <p:nvSpPr>
          <p:cNvPr id="12" name="TextBox 11"/>
          <p:cNvSpPr txBox="1"/>
          <p:nvPr/>
        </p:nvSpPr>
        <p:spPr>
          <a:xfrm>
            <a:off x="5580422" y="3352800"/>
            <a:ext cx="1619817" cy="615553"/>
          </a:xfrm>
          <a:prstGeom prst="rect">
            <a:avLst/>
          </a:prstGeom>
          <a:noFill/>
        </p:spPr>
        <p:txBody>
          <a:bodyPr wrap="none" rtlCol="0">
            <a:spAutoFit/>
          </a:bodyPr>
          <a:lstStyle/>
          <a:p>
            <a:pPr algn="ctr"/>
            <a:r>
              <a:rPr lang="en-US" sz="1800" b="1" dirty="0" smtClean="0"/>
              <a:t>Biometric Data</a:t>
            </a:r>
            <a:br>
              <a:rPr lang="en-US" sz="1800" b="1" dirty="0" smtClean="0"/>
            </a:br>
            <a:r>
              <a:rPr lang="en-US" sz="1600" b="1" dirty="0" smtClean="0"/>
              <a:t>[Daugman04]</a:t>
            </a:r>
            <a:endParaRPr lang="en-US" sz="1800" b="1" dirty="0"/>
          </a:p>
        </p:txBody>
      </p:sp>
      <p:graphicFrame>
        <p:nvGraphicFramePr>
          <p:cNvPr id="10" name="Object 9"/>
          <p:cNvGraphicFramePr>
            <a:graphicFrameLocks noChangeAspect="1"/>
          </p:cNvGraphicFramePr>
          <p:nvPr>
            <p:extLst>
              <p:ext uri="{D42A27DB-BD31-4B8C-83A1-F6EECF244321}">
                <p14:modId xmlns:p14="http://schemas.microsoft.com/office/powerpoint/2010/main" val="3393729905"/>
              </p:ext>
            </p:extLst>
          </p:nvPr>
        </p:nvGraphicFramePr>
        <p:xfrm>
          <a:off x="8555038" y="2089150"/>
          <a:ext cx="263525" cy="239713"/>
        </p:xfrm>
        <a:graphic>
          <a:graphicData uri="http://schemas.openxmlformats.org/presentationml/2006/ole">
            <mc:AlternateContent xmlns:mc="http://schemas.openxmlformats.org/markup-compatibility/2006">
              <mc:Choice xmlns:v="urn:schemas-microsoft-com:vml" Requires="v">
                <p:oleObj spid="_x0000_s38884" name="Equation" r:id="rId7" imgW="152400" imgH="139700" progId="Equation.3">
                  <p:embed/>
                </p:oleObj>
              </mc:Choice>
              <mc:Fallback>
                <p:oleObj name="Equation" r:id="rId7" imgW="152400" imgH="139700" progId="Equation.3">
                  <p:embed/>
                  <p:pic>
                    <p:nvPicPr>
                      <p:cNvPr id="0" name=""/>
                      <p:cNvPicPr/>
                      <p:nvPr/>
                    </p:nvPicPr>
                    <p:blipFill>
                      <a:blip r:embed="rId8"/>
                      <a:stretch>
                        <a:fillRect/>
                      </a:stretch>
                    </p:blipFill>
                    <p:spPr>
                      <a:xfrm>
                        <a:off x="8555038" y="2089150"/>
                        <a:ext cx="263525" cy="239713"/>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475418472"/>
              </p:ext>
            </p:extLst>
          </p:nvPr>
        </p:nvGraphicFramePr>
        <p:xfrm>
          <a:off x="7934325" y="5124450"/>
          <a:ext cx="265113" cy="241300"/>
        </p:xfrm>
        <a:graphic>
          <a:graphicData uri="http://schemas.openxmlformats.org/presentationml/2006/ole">
            <mc:AlternateContent xmlns:mc="http://schemas.openxmlformats.org/markup-compatibility/2006">
              <mc:Choice xmlns:v="urn:schemas-microsoft-com:vml" Requires="v">
                <p:oleObj spid="_x0000_s38885" name="Equation" r:id="rId9" imgW="152400" imgH="139700" progId="Equation.3">
                  <p:embed/>
                </p:oleObj>
              </mc:Choice>
              <mc:Fallback>
                <p:oleObj name="Equation" r:id="rId9" imgW="152400" imgH="139700" progId="Equation.3">
                  <p:embed/>
                  <p:pic>
                    <p:nvPicPr>
                      <p:cNvPr id="0" name=""/>
                      <p:cNvPicPr/>
                      <p:nvPr/>
                    </p:nvPicPr>
                    <p:blipFill>
                      <a:blip r:embed="rId10"/>
                      <a:stretch>
                        <a:fillRect/>
                      </a:stretch>
                    </p:blipFill>
                    <p:spPr>
                      <a:xfrm>
                        <a:off x="7934325" y="5124450"/>
                        <a:ext cx="265113" cy="241300"/>
                      </a:xfrm>
                      <a:prstGeom prst="rect">
                        <a:avLst/>
                      </a:prstGeom>
                    </p:spPr>
                  </p:pic>
                </p:oleObj>
              </mc:Fallback>
            </mc:AlternateContent>
          </a:graphicData>
        </a:graphic>
      </p:graphicFrame>
      <p:sp>
        <p:nvSpPr>
          <p:cNvPr id="4" name="Slide Number Placeholder 3"/>
          <p:cNvSpPr>
            <a:spLocks noGrp="1"/>
          </p:cNvSpPr>
          <p:nvPr>
            <p:ph type="sldNum" sz="quarter" idx="12"/>
          </p:nvPr>
        </p:nvSpPr>
        <p:spPr/>
        <p:txBody>
          <a:bodyPr/>
          <a:lstStyle/>
          <a:p>
            <a:pPr algn="l"/>
            <a:fld id="{9ED7421F-71E7-F748-8E9F-5BC3CDBE49C2}" type="slidenum">
              <a:rPr lang="en-US" smtClean="0"/>
              <a:pPr algn="l"/>
              <a:t>2</a:t>
            </a:fld>
            <a:r>
              <a:rPr lang="en-US" smtClean="0"/>
              <a:t> BWF 4/2/2014</a:t>
            </a:r>
            <a:endParaRPr lang="en-US" dirty="0"/>
          </a:p>
        </p:txBody>
      </p:sp>
    </p:spTree>
    <p:extLst>
      <p:ext uri="{BB962C8B-B14F-4D97-AF65-F5344CB8AC3E}">
        <p14:creationId xmlns:p14="http://schemas.microsoft.com/office/powerpoint/2010/main" val="25647089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par>
                          <p:cTn id="32" fill="hold">
                            <p:stCondLst>
                              <p:cond delay="500"/>
                            </p:stCondLst>
                            <p:childTnLst>
                              <p:par>
                                <p:cTn id="33" presetID="10" presetClass="entr" presetSubtype="0" fill="hold"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
                                            <p:txEl>
                                              <p:pRg st="1" end="1"/>
                                            </p:txEl>
                                          </p:spTgt>
                                        </p:tgtEl>
                                        <p:attrNameLst>
                                          <p:attrName>style.visibility</p:attrName>
                                        </p:attrNameLst>
                                      </p:cBhvr>
                                      <p:to>
                                        <p:strVal val="visible"/>
                                      </p:to>
                                    </p:set>
                                    <p:animEffect transition="in" filter="fade">
                                      <p:cBhvr>
                                        <p:cTn id="40" dur="500"/>
                                        <p:tgtEl>
                                          <p:spTgt spid="2">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
                                            <p:txEl>
                                              <p:pRg st="2" end="2"/>
                                            </p:txEl>
                                          </p:spTgt>
                                        </p:tgtEl>
                                        <p:attrNameLst>
                                          <p:attrName>style.visibility</p:attrName>
                                        </p:attrNameLst>
                                      </p:cBhvr>
                                      <p:to>
                                        <p:strVal val="visible"/>
                                      </p:to>
                                    </p:set>
                                    <p:animEffect transition="in" filter="fade">
                                      <p:cBhvr>
                                        <p:cTn id="45" dur="500"/>
                                        <p:tgtEl>
                                          <p:spTgt spid="2">
                                            <p:txEl>
                                              <p:pRg st="2" end="2"/>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
                                            <p:txEl>
                                              <p:pRg st="3" end="3"/>
                                            </p:txEl>
                                          </p:spTgt>
                                        </p:tgtEl>
                                        <p:attrNameLst>
                                          <p:attrName>style.visibility</p:attrName>
                                        </p:attrNameLst>
                                      </p:cBhvr>
                                      <p:to>
                                        <p:strVal val="visible"/>
                                      </p:to>
                                    </p:set>
                                    <p:animEffect transition="in" filter="fade">
                                      <p:cBhvr>
                                        <p:cTn id="48" dur="500"/>
                                        <p:tgtEl>
                                          <p:spTgt spid="2">
                                            <p:txEl>
                                              <p:pRg st="3" end="3"/>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
                                            <p:txEl>
                                              <p:pRg st="4" end="4"/>
                                            </p:txEl>
                                          </p:spTgt>
                                        </p:tgtEl>
                                        <p:attrNameLst>
                                          <p:attrName>style.visibility</p:attrName>
                                        </p:attrNameLst>
                                      </p:cBhvr>
                                      <p:to>
                                        <p:strVal val="visible"/>
                                      </p:to>
                                    </p:set>
                                    <p:animEffect transition="in" filter="fade">
                                      <p:cBhvr>
                                        <p:cTn id="53" dur="500"/>
                                        <p:tgtEl>
                                          <p:spTgt spid="2">
                                            <p:txEl>
                                              <p:pRg st="4" end="4"/>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
                                            <p:txEl>
                                              <p:pRg st="5" end="5"/>
                                            </p:txEl>
                                          </p:spTgt>
                                        </p:tgtEl>
                                        <p:attrNameLst>
                                          <p:attrName>style.visibility</p:attrName>
                                        </p:attrNameLst>
                                      </p:cBhvr>
                                      <p:to>
                                        <p:strVal val="visible"/>
                                      </p:to>
                                    </p:set>
                                    <p:animEffect transition="in" filter="fade">
                                      <p:cBhvr>
                                        <p:cTn id="56" dur="500"/>
                                        <p:tgtEl>
                                          <p:spTgt spid="2">
                                            <p:txEl>
                                              <p:pRg st="5" end="5"/>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2">
                                            <p:txEl>
                                              <p:pRg st="6" end="6"/>
                                            </p:txEl>
                                          </p:spTgt>
                                        </p:tgtEl>
                                        <p:attrNameLst>
                                          <p:attrName>style.visibility</p:attrName>
                                        </p:attrNameLst>
                                      </p:cBhvr>
                                      <p:to>
                                        <p:strVal val="visible"/>
                                      </p:to>
                                    </p:set>
                                    <p:animEffect transition="in" filter="fade">
                                      <p:cBhvr>
                                        <p:cTn id="61" dur="500"/>
                                        <p:tgtEl>
                                          <p:spTgt spid="2">
                                            <p:txEl>
                                              <p:pRg st="6" end="6"/>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
                                            <p:txEl>
                                              <p:pRg st="7" end="7"/>
                                            </p:txEl>
                                          </p:spTgt>
                                        </p:tgtEl>
                                        <p:attrNameLst>
                                          <p:attrName>style.visibility</p:attrName>
                                        </p:attrNameLst>
                                      </p:cBhvr>
                                      <p:to>
                                        <p:strVal val="visible"/>
                                      </p:to>
                                    </p:set>
                                    <p:animEffect transition="in" filter="fade">
                                      <p:cBhvr>
                                        <p:cTn id="64"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#3</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For each symbol </a:t>
            </a:r>
            <a:r>
              <a:rPr lang="en-US" i="1" dirty="0" err="1" smtClean="0">
                <a:latin typeface="Times New Roman"/>
                <a:cs typeface="Times New Roman"/>
              </a:rPr>
              <a:t>i</a:t>
            </a:r>
            <a:r>
              <a:rPr lang="en-US" dirty="0" smtClean="0"/>
              <a:t>, flip </a:t>
            </a:r>
            <a:r>
              <a:rPr lang="en-US" i="1" dirty="0" smtClean="0">
                <a:latin typeface="Times New Roman"/>
                <a:cs typeface="Times New Roman"/>
              </a:rPr>
              <a:t>c</a:t>
            </a:r>
            <a:r>
              <a:rPr lang="en-US" i="1" baseline="-25000" dirty="0" smtClean="0">
                <a:latin typeface="Times New Roman"/>
                <a:cs typeface="Times New Roman"/>
              </a:rPr>
              <a:t>i</a:t>
            </a:r>
            <a:r>
              <a:rPr lang="en-US" dirty="0" smtClean="0"/>
              <a:t> </a:t>
            </a:r>
            <a:endParaRPr lang="en-US" dirty="0" smtClean="0"/>
          </a:p>
          <a:p>
            <a:pPr lvl="1"/>
            <a:r>
              <a:rPr lang="en-US" dirty="0" smtClean="0"/>
              <a:t>Obfuscate</a:t>
            </a:r>
            <a:endParaRPr lang="en-US" baseline="30000" dirty="0" smtClean="0">
              <a:latin typeface="Times New Roman"/>
              <a:cs typeface="Times New Roman"/>
            </a:endParaRPr>
          </a:p>
        </p:txBody>
      </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Knowing where errors occur is useful in coding theory</a:t>
            </a: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20</a:t>
            </a:fld>
            <a:r>
              <a:rPr lang="en-US" smtClean="0"/>
              <a:t> BWF 4/2/2014</a:t>
            </a:r>
            <a:endParaRPr lang="en-US" dirty="0"/>
          </a:p>
        </p:txBody>
      </p:sp>
      <p:sp>
        <p:nvSpPr>
          <p:cNvPr id="112" name="Rectangle 111"/>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3" name="Group 112"/>
          <p:cNvGrpSpPr/>
          <p:nvPr/>
        </p:nvGrpSpPr>
        <p:grpSpPr>
          <a:xfrm>
            <a:off x="1463040" y="3784483"/>
            <a:ext cx="2111844" cy="2302596"/>
            <a:chOff x="6838074" y="2277355"/>
            <a:chExt cx="981497" cy="1772740"/>
          </a:xfrm>
        </p:grpSpPr>
        <p:sp>
          <p:nvSpPr>
            <p:cNvPr id="114" name="Trapezoid 113"/>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5" name="TextBox 114"/>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16" name="Straight Arrow Connector 115"/>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7" name="Straight Arrow Connector 116"/>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8" name="Straight Arrow Connector 117"/>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19" name="Group 118"/>
          <p:cNvGrpSpPr/>
          <p:nvPr/>
        </p:nvGrpSpPr>
        <p:grpSpPr>
          <a:xfrm>
            <a:off x="5198413" y="4697944"/>
            <a:ext cx="2578825" cy="1810201"/>
            <a:chOff x="6827762" y="2204122"/>
            <a:chExt cx="991809" cy="1845973"/>
          </a:xfrm>
        </p:grpSpPr>
        <p:sp>
          <p:nvSpPr>
            <p:cNvPr id="120" name="Trapezoid 11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1" name="TextBox 120"/>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22" name="Straight Arrow Connector 121"/>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3" name="Straight Arrow Connector 122"/>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4" name="TextBox 123"/>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125" name="Group 124"/>
          <p:cNvGrpSpPr/>
          <p:nvPr/>
        </p:nvGrpSpPr>
        <p:grpSpPr>
          <a:xfrm>
            <a:off x="7815967" y="4882610"/>
            <a:ext cx="579497" cy="369332"/>
            <a:chOff x="6366719" y="2492739"/>
            <a:chExt cx="579497" cy="369332"/>
          </a:xfrm>
        </p:grpSpPr>
        <p:sp>
          <p:nvSpPr>
            <p:cNvPr id="126" name="Rectangle 125"/>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TextBox 126"/>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128" name="Rectangle 127"/>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29" name="TextBox 128"/>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130" name="Elbow Connector 129"/>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32" name="Rectangle 131"/>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33" name="TextBox 132"/>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134" name="Rectangle 133"/>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135" name="Rectangle 134"/>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cxnSp>
        <p:nvCxnSpPr>
          <p:cNvPr id="136" name="Elbow Connector 135"/>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7" name="Elbow Connector 136"/>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9" name="Straight Arrow Connector 138"/>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40" name="Group 139"/>
          <p:cNvGrpSpPr/>
          <p:nvPr/>
        </p:nvGrpSpPr>
        <p:grpSpPr>
          <a:xfrm>
            <a:off x="786386" y="4588137"/>
            <a:ext cx="413796" cy="461665"/>
            <a:chOff x="637563" y="4042853"/>
            <a:chExt cx="413796" cy="461665"/>
          </a:xfrm>
        </p:grpSpPr>
        <p:sp>
          <p:nvSpPr>
            <p:cNvPr id="141" name="Rectangle 140"/>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42" name="TextBox 141"/>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143" name="TextBox 142"/>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144" name="Object 143"/>
          <p:cNvGraphicFramePr>
            <a:graphicFrameLocks noChangeAspect="1"/>
          </p:cNvGraphicFramePr>
          <p:nvPr>
            <p:extLst>
              <p:ext uri="{D42A27DB-BD31-4B8C-83A1-F6EECF244321}">
                <p14:modId xmlns:p14="http://schemas.microsoft.com/office/powerpoint/2010/main" val="2968675849"/>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89455"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pic>
        <p:nvPicPr>
          <p:cNvPr id="5" name="Picture 4"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56848" y="1802732"/>
            <a:ext cx="1485900" cy="482600"/>
          </a:xfrm>
          <a:prstGeom prst="rect">
            <a:avLst/>
          </a:prstGeom>
        </p:spPr>
      </p:pic>
      <p:sp>
        <p:nvSpPr>
          <p:cNvPr id="52" name="TextBox 51"/>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6" name="Group 5"/>
          <p:cNvGrpSpPr/>
          <p:nvPr/>
        </p:nvGrpSpPr>
        <p:grpSpPr>
          <a:xfrm>
            <a:off x="2464487" y="4277322"/>
            <a:ext cx="1018924" cy="684337"/>
            <a:chOff x="2464487" y="4277322"/>
            <a:chExt cx="1018924" cy="684337"/>
          </a:xfrm>
        </p:grpSpPr>
        <p:grpSp>
          <p:nvGrpSpPr>
            <p:cNvPr id="145" name="Group 144"/>
            <p:cNvGrpSpPr/>
            <p:nvPr/>
          </p:nvGrpSpPr>
          <p:grpSpPr>
            <a:xfrm>
              <a:off x="2464487" y="4428895"/>
              <a:ext cx="853466" cy="532764"/>
              <a:chOff x="1142803" y="6095656"/>
              <a:chExt cx="853466" cy="532764"/>
            </a:xfrm>
          </p:grpSpPr>
          <p:sp>
            <p:nvSpPr>
              <p:cNvPr id="146" name="Rectangle 14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47" name="Rectangle 146"/>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3" name="Rectangle 52"/>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7" name="Group 6"/>
          <p:cNvGrpSpPr/>
          <p:nvPr/>
        </p:nvGrpSpPr>
        <p:grpSpPr>
          <a:xfrm>
            <a:off x="2437751" y="5267728"/>
            <a:ext cx="1072298" cy="696777"/>
            <a:chOff x="2437751" y="5267728"/>
            <a:chExt cx="1072298" cy="696777"/>
          </a:xfrm>
        </p:grpSpPr>
        <p:grpSp>
          <p:nvGrpSpPr>
            <p:cNvPr id="148" name="Group 147"/>
            <p:cNvGrpSpPr/>
            <p:nvPr/>
          </p:nvGrpSpPr>
          <p:grpSpPr>
            <a:xfrm>
              <a:off x="2437751" y="5423197"/>
              <a:ext cx="880202" cy="541308"/>
              <a:chOff x="1116067" y="6095656"/>
              <a:chExt cx="880202" cy="541308"/>
            </a:xfrm>
          </p:grpSpPr>
          <p:sp>
            <p:nvSpPr>
              <p:cNvPr id="149" name="Rectangle 148"/>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0" name="Rectangle 149"/>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5" name="Rectangle 54"/>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8" name="Group 7"/>
          <p:cNvGrpSpPr/>
          <p:nvPr/>
        </p:nvGrpSpPr>
        <p:grpSpPr>
          <a:xfrm>
            <a:off x="5685545" y="4896628"/>
            <a:ext cx="1067842" cy="731411"/>
            <a:chOff x="5685545" y="4896628"/>
            <a:chExt cx="1067842" cy="731411"/>
          </a:xfrm>
        </p:grpSpPr>
        <p:grpSp>
          <p:nvGrpSpPr>
            <p:cNvPr id="151" name="Group 150"/>
            <p:cNvGrpSpPr/>
            <p:nvPr/>
          </p:nvGrpSpPr>
          <p:grpSpPr>
            <a:xfrm>
              <a:off x="5685545" y="5092889"/>
              <a:ext cx="867089" cy="535150"/>
              <a:chOff x="1129180" y="6095656"/>
              <a:chExt cx="867089" cy="535150"/>
            </a:xfrm>
          </p:grpSpPr>
          <p:sp>
            <p:nvSpPr>
              <p:cNvPr id="152" name="Rectangle 15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3" name="Rectangle 152"/>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7" name="Rectangle 56"/>
            <p:cNvSpPr/>
            <p:nvPr/>
          </p:nvSpPr>
          <p:spPr>
            <a:xfrm>
              <a:off x="6073450" y="48966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9" name="Group 8"/>
          <p:cNvGrpSpPr/>
          <p:nvPr/>
        </p:nvGrpSpPr>
        <p:grpSpPr>
          <a:xfrm>
            <a:off x="5683207" y="5794088"/>
            <a:ext cx="1064434" cy="760315"/>
            <a:chOff x="5683207" y="5794088"/>
            <a:chExt cx="1064434" cy="760315"/>
          </a:xfrm>
        </p:grpSpPr>
        <p:grpSp>
          <p:nvGrpSpPr>
            <p:cNvPr id="154" name="Group 153"/>
            <p:cNvGrpSpPr/>
            <p:nvPr/>
          </p:nvGrpSpPr>
          <p:grpSpPr>
            <a:xfrm>
              <a:off x="5683207" y="5993615"/>
              <a:ext cx="869427" cy="560788"/>
              <a:chOff x="1126842" y="6095656"/>
              <a:chExt cx="869427" cy="560788"/>
            </a:xfrm>
          </p:grpSpPr>
          <p:sp>
            <p:nvSpPr>
              <p:cNvPr id="155" name="Rectangle 15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6" name="Rectangle 155"/>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9" name="Rectangle 58"/>
            <p:cNvSpPr/>
            <p:nvPr/>
          </p:nvSpPr>
          <p:spPr>
            <a:xfrm>
              <a:off x="6067704" y="579408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spTree>
    <p:extLst>
      <p:ext uri="{BB962C8B-B14F-4D97-AF65-F5344CB8AC3E}">
        <p14:creationId xmlns:p14="http://schemas.microsoft.com/office/powerpoint/2010/main" val="412064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#3</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For each symbol </a:t>
            </a:r>
            <a:r>
              <a:rPr lang="en-US" i="1" dirty="0" err="1" smtClean="0">
                <a:latin typeface="Times New Roman"/>
                <a:cs typeface="Times New Roman"/>
              </a:rPr>
              <a:t>i</a:t>
            </a:r>
            <a:r>
              <a:rPr lang="en-US" dirty="0" smtClean="0"/>
              <a:t>, flip </a:t>
            </a:r>
            <a:r>
              <a:rPr lang="en-US" i="1" dirty="0" smtClean="0">
                <a:latin typeface="Times New Roman"/>
                <a:cs typeface="Times New Roman"/>
              </a:rPr>
              <a:t>c</a:t>
            </a:r>
            <a:r>
              <a:rPr lang="en-US" i="1" baseline="-25000" dirty="0" smtClean="0">
                <a:latin typeface="Times New Roman"/>
                <a:cs typeface="Times New Roman"/>
              </a:rPr>
              <a:t>i</a:t>
            </a:r>
            <a:r>
              <a:rPr lang="en-US" dirty="0" smtClean="0"/>
              <a:t> </a:t>
            </a:r>
            <a:endParaRPr lang="en-US" dirty="0" smtClean="0"/>
          </a:p>
          <a:p>
            <a:pPr lvl="1"/>
            <a:r>
              <a:rPr lang="en-US" dirty="0" smtClean="0"/>
              <a:t>Obfuscate</a:t>
            </a:r>
            <a:endParaRPr lang="en-US" baseline="30000" dirty="0" smtClean="0">
              <a:latin typeface="Times New Roman"/>
              <a:cs typeface="Times New Roman"/>
            </a:endParaRP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21</a:t>
            </a:fld>
            <a:r>
              <a:rPr lang="en-US" smtClean="0"/>
              <a:t> BWF 4/2/2014</a:t>
            </a:r>
            <a:endParaRPr lang="en-US" dirty="0"/>
          </a:p>
        </p:txBody>
      </p:sp>
      <p:sp>
        <p:nvSpPr>
          <p:cNvPr id="112" name="Rectangle 111"/>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3" name="Group 112"/>
          <p:cNvGrpSpPr/>
          <p:nvPr/>
        </p:nvGrpSpPr>
        <p:grpSpPr>
          <a:xfrm>
            <a:off x="1463040" y="3784483"/>
            <a:ext cx="2111844" cy="2302596"/>
            <a:chOff x="6838074" y="2277355"/>
            <a:chExt cx="981497" cy="1772740"/>
          </a:xfrm>
        </p:grpSpPr>
        <p:sp>
          <p:nvSpPr>
            <p:cNvPr id="114" name="Trapezoid 113"/>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5" name="TextBox 114"/>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16" name="Straight Arrow Connector 115"/>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7" name="Straight Arrow Connector 116"/>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8" name="Straight Arrow Connector 117"/>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19" name="Group 118"/>
          <p:cNvGrpSpPr/>
          <p:nvPr/>
        </p:nvGrpSpPr>
        <p:grpSpPr>
          <a:xfrm>
            <a:off x="5198413" y="4697944"/>
            <a:ext cx="2578825" cy="1810201"/>
            <a:chOff x="6827762" y="2204122"/>
            <a:chExt cx="991809" cy="1845973"/>
          </a:xfrm>
        </p:grpSpPr>
        <p:sp>
          <p:nvSpPr>
            <p:cNvPr id="120" name="Trapezoid 11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1" name="TextBox 120"/>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22" name="Straight Arrow Connector 121"/>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3" name="Straight Arrow Connector 122"/>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4" name="TextBox 123"/>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125" name="Group 124"/>
          <p:cNvGrpSpPr/>
          <p:nvPr/>
        </p:nvGrpSpPr>
        <p:grpSpPr>
          <a:xfrm>
            <a:off x="7815967" y="4882610"/>
            <a:ext cx="579497" cy="369332"/>
            <a:chOff x="6366719" y="2492739"/>
            <a:chExt cx="579497" cy="369332"/>
          </a:xfrm>
        </p:grpSpPr>
        <p:sp>
          <p:nvSpPr>
            <p:cNvPr id="126" name="Rectangle 125"/>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TextBox 126"/>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128" name="Rectangle 127"/>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29" name="TextBox 128"/>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130" name="Elbow Connector 129"/>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32" name="Rectangle 131"/>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33" name="TextBox 132"/>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134" name="Rectangle 133"/>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135" name="Rectangle 134"/>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cxnSp>
        <p:nvCxnSpPr>
          <p:cNvPr id="136" name="Elbow Connector 135"/>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7" name="Elbow Connector 136"/>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9" name="Straight Arrow Connector 138"/>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40" name="Group 139"/>
          <p:cNvGrpSpPr/>
          <p:nvPr/>
        </p:nvGrpSpPr>
        <p:grpSpPr>
          <a:xfrm>
            <a:off x="786386" y="4588137"/>
            <a:ext cx="413796" cy="461665"/>
            <a:chOff x="637563" y="4042853"/>
            <a:chExt cx="413796" cy="461665"/>
          </a:xfrm>
        </p:grpSpPr>
        <p:sp>
          <p:nvSpPr>
            <p:cNvPr id="141" name="Rectangle 140"/>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42" name="TextBox 141"/>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143" name="TextBox 142"/>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144" name="Object 143"/>
          <p:cNvGraphicFramePr>
            <a:graphicFrameLocks noChangeAspect="1"/>
          </p:cNvGraphicFramePr>
          <p:nvPr>
            <p:extLst>
              <p:ext uri="{D42A27DB-BD31-4B8C-83A1-F6EECF244321}">
                <p14:modId xmlns:p14="http://schemas.microsoft.com/office/powerpoint/2010/main" val="257289751"/>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92526"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pic>
        <p:nvPicPr>
          <p:cNvPr id="5" name="Picture 4"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56848" y="1802732"/>
            <a:ext cx="1485900" cy="482600"/>
          </a:xfrm>
          <a:prstGeom prst="rect">
            <a:avLst/>
          </a:prstGeom>
        </p:spPr>
      </p:pic>
      <p:sp>
        <p:nvSpPr>
          <p:cNvPr id="52" name="TextBox 51"/>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6" name="Group 5"/>
          <p:cNvGrpSpPr/>
          <p:nvPr/>
        </p:nvGrpSpPr>
        <p:grpSpPr>
          <a:xfrm>
            <a:off x="2464487" y="4277322"/>
            <a:ext cx="1018924" cy="684337"/>
            <a:chOff x="2464487" y="4277322"/>
            <a:chExt cx="1018924" cy="684337"/>
          </a:xfrm>
        </p:grpSpPr>
        <p:grpSp>
          <p:nvGrpSpPr>
            <p:cNvPr id="145" name="Group 144"/>
            <p:cNvGrpSpPr/>
            <p:nvPr/>
          </p:nvGrpSpPr>
          <p:grpSpPr>
            <a:xfrm>
              <a:off x="2464487" y="4428895"/>
              <a:ext cx="853466" cy="532764"/>
              <a:chOff x="1142803" y="6095656"/>
              <a:chExt cx="853466" cy="532764"/>
            </a:xfrm>
          </p:grpSpPr>
          <p:sp>
            <p:nvSpPr>
              <p:cNvPr id="146" name="Rectangle 14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47" name="Rectangle 146"/>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3" name="Rectangle 52"/>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7" name="Group 6"/>
          <p:cNvGrpSpPr/>
          <p:nvPr/>
        </p:nvGrpSpPr>
        <p:grpSpPr>
          <a:xfrm>
            <a:off x="2437751" y="5267728"/>
            <a:ext cx="1072298" cy="696777"/>
            <a:chOff x="2437751" y="5267728"/>
            <a:chExt cx="1072298" cy="696777"/>
          </a:xfrm>
        </p:grpSpPr>
        <p:grpSp>
          <p:nvGrpSpPr>
            <p:cNvPr id="148" name="Group 147"/>
            <p:cNvGrpSpPr/>
            <p:nvPr/>
          </p:nvGrpSpPr>
          <p:grpSpPr>
            <a:xfrm>
              <a:off x="2437751" y="5423197"/>
              <a:ext cx="880202" cy="541308"/>
              <a:chOff x="1116067" y="6095656"/>
              <a:chExt cx="880202" cy="541308"/>
            </a:xfrm>
          </p:grpSpPr>
          <p:sp>
            <p:nvSpPr>
              <p:cNvPr id="149" name="Rectangle 148"/>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0" name="Rectangle 149"/>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5" name="Rectangle 54"/>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8" name="Group 7"/>
          <p:cNvGrpSpPr/>
          <p:nvPr/>
        </p:nvGrpSpPr>
        <p:grpSpPr>
          <a:xfrm>
            <a:off x="5685545" y="4896628"/>
            <a:ext cx="1067842" cy="731411"/>
            <a:chOff x="5685545" y="4896628"/>
            <a:chExt cx="1067842" cy="731411"/>
          </a:xfrm>
        </p:grpSpPr>
        <p:grpSp>
          <p:nvGrpSpPr>
            <p:cNvPr id="151" name="Group 150"/>
            <p:cNvGrpSpPr/>
            <p:nvPr/>
          </p:nvGrpSpPr>
          <p:grpSpPr>
            <a:xfrm>
              <a:off x="5685545" y="5092889"/>
              <a:ext cx="867089" cy="535150"/>
              <a:chOff x="1129180" y="6095656"/>
              <a:chExt cx="867089" cy="535150"/>
            </a:xfrm>
          </p:grpSpPr>
          <p:sp>
            <p:nvSpPr>
              <p:cNvPr id="152" name="Rectangle 15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3" name="Rectangle 152"/>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7" name="Rectangle 56"/>
            <p:cNvSpPr/>
            <p:nvPr/>
          </p:nvSpPr>
          <p:spPr>
            <a:xfrm>
              <a:off x="6073450" y="48966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9" name="Group 8"/>
          <p:cNvGrpSpPr/>
          <p:nvPr/>
        </p:nvGrpSpPr>
        <p:grpSpPr>
          <a:xfrm>
            <a:off x="5683207" y="5794088"/>
            <a:ext cx="1064434" cy="760315"/>
            <a:chOff x="5683207" y="5794088"/>
            <a:chExt cx="1064434" cy="760315"/>
          </a:xfrm>
        </p:grpSpPr>
        <p:grpSp>
          <p:nvGrpSpPr>
            <p:cNvPr id="154" name="Group 153"/>
            <p:cNvGrpSpPr/>
            <p:nvPr/>
          </p:nvGrpSpPr>
          <p:grpSpPr>
            <a:xfrm>
              <a:off x="5683207" y="5993615"/>
              <a:ext cx="869427" cy="560788"/>
              <a:chOff x="1126842" y="6095656"/>
              <a:chExt cx="869427" cy="560788"/>
            </a:xfrm>
          </p:grpSpPr>
          <p:sp>
            <p:nvSpPr>
              <p:cNvPr id="155" name="Rectangle 15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6" name="Rectangle 155"/>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9" name="Rectangle 58"/>
            <p:cNvSpPr/>
            <p:nvPr/>
          </p:nvSpPr>
          <p:spPr>
            <a:xfrm>
              <a:off x="6067704" y="579408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61"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a:cs typeface="Calibri"/>
              </a:rPr>
              <a:t>Can run obfuscations </a:t>
            </a:r>
            <a:r>
              <a:rPr lang="en-US" sz="2400" b="1" dirty="0" smtClean="0">
                <a:cs typeface="Calibri"/>
              </a:rPr>
              <a:t>and recover </a:t>
            </a:r>
            <a:r>
              <a:rPr lang="en-US" sz="2400" b="1" dirty="0" smtClean="0">
                <a:latin typeface="Calibri"/>
                <a:cs typeface="Calibri"/>
              </a:rPr>
              <a:t>most bits of </a:t>
            </a:r>
            <a:r>
              <a:rPr lang="en-US" sz="2400" b="1" i="1" dirty="0" smtClean="0">
                <a:latin typeface="Times New Roman"/>
                <a:cs typeface="Times New Roman"/>
              </a:rPr>
              <a:t>c</a:t>
            </a:r>
            <a:endParaRPr lang="en-US" sz="2400" b="1" baseline="-25000" dirty="0" smtClean="0">
              <a:latin typeface="Times New Roman"/>
              <a:cs typeface="Times New Roman"/>
            </a:endParaRPr>
          </a:p>
        </p:txBody>
      </p:sp>
    </p:spTree>
    <p:extLst>
      <p:ext uri="{BB962C8B-B14F-4D97-AF65-F5344CB8AC3E}">
        <p14:creationId xmlns:p14="http://schemas.microsoft.com/office/powerpoint/2010/main" val="676793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#3</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For each symbol </a:t>
            </a:r>
            <a:r>
              <a:rPr lang="en-US" i="1" dirty="0" err="1" smtClean="0">
                <a:latin typeface="Times New Roman"/>
                <a:cs typeface="Times New Roman"/>
              </a:rPr>
              <a:t>i</a:t>
            </a:r>
            <a:r>
              <a:rPr lang="en-US" dirty="0" smtClean="0"/>
              <a:t>, flip </a:t>
            </a:r>
            <a:r>
              <a:rPr lang="en-US" i="1" dirty="0" smtClean="0">
                <a:latin typeface="Times New Roman"/>
                <a:cs typeface="Times New Roman"/>
              </a:rPr>
              <a:t>c</a:t>
            </a:r>
            <a:r>
              <a:rPr lang="en-US" i="1" baseline="-25000" dirty="0" smtClean="0">
                <a:latin typeface="Times New Roman"/>
                <a:cs typeface="Times New Roman"/>
              </a:rPr>
              <a:t>i</a:t>
            </a:r>
            <a:r>
              <a:rPr lang="en-US" dirty="0" smtClean="0"/>
              <a:t> </a:t>
            </a:r>
            <a:endParaRPr lang="en-US" dirty="0" smtClean="0"/>
          </a:p>
          <a:p>
            <a:pPr lvl="1"/>
            <a:r>
              <a:rPr lang="en-US" dirty="0" smtClean="0"/>
              <a:t>Obfuscate</a:t>
            </a:r>
            <a:endParaRPr lang="en-US" baseline="30000" dirty="0" smtClean="0">
              <a:latin typeface="Times New Roman"/>
              <a:cs typeface="Times New Roman"/>
            </a:endParaRP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22</a:t>
            </a:fld>
            <a:r>
              <a:rPr lang="en-US" smtClean="0"/>
              <a:t> BWF 4/2/2014</a:t>
            </a:r>
            <a:endParaRPr lang="en-US" dirty="0"/>
          </a:p>
        </p:txBody>
      </p:sp>
      <p:sp>
        <p:nvSpPr>
          <p:cNvPr id="112" name="Rectangle 111"/>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3" name="Group 112"/>
          <p:cNvGrpSpPr/>
          <p:nvPr/>
        </p:nvGrpSpPr>
        <p:grpSpPr>
          <a:xfrm>
            <a:off x="1463040" y="3784483"/>
            <a:ext cx="2111844" cy="2302596"/>
            <a:chOff x="6838074" y="2277355"/>
            <a:chExt cx="981497" cy="1772740"/>
          </a:xfrm>
        </p:grpSpPr>
        <p:sp>
          <p:nvSpPr>
            <p:cNvPr id="114" name="Trapezoid 113"/>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5" name="TextBox 114"/>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16" name="Straight Arrow Connector 115"/>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7" name="Straight Arrow Connector 116"/>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8" name="Straight Arrow Connector 117"/>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19" name="Group 118"/>
          <p:cNvGrpSpPr/>
          <p:nvPr/>
        </p:nvGrpSpPr>
        <p:grpSpPr>
          <a:xfrm>
            <a:off x="5198413" y="4697944"/>
            <a:ext cx="2578825" cy="1810201"/>
            <a:chOff x="6827762" y="2204122"/>
            <a:chExt cx="991809" cy="1845973"/>
          </a:xfrm>
        </p:grpSpPr>
        <p:sp>
          <p:nvSpPr>
            <p:cNvPr id="120" name="Trapezoid 11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1" name="TextBox 120"/>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22" name="Straight Arrow Connector 121"/>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3" name="Straight Arrow Connector 122"/>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4" name="TextBox 123"/>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125" name="Group 124"/>
          <p:cNvGrpSpPr/>
          <p:nvPr/>
        </p:nvGrpSpPr>
        <p:grpSpPr>
          <a:xfrm>
            <a:off x="7815967" y="4882610"/>
            <a:ext cx="579497" cy="369332"/>
            <a:chOff x="6366719" y="2492739"/>
            <a:chExt cx="579497" cy="369332"/>
          </a:xfrm>
        </p:grpSpPr>
        <p:sp>
          <p:nvSpPr>
            <p:cNvPr id="126" name="Rectangle 125"/>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TextBox 126"/>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128" name="Rectangle 127"/>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29" name="TextBox 128"/>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130" name="Elbow Connector 129"/>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32" name="Rectangle 131"/>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33" name="TextBox 132"/>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134" name="Rectangle 133"/>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135" name="Rectangle 134"/>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cxnSp>
        <p:nvCxnSpPr>
          <p:cNvPr id="136" name="Elbow Connector 135"/>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7" name="Elbow Connector 136"/>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9" name="Straight Arrow Connector 138"/>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40" name="Group 139"/>
          <p:cNvGrpSpPr/>
          <p:nvPr/>
        </p:nvGrpSpPr>
        <p:grpSpPr>
          <a:xfrm>
            <a:off x="786386" y="4588137"/>
            <a:ext cx="413796" cy="461665"/>
            <a:chOff x="637563" y="4042853"/>
            <a:chExt cx="413796" cy="461665"/>
          </a:xfrm>
        </p:grpSpPr>
        <p:sp>
          <p:nvSpPr>
            <p:cNvPr id="141" name="Rectangle 140"/>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42" name="TextBox 141"/>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143" name="TextBox 142"/>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144" name="Object 143"/>
          <p:cNvGraphicFramePr>
            <a:graphicFrameLocks noChangeAspect="1"/>
          </p:cNvGraphicFramePr>
          <p:nvPr>
            <p:extLst>
              <p:ext uri="{D42A27DB-BD31-4B8C-83A1-F6EECF244321}">
                <p14:modId xmlns:p14="http://schemas.microsoft.com/office/powerpoint/2010/main" val="3069630658"/>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90478"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pic>
        <p:nvPicPr>
          <p:cNvPr id="5" name="Picture 4"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56848" y="1802732"/>
            <a:ext cx="1485900" cy="482600"/>
          </a:xfrm>
          <a:prstGeom prst="rect">
            <a:avLst/>
          </a:prstGeom>
        </p:spPr>
      </p:pic>
      <p:sp>
        <p:nvSpPr>
          <p:cNvPr id="52" name="TextBox 51"/>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6" name="Group 5"/>
          <p:cNvGrpSpPr/>
          <p:nvPr/>
        </p:nvGrpSpPr>
        <p:grpSpPr>
          <a:xfrm>
            <a:off x="2464487" y="4277322"/>
            <a:ext cx="1018924" cy="684337"/>
            <a:chOff x="2464487" y="4277322"/>
            <a:chExt cx="1018924" cy="684337"/>
          </a:xfrm>
        </p:grpSpPr>
        <p:grpSp>
          <p:nvGrpSpPr>
            <p:cNvPr id="145" name="Group 144"/>
            <p:cNvGrpSpPr/>
            <p:nvPr/>
          </p:nvGrpSpPr>
          <p:grpSpPr>
            <a:xfrm>
              <a:off x="2464487" y="4428895"/>
              <a:ext cx="853466" cy="532764"/>
              <a:chOff x="1142803" y="6095656"/>
              <a:chExt cx="853466" cy="532764"/>
            </a:xfrm>
          </p:grpSpPr>
          <p:sp>
            <p:nvSpPr>
              <p:cNvPr id="146" name="Rectangle 14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47" name="Rectangle 146"/>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3" name="Rectangle 52"/>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7" name="Group 6"/>
          <p:cNvGrpSpPr/>
          <p:nvPr/>
        </p:nvGrpSpPr>
        <p:grpSpPr>
          <a:xfrm>
            <a:off x="2437751" y="5267728"/>
            <a:ext cx="1072298" cy="696777"/>
            <a:chOff x="2437751" y="5267728"/>
            <a:chExt cx="1072298" cy="696777"/>
          </a:xfrm>
        </p:grpSpPr>
        <p:grpSp>
          <p:nvGrpSpPr>
            <p:cNvPr id="148" name="Group 147"/>
            <p:cNvGrpSpPr/>
            <p:nvPr/>
          </p:nvGrpSpPr>
          <p:grpSpPr>
            <a:xfrm>
              <a:off x="2437751" y="5423197"/>
              <a:ext cx="880202" cy="541308"/>
              <a:chOff x="1116067" y="6095656"/>
              <a:chExt cx="880202" cy="541308"/>
            </a:xfrm>
          </p:grpSpPr>
          <p:sp>
            <p:nvSpPr>
              <p:cNvPr id="149" name="Rectangle 148"/>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0" name="Rectangle 149"/>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5" name="Rectangle 54"/>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8" name="Group 7"/>
          <p:cNvGrpSpPr/>
          <p:nvPr/>
        </p:nvGrpSpPr>
        <p:grpSpPr>
          <a:xfrm>
            <a:off x="5685545" y="4896628"/>
            <a:ext cx="1067842" cy="731411"/>
            <a:chOff x="5685545" y="4896628"/>
            <a:chExt cx="1067842" cy="731411"/>
          </a:xfrm>
        </p:grpSpPr>
        <p:grpSp>
          <p:nvGrpSpPr>
            <p:cNvPr id="151" name="Group 150"/>
            <p:cNvGrpSpPr/>
            <p:nvPr/>
          </p:nvGrpSpPr>
          <p:grpSpPr>
            <a:xfrm>
              <a:off x="5685545" y="5092889"/>
              <a:ext cx="867089" cy="535150"/>
              <a:chOff x="1129180" y="6095656"/>
              <a:chExt cx="867089" cy="535150"/>
            </a:xfrm>
          </p:grpSpPr>
          <p:sp>
            <p:nvSpPr>
              <p:cNvPr id="152" name="Rectangle 15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3" name="Rectangle 152"/>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7" name="Rectangle 56"/>
            <p:cNvSpPr/>
            <p:nvPr/>
          </p:nvSpPr>
          <p:spPr>
            <a:xfrm>
              <a:off x="6073450" y="48966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9" name="Group 8"/>
          <p:cNvGrpSpPr/>
          <p:nvPr/>
        </p:nvGrpSpPr>
        <p:grpSpPr>
          <a:xfrm>
            <a:off x="5683207" y="5794088"/>
            <a:ext cx="1064434" cy="760315"/>
            <a:chOff x="5683207" y="5794088"/>
            <a:chExt cx="1064434" cy="760315"/>
          </a:xfrm>
        </p:grpSpPr>
        <p:grpSp>
          <p:nvGrpSpPr>
            <p:cNvPr id="154" name="Group 153"/>
            <p:cNvGrpSpPr/>
            <p:nvPr/>
          </p:nvGrpSpPr>
          <p:grpSpPr>
            <a:xfrm>
              <a:off x="5683207" y="5993615"/>
              <a:ext cx="869427" cy="560788"/>
              <a:chOff x="1126842" y="6095656"/>
              <a:chExt cx="869427" cy="560788"/>
            </a:xfrm>
          </p:grpSpPr>
          <p:sp>
            <p:nvSpPr>
              <p:cNvPr id="155" name="Rectangle 15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6" name="Rectangle 155"/>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9" name="Rectangle 58"/>
            <p:cNvSpPr/>
            <p:nvPr/>
          </p:nvSpPr>
          <p:spPr>
            <a:xfrm>
              <a:off x="6067704" y="579408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61"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a:cs typeface="Calibri"/>
              </a:rPr>
              <a:t>Can run obfuscations </a:t>
            </a:r>
            <a:r>
              <a:rPr lang="en-US" sz="2400" b="1" dirty="0" smtClean="0">
                <a:cs typeface="Calibri"/>
              </a:rPr>
              <a:t>and recover </a:t>
            </a:r>
            <a:r>
              <a:rPr lang="en-US" sz="2400" b="1" dirty="0" smtClean="0">
                <a:latin typeface="Calibri"/>
                <a:cs typeface="Calibri"/>
              </a:rPr>
              <a:t>most bits of </a:t>
            </a:r>
            <a:r>
              <a:rPr lang="en-US" sz="2400" b="1" i="1" dirty="0" smtClean="0">
                <a:latin typeface="Times New Roman"/>
                <a:cs typeface="Times New Roman"/>
              </a:rPr>
              <a:t>c</a:t>
            </a:r>
            <a:endParaRPr lang="en-US" sz="2400" b="1" baseline="-25000" dirty="0" smtClean="0">
              <a:latin typeface="Times New Roman"/>
              <a:cs typeface="Times New Roman"/>
            </a:endParaRPr>
          </a:p>
        </p:txBody>
      </p:sp>
    </p:spTree>
    <p:extLst>
      <p:ext uri="{BB962C8B-B14F-4D97-AF65-F5344CB8AC3E}">
        <p14:creationId xmlns:p14="http://schemas.microsoft.com/office/powerpoint/2010/main" val="3048823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134"/>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p:bldP spid="13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#3</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For each symbol </a:t>
            </a:r>
            <a:r>
              <a:rPr lang="en-US" i="1" dirty="0" err="1" smtClean="0">
                <a:latin typeface="Times New Roman"/>
                <a:cs typeface="Times New Roman"/>
              </a:rPr>
              <a:t>i</a:t>
            </a:r>
            <a:r>
              <a:rPr lang="en-US" dirty="0" smtClean="0"/>
              <a:t>, flip </a:t>
            </a:r>
            <a:r>
              <a:rPr lang="en-US" i="1" dirty="0" smtClean="0">
                <a:latin typeface="Times New Roman"/>
                <a:cs typeface="Times New Roman"/>
              </a:rPr>
              <a:t>c</a:t>
            </a:r>
            <a:r>
              <a:rPr lang="en-US" i="1" baseline="-25000" dirty="0" smtClean="0">
                <a:latin typeface="Times New Roman"/>
                <a:cs typeface="Times New Roman"/>
              </a:rPr>
              <a:t>i</a:t>
            </a:r>
            <a:r>
              <a:rPr lang="en-US" dirty="0" smtClean="0"/>
              <a:t> </a:t>
            </a:r>
            <a:endParaRPr lang="en-US" dirty="0" smtClean="0"/>
          </a:p>
          <a:p>
            <a:pPr lvl="1"/>
            <a:r>
              <a:rPr lang="en-US" dirty="0" smtClean="0"/>
              <a:t>Obfuscate</a:t>
            </a:r>
            <a:endParaRPr lang="en-US" baseline="30000" dirty="0" smtClean="0">
              <a:latin typeface="Times New Roman"/>
              <a:cs typeface="Times New Roman"/>
            </a:endParaRP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23</a:t>
            </a:fld>
            <a:r>
              <a:rPr lang="en-US" smtClean="0"/>
              <a:t> BWF 4/2/2014</a:t>
            </a:r>
            <a:endParaRPr lang="en-US" dirty="0"/>
          </a:p>
        </p:txBody>
      </p:sp>
      <p:sp>
        <p:nvSpPr>
          <p:cNvPr id="112" name="Rectangle 111"/>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3" name="Group 112"/>
          <p:cNvGrpSpPr/>
          <p:nvPr/>
        </p:nvGrpSpPr>
        <p:grpSpPr>
          <a:xfrm>
            <a:off x="1463040" y="3784483"/>
            <a:ext cx="2111844" cy="2302596"/>
            <a:chOff x="6838074" y="2277355"/>
            <a:chExt cx="981497" cy="1772740"/>
          </a:xfrm>
        </p:grpSpPr>
        <p:sp>
          <p:nvSpPr>
            <p:cNvPr id="114" name="Trapezoid 113"/>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5" name="TextBox 114"/>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16" name="Straight Arrow Connector 115"/>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7" name="Straight Arrow Connector 116"/>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8" name="Straight Arrow Connector 117"/>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19" name="Group 118"/>
          <p:cNvGrpSpPr/>
          <p:nvPr/>
        </p:nvGrpSpPr>
        <p:grpSpPr>
          <a:xfrm>
            <a:off x="5198413" y="4697944"/>
            <a:ext cx="2578825" cy="1810201"/>
            <a:chOff x="6827762" y="2204122"/>
            <a:chExt cx="991809" cy="1845973"/>
          </a:xfrm>
        </p:grpSpPr>
        <p:sp>
          <p:nvSpPr>
            <p:cNvPr id="120" name="Trapezoid 11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1" name="TextBox 120"/>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22" name="Straight Arrow Connector 121"/>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3" name="Straight Arrow Connector 122"/>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4" name="TextBox 123"/>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125" name="Group 124"/>
          <p:cNvGrpSpPr/>
          <p:nvPr/>
        </p:nvGrpSpPr>
        <p:grpSpPr>
          <a:xfrm>
            <a:off x="7815967" y="4882610"/>
            <a:ext cx="579497" cy="369332"/>
            <a:chOff x="6366719" y="2492739"/>
            <a:chExt cx="579497" cy="369332"/>
          </a:xfrm>
        </p:grpSpPr>
        <p:sp>
          <p:nvSpPr>
            <p:cNvPr id="126" name="Rectangle 125"/>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TextBox 126"/>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128" name="Rectangle 127"/>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29" name="TextBox 128"/>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130" name="Elbow Connector 129"/>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32" name="Rectangle 131"/>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33" name="TextBox 132"/>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136" name="Elbow Connector 135"/>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7" name="Elbow Connector 136"/>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9" name="Straight Arrow Connector 138"/>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40" name="Group 139"/>
          <p:cNvGrpSpPr/>
          <p:nvPr/>
        </p:nvGrpSpPr>
        <p:grpSpPr>
          <a:xfrm>
            <a:off x="786386" y="4588137"/>
            <a:ext cx="413796" cy="461665"/>
            <a:chOff x="637563" y="4042853"/>
            <a:chExt cx="413796" cy="461665"/>
          </a:xfrm>
        </p:grpSpPr>
        <p:sp>
          <p:nvSpPr>
            <p:cNvPr id="141" name="Rectangle 140"/>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42" name="TextBox 141"/>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143" name="TextBox 142"/>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144" name="Object 143"/>
          <p:cNvGraphicFramePr>
            <a:graphicFrameLocks noChangeAspect="1"/>
          </p:cNvGraphicFramePr>
          <p:nvPr>
            <p:extLst>
              <p:ext uri="{D42A27DB-BD31-4B8C-83A1-F6EECF244321}">
                <p14:modId xmlns:p14="http://schemas.microsoft.com/office/powerpoint/2010/main" val="3330712852"/>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91502"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pic>
        <p:nvPicPr>
          <p:cNvPr id="5" name="Picture 4"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56848" y="1802732"/>
            <a:ext cx="1485900" cy="482600"/>
          </a:xfrm>
          <a:prstGeom prst="rect">
            <a:avLst/>
          </a:prstGeom>
        </p:spPr>
      </p:pic>
      <p:sp>
        <p:nvSpPr>
          <p:cNvPr id="52" name="TextBox 51"/>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6" name="Group 5"/>
          <p:cNvGrpSpPr/>
          <p:nvPr/>
        </p:nvGrpSpPr>
        <p:grpSpPr>
          <a:xfrm>
            <a:off x="2464487" y="4277322"/>
            <a:ext cx="1018924" cy="684337"/>
            <a:chOff x="2464487" y="4277322"/>
            <a:chExt cx="1018924" cy="684337"/>
          </a:xfrm>
        </p:grpSpPr>
        <p:grpSp>
          <p:nvGrpSpPr>
            <p:cNvPr id="145" name="Group 144"/>
            <p:cNvGrpSpPr/>
            <p:nvPr/>
          </p:nvGrpSpPr>
          <p:grpSpPr>
            <a:xfrm>
              <a:off x="2464487" y="4428895"/>
              <a:ext cx="853466" cy="532764"/>
              <a:chOff x="1142803" y="6095656"/>
              <a:chExt cx="853466" cy="532764"/>
            </a:xfrm>
          </p:grpSpPr>
          <p:sp>
            <p:nvSpPr>
              <p:cNvPr id="146" name="Rectangle 14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47" name="Rectangle 146"/>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3" name="Rectangle 52"/>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7" name="Group 6"/>
          <p:cNvGrpSpPr/>
          <p:nvPr/>
        </p:nvGrpSpPr>
        <p:grpSpPr>
          <a:xfrm>
            <a:off x="2437751" y="5267728"/>
            <a:ext cx="1072298" cy="696777"/>
            <a:chOff x="2437751" y="5267728"/>
            <a:chExt cx="1072298" cy="696777"/>
          </a:xfrm>
        </p:grpSpPr>
        <p:grpSp>
          <p:nvGrpSpPr>
            <p:cNvPr id="148" name="Group 147"/>
            <p:cNvGrpSpPr/>
            <p:nvPr/>
          </p:nvGrpSpPr>
          <p:grpSpPr>
            <a:xfrm>
              <a:off x="2437751" y="5423197"/>
              <a:ext cx="880202" cy="541308"/>
              <a:chOff x="1116067" y="6095656"/>
              <a:chExt cx="880202" cy="541308"/>
            </a:xfrm>
          </p:grpSpPr>
          <p:sp>
            <p:nvSpPr>
              <p:cNvPr id="149" name="Rectangle 148"/>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0" name="Rectangle 149"/>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5" name="Rectangle 54"/>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8" name="Group 7"/>
          <p:cNvGrpSpPr/>
          <p:nvPr/>
        </p:nvGrpSpPr>
        <p:grpSpPr>
          <a:xfrm>
            <a:off x="5685545" y="4896628"/>
            <a:ext cx="1067842" cy="731411"/>
            <a:chOff x="5685545" y="4896628"/>
            <a:chExt cx="1067842" cy="731411"/>
          </a:xfrm>
        </p:grpSpPr>
        <p:grpSp>
          <p:nvGrpSpPr>
            <p:cNvPr id="151" name="Group 150"/>
            <p:cNvGrpSpPr/>
            <p:nvPr/>
          </p:nvGrpSpPr>
          <p:grpSpPr>
            <a:xfrm>
              <a:off x="5685545" y="5092889"/>
              <a:ext cx="867089" cy="535150"/>
              <a:chOff x="1129180" y="6095656"/>
              <a:chExt cx="867089" cy="535150"/>
            </a:xfrm>
          </p:grpSpPr>
          <p:sp>
            <p:nvSpPr>
              <p:cNvPr id="152" name="Rectangle 15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3" name="Rectangle 152"/>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7" name="Rectangle 56"/>
            <p:cNvSpPr/>
            <p:nvPr/>
          </p:nvSpPr>
          <p:spPr>
            <a:xfrm>
              <a:off x="6073450" y="48966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9" name="Group 8"/>
          <p:cNvGrpSpPr/>
          <p:nvPr/>
        </p:nvGrpSpPr>
        <p:grpSpPr>
          <a:xfrm>
            <a:off x="5683207" y="5794088"/>
            <a:ext cx="1064434" cy="760315"/>
            <a:chOff x="5683207" y="5794088"/>
            <a:chExt cx="1064434" cy="760315"/>
          </a:xfrm>
        </p:grpSpPr>
        <p:grpSp>
          <p:nvGrpSpPr>
            <p:cNvPr id="154" name="Group 153"/>
            <p:cNvGrpSpPr/>
            <p:nvPr/>
          </p:nvGrpSpPr>
          <p:grpSpPr>
            <a:xfrm>
              <a:off x="5683207" y="5993615"/>
              <a:ext cx="869427" cy="560788"/>
              <a:chOff x="1126842" y="6095656"/>
              <a:chExt cx="869427" cy="560788"/>
            </a:xfrm>
          </p:grpSpPr>
          <p:sp>
            <p:nvSpPr>
              <p:cNvPr id="155" name="Rectangle 15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6" name="Rectangle 155"/>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9" name="Rectangle 58"/>
            <p:cNvSpPr/>
            <p:nvPr/>
          </p:nvSpPr>
          <p:spPr>
            <a:xfrm>
              <a:off x="6067704" y="579408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pic>
        <p:nvPicPr>
          <p:cNvPr id="10" name="Picture 9"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35733" y="5069521"/>
            <a:ext cx="596583" cy="259689"/>
          </a:xfrm>
          <a:prstGeom prst="rect">
            <a:avLst/>
          </a:prstGeom>
        </p:spPr>
      </p:pic>
      <p:pic>
        <p:nvPicPr>
          <p:cNvPr id="11" name="Picture 10" descr="latex-image-1.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43338" y="6033497"/>
            <a:ext cx="596583" cy="256669"/>
          </a:xfrm>
          <a:prstGeom prst="rect">
            <a:avLst/>
          </a:prstGeom>
        </p:spPr>
      </p:pic>
      <p:sp>
        <p:nvSpPr>
          <p:cNvPr id="63"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a:cs typeface="Calibri"/>
              </a:rPr>
              <a:t>Can run obfuscations </a:t>
            </a:r>
            <a:r>
              <a:rPr lang="en-US" sz="2400" b="1" dirty="0" smtClean="0">
                <a:cs typeface="Calibri"/>
              </a:rPr>
              <a:t>and recover </a:t>
            </a:r>
            <a:r>
              <a:rPr lang="en-US" sz="2400" b="1" dirty="0" smtClean="0">
                <a:latin typeface="Calibri"/>
                <a:cs typeface="Calibri"/>
              </a:rPr>
              <a:t>most bits of </a:t>
            </a:r>
            <a:r>
              <a:rPr lang="en-US" sz="2400" b="1" i="1" dirty="0" smtClean="0">
                <a:latin typeface="Times New Roman"/>
                <a:cs typeface="Times New Roman"/>
              </a:rPr>
              <a:t>c</a:t>
            </a:r>
            <a:endParaRPr lang="en-US" sz="2400" b="1" baseline="-25000" dirty="0" smtClean="0">
              <a:latin typeface="Times New Roman"/>
              <a:cs typeface="Times New Roman"/>
            </a:endParaRPr>
          </a:p>
        </p:txBody>
      </p:sp>
    </p:spTree>
    <p:extLst>
      <p:ext uri="{BB962C8B-B14F-4D97-AF65-F5344CB8AC3E}">
        <p14:creationId xmlns:p14="http://schemas.microsoft.com/office/powerpoint/2010/main" val="3972932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a:t>
            </a:r>
            <a:endParaRPr lang="en-US" dirty="0"/>
          </a:p>
        </p:txBody>
      </p:sp>
      <p:sp>
        <p:nvSpPr>
          <p:cNvPr id="3" name="Content Placeholder 2"/>
          <p:cNvSpPr>
            <a:spLocks noGrp="1"/>
          </p:cNvSpPr>
          <p:nvPr>
            <p:ph idx="1"/>
          </p:nvPr>
        </p:nvSpPr>
        <p:spPr>
          <a:xfrm>
            <a:off x="457200" y="1163637"/>
            <a:ext cx="4800600" cy="2532063"/>
          </a:xfrm>
        </p:spPr>
        <p:txBody>
          <a:bodyPr>
            <a:normAutofit lnSpcReduction="10000"/>
          </a:bodyPr>
          <a:lstStyle/>
          <a:p>
            <a:r>
              <a:rPr lang="en-US" dirty="0"/>
              <a:t>Sample </a:t>
            </a:r>
            <a:r>
              <a:rPr lang="en-US" dirty="0">
                <a:latin typeface="Times New Roman"/>
                <a:cs typeface="Times New Roman"/>
              </a:rPr>
              <a:t>c</a:t>
            </a:r>
            <a:r>
              <a:rPr lang="en-US" baseline="-25000" dirty="0">
                <a:latin typeface="Times New Roman"/>
                <a:cs typeface="Times New Roman"/>
              </a:rPr>
              <a:t>0</a:t>
            </a:r>
            <a:r>
              <a:rPr lang="en-US" dirty="0">
                <a:latin typeface="Times New Roman"/>
                <a:cs typeface="Times New Roman"/>
              </a:rPr>
              <a:t>    C </a:t>
            </a:r>
            <a:r>
              <a:rPr lang="en-US" dirty="0"/>
              <a:t>from binary error correcting </a:t>
            </a:r>
            <a:r>
              <a:rPr lang="en-US" dirty="0" smtClean="0"/>
              <a:t>code</a:t>
            </a:r>
            <a:endParaRPr lang="en-US" dirty="0" smtClean="0"/>
          </a:p>
          <a:p>
            <a:r>
              <a:rPr lang="en-US" dirty="0" smtClean="0"/>
              <a:t>For </a:t>
            </a:r>
            <a:r>
              <a:rPr lang="en-US" dirty="0" smtClean="0"/>
              <a:t>each symbol </a:t>
            </a:r>
            <a:r>
              <a:rPr lang="en-US" i="1" dirty="0" err="1" smtClean="0">
                <a:latin typeface="Times New Roman"/>
                <a:cs typeface="Times New Roman"/>
              </a:rPr>
              <a:t>i</a:t>
            </a:r>
            <a:r>
              <a:rPr lang="en-US" dirty="0" smtClean="0"/>
              <a:t>, Obfuscate</a:t>
            </a:r>
            <a:endParaRPr lang="en-US" baseline="30000" dirty="0" smtClean="0">
              <a:latin typeface="Times New Roman"/>
              <a:cs typeface="Times New Roman"/>
            </a:endParaRP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24</a:t>
            </a:fld>
            <a:r>
              <a:rPr lang="en-US" smtClean="0"/>
              <a:t> BWF 4/2/2014</a:t>
            </a:r>
            <a:endParaRPr lang="en-US" dirty="0"/>
          </a:p>
        </p:txBody>
      </p:sp>
      <p:sp>
        <p:nvSpPr>
          <p:cNvPr id="112" name="Rectangle 111"/>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3" name="Group 112"/>
          <p:cNvGrpSpPr/>
          <p:nvPr/>
        </p:nvGrpSpPr>
        <p:grpSpPr>
          <a:xfrm>
            <a:off x="1463040" y="3784483"/>
            <a:ext cx="2111844" cy="2302596"/>
            <a:chOff x="6838074" y="2277355"/>
            <a:chExt cx="981497" cy="1772740"/>
          </a:xfrm>
        </p:grpSpPr>
        <p:sp>
          <p:nvSpPr>
            <p:cNvPr id="114" name="Trapezoid 113"/>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5" name="TextBox 114"/>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16" name="Straight Arrow Connector 115"/>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7" name="Straight Arrow Connector 116"/>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8" name="Straight Arrow Connector 117"/>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19" name="Group 118"/>
          <p:cNvGrpSpPr/>
          <p:nvPr/>
        </p:nvGrpSpPr>
        <p:grpSpPr>
          <a:xfrm>
            <a:off x="5198413" y="4697944"/>
            <a:ext cx="2578825" cy="1810201"/>
            <a:chOff x="6827762" y="2204122"/>
            <a:chExt cx="991809" cy="1845973"/>
          </a:xfrm>
        </p:grpSpPr>
        <p:sp>
          <p:nvSpPr>
            <p:cNvPr id="120" name="Trapezoid 11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1" name="TextBox 120"/>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22" name="Straight Arrow Connector 121"/>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3" name="Straight Arrow Connector 122"/>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4" name="TextBox 123"/>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125" name="Group 124"/>
          <p:cNvGrpSpPr/>
          <p:nvPr/>
        </p:nvGrpSpPr>
        <p:grpSpPr>
          <a:xfrm>
            <a:off x="7815967" y="4882610"/>
            <a:ext cx="579497" cy="369332"/>
            <a:chOff x="6366719" y="2492739"/>
            <a:chExt cx="579497" cy="369332"/>
          </a:xfrm>
        </p:grpSpPr>
        <p:sp>
          <p:nvSpPr>
            <p:cNvPr id="126" name="Rectangle 125"/>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TextBox 126"/>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128" name="Rectangle 127"/>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29" name="TextBox 128"/>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130" name="Elbow Connector 129"/>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32" name="Rectangle 131"/>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33" name="TextBox 132"/>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136" name="Elbow Connector 135"/>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7" name="Elbow Connector 136"/>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9" name="Straight Arrow Connector 138"/>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40" name="Group 139"/>
          <p:cNvGrpSpPr/>
          <p:nvPr/>
        </p:nvGrpSpPr>
        <p:grpSpPr>
          <a:xfrm>
            <a:off x="786386" y="4588137"/>
            <a:ext cx="413796" cy="461665"/>
            <a:chOff x="637563" y="4042853"/>
            <a:chExt cx="413796" cy="461665"/>
          </a:xfrm>
        </p:grpSpPr>
        <p:sp>
          <p:nvSpPr>
            <p:cNvPr id="141" name="Rectangle 140"/>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42" name="TextBox 141"/>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143" name="TextBox 142"/>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144" name="Object 143"/>
          <p:cNvGraphicFramePr>
            <a:graphicFrameLocks noChangeAspect="1"/>
          </p:cNvGraphicFramePr>
          <p:nvPr>
            <p:extLst>
              <p:ext uri="{D42A27DB-BD31-4B8C-83A1-F6EECF244321}">
                <p14:modId xmlns:p14="http://schemas.microsoft.com/office/powerpoint/2010/main" val="748492835"/>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93549"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pic>
        <p:nvPicPr>
          <p:cNvPr id="5" name="Picture 4"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30112" y="3101415"/>
            <a:ext cx="1485900" cy="482600"/>
          </a:xfrm>
          <a:prstGeom prst="rect">
            <a:avLst/>
          </a:prstGeom>
        </p:spPr>
      </p:pic>
      <p:sp>
        <p:nvSpPr>
          <p:cNvPr id="52" name="TextBox 51"/>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6" name="Group 5"/>
          <p:cNvGrpSpPr/>
          <p:nvPr/>
        </p:nvGrpSpPr>
        <p:grpSpPr>
          <a:xfrm>
            <a:off x="2464487" y="4277322"/>
            <a:ext cx="1018924" cy="684337"/>
            <a:chOff x="2464487" y="4277322"/>
            <a:chExt cx="1018924" cy="684337"/>
          </a:xfrm>
        </p:grpSpPr>
        <p:grpSp>
          <p:nvGrpSpPr>
            <p:cNvPr id="145" name="Group 144"/>
            <p:cNvGrpSpPr/>
            <p:nvPr/>
          </p:nvGrpSpPr>
          <p:grpSpPr>
            <a:xfrm>
              <a:off x="2464487" y="4428895"/>
              <a:ext cx="853466" cy="532764"/>
              <a:chOff x="1142803" y="6095656"/>
              <a:chExt cx="853466" cy="532764"/>
            </a:xfrm>
          </p:grpSpPr>
          <p:sp>
            <p:nvSpPr>
              <p:cNvPr id="146" name="Rectangle 14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47" name="Rectangle 146"/>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3" name="Rectangle 52"/>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7" name="Group 6"/>
          <p:cNvGrpSpPr/>
          <p:nvPr/>
        </p:nvGrpSpPr>
        <p:grpSpPr>
          <a:xfrm>
            <a:off x="2437751" y="5267728"/>
            <a:ext cx="1072298" cy="696777"/>
            <a:chOff x="2437751" y="5267728"/>
            <a:chExt cx="1072298" cy="696777"/>
          </a:xfrm>
        </p:grpSpPr>
        <p:grpSp>
          <p:nvGrpSpPr>
            <p:cNvPr id="148" name="Group 147"/>
            <p:cNvGrpSpPr/>
            <p:nvPr/>
          </p:nvGrpSpPr>
          <p:grpSpPr>
            <a:xfrm>
              <a:off x="2437751" y="5423197"/>
              <a:ext cx="880202" cy="541308"/>
              <a:chOff x="1116067" y="6095656"/>
              <a:chExt cx="880202" cy="541308"/>
            </a:xfrm>
          </p:grpSpPr>
          <p:sp>
            <p:nvSpPr>
              <p:cNvPr id="149" name="Rectangle 148"/>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0" name="Rectangle 149"/>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5" name="Rectangle 54"/>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8" name="Group 7"/>
          <p:cNvGrpSpPr/>
          <p:nvPr/>
        </p:nvGrpSpPr>
        <p:grpSpPr>
          <a:xfrm>
            <a:off x="5685545" y="4896628"/>
            <a:ext cx="1067842" cy="731411"/>
            <a:chOff x="5685545" y="4896628"/>
            <a:chExt cx="1067842" cy="731411"/>
          </a:xfrm>
        </p:grpSpPr>
        <p:grpSp>
          <p:nvGrpSpPr>
            <p:cNvPr id="151" name="Group 150"/>
            <p:cNvGrpSpPr/>
            <p:nvPr/>
          </p:nvGrpSpPr>
          <p:grpSpPr>
            <a:xfrm>
              <a:off x="5685545" y="5092889"/>
              <a:ext cx="867089" cy="535150"/>
              <a:chOff x="1129180" y="6095656"/>
              <a:chExt cx="867089" cy="535150"/>
            </a:xfrm>
          </p:grpSpPr>
          <p:sp>
            <p:nvSpPr>
              <p:cNvPr id="152" name="Rectangle 15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3" name="Rectangle 152"/>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7" name="Rectangle 56"/>
            <p:cNvSpPr/>
            <p:nvPr/>
          </p:nvSpPr>
          <p:spPr>
            <a:xfrm>
              <a:off x="6073450" y="48966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9" name="Group 8"/>
          <p:cNvGrpSpPr/>
          <p:nvPr/>
        </p:nvGrpSpPr>
        <p:grpSpPr>
          <a:xfrm>
            <a:off x="5683207" y="5794088"/>
            <a:ext cx="1064434" cy="760315"/>
            <a:chOff x="5683207" y="5794088"/>
            <a:chExt cx="1064434" cy="760315"/>
          </a:xfrm>
        </p:grpSpPr>
        <p:grpSp>
          <p:nvGrpSpPr>
            <p:cNvPr id="154" name="Group 153"/>
            <p:cNvGrpSpPr/>
            <p:nvPr/>
          </p:nvGrpSpPr>
          <p:grpSpPr>
            <a:xfrm>
              <a:off x="5683207" y="5993615"/>
              <a:ext cx="869427" cy="560788"/>
              <a:chOff x="1126842" y="6095656"/>
              <a:chExt cx="869427" cy="560788"/>
            </a:xfrm>
          </p:grpSpPr>
          <p:sp>
            <p:nvSpPr>
              <p:cNvPr id="155" name="Rectangle 15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6" name="Rectangle 155"/>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9" name="Rectangle 58"/>
            <p:cNvSpPr/>
            <p:nvPr/>
          </p:nvSpPr>
          <p:spPr>
            <a:xfrm>
              <a:off x="6067704" y="579408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pic>
        <p:nvPicPr>
          <p:cNvPr id="10" name="Picture 9"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35733" y="5069521"/>
            <a:ext cx="596583" cy="259689"/>
          </a:xfrm>
          <a:prstGeom prst="rect">
            <a:avLst/>
          </a:prstGeom>
        </p:spPr>
      </p:pic>
      <p:pic>
        <p:nvPicPr>
          <p:cNvPr id="11" name="Picture 10" descr="latex-image-1.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43338" y="6033497"/>
            <a:ext cx="596583" cy="256669"/>
          </a:xfrm>
          <a:prstGeom prst="rect">
            <a:avLst/>
          </a:prstGeom>
        </p:spPr>
      </p:pic>
      <p:sp>
        <p:nvSpPr>
          <p:cNvPr id="63"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a:cs typeface="Calibri"/>
              </a:rPr>
              <a:t>Can run obfuscations </a:t>
            </a:r>
            <a:r>
              <a:rPr lang="en-US" sz="2400" b="1" dirty="0" smtClean="0">
                <a:cs typeface="Calibri"/>
              </a:rPr>
              <a:t>and recover </a:t>
            </a:r>
            <a:r>
              <a:rPr lang="en-US" sz="2400" b="1" dirty="0" smtClean="0">
                <a:latin typeface="Calibri"/>
                <a:cs typeface="Calibri"/>
              </a:rPr>
              <a:t>most bits of </a:t>
            </a:r>
            <a:r>
              <a:rPr lang="en-US" sz="2400" b="1" i="1" dirty="0" smtClean="0">
                <a:latin typeface="Times New Roman"/>
                <a:cs typeface="Times New Roman"/>
              </a:rPr>
              <a:t>c</a:t>
            </a:r>
            <a:endParaRPr lang="en-US" sz="2400" b="1" baseline="-25000" dirty="0" smtClean="0">
              <a:latin typeface="Times New Roman"/>
              <a:cs typeface="Times New Roman"/>
            </a:endParaRPr>
          </a:p>
        </p:txBody>
      </p:sp>
      <p:cxnSp>
        <p:nvCxnSpPr>
          <p:cNvPr id="62" name="Straight Arrow Connector 61"/>
          <p:cNvCxnSpPr/>
          <p:nvPr/>
        </p:nvCxnSpPr>
        <p:spPr>
          <a:xfrm flipH="1">
            <a:off x="2473269" y="1459779"/>
            <a:ext cx="299208"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44164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a:t>
            </a:r>
            <a:endParaRPr lang="en-US" dirty="0"/>
          </a:p>
        </p:txBody>
      </p:sp>
      <p:sp>
        <p:nvSpPr>
          <p:cNvPr id="3" name="Content Placeholder 2"/>
          <p:cNvSpPr>
            <a:spLocks noGrp="1"/>
          </p:cNvSpPr>
          <p:nvPr>
            <p:ph idx="1"/>
          </p:nvPr>
        </p:nvSpPr>
        <p:spPr>
          <a:xfrm>
            <a:off x="457200" y="1163637"/>
            <a:ext cx="4800600" cy="2532063"/>
          </a:xfrm>
        </p:spPr>
        <p:txBody>
          <a:bodyPr>
            <a:normAutofit lnSpcReduction="10000"/>
          </a:bodyPr>
          <a:lstStyle/>
          <a:p>
            <a:r>
              <a:rPr lang="en-US" dirty="0"/>
              <a:t>Sample </a:t>
            </a:r>
            <a:r>
              <a:rPr lang="en-US" dirty="0">
                <a:latin typeface="Times New Roman"/>
                <a:cs typeface="Times New Roman"/>
              </a:rPr>
              <a:t>c</a:t>
            </a:r>
            <a:r>
              <a:rPr lang="en-US" baseline="-25000" dirty="0">
                <a:latin typeface="Times New Roman"/>
                <a:cs typeface="Times New Roman"/>
              </a:rPr>
              <a:t>0</a:t>
            </a:r>
            <a:r>
              <a:rPr lang="en-US" dirty="0">
                <a:latin typeface="Times New Roman"/>
                <a:cs typeface="Times New Roman"/>
              </a:rPr>
              <a:t>    C </a:t>
            </a:r>
            <a:r>
              <a:rPr lang="en-US" dirty="0"/>
              <a:t>from binary error correcting </a:t>
            </a:r>
            <a:r>
              <a:rPr lang="en-US" dirty="0" smtClean="0"/>
              <a:t>code</a:t>
            </a:r>
            <a:endParaRPr lang="en-US" dirty="0" smtClean="0"/>
          </a:p>
          <a:p>
            <a:r>
              <a:rPr lang="en-US" dirty="0" smtClean="0"/>
              <a:t>For </a:t>
            </a:r>
            <a:r>
              <a:rPr lang="en-US" dirty="0" smtClean="0"/>
              <a:t>each symbol </a:t>
            </a:r>
            <a:r>
              <a:rPr lang="en-US" i="1" dirty="0" err="1" smtClean="0">
                <a:latin typeface="Times New Roman"/>
                <a:cs typeface="Times New Roman"/>
              </a:rPr>
              <a:t>i</a:t>
            </a:r>
            <a:r>
              <a:rPr lang="en-US" dirty="0" smtClean="0"/>
              <a:t>, Obfuscate</a:t>
            </a:r>
            <a:endParaRPr lang="en-US" baseline="30000" dirty="0" smtClean="0">
              <a:latin typeface="Times New Roman"/>
              <a:cs typeface="Times New Roman"/>
            </a:endParaRP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25</a:t>
            </a:fld>
            <a:r>
              <a:rPr lang="en-US" smtClean="0"/>
              <a:t> BWF 4/2/2014</a:t>
            </a:r>
            <a:endParaRPr lang="en-US" dirty="0"/>
          </a:p>
        </p:txBody>
      </p:sp>
      <p:sp>
        <p:nvSpPr>
          <p:cNvPr id="112" name="Rectangle 111"/>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3" name="Group 112"/>
          <p:cNvGrpSpPr/>
          <p:nvPr/>
        </p:nvGrpSpPr>
        <p:grpSpPr>
          <a:xfrm>
            <a:off x="1463040" y="3784483"/>
            <a:ext cx="2111844" cy="2302596"/>
            <a:chOff x="6838074" y="2277355"/>
            <a:chExt cx="981497" cy="1772740"/>
          </a:xfrm>
        </p:grpSpPr>
        <p:sp>
          <p:nvSpPr>
            <p:cNvPr id="114" name="Trapezoid 113"/>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5" name="TextBox 114"/>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16" name="Straight Arrow Connector 115"/>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7" name="Straight Arrow Connector 116"/>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8" name="Straight Arrow Connector 117"/>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19" name="Group 118"/>
          <p:cNvGrpSpPr/>
          <p:nvPr/>
        </p:nvGrpSpPr>
        <p:grpSpPr>
          <a:xfrm>
            <a:off x="5198413" y="4697944"/>
            <a:ext cx="2578825" cy="1810201"/>
            <a:chOff x="6827762" y="2204122"/>
            <a:chExt cx="991809" cy="1845973"/>
          </a:xfrm>
        </p:grpSpPr>
        <p:sp>
          <p:nvSpPr>
            <p:cNvPr id="120" name="Trapezoid 11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1" name="TextBox 120"/>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22" name="Straight Arrow Connector 121"/>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3" name="Straight Arrow Connector 122"/>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4" name="TextBox 123"/>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125" name="Group 124"/>
          <p:cNvGrpSpPr/>
          <p:nvPr/>
        </p:nvGrpSpPr>
        <p:grpSpPr>
          <a:xfrm>
            <a:off x="7815967" y="4882610"/>
            <a:ext cx="579497" cy="369332"/>
            <a:chOff x="6366719" y="2492739"/>
            <a:chExt cx="579497" cy="369332"/>
          </a:xfrm>
        </p:grpSpPr>
        <p:sp>
          <p:nvSpPr>
            <p:cNvPr id="126" name="Rectangle 125"/>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TextBox 126"/>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128" name="Rectangle 127"/>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29" name="TextBox 128"/>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130" name="Elbow Connector 129"/>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32" name="Rectangle 131"/>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33" name="TextBox 132"/>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136" name="Elbow Connector 135"/>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7" name="Elbow Connector 136"/>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9" name="Straight Arrow Connector 138"/>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40" name="Group 139"/>
          <p:cNvGrpSpPr/>
          <p:nvPr/>
        </p:nvGrpSpPr>
        <p:grpSpPr>
          <a:xfrm>
            <a:off x="786386" y="4588137"/>
            <a:ext cx="413796" cy="461665"/>
            <a:chOff x="637563" y="4042853"/>
            <a:chExt cx="413796" cy="461665"/>
          </a:xfrm>
        </p:grpSpPr>
        <p:sp>
          <p:nvSpPr>
            <p:cNvPr id="141" name="Rectangle 140"/>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42" name="TextBox 141"/>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143" name="TextBox 142"/>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144" name="Object 143"/>
          <p:cNvGraphicFramePr>
            <a:graphicFrameLocks noChangeAspect="1"/>
          </p:cNvGraphicFramePr>
          <p:nvPr>
            <p:extLst>
              <p:ext uri="{D42A27DB-BD31-4B8C-83A1-F6EECF244321}">
                <p14:modId xmlns:p14="http://schemas.microsoft.com/office/powerpoint/2010/main" val="2099559902"/>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95596"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pic>
        <p:nvPicPr>
          <p:cNvPr id="5" name="Picture 4"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30112" y="3101415"/>
            <a:ext cx="1485900" cy="482600"/>
          </a:xfrm>
          <a:prstGeom prst="rect">
            <a:avLst/>
          </a:prstGeom>
        </p:spPr>
      </p:pic>
      <p:sp>
        <p:nvSpPr>
          <p:cNvPr id="52" name="TextBox 51"/>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6" name="Group 5"/>
          <p:cNvGrpSpPr/>
          <p:nvPr/>
        </p:nvGrpSpPr>
        <p:grpSpPr>
          <a:xfrm>
            <a:off x="2464487" y="4277322"/>
            <a:ext cx="1018924" cy="684337"/>
            <a:chOff x="2464487" y="4277322"/>
            <a:chExt cx="1018924" cy="684337"/>
          </a:xfrm>
        </p:grpSpPr>
        <p:grpSp>
          <p:nvGrpSpPr>
            <p:cNvPr id="145" name="Group 144"/>
            <p:cNvGrpSpPr/>
            <p:nvPr/>
          </p:nvGrpSpPr>
          <p:grpSpPr>
            <a:xfrm>
              <a:off x="2464487" y="4428895"/>
              <a:ext cx="853466" cy="532764"/>
              <a:chOff x="1142803" y="6095656"/>
              <a:chExt cx="853466" cy="532764"/>
            </a:xfrm>
          </p:grpSpPr>
          <p:sp>
            <p:nvSpPr>
              <p:cNvPr id="146" name="Rectangle 14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47" name="Rectangle 146"/>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3" name="Rectangle 52"/>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7" name="Group 6"/>
          <p:cNvGrpSpPr/>
          <p:nvPr/>
        </p:nvGrpSpPr>
        <p:grpSpPr>
          <a:xfrm>
            <a:off x="2437751" y="5267728"/>
            <a:ext cx="1072298" cy="696777"/>
            <a:chOff x="2437751" y="5267728"/>
            <a:chExt cx="1072298" cy="696777"/>
          </a:xfrm>
        </p:grpSpPr>
        <p:grpSp>
          <p:nvGrpSpPr>
            <p:cNvPr id="148" name="Group 147"/>
            <p:cNvGrpSpPr/>
            <p:nvPr/>
          </p:nvGrpSpPr>
          <p:grpSpPr>
            <a:xfrm>
              <a:off x="2437751" y="5423197"/>
              <a:ext cx="880202" cy="541308"/>
              <a:chOff x="1116067" y="6095656"/>
              <a:chExt cx="880202" cy="541308"/>
            </a:xfrm>
          </p:grpSpPr>
          <p:sp>
            <p:nvSpPr>
              <p:cNvPr id="149" name="Rectangle 148"/>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0" name="Rectangle 149"/>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5" name="Rectangle 54"/>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8" name="Group 7"/>
          <p:cNvGrpSpPr/>
          <p:nvPr/>
        </p:nvGrpSpPr>
        <p:grpSpPr>
          <a:xfrm>
            <a:off x="5685545" y="4896628"/>
            <a:ext cx="1067842" cy="731411"/>
            <a:chOff x="5685545" y="4896628"/>
            <a:chExt cx="1067842" cy="731411"/>
          </a:xfrm>
        </p:grpSpPr>
        <p:grpSp>
          <p:nvGrpSpPr>
            <p:cNvPr id="151" name="Group 150"/>
            <p:cNvGrpSpPr/>
            <p:nvPr/>
          </p:nvGrpSpPr>
          <p:grpSpPr>
            <a:xfrm>
              <a:off x="5685545" y="5092889"/>
              <a:ext cx="867089" cy="535150"/>
              <a:chOff x="1129180" y="6095656"/>
              <a:chExt cx="867089" cy="535150"/>
            </a:xfrm>
          </p:grpSpPr>
          <p:sp>
            <p:nvSpPr>
              <p:cNvPr id="152" name="Rectangle 15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3" name="Rectangle 152"/>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7" name="Rectangle 56"/>
            <p:cNvSpPr/>
            <p:nvPr/>
          </p:nvSpPr>
          <p:spPr>
            <a:xfrm>
              <a:off x="6073450" y="48966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9" name="Group 8"/>
          <p:cNvGrpSpPr/>
          <p:nvPr/>
        </p:nvGrpSpPr>
        <p:grpSpPr>
          <a:xfrm>
            <a:off x="5683207" y="5794088"/>
            <a:ext cx="1064434" cy="760315"/>
            <a:chOff x="5683207" y="5794088"/>
            <a:chExt cx="1064434" cy="760315"/>
          </a:xfrm>
        </p:grpSpPr>
        <p:grpSp>
          <p:nvGrpSpPr>
            <p:cNvPr id="154" name="Group 153"/>
            <p:cNvGrpSpPr/>
            <p:nvPr/>
          </p:nvGrpSpPr>
          <p:grpSpPr>
            <a:xfrm>
              <a:off x="5683207" y="5993615"/>
              <a:ext cx="869427" cy="560788"/>
              <a:chOff x="1126842" y="6095656"/>
              <a:chExt cx="869427" cy="560788"/>
            </a:xfrm>
          </p:grpSpPr>
          <p:sp>
            <p:nvSpPr>
              <p:cNvPr id="155" name="Rectangle 15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6" name="Rectangle 155"/>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9" name="Rectangle 58"/>
            <p:cNvSpPr/>
            <p:nvPr/>
          </p:nvSpPr>
          <p:spPr>
            <a:xfrm>
              <a:off x="6067704" y="579408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pic>
        <p:nvPicPr>
          <p:cNvPr id="10" name="Picture 9"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35733" y="5069521"/>
            <a:ext cx="596583" cy="259689"/>
          </a:xfrm>
          <a:prstGeom prst="rect">
            <a:avLst/>
          </a:prstGeom>
        </p:spPr>
      </p:pic>
      <p:pic>
        <p:nvPicPr>
          <p:cNvPr id="11" name="Picture 10" descr="latex-image-1.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43338" y="6033497"/>
            <a:ext cx="596583" cy="256669"/>
          </a:xfrm>
          <a:prstGeom prst="rect">
            <a:avLst/>
          </a:prstGeom>
        </p:spPr>
      </p:pic>
      <p:cxnSp>
        <p:nvCxnSpPr>
          <p:cNvPr id="62" name="Straight Arrow Connector 61"/>
          <p:cNvCxnSpPr/>
          <p:nvPr/>
        </p:nvCxnSpPr>
        <p:spPr>
          <a:xfrm flipH="1">
            <a:off x="2473269" y="1459779"/>
            <a:ext cx="299208"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rot="16200000">
            <a:off x="6854741" y="5645304"/>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sp>
        <p:nvSpPr>
          <p:cNvPr id="67"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a:cs typeface="Calibri"/>
              </a:rPr>
              <a:t>Can run obfuscations </a:t>
            </a:r>
            <a:r>
              <a:rPr lang="en-US" sz="2400" b="1" dirty="0" smtClean="0">
                <a:cs typeface="Calibri"/>
              </a:rPr>
              <a:t>and recover </a:t>
            </a:r>
            <a:r>
              <a:rPr lang="en-US" sz="2400" b="1" dirty="0" smtClean="0">
                <a:latin typeface="Calibri"/>
                <a:cs typeface="Calibri"/>
              </a:rPr>
              <a:t>most bits of </a:t>
            </a:r>
            <a:r>
              <a:rPr lang="en-US" sz="2400" b="1" i="1" dirty="0" smtClean="0">
                <a:latin typeface="Times New Roman"/>
                <a:cs typeface="Times New Roman"/>
              </a:rPr>
              <a:t>c</a:t>
            </a:r>
            <a:endParaRPr lang="en-US" sz="2400" b="1" baseline="-25000" dirty="0" smtClean="0">
              <a:latin typeface="Times New Roman"/>
              <a:cs typeface="Times New Roman"/>
            </a:endParaRPr>
          </a:p>
        </p:txBody>
      </p:sp>
    </p:spTree>
    <p:extLst>
      <p:ext uri="{BB962C8B-B14F-4D97-AF65-F5344CB8AC3E}">
        <p14:creationId xmlns:p14="http://schemas.microsoft.com/office/powerpoint/2010/main" val="88782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a:t>
            </a:r>
            <a:endParaRPr lang="en-US" dirty="0"/>
          </a:p>
        </p:txBody>
      </p:sp>
      <p:sp>
        <p:nvSpPr>
          <p:cNvPr id="3" name="Content Placeholder 2"/>
          <p:cNvSpPr>
            <a:spLocks noGrp="1"/>
          </p:cNvSpPr>
          <p:nvPr>
            <p:ph idx="1"/>
          </p:nvPr>
        </p:nvSpPr>
        <p:spPr>
          <a:xfrm>
            <a:off x="457200" y="1163637"/>
            <a:ext cx="4800600" cy="2532063"/>
          </a:xfrm>
        </p:spPr>
        <p:txBody>
          <a:bodyPr>
            <a:normAutofit lnSpcReduction="10000"/>
          </a:bodyPr>
          <a:lstStyle/>
          <a:p>
            <a:r>
              <a:rPr lang="en-US" dirty="0"/>
              <a:t>Sample </a:t>
            </a:r>
            <a:r>
              <a:rPr lang="en-US" dirty="0">
                <a:latin typeface="Times New Roman"/>
                <a:cs typeface="Times New Roman"/>
              </a:rPr>
              <a:t>c</a:t>
            </a:r>
            <a:r>
              <a:rPr lang="en-US" baseline="-25000" dirty="0">
                <a:latin typeface="Times New Roman"/>
                <a:cs typeface="Times New Roman"/>
              </a:rPr>
              <a:t>0</a:t>
            </a:r>
            <a:r>
              <a:rPr lang="en-US" dirty="0">
                <a:latin typeface="Times New Roman"/>
                <a:cs typeface="Times New Roman"/>
              </a:rPr>
              <a:t>    C </a:t>
            </a:r>
            <a:r>
              <a:rPr lang="en-US" dirty="0"/>
              <a:t>from binary error correcting </a:t>
            </a:r>
            <a:r>
              <a:rPr lang="en-US" dirty="0" smtClean="0"/>
              <a:t>code</a:t>
            </a:r>
            <a:endParaRPr lang="en-US" dirty="0" smtClean="0"/>
          </a:p>
          <a:p>
            <a:r>
              <a:rPr lang="en-US" dirty="0" smtClean="0"/>
              <a:t>For </a:t>
            </a:r>
            <a:r>
              <a:rPr lang="en-US" dirty="0" smtClean="0"/>
              <a:t>each symbol </a:t>
            </a:r>
            <a:r>
              <a:rPr lang="en-US" i="1" dirty="0" err="1" smtClean="0">
                <a:latin typeface="Times New Roman"/>
                <a:cs typeface="Times New Roman"/>
              </a:rPr>
              <a:t>i</a:t>
            </a:r>
            <a:r>
              <a:rPr lang="en-US" dirty="0" smtClean="0"/>
              <a:t>, Obfuscate</a:t>
            </a:r>
            <a:endParaRPr lang="en-US" baseline="30000" dirty="0" smtClean="0">
              <a:latin typeface="Times New Roman"/>
              <a:cs typeface="Times New Roman"/>
            </a:endParaRP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26</a:t>
            </a:fld>
            <a:r>
              <a:rPr lang="en-US" smtClean="0"/>
              <a:t> BWF 4/2/2014</a:t>
            </a:r>
            <a:endParaRPr lang="en-US" dirty="0"/>
          </a:p>
        </p:txBody>
      </p:sp>
      <p:sp>
        <p:nvSpPr>
          <p:cNvPr id="112" name="Rectangle 111"/>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3" name="Group 112"/>
          <p:cNvGrpSpPr/>
          <p:nvPr/>
        </p:nvGrpSpPr>
        <p:grpSpPr>
          <a:xfrm>
            <a:off x="1463040" y="3784483"/>
            <a:ext cx="2111844" cy="2302596"/>
            <a:chOff x="6838074" y="2277355"/>
            <a:chExt cx="981497" cy="1772740"/>
          </a:xfrm>
        </p:grpSpPr>
        <p:sp>
          <p:nvSpPr>
            <p:cNvPr id="114" name="Trapezoid 113"/>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5" name="TextBox 114"/>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16" name="Straight Arrow Connector 115"/>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7" name="Straight Arrow Connector 116"/>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8" name="Straight Arrow Connector 117"/>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19" name="Group 118"/>
          <p:cNvGrpSpPr/>
          <p:nvPr/>
        </p:nvGrpSpPr>
        <p:grpSpPr>
          <a:xfrm>
            <a:off x="5198413" y="4697944"/>
            <a:ext cx="2578825" cy="1810201"/>
            <a:chOff x="6827762" y="2204122"/>
            <a:chExt cx="991809" cy="1845973"/>
          </a:xfrm>
        </p:grpSpPr>
        <p:sp>
          <p:nvSpPr>
            <p:cNvPr id="120" name="Trapezoid 11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1" name="TextBox 120"/>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22" name="Straight Arrow Connector 121"/>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3" name="Straight Arrow Connector 122"/>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4" name="TextBox 123"/>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125" name="Group 124"/>
          <p:cNvGrpSpPr/>
          <p:nvPr/>
        </p:nvGrpSpPr>
        <p:grpSpPr>
          <a:xfrm>
            <a:off x="7815967" y="4882610"/>
            <a:ext cx="579497" cy="369332"/>
            <a:chOff x="6366719" y="2492739"/>
            <a:chExt cx="579497" cy="369332"/>
          </a:xfrm>
        </p:grpSpPr>
        <p:sp>
          <p:nvSpPr>
            <p:cNvPr id="126" name="Rectangle 125"/>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TextBox 126"/>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128" name="Rectangle 127"/>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29" name="TextBox 128"/>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130" name="Elbow Connector 129"/>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32" name="Rectangle 131"/>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33" name="TextBox 132"/>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136" name="Elbow Connector 135"/>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7" name="Elbow Connector 136"/>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9" name="Straight Arrow Connector 138"/>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40" name="Group 139"/>
          <p:cNvGrpSpPr/>
          <p:nvPr/>
        </p:nvGrpSpPr>
        <p:grpSpPr>
          <a:xfrm>
            <a:off x="786386" y="4588137"/>
            <a:ext cx="413796" cy="461665"/>
            <a:chOff x="637563" y="4042853"/>
            <a:chExt cx="413796" cy="461665"/>
          </a:xfrm>
        </p:grpSpPr>
        <p:sp>
          <p:nvSpPr>
            <p:cNvPr id="141" name="Rectangle 140"/>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42" name="TextBox 141"/>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143" name="TextBox 142"/>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144" name="Object 143"/>
          <p:cNvGraphicFramePr>
            <a:graphicFrameLocks noChangeAspect="1"/>
          </p:cNvGraphicFramePr>
          <p:nvPr>
            <p:extLst>
              <p:ext uri="{D42A27DB-BD31-4B8C-83A1-F6EECF244321}">
                <p14:modId xmlns:p14="http://schemas.microsoft.com/office/powerpoint/2010/main" val="751429824"/>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94573"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pic>
        <p:nvPicPr>
          <p:cNvPr id="5" name="Picture 4"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30112" y="3101415"/>
            <a:ext cx="1485900" cy="482600"/>
          </a:xfrm>
          <a:prstGeom prst="rect">
            <a:avLst/>
          </a:prstGeom>
        </p:spPr>
      </p:pic>
      <p:sp>
        <p:nvSpPr>
          <p:cNvPr id="52" name="TextBox 51"/>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6" name="Group 5"/>
          <p:cNvGrpSpPr/>
          <p:nvPr/>
        </p:nvGrpSpPr>
        <p:grpSpPr>
          <a:xfrm>
            <a:off x="2464487" y="4277322"/>
            <a:ext cx="1018924" cy="684337"/>
            <a:chOff x="2464487" y="4277322"/>
            <a:chExt cx="1018924" cy="684337"/>
          </a:xfrm>
        </p:grpSpPr>
        <p:grpSp>
          <p:nvGrpSpPr>
            <p:cNvPr id="145" name="Group 144"/>
            <p:cNvGrpSpPr/>
            <p:nvPr/>
          </p:nvGrpSpPr>
          <p:grpSpPr>
            <a:xfrm>
              <a:off x="2464487" y="4428895"/>
              <a:ext cx="853466" cy="532764"/>
              <a:chOff x="1142803" y="6095656"/>
              <a:chExt cx="853466" cy="532764"/>
            </a:xfrm>
          </p:grpSpPr>
          <p:sp>
            <p:nvSpPr>
              <p:cNvPr id="146" name="Rectangle 14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47" name="Rectangle 146"/>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3" name="Rectangle 52"/>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7" name="Group 6"/>
          <p:cNvGrpSpPr/>
          <p:nvPr/>
        </p:nvGrpSpPr>
        <p:grpSpPr>
          <a:xfrm>
            <a:off x="2437751" y="5267728"/>
            <a:ext cx="1072298" cy="696777"/>
            <a:chOff x="2437751" y="5267728"/>
            <a:chExt cx="1072298" cy="696777"/>
          </a:xfrm>
        </p:grpSpPr>
        <p:grpSp>
          <p:nvGrpSpPr>
            <p:cNvPr id="148" name="Group 147"/>
            <p:cNvGrpSpPr/>
            <p:nvPr/>
          </p:nvGrpSpPr>
          <p:grpSpPr>
            <a:xfrm>
              <a:off x="2437751" y="5423197"/>
              <a:ext cx="880202" cy="541308"/>
              <a:chOff x="1116067" y="6095656"/>
              <a:chExt cx="880202" cy="541308"/>
            </a:xfrm>
          </p:grpSpPr>
          <p:sp>
            <p:nvSpPr>
              <p:cNvPr id="149" name="Rectangle 148"/>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0" name="Rectangle 149"/>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5" name="Rectangle 54"/>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8" name="Group 7"/>
          <p:cNvGrpSpPr/>
          <p:nvPr/>
        </p:nvGrpSpPr>
        <p:grpSpPr>
          <a:xfrm>
            <a:off x="5685545" y="4896628"/>
            <a:ext cx="1067842" cy="731411"/>
            <a:chOff x="5685545" y="4896628"/>
            <a:chExt cx="1067842" cy="731411"/>
          </a:xfrm>
        </p:grpSpPr>
        <p:grpSp>
          <p:nvGrpSpPr>
            <p:cNvPr id="151" name="Group 150"/>
            <p:cNvGrpSpPr/>
            <p:nvPr/>
          </p:nvGrpSpPr>
          <p:grpSpPr>
            <a:xfrm>
              <a:off x="5685545" y="5092889"/>
              <a:ext cx="867089" cy="535150"/>
              <a:chOff x="1129180" y="6095656"/>
              <a:chExt cx="867089" cy="535150"/>
            </a:xfrm>
          </p:grpSpPr>
          <p:sp>
            <p:nvSpPr>
              <p:cNvPr id="152" name="Rectangle 15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3" name="Rectangle 152"/>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57" name="Rectangle 56"/>
            <p:cNvSpPr/>
            <p:nvPr/>
          </p:nvSpPr>
          <p:spPr>
            <a:xfrm>
              <a:off x="6073450" y="48966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9" name="Group 8"/>
          <p:cNvGrpSpPr/>
          <p:nvPr/>
        </p:nvGrpSpPr>
        <p:grpSpPr>
          <a:xfrm>
            <a:off x="5683207" y="5794088"/>
            <a:ext cx="1064434" cy="760315"/>
            <a:chOff x="5683207" y="5794088"/>
            <a:chExt cx="1064434" cy="760315"/>
          </a:xfrm>
        </p:grpSpPr>
        <p:grpSp>
          <p:nvGrpSpPr>
            <p:cNvPr id="154" name="Group 153"/>
            <p:cNvGrpSpPr/>
            <p:nvPr/>
          </p:nvGrpSpPr>
          <p:grpSpPr>
            <a:xfrm>
              <a:off x="5683207" y="5993615"/>
              <a:ext cx="869427" cy="560788"/>
              <a:chOff x="1126842" y="6095656"/>
              <a:chExt cx="869427" cy="560788"/>
            </a:xfrm>
          </p:grpSpPr>
          <p:sp>
            <p:nvSpPr>
              <p:cNvPr id="155" name="Rectangle 15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6" name="Rectangle 155"/>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59" name="Rectangle 58"/>
            <p:cNvSpPr/>
            <p:nvPr/>
          </p:nvSpPr>
          <p:spPr>
            <a:xfrm>
              <a:off x="6067704" y="579408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pic>
        <p:nvPicPr>
          <p:cNvPr id="10" name="Picture 9"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35733" y="5069521"/>
            <a:ext cx="596583" cy="259689"/>
          </a:xfrm>
          <a:prstGeom prst="rect">
            <a:avLst/>
          </a:prstGeom>
        </p:spPr>
      </p:pic>
      <p:pic>
        <p:nvPicPr>
          <p:cNvPr id="11" name="Picture 10" descr="latex-image-1.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43338" y="6033497"/>
            <a:ext cx="596583" cy="256669"/>
          </a:xfrm>
          <a:prstGeom prst="rect">
            <a:avLst/>
          </a:prstGeom>
        </p:spPr>
      </p:pic>
      <p:cxnSp>
        <p:nvCxnSpPr>
          <p:cNvPr id="62" name="Straight Arrow Connector 61"/>
          <p:cNvCxnSpPr/>
          <p:nvPr/>
        </p:nvCxnSpPr>
        <p:spPr>
          <a:xfrm flipH="1">
            <a:off x="2473269" y="1459779"/>
            <a:ext cx="299208"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6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Use </a:t>
            </a:r>
            <a:r>
              <a:rPr lang="en-US" sz="2400" i="1" dirty="0" smtClean="0">
                <a:latin typeface="Times New Roman"/>
                <a:cs typeface="Times New Roman"/>
              </a:rPr>
              <a:t>c</a:t>
            </a:r>
            <a:r>
              <a:rPr lang="en-US" sz="2400" b="1" dirty="0" smtClean="0">
                <a:latin typeface="Calibri"/>
                <a:cs typeface="Calibri"/>
              </a:rPr>
              <a:t> as </a:t>
            </a:r>
            <a:r>
              <a:rPr lang="en-US" sz="2400" b="1" dirty="0" smtClean="0">
                <a:latin typeface="Calibri"/>
                <a:cs typeface="Calibri"/>
              </a:rPr>
              <a:t>output</a:t>
            </a:r>
          </a:p>
          <a:p>
            <a:pPr>
              <a:defRPr/>
            </a:pPr>
            <a:r>
              <a:rPr lang="en-US" sz="2400" b="1" dirty="0" smtClean="0">
                <a:latin typeface="Calibri"/>
                <a:cs typeface="Calibri"/>
              </a:rPr>
              <a:t>(pass c through comp. ext. </a:t>
            </a:r>
            <a:r>
              <a:rPr lang="en-US" sz="2000" b="1" dirty="0" smtClean="0">
                <a:latin typeface="Calibri"/>
                <a:cs typeface="Calibri"/>
              </a:rPr>
              <a:t>[Krawczyk10]</a:t>
            </a:r>
            <a:r>
              <a:rPr lang="en-US" sz="2400" b="1" dirty="0" smtClean="0">
                <a:latin typeface="Calibri"/>
                <a:cs typeface="Calibri"/>
              </a:rPr>
              <a:t> to create pseudorandom bits)</a:t>
            </a:r>
            <a:endParaRPr lang="en-US" sz="2400" b="1" dirty="0" smtClean="0">
              <a:latin typeface="Times New Roman"/>
              <a:cs typeface="Times New Roman"/>
            </a:endParaRPr>
          </a:p>
        </p:txBody>
      </p:sp>
      <p:sp>
        <p:nvSpPr>
          <p:cNvPr id="65" name="TextBox 64"/>
          <p:cNvSpPr txBox="1"/>
          <p:nvPr/>
        </p:nvSpPr>
        <p:spPr>
          <a:xfrm rot="16200000">
            <a:off x="6854741" y="5645304"/>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66" name="Straight Arrow Connector 65"/>
          <p:cNvCxnSpPr/>
          <p:nvPr/>
        </p:nvCxnSpPr>
        <p:spPr bwMode="auto">
          <a:xfrm flipV="1">
            <a:off x="7617435" y="5329210"/>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7" name="Straight Arrow Connector 66"/>
          <p:cNvCxnSpPr/>
          <p:nvPr/>
        </p:nvCxnSpPr>
        <p:spPr bwMode="auto">
          <a:xfrm>
            <a:off x="2519680" y="4354070"/>
            <a:ext cx="104949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Tree>
    <p:extLst>
      <p:ext uri="{BB962C8B-B14F-4D97-AF65-F5344CB8AC3E}">
        <p14:creationId xmlns:p14="http://schemas.microsoft.com/office/powerpoint/2010/main" val="2849870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Correctness and Security</a:t>
            </a:r>
            <a:endParaRPr lang="en-US" dirty="0"/>
          </a:p>
        </p:txBody>
      </p:sp>
      <p:sp>
        <p:nvSpPr>
          <p:cNvPr id="27" name="Content Placeholder 26"/>
          <p:cNvSpPr>
            <a:spLocks noGrp="1"/>
          </p:cNvSpPr>
          <p:nvPr>
            <p:ph idx="1"/>
          </p:nvPr>
        </p:nvSpPr>
        <p:spPr>
          <a:xfrm>
            <a:off x="338286" y="659593"/>
            <a:ext cx="4604494" cy="4525963"/>
          </a:xfrm>
        </p:spPr>
        <p:txBody>
          <a:bodyPr/>
          <a:lstStyle/>
          <a:p>
            <a:r>
              <a:rPr lang="en-US" dirty="0" smtClean="0"/>
              <a:t>Correctness:</a:t>
            </a:r>
            <a:r>
              <a:rPr lang="en-US" dirty="0"/>
              <a:t/>
            </a:r>
            <a:br>
              <a:rPr lang="en-US" dirty="0"/>
            </a:br>
            <a:r>
              <a:rPr lang="en-US" dirty="0" smtClean="0"/>
              <a:t>Recover all but </a:t>
            </a:r>
            <a:br>
              <a:rPr lang="en-US" dirty="0" smtClean="0"/>
            </a:br>
            <a:r>
              <a:rPr lang="en-US" altLang="ja-JP" i="1" dirty="0" smtClean="0">
                <a:latin typeface="Times New Roman"/>
                <a:cs typeface="Times New Roman"/>
              </a:rPr>
              <a:t>d</a:t>
            </a:r>
            <a:r>
              <a:rPr lang="en-US" altLang="ja-JP" dirty="0">
                <a:latin typeface="Times New Roman"/>
                <a:cs typeface="Times New Roman"/>
              </a:rPr>
              <a:t>(</a:t>
            </a:r>
            <a:r>
              <a:rPr lang="en-US" altLang="ja-JP" i="1" dirty="0" smtClean="0">
                <a:latin typeface="Times New Roman"/>
                <a:cs typeface="Times New Roman"/>
              </a:rPr>
              <a:t>w</a:t>
            </a:r>
            <a:r>
              <a:rPr lang="en-US" altLang="ja-JP" dirty="0" smtClean="0">
                <a:latin typeface="Times New Roman"/>
                <a:cs typeface="Times New Roman"/>
              </a:rPr>
              <a:t>, </a:t>
            </a:r>
            <a:r>
              <a:rPr lang="en-US" altLang="ja-JP" i="1" dirty="0" smtClean="0">
                <a:latin typeface="Times New Roman"/>
                <a:cs typeface="Times New Roman"/>
              </a:rPr>
              <a:t>x</a:t>
            </a:r>
            <a:r>
              <a:rPr lang="en-US" altLang="ja-JP" dirty="0" smtClean="0">
                <a:latin typeface="Times New Roman"/>
                <a:cs typeface="Times New Roman"/>
              </a:rPr>
              <a:t>) ≤ </a:t>
            </a:r>
            <a:r>
              <a:rPr lang="en-US" altLang="ja-JP" i="1" dirty="0" err="1" smtClean="0">
                <a:latin typeface="Times New Roman"/>
                <a:cs typeface="Times New Roman"/>
              </a:rPr>
              <a:t>d</a:t>
            </a:r>
            <a:r>
              <a:rPr lang="en-US" altLang="ja-JP" i="1" baseline="-25000" dirty="0" err="1" smtClean="0">
                <a:latin typeface="Times New Roman"/>
                <a:cs typeface="Times New Roman"/>
              </a:rPr>
              <a:t>max</a:t>
            </a:r>
            <a:r>
              <a:rPr lang="en-US" altLang="ja-JP" i="1" baseline="-25000" dirty="0" smtClean="0">
                <a:latin typeface="Times New Roman"/>
                <a:cs typeface="Times New Roman"/>
              </a:rPr>
              <a:t> </a:t>
            </a:r>
            <a:r>
              <a:rPr lang="en-US" altLang="ja-JP" dirty="0" smtClean="0">
                <a:latin typeface="Calibri"/>
                <a:cs typeface="Calibri"/>
              </a:rPr>
              <a:t>bits of </a:t>
            </a:r>
            <a:r>
              <a:rPr lang="en-US" altLang="ja-JP" i="1" dirty="0" smtClean="0">
                <a:latin typeface="Times New Roman"/>
                <a:cs typeface="Times New Roman"/>
              </a:rPr>
              <a:t>c</a:t>
            </a:r>
            <a:endParaRPr lang="en-US" i="1" dirty="0">
              <a:latin typeface="Times New Roman"/>
              <a:cs typeface="Times New Roman"/>
            </a:endParaRPr>
          </a:p>
          <a:p>
            <a:r>
              <a:rPr lang="en-US" dirty="0" smtClean="0">
                <a:latin typeface="Calibri"/>
                <a:cs typeface="Calibri"/>
              </a:rPr>
              <a:t>Exist binary error correcting codes with error tolerance </a:t>
            </a:r>
            <a:r>
              <a:rPr lang="en-US" dirty="0" err="1" smtClean="0">
                <a:latin typeface="Times New Roman"/>
                <a:cs typeface="Times New Roman"/>
              </a:rPr>
              <a:t>Θ</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endParaRPr lang="en-US" dirty="0">
              <a:latin typeface="Times New Roman"/>
              <a:cs typeface="Times New Roman"/>
            </a:endParaRPr>
          </a:p>
        </p:txBody>
      </p:sp>
      <p:sp>
        <p:nvSpPr>
          <p:cNvPr id="57" name="Rectangle 36"/>
          <p:cNvSpPr>
            <a:spLocks noChangeArrowheads="1"/>
          </p:cNvSpPr>
          <p:nvPr/>
        </p:nvSpPr>
        <p:spPr bwMode="auto">
          <a:xfrm>
            <a:off x="5232738" y="1384357"/>
            <a:ext cx="3826736" cy="190427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Security Question:</a:t>
            </a:r>
            <a:r>
              <a:rPr lang="en-US" sz="2400" b="1" dirty="0" smtClean="0">
                <a:latin typeface="Calibri"/>
                <a:cs typeface="Calibri"/>
              </a:rPr>
              <a:t> </a:t>
            </a:r>
            <a:br>
              <a:rPr lang="en-US" sz="2400" b="1" dirty="0" smtClean="0">
                <a:latin typeface="Calibri"/>
                <a:cs typeface="Calibri"/>
              </a:rPr>
            </a:br>
            <a:r>
              <a:rPr lang="en-US" sz="2400" b="1" dirty="0" smtClean="0">
                <a:latin typeface="Calibri"/>
                <a:cs typeface="Calibri"/>
              </a:rPr>
              <a:t>What about </a:t>
            </a:r>
            <a:r>
              <a:rPr lang="en-US" sz="2400" b="1" i="1" dirty="0" smtClean="0">
                <a:latin typeface="Times New Roman"/>
                <a:cs typeface="Times New Roman"/>
              </a:rPr>
              <a:t>w</a:t>
            </a:r>
            <a:r>
              <a:rPr lang="en-US" sz="2400" b="1" dirty="0" smtClean="0">
                <a:latin typeface="Calibri"/>
                <a:cs typeface="Calibri"/>
              </a:rPr>
              <a:t> </a:t>
            </a:r>
            <a:r>
              <a:rPr lang="en-US" sz="2400" b="1" dirty="0" smtClean="0">
                <a:latin typeface="Calibri"/>
                <a:cs typeface="Calibri"/>
              </a:rPr>
              <a:t>and </a:t>
            </a:r>
            <a:r>
              <a:rPr lang="en-US" sz="2400" b="1" i="1" dirty="0" smtClean="0">
                <a:latin typeface="Times New Roman"/>
                <a:cs typeface="Times New Roman"/>
              </a:rPr>
              <a:t>c</a:t>
            </a:r>
            <a:r>
              <a:rPr lang="en-US" sz="2400" b="1" dirty="0" smtClean="0">
                <a:latin typeface="Calibri"/>
                <a:cs typeface="Calibri"/>
              </a:rPr>
              <a:t> </a:t>
            </a:r>
            <a:r>
              <a:rPr lang="en-US" sz="2400" b="1" dirty="0" smtClean="0">
                <a:latin typeface="Calibri"/>
                <a:cs typeface="Calibri"/>
              </a:rPr>
              <a:t>is revealed by obfuscations</a:t>
            </a:r>
          </a:p>
          <a:p>
            <a:pPr>
              <a:defRPr/>
            </a:pPr>
            <a:r>
              <a:rPr lang="en-US" sz="2400" b="1" dirty="0" smtClean="0">
                <a:latin typeface="Calibri"/>
                <a:cs typeface="Calibri"/>
              </a:rPr>
              <a:t>                               </a:t>
            </a:r>
          </a:p>
          <a:p>
            <a:pPr>
              <a:defRPr/>
            </a:pPr>
            <a:endParaRPr lang="en-US" sz="2400" b="1" i="1" dirty="0" smtClean="0">
              <a:latin typeface="Times New Roman"/>
              <a:cs typeface="Times New Roman"/>
            </a:endParaRPr>
          </a:p>
        </p:txBody>
      </p:sp>
      <p:sp>
        <p:nvSpPr>
          <p:cNvPr id="70" name="TextBox 69"/>
          <p:cNvSpPr txBox="1"/>
          <p:nvPr/>
        </p:nvSpPr>
        <p:spPr>
          <a:xfrm>
            <a:off x="6549428" y="2643378"/>
            <a:ext cx="344039" cy="369332"/>
          </a:xfrm>
          <a:prstGeom prst="rect">
            <a:avLst/>
          </a:prstGeom>
          <a:noFill/>
        </p:spPr>
        <p:txBody>
          <a:bodyPr wrap="none" rtlCol="0">
            <a:spAutoFit/>
          </a:bodyPr>
          <a:lstStyle/>
          <a:p>
            <a:r>
              <a:rPr lang="en-US" dirty="0" smtClean="0"/>
              <a:t>…</a:t>
            </a:r>
            <a:endParaRPr lang="en-US" dirty="0"/>
          </a:p>
        </p:txBody>
      </p:sp>
      <p:sp>
        <p:nvSpPr>
          <p:cNvPr id="3" name="Rectangle 2"/>
          <p:cNvSpPr/>
          <p:nvPr/>
        </p:nvSpPr>
        <p:spPr>
          <a:xfrm>
            <a:off x="7708015" y="2591149"/>
            <a:ext cx="327283" cy="461665"/>
          </a:xfrm>
          <a:prstGeom prst="rect">
            <a:avLst/>
          </a:prstGeom>
        </p:spPr>
        <p:txBody>
          <a:bodyPr wrap="none">
            <a:spAutoFit/>
          </a:bodyPr>
          <a:lstStyle/>
          <a:p>
            <a:r>
              <a:rPr lang="en-US" sz="2400" b="1" dirty="0">
                <a:cs typeface="Calibri"/>
              </a:rPr>
              <a:t>?</a:t>
            </a:r>
            <a:endParaRPr lang="en-US" sz="2400" dirty="0"/>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27</a:t>
            </a:fld>
            <a:r>
              <a:rPr lang="en-US" smtClean="0"/>
              <a:t> BWF 4/2/2014</a:t>
            </a:r>
            <a:endParaRPr lang="en-US" dirty="0"/>
          </a:p>
        </p:txBody>
      </p:sp>
      <p:grpSp>
        <p:nvGrpSpPr>
          <p:cNvPr id="144" name="Group 143"/>
          <p:cNvGrpSpPr/>
          <p:nvPr/>
        </p:nvGrpSpPr>
        <p:grpSpPr>
          <a:xfrm>
            <a:off x="5734463" y="2502918"/>
            <a:ext cx="1018924" cy="684337"/>
            <a:chOff x="2464487" y="4277322"/>
            <a:chExt cx="1018924" cy="684337"/>
          </a:xfrm>
        </p:grpSpPr>
        <p:grpSp>
          <p:nvGrpSpPr>
            <p:cNvPr id="145" name="Group 144"/>
            <p:cNvGrpSpPr/>
            <p:nvPr/>
          </p:nvGrpSpPr>
          <p:grpSpPr>
            <a:xfrm>
              <a:off x="2464487" y="4428895"/>
              <a:ext cx="853466" cy="532764"/>
              <a:chOff x="1142803" y="6095656"/>
              <a:chExt cx="853466" cy="532764"/>
            </a:xfrm>
          </p:grpSpPr>
          <p:sp>
            <p:nvSpPr>
              <p:cNvPr id="147" name="Rectangle 146"/>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48" name="Rectangle 147"/>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146" name="Rectangle 145"/>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149" name="Group 148"/>
          <p:cNvGrpSpPr/>
          <p:nvPr/>
        </p:nvGrpSpPr>
        <p:grpSpPr>
          <a:xfrm>
            <a:off x="6678205" y="2502918"/>
            <a:ext cx="1072298" cy="696777"/>
            <a:chOff x="2437751" y="5267728"/>
            <a:chExt cx="1072298" cy="696777"/>
          </a:xfrm>
        </p:grpSpPr>
        <p:grpSp>
          <p:nvGrpSpPr>
            <p:cNvPr id="150" name="Group 149"/>
            <p:cNvGrpSpPr/>
            <p:nvPr/>
          </p:nvGrpSpPr>
          <p:grpSpPr>
            <a:xfrm>
              <a:off x="2437751" y="5423197"/>
              <a:ext cx="880202" cy="541308"/>
              <a:chOff x="1116067" y="6095656"/>
              <a:chExt cx="880202" cy="541308"/>
            </a:xfrm>
          </p:grpSpPr>
          <p:sp>
            <p:nvSpPr>
              <p:cNvPr id="152" name="Rectangle 15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53" name="Rectangle 152"/>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151" name="Rectangle 150"/>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7" name="Group 6"/>
          <p:cNvGrpSpPr/>
          <p:nvPr/>
        </p:nvGrpSpPr>
        <p:grpSpPr>
          <a:xfrm>
            <a:off x="702254" y="3784483"/>
            <a:ext cx="7865632" cy="2769920"/>
            <a:chOff x="702254" y="3784483"/>
            <a:chExt cx="7865632" cy="2769920"/>
          </a:xfrm>
        </p:grpSpPr>
        <p:sp>
          <p:nvSpPr>
            <p:cNvPr id="156" name="Rectangle 15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7" name="Group 156"/>
            <p:cNvGrpSpPr/>
            <p:nvPr/>
          </p:nvGrpSpPr>
          <p:grpSpPr>
            <a:xfrm>
              <a:off x="1463040" y="3784483"/>
              <a:ext cx="2111844" cy="2302596"/>
              <a:chOff x="6838074" y="2277355"/>
              <a:chExt cx="981497" cy="1772740"/>
            </a:xfrm>
          </p:grpSpPr>
          <p:sp>
            <p:nvSpPr>
              <p:cNvPr id="158" name="Trapezoid 157"/>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59" name="TextBox 158"/>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60" name="Straight Arrow Connector 159"/>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61" name="Straight Arrow Connector 160"/>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62" name="Straight Arrow Connector 161"/>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3" name="Group 162"/>
            <p:cNvGrpSpPr/>
            <p:nvPr/>
          </p:nvGrpSpPr>
          <p:grpSpPr>
            <a:xfrm>
              <a:off x="5198413" y="4697944"/>
              <a:ext cx="2578825" cy="1810201"/>
              <a:chOff x="6827762" y="2204122"/>
              <a:chExt cx="991809" cy="1845973"/>
            </a:xfrm>
          </p:grpSpPr>
          <p:sp>
            <p:nvSpPr>
              <p:cNvPr id="164" name="Trapezoid 163"/>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65" name="TextBox 164"/>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66" name="Straight Arrow Connector 165"/>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67" name="Straight Arrow Connector 166"/>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68" name="TextBox 167"/>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169" name="Group 168"/>
            <p:cNvGrpSpPr/>
            <p:nvPr/>
          </p:nvGrpSpPr>
          <p:grpSpPr>
            <a:xfrm>
              <a:off x="7815967" y="4882610"/>
              <a:ext cx="579497" cy="369332"/>
              <a:chOff x="6366719" y="2492739"/>
              <a:chExt cx="579497" cy="369332"/>
            </a:xfrm>
          </p:grpSpPr>
          <p:sp>
            <p:nvSpPr>
              <p:cNvPr id="170" name="Rectangle 169"/>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1" name="TextBox 170"/>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172" name="Rectangle 171"/>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73" name="TextBox 172"/>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174" name="Elbow Connector 173"/>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75" name="Straight Arrow Connector 174"/>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76" name="Rectangle 175"/>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77" name="TextBox 176"/>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178" name="Elbow Connector 177"/>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79" name="Elbow Connector 178"/>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80" name="Straight Arrow Connector 179"/>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81" name="Straight Arrow Connector 180"/>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82" name="Group 181"/>
            <p:cNvGrpSpPr/>
            <p:nvPr/>
          </p:nvGrpSpPr>
          <p:grpSpPr>
            <a:xfrm>
              <a:off x="786386" y="4588137"/>
              <a:ext cx="413796" cy="461665"/>
              <a:chOff x="637563" y="4042853"/>
              <a:chExt cx="413796" cy="461665"/>
            </a:xfrm>
          </p:grpSpPr>
          <p:sp>
            <p:nvSpPr>
              <p:cNvPr id="183" name="Rectangle 182"/>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84" name="TextBox 183"/>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185" name="TextBox 184"/>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186" name="Object 185"/>
            <p:cNvGraphicFramePr>
              <a:graphicFrameLocks noChangeAspect="1"/>
            </p:cNvGraphicFramePr>
            <p:nvPr>
              <p:extLst>
                <p:ext uri="{D42A27DB-BD31-4B8C-83A1-F6EECF244321}">
                  <p14:modId xmlns:p14="http://schemas.microsoft.com/office/powerpoint/2010/main" val="2129336550"/>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31402"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sp>
          <p:nvSpPr>
            <p:cNvPr id="187" name="TextBox 186"/>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188" name="Group 187"/>
            <p:cNvGrpSpPr/>
            <p:nvPr/>
          </p:nvGrpSpPr>
          <p:grpSpPr>
            <a:xfrm>
              <a:off x="2464487" y="4277322"/>
              <a:ext cx="1018924" cy="684337"/>
              <a:chOff x="2464487" y="4277322"/>
              <a:chExt cx="1018924" cy="684337"/>
            </a:xfrm>
          </p:grpSpPr>
          <p:grpSp>
            <p:nvGrpSpPr>
              <p:cNvPr id="189" name="Group 188"/>
              <p:cNvGrpSpPr/>
              <p:nvPr/>
            </p:nvGrpSpPr>
            <p:grpSpPr>
              <a:xfrm>
                <a:off x="2464487" y="4428895"/>
                <a:ext cx="853466" cy="532764"/>
                <a:chOff x="1142803" y="6095656"/>
                <a:chExt cx="853466" cy="532764"/>
              </a:xfrm>
            </p:grpSpPr>
            <p:sp>
              <p:nvSpPr>
                <p:cNvPr id="191" name="Rectangle 190"/>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92" name="Rectangle 191"/>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190" name="Rectangle 189"/>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193" name="Group 192"/>
            <p:cNvGrpSpPr/>
            <p:nvPr/>
          </p:nvGrpSpPr>
          <p:grpSpPr>
            <a:xfrm>
              <a:off x="2437751" y="5267728"/>
              <a:ext cx="1072298" cy="696777"/>
              <a:chOff x="2437751" y="5267728"/>
              <a:chExt cx="1072298" cy="696777"/>
            </a:xfrm>
          </p:grpSpPr>
          <p:grpSp>
            <p:nvGrpSpPr>
              <p:cNvPr id="194" name="Group 193"/>
              <p:cNvGrpSpPr/>
              <p:nvPr/>
            </p:nvGrpSpPr>
            <p:grpSpPr>
              <a:xfrm>
                <a:off x="2437751" y="5423197"/>
                <a:ext cx="880202" cy="541308"/>
                <a:chOff x="1116067" y="6095656"/>
                <a:chExt cx="880202" cy="541308"/>
              </a:xfrm>
            </p:grpSpPr>
            <p:sp>
              <p:nvSpPr>
                <p:cNvPr id="196" name="Rectangle 19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97" name="Rectangle 196"/>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195" name="Rectangle 194"/>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198" name="Group 197"/>
            <p:cNvGrpSpPr/>
            <p:nvPr/>
          </p:nvGrpSpPr>
          <p:grpSpPr>
            <a:xfrm>
              <a:off x="5685545" y="4896628"/>
              <a:ext cx="1067842" cy="731411"/>
              <a:chOff x="5685545" y="4896628"/>
              <a:chExt cx="1067842" cy="731411"/>
            </a:xfrm>
          </p:grpSpPr>
          <p:grpSp>
            <p:nvGrpSpPr>
              <p:cNvPr id="199" name="Group 198"/>
              <p:cNvGrpSpPr/>
              <p:nvPr/>
            </p:nvGrpSpPr>
            <p:grpSpPr>
              <a:xfrm>
                <a:off x="5685545" y="5092889"/>
                <a:ext cx="867089" cy="535150"/>
                <a:chOff x="1129180" y="6095656"/>
                <a:chExt cx="867089" cy="535150"/>
              </a:xfrm>
            </p:grpSpPr>
            <p:sp>
              <p:nvSpPr>
                <p:cNvPr id="201" name="Rectangle 200"/>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202" name="Rectangle 201"/>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200" name="Rectangle 199"/>
              <p:cNvSpPr/>
              <p:nvPr/>
            </p:nvSpPr>
            <p:spPr>
              <a:xfrm>
                <a:off x="6073450" y="48966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203" name="Group 202"/>
            <p:cNvGrpSpPr/>
            <p:nvPr/>
          </p:nvGrpSpPr>
          <p:grpSpPr>
            <a:xfrm>
              <a:off x="5683207" y="5794088"/>
              <a:ext cx="1064434" cy="760315"/>
              <a:chOff x="5683207" y="5794088"/>
              <a:chExt cx="1064434" cy="760315"/>
            </a:xfrm>
          </p:grpSpPr>
          <p:grpSp>
            <p:nvGrpSpPr>
              <p:cNvPr id="204" name="Group 203"/>
              <p:cNvGrpSpPr/>
              <p:nvPr/>
            </p:nvGrpSpPr>
            <p:grpSpPr>
              <a:xfrm>
                <a:off x="5683207" y="5993615"/>
                <a:ext cx="869427" cy="560788"/>
                <a:chOff x="1126842" y="6095656"/>
                <a:chExt cx="869427" cy="560788"/>
              </a:xfrm>
            </p:grpSpPr>
            <p:sp>
              <p:nvSpPr>
                <p:cNvPr id="206" name="Rectangle 20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207" name="Rectangle 206"/>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205" name="Rectangle 204"/>
              <p:cNvSpPr/>
              <p:nvPr/>
            </p:nvSpPr>
            <p:spPr>
              <a:xfrm>
                <a:off x="6067704" y="579408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pic>
          <p:nvPicPr>
            <p:cNvPr id="208" name="Picture 207"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35733" y="5069521"/>
              <a:ext cx="596583" cy="259689"/>
            </a:xfrm>
            <a:prstGeom prst="rect">
              <a:avLst/>
            </a:prstGeom>
          </p:spPr>
        </p:pic>
        <p:pic>
          <p:nvPicPr>
            <p:cNvPr id="209" name="Picture 208"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43338" y="6033497"/>
              <a:ext cx="596583" cy="256669"/>
            </a:xfrm>
            <a:prstGeom prst="rect">
              <a:avLst/>
            </a:prstGeom>
          </p:spPr>
        </p:pic>
        <p:sp>
          <p:nvSpPr>
            <p:cNvPr id="210" name="TextBox 209"/>
            <p:cNvSpPr txBox="1"/>
            <p:nvPr/>
          </p:nvSpPr>
          <p:spPr>
            <a:xfrm rot="16200000">
              <a:off x="6854741" y="5645304"/>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211" name="Straight Arrow Connector 210"/>
            <p:cNvCxnSpPr/>
            <p:nvPr/>
          </p:nvCxnSpPr>
          <p:spPr bwMode="auto">
            <a:xfrm flipV="1">
              <a:off x="7617435" y="5329210"/>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212" name="Straight Arrow Connector 211"/>
            <p:cNvCxnSpPr/>
            <p:nvPr/>
          </p:nvCxnSpPr>
          <p:spPr bwMode="auto">
            <a:xfrm>
              <a:off x="2519680" y="4354070"/>
              <a:ext cx="104949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spTree>
    <p:extLst>
      <p:ext uri="{BB962C8B-B14F-4D97-AF65-F5344CB8AC3E}">
        <p14:creationId xmlns:p14="http://schemas.microsoft.com/office/powerpoint/2010/main" val="2625895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p"/>
      <p:bldP spid="57" grpId="0" animBg="1"/>
      <p:bldP spid="70" grpId="0"/>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What is revealed by obfuscations?</a:t>
            </a:r>
            <a:endParaRPr lang="en-US" dirty="0"/>
          </a:p>
        </p:txBody>
      </p:sp>
      <p:sp>
        <p:nvSpPr>
          <p:cNvPr id="67" name="Content Placeholder 26"/>
          <p:cNvSpPr>
            <a:spLocks noGrp="1"/>
          </p:cNvSpPr>
          <p:nvPr>
            <p:ph idx="1"/>
          </p:nvPr>
        </p:nvSpPr>
        <p:spPr>
          <a:xfrm>
            <a:off x="338285" y="659594"/>
            <a:ext cx="8658661" cy="3003353"/>
          </a:xfrm>
        </p:spPr>
        <p:txBody>
          <a:bodyPr>
            <a:normAutofit/>
          </a:bodyPr>
          <a:lstStyle/>
          <a:p>
            <a:r>
              <a:rPr lang="en-US" dirty="0" smtClean="0">
                <a:cs typeface="Calibri"/>
              </a:rPr>
              <a:t>By </a:t>
            </a:r>
            <a:r>
              <a:rPr lang="en-US" dirty="0" smtClean="0">
                <a:cs typeface="Calibri"/>
              </a:rPr>
              <a:t>security of </a:t>
            </a:r>
            <a:r>
              <a:rPr lang="en-US" dirty="0">
                <a:cs typeface="Calibri"/>
              </a:rPr>
              <a:t>obfuscation, </a:t>
            </a:r>
            <a:r>
              <a:rPr lang="en-US" dirty="0" smtClean="0">
                <a:cs typeface="Calibri"/>
              </a:rPr>
              <a:t>can argue about what </a:t>
            </a:r>
            <a:r>
              <a:rPr lang="en-US" dirty="0">
                <a:cs typeface="Calibri"/>
              </a:rPr>
              <a:t>is </a:t>
            </a:r>
            <a:r>
              <a:rPr lang="en-US" dirty="0" smtClean="0">
                <a:cs typeface="Calibri"/>
              </a:rPr>
              <a:t>learned through oracle queries to symbols</a:t>
            </a:r>
          </a:p>
          <a:p>
            <a:r>
              <a:rPr lang="en-US" dirty="0" smtClean="0">
                <a:cs typeface="Calibri"/>
              </a:rPr>
              <a:t>Enough to argue that adversary </a:t>
            </a:r>
            <a:r>
              <a:rPr lang="en-US" dirty="0" smtClean="0">
                <a:cs typeface="Calibri"/>
              </a:rPr>
              <a:t>almost always sees     as response to queries</a:t>
            </a:r>
          </a:p>
          <a:p>
            <a:pPr lvl="1"/>
            <a:r>
              <a:rPr lang="en-US" dirty="0" smtClean="0">
                <a:cs typeface="Calibri"/>
              </a:rPr>
              <a:t>That is, they rarely guess the stored value </a:t>
            </a:r>
            <a:r>
              <a:rPr lang="en-US" i="1" dirty="0" err="1" smtClean="0">
                <a:latin typeface="Times New Roman"/>
                <a:cs typeface="Times New Roman"/>
              </a:rPr>
              <a:t>w</a:t>
            </a:r>
            <a:r>
              <a:rPr lang="en-US" i="1" baseline="-25000" dirty="0" err="1" smtClean="0">
                <a:latin typeface="Times New Roman"/>
                <a:cs typeface="Times New Roman"/>
              </a:rPr>
              <a:t>i</a:t>
            </a:r>
            <a:endParaRPr lang="en-US" i="1" baseline="-25000" dirty="0">
              <a:latin typeface="Times New Roman"/>
              <a:cs typeface="Times New Roman"/>
            </a:endParaRPr>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28</a:t>
            </a:fld>
            <a:r>
              <a:rPr lang="en-US" smtClean="0"/>
              <a:t> BWF 4/2/2014</a:t>
            </a:r>
            <a:endParaRPr lang="en-US" dirty="0"/>
          </a:p>
        </p:txBody>
      </p:sp>
      <p:sp>
        <p:nvSpPr>
          <p:cNvPr id="71" name="Rectangle 70"/>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2" name="Group 71"/>
          <p:cNvGrpSpPr/>
          <p:nvPr/>
        </p:nvGrpSpPr>
        <p:grpSpPr>
          <a:xfrm>
            <a:off x="1463040" y="3784483"/>
            <a:ext cx="2111844" cy="2302596"/>
            <a:chOff x="6838074" y="2277355"/>
            <a:chExt cx="981497" cy="1772740"/>
          </a:xfrm>
        </p:grpSpPr>
        <p:sp>
          <p:nvSpPr>
            <p:cNvPr id="73" name="Trapezoid 72"/>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74" name="TextBox 73"/>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75" name="Straight Arrow Connector 74"/>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6" name="Straight Arrow Connector 75"/>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7" name="Straight Arrow Connector 76"/>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78" name="Group 77"/>
          <p:cNvGrpSpPr/>
          <p:nvPr/>
        </p:nvGrpSpPr>
        <p:grpSpPr>
          <a:xfrm>
            <a:off x="5198413" y="4697944"/>
            <a:ext cx="2578825" cy="1810201"/>
            <a:chOff x="6827762" y="2204122"/>
            <a:chExt cx="991809" cy="1845973"/>
          </a:xfrm>
        </p:grpSpPr>
        <p:sp>
          <p:nvSpPr>
            <p:cNvPr id="79" name="Trapezoid 7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80" name="TextBox 79"/>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81" name="Straight Arrow Connector 80"/>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2" name="Straight Arrow Connector 81"/>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95" name="TextBox 94"/>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96" name="Group 95"/>
          <p:cNvGrpSpPr/>
          <p:nvPr/>
        </p:nvGrpSpPr>
        <p:grpSpPr>
          <a:xfrm>
            <a:off x="7815967" y="4882610"/>
            <a:ext cx="579497" cy="369332"/>
            <a:chOff x="6366719" y="2492739"/>
            <a:chExt cx="579497" cy="369332"/>
          </a:xfrm>
        </p:grpSpPr>
        <p:sp>
          <p:nvSpPr>
            <p:cNvPr id="97" name="Rectangle 96"/>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TextBox 97"/>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99" name="Rectangle 98"/>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00" name="TextBox 9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101" name="Elbow Connector 100"/>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03" name="Rectangle 102"/>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04" name="TextBox 103"/>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105" name="Elbow Connector 104"/>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06" name="Elbow Connector 105"/>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8" name="Straight Arrow Connector 107"/>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09" name="Group 108"/>
          <p:cNvGrpSpPr/>
          <p:nvPr/>
        </p:nvGrpSpPr>
        <p:grpSpPr>
          <a:xfrm>
            <a:off x="786386" y="4588137"/>
            <a:ext cx="413796" cy="461665"/>
            <a:chOff x="637563" y="4042853"/>
            <a:chExt cx="413796" cy="461665"/>
          </a:xfrm>
        </p:grpSpPr>
        <p:sp>
          <p:nvSpPr>
            <p:cNvPr id="110" name="Rectangle 109"/>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11" name="TextBox 110"/>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112" name="TextBox 111"/>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113" name="Object 112"/>
          <p:cNvGraphicFramePr>
            <a:graphicFrameLocks noChangeAspect="1"/>
          </p:cNvGraphicFramePr>
          <p:nvPr>
            <p:extLst>
              <p:ext uri="{D42A27DB-BD31-4B8C-83A1-F6EECF244321}">
                <p14:modId xmlns:p14="http://schemas.microsoft.com/office/powerpoint/2010/main" val="1248833947"/>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32414"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sp>
        <p:nvSpPr>
          <p:cNvPr id="114" name="TextBox 113"/>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115" name="Group 114"/>
          <p:cNvGrpSpPr/>
          <p:nvPr/>
        </p:nvGrpSpPr>
        <p:grpSpPr>
          <a:xfrm>
            <a:off x="2464487" y="4277322"/>
            <a:ext cx="1018924" cy="684337"/>
            <a:chOff x="2464487" y="4277322"/>
            <a:chExt cx="1018924" cy="684337"/>
          </a:xfrm>
        </p:grpSpPr>
        <p:grpSp>
          <p:nvGrpSpPr>
            <p:cNvPr id="116" name="Group 115"/>
            <p:cNvGrpSpPr/>
            <p:nvPr/>
          </p:nvGrpSpPr>
          <p:grpSpPr>
            <a:xfrm>
              <a:off x="2464487" y="4428895"/>
              <a:ext cx="853466" cy="532764"/>
              <a:chOff x="1142803" y="6095656"/>
              <a:chExt cx="853466" cy="532764"/>
            </a:xfrm>
          </p:grpSpPr>
          <p:sp>
            <p:nvSpPr>
              <p:cNvPr id="118" name="Rectangle 117"/>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19" name="Rectangle 118"/>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117" name="Rectangle 116"/>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120" name="Group 119"/>
          <p:cNvGrpSpPr/>
          <p:nvPr/>
        </p:nvGrpSpPr>
        <p:grpSpPr>
          <a:xfrm>
            <a:off x="2437751" y="5267728"/>
            <a:ext cx="1072298" cy="696777"/>
            <a:chOff x="2437751" y="5267728"/>
            <a:chExt cx="1072298" cy="696777"/>
          </a:xfrm>
        </p:grpSpPr>
        <p:grpSp>
          <p:nvGrpSpPr>
            <p:cNvPr id="121" name="Group 120"/>
            <p:cNvGrpSpPr/>
            <p:nvPr/>
          </p:nvGrpSpPr>
          <p:grpSpPr>
            <a:xfrm>
              <a:off x="2437751" y="5423197"/>
              <a:ext cx="880202" cy="541308"/>
              <a:chOff x="1116067" y="6095656"/>
              <a:chExt cx="880202" cy="541308"/>
            </a:xfrm>
          </p:grpSpPr>
          <p:sp>
            <p:nvSpPr>
              <p:cNvPr id="123" name="Rectangle 122"/>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24" name="Rectangle 123"/>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122" name="Rectangle 121"/>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125" name="Group 124"/>
          <p:cNvGrpSpPr/>
          <p:nvPr/>
        </p:nvGrpSpPr>
        <p:grpSpPr>
          <a:xfrm>
            <a:off x="5685545" y="4896628"/>
            <a:ext cx="1067842" cy="731411"/>
            <a:chOff x="5685545" y="4896628"/>
            <a:chExt cx="1067842" cy="731411"/>
          </a:xfrm>
        </p:grpSpPr>
        <p:grpSp>
          <p:nvGrpSpPr>
            <p:cNvPr id="126" name="Group 125"/>
            <p:cNvGrpSpPr/>
            <p:nvPr/>
          </p:nvGrpSpPr>
          <p:grpSpPr>
            <a:xfrm>
              <a:off x="5685545" y="5092889"/>
              <a:ext cx="867089" cy="535150"/>
              <a:chOff x="1129180" y="6095656"/>
              <a:chExt cx="867089" cy="535150"/>
            </a:xfrm>
          </p:grpSpPr>
          <p:sp>
            <p:nvSpPr>
              <p:cNvPr id="128" name="Rectangle 127"/>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29" name="Rectangle 128"/>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127" name="Rectangle 126"/>
            <p:cNvSpPr/>
            <p:nvPr/>
          </p:nvSpPr>
          <p:spPr>
            <a:xfrm>
              <a:off x="6073450" y="48966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130" name="Group 129"/>
          <p:cNvGrpSpPr/>
          <p:nvPr/>
        </p:nvGrpSpPr>
        <p:grpSpPr>
          <a:xfrm>
            <a:off x="5683207" y="5794088"/>
            <a:ext cx="1064434" cy="760315"/>
            <a:chOff x="5683207" y="5794088"/>
            <a:chExt cx="1064434" cy="760315"/>
          </a:xfrm>
        </p:grpSpPr>
        <p:grpSp>
          <p:nvGrpSpPr>
            <p:cNvPr id="131" name="Group 130"/>
            <p:cNvGrpSpPr/>
            <p:nvPr/>
          </p:nvGrpSpPr>
          <p:grpSpPr>
            <a:xfrm>
              <a:off x="5683207" y="5993615"/>
              <a:ext cx="869427" cy="560788"/>
              <a:chOff x="1126842" y="6095656"/>
              <a:chExt cx="869427" cy="560788"/>
            </a:xfrm>
          </p:grpSpPr>
          <p:sp>
            <p:nvSpPr>
              <p:cNvPr id="133" name="Rectangle 132"/>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34" name="Rectangle 133"/>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132" name="Rectangle 131"/>
            <p:cNvSpPr/>
            <p:nvPr/>
          </p:nvSpPr>
          <p:spPr>
            <a:xfrm>
              <a:off x="6067704" y="579408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pic>
        <p:nvPicPr>
          <p:cNvPr id="135" name="Picture 134"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35733" y="5069521"/>
            <a:ext cx="596583" cy="259689"/>
          </a:xfrm>
          <a:prstGeom prst="rect">
            <a:avLst/>
          </a:prstGeom>
        </p:spPr>
      </p:pic>
      <p:pic>
        <p:nvPicPr>
          <p:cNvPr id="136" name="Picture 135"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43338" y="6033497"/>
            <a:ext cx="596583" cy="256669"/>
          </a:xfrm>
          <a:prstGeom prst="rect">
            <a:avLst/>
          </a:prstGeom>
        </p:spPr>
      </p:pic>
      <p:sp>
        <p:nvSpPr>
          <p:cNvPr id="137" name="TextBox 136"/>
          <p:cNvSpPr txBox="1"/>
          <p:nvPr/>
        </p:nvSpPr>
        <p:spPr>
          <a:xfrm rot="16200000">
            <a:off x="6854741" y="5645304"/>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138" name="Straight Arrow Connector 137"/>
          <p:cNvCxnSpPr/>
          <p:nvPr/>
        </p:nvCxnSpPr>
        <p:spPr bwMode="auto">
          <a:xfrm flipV="1">
            <a:off x="7617435" y="5329210"/>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9" name="Straight Arrow Connector 138"/>
          <p:cNvCxnSpPr/>
          <p:nvPr/>
        </p:nvCxnSpPr>
        <p:spPr bwMode="auto">
          <a:xfrm>
            <a:off x="2519680" y="4354070"/>
            <a:ext cx="104949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pic>
        <p:nvPicPr>
          <p:cNvPr id="4" name="Picture 3" descr="latex-image-1.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85497" y="2367881"/>
            <a:ext cx="304800" cy="317500"/>
          </a:xfrm>
          <a:prstGeom prst="rect">
            <a:avLst/>
          </a:prstGeom>
        </p:spPr>
      </p:pic>
    </p:spTree>
    <p:extLst>
      <p:ext uri="{BB962C8B-B14F-4D97-AF65-F5344CB8AC3E}">
        <p14:creationId xmlns:p14="http://schemas.microsoft.com/office/powerpoint/2010/main" val="191076312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Block </a:t>
            </a:r>
            <a:r>
              <a:rPr lang="en-US" dirty="0" err="1" smtClean="0"/>
              <a:t>Unguessable</a:t>
            </a:r>
            <a:r>
              <a:rPr lang="en-US" dirty="0" smtClean="0"/>
              <a:t> Distributions</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smtClean="0">
                <a:latin typeface="Calibri"/>
                <a:cs typeface="Calibri"/>
              </a:rPr>
              <a:t>Let </a:t>
            </a:r>
            <a:r>
              <a:rPr lang="en-US" i="1" dirty="0" smtClean="0">
                <a:latin typeface="Times New Roman"/>
                <a:cs typeface="Times New Roman"/>
              </a:rPr>
              <a:t>A</a:t>
            </a:r>
            <a:r>
              <a:rPr lang="en-US" dirty="0" smtClean="0">
                <a:latin typeface="Calibri"/>
                <a:cs typeface="Calibri"/>
              </a:rPr>
              <a:t> be an algorithm asking polynomial queries of the form: is </a:t>
            </a:r>
            <a:r>
              <a:rPr lang="en-US" i="1" dirty="0" err="1" smtClean="0">
                <a:latin typeface="Times New Roman"/>
                <a:cs typeface="Times New Roman"/>
              </a:rPr>
              <a:t>w</a:t>
            </a:r>
            <a:r>
              <a:rPr lang="en-US" i="1" baseline="-25000" dirty="0" err="1" smtClean="0">
                <a:latin typeface="Times New Roman"/>
                <a:cs typeface="Times New Roman"/>
              </a:rPr>
              <a:t>i</a:t>
            </a:r>
            <a:r>
              <a:rPr lang="en-US" dirty="0" smtClean="0">
                <a:latin typeface="Times New Roman"/>
                <a:cs typeface="Times New Roman"/>
              </a:rPr>
              <a:t> = </a:t>
            </a:r>
            <a:r>
              <a:rPr lang="en-US" i="1" dirty="0" smtClean="0">
                <a:latin typeface="Times New Roman"/>
                <a:cs typeface="Times New Roman"/>
              </a:rPr>
              <a:t>x</a:t>
            </a:r>
            <a:r>
              <a:rPr lang="en-US" i="1" baseline="-25000" dirty="0" smtClean="0">
                <a:latin typeface="Times New Roman"/>
                <a:cs typeface="Times New Roman"/>
              </a:rPr>
              <a:t>i</a:t>
            </a:r>
            <a:r>
              <a:rPr lang="en-US" dirty="0" smtClean="0">
                <a:latin typeface="Calibri"/>
                <a:cs typeface="Calibri"/>
              </a:rPr>
              <a:t>?</a:t>
            </a:r>
          </a:p>
          <a:p>
            <a:pPr marL="0" indent="0">
              <a:buNone/>
            </a:pPr>
            <a:r>
              <a:rPr lang="en-US" u="sng" dirty="0" err="1" smtClean="0">
                <a:latin typeface="Calibri"/>
                <a:cs typeface="Calibri"/>
              </a:rPr>
              <a:t>Def</a:t>
            </a:r>
            <a:r>
              <a:rPr lang="en-US" u="sng" dirty="0" smtClean="0">
                <a:latin typeface="Calibri"/>
                <a:cs typeface="Calibri"/>
              </a:rPr>
              <a:t>:</a:t>
            </a:r>
            <a:r>
              <a:rPr lang="en-US" dirty="0" smtClean="0">
                <a:latin typeface="Calibri"/>
                <a:cs typeface="Calibri"/>
              </a:rPr>
              <a:t> </a:t>
            </a:r>
            <a:r>
              <a:rPr lang="en-US" i="1" dirty="0" smtClean="0">
                <a:latin typeface="Times New Roman"/>
                <a:cs typeface="Times New Roman"/>
              </a:rPr>
              <a:t>W</a:t>
            </a:r>
            <a:r>
              <a:rPr lang="en-US" dirty="0" smtClean="0">
                <a:latin typeface="Times New Roman"/>
                <a:cs typeface="Times New Roman"/>
              </a:rPr>
              <a:t> = </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 </a:t>
            </a:r>
            <a:r>
              <a:rPr lang="en-US" i="1" dirty="0" err="1" smtClean="0">
                <a:latin typeface="Times New Roman"/>
                <a:cs typeface="Times New Roman"/>
              </a:rPr>
              <a:t>W</a:t>
            </a:r>
            <a:r>
              <a:rPr lang="en-US" i="1" baseline="-25000" dirty="0" err="1" smtClean="0">
                <a:latin typeface="Times New Roman"/>
                <a:cs typeface="Times New Roman"/>
              </a:rPr>
              <a:t>k</a:t>
            </a:r>
            <a:r>
              <a:rPr lang="en-US" dirty="0" smtClean="0">
                <a:latin typeface="Calibri"/>
                <a:cs typeface="Calibri"/>
              </a:rPr>
              <a:t> is block unguessable if there exists a set </a:t>
            </a:r>
            <a:r>
              <a:rPr lang="en-US" i="1" dirty="0" smtClean="0">
                <a:latin typeface="Times New Roman"/>
                <a:cs typeface="Times New Roman"/>
              </a:rPr>
              <a:t>J</a:t>
            </a:r>
            <a:r>
              <a:rPr lang="en-US" dirty="0" smtClean="0">
                <a:latin typeface="Calibri"/>
                <a:cs typeface="Calibri"/>
              </a:rPr>
              <a:t> such that for all </a:t>
            </a:r>
            <a:r>
              <a:rPr lang="en-US" i="1" dirty="0" smtClean="0">
                <a:latin typeface="Times New Roman"/>
                <a:cs typeface="Times New Roman"/>
              </a:rPr>
              <a:t>A</a:t>
            </a:r>
            <a:r>
              <a:rPr lang="en-US" dirty="0" smtClean="0">
                <a:latin typeface="Calibri"/>
                <a:cs typeface="Calibri"/>
              </a:rPr>
              <a:t>, </a:t>
            </a:r>
            <a:br>
              <a:rPr lang="en-US" dirty="0" smtClean="0">
                <a:latin typeface="Calibri"/>
                <a:cs typeface="Calibri"/>
              </a:rPr>
            </a:br>
            <a:r>
              <a:rPr lang="en-US" dirty="0" smtClean="0">
                <a:latin typeface="Times New Roman"/>
                <a:cs typeface="Times New Roman"/>
              </a:rPr>
              <a:t> </a:t>
            </a:r>
          </a:p>
          <a:p>
            <a:pPr marL="0" indent="0">
              <a:buNone/>
            </a:pPr>
            <a:endParaRPr lang="en-US" dirty="0">
              <a:cs typeface="Calibri"/>
            </a:endParaRPr>
          </a:p>
          <a:p>
            <a:pPr marL="0" indent="0">
              <a:buNone/>
            </a:pPr>
            <a:endParaRPr lang="en-US" dirty="0">
              <a:cs typeface="Calibri"/>
            </a:endParaRPr>
          </a:p>
          <a:p>
            <a:endParaRPr lang="en-US" i="1" baseline="30000" dirty="0">
              <a:latin typeface="Times New Roman"/>
              <a:cs typeface="Times New Roman"/>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3783454064"/>
              </p:ext>
            </p:extLst>
          </p:nvPr>
        </p:nvGraphicFramePr>
        <p:xfrm>
          <a:off x="1139503" y="2855088"/>
          <a:ext cx="5530850" cy="638175"/>
        </p:xfrm>
        <a:graphic>
          <a:graphicData uri="http://schemas.openxmlformats.org/presentationml/2006/ole">
            <mc:AlternateContent xmlns:mc="http://schemas.openxmlformats.org/markup-compatibility/2006">
              <mc:Choice xmlns:v="urn:schemas-microsoft-com:vml" Requires="v">
                <p:oleObj spid="_x0000_s160817" name="Equation" r:id="rId4" imgW="2197100" imgH="254000" progId="Equation.3">
                  <p:embed/>
                </p:oleObj>
              </mc:Choice>
              <mc:Fallback>
                <p:oleObj name="Equation" r:id="rId4" imgW="2197100" imgH="254000" progId="Equation.3">
                  <p:embed/>
                  <p:pic>
                    <p:nvPicPr>
                      <p:cNvPr id="0" name=""/>
                      <p:cNvPicPr/>
                      <p:nvPr/>
                    </p:nvPicPr>
                    <p:blipFill>
                      <a:blip r:embed="rId5"/>
                      <a:stretch>
                        <a:fillRect/>
                      </a:stretch>
                    </p:blipFill>
                    <p:spPr>
                      <a:xfrm>
                        <a:off x="1139503" y="2855088"/>
                        <a:ext cx="5530850" cy="638175"/>
                      </a:xfrm>
                      <a:prstGeom prst="rect">
                        <a:avLst/>
                      </a:prstGeom>
                    </p:spPr>
                  </p:pic>
                </p:oleObj>
              </mc:Fallback>
            </mc:AlternateContent>
          </a:graphicData>
        </a:graphic>
      </p:graphicFrame>
      <p:sp>
        <p:nvSpPr>
          <p:cNvPr id="7" name="Rectangle 36"/>
          <p:cNvSpPr>
            <a:spLocks noChangeArrowheads="1"/>
          </p:cNvSpPr>
          <p:nvPr/>
        </p:nvSpPr>
        <p:spPr bwMode="auto">
          <a:xfrm>
            <a:off x="338285" y="3551585"/>
            <a:ext cx="7682767" cy="1430422"/>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Caution:</a:t>
            </a:r>
            <a:r>
              <a:rPr lang="en-US" sz="2400" b="1" dirty="0" smtClean="0">
                <a:latin typeface="Calibri"/>
                <a:cs typeface="Calibri"/>
              </a:rPr>
              <a:t> </a:t>
            </a:r>
            <a:r>
              <a:rPr lang="en-US" sz="2400" b="1" dirty="0" err="1" smtClean="0">
                <a:latin typeface="Calibri"/>
                <a:cs typeface="Calibri"/>
              </a:rPr>
              <a:t>Adaptivity</a:t>
            </a:r>
            <a:r>
              <a:rPr lang="en-US" sz="2400" b="1" dirty="0" smtClean="0">
                <a:latin typeface="Calibri"/>
                <a:cs typeface="Calibri"/>
              </a:rPr>
              <a:t> seems crucial, there are distributions with high overall entropy that can be guessed using equality queries to individual blocks</a:t>
            </a:r>
            <a:endParaRPr lang="en-US" sz="2400" b="1" i="1" dirty="0" smtClean="0">
              <a:latin typeface="Times New Roman"/>
              <a:cs typeface="Times New Roman"/>
            </a:endParaRP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29</a:t>
            </a:fld>
            <a:r>
              <a:rPr lang="en-US" smtClean="0"/>
              <a:t> BWF 4/2/2014</a:t>
            </a:r>
            <a:endParaRPr lang="en-US" dirty="0"/>
          </a:p>
        </p:txBody>
      </p:sp>
    </p:spTree>
    <p:extLst>
      <p:ext uri="{BB962C8B-B14F-4D97-AF65-F5344CB8AC3E}">
        <p14:creationId xmlns:p14="http://schemas.microsoft.com/office/powerpoint/2010/main" val="2356669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build="p"/>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336248" y="-181428"/>
            <a:ext cx="8229600" cy="861257"/>
          </a:xfrm>
        </p:spPr>
        <p:txBody>
          <a:bodyPr/>
          <a:lstStyle/>
          <a:p>
            <a:r>
              <a:rPr lang="en-US" dirty="0" smtClean="0"/>
              <a:t>Fuzzy Extractors</a:t>
            </a:r>
            <a:endParaRPr lang="en-US" dirty="0"/>
          </a:p>
        </p:txBody>
      </p:sp>
      <p:sp>
        <p:nvSpPr>
          <p:cNvPr id="25" name="Rectangle 24"/>
          <p:cNvSpPr/>
          <p:nvPr/>
        </p:nvSpPr>
        <p:spPr>
          <a:xfrm>
            <a:off x="7019808" y="68920"/>
            <a:ext cx="2092760" cy="116881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7257935" y="92403"/>
            <a:ext cx="381695" cy="277047"/>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7670761" y="46260"/>
            <a:ext cx="917165" cy="369332"/>
          </a:xfrm>
          <a:prstGeom prst="rect">
            <a:avLst/>
          </a:prstGeom>
          <a:noFill/>
        </p:spPr>
        <p:txBody>
          <a:bodyPr wrap="square" rtlCol="0">
            <a:spAutoFit/>
          </a:bodyPr>
          <a:lstStyle/>
          <a:p>
            <a:r>
              <a:rPr lang="en-US" dirty="0" smtClean="0"/>
              <a:t>Source</a:t>
            </a:r>
            <a:endParaRPr lang="en-US" dirty="0"/>
          </a:p>
        </p:txBody>
      </p:sp>
      <p:sp>
        <p:nvSpPr>
          <p:cNvPr id="34" name="Rectangle 33"/>
          <p:cNvSpPr/>
          <p:nvPr/>
        </p:nvSpPr>
        <p:spPr>
          <a:xfrm>
            <a:off x="7257935" y="907787"/>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TextBox 34"/>
          <p:cNvSpPr txBox="1"/>
          <p:nvPr/>
        </p:nvSpPr>
        <p:spPr>
          <a:xfrm>
            <a:off x="7672726" y="866775"/>
            <a:ext cx="1179895" cy="369332"/>
          </a:xfrm>
          <a:prstGeom prst="rect">
            <a:avLst/>
          </a:prstGeom>
          <a:noFill/>
        </p:spPr>
        <p:txBody>
          <a:bodyPr wrap="squar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37" name="Rectangle 36"/>
          <p:cNvSpPr/>
          <p:nvPr/>
        </p:nvSpPr>
        <p:spPr>
          <a:xfrm>
            <a:off x="7254005" y="462523"/>
            <a:ext cx="383660"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p:cNvSpPr txBox="1"/>
          <p:nvPr/>
        </p:nvSpPr>
        <p:spPr>
          <a:xfrm>
            <a:off x="7668795" y="45565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sp>
        <p:nvSpPr>
          <p:cNvPr id="36" name="Content Placeholder 1"/>
          <p:cNvSpPr txBox="1">
            <a:spLocks/>
          </p:cNvSpPr>
          <p:nvPr/>
        </p:nvSpPr>
        <p:spPr>
          <a:xfrm>
            <a:off x="37863" y="728815"/>
            <a:ext cx="4228153" cy="285308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smtClean="0"/>
              <a:t>Assume our source is strong</a:t>
            </a:r>
          </a:p>
          <a:p>
            <a:pPr lvl="1"/>
            <a:r>
              <a:rPr lang="en-US" sz="2000" dirty="0" smtClean="0"/>
              <a:t>Traditionally, high entropy</a:t>
            </a:r>
          </a:p>
          <a:p>
            <a:endParaRPr lang="en-US" sz="2400" dirty="0" smtClean="0"/>
          </a:p>
          <a:p>
            <a:r>
              <a:rPr lang="en-US" sz="2400" dirty="0" smtClean="0"/>
              <a:t>Fuzzy Extractors derive reliable keys from noisy data</a:t>
            </a:r>
          </a:p>
          <a:p>
            <a:pPr marL="0" indent="0">
              <a:buFont typeface="Arial"/>
              <a:buNone/>
            </a:pPr>
            <a:r>
              <a:rPr lang="en-US" sz="1800" dirty="0" smtClean="0"/>
              <a:t>         [DodisOstrovskyReyzinSmith04, 08] </a:t>
            </a:r>
            <a:br>
              <a:rPr lang="en-US" sz="1800" dirty="0" smtClean="0"/>
            </a:br>
            <a:r>
              <a:rPr lang="en-US" sz="1800" dirty="0" smtClean="0"/>
              <a:t>         (</a:t>
            </a:r>
            <a:r>
              <a:rPr lang="en-US" sz="2000" dirty="0" smtClean="0"/>
              <a:t>interactive version in</a:t>
            </a:r>
            <a:r>
              <a:rPr lang="en-US" sz="1800" dirty="0" smtClean="0"/>
              <a:t> </a:t>
            </a:r>
            <a:r>
              <a:rPr lang="en-US" sz="1800" dirty="0" err="1" smtClean="0">
                <a:solidFill>
                  <a:srgbClr val="FFFFFF"/>
                </a:solidFill>
              </a:rPr>
              <a:t>aaaaa</a:t>
            </a:r>
            <a:r>
              <a:rPr lang="en-US" sz="1800" dirty="0" smtClean="0"/>
              <a:t>[BennettBrassardRobert88])</a:t>
            </a:r>
            <a:endParaRPr lang="en-US" sz="2000" i="1" dirty="0" smtClean="0">
              <a:latin typeface="Arial" charset="0"/>
            </a:endParaRPr>
          </a:p>
        </p:txBody>
      </p:sp>
      <p:grpSp>
        <p:nvGrpSpPr>
          <p:cNvPr id="69" name="Group 68"/>
          <p:cNvGrpSpPr/>
          <p:nvPr/>
        </p:nvGrpSpPr>
        <p:grpSpPr>
          <a:xfrm>
            <a:off x="1463040" y="3784483"/>
            <a:ext cx="2111844" cy="2302596"/>
            <a:chOff x="6838074" y="2277355"/>
            <a:chExt cx="981497" cy="1772740"/>
          </a:xfrm>
        </p:grpSpPr>
        <p:sp>
          <p:nvSpPr>
            <p:cNvPr id="70" name="Trapezoid 6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71" name="TextBox 70"/>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72" name="Straight Arrow Connector 7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3" name="Straight Arrow Connector 7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4" name="Straight Arrow Connector 7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76" name="Group 75"/>
          <p:cNvGrpSpPr/>
          <p:nvPr/>
        </p:nvGrpSpPr>
        <p:grpSpPr>
          <a:xfrm>
            <a:off x="5198413" y="4697944"/>
            <a:ext cx="2578825" cy="1810201"/>
            <a:chOff x="6827762" y="2204122"/>
            <a:chExt cx="991809" cy="1845973"/>
          </a:xfrm>
        </p:grpSpPr>
        <p:sp>
          <p:nvSpPr>
            <p:cNvPr id="77" name="Trapezoid 7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78" name="TextBox 77"/>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79" name="Straight Arrow Connector 7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80" name="Object 79"/>
          <p:cNvGraphicFramePr>
            <a:graphicFrameLocks noChangeAspect="1"/>
          </p:cNvGraphicFramePr>
          <p:nvPr>
            <p:extLst>
              <p:ext uri="{D42A27DB-BD31-4B8C-83A1-F6EECF244321}">
                <p14:modId xmlns:p14="http://schemas.microsoft.com/office/powerpoint/2010/main" val="4016708815"/>
              </p:ext>
            </p:extLst>
          </p:nvPr>
        </p:nvGraphicFramePr>
        <p:xfrm>
          <a:off x="4679950" y="5594350"/>
          <a:ext cx="219075" cy="241300"/>
        </p:xfrm>
        <a:graphic>
          <a:graphicData uri="http://schemas.openxmlformats.org/presentationml/2006/ole">
            <mc:AlternateContent xmlns:mc="http://schemas.openxmlformats.org/markup-compatibility/2006">
              <mc:Choice xmlns:v="urn:schemas-microsoft-com:vml" Requires="v">
                <p:oleObj spid="_x0000_s89940"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594350"/>
                        <a:ext cx="219075" cy="241300"/>
                      </a:xfrm>
                      <a:prstGeom prst="rect">
                        <a:avLst/>
                      </a:prstGeom>
                    </p:spPr>
                  </p:pic>
                </p:oleObj>
              </mc:Fallback>
            </mc:AlternateContent>
          </a:graphicData>
        </a:graphic>
      </p:graphicFrame>
      <p:cxnSp>
        <p:nvCxnSpPr>
          <p:cNvPr id="81" name="Straight Arrow Connector 8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2" name="TextBox 8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84" name="Group 83"/>
          <p:cNvGrpSpPr/>
          <p:nvPr/>
        </p:nvGrpSpPr>
        <p:grpSpPr>
          <a:xfrm>
            <a:off x="7815967" y="4882610"/>
            <a:ext cx="579497" cy="369332"/>
            <a:chOff x="6366719" y="2492739"/>
            <a:chExt cx="579497" cy="369332"/>
          </a:xfrm>
        </p:grpSpPr>
        <p:sp>
          <p:nvSpPr>
            <p:cNvPr id="85" name="Rectangle 8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TextBox 8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38" name="TextBox 37"/>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2" name="Group 1"/>
          <p:cNvGrpSpPr/>
          <p:nvPr/>
        </p:nvGrpSpPr>
        <p:grpSpPr>
          <a:xfrm>
            <a:off x="786386" y="4588137"/>
            <a:ext cx="413796" cy="461665"/>
            <a:chOff x="637563" y="4042853"/>
            <a:chExt cx="413796" cy="461665"/>
          </a:xfrm>
        </p:grpSpPr>
        <p:sp>
          <p:nvSpPr>
            <p:cNvPr id="43" name="Rectangle 42"/>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44" name="TextBox 43"/>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4" name="Slide Number Placeholder 3"/>
          <p:cNvSpPr>
            <a:spLocks noGrp="1"/>
          </p:cNvSpPr>
          <p:nvPr>
            <p:ph type="sldNum" sz="quarter" idx="12"/>
          </p:nvPr>
        </p:nvSpPr>
        <p:spPr/>
        <p:txBody>
          <a:bodyPr/>
          <a:lstStyle/>
          <a:p>
            <a:pPr algn="l"/>
            <a:fld id="{9ED7421F-71E7-F748-8E9F-5BC3CDBE49C2}" type="slidenum">
              <a:rPr lang="en-US" smtClean="0"/>
              <a:pPr algn="l"/>
              <a:t>3</a:t>
            </a:fld>
            <a:r>
              <a:rPr lang="en-US" smtClean="0"/>
              <a:t> BWF 4/2/2014</a:t>
            </a:r>
            <a:endParaRPr lang="en-US" dirty="0"/>
          </a:p>
        </p:txBody>
      </p:sp>
      <p:sp>
        <p:nvSpPr>
          <p:cNvPr id="40" name="Rectangle 36"/>
          <p:cNvSpPr>
            <a:spLocks noChangeArrowheads="1"/>
          </p:cNvSpPr>
          <p:nvPr/>
        </p:nvSpPr>
        <p:spPr bwMode="auto">
          <a:xfrm>
            <a:off x="4442091" y="1524000"/>
            <a:ext cx="4451639" cy="22604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b="1" i="1" dirty="0" smtClean="0">
              <a:latin typeface="Calibri"/>
              <a:cs typeface="Calibri"/>
            </a:endParaRPr>
          </a:p>
        </p:txBody>
      </p:sp>
      <p:sp>
        <p:nvSpPr>
          <p:cNvPr id="5" name="Rectangle 4"/>
          <p:cNvSpPr/>
          <p:nvPr/>
        </p:nvSpPr>
        <p:spPr>
          <a:xfrm>
            <a:off x="4482292" y="1674125"/>
            <a:ext cx="4572000" cy="1938992"/>
          </a:xfrm>
          <a:prstGeom prst="rect">
            <a:avLst/>
          </a:prstGeom>
        </p:spPr>
        <p:txBody>
          <a:bodyPr>
            <a:spAutoFit/>
          </a:bodyPr>
          <a:lstStyle/>
          <a:p>
            <a:r>
              <a:rPr lang="en-US" sz="2000" dirty="0" smtClean="0">
                <a:cs typeface="Calibri"/>
              </a:rPr>
              <a:t>Two Goals:</a:t>
            </a:r>
          </a:p>
          <a:p>
            <a:pPr marL="342900" indent="-342900">
              <a:buFont typeface="Arial"/>
              <a:buChar char="•"/>
            </a:pPr>
            <a:r>
              <a:rPr lang="en-US" sz="2000" dirty="0" smtClean="0">
                <a:cs typeface="Calibri"/>
              </a:rPr>
              <a:t>Correctness</a:t>
            </a:r>
            <a:r>
              <a:rPr lang="en-US" sz="2000" dirty="0">
                <a:cs typeface="Calibri"/>
              </a:rPr>
              <a:t>: </a:t>
            </a:r>
            <a:r>
              <a:rPr lang="en-US" sz="2000" i="1" dirty="0">
                <a:latin typeface="Times New Roman"/>
                <a:cs typeface="Times New Roman"/>
              </a:rPr>
              <a:t>Gen</a:t>
            </a:r>
            <a:r>
              <a:rPr lang="en-US" sz="2000" dirty="0">
                <a:latin typeface="Times New Roman"/>
                <a:cs typeface="Times New Roman"/>
              </a:rPr>
              <a:t>, </a:t>
            </a:r>
            <a:r>
              <a:rPr lang="en-US" sz="2000" i="1" dirty="0">
                <a:latin typeface="Times New Roman"/>
                <a:cs typeface="Times New Roman"/>
              </a:rPr>
              <a:t>Rep</a:t>
            </a:r>
            <a:r>
              <a:rPr lang="en-US" sz="2000" i="1" dirty="0">
                <a:cs typeface="Calibri"/>
              </a:rPr>
              <a:t> </a:t>
            </a:r>
            <a:r>
              <a:rPr lang="en-US" sz="2000" dirty="0">
                <a:cs typeface="Calibri"/>
              </a:rPr>
              <a:t>give same </a:t>
            </a:r>
            <a:r>
              <a:rPr lang="en-US" sz="2000" i="1" dirty="0">
                <a:latin typeface="Times New Roman"/>
                <a:cs typeface="Times New Roman"/>
              </a:rPr>
              <a:t>key</a:t>
            </a:r>
            <a:r>
              <a:rPr lang="en-US" sz="2000" dirty="0">
                <a:cs typeface="Calibri"/>
              </a:rPr>
              <a:t> </a:t>
            </a:r>
            <a:br>
              <a:rPr lang="en-US" sz="2000" dirty="0">
                <a:cs typeface="Calibri"/>
              </a:rPr>
            </a:br>
            <a:r>
              <a:rPr lang="en-US" sz="2000" dirty="0">
                <a:cs typeface="Calibri"/>
              </a:rPr>
              <a:t>if </a:t>
            </a:r>
            <a:r>
              <a:rPr lang="en-US" sz="2000" i="1" dirty="0">
                <a:latin typeface="Times New Roman"/>
                <a:cs typeface="Times New Roman"/>
              </a:rPr>
              <a:t>d</a:t>
            </a:r>
            <a:r>
              <a:rPr lang="en-US" sz="2000" dirty="0">
                <a:latin typeface="Times New Roman"/>
                <a:cs typeface="Times New Roman"/>
              </a:rPr>
              <a:t>(</a:t>
            </a:r>
            <a:r>
              <a:rPr lang="en-US" sz="2000" i="1" dirty="0">
                <a:latin typeface="Times New Roman"/>
                <a:cs typeface="Times New Roman"/>
              </a:rPr>
              <a:t>w</a:t>
            </a:r>
            <a:r>
              <a:rPr lang="en-US" sz="2000" dirty="0">
                <a:latin typeface="Times New Roman"/>
                <a:cs typeface="Times New Roman"/>
              </a:rPr>
              <a:t>, </a:t>
            </a:r>
            <a:r>
              <a:rPr lang="en-US" sz="2000" i="1" dirty="0" smtClean="0">
                <a:latin typeface="Times New Roman"/>
                <a:cs typeface="Times New Roman"/>
              </a:rPr>
              <a:t>x</a:t>
            </a:r>
            <a:r>
              <a:rPr lang="en-US" sz="2000" dirty="0" smtClean="0">
                <a:latin typeface="Times New Roman"/>
                <a:cs typeface="Times New Roman"/>
              </a:rPr>
              <a:t>) </a:t>
            </a:r>
            <a:r>
              <a:rPr lang="en-US" sz="2000" dirty="0">
                <a:latin typeface="Times New Roman"/>
                <a:cs typeface="Times New Roman"/>
              </a:rPr>
              <a:t>&lt; </a:t>
            </a:r>
            <a:r>
              <a:rPr lang="en-US" sz="2000" i="1" dirty="0" err="1" smtClean="0">
                <a:latin typeface="Times New Roman"/>
                <a:cs typeface="Times New Roman"/>
              </a:rPr>
              <a:t>d</a:t>
            </a:r>
            <a:r>
              <a:rPr lang="en-US" sz="2000" i="1" baseline="-25000" dirty="0" err="1" smtClean="0">
                <a:latin typeface="Times New Roman"/>
                <a:cs typeface="Times New Roman"/>
              </a:rPr>
              <a:t>max</a:t>
            </a:r>
            <a:endParaRPr lang="en-US" sz="2000" dirty="0" smtClean="0">
              <a:cs typeface="Calibri"/>
            </a:endParaRPr>
          </a:p>
          <a:p>
            <a:pPr marL="342900" indent="-342900">
              <a:buFont typeface="Arial"/>
              <a:buChar char="•"/>
            </a:pPr>
            <a:r>
              <a:rPr lang="en-US" sz="2000" dirty="0" smtClean="0">
                <a:cs typeface="Calibri"/>
              </a:rPr>
              <a:t>Security</a:t>
            </a:r>
            <a:r>
              <a:rPr lang="en-US" sz="2000" dirty="0">
                <a:cs typeface="Calibri"/>
              </a:rPr>
              <a:t>: </a:t>
            </a:r>
            <a:r>
              <a:rPr lang="en-US" sz="2000" dirty="0">
                <a:latin typeface="Times New Roman"/>
                <a:cs typeface="Times New Roman"/>
              </a:rPr>
              <a:t>(</a:t>
            </a:r>
            <a:r>
              <a:rPr lang="en-US" sz="2000" i="1" dirty="0">
                <a:latin typeface="Times New Roman"/>
                <a:cs typeface="Times New Roman"/>
              </a:rPr>
              <a:t>key</a:t>
            </a:r>
            <a:r>
              <a:rPr lang="en-US" sz="2000" dirty="0">
                <a:latin typeface="Times New Roman"/>
                <a:cs typeface="Times New Roman"/>
              </a:rPr>
              <a:t> , </a:t>
            </a:r>
            <a:r>
              <a:rPr lang="en-US" sz="2000" i="1" dirty="0">
                <a:latin typeface="Times New Roman"/>
                <a:cs typeface="Times New Roman"/>
              </a:rPr>
              <a:t>p</a:t>
            </a:r>
            <a:r>
              <a:rPr lang="en-US" sz="2000" dirty="0">
                <a:latin typeface="Times New Roman"/>
                <a:cs typeface="Times New Roman"/>
              </a:rPr>
              <a:t>) ≈ (</a:t>
            </a:r>
            <a:r>
              <a:rPr lang="en-US" sz="2000" i="1" dirty="0">
                <a:latin typeface="Times New Roman"/>
                <a:cs typeface="Times New Roman"/>
              </a:rPr>
              <a:t>U</a:t>
            </a:r>
            <a:r>
              <a:rPr lang="en-US" sz="2000" dirty="0">
                <a:latin typeface="Times New Roman"/>
                <a:cs typeface="Times New Roman"/>
              </a:rPr>
              <a:t> , </a:t>
            </a:r>
            <a:r>
              <a:rPr lang="en-US" sz="2000" i="1" dirty="0">
                <a:latin typeface="Times New Roman"/>
                <a:cs typeface="Times New Roman"/>
              </a:rPr>
              <a:t>p</a:t>
            </a:r>
            <a:r>
              <a:rPr lang="en-US" sz="2000" dirty="0" smtClean="0">
                <a:latin typeface="Times New Roman"/>
                <a:cs typeface="Times New Roman"/>
              </a:rPr>
              <a:t>)</a:t>
            </a:r>
          </a:p>
          <a:p>
            <a:pPr lvl="1"/>
            <a:r>
              <a:rPr lang="en-US" sz="2000" dirty="0" smtClean="0">
                <a:latin typeface="Times New Roman"/>
                <a:cs typeface="Times New Roman"/>
              </a:rPr>
              <a:t>Can </a:t>
            </a:r>
            <a:r>
              <a:rPr lang="en-US" sz="2000" dirty="0">
                <a:latin typeface="Times New Roman"/>
                <a:cs typeface="Times New Roman"/>
              </a:rPr>
              <a:t>be statistical </a:t>
            </a:r>
            <a:r>
              <a:rPr lang="en-US" sz="2000" dirty="0" smtClean="0">
                <a:latin typeface="Times New Roman"/>
                <a:cs typeface="Times New Roman"/>
              </a:rPr>
              <a:t>or computational </a:t>
            </a:r>
            <a:r>
              <a:rPr lang="en-US" sz="2000" dirty="0">
                <a:latin typeface="Times New Roman"/>
                <a:cs typeface="Times New Roman"/>
              </a:rPr>
              <a:t>[FullerMengReyzin13]</a:t>
            </a:r>
          </a:p>
        </p:txBody>
      </p:sp>
      <p:grpSp>
        <p:nvGrpSpPr>
          <p:cNvPr id="60" name="Group 59"/>
          <p:cNvGrpSpPr/>
          <p:nvPr/>
        </p:nvGrpSpPr>
        <p:grpSpPr>
          <a:xfrm>
            <a:off x="336248" y="1566460"/>
            <a:ext cx="3754489" cy="468715"/>
            <a:chOff x="3156859" y="644458"/>
            <a:chExt cx="3766267" cy="381857"/>
          </a:xfrm>
        </p:grpSpPr>
        <p:sp>
          <p:nvSpPr>
            <p:cNvPr id="61" name="Rectangle 36"/>
            <p:cNvSpPr>
              <a:spLocks noChangeArrowheads="1"/>
            </p:cNvSpPr>
            <p:nvPr/>
          </p:nvSpPr>
          <p:spPr bwMode="auto">
            <a:xfrm>
              <a:off x="3156859" y="644458"/>
              <a:ext cx="3766267" cy="35300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1800" b="1" dirty="0" smtClean="0"/>
            </a:p>
          </p:txBody>
        </p:sp>
        <p:graphicFrame>
          <p:nvGraphicFramePr>
            <p:cNvPr id="62" name="Object 61"/>
            <p:cNvGraphicFramePr>
              <a:graphicFrameLocks noChangeAspect="1"/>
            </p:cNvGraphicFramePr>
            <p:nvPr>
              <p:extLst>
                <p:ext uri="{D42A27DB-BD31-4B8C-83A1-F6EECF244321}">
                  <p14:modId xmlns:p14="http://schemas.microsoft.com/office/powerpoint/2010/main" val="2421303114"/>
                </p:ext>
              </p:extLst>
            </p:nvPr>
          </p:nvGraphicFramePr>
          <p:xfrm>
            <a:off x="3302078" y="648666"/>
            <a:ext cx="3522566" cy="377649"/>
          </p:xfrm>
          <a:graphic>
            <a:graphicData uri="http://schemas.openxmlformats.org/presentationml/2006/ole">
              <mc:AlternateContent xmlns:mc="http://schemas.openxmlformats.org/markup-compatibility/2006">
                <mc:Choice xmlns:v="urn:schemas-microsoft-com:vml" Requires="v">
                  <p:oleObj spid="_x0000_s89941" name="Equation" r:id="rId6" imgW="2133600" imgH="228600" progId="Equation.3">
                    <p:embed/>
                  </p:oleObj>
                </mc:Choice>
                <mc:Fallback>
                  <p:oleObj name="Equation" r:id="rId6" imgW="2133600" imgH="228600" progId="Equation.3">
                    <p:embed/>
                    <p:pic>
                      <p:nvPicPr>
                        <p:cNvPr id="0" name=""/>
                        <p:cNvPicPr/>
                        <p:nvPr/>
                      </p:nvPicPr>
                      <p:blipFill>
                        <a:blip r:embed="rId7"/>
                        <a:stretch>
                          <a:fillRect/>
                        </a:stretch>
                      </p:blipFill>
                      <p:spPr>
                        <a:xfrm>
                          <a:off x="3302078" y="648666"/>
                          <a:ext cx="3522566" cy="377649"/>
                        </a:xfrm>
                        <a:prstGeom prst="rect">
                          <a:avLst/>
                        </a:prstGeom>
                      </p:spPr>
                    </p:pic>
                  </p:oleObj>
                </mc:Fallback>
              </mc:AlternateContent>
            </a:graphicData>
          </a:graphic>
        </p:graphicFrame>
      </p:grpSp>
    </p:spTree>
    <p:extLst>
      <p:ext uri="{BB962C8B-B14F-4D97-AF65-F5344CB8AC3E}">
        <p14:creationId xmlns:p14="http://schemas.microsoft.com/office/powerpoint/2010/main" val="2126093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fade">
                                      <p:cBhvr>
                                        <p:cTn id="7" dur="500"/>
                                        <p:tgtEl>
                                          <p:spTgt spid="3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xEl>
                                              <p:pRg st="1" end="1"/>
                                            </p:txEl>
                                          </p:spTgt>
                                        </p:tgtEl>
                                        <p:attrNameLst>
                                          <p:attrName>style.visibility</p:attrName>
                                        </p:attrNameLst>
                                      </p:cBhvr>
                                      <p:to>
                                        <p:strVal val="visible"/>
                                      </p:to>
                                    </p:set>
                                    <p:animEffect transition="in" filter="fade">
                                      <p:cBhvr>
                                        <p:cTn id="10" dur="500"/>
                                        <p:tgtEl>
                                          <p:spTgt spid="3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fade">
                                      <p:cBhvr>
                                        <p:cTn id="15" dur="500"/>
                                        <p:tgtEl>
                                          <p:spTgt spid="6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6">
                                            <p:txEl>
                                              <p:pRg st="3" end="3"/>
                                            </p:txEl>
                                          </p:spTgt>
                                        </p:tgtEl>
                                        <p:attrNameLst>
                                          <p:attrName>style.visibility</p:attrName>
                                        </p:attrNameLst>
                                      </p:cBhvr>
                                      <p:to>
                                        <p:strVal val="visible"/>
                                      </p:to>
                                    </p:set>
                                    <p:animEffect transition="in" filter="fade">
                                      <p:cBhvr>
                                        <p:cTn id="20" dur="500"/>
                                        <p:tgtEl>
                                          <p:spTgt spid="36">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6">
                                            <p:txEl>
                                              <p:pRg st="4" end="4"/>
                                            </p:txEl>
                                          </p:spTgt>
                                        </p:tgtEl>
                                        <p:attrNameLst>
                                          <p:attrName>style.visibility</p:attrName>
                                        </p:attrNameLst>
                                      </p:cBhvr>
                                      <p:to>
                                        <p:strVal val="visible"/>
                                      </p:to>
                                    </p:set>
                                    <p:animEffect transition="in" filter="fade">
                                      <p:cBhvr>
                                        <p:cTn id="23" dur="500"/>
                                        <p:tgtEl>
                                          <p:spTgt spid="36">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fade">
                                      <p:cBhvr>
                                        <p:cTn id="39" dur="500"/>
                                        <p:tgtEl>
                                          <p:spTgt spid="3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72"/>
                                        </p:tgtEl>
                                        <p:attrNameLst>
                                          <p:attrName>style.visibility</p:attrName>
                                        </p:attrNameLst>
                                      </p:cBhvr>
                                      <p:to>
                                        <p:strVal val="visible"/>
                                      </p:to>
                                    </p:set>
                                    <p:animEffect transition="in" filter="fade">
                                      <p:cBhvr>
                                        <p:cTn id="44" dur="500"/>
                                        <p:tgtEl>
                                          <p:spTgt spid="72"/>
                                        </p:tgtEl>
                                      </p:cBhvr>
                                    </p:animEffect>
                                  </p:childTnLst>
                                </p:cTn>
                              </p:par>
                              <p:par>
                                <p:cTn id="45" presetID="10" presetClass="entr" presetSubtype="0" fill="hold" nodeType="withEffect">
                                  <p:stCondLst>
                                    <p:cond delay="0"/>
                                  </p:stCondLst>
                                  <p:childTnLst>
                                    <p:set>
                                      <p:cBhvr>
                                        <p:cTn id="46" dur="1" fill="hold">
                                          <p:stCondLst>
                                            <p:cond delay="0"/>
                                          </p:stCondLst>
                                        </p:cTn>
                                        <p:tgtEl>
                                          <p:spTgt spid="69"/>
                                        </p:tgtEl>
                                        <p:attrNameLst>
                                          <p:attrName>style.visibility</p:attrName>
                                        </p:attrNameLst>
                                      </p:cBhvr>
                                      <p:to>
                                        <p:strVal val="visible"/>
                                      </p:to>
                                    </p:set>
                                    <p:animEffect transition="in" filter="fade">
                                      <p:cBhvr>
                                        <p:cTn id="47" dur="500"/>
                                        <p:tgtEl>
                                          <p:spTgt spid="6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82"/>
                                        </p:tgtEl>
                                        <p:attrNameLst>
                                          <p:attrName>style.visibility</p:attrName>
                                        </p:attrNameLst>
                                      </p:cBhvr>
                                      <p:to>
                                        <p:strVal val="visible"/>
                                      </p:to>
                                    </p:set>
                                    <p:animEffect transition="in" filter="fade">
                                      <p:cBhvr>
                                        <p:cTn id="52" dur="500"/>
                                        <p:tgtEl>
                                          <p:spTgt spid="8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66"/>
                                        </p:tgtEl>
                                        <p:attrNameLst>
                                          <p:attrName>style.visibility</p:attrName>
                                        </p:attrNameLst>
                                      </p:cBhvr>
                                      <p:to>
                                        <p:strVal val="visible"/>
                                      </p:to>
                                    </p:set>
                                    <p:animEffect transition="in" filter="fade">
                                      <p:cBhvr>
                                        <p:cTn id="55" dur="500"/>
                                        <p:tgtEl>
                                          <p:spTgt spid="66"/>
                                        </p:tgtEl>
                                      </p:cBhvr>
                                    </p:animEffect>
                                  </p:childTnLst>
                                </p:cTn>
                              </p:par>
                              <p:par>
                                <p:cTn id="56" presetID="10" presetClass="entr" presetSubtype="0" fill="hold" nodeType="withEffect">
                                  <p:stCondLst>
                                    <p:cond delay="0"/>
                                  </p:stCondLst>
                                  <p:childTnLst>
                                    <p:set>
                                      <p:cBhvr>
                                        <p:cTn id="57" dur="1" fill="hold">
                                          <p:stCondLst>
                                            <p:cond delay="0"/>
                                          </p:stCondLst>
                                        </p:cTn>
                                        <p:tgtEl>
                                          <p:spTgt spid="73"/>
                                        </p:tgtEl>
                                        <p:attrNameLst>
                                          <p:attrName>style.visibility</p:attrName>
                                        </p:attrNameLst>
                                      </p:cBhvr>
                                      <p:to>
                                        <p:strVal val="visible"/>
                                      </p:to>
                                    </p:set>
                                    <p:animEffect transition="in" filter="fade">
                                      <p:cBhvr>
                                        <p:cTn id="58" dur="500"/>
                                        <p:tgtEl>
                                          <p:spTgt spid="73"/>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37"/>
                                        </p:tgtEl>
                                        <p:attrNameLst>
                                          <p:attrName>style.visibility</p:attrName>
                                        </p:attrNameLst>
                                      </p:cBhvr>
                                      <p:to>
                                        <p:strVal val="visible"/>
                                      </p:to>
                                    </p:set>
                                    <p:animEffect transition="in" filter="fade">
                                      <p:cBhvr>
                                        <p:cTn id="63" dur="500"/>
                                        <p:tgtEl>
                                          <p:spTgt spid="37"/>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9"/>
                                        </p:tgtEl>
                                        <p:attrNameLst>
                                          <p:attrName>style.visibility</p:attrName>
                                        </p:attrNameLst>
                                      </p:cBhvr>
                                      <p:to>
                                        <p:strVal val="visible"/>
                                      </p:to>
                                    </p:set>
                                    <p:animEffect transition="in" filter="fade">
                                      <p:cBhvr>
                                        <p:cTn id="66" dur="500"/>
                                        <p:tgtEl>
                                          <p:spTgt spid="39"/>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74"/>
                                        </p:tgtEl>
                                        <p:attrNameLst>
                                          <p:attrName>style.visibility</p:attrName>
                                        </p:attrNameLst>
                                      </p:cBhvr>
                                      <p:to>
                                        <p:strVal val="visible"/>
                                      </p:to>
                                    </p:set>
                                    <p:animEffect transition="in" filter="fade">
                                      <p:cBhvr>
                                        <p:cTn id="71" dur="500"/>
                                        <p:tgtEl>
                                          <p:spTgt spid="74"/>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38"/>
                                        </p:tgtEl>
                                        <p:attrNameLst>
                                          <p:attrName>style.visibility</p:attrName>
                                        </p:attrNameLst>
                                      </p:cBhvr>
                                      <p:to>
                                        <p:strVal val="visible"/>
                                      </p:to>
                                    </p:set>
                                    <p:animEffect transition="in" filter="fade">
                                      <p:cBhvr>
                                        <p:cTn id="74" dur="500"/>
                                        <p:tgtEl>
                                          <p:spTgt spid="38"/>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35"/>
                                        </p:tgtEl>
                                        <p:attrNameLst>
                                          <p:attrName>style.visibility</p:attrName>
                                        </p:attrNameLst>
                                      </p:cBhvr>
                                      <p:to>
                                        <p:strVal val="visible"/>
                                      </p:to>
                                    </p:set>
                                    <p:animEffect transition="in" filter="fade">
                                      <p:cBhvr>
                                        <p:cTn id="79" dur="500"/>
                                        <p:tgtEl>
                                          <p:spTgt spid="35"/>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34"/>
                                        </p:tgtEl>
                                        <p:attrNameLst>
                                          <p:attrName>style.visibility</p:attrName>
                                        </p:attrNameLst>
                                      </p:cBhvr>
                                      <p:to>
                                        <p:strVal val="visible"/>
                                      </p:to>
                                    </p:set>
                                    <p:animEffect transition="in" filter="fade">
                                      <p:cBhvr>
                                        <p:cTn id="82" dur="500"/>
                                        <p:tgtEl>
                                          <p:spTgt spid="34"/>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79"/>
                                        </p:tgtEl>
                                        <p:attrNameLst>
                                          <p:attrName>style.visibility</p:attrName>
                                        </p:attrNameLst>
                                      </p:cBhvr>
                                      <p:to>
                                        <p:strVal val="visible"/>
                                      </p:to>
                                    </p:set>
                                    <p:animEffect transition="in" filter="fade">
                                      <p:cBhvr>
                                        <p:cTn id="87" dur="500"/>
                                        <p:tgtEl>
                                          <p:spTgt spid="79"/>
                                        </p:tgtEl>
                                      </p:cBhvr>
                                    </p:animEffect>
                                  </p:childTnLst>
                                </p:cTn>
                              </p:par>
                              <p:par>
                                <p:cTn id="88" presetID="10" presetClass="entr" presetSubtype="0" fill="hold" nodeType="withEffect">
                                  <p:stCondLst>
                                    <p:cond delay="0"/>
                                  </p:stCondLst>
                                  <p:childTnLst>
                                    <p:set>
                                      <p:cBhvr>
                                        <p:cTn id="89" dur="1" fill="hold">
                                          <p:stCondLst>
                                            <p:cond delay="0"/>
                                          </p:stCondLst>
                                        </p:cTn>
                                        <p:tgtEl>
                                          <p:spTgt spid="80"/>
                                        </p:tgtEl>
                                        <p:attrNameLst>
                                          <p:attrName>style.visibility</p:attrName>
                                        </p:attrNameLst>
                                      </p:cBhvr>
                                      <p:to>
                                        <p:strVal val="visible"/>
                                      </p:to>
                                    </p:set>
                                    <p:animEffect transition="in" filter="fade">
                                      <p:cBhvr>
                                        <p:cTn id="90" dur="500"/>
                                        <p:tgtEl>
                                          <p:spTgt spid="80"/>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76"/>
                                        </p:tgtEl>
                                        <p:attrNameLst>
                                          <p:attrName>style.visibility</p:attrName>
                                        </p:attrNameLst>
                                      </p:cBhvr>
                                      <p:to>
                                        <p:strVal val="visible"/>
                                      </p:to>
                                    </p:set>
                                    <p:animEffect transition="in" filter="fade">
                                      <p:cBhvr>
                                        <p:cTn id="95" dur="500"/>
                                        <p:tgtEl>
                                          <p:spTgt spid="76"/>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81"/>
                                        </p:tgtEl>
                                        <p:attrNameLst>
                                          <p:attrName>style.visibility</p:attrName>
                                        </p:attrNameLst>
                                      </p:cBhvr>
                                      <p:to>
                                        <p:strVal val="visible"/>
                                      </p:to>
                                    </p:set>
                                    <p:animEffect transition="in" filter="fade">
                                      <p:cBhvr>
                                        <p:cTn id="100" dur="500"/>
                                        <p:tgtEl>
                                          <p:spTgt spid="81"/>
                                        </p:tgtEl>
                                      </p:cBhvr>
                                    </p:animEffect>
                                  </p:childTnLst>
                                </p:cTn>
                              </p:par>
                              <p:par>
                                <p:cTn id="101" presetID="10" presetClass="entr" presetSubtype="0" fill="hold" nodeType="withEffect">
                                  <p:stCondLst>
                                    <p:cond delay="0"/>
                                  </p:stCondLst>
                                  <p:childTnLst>
                                    <p:set>
                                      <p:cBhvr>
                                        <p:cTn id="102" dur="1" fill="hold">
                                          <p:stCondLst>
                                            <p:cond delay="0"/>
                                          </p:stCondLst>
                                        </p:cTn>
                                        <p:tgtEl>
                                          <p:spTgt spid="84"/>
                                        </p:tgtEl>
                                        <p:attrNameLst>
                                          <p:attrName>style.visibility</p:attrName>
                                        </p:attrNameLst>
                                      </p:cBhvr>
                                      <p:to>
                                        <p:strVal val="visible"/>
                                      </p:to>
                                    </p:set>
                                    <p:animEffect transition="in" filter="fade">
                                      <p:cBhvr>
                                        <p:cTn id="103" dur="500"/>
                                        <p:tgtEl>
                                          <p:spTgt spid="84"/>
                                        </p:tgtEl>
                                      </p:cBhvr>
                                    </p:animEffec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40"/>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0" nodeType="clickEffect">
                                  <p:stCondLst>
                                    <p:cond delay="0"/>
                                  </p:stCondLst>
                                  <p:childTnLst>
                                    <p:set>
                                      <p:cBhvr>
                                        <p:cTn id="113"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grpId="0" nodeType="clickEffect">
                                  <p:stCondLst>
                                    <p:cond delay="0"/>
                                  </p:stCondLst>
                                  <p:childTnLst>
                                    <p:set>
                                      <p:cBhvr>
                                        <p:cTn id="117" dur="1" fill="hold">
                                          <p:stCondLst>
                                            <p:cond delay="0"/>
                                          </p:stCondLst>
                                        </p:cTn>
                                        <p:tgtEl>
                                          <p:spTgt spid="5">
                                            <p:txEl>
                                              <p:pRg st="2" end="2"/>
                                            </p:txEl>
                                          </p:spTgt>
                                        </p:tgtEl>
                                        <p:attrNameLst>
                                          <p:attrName>style.visibility</p:attrName>
                                        </p:attrNameLst>
                                      </p:cBhvr>
                                      <p:to>
                                        <p:strVal val="visible"/>
                                      </p:to>
                                    </p:set>
                                  </p:childTnLst>
                                </p:cTn>
                              </p:par>
                              <p:par>
                                <p:cTn id="118" presetID="1" presetClass="entr" presetSubtype="0" fill="hold" grpId="0" nodeType="withEffect">
                                  <p:stCondLst>
                                    <p:cond delay="0"/>
                                  </p:stCondLst>
                                  <p:childTnLst>
                                    <p:set>
                                      <p:cBhvr>
                                        <p:cTn id="119"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25" grpId="0" animBg="1"/>
      <p:bldP spid="27" grpId="0" uiExpand="1" animBg="1"/>
      <p:bldP spid="30" grpId="0" uiExpand="1"/>
      <p:bldP spid="34" grpId="0" uiExpand="1" animBg="1"/>
      <p:bldP spid="35" grpId="0" uiExpand="1"/>
      <p:bldP spid="37" grpId="0" uiExpand="1" animBg="1"/>
      <p:bldP spid="39" grpId="0" uiExpand="1"/>
      <p:bldP spid="36" grpId="0" build="p"/>
      <p:bldP spid="82" grpId="0"/>
      <p:bldP spid="38" grpId="0" animBg="1"/>
      <p:bldP spid="40" grpId="0" animBg="1"/>
      <p:bldP spid="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053" y="-113034"/>
            <a:ext cx="8996947" cy="968625"/>
          </a:xfrm>
        </p:spPr>
        <p:txBody>
          <a:bodyPr>
            <a:normAutofit fontScale="90000"/>
          </a:bodyPr>
          <a:lstStyle/>
          <a:p>
            <a:r>
              <a:rPr lang="en-US" dirty="0" smtClean="0"/>
              <a:t>Block </a:t>
            </a:r>
            <a:r>
              <a:rPr lang="en-US" dirty="0" err="1" smtClean="0"/>
              <a:t>Unguessable</a:t>
            </a:r>
            <a:r>
              <a:rPr lang="en-US" dirty="0" smtClean="0"/>
              <a:t>: Proceed with Caution</a:t>
            </a:r>
            <a:endParaRPr lang="en-US" dirty="0"/>
          </a:p>
        </p:txBody>
      </p:sp>
      <p:sp>
        <p:nvSpPr>
          <p:cNvPr id="4" name="TextBox 3"/>
          <p:cNvSpPr txBox="1"/>
          <p:nvPr/>
        </p:nvSpPr>
        <p:spPr>
          <a:xfrm>
            <a:off x="676197" y="1187425"/>
            <a:ext cx="735263" cy="523220"/>
          </a:xfrm>
          <a:prstGeom prst="rect">
            <a:avLst/>
          </a:prstGeom>
          <a:noFill/>
        </p:spPr>
        <p:txBody>
          <a:bodyPr wrap="square" rtlCol="0">
            <a:spAutoFit/>
          </a:bodyPr>
          <a:lstStyle/>
          <a:p>
            <a:r>
              <a:rPr lang="en-US" sz="2800" i="1" dirty="0" smtClean="0">
                <a:latin typeface="Times New Roman"/>
                <a:cs typeface="Times New Roman"/>
              </a:rPr>
              <a:t>W</a:t>
            </a:r>
            <a:r>
              <a:rPr lang="en-US" sz="2800" baseline="-25000" dirty="0" smtClean="0">
                <a:latin typeface="Times New Roman"/>
                <a:cs typeface="Times New Roman"/>
              </a:rPr>
              <a:t>1</a:t>
            </a:r>
            <a:endParaRPr lang="en-US" sz="2800" baseline="-25000" dirty="0">
              <a:latin typeface="Times New Roman"/>
              <a:cs typeface="Times New Roman"/>
            </a:endParaRPr>
          </a:p>
        </p:txBody>
      </p:sp>
      <p:sp>
        <p:nvSpPr>
          <p:cNvPr id="6" name="Rectangle 5"/>
          <p:cNvSpPr/>
          <p:nvPr/>
        </p:nvSpPr>
        <p:spPr>
          <a:xfrm>
            <a:off x="1274191" y="3348926"/>
            <a:ext cx="443626" cy="369332"/>
          </a:xfrm>
          <a:prstGeom prst="rect">
            <a:avLst/>
          </a:prstGeom>
        </p:spPr>
        <p:txBody>
          <a:bodyPr wrap="none">
            <a:spAutoFit/>
          </a:bodyPr>
          <a:lstStyle/>
          <a:p>
            <a:r>
              <a:rPr lang="en-US" i="1" dirty="0" smtClean="0">
                <a:solidFill>
                  <a:srgbClr val="FF0000"/>
                </a:solidFill>
                <a:latin typeface="Times New Roman"/>
                <a:cs typeface="Times New Roman"/>
              </a:rPr>
              <a:t>w</a:t>
            </a:r>
            <a:r>
              <a:rPr lang="en-US" baseline="-25000" dirty="0" smtClean="0">
                <a:solidFill>
                  <a:srgbClr val="FF0000"/>
                </a:solidFill>
                <a:latin typeface="Times New Roman"/>
                <a:cs typeface="Times New Roman"/>
              </a:rPr>
              <a:t>1</a:t>
            </a:r>
            <a:endParaRPr lang="en-US" baseline="-25000" dirty="0">
              <a:solidFill>
                <a:srgbClr val="FF0000"/>
              </a:solidFill>
            </a:endParaRPr>
          </a:p>
        </p:txBody>
      </p:sp>
      <p:sp>
        <p:nvSpPr>
          <p:cNvPr id="7" name="Oval 6"/>
          <p:cNvSpPr/>
          <p:nvPr/>
        </p:nvSpPr>
        <p:spPr bwMode="auto">
          <a:xfrm>
            <a:off x="1322950" y="27445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 name="Oval 7"/>
          <p:cNvSpPr/>
          <p:nvPr/>
        </p:nvSpPr>
        <p:spPr bwMode="auto">
          <a:xfrm>
            <a:off x="1490363" y="395930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9" name="Oval 8"/>
          <p:cNvSpPr/>
          <p:nvPr/>
        </p:nvSpPr>
        <p:spPr bwMode="auto">
          <a:xfrm>
            <a:off x="1157002" y="350210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 name="Oval 10"/>
          <p:cNvSpPr/>
          <p:nvPr/>
        </p:nvSpPr>
        <p:spPr bwMode="auto">
          <a:xfrm>
            <a:off x="1585316" y="324004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 name="Oval 11"/>
          <p:cNvSpPr/>
          <p:nvPr/>
        </p:nvSpPr>
        <p:spPr bwMode="auto">
          <a:xfrm>
            <a:off x="1033163" y="407752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 name="Oval 12"/>
          <p:cNvSpPr/>
          <p:nvPr/>
        </p:nvSpPr>
        <p:spPr bwMode="auto">
          <a:xfrm>
            <a:off x="1585316" y="379705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1033163" y="314163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1033163" y="374867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 name="Oval 15"/>
          <p:cNvSpPr/>
          <p:nvPr/>
        </p:nvSpPr>
        <p:spPr bwMode="auto">
          <a:xfrm>
            <a:off x="1380676" y="412673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 name="Oval 17"/>
          <p:cNvSpPr/>
          <p:nvPr/>
        </p:nvSpPr>
        <p:spPr bwMode="auto">
          <a:xfrm>
            <a:off x="1157002" y="3502551"/>
            <a:ext cx="129889" cy="98406"/>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0" name="TextBox 19"/>
          <p:cNvSpPr txBox="1"/>
          <p:nvPr/>
        </p:nvSpPr>
        <p:spPr>
          <a:xfrm>
            <a:off x="3946427" y="3752380"/>
            <a:ext cx="432580" cy="523220"/>
          </a:xfrm>
          <a:prstGeom prst="rect">
            <a:avLst/>
          </a:prstGeom>
          <a:noFill/>
        </p:spPr>
        <p:txBody>
          <a:bodyPr wrap="none" rtlCol="0">
            <a:spAutoFit/>
          </a:bodyPr>
          <a:lstStyle/>
          <a:p>
            <a:r>
              <a:rPr lang="en-US" sz="2800" dirty="0" smtClean="0"/>
              <a:t>…</a:t>
            </a:r>
            <a:endParaRPr lang="en-US" sz="2800" dirty="0"/>
          </a:p>
        </p:txBody>
      </p:sp>
      <p:sp>
        <p:nvSpPr>
          <p:cNvPr id="22" name="TextBox 21"/>
          <p:cNvSpPr txBox="1"/>
          <p:nvPr/>
        </p:nvSpPr>
        <p:spPr>
          <a:xfrm>
            <a:off x="2324620" y="1187425"/>
            <a:ext cx="735263" cy="523220"/>
          </a:xfrm>
          <a:prstGeom prst="rect">
            <a:avLst/>
          </a:prstGeom>
          <a:noFill/>
        </p:spPr>
        <p:txBody>
          <a:bodyPr wrap="square" rtlCol="0">
            <a:spAutoFit/>
          </a:bodyPr>
          <a:lstStyle/>
          <a:p>
            <a:r>
              <a:rPr lang="en-US" sz="2800" i="1" dirty="0" smtClean="0">
                <a:latin typeface="Times New Roman"/>
                <a:cs typeface="Times New Roman"/>
              </a:rPr>
              <a:t>W</a:t>
            </a:r>
            <a:r>
              <a:rPr lang="en-US" sz="2800" baseline="-25000" dirty="0" smtClean="0">
                <a:latin typeface="Times New Roman"/>
                <a:cs typeface="Times New Roman"/>
              </a:rPr>
              <a:t>2</a:t>
            </a:r>
            <a:endParaRPr lang="en-US" sz="2800" baseline="-25000" dirty="0">
              <a:latin typeface="Times New Roman"/>
              <a:cs typeface="Times New Roman"/>
            </a:endParaRPr>
          </a:p>
        </p:txBody>
      </p:sp>
      <p:sp>
        <p:nvSpPr>
          <p:cNvPr id="23" name="TextBox 22"/>
          <p:cNvSpPr txBox="1"/>
          <p:nvPr/>
        </p:nvSpPr>
        <p:spPr>
          <a:xfrm>
            <a:off x="7142599" y="1187425"/>
            <a:ext cx="735263" cy="523220"/>
          </a:xfrm>
          <a:prstGeom prst="rect">
            <a:avLst/>
          </a:prstGeom>
          <a:noFill/>
        </p:spPr>
        <p:txBody>
          <a:bodyPr wrap="square" rtlCol="0">
            <a:spAutoFit/>
          </a:bodyPr>
          <a:lstStyle/>
          <a:p>
            <a:r>
              <a:rPr lang="en-US" sz="2800" i="1" dirty="0" err="1" smtClean="0">
                <a:latin typeface="Times New Roman"/>
                <a:cs typeface="Times New Roman"/>
              </a:rPr>
              <a:t>W</a:t>
            </a:r>
            <a:r>
              <a:rPr lang="en-US" sz="2800" i="1" baseline="-25000" dirty="0" err="1" smtClean="0">
                <a:latin typeface="Times New Roman"/>
                <a:cs typeface="Times New Roman"/>
              </a:rPr>
              <a:t>k</a:t>
            </a:r>
            <a:endParaRPr lang="en-US" sz="2800" i="1" baseline="-25000" dirty="0">
              <a:latin typeface="Times New Roman"/>
              <a:cs typeface="Times New Roman"/>
            </a:endParaRPr>
          </a:p>
        </p:txBody>
      </p:sp>
      <p:sp>
        <p:nvSpPr>
          <p:cNvPr id="24" name="Rectangle 36"/>
          <p:cNvSpPr>
            <a:spLocks noChangeArrowheads="1"/>
          </p:cNvSpPr>
          <p:nvPr/>
        </p:nvSpPr>
        <p:spPr bwMode="auto">
          <a:xfrm>
            <a:off x="4665579" y="5621671"/>
            <a:ext cx="4324799" cy="1169487"/>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An adversary can guess “easy” blocks, and use gained info to guess next block</a:t>
            </a:r>
            <a:endParaRPr lang="en-US" sz="2400" b="1" dirty="0" smtClean="0">
              <a:latin typeface="Times New Roman"/>
              <a:cs typeface="Times New Roman"/>
            </a:endParaRPr>
          </a:p>
        </p:txBody>
      </p:sp>
      <p:sp>
        <p:nvSpPr>
          <p:cNvPr id="25" name="Oval 24"/>
          <p:cNvSpPr/>
          <p:nvPr/>
        </p:nvSpPr>
        <p:spPr>
          <a:xfrm>
            <a:off x="2665517" y="1479559"/>
            <a:ext cx="995947" cy="2446421"/>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3037341" y="2475642"/>
            <a:ext cx="443626" cy="369332"/>
          </a:xfrm>
          <a:prstGeom prst="rect">
            <a:avLst/>
          </a:prstGeom>
        </p:spPr>
        <p:txBody>
          <a:bodyPr wrap="none">
            <a:spAutoFit/>
          </a:bodyPr>
          <a:lstStyle/>
          <a:p>
            <a:r>
              <a:rPr lang="en-US" i="1" dirty="0" smtClean="0">
                <a:solidFill>
                  <a:srgbClr val="FF0000"/>
                </a:solidFill>
                <a:latin typeface="Times New Roman"/>
                <a:cs typeface="Times New Roman"/>
              </a:rPr>
              <a:t>w</a:t>
            </a:r>
            <a:r>
              <a:rPr lang="en-US" baseline="-25000" dirty="0" smtClean="0">
                <a:solidFill>
                  <a:srgbClr val="FF0000"/>
                </a:solidFill>
                <a:latin typeface="Times New Roman"/>
                <a:cs typeface="Times New Roman"/>
              </a:rPr>
              <a:t>2</a:t>
            </a:r>
            <a:endParaRPr lang="en-US" baseline="-25000" dirty="0">
              <a:solidFill>
                <a:srgbClr val="FF0000"/>
              </a:solidFill>
            </a:endParaRPr>
          </a:p>
        </p:txBody>
      </p:sp>
      <p:sp>
        <p:nvSpPr>
          <p:cNvPr id="27" name="Oval 26"/>
          <p:cNvSpPr/>
          <p:nvPr/>
        </p:nvSpPr>
        <p:spPr bwMode="auto">
          <a:xfrm>
            <a:off x="3086100" y="18712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8" name="Oval 27"/>
          <p:cNvSpPr/>
          <p:nvPr/>
        </p:nvSpPr>
        <p:spPr bwMode="auto">
          <a:xfrm>
            <a:off x="3253513" y="308601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9" name="Oval 28"/>
          <p:cNvSpPr/>
          <p:nvPr/>
        </p:nvSpPr>
        <p:spPr bwMode="auto">
          <a:xfrm>
            <a:off x="2920152" y="262881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0" name="Oval 29"/>
          <p:cNvSpPr/>
          <p:nvPr/>
        </p:nvSpPr>
        <p:spPr bwMode="auto">
          <a:xfrm>
            <a:off x="3348466" y="23667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1" name="Oval 30"/>
          <p:cNvSpPr/>
          <p:nvPr/>
        </p:nvSpPr>
        <p:spPr bwMode="auto">
          <a:xfrm>
            <a:off x="2796313" y="320424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2" name="Oval 31"/>
          <p:cNvSpPr/>
          <p:nvPr/>
        </p:nvSpPr>
        <p:spPr bwMode="auto">
          <a:xfrm>
            <a:off x="3348466" y="292376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3" name="Oval 32"/>
          <p:cNvSpPr/>
          <p:nvPr/>
        </p:nvSpPr>
        <p:spPr bwMode="auto">
          <a:xfrm>
            <a:off x="2796313" y="226835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4" name="Oval 33"/>
          <p:cNvSpPr/>
          <p:nvPr/>
        </p:nvSpPr>
        <p:spPr bwMode="auto">
          <a:xfrm>
            <a:off x="2796313" y="287539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5" name="Oval 34"/>
          <p:cNvSpPr/>
          <p:nvPr/>
        </p:nvSpPr>
        <p:spPr bwMode="auto">
          <a:xfrm>
            <a:off x="3143826" y="32534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6" name="Oval 35"/>
          <p:cNvSpPr/>
          <p:nvPr/>
        </p:nvSpPr>
        <p:spPr bwMode="auto">
          <a:xfrm>
            <a:off x="2920152" y="2629267"/>
            <a:ext cx="129889" cy="98406"/>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9" name="Oval 38"/>
          <p:cNvSpPr/>
          <p:nvPr/>
        </p:nvSpPr>
        <p:spPr bwMode="auto">
          <a:xfrm>
            <a:off x="3086100" y="476571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0" name="Oval 39"/>
          <p:cNvSpPr/>
          <p:nvPr/>
        </p:nvSpPr>
        <p:spPr bwMode="auto">
          <a:xfrm>
            <a:off x="2446491" y="609869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1" name="Oval 40"/>
          <p:cNvSpPr/>
          <p:nvPr/>
        </p:nvSpPr>
        <p:spPr bwMode="auto">
          <a:xfrm>
            <a:off x="2926202" y="552326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2" name="Oval 41"/>
          <p:cNvSpPr/>
          <p:nvPr/>
        </p:nvSpPr>
        <p:spPr bwMode="auto">
          <a:xfrm>
            <a:off x="3348466" y="526120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3" name="Oval 42"/>
          <p:cNvSpPr/>
          <p:nvPr/>
        </p:nvSpPr>
        <p:spPr bwMode="auto">
          <a:xfrm>
            <a:off x="3535802" y="441571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4" name="Oval 43"/>
          <p:cNvSpPr/>
          <p:nvPr/>
        </p:nvSpPr>
        <p:spPr bwMode="auto">
          <a:xfrm>
            <a:off x="3470857" y="391489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5" name="Oval 44"/>
          <p:cNvSpPr/>
          <p:nvPr/>
        </p:nvSpPr>
        <p:spPr bwMode="auto">
          <a:xfrm>
            <a:off x="3596519" y="351345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6" name="Oval 45"/>
          <p:cNvSpPr/>
          <p:nvPr/>
        </p:nvSpPr>
        <p:spPr bwMode="auto">
          <a:xfrm>
            <a:off x="2796313" y="576984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7" name="Oval 46"/>
          <p:cNvSpPr/>
          <p:nvPr/>
        </p:nvSpPr>
        <p:spPr bwMode="auto">
          <a:xfrm>
            <a:off x="3143826" y="614789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3" name="Oval 62"/>
          <p:cNvSpPr/>
          <p:nvPr/>
        </p:nvSpPr>
        <p:spPr bwMode="auto">
          <a:xfrm>
            <a:off x="8298445" y="202352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4" name="Oval 63"/>
          <p:cNvSpPr/>
          <p:nvPr/>
        </p:nvSpPr>
        <p:spPr bwMode="auto">
          <a:xfrm>
            <a:off x="8465858" y="323828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5" name="Oval 64"/>
          <p:cNvSpPr/>
          <p:nvPr/>
        </p:nvSpPr>
        <p:spPr bwMode="auto">
          <a:xfrm>
            <a:off x="8138547" y="278108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6" name="Oval 65"/>
          <p:cNvSpPr/>
          <p:nvPr/>
        </p:nvSpPr>
        <p:spPr bwMode="auto">
          <a:xfrm>
            <a:off x="8560811" y="251902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7" name="Oval 66"/>
          <p:cNvSpPr/>
          <p:nvPr/>
        </p:nvSpPr>
        <p:spPr bwMode="auto">
          <a:xfrm>
            <a:off x="8465858" y="481702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8" name="Oval 67"/>
          <p:cNvSpPr/>
          <p:nvPr/>
        </p:nvSpPr>
        <p:spPr bwMode="auto">
          <a:xfrm>
            <a:off x="8560811" y="307603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9" name="Oval 68"/>
          <p:cNvSpPr/>
          <p:nvPr/>
        </p:nvSpPr>
        <p:spPr bwMode="auto">
          <a:xfrm>
            <a:off x="8008658" y="242061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0" name="Oval 69"/>
          <p:cNvSpPr/>
          <p:nvPr/>
        </p:nvSpPr>
        <p:spPr bwMode="auto">
          <a:xfrm>
            <a:off x="8008658" y="302765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1" name="Oval 70"/>
          <p:cNvSpPr/>
          <p:nvPr/>
        </p:nvSpPr>
        <p:spPr bwMode="auto">
          <a:xfrm>
            <a:off x="8356171" y="340571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3" name="Oval 72"/>
          <p:cNvSpPr/>
          <p:nvPr/>
        </p:nvSpPr>
        <p:spPr>
          <a:xfrm>
            <a:off x="6146652" y="1666942"/>
            <a:ext cx="995947" cy="2446421"/>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Rectangle 73"/>
          <p:cNvSpPr/>
          <p:nvPr/>
        </p:nvSpPr>
        <p:spPr>
          <a:xfrm>
            <a:off x="6518476" y="2663025"/>
            <a:ext cx="455523" cy="369332"/>
          </a:xfrm>
          <a:prstGeom prst="rect">
            <a:avLst/>
          </a:prstGeom>
        </p:spPr>
        <p:txBody>
          <a:bodyPr wrap="none">
            <a:spAutoFit/>
          </a:bodyPr>
          <a:lstStyle/>
          <a:p>
            <a:r>
              <a:rPr lang="en-US" i="1" dirty="0" err="1" smtClean="0">
                <a:solidFill>
                  <a:srgbClr val="FF0000"/>
                </a:solidFill>
                <a:latin typeface="Times New Roman"/>
                <a:cs typeface="Times New Roman"/>
              </a:rPr>
              <a:t>w</a:t>
            </a:r>
            <a:r>
              <a:rPr lang="en-US" i="1" baseline="-25000" dirty="0" err="1" smtClean="0">
                <a:solidFill>
                  <a:srgbClr val="FF0000"/>
                </a:solidFill>
                <a:latin typeface="Times New Roman"/>
                <a:cs typeface="Times New Roman"/>
              </a:rPr>
              <a:t>k</a:t>
            </a:r>
            <a:endParaRPr lang="en-US" i="1" baseline="-25000" dirty="0">
              <a:solidFill>
                <a:srgbClr val="FF0000"/>
              </a:solidFill>
            </a:endParaRPr>
          </a:p>
        </p:txBody>
      </p:sp>
      <p:sp>
        <p:nvSpPr>
          <p:cNvPr id="75" name="Oval 74"/>
          <p:cNvSpPr/>
          <p:nvPr/>
        </p:nvSpPr>
        <p:spPr bwMode="auto">
          <a:xfrm>
            <a:off x="6567235" y="205864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6" name="Oval 75"/>
          <p:cNvSpPr/>
          <p:nvPr/>
        </p:nvSpPr>
        <p:spPr bwMode="auto">
          <a:xfrm>
            <a:off x="6734648" y="327340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7" name="Oval 76"/>
          <p:cNvSpPr/>
          <p:nvPr/>
        </p:nvSpPr>
        <p:spPr bwMode="auto">
          <a:xfrm>
            <a:off x="6401287" y="281620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8" name="Oval 77"/>
          <p:cNvSpPr/>
          <p:nvPr/>
        </p:nvSpPr>
        <p:spPr bwMode="auto">
          <a:xfrm>
            <a:off x="6829601" y="255413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9" name="Oval 78"/>
          <p:cNvSpPr/>
          <p:nvPr/>
        </p:nvSpPr>
        <p:spPr bwMode="auto">
          <a:xfrm>
            <a:off x="6277448" y="339162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0" name="Oval 79"/>
          <p:cNvSpPr/>
          <p:nvPr/>
        </p:nvSpPr>
        <p:spPr bwMode="auto">
          <a:xfrm>
            <a:off x="6829601" y="311114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1" name="Oval 80"/>
          <p:cNvSpPr/>
          <p:nvPr/>
        </p:nvSpPr>
        <p:spPr bwMode="auto">
          <a:xfrm>
            <a:off x="6277448" y="245573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2" name="Oval 81"/>
          <p:cNvSpPr/>
          <p:nvPr/>
        </p:nvSpPr>
        <p:spPr bwMode="auto">
          <a:xfrm>
            <a:off x="6277448" y="306277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3" name="Oval 82"/>
          <p:cNvSpPr/>
          <p:nvPr/>
        </p:nvSpPr>
        <p:spPr bwMode="auto">
          <a:xfrm>
            <a:off x="6624961" y="344083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4" name="Oval 83"/>
          <p:cNvSpPr/>
          <p:nvPr/>
        </p:nvSpPr>
        <p:spPr bwMode="auto">
          <a:xfrm>
            <a:off x="6401287" y="2816650"/>
            <a:ext cx="129889" cy="98406"/>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cxnSp>
        <p:nvCxnSpPr>
          <p:cNvPr id="86" name="Straight Connector 85"/>
          <p:cNvCxnSpPr/>
          <p:nvPr/>
        </p:nvCxnSpPr>
        <p:spPr>
          <a:xfrm>
            <a:off x="2028204" y="855591"/>
            <a:ext cx="0" cy="612272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3945236" y="855591"/>
            <a:ext cx="0" cy="616598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stCxn id="6" idx="3"/>
            <a:endCxn id="25" idx="2"/>
          </p:cNvCxnSpPr>
          <p:nvPr/>
        </p:nvCxnSpPr>
        <p:spPr>
          <a:xfrm flipV="1">
            <a:off x="1717817" y="2702770"/>
            <a:ext cx="947700" cy="830822"/>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4445217" y="858439"/>
            <a:ext cx="0" cy="616598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14" name="Oval 113"/>
          <p:cNvSpPr/>
          <p:nvPr/>
        </p:nvSpPr>
        <p:spPr bwMode="auto">
          <a:xfrm>
            <a:off x="5434595" y="267366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5" name="Oval 114"/>
          <p:cNvSpPr/>
          <p:nvPr/>
        </p:nvSpPr>
        <p:spPr bwMode="auto">
          <a:xfrm>
            <a:off x="7604484" y="23667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6" name="Oval 115"/>
          <p:cNvSpPr/>
          <p:nvPr/>
        </p:nvSpPr>
        <p:spPr bwMode="auto">
          <a:xfrm>
            <a:off x="5760049" y="471650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7" name="Oval 116"/>
          <p:cNvSpPr/>
          <p:nvPr/>
        </p:nvSpPr>
        <p:spPr bwMode="auto">
          <a:xfrm>
            <a:off x="8356171" y="407752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8" name="Oval 117"/>
          <p:cNvSpPr/>
          <p:nvPr/>
        </p:nvSpPr>
        <p:spPr bwMode="auto">
          <a:xfrm>
            <a:off x="5144808" y="400664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9" name="Oval 118"/>
          <p:cNvSpPr/>
          <p:nvPr/>
        </p:nvSpPr>
        <p:spPr bwMode="auto">
          <a:xfrm>
            <a:off x="6016763" y="431731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0" name="Oval 119"/>
          <p:cNvSpPr/>
          <p:nvPr/>
        </p:nvSpPr>
        <p:spPr bwMode="auto">
          <a:xfrm>
            <a:off x="5144808" y="30707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1" name="Oval 120"/>
          <p:cNvSpPr/>
          <p:nvPr/>
        </p:nvSpPr>
        <p:spPr bwMode="auto">
          <a:xfrm>
            <a:off x="5144808" y="367779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2" name="Oval 121"/>
          <p:cNvSpPr/>
          <p:nvPr/>
        </p:nvSpPr>
        <p:spPr bwMode="auto">
          <a:xfrm>
            <a:off x="5770400" y="521200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3" name="Oval 122"/>
          <p:cNvSpPr/>
          <p:nvPr/>
        </p:nvSpPr>
        <p:spPr bwMode="auto">
          <a:xfrm>
            <a:off x="7485607" y="332367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4" name="Oval 123"/>
          <p:cNvSpPr/>
          <p:nvPr/>
        </p:nvSpPr>
        <p:spPr bwMode="auto">
          <a:xfrm>
            <a:off x="8895329" y="473900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5" name="Oval 124"/>
          <p:cNvSpPr/>
          <p:nvPr/>
        </p:nvSpPr>
        <p:spPr bwMode="auto">
          <a:xfrm>
            <a:off x="7325709" y="408122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6" name="Oval 125"/>
          <p:cNvSpPr/>
          <p:nvPr/>
        </p:nvSpPr>
        <p:spPr bwMode="auto">
          <a:xfrm>
            <a:off x="8168556" y="52311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7" name="Oval 126"/>
          <p:cNvSpPr/>
          <p:nvPr/>
        </p:nvSpPr>
        <p:spPr bwMode="auto">
          <a:xfrm>
            <a:off x="7195820" y="465665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8" name="Oval 127"/>
          <p:cNvSpPr/>
          <p:nvPr/>
        </p:nvSpPr>
        <p:spPr bwMode="auto">
          <a:xfrm>
            <a:off x="7747973" y="437617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9" name="Oval 128"/>
          <p:cNvSpPr/>
          <p:nvPr/>
        </p:nvSpPr>
        <p:spPr bwMode="auto">
          <a:xfrm>
            <a:off x="7195820" y="372075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0" name="Oval 129"/>
          <p:cNvSpPr/>
          <p:nvPr/>
        </p:nvSpPr>
        <p:spPr bwMode="auto">
          <a:xfrm>
            <a:off x="7195820" y="432780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1" name="Oval 130"/>
          <p:cNvSpPr/>
          <p:nvPr/>
        </p:nvSpPr>
        <p:spPr bwMode="auto">
          <a:xfrm>
            <a:off x="7543333" y="470585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2" name="Oval 131"/>
          <p:cNvSpPr/>
          <p:nvPr/>
        </p:nvSpPr>
        <p:spPr bwMode="auto">
          <a:xfrm>
            <a:off x="5209752" y="216994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3" name="Oval 132"/>
          <p:cNvSpPr/>
          <p:nvPr/>
        </p:nvSpPr>
        <p:spPr bwMode="auto">
          <a:xfrm>
            <a:off x="6533712" y="486441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4" name="Oval 133"/>
          <p:cNvSpPr/>
          <p:nvPr/>
        </p:nvSpPr>
        <p:spPr bwMode="auto">
          <a:xfrm>
            <a:off x="5951818" y="286094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5" name="Oval 134"/>
          <p:cNvSpPr/>
          <p:nvPr/>
        </p:nvSpPr>
        <p:spPr bwMode="auto">
          <a:xfrm>
            <a:off x="5958047" y="22191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6" name="Oval 135"/>
          <p:cNvSpPr/>
          <p:nvPr/>
        </p:nvSpPr>
        <p:spPr bwMode="auto">
          <a:xfrm>
            <a:off x="7159128" y="511359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7" name="Oval 136"/>
          <p:cNvSpPr/>
          <p:nvPr/>
        </p:nvSpPr>
        <p:spPr bwMode="auto">
          <a:xfrm>
            <a:off x="6537226" y="432780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8" name="Oval 137"/>
          <p:cNvSpPr/>
          <p:nvPr/>
        </p:nvSpPr>
        <p:spPr bwMode="auto">
          <a:xfrm>
            <a:off x="8530802" y="506439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9" name="Oval 138"/>
          <p:cNvSpPr/>
          <p:nvPr/>
        </p:nvSpPr>
        <p:spPr bwMode="auto">
          <a:xfrm>
            <a:off x="6764656" y="506439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0" name="Oval 139"/>
          <p:cNvSpPr/>
          <p:nvPr/>
        </p:nvSpPr>
        <p:spPr bwMode="auto">
          <a:xfrm>
            <a:off x="5644721" y="420825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1" name="Oval 140"/>
          <p:cNvSpPr/>
          <p:nvPr/>
        </p:nvSpPr>
        <p:spPr bwMode="auto">
          <a:xfrm>
            <a:off x="7989179" y="491803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2" name="Oval 141"/>
          <p:cNvSpPr/>
          <p:nvPr/>
        </p:nvSpPr>
        <p:spPr bwMode="auto">
          <a:xfrm>
            <a:off x="6689905" y="372700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3" name="Oval 142"/>
          <p:cNvSpPr/>
          <p:nvPr/>
        </p:nvSpPr>
        <p:spPr bwMode="auto">
          <a:xfrm>
            <a:off x="6212503" y="491361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4" name="Oval 143"/>
          <p:cNvSpPr/>
          <p:nvPr/>
        </p:nvSpPr>
        <p:spPr bwMode="auto">
          <a:xfrm>
            <a:off x="8203491" y="42574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5" name="Oval 144"/>
          <p:cNvSpPr/>
          <p:nvPr/>
        </p:nvSpPr>
        <p:spPr bwMode="auto">
          <a:xfrm>
            <a:off x="5144808" y="400664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6" name="Oval 145"/>
          <p:cNvSpPr/>
          <p:nvPr/>
        </p:nvSpPr>
        <p:spPr bwMode="auto">
          <a:xfrm>
            <a:off x="5307422" y="491707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7" name="Oval 146"/>
          <p:cNvSpPr/>
          <p:nvPr/>
        </p:nvSpPr>
        <p:spPr bwMode="auto">
          <a:xfrm>
            <a:off x="5144808" y="30707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8" name="Oval 147"/>
          <p:cNvSpPr/>
          <p:nvPr/>
        </p:nvSpPr>
        <p:spPr bwMode="auto">
          <a:xfrm>
            <a:off x="5014919" y="542486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9" name="Oval 148"/>
          <p:cNvSpPr/>
          <p:nvPr/>
        </p:nvSpPr>
        <p:spPr bwMode="auto">
          <a:xfrm>
            <a:off x="5492321" y="405585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0" name="Oval 149"/>
          <p:cNvSpPr/>
          <p:nvPr/>
        </p:nvSpPr>
        <p:spPr bwMode="auto">
          <a:xfrm>
            <a:off x="5640511" y="200944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1" name="Oval 150"/>
          <p:cNvSpPr/>
          <p:nvPr/>
        </p:nvSpPr>
        <p:spPr bwMode="auto">
          <a:xfrm>
            <a:off x="8054123" y="394241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2" name="Oval 151"/>
          <p:cNvSpPr/>
          <p:nvPr/>
        </p:nvSpPr>
        <p:spPr bwMode="auto">
          <a:xfrm>
            <a:off x="5427097" y="358362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3" name="Oval 152"/>
          <p:cNvSpPr/>
          <p:nvPr/>
        </p:nvSpPr>
        <p:spPr bwMode="auto">
          <a:xfrm>
            <a:off x="5849361" y="332156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4" name="Oval 153"/>
          <p:cNvSpPr/>
          <p:nvPr/>
        </p:nvSpPr>
        <p:spPr bwMode="auto">
          <a:xfrm>
            <a:off x="5297208" y="415904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5" name="Oval 154"/>
          <p:cNvSpPr/>
          <p:nvPr/>
        </p:nvSpPr>
        <p:spPr bwMode="auto">
          <a:xfrm>
            <a:off x="5849361" y="387857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6" name="Oval 155"/>
          <p:cNvSpPr/>
          <p:nvPr/>
        </p:nvSpPr>
        <p:spPr bwMode="auto">
          <a:xfrm>
            <a:off x="4848338" y="247564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7" name="Oval 156"/>
          <p:cNvSpPr/>
          <p:nvPr/>
        </p:nvSpPr>
        <p:spPr bwMode="auto">
          <a:xfrm>
            <a:off x="5014919" y="497211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8" name="Oval 157"/>
          <p:cNvSpPr/>
          <p:nvPr/>
        </p:nvSpPr>
        <p:spPr bwMode="auto">
          <a:xfrm>
            <a:off x="5463679" y="464060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cxnSp>
        <p:nvCxnSpPr>
          <p:cNvPr id="159" name="Straight Arrow Connector 158"/>
          <p:cNvCxnSpPr>
            <a:stCxn id="26" idx="3"/>
          </p:cNvCxnSpPr>
          <p:nvPr/>
        </p:nvCxnSpPr>
        <p:spPr>
          <a:xfrm>
            <a:off x="3480967" y="2660308"/>
            <a:ext cx="701566" cy="74540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flipV="1">
            <a:off x="4182533" y="3062776"/>
            <a:ext cx="1964119" cy="35719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65" name="Oval 164"/>
          <p:cNvSpPr/>
          <p:nvPr/>
        </p:nvSpPr>
        <p:spPr bwMode="auto">
          <a:xfrm>
            <a:off x="3238500" y="491811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6" name="Oval 165"/>
          <p:cNvSpPr/>
          <p:nvPr/>
        </p:nvSpPr>
        <p:spPr bwMode="auto">
          <a:xfrm>
            <a:off x="3405913" y="613286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7" name="Oval 166"/>
          <p:cNvSpPr/>
          <p:nvPr/>
        </p:nvSpPr>
        <p:spPr bwMode="auto">
          <a:xfrm>
            <a:off x="2259675" y="268685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8" name="Oval 167"/>
          <p:cNvSpPr/>
          <p:nvPr/>
        </p:nvSpPr>
        <p:spPr bwMode="auto">
          <a:xfrm>
            <a:off x="3500866" y="541360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9" name="Oval 168"/>
          <p:cNvSpPr/>
          <p:nvPr/>
        </p:nvSpPr>
        <p:spPr bwMode="auto">
          <a:xfrm>
            <a:off x="3188568" y="427859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0" name="Oval 169"/>
          <p:cNvSpPr/>
          <p:nvPr/>
        </p:nvSpPr>
        <p:spPr bwMode="auto">
          <a:xfrm>
            <a:off x="3500866" y="597061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1" name="Oval 170"/>
          <p:cNvSpPr/>
          <p:nvPr/>
        </p:nvSpPr>
        <p:spPr bwMode="auto">
          <a:xfrm>
            <a:off x="2827215" y="427355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2" name="Oval 171"/>
          <p:cNvSpPr/>
          <p:nvPr/>
        </p:nvSpPr>
        <p:spPr bwMode="auto">
          <a:xfrm>
            <a:off x="2251657" y="59312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3" name="Oval 172"/>
          <p:cNvSpPr/>
          <p:nvPr/>
        </p:nvSpPr>
        <p:spPr bwMode="auto">
          <a:xfrm>
            <a:off x="2599170" y="372829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4" name="Oval 173"/>
          <p:cNvSpPr/>
          <p:nvPr/>
        </p:nvSpPr>
        <p:spPr bwMode="auto">
          <a:xfrm>
            <a:off x="2476500" y="43191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5" name="Oval 174"/>
          <p:cNvSpPr/>
          <p:nvPr/>
        </p:nvSpPr>
        <p:spPr bwMode="auto">
          <a:xfrm>
            <a:off x="2431198" y="208689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6" name="Oval 175"/>
          <p:cNvSpPr/>
          <p:nvPr/>
        </p:nvSpPr>
        <p:spPr bwMode="auto">
          <a:xfrm>
            <a:off x="2316602" y="507671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7" name="Oval 176"/>
          <p:cNvSpPr/>
          <p:nvPr/>
        </p:nvSpPr>
        <p:spPr bwMode="auto">
          <a:xfrm>
            <a:off x="2738866" y="48146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8" name="Oval 177"/>
          <p:cNvSpPr/>
          <p:nvPr/>
        </p:nvSpPr>
        <p:spPr bwMode="auto">
          <a:xfrm>
            <a:off x="2561087" y="320955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9" name="Oval 178"/>
          <p:cNvSpPr/>
          <p:nvPr/>
        </p:nvSpPr>
        <p:spPr bwMode="auto">
          <a:xfrm>
            <a:off x="2346611" y="346425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0" name="Oval 179"/>
          <p:cNvSpPr/>
          <p:nvPr/>
        </p:nvSpPr>
        <p:spPr bwMode="auto">
          <a:xfrm>
            <a:off x="2186713" y="471624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1" name="Oval 180"/>
          <p:cNvSpPr/>
          <p:nvPr/>
        </p:nvSpPr>
        <p:spPr bwMode="auto">
          <a:xfrm>
            <a:off x="2186713" y="532328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2" name="Oval 181"/>
          <p:cNvSpPr/>
          <p:nvPr/>
        </p:nvSpPr>
        <p:spPr bwMode="auto">
          <a:xfrm>
            <a:off x="2321511" y="225432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3" name="Oval 182"/>
          <p:cNvSpPr/>
          <p:nvPr/>
        </p:nvSpPr>
        <p:spPr bwMode="auto">
          <a:xfrm>
            <a:off x="2133547" y="177285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4" name="Oval 183"/>
          <p:cNvSpPr/>
          <p:nvPr/>
        </p:nvSpPr>
        <p:spPr bwMode="auto">
          <a:xfrm>
            <a:off x="3694658" y="177285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5" name="Oval 184"/>
          <p:cNvSpPr/>
          <p:nvPr/>
        </p:nvSpPr>
        <p:spPr bwMode="auto">
          <a:xfrm>
            <a:off x="2541444" y="182206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6" name="Oval 185"/>
          <p:cNvSpPr/>
          <p:nvPr/>
        </p:nvSpPr>
        <p:spPr bwMode="auto">
          <a:xfrm>
            <a:off x="2133547" y="235962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30</a:t>
            </a:fld>
            <a:r>
              <a:rPr lang="en-US" smtClean="0"/>
              <a:t> BWF 4/2/2014</a:t>
            </a:r>
            <a:endParaRPr lang="en-US" dirty="0"/>
          </a:p>
        </p:txBody>
      </p:sp>
    </p:spTree>
    <p:extLst>
      <p:ext uri="{BB962C8B-B14F-4D97-AF65-F5344CB8AC3E}">
        <p14:creationId xmlns:p14="http://schemas.microsoft.com/office/powerpoint/2010/main" val="9741854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2"/>
                                        </p:tgtEl>
                                        <p:attrNameLst>
                                          <p:attrName>style.visibility</p:attrName>
                                        </p:attrNameLst>
                                      </p:cBhvr>
                                      <p:to>
                                        <p:strVal val="visible"/>
                                      </p:to>
                                    </p:set>
                                  </p:childTnLst>
                                </p:cTn>
                              </p:par>
                            </p:childTnLst>
                          </p:cTn>
                        </p:par>
                        <p:par>
                          <p:cTn id="17" fill="hold">
                            <p:stCondLst>
                              <p:cond delay="0"/>
                            </p:stCondLst>
                            <p:childTnLst>
                              <p:par>
                                <p:cTn id="18" presetID="10" presetClass="entr" presetSubtype="0" fill="hold" grpId="0"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8" grpId="0" animBg="1"/>
      <p:bldP spid="24" grpId="0" animBg="1"/>
      <p:bldP spid="25" grpId="0" animBg="1"/>
      <p:bldP spid="26" grpId="0"/>
      <p:bldP spid="36" grpId="0" animBg="1"/>
      <p:bldP spid="73" grpId="0" animBg="1"/>
      <p:bldP spid="74" grpId="0"/>
      <p:bldP spid="8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Block </a:t>
            </a:r>
            <a:r>
              <a:rPr lang="en-US" dirty="0" err="1" smtClean="0"/>
              <a:t>Unguessable</a:t>
            </a:r>
            <a:r>
              <a:rPr lang="en-US" dirty="0" smtClean="0"/>
              <a:t> Distributions</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smtClean="0">
                <a:latin typeface="Calibri"/>
                <a:cs typeface="Calibri"/>
              </a:rPr>
              <a:t>Let </a:t>
            </a:r>
            <a:r>
              <a:rPr lang="en-US" i="1" dirty="0" smtClean="0">
                <a:latin typeface="Times New Roman"/>
                <a:cs typeface="Times New Roman"/>
              </a:rPr>
              <a:t>A</a:t>
            </a:r>
            <a:r>
              <a:rPr lang="en-US" dirty="0" smtClean="0">
                <a:latin typeface="Calibri"/>
                <a:cs typeface="Calibri"/>
              </a:rPr>
              <a:t> be an algorithm asking polynomial queries of the form: is </a:t>
            </a:r>
            <a:r>
              <a:rPr lang="en-US" i="1" dirty="0" err="1" smtClean="0">
                <a:latin typeface="Times New Roman"/>
                <a:cs typeface="Times New Roman"/>
              </a:rPr>
              <a:t>w</a:t>
            </a:r>
            <a:r>
              <a:rPr lang="en-US" i="1" baseline="-25000" dirty="0" err="1" smtClean="0">
                <a:latin typeface="Times New Roman"/>
                <a:cs typeface="Times New Roman"/>
              </a:rPr>
              <a:t>i</a:t>
            </a:r>
            <a:r>
              <a:rPr lang="en-US" dirty="0" smtClean="0">
                <a:latin typeface="Times New Roman"/>
                <a:cs typeface="Times New Roman"/>
              </a:rPr>
              <a:t> = </a:t>
            </a:r>
            <a:r>
              <a:rPr lang="en-US" i="1" dirty="0" smtClean="0">
                <a:latin typeface="Times New Roman"/>
                <a:cs typeface="Times New Roman"/>
              </a:rPr>
              <a:t>x</a:t>
            </a:r>
            <a:r>
              <a:rPr lang="en-US" i="1" baseline="-25000" dirty="0" smtClean="0">
                <a:latin typeface="Times New Roman"/>
                <a:cs typeface="Times New Roman"/>
              </a:rPr>
              <a:t>i</a:t>
            </a:r>
            <a:r>
              <a:rPr lang="en-US" dirty="0" smtClean="0">
                <a:latin typeface="Calibri"/>
                <a:cs typeface="Calibri"/>
              </a:rPr>
              <a:t>?</a:t>
            </a:r>
          </a:p>
          <a:p>
            <a:pPr marL="0" indent="0">
              <a:buNone/>
            </a:pPr>
            <a:r>
              <a:rPr lang="en-US" u="sng" dirty="0" err="1" smtClean="0">
                <a:latin typeface="Calibri"/>
                <a:cs typeface="Calibri"/>
              </a:rPr>
              <a:t>Def</a:t>
            </a:r>
            <a:r>
              <a:rPr lang="en-US" u="sng" dirty="0" smtClean="0">
                <a:latin typeface="Calibri"/>
                <a:cs typeface="Calibri"/>
              </a:rPr>
              <a:t>:</a:t>
            </a:r>
            <a:r>
              <a:rPr lang="en-US" dirty="0" smtClean="0">
                <a:latin typeface="Calibri"/>
                <a:cs typeface="Calibri"/>
              </a:rPr>
              <a:t> </a:t>
            </a:r>
            <a:r>
              <a:rPr lang="en-US" i="1" dirty="0" smtClean="0">
                <a:latin typeface="Times New Roman"/>
                <a:cs typeface="Times New Roman"/>
              </a:rPr>
              <a:t>W</a:t>
            </a:r>
            <a:r>
              <a:rPr lang="en-US" dirty="0" smtClean="0">
                <a:latin typeface="Times New Roman"/>
                <a:cs typeface="Times New Roman"/>
              </a:rPr>
              <a:t> = </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 </a:t>
            </a:r>
            <a:r>
              <a:rPr lang="en-US" i="1" dirty="0" err="1" smtClean="0">
                <a:latin typeface="Times New Roman"/>
                <a:cs typeface="Times New Roman"/>
              </a:rPr>
              <a:t>W</a:t>
            </a:r>
            <a:r>
              <a:rPr lang="en-US" i="1" baseline="-25000" dirty="0" err="1" smtClean="0">
                <a:latin typeface="Times New Roman"/>
                <a:cs typeface="Times New Roman"/>
              </a:rPr>
              <a:t>k</a:t>
            </a:r>
            <a:r>
              <a:rPr lang="en-US" dirty="0" smtClean="0">
                <a:latin typeface="Calibri"/>
                <a:cs typeface="Calibri"/>
              </a:rPr>
              <a:t> is block unguessable if there exists a set </a:t>
            </a:r>
            <a:r>
              <a:rPr lang="en-US" i="1" dirty="0" smtClean="0">
                <a:latin typeface="Times New Roman"/>
                <a:cs typeface="Times New Roman"/>
              </a:rPr>
              <a:t>J</a:t>
            </a:r>
            <a:r>
              <a:rPr lang="en-US" dirty="0" smtClean="0">
                <a:latin typeface="Calibri"/>
                <a:cs typeface="Calibri"/>
              </a:rPr>
              <a:t> such that for all </a:t>
            </a:r>
            <a:r>
              <a:rPr lang="en-US" i="1" dirty="0" smtClean="0">
                <a:latin typeface="Times New Roman"/>
                <a:cs typeface="Times New Roman"/>
              </a:rPr>
              <a:t>A</a:t>
            </a:r>
            <a:r>
              <a:rPr lang="en-US" dirty="0" smtClean="0">
                <a:latin typeface="Calibri"/>
                <a:cs typeface="Calibri"/>
              </a:rPr>
              <a:t>, </a:t>
            </a:r>
            <a:br>
              <a:rPr lang="en-US" dirty="0" smtClean="0">
                <a:latin typeface="Calibri"/>
                <a:cs typeface="Calibri"/>
              </a:rPr>
            </a:br>
            <a:r>
              <a:rPr lang="en-US" dirty="0" smtClean="0">
                <a:latin typeface="Times New Roman"/>
                <a:cs typeface="Times New Roman"/>
              </a:rPr>
              <a:t> </a:t>
            </a:r>
          </a:p>
          <a:p>
            <a:pPr marL="0" indent="0">
              <a:buNone/>
            </a:pPr>
            <a:endParaRPr lang="en-US" dirty="0">
              <a:cs typeface="Calibri"/>
            </a:endParaRPr>
          </a:p>
          <a:p>
            <a:pPr marL="0" indent="0">
              <a:buNone/>
            </a:pPr>
            <a:endParaRPr lang="en-US" dirty="0">
              <a:cs typeface="Calibri"/>
            </a:endParaRPr>
          </a:p>
          <a:p>
            <a:endParaRPr lang="en-US" i="1" baseline="30000" dirty="0">
              <a:latin typeface="Times New Roman"/>
              <a:cs typeface="Times New Roman"/>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332577462"/>
              </p:ext>
            </p:extLst>
          </p:nvPr>
        </p:nvGraphicFramePr>
        <p:xfrm>
          <a:off x="1139503" y="2855088"/>
          <a:ext cx="5530850" cy="638175"/>
        </p:xfrm>
        <a:graphic>
          <a:graphicData uri="http://schemas.openxmlformats.org/presentationml/2006/ole">
            <mc:AlternateContent xmlns:mc="http://schemas.openxmlformats.org/markup-compatibility/2006">
              <mc:Choice xmlns:v="urn:schemas-microsoft-com:vml" Requires="v">
                <p:oleObj spid="_x0000_s161841" name="Equation" r:id="rId4" imgW="2197100" imgH="254000" progId="Equation.3">
                  <p:embed/>
                </p:oleObj>
              </mc:Choice>
              <mc:Fallback>
                <p:oleObj name="Equation" r:id="rId4" imgW="2197100" imgH="254000" progId="Equation.3">
                  <p:embed/>
                  <p:pic>
                    <p:nvPicPr>
                      <p:cNvPr id="0" name=""/>
                      <p:cNvPicPr/>
                      <p:nvPr/>
                    </p:nvPicPr>
                    <p:blipFill>
                      <a:blip r:embed="rId5"/>
                      <a:stretch>
                        <a:fillRect/>
                      </a:stretch>
                    </p:blipFill>
                    <p:spPr>
                      <a:xfrm>
                        <a:off x="1139503" y="2855088"/>
                        <a:ext cx="5530850" cy="638175"/>
                      </a:xfrm>
                      <a:prstGeom prst="rect">
                        <a:avLst/>
                      </a:prstGeom>
                    </p:spPr>
                  </p:pic>
                </p:oleObj>
              </mc:Fallback>
            </mc:AlternateContent>
          </a:graphicData>
        </a:graphic>
      </p:graphicFrame>
      <p:sp>
        <p:nvSpPr>
          <p:cNvPr id="7" name="Rectangle 36"/>
          <p:cNvSpPr>
            <a:spLocks noChangeArrowheads="1"/>
          </p:cNvSpPr>
          <p:nvPr/>
        </p:nvSpPr>
        <p:spPr bwMode="auto">
          <a:xfrm>
            <a:off x="338285" y="3551585"/>
            <a:ext cx="7682767" cy="1430422"/>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Caution:</a:t>
            </a:r>
            <a:r>
              <a:rPr lang="en-US" sz="2400" b="1" dirty="0" smtClean="0">
                <a:latin typeface="Calibri"/>
                <a:cs typeface="Calibri"/>
              </a:rPr>
              <a:t> </a:t>
            </a:r>
            <a:r>
              <a:rPr lang="en-US" sz="2400" b="1" dirty="0" err="1" smtClean="0">
                <a:latin typeface="Calibri"/>
                <a:cs typeface="Calibri"/>
              </a:rPr>
              <a:t>Adaptivity</a:t>
            </a:r>
            <a:r>
              <a:rPr lang="en-US" sz="2400" b="1" dirty="0" smtClean="0">
                <a:latin typeface="Calibri"/>
                <a:cs typeface="Calibri"/>
              </a:rPr>
              <a:t> seems crucial, there are distributions with high overall entropy that can be guessed using equality queries to individual blocks</a:t>
            </a:r>
            <a:endParaRPr lang="en-US" sz="2400" b="1" i="1" dirty="0" smtClean="0">
              <a:latin typeface="Times New Roman"/>
              <a:cs typeface="Times New Roman"/>
            </a:endParaRP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31</a:t>
            </a:fld>
            <a:r>
              <a:rPr lang="en-US" smtClean="0"/>
              <a:t> BWF 4/2/2014</a:t>
            </a:r>
            <a:endParaRPr lang="en-US" dirty="0"/>
          </a:p>
        </p:txBody>
      </p:sp>
      <p:sp>
        <p:nvSpPr>
          <p:cNvPr id="8" name="Rectangle 36"/>
          <p:cNvSpPr>
            <a:spLocks noChangeArrowheads="1"/>
          </p:cNvSpPr>
          <p:nvPr/>
        </p:nvSpPr>
        <p:spPr bwMode="auto">
          <a:xfrm>
            <a:off x="338286" y="5117428"/>
            <a:ext cx="7682767" cy="1371604"/>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Positive Examples:</a:t>
            </a:r>
            <a:r>
              <a:rPr lang="en-US" sz="2400" b="1" dirty="0" smtClean="0">
                <a:latin typeface="Calibri"/>
                <a:cs typeface="Calibri"/>
              </a:rPr>
              <a:t> block fixing sources </a:t>
            </a:r>
            <a:r>
              <a:rPr lang="en-US" sz="2000" b="1" dirty="0" smtClean="0">
                <a:latin typeface="Calibri"/>
                <a:cs typeface="Calibri"/>
              </a:rPr>
              <a:t>[KampZuckerman07]</a:t>
            </a:r>
            <a:r>
              <a:rPr lang="en-US" sz="2400" b="1" dirty="0" smtClean="0">
                <a:latin typeface="Calibri"/>
                <a:cs typeface="Calibri"/>
              </a:rPr>
              <a:t>, sources where blocks are independent and enough blocks have entropy, sources with all entropic blocks</a:t>
            </a:r>
            <a:endParaRPr lang="en-US" sz="2400" b="1" i="1" dirty="0" smtClean="0">
              <a:latin typeface="Times New Roman"/>
              <a:cs typeface="Times New Roman"/>
            </a:endParaRPr>
          </a:p>
        </p:txBody>
      </p:sp>
    </p:spTree>
    <p:extLst>
      <p:ext uri="{BB962C8B-B14F-4D97-AF65-F5344CB8AC3E}">
        <p14:creationId xmlns:p14="http://schemas.microsoft.com/office/powerpoint/2010/main" val="202743868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Security</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a:cs typeface="Calibri"/>
              </a:rPr>
              <a:t>Let </a:t>
            </a:r>
            <a:r>
              <a:rPr lang="en-US" i="1" dirty="0">
                <a:latin typeface="Times New Roman"/>
                <a:cs typeface="Times New Roman"/>
              </a:rPr>
              <a:t>A</a:t>
            </a:r>
            <a:r>
              <a:rPr lang="en-US" dirty="0">
                <a:cs typeface="Calibri"/>
              </a:rPr>
              <a:t> be an algorithm asking polynomial queries of the form: is </a:t>
            </a:r>
            <a:r>
              <a:rPr lang="en-US" i="1" dirty="0" err="1">
                <a:latin typeface="Times New Roman"/>
                <a:cs typeface="Times New Roman"/>
              </a:rPr>
              <a:t>w</a:t>
            </a:r>
            <a:r>
              <a:rPr lang="en-US" i="1" baseline="-25000" dirty="0" err="1">
                <a:latin typeface="Times New Roman"/>
                <a:cs typeface="Times New Roman"/>
              </a:rPr>
              <a:t>i</a:t>
            </a:r>
            <a:r>
              <a:rPr lang="en-US" dirty="0">
                <a:latin typeface="Times New Roman"/>
                <a:cs typeface="Times New Roman"/>
              </a:rPr>
              <a:t> = </a:t>
            </a:r>
            <a:r>
              <a:rPr lang="en-US" i="1" dirty="0">
                <a:latin typeface="Times New Roman"/>
                <a:cs typeface="Times New Roman"/>
              </a:rPr>
              <a:t>x</a:t>
            </a:r>
            <a:r>
              <a:rPr lang="en-US" i="1" baseline="-25000" dirty="0">
                <a:latin typeface="Times New Roman"/>
                <a:cs typeface="Times New Roman"/>
              </a:rPr>
              <a:t>i</a:t>
            </a:r>
            <a:r>
              <a:rPr lang="en-US" dirty="0">
                <a:cs typeface="Calibri"/>
              </a:rPr>
              <a:t>?</a:t>
            </a:r>
          </a:p>
          <a:p>
            <a:pPr marL="0" indent="0">
              <a:buNone/>
            </a:pPr>
            <a:r>
              <a:rPr lang="en-US" u="sng" dirty="0" err="1">
                <a:cs typeface="Calibri"/>
              </a:rPr>
              <a:t>Def</a:t>
            </a:r>
            <a:r>
              <a:rPr lang="en-US" u="sng" dirty="0">
                <a:cs typeface="Calibri"/>
              </a:rPr>
              <a:t>:</a:t>
            </a:r>
            <a:r>
              <a:rPr lang="en-US" dirty="0">
                <a:cs typeface="Calibri"/>
              </a:rPr>
              <a:t> </a:t>
            </a:r>
            <a:r>
              <a:rPr lang="en-US" i="1" dirty="0">
                <a:latin typeface="Times New Roman"/>
                <a:cs typeface="Times New Roman"/>
              </a:rPr>
              <a:t>W</a:t>
            </a:r>
            <a:r>
              <a:rPr lang="en-US" dirty="0">
                <a:latin typeface="Times New Roman"/>
                <a:cs typeface="Times New Roman"/>
              </a:rPr>
              <a:t> = </a:t>
            </a:r>
            <a:r>
              <a:rPr lang="en-US" i="1" dirty="0">
                <a:latin typeface="Times New Roman"/>
                <a:cs typeface="Times New Roman"/>
              </a:rPr>
              <a:t>W</a:t>
            </a:r>
            <a:r>
              <a:rPr lang="en-US" baseline="-25000" dirty="0">
                <a:latin typeface="Times New Roman"/>
                <a:cs typeface="Times New Roman"/>
              </a:rPr>
              <a:t>1</a:t>
            </a:r>
            <a:r>
              <a:rPr lang="en-US" dirty="0">
                <a:latin typeface="Times New Roman"/>
                <a:cs typeface="Times New Roman"/>
              </a:rPr>
              <a:t>,…, </a:t>
            </a:r>
            <a:r>
              <a:rPr lang="en-US" i="1" dirty="0" err="1">
                <a:latin typeface="Times New Roman"/>
                <a:cs typeface="Times New Roman"/>
              </a:rPr>
              <a:t>W</a:t>
            </a:r>
            <a:r>
              <a:rPr lang="en-US" i="1" baseline="-25000" dirty="0" err="1">
                <a:latin typeface="Times New Roman"/>
                <a:cs typeface="Times New Roman"/>
              </a:rPr>
              <a:t>k</a:t>
            </a:r>
            <a:r>
              <a:rPr lang="en-US" dirty="0">
                <a:cs typeface="Calibri"/>
              </a:rPr>
              <a:t> is block </a:t>
            </a:r>
            <a:r>
              <a:rPr lang="en-US" dirty="0" err="1">
                <a:cs typeface="Calibri"/>
              </a:rPr>
              <a:t>unguessable</a:t>
            </a:r>
            <a:r>
              <a:rPr lang="en-US" dirty="0">
                <a:cs typeface="Calibri"/>
              </a:rPr>
              <a:t> if there exists a set </a:t>
            </a:r>
            <a:r>
              <a:rPr lang="en-US" i="1" dirty="0">
                <a:latin typeface="Times New Roman"/>
                <a:cs typeface="Times New Roman"/>
              </a:rPr>
              <a:t>J</a:t>
            </a:r>
            <a:r>
              <a:rPr lang="en-US" dirty="0">
                <a:cs typeface="Calibri"/>
              </a:rPr>
              <a:t> such that for all </a:t>
            </a:r>
            <a:r>
              <a:rPr lang="en-US" i="1" dirty="0">
                <a:latin typeface="Times New Roman"/>
                <a:cs typeface="Times New Roman"/>
              </a:rPr>
              <a:t>A</a:t>
            </a:r>
            <a:r>
              <a:rPr lang="en-US" dirty="0">
                <a:cs typeface="Calibri"/>
              </a:rPr>
              <a:t>, </a:t>
            </a:r>
            <a:br>
              <a:rPr lang="en-US" dirty="0">
                <a:cs typeface="Calibri"/>
              </a:rPr>
            </a:br>
            <a:r>
              <a:rPr lang="en-US" dirty="0">
                <a:latin typeface="Times New Roman"/>
                <a:cs typeface="Times New Roman"/>
              </a:rPr>
              <a:t> </a:t>
            </a:r>
            <a:r>
              <a:rPr lang="en-US" dirty="0" smtClean="0">
                <a:latin typeface="Times New Roman"/>
                <a:cs typeface="Times New Roman"/>
              </a:rPr>
              <a:t> </a:t>
            </a:r>
          </a:p>
          <a:p>
            <a:pPr marL="0" indent="0">
              <a:buNone/>
            </a:pPr>
            <a:endParaRPr lang="en-US" u="sng" dirty="0" smtClean="0">
              <a:cs typeface="Calibri"/>
            </a:endParaRPr>
          </a:p>
          <a:p>
            <a:pPr marL="0" indent="0">
              <a:buNone/>
            </a:pPr>
            <a:r>
              <a:rPr lang="en-US" u="sng" dirty="0" err="1" smtClean="0">
                <a:cs typeface="Calibri"/>
              </a:rPr>
              <a:t>Thm</a:t>
            </a:r>
            <a:r>
              <a:rPr lang="en-US" u="sng" dirty="0" smtClean="0">
                <a:cs typeface="Calibri"/>
              </a:rPr>
              <a:t>:</a:t>
            </a:r>
            <a:r>
              <a:rPr lang="en-US" dirty="0" smtClean="0">
                <a:cs typeface="Calibri"/>
              </a:rPr>
              <a:t> When the source is block </a:t>
            </a:r>
            <a:r>
              <a:rPr lang="en-US" dirty="0" err="1" smtClean="0">
                <a:cs typeface="Calibri"/>
              </a:rPr>
              <a:t>unguessable</a:t>
            </a:r>
            <a:r>
              <a:rPr lang="en-US" dirty="0" smtClean="0">
                <a:cs typeface="Calibri"/>
              </a:rPr>
              <a:t>, </a:t>
            </a:r>
            <a:br>
              <a:rPr lang="en-US" dirty="0" smtClean="0">
                <a:cs typeface="Calibri"/>
              </a:rPr>
            </a:br>
            <a:r>
              <a:rPr lang="en-US" i="1" dirty="0" smtClean="0">
                <a:latin typeface="Times New Roman"/>
                <a:cs typeface="Times New Roman"/>
              </a:rPr>
              <a:t>C</a:t>
            </a:r>
            <a:r>
              <a:rPr lang="en-US" dirty="0" smtClean="0">
                <a:cs typeface="Calibri"/>
              </a:rPr>
              <a:t> has computational entropy</a:t>
            </a:r>
          </a:p>
          <a:p>
            <a:pPr marL="0" indent="0">
              <a:buNone/>
            </a:pPr>
            <a:endParaRPr lang="en-US" dirty="0">
              <a:cs typeface="Calibri"/>
            </a:endParaRPr>
          </a:p>
          <a:p>
            <a:pPr marL="0" indent="0">
              <a:buNone/>
            </a:pPr>
            <a:endParaRPr lang="en-US" dirty="0">
              <a:cs typeface="Calibri"/>
            </a:endParaRPr>
          </a:p>
          <a:p>
            <a:endParaRPr lang="en-US" i="1" baseline="30000" dirty="0">
              <a:latin typeface="Times New Roman"/>
              <a:cs typeface="Times New Roman"/>
            </a:endParaRPr>
          </a:p>
        </p:txBody>
      </p:sp>
      <p:sp>
        <p:nvSpPr>
          <p:cNvPr id="6" name="Rectangle 36"/>
          <p:cNvSpPr>
            <a:spLocks noChangeArrowheads="1"/>
          </p:cNvSpPr>
          <p:nvPr/>
        </p:nvSpPr>
        <p:spPr bwMode="auto">
          <a:xfrm>
            <a:off x="1951789" y="5592259"/>
            <a:ext cx="6764421" cy="90061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Convertible to pseudorandom bits by comp. ext.</a:t>
            </a:r>
          </a:p>
          <a:p>
            <a:pPr>
              <a:defRPr/>
            </a:pPr>
            <a:r>
              <a:rPr lang="en-US" sz="2400" b="1" dirty="0" smtClean="0">
                <a:latin typeface="Calibri"/>
                <a:cs typeface="Calibri"/>
              </a:rPr>
              <a:t>(that is, with comp. ext. is a comp. fuzzy extractor)</a:t>
            </a:r>
            <a:endParaRPr lang="en-US" sz="2400" b="1" dirty="0" smtClean="0">
              <a:latin typeface="Times New Roman"/>
              <a:cs typeface="Times New Roman"/>
            </a:endParaRPr>
          </a:p>
        </p:txBody>
      </p:sp>
      <p:cxnSp>
        <p:nvCxnSpPr>
          <p:cNvPr id="7" name="Straight Arrow Connector 6"/>
          <p:cNvCxnSpPr/>
          <p:nvPr/>
        </p:nvCxnSpPr>
        <p:spPr>
          <a:xfrm flipH="1" flipV="1">
            <a:off x="2352841" y="5070892"/>
            <a:ext cx="227263" cy="521368"/>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 name="Slide Number Placeholder 2"/>
          <p:cNvSpPr>
            <a:spLocks noGrp="1"/>
          </p:cNvSpPr>
          <p:nvPr>
            <p:ph type="sldNum" sz="quarter" idx="12"/>
          </p:nvPr>
        </p:nvSpPr>
        <p:spPr/>
        <p:txBody>
          <a:bodyPr/>
          <a:lstStyle/>
          <a:p>
            <a:pPr algn="l"/>
            <a:fld id="{9ED7421F-71E7-F748-8E9F-5BC3CDBE49C2}" type="slidenum">
              <a:rPr lang="en-US" smtClean="0"/>
              <a:pPr algn="l"/>
              <a:t>32</a:t>
            </a:fld>
            <a:r>
              <a:rPr lang="en-US" smtClean="0"/>
              <a:t> BWF 4/2/2014</a:t>
            </a: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165308873"/>
              </p:ext>
            </p:extLst>
          </p:nvPr>
        </p:nvGraphicFramePr>
        <p:xfrm>
          <a:off x="1139503" y="2855088"/>
          <a:ext cx="5530850" cy="638175"/>
        </p:xfrm>
        <a:graphic>
          <a:graphicData uri="http://schemas.openxmlformats.org/presentationml/2006/ole">
            <mc:AlternateContent xmlns:mc="http://schemas.openxmlformats.org/markup-compatibility/2006">
              <mc:Choice xmlns:v="urn:schemas-microsoft-com:vml" Requires="v">
                <p:oleObj spid="_x0000_s133316" name="Equation" r:id="rId4" imgW="2197100" imgH="254000" progId="Equation.3">
                  <p:embed/>
                </p:oleObj>
              </mc:Choice>
              <mc:Fallback>
                <p:oleObj name="Equation" r:id="rId4" imgW="2197100" imgH="254000" progId="Equation.3">
                  <p:embed/>
                  <p:pic>
                    <p:nvPicPr>
                      <p:cNvPr id="0" name=""/>
                      <p:cNvPicPr/>
                      <p:nvPr/>
                    </p:nvPicPr>
                    <p:blipFill>
                      <a:blip r:embed="rId5"/>
                      <a:stretch>
                        <a:fillRect/>
                      </a:stretch>
                    </p:blipFill>
                    <p:spPr>
                      <a:xfrm>
                        <a:off x="1139503" y="2855088"/>
                        <a:ext cx="5530850" cy="638175"/>
                      </a:xfrm>
                      <a:prstGeom prst="rect">
                        <a:avLst/>
                      </a:prstGeom>
                    </p:spPr>
                  </p:pic>
                </p:oleObj>
              </mc:Fallback>
            </mc:AlternateContent>
          </a:graphicData>
        </a:graphic>
      </p:graphicFrame>
    </p:spTree>
    <p:extLst>
      <p:ext uri="{BB962C8B-B14F-4D97-AF65-F5344CB8AC3E}">
        <p14:creationId xmlns:p14="http://schemas.microsoft.com/office/powerpoint/2010/main" val="147197370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build="p"/>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Security</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a:cs typeface="Calibri"/>
              </a:rPr>
              <a:t>Let </a:t>
            </a:r>
            <a:r>
              <a:rPr lang="en-US" i="1" dirty="0">
                <a:latin typeface="Times New Roman"/>
                <a:cs typeface="Times New Roman"/>
              </a:rPr>
              <a:t>A</a:t>
            </a:r>
            <a:r>
              <a:rPr lang="en-US" dirty="0">
                <a:cs typeface="Calibri"/>
              </a:rPr>
              <a:t> be an algorithm asking polynomial queries of the form: is </a:t>
            </a:r>
            <a:r>
              <a:rPr lang="en-US" i="1" dirty="0" err="1">
                <a:latin typeface="Times New Roman"/>
                <a:cs typeface="Times New Roman"/>
              </a:rPr>
              <a:t>w</a:t>
            </a:r>
            <a:r>
              <a:rPr lang="en-US" i="1" baseline="-25000" dirty="0" err="1">
                <a:latin typeface="Times New Roman"/>
                <a:cs typeface="Times New Roman"/>
              </a:rPr>
              <a:t>i</a:t>
            </a:r>
            <a:r>
              <a:rPr lang="en-US" dirty="0">
                <a:latin typeface="Times New Roman"/>
                <a:cs typeface="Times New Roman"/>
              </a:rPr>
              <a:t> = </a:t>
            </a:r>
            <a:r>
              <a:rPr lang="en-US" i="1" dirty="0">
                <a:latin typeface="Times New Roman"/>
                <a:cs typeface="Times New Roman"/>
              </a:rPr>
              <a:t>x</a:t>
            </a:r>
            <a:r>
              <a:rPr lang="en-US" i="1" baseline="-25000" dirty="0">
                <a:latin typeface="Times New Roman"/>
                <a:cs typeface="Times New Roman"/>
              </a:rPr>
              <a:t>i</a:t>
            </a:r>
            <a:r>
              <a:rPr lang="en-US" dirty="0">
                <a:cs typeface="Calibri"/>
              </a:rPr>
              <a:t>?</a:t>
            </a:r>
          </a:p>
          <a:p>
            <a:pPr marL="0" indent="0">
              <a:buNone/>
            </a:pPr>
            <a:r>
              <a:rPr lang="en-US" u="sng" dirty="0" err="1">
                <a:cs typeface="Calibri"/>
              </a:rPr>
              <a:t>Def</a:t>
            </a:r>
            <a:r>
              <a:rPr lang="en-US" u="sng" dirty="0">
                <a:cs typeface="Calibri"/>
              </a:rPr>
              <a:t>:</a:t>
            </a:r>
            <a:r>
              <a:rPr lang="en-US" dirty="0">
                <a:cs typeface="Calibri"/>
              </a:rPr>
              <a:t> </a:t>
            </a:r>
            <a:r>
              <a:rPr lang="en-US" i="1" dirty="0">
                <a:latin typeface="Times New Roman"/>
                <a:cs typeface="Times New Roman"/>
              </a:rPr>
              <a:t>W</a:t>
            </a:r>
            <a:r>
              <a:rPr lang="en-US" dirty="0">
                <a:latin typeface="Times New Roman"/>
                <a:cs typeface="Times New Roman"/>
              </a:rPr>
              <a:t> = </a:t>
            </a:r>
            <a:r>
              <a:rPr lang="en-US" i="1" dirty="0">
                <a:latin typeface="Times New Roman"/>
                <a:cs typeface="Times New Roman"/>
              </a:rPr>
              <a:t>W</a:t>
            </a:r>
            <a:r>
              <a:rPr lang="en-US" baseline="-25000" dirty="0">
                <a:latin typeface="Times New Roman"/>
                <a:cs typeface="Times New Roman"/>
              </a:rPr>
              <a:t>1</a:t>
            </a:r>
            <a:r>
              <a:rPr lang="en-US" dirty="0">
                <a:latin typeface="Times New Roman"/>
                <a:cs typeface="Times New Roman"/>
              </a:rPr>
              <a:t>,…, </a:t>
            </a:r>
            <a:r>
              <a:rPr lang="en-US" i="1" dirty="0" err="1">
                <a:latin typeface="Times New Roman"/>
                <a:cs typeface="Times New Roman"/>
              </a:rPr>
              <a:t>W</a:t>
            </a:r>
            <a:r>
              <a:rPr lang="en-US" i="1" baseline="-25000" dirty="0" err="1">
                <a:latin typeface="Times New Roman"/>
                <a:cs typeface="Times New Roman"/>
              </a:rPr>
              <a:t>k</a:t>
            </a:r>
            <a:r>
              <a:rPr lang="en-US" dirty="0">
                <a:cs typeface="Calibri"/>
              </a:rPr>
              <a:t> is block </a:t>
            </a:r>
            <a:r>
              <a:rPr lang="en-US" dirty="0" err="1">
                <a:cs typeface="Calibri"/>
              </a:rPr>
              <a:t>unguessable</a:t>
            </a:r>
            <a:r>
              <a:rPr lang="en-US" dirty="0">
                <a:cs typeface="Calibri"/>
              </a:rPr>
              <a:t> if there exists a set </a:t>
            </a:r>
            <a:r>
              <a:rPr lang="en-US" i="1" dirty="0">
                <a:latin typeface="Times New Roman"/>
                <a:cs typeface="Times New Roman"/>
              </a:rPr>
              <a:t>J</a:t>
            </a:r>
            <a:r>
              <a:rPr lang="en-US" dirty="0">
                <a:cs typeface="Calibri"/>
              </a:rPr>
              <a:t> such that for all </a:t>
            </a:r>
            <a:r>
              <a:rPr lang="en-US" i="1" dirty="0">
                <a:latin typeface="Times New Roman"/>
                <a:cs typeface="Times New Roman"/>
              </a:rPr>
              <a:t>A</a:t>
            </a:r>
            <a:r>
              <a:rPr lang="en-US" dirty="0">
                <a:cs typeface="Calibri"/>
              </a:rPr>
              <a:t>, </a:t>
            </a:r>
            <a:br>
              <a:rPr lang="en-US" dirty="0">
                <a:cs typeface="Calibri"/>
              </a:rPr>
            </a:br>
            <a:r>
              <a:rPr lang="en-US" dirty="0">
                <a:latin typeface="Times New Roman"/>
                <a:cs typeface="Times New Roman"/>
              </a:rPr>
              <a:t> </a:t>
            </a:r>
            <a:r>
              <a:rPr lang="en-US" dirty="0" smtClean="0">
                <a:latin typeface="Times New Roman"/>
                <a:cs typeface="Times New Roman"/>
              </a:rPr>
              <a:t> </a:t>
            </a:r>
          </a:p>
          <a:p>
            <a:pPr marL="0" indent="0">
              <a:buNone/>
            </a:pPr>
            <a:endParaRPr lang="en-US" u="sng" dirty="0" smtClean="0">
              <a:cs typeface="Calibri"/>
            </a:endParaRPr>
          </a:p>
          <a:p>
            <a:pPr marL="0" indent="0">
              <a:buNone/>
            </a:pPr>
            <a:r>
              <a:rPr lang="en-US" u="sng" dirty="0" err="1" smtClean="0">
                <a:cs typeface="Calibri"/>
              </a:rPr>
              <a:t>Thm</a:t>
            </a:r>
            <a:r>
              <a:rPr lang="en-US" u="sng" dirty="0" smtClean="0">
                <a:cs typeface="Calibri"/>
              </a:rPr>
              <a:t>:</a:t>
            </a:r>
            <a:r>
              <a:rPr lang="en-US" dirty="0" smtClean="0">
                <a:cs typeface="Calibri"/>
              </a:rPr>
              <a:t> When the source is block </a:t>
            </a:r>
            <a:r>
              <a:rPr lang="en-US" dirty="0" err="1" smtClean="0">
                <a:cs typeface="Calibri"/>
              </a:rPr>
              <a:t>unguessable</a:t>
            </a:r>
            <a:r>
              <a:rPr lang="en-US" dirty="0" smtClean="0">
                <a:cs typeface="Calibri"/>
              </a:rPr>
              <a:t>, </a:t>
            </a:r>
            <a:br>
              <a:rPr lang="en-US" dirty="0" smtClean="0">
                <a:cs typeface="Calibri"/>
              </a:rPr>
            </a:br>
            <a:r>
              <a:rPr lang="en-US" i="1" dirty="0" smtClean="0">
                <a:latin typeface="Times New Roman"/>
                <a:cs typeface="Times New Roman"/>
              </a:rPr>
              <a:t>C</a:t>
            </a:r>
            <a:r>
              <a:rPr lang="en-US" dirty="0" smtClean="0">
                <a:cs typeface="Calibri"/>
              </a:rPr>
              <a:t> has computational entropy</a:t>
            </a:r>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33</a:t>
            </a:fld>
            <a:r>
              <a:rPr lang="en-US" smtClean="0"/>
              <a:t> BWF 4/2/2014</a:t>
            </a: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4210048217"/>
              </p:ext>
            </p:extLst>
          </p:nvPr>
        </p:nvGraphicFramePr>
        <p:xfrm>
          <a:off x="1139503" y="2855088"/>
          <a:ext cx="5530850" cy="638175"/>
        </p:xfrm>
        <a:graphic>
          <a:graphicData uri="http://schemas.openxmlformats.org/presentationml/2006/ole">
            <mc:AlternateContent xmlns:mc="http://schemas.openxmlformats.org/markup-compatibility/2006">
              <mc:Choice xmlns:v="urn:schemas-microsoft-com:vml" Requires="v">
                <p:oleObj spid="_x0000_s164904" name="Equation" r:id="rId4" imgW="2197100" imgH="254000" progId="Equation.3">
                  <p:embed/>
                </p:oleObj>
              </mc:Choice>
              <mc:Fallback>
                <p:oleObj name="Equation" r:id="rId4" imgW="2197100" imgH="254000" progId="Equation.3">
                  <p:embed/>
                  <p:pic>
                    <p:nvPicPr>
                      <p:cNvPr id="0" name=""/>
                      <p:cNvPicPr/>
                      <p:nvPr/>
                    </p:nvPicPr>
                    <p:blipFill>
                      <a:blip r:embed="rId5"/>
                      <a:stretch>
                        <a:fillRect/>
                      </a:stretch>
                    </p:blipFill>
                    <p:spPr>
                      <a:xfrm>
                        <a:off x="1139503" y="2855088"/>
                        <a:ext cx="5530850" cy="638175"/>
                      </a:xfrm>
                      <a:prstGeom prst="rect">
                        <a:avLst/>
                      </a:prstGeom>
                    </p:spPr>
                  </p:pic>
                </p:oleObj>
              </mc:Fallback>
            </mc:AlternateContent>
          </a:graphicData>
        </a:graphic>
      </p:graphicFrame>
      <p:sp>
        <p:nvSpPr>
          <p:cNvPr id="4" name="Rectangle 3"/>
          <p:cNvSpPr/>
          <p:nvPr/>
        </p:nvSpPr>
        <p:spPr>
          <a:xfrm>
            <a:off x="1451811" y="4438314"/>
            <a:ext cx="4104105" cy="5347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259636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6"/>
          <p:cNvSpPr>
            <a:spLocks noChangeArrowheads="1"/>
          </p:cNvSpPr>
          <p:nvPr/>
        </p:nvSpPr>
        <p:spPr bwMode="auto">
          <a:xfrm>
            <a:off x="1395664" y="4406730"/>
            <a:ext cx="2708441" cy="664161"/>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2400" b="1" i="1" dirty="0" smtClean="0">
              <a:latin typeface="Times New Roman"/>
              <a:cs typeface="Times New Roman"/>
            </a:endParaRPr>
          </a:p>
        </p:txBody>
      </p:sp>
      <p:sp>
        <p:nvSpPr>
          <p:cNvPr id="2" name="Title 1"/>
          <p:cNvSpPr>
            <a:spLocks noGrp="1"/>
          </p:cNvSpPr>
          <p:nvPr>
            <p:ph type="title"/>
          </p:nvPr>
        </p:nvSpPr>
        <p:spPr>
          <a:xfrm>
            <a:off x="457200" y="-233362"/>
            <a:ext cx="8229600" cy="1143000"/>
          </a:xfrm>
        </p:spPr>
        <p:txBody>
          <a:bodyPr/>
          <a:lstStyle/>
          <a:p>
            <a:r>
              <a:rPr lang="en-US" dirty="0" smtClean="0"/>
              <a:t>Security</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a:cs typeface="Calibri"/>
              </a:rPr>
              <a:t>Let </a:t>
            </a:r>
            <a:r>
              <a:rPr lang="en-US" i="1" dirty="0">
                <a:latin typeface="Times New Roman"/>
                <a:cs typeface="Times New Roman"/>
              </a:rPr>
              <a:t>A</a:t>
            </a:r>
            <a:r>
              <a:rPr lang="en-US" dirty="0">
                <a:cs typeface="Calibri"/>
              </a:rPr>
              <a:t> be an algorithm asking polynomial queries of the form: is </a:t>
            </a:r>
            <a:r>
              <a:rPr lang="en-US" i="1" dirty="0" err="1">
                <a:latin typeface="Times New Roman"/>
                <a:cs typeface="Times New Roman"/>
              </a:rPr>
              <a:t>w</a:t>
            </a:r>
            <a:r>
              <a:rPr lang="en-US" i="1" baseline="-25000" dirty="0" err="1">
                <a:latin typeface="Times New Roman"/>
                <a:cs typeface="Times New Roman"/>
              </a:rPr>
              <a:t>i</a:t>
            </a:r>
            <a:r>
              <a:rPr lang="en-US" dirty="0">
                <a:latin typeface="Times New Roman"/>
                <a:cs typeface="Times New Roman"/>
              </a:rPr>
              <a:t> = </a:t>
            </a:r>
            <a:r>
              <a:rPr lang="en-US" i="1" dirty="0">
                <a:latin typeface="Times New Roman"/>
                <a:cs typeface="Times New Roman"/>
              </a:rPr>
              <a:t>x</a:t>
            </a:r>
            <a:r>
              <a:rPr lang="en-US" i="1" baseline="-25000" dirty="0">
                <a:latin typeface="Times New Roman"/>
                <a:cs typeface="Times New Roman"/>
              </a:rPr>
              <a:t>i</a:t>
            </a:r>
            <a:r>
              <a:rPr lang="en-US" dirty="0">
                <a:cs typeface="Calibri"/>
              </a:rPr>
              <a:t>?</a:t>
            </a:r>
          </a:p>
          <a:p>
            <a:pPr marL="0" indent="0">
              <a:buNone/>
            </a:pPr>
            <a:r>
              <a:rPr lang="en-US" u="sng" dirty="0" err="1">
                <a:cs typeface="Calibri"/>
              </a:rPr>
              <a:t>Def</a:t>
            </a:r>
            <a:r>
              <a:rPr lang="en-US" u="sng" dirty="0">
                <a:cs typeface="Calibri"/>
              </a:rPr>
              <a:t>:</a:t>
            </a:r>
            <a:r>
              <a:rPr lang="en-US" dirty="0">
                <a:cs typeface="Calibri"/>
              </a:rPr>
              <a:t> </a:t>
            </a:r>
            <a:r>
              <a:rPr lang="en-US" i="1" dirty="0">
                <a:latin typeface="Times New Roman"/>
                <a:cs typeface="Times New Roman"/>
              </a:rPr>
              <a:t>W</a:t>
            </a:r>
            <a:r>
              <a:rPr lang="en-US" dirty="0">
                <a:latin typeface="Times New Roman"/>
                <a:cs typeface="Times New Roman"/>
              </a:rPr>
              <a:t> = </a:t>
            </a:r>
            <a:r>
              <a:rPr lang="en-US" i="1" dirty="0">
                <a:latin typeface="Times New Roman"/>
                <a:cs typeface="Times New Roman"/>
              </a:rPr>
              <a:t>W</a:t>
            </a:r>
            <a:r>
              <a:rPr lang="en-US" baseline="-25000" dirty="0">
                <a:latin typeface="Times New Roman"/>
                <a:cs typeface="Times New Roman"/>
              </a:rPr>
              <a:t>1</a:t>
            </a:r>
            <a:r>
              <a:rPr lang="en-US" dirty="0">
                <a:latin typeface="Times New Roman"/>
                <a:cs typeface="Times New Roman"/>
              </a:rPr>
              <a:t>,…, </a:t>
            </a:r>
            <a:r>
              <a:rPr lang="en-US" i="1" dirty="0" err="1">
                <a:latin typeface="Times New Roman"/>
                <a:cs typeface="Times New Roman"/>
              </a:rPr>
              <a:t>W</a:t>
            </a:r>
            <a:r>
              <a:rPr lang="en-US" i="1" baseline="-25000" dirty="0" err="1">
                <a:latin typeface="Times New Roman"/>
                <a:cs typeface="Times New Roman"/>
              </a:rPr>
              <a:t>k</a:t>
            </a:r>
            <a:r>
              <a:rPr lang="en-US" dirty="0">
                <a:cs typeface="Calibri"/>
              </a:rPr>
              <a:t> is block </a:t>
            </a:r>
            <a:r>
              <a:rPr lang="en-US" dirty="0" err="1">
                <a:cs typeface="Calibri"/>
              </a:rPr>
              <a:t>unguessable</a:t>
            </a:r>
            <a:r>
              <a:rPr lang="en-US" dirty="0">
                <a:cs typeface="Calibri"/>
              </a:rPr>
              <a:t> if there exists a set </a:t>
            </a:r>
            <a:r>
              <a:rPr lang="en-US" i="1" dirty="0">
                <a:latin typeface="Times New Roman"/>
                <a:cs typeface="Times New Roman"/>
              </a:rPr>
              <a:t>J</a:t>
            </a:r>
            <a:r>
              <a:rPr lang="en-US" dirty="0">
                <a:cs typeface="Calibri"/>
              </a:rPr>
              <a:t> such that for all </a:t>
            </a:r>
            <a:r>
              <a:rPr lang="en-US" i="1" dirty="0">
                <a:latin typeface="Times New Roman"/>
                <a:cs typeface="Times New Roman"/>
              </a:rPr>
              <a:t>A</a:t>
            </a:r>
            <a:r>
              <a:rPr lang="en-US" dirty="0">
                <a:cs typeface="Calibri"/>
              </a:rPr>
              <a:t>, </a:t>
            </a:r>
            <a:br>
              <a:rPr lang="en-US" dirty="0">
                <a:cs typeface="Calibri"/>
              </a:rPr>
            </a:br>
            <a:r>
              <a:rPr lang="en-US" dirty="0">
                <a:latin typeface="Times New Roman"/>
                <a:cs typeface="Times New Roman"/>
              </a:rPr>
              <a:t> </a:t>
            </a:r>
            <a:r>
              <a:rPr lang="en-US" dirty="0" smtClean="0">
                <a:latin typeface="Times New Roman"/>
                <a:cs typeface="Times New Roman"/>
              </a:rPr>
              <a:t> </a:t>
            </a:r>
          </a:p>
          <a:p>
            <a:pPr marL="0" indent="0">
              <a:buNone/>
            </a:pPr>
            <a:endParaRPr lang="en-US" u="sng" dirty="0" smtClean="0">
              <a:cs typeface="Calibri"/>
            </a:endParaRPr>
          </a:p>
          <a:p>
            <a:pPr marL="0" indent="0">
              <a:buNone/>
            </a:pPr>
            <a:r>
              <a:rPr lang="en-US" u="sng" dirty="0" err="1" smtClean="0">
                <a:cs typeface="Calibri"/>
              </a:rPr>
              <a:t>Thm</a:t>
            </a:r>
            <a:r>
              <a:rPr lang="en-US" u="sng" dirty="0" smtClean="0">
                <a:cs typeface="Calibri"/>
              </a:rPr>
              <a:t>:</a:t>
            </a:r>
            <a:r>
              <a:rPr lang="en-US" dirty="0" smtClean="0">
                <a:cs typeface="Calibri"/>
              </a:rPr>
              <a:t> When the source is block </a:t>
            </a:r>
            <a:r>
              <a:rPr lang="en-US" dirty="0" err="1" smtClean="0">
                <a:cs typeface="Calibri"/>
              </a:rPr>
              <a:t>unguessable</a:t>
            </a:r>
            <a:r>
              <a:rPr lang="en-US" dirty="0" smtClean="0">
                <a:cs typeface="Calibri"/>
              </a:rPr>
              <a:t>, </a:t>
            </a:r>
            <a:br>
              <a:rPr lang="en-US" dirty="0" smtClean="0">
                <a:cs typeface="Calibri"/>
              </a:rPr>
            </a:br>
            <a:r>
              <a:rPr lang="en-US" i="1" dirty="0" smtClean="0">
                <a:latin typeface="Times New Roman"/>
                <a:cs typeface="Times New Roman"/>
              </a:rPr>
              <a:t>C</a:t>
            </a:r>
            <a:r>
              <a:rPr lang="en-US" dirty="0" smtClean="0">
                <a:cs typeface="Calibri"/>
              </a:rPr>
              <a:t> has </a:t>
            </a:r>
            <a:r>
              <a:rPr lang="en-US" dirty="0" smtClean="0">
                <a:latin typeface="Times New Roman"/>
                <a:cs typeface="Times New Roman"/>
              </a:rPr>
              <a:t>log(|</a:t>
            </a:r>
            <a:r>
              <a:rPr lang="en-US" i="1" dirty="0" smtClean="0">
                <a:latin typeface="Times New Roman"/>
                <a:cs typeface="Times New Roman"/>
              </a:rPr>
              <a:t>C</a:t>
            </a:r>
            <a:r>
              <a:rPr lang="en-US" dirty="0" smtClean="0">
                <a:latin typeface="Times New Roman"/>
                <a:cs typeface="Times New Roman"/>
              </a:rPr>
              <a:t>|) - (</a:t>
            </a:r>
            <a:r>
              <a:rPr lang="en-US" i="1" dirty="0"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J </a:t>
            </a:r>
            <a:r>
              <a:rPr lang="en-US" dirty="0" smtClean="0">
                <a:latin typeface="Times New Roman"/>
                <a:cs typeface="Times New Roman"/>
              </a:rPr>
              <a:t>|)</a:t>
            </a:r>
            <a:r>
              <a:rPr lang="en-US" dirty="0" smtClean="0">
                <a:cs typeface="Calibri"/>
              </a:rPr>
              <a:t> bits of comp. entropy</a:t>
            </a:r>
          </a:p>
          <a:p>
            <a:pPr marL="0" indent="0">
              <a:buNone/>
            </a:pPr>
            <a:endParaRPr lang="en-US" dirty="0">
              <a:cs typeface="Calibri"/>
            </a:endParaRPr>
          </a:p>
          <a:p>
            <a:pPr marL="0" indent="0">
              <a:buNone/>
            </a:pPr>
            <a:endParaRPr lang="en-US" dirty="0">
              <a:cs typeface="Calibri"/>
            </a:endParaRPr>
          </a:p>
          <a:p>
            <a:endParaRPr lang="en-US" i="1" baseline="30000" dirty="0">
              <a:latin typeface="Times New Roman"/>
              <a:cs typeface="Times New Roman"/>
            </a:endParaRPr>
          </a:p>
        </p:txBody>
      </p:sp>
      <p:sp>
        <p:nvSpPr>
          <p:cNvPr id="6" name="Rectangle 36"/>
          <p:cNvSpPr>
            <a:spLocks noChangeArrowheads="1"/>
          </p:cNvSpPr>
          <p:nvPr/>
        </p:nvSpPr>
        <p:spPr bwMode="auto">
          <a:xfrm>
            <a:off x="1951789" y="5592260"/>
            <a:ext cx="6764421" cy="713374"/>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size of the code minus the “guessable” positions</a:t>
            </a:r>
            <a:endParaRPr lang="en-US" sz="2400" b="1" i="1" dirty="0" smtClean="0">
              <a:latin typeface="Times New Roman"/>
              <a:cs typeface="Times New Roman"/>
            </a:endParaRPr>
          </a:p>
        </p:txBody>
      </p:sp>
      <p:cxnSp>
        <p:nvCxnSpPr>
          <p:cNvPr id="7" name="Straight Arrow Connector 6"/>
          <p:cNvCxnSpPr/>
          <p:nvPr/>
        </p:nvCxnSpPr>
        <p:spPr>
          <a:xfrm flipH="1" flipV="1">
            <a:off x="2352841" y="5070892"/>
            <a:ext cx="227263" cy="521368"/>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 name="Slide Number Placeholder 2"/>
          <p:cNvSpPr>
            <a:spLocks noGrp="1"/>
          </p:cNvSpPr>
          <p:nvPr>
            <p:ph type="sldNum" sz="quarter" idx="12"/>
          </p:nvPr>
        </p:nvSpPr>
        <p:spPr/>
        <p:txBody>
          <a:bodyPr/>
          <a:lstStyle/>
          <a:p>
            <a:pPr algn="l"/>
            <a:fld id="{9ED7421F-71E7-F748-8E9F-5BC3CDBE49C2}" type="slidenum">
              <a:rPr lang="en-US" smtClean="0"/>
              <a:pPr algn="l"/>
              <a:t>34</a:t>
            </a:fld>
            <a:r>
              <a:rPr lang="en-US" smtClean="0"/>
              <a:t> BWF 4/2/2014</a:t>
            </a: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3945594"/>
              </p:ext>
            </p:extLst>
          </p:nvPr>
        </p:nvGraphicFramePr>
        <p:xfrm>
          <a:off x="1139503" y="2855088"/>
          <a:ext cx="5530850" cy="638175"/>
        </p:xfrm>
        <a:graphic>
          <a:graphicData uri="http://schemas.openxmlformats.org/presentationml/2006/ole">
            <mc:AlternateContent xmlns:mc="http://schemas.openxmlformats.org/markup-compatibility/2006">
              <mc:Choice xmlns:v="urn:schemas-microsoft-com:vml" Requires="v">
                <p:oleObj spid="_x0000_s165928" name="Equation" r:id="rId4" imgW="2197100" imgH="254000" progId="Equation.3">
                  <p:embed/>
                </p:oleObj>
              </mc:Choice>
              <mc:Fallback>
                <p:oleObj name="Equation" r:id="rId4" imgW="2197100" imgH="254000" progId="Equation.3">
                  <p:embed/>
                  <p:pic>
                    <p:nvPicPr>
                      <p:cNvPr id="0" name=""/>
                      <p:cNvPicPr/>
                      <p:nvPr/>
                    </p:nvPicPr>
                    <p:blipFill>
                      <a:blip r:embed="rId5"/>
                      <a:stretch>
                        <a:fillRect/>
                      </a:stretch>
                    </p:blipFill>
                    <p:spPr>
                      <a:xfrm>
                        <a:off x="1139503" y="2855088"/>
                        <a:ext cx="5530850" cy="638175"/>
                      </a:xfrm>
                      <a:prstGeom prst="rect">
                        <a:avLst/>
                      </a:prstGeom>
                    </p:spPr>
                  </p:pic>
                </p:oleObj>
              </mc:Fallback>
            </mc:AlternateContent>
          </a:graphicData>
        </a:graphic>
      </p:graphicFrame>
    </p:spTree>
    <p:extLst>
      <p:ext uri="{BB962C8B-B14F-4D97-AF65-F5344CB8AC3E}">
        <p14:creationId xmlns:p14="http://schemas.microsoft.com/office/powerpoint/2010/main" val="318986895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Security</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a:cs typeface="Calibri"/>
              </a:rPr>
              <a:t>Let </a:t>
            </a:r>
            <a:r>
              <a:rPr lang="en-US" i="1" dirty="0">
                <a:latin typeface="Times New Roman"/>
                <a:cs typeface="Times New Roman"/>
              </a:rPr>
              <a:t>A</a:t>
            </a:r>
            <a:r>
              <a:rPr lang="en-US" dirty="0">
                <a:cs typeface="Calibri"/>
              </a:rPr>
              <a:t> be an algorithm asking polynomial queries of the form: is </a:t>
            </a:r>
            <a:r>
              <a:rPr lang="en-US" i="1" dirty="0" err="1">
                <a:latin typeface="Times New Roman"/>
                <a:cs typeface="Times New Roman"/>
              </a:rPr>
              <a:t>w</a:t>
            </a:r>
            <a:r>
              <a:rPr lang="en-US" i="1" baseline="-25000" dirty="0" err="1">
                <a:latin typeface="Times New Roman"/>
                <a:cs typeface="Times New Roman"/>
              </a:rPr>
              <a:t>i</a:t>
            </a:r>
            <a:r>
              <a:rPr lang="en-US" dirty="0">
                <a:latin typeface="Times New Roman"/>
                <a:cs typeface="Times New Roman"/>
              </a:rPr>
              <a:t> = </a:t>
            </a:r>
            <a:r>
              <a:rPr lang="en-US" i="1" dirty="0">
                <a:latin typeface="Times New Roman"/>
                <a:cs typeface="Times New Roman"/>
              </a:rPr>
              <a:t>x</a:t>
            </a:r>
            <a:r>
              <a:rPr lang="en-US" i="1" baseline="-25000" dirty="0">
                <a:latin typeface="Times New Roman"/>
                <a:cs typeface="Times New Roman"/>
              </a:rPr>
              <a:t>i</a:t>
            </a:r>
            <a:r>
              <a:rPr lang="en-US" dirty="0">
                <a:cs typeface="Calibri"/>
              </a:rPr>
              <a:t>?</a:t>
            </a:r>
          </a:p>
          <a:p>
            <a:pPr marL="0" indent="0">
              <a:buNone/>
            </a:pPr>
            <a:r>
              <a:rPr lang="en-US" u="sng" dirty="0" err="1">
                <a:cs typeface="Calibri"/>
              </a:rPr>
              <a:t>Def</a:t>
            </a:r>
            <a:r>
              <a:rPr lang="en-US" u="sng" dirty="0">
                <a:cs typeface="Calibri"/>
              </a:rPr>
              <a:t>:</a:t>
            </a:r>
            <a:r>
              <a:rPr lang="en-US" dirty="0">
                <a:cs typeface="Calibri"/>
              </a:rPr>
              <a:t> </a:t>
            </a:r>
            <a:r>
              <a:rPr lang="en-US" i="1" dirty="0">
                <a:latin typeface="Times New Roman"/>
                <a:cs typeface="Times New Roman"/>
              </a:rPr>
              <a:t>W</a:t>
            </a:r>
            <a:r>
              <a:rPr lang="en-US" dirty="0">
                <a:latin typeface="Times New Roman"/>
                <a:cs typeface="Times New Roman"/>
              </a:rPr>
              <a:t> = </a:t>
            </a:r>
            <a:r>
              <a:rPr lang="en-US" i="1" dirty="0">
                <a:latin typeface="Times New Roman"/>
                <a:cs typeface="Times New Roman"/>
              </a:rPr>
              <a:t>W</a:t>
            </a:r>
            <a:r>
              <a:rPr lang="en-US" baseline="-25000" dirty="0">
                <a:latin typeface="Times New Roman"/>
                <a:cs typeface="Times New Roman"/>
              </a:rPr>
              <a:t>1</a:t>
            </a:r>
            <a:r>
              <a:rPr lang="en-US" dirty="0">
                <a:latin typeface="Times New Roman"/>
                <a:cs typeface="Times New Roman"/>
              </a:rPr>
              <a:t>,…, </a:t>
            </a:r>
            <a:r>
              <a:rPr lang="en-US" i="1" dirty="0" err="1">
                <a:latin typeface="Times New Roman"/>
                <a:cs typeface="Times New Roman"/>
              </a:rPr>
              <a:t>W</a:t>
            </a:r>
            <a:r>
              <a:rPr lang="en-US" i="1" baseline="-25000" dirty="0" err="1">
                <a:latin typeface="Times New Roman"/>
                <a:cs typeface="Times New Roman"/>
              </a:rPr>
              <a:t>k</a:t>
            </a:r>
            <a:r>
              <a:rPr lang="en-US" dirty="0">
                <a:cs typeface="Calibri"/>
              </a:rPr>
              <a:t> is block </a:t>
            </a:r>
            <a:r>
              <a:rPr lang="en-US" dirty="0" err="1">
                <a:cs typeface="Calibri"/>
              </a:rPr>
              <a:t>unguessable</a:t>
            </a:r>
            <a:r>
              <a:rPr lang="en-US" dirty="0">
                <a:cs typeface="Calibri"/>
              </a:rPr>
              <a:t> if there exists a set </a:t>
            </a:r>
            <a:r>
              <a:rPr lang="en-US" i="1" dirty="0">
                <a:latin typeface="Times New Roman"/>
                <a:cs typeface="Times New Roman"/>
              </a:rPr>
              <a:t>J</a:t>
            </a:r>
            <a:r>
              <a:rPr lang="en-US" dirty="0">
                <a:cs typeface="Calibri"/>
              </a:rPr>
              <a:t> such that for all </a:t>
            </a:r>
            <a:r>
              <a:rPr lang="en-US" i="1" dirty="0">
                <a:latin typeface="Times New Roman"/>
                <a:cs typeface="Times New Roman"/>
              </a:rPr>
              <a:t>A</a:t>
            </a:r>
            <a:r>
              <a:rPr lang="en-US" dirty="0">
                <a:cs typeface="Calibri"/>
              </a:rPr>
              <a:t>, </a:t>
            </a:r>
            <a:br>
              <a:rPr lang="en-US" dirty="0">
                <a:cs typeface="Calibri"/>
              </a:rPr>
            </a:br>
            <a:r>
              <a:rPr lang="en-US" dirty="0">
                <a:latin typeface="Times New Roman"/>
                <a:cs typeface="Times New Roman"/>
              </a:rPr>
              <a:t> </a:t>
            </a:r>
            <a:r>
              <a:rPr lang="en-US" dirty="0" smtClean="0">
                <a:latin typeface="Times New Roman"/>
                <a:cs typeface="Times New Roman"/>
              </a:rPr>
              <a:t> </a:t>
            </a:r>
          </a:p>
          <a:p>
            <a:pPr marL="0" indent="0">
              <a:buNone/>
            </a:pPr>
            <a:endParaRPr lang="en-US" u="sng" dirty="0" smtClean="0">
              <a:cs typeface="Calibri"/>
            </a:endParaRPr>
          </a:p>
          <a:p>
            <a:pPr marL="0" indent="0">
              <a:buNone/>
            </a:pPr>
            <a:r>
              <a:rPr lang="en-US" u="sng" dirty="0" err="1" smtClean="0">
                <a:cs typeface="Calibri"/>
              </a:rPr>
              <a:t>Thm</a:t>
            </a:r>
            <a:r>
              <a:rPr lang="en-US" u="sng" dirty="0" smtClean="0">
                <a:cs typeface="Calibri"/>
              </a:rPr>
              <a:t>:</a:t>
            </a:r>
            <a:r>
              <a:rPr lang="en-US" dirty="0" smtClean="0">
                <a:cs typeface="Calibri"/>
              </a:rPr>
              <a:t> When the source is block </a:t>
            </a:r>
            <a:r>
              <a:rPr lang="en-US" dirty="0" err="1" smtClean="0">
                <a:cs typeface="Calibri"/>
              </a:rPr>
              <a:t>unguessable</a:t>
            </a:r>
            <a:r>
              <a:rPr lang="en-US" dirty="0" smtClean="0">
                <a:cs typeface="Calibri"/>
              </a:rPr>
              <a:t>,</a:t>
            </a:r>
            <a:br>
              <a:rPr lang="en-US" dirty="0" smtClean="0">
                <a:cs typeface="Calibri"/>
              </a:rPr>
            </a:br>
            <a:r>
              <a:rPr lang="en-US" i="1" dirty="0" smtClean="0">
                <a:latin typeface="Times New Roman"/>
                <a:cs typeface="Times New Roman"/>
              </a:rPr>
              <a:t>C</a:t>
            </a:r>
            <a:r>
              <a:rPr lang="en-US" dirty="0" smtClean="0">
                <a:cs typeface="Calibri"/>
              </a:rPr>
              <a:t> has </a:t>
            </a:r>
            <a:r>
              <a:rPr lang="en-US" dirty="0" smtClean="0">
                <a:latin typeface="Times New Roman"/>
                <a:cs typeface="Times New Roman"/>
              </a:rPr>
              <a:t>log(|</a:t>
            </a:r>
            <a:r>
              <a:rPr lang="en-US" i="1" dirty="0" smtClean="0">
                <a:latin typeface="Times New Roman"/>
                <a:cs typeface="Times New Roman"/>
              </a:rPr>
              <a:t>C</a:t>
            </a:r>
            <a:r>
              <a:rPr lang="en-US" dirty="0" smtClean="0">
                <a:latin typeface="Times New Roman"/>
                <a:cs typeface="Times New Roman"/>
              </a:rPr>
              <a:t>|) - (</a:t>
            </a:r>
            <a:r>
              <a:rPr lang="en-US" i="1" dirty="0"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J </a:t>
            </a:r>
            <a:r>
              <a:rPr lang="en-US" dirty="0" smtClean="0">
                <a:latin typeface="Times New Roman"/>
                <a:cs typeface="Times New Roman"/>
              </a:rPr>
              <a:t>|)</a:t>
            </a:r>
            <a:r>
              <a:rPr lang="en-US" dirty="0" smtClean="0">
                <a:cs typeface="Calibri"/>
              </a:rPr>
              <a:t> bits of comp. entropy</a:t>
            </a:r>
          </a:p>
          <a:p>
            <a:pPr marL="0" indent="0">
              <a:buNone/>
            </a:pPr>
            <a:endParaRPr lang="en-US" dirty="0">
              <a:cs typeface="Calibri"/>
            </a:endParaRPr>
          </a:p>
          <a:p>
            <a:pPr marL="0" indent="0">
              <a:buNone/>
            </a:pPr>
            <a:endParaRPr lang="en-US" dirty="0">
              <a:cs typeface="Calibri"/>
            </a:endParaRPr>
          </a:p>
          <a:p>
            <a:endParaRPr lang="en-US" i="1" baseline="30000" dirty="0">
              <a:latin typeface="Times New Roman"/>
              <a:cs typeface="Times New Roman"/>
            </a:endParaRPr>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35</a:t>
            </a:fld>
            <a:r>
              <a:rPr lang="en-US" smtClean="0"/>
              <a:t> BWF 4/2/2014</a:t>
            </a: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2103019520"/>
              </p:ext>
            </p:extLst>
          </p:nvPr>
        </p:nvGraphicFramePr>
        <p:xfrm>
          <a:off x="1139503" y="2855088"/>
          <a:ext cx="5530850" cy="638175"/>
        </p:xfrm>
        <a:graphic>
          <a:graphicData uri="http://schemas.openxmlformats.org/presentationml/2006/ole">
            <mc:AlternateContent xmlns:mc="http://schemas.openxmlformats.org/markup-compatibility/2006">
              <mc:Choice xmlns:v="urn:schemas-microsoft-com:vml" Requires="v">
                <p:oleObj spid="_x0000_s162866" name="Equation" r:id="rId4" imgW="2197100" imgH="254000" progId="Equation.3">
                  <p:embed/>
                </p:oleObj>
              </mc:Choice>
              <mc:Fallback>
                <p:oleObj name="Equation" r:id="rId4" imgW="2197100" imgH="254000" progId="Equation.3">
                  <p:embed/>
                  <p:pic>
                    <p:nvPicPr>
                      <p:cNvPr id="0" name=""/>
                      <p:cNvPicPr/>
                      <p:nvPr/>
                    </p:nvPicPr>
                    <p:blipFill>
                      <a:blip r:embed="rId5"/>
                      <a:stretch>
                        <a:fillRect/>
                      </a:stretch>
                    </p:blipFill>
                    <p:spPr>
                      <a:xfrm>
                        <a:off x="1139503" y="2855088"/>
                        <a:ext cx="5530850" cy="638175"/>
                      </a:xfrm>
                      <a:prstGeom prst="rect">
                        <a:avLst/>
                      </a:prstGeom>
                    </p:spPr>
                  </p:pic>
                </p:oleObj>
              </mc:Fallback>
            </mc:AlternateContent>
          </a:graphicData>
        </a:graphic>
      </p:graphicFrame>
      <p:sp>
        <p:nvSpPr>
          <p:cNvPr id="9" name="Rectangle 36"/>
          <p:cNvSpPr>
            <a:spLocks noChangeArrowheads="1"/>
          </p:cNvSpPr>
          <p:nvPr/>
        </p:nvSpPr>
        <p:spPr bwMode="auto">
          <a:xfrm>
            <a:off x="457200" y="5467692"/>
            <a:ext cx="8110686" cy="73526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Note:</a:t>
            </a:r>
            <a:r>
              <a:rPr lang="en-US" sz="2400" b="1" dirty="0" smtClean="0">
                <a:latin typeface="Calibri"/>
                <a:cs typeface="Calibri"/>
              </a:rPr>
              <a:t> In computational setting, size of key isn’t as crucial, </a:t>
            </a:r>
            <a:br>
              <a:rPr lang="en-US" sz="2400" b="1" dirty="0" smtClean="0">
                <a:latin typeface="Calibri"/>
                <a:cs typeface="Calibri"/>
              </a:rPr>
            </a:br>
            <a:r>
              <a:rPr lang="en-US" sz="2400" b="1" dirty="0" smtClean="0">
                <a:latin typeface="Calibri"/>
                <a:cs typeface="Calibri"/>
              </a:rPr>
              <a:t>can be expanded by computational extractor</a:t>
            </a:r>
            <a:endParaRPr lang="en-US" sz="2400" b="1" i="1" dirty="0" smtClean="0">
              <a:latin typeface="Times New Roman"/>
              <a:cs typeface="Times New Roman"/>
            </a:endParaRPr>
          </a:p>
        </p:txBody>
      </p:sp>
    </p:spTree>
    <p:extLst>
      <p:ext uri="{BB962C8B-B14F-4D97-AF65-F5344CB8AC3E}">
        <p14:creationId xmlns:p14="http://schemas.microsoft.com/office/powerpoint/2010/main" val="394309156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91" y="274638"/>
            <a:ext cx="8890000" cy="1143000"/>
          </a:xfrm>
        </p:spPr>
        <p:txBody>
          <a:bodyPr>
            <a:normAutofit fontScale="90000"/>
          </a:bodyPr>
          <a:lstStyle/>
          <a:p>
            <a:r>
              <a:rPr lang="en-US" dirty="0" smtClean="0"/>
              <a:t>Error Tolerance and Security are at Odds</a:t>
            </a:r>
            <a:endParaRPr lang="en-US" dirty="0"/>
          </a:p>
        </p:txBody>
      </p:sp>
      <p:sp>
        <p:nvSpPr>
          <p:cNvPr id="4" name="Rectangle 3"/>
          <p:cNvSpPr/>
          <p:nvPr/>
        </p:nvSpPr>
        <p:spPr>
          <a:xfrm>
            <a:off x="3163455" y="1997364"/>
            <a:ext cx="5668818" cy="46412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163455" y="1628032"/>
            <a:ext cx="415498" cy="369332"/>
          </a:xfrm>
          <a:prstGeom prst="rect">
            <a:avLst/>
          </a:prstGeom>
          <a:noFill/>
        </p:spPr>
        <p:txBody>
          <a:bodyPr wrap="none" rtlCol="0">
            <a:spAutoFit/>
          </a:bodyPr>
          <a:lstStyle/>
          <a:p>
            <a:r>
              <a:rPr lang="en-US" dirty="0" smtClean="0">
                <a:latin typeface="Handwriting - Dakota"/>
                <a:cs typeface="Handwriting - Dakota"/>
              </a:rPr>
              <a:t>M</a:t>
            </a:r>
            <a:endParaRPr lang="en-US" dirty="0">
              <a:latin typeface="Handwriting - Dakota"/>
              <a:cs typeface="Handwriting - Dakota"/>
            </a:endParaRPr>
          </a:p>
        </p:txBody>
      </p:sp>
      <p:sp>
        <p:nvSpPr>
          <p:cNvPr id="6" name="TextBox 5"/>
          <p:cNvSpPr txBox="1"/>
          <p:nvPr/>
        </p:nvSpPr>
        <p:spPr>
          <a:xfrm>
            <a:off x="150091" y="1997364"/>
            <a:ext cx="2874820" cy="4247317"/>
          </a:xfrm>
          <a:prstGeom prst="rect">
            <a:avLst/>
          </a:prstGeom>
          <a:noFill/>
        </p:spPr>
        <p:txBody>
          <a:bodyPr wrap="square" rtlCol="0">
            <a:spAutoFit/>
          </a:bodyPr>
          <a:lstStyle/>
          <a:p>
            <a:pPr marL="285750" indent="-285750">
              <a:buFont typeface="Arial"/>
              <a:buChar char="•"/>
            </a:pPr>
            <a:r>
              <a:rPr lang="en-US" dirty="0"/>
              <a:t>As a minimum condition, adversary should not be guess a point </a:t>
            </a:r>
            <a:r>
              <a:rPr lang="en-US" i="1" dirty="0" smtClean="0">
                <a:latin typeface="Times New Roman"/>
                <a:cs typeface="Times New Roman"/>
              </a:rPr>
              <a:t>x</a:t>
            </a:r>
            <a:r>
              <a:rPr lang="en-US" dirty="0" smtClean="0">
                <a:latin typeface="Times New Roman"/>
                <a:cs typeface="Times New Roman"/>
              </a:rPr>
              <a:t>*</a:t>
            </a:r>
            <a:r>
              <a:rPr lang="en-US" baseline="-25000" dirty="0" smtClean="0"/>
              <a:t> </a:t>
            </a:r>
            <a:r>
              <a:rPr lang="en-US" dirty="0"/>
              <a:t>within distance </a:t>
            </a:r>
            <a:r>
              <a:rPr lang="en-US" i="1" dirty="0" err="1" smtClean="0">
                <a:latin typeface="Times New Roman"/>
                <a:cs typeface="Times New Roman"/>
              </a:rPr>
              <a:t>d</a:t>
            </a:r>
            <a:r>
              <a:rPr lang="en-US" i="1" baseline="-25000" dirty="0" err="1" smtClean="0">
                <a:latin typeface="Times New Roman"/>
                <a:cs typeface="Times New Roman"/>
              </a:rPr>
              <a:t>max</a:t>
            </a:r>
            <a:r>
              <a:rPr lang="en-US" dirty="0" smtClean="0"/>
              <a:t> </a:t>
            </a:r>
            <a:r>
              <a:rPr lang="en-US" dirty="0"/>
              <a:t>of </a:t>
            </a:r>
            <a:r>
              <a:rPr lang="en-US" i="1" dirty="0" smtClean="0">
                <a:latin typeface="Times New Roman"/>
                <a:cs typeface="Times New Roman"/>
              </a:rPr>
              <a:t>w</a:t>
            </a:r>
            <a:endParaRPr lang="en-US" baseline="-25000" dirty="0">
              <a:latin typeface="Times New Roman"/>
              <a:cs typeface="Times New Roman"/>
            </a:endParaRPr>
          </a:p>
          <a:p>
            <a:pPr marL="285750" indent="-285750">
              <a:buFont typeface="Arial"/>
              <a:buChar char="•"/>
            </a:pPr>
            <a:r>
              <a:rPr lang="en-US" dirty="0" smtClean="0"/>
              <a:t>A block unguessable distribution has more </a:t>
            </a:r>
            <a:r>
              <a:rPr lang="en-US" dirty="0" err="1" smtClean="0"/>
              <a:t>unguessable</a:t>
            </a:r>
            <a:r>
              <a:rPr lang="en-US" dirty="0" smtClean="0"/>
              <a:t> symbols than are corrected</a:t>
            </a:r>
          </a:p>
          <a:p>
            <a:pPr marL="285750" indent="-285750">
              <a:buFont typeface="Arial"/>
              <a:buChar char="•"/>
            </a:pPr>
            <a:r>
              <a:rPr lang="en-US" dirty="0" smtClean="0">
                <a:cs typeface="Calibri"/>
              </a:rPr>
              <a:t>There is at least one symbol an adversary must guess</a:t>
            </a:r>
            <a:endParaRPr lang="en-US" dirty="0" smtClean="0">
              <a:latin typeface="Calibri"/>
              <a:cs typeface="Calibri"/>
            </a:endParaRPr>
          </a:p>
          <a:p>
            <a:pPr marL="285750" indent="-285750">
              <a:buFont typeface="Arial"/>
              <a:buChar char="•"/>
            </a:pPr>
            <a:r>
              <a:rPr lang="en-US" dirty="0" smtClean="0">
                <a:latin typeface="Calibri"/>
                <a:cs typeface="Calibri"/>
              </a:rPr>
              <a:t>Get security from adversary’s inability to guess this one symbol</a:t>
            </a:r>
            <a:endParaRPr lang="en-US" dirty="0" smtClean="0">
              <a:latin typeface="Times New Roman"/>
              <a:cs typeface="Times New Roman"/>
            </a:endParaRPr>
          </a:p>
          <a:p>
            <a:pPr marL="285750" indent="-285750">
              <a:buFont typeface="Arial"/>
              <a:buChar char="•"/>
            </a:pPr>
            <a:endParaRPr lang="en-US" dirty="0" smtClean="0">
              <a:latin typeface="Calibri"/>
              <a:cs typeface="Calibri"/>
            </a:endParaRPr>
          </a:p>
        </p:txBody>
      </p:sp>
      <p:sp>
        <p:nvSpPr>
          <p:cNvPr id="7" name="Oval 6"/>
          <p:cNvSpPr/>
          <p:nvPr/>
        </p:nvSpPr>
        <p:spPr>
          <a:xfrm>
            <a:off x="5849445" y="2578527"/>
            <a:ext cx="2194560" cy="2194560"/>
          </a:xfrm>
          <a:prstGeom prst="ellipse">
            <a:avLst/>
          </a:prstGeom>
          <a:no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bwMode="auto">
          <a:xfrm>
            <a:off x="6005352" y="39396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 name="Oval 11"/>
          <p:cNvSpPr/>
          <p:nvPr/>
        </p:nvSpPr>
        <p:spPr bwMode="auto">
          <a:xfrm>
            <a:off x="6120521"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 name="Oval 12"/>
          <p:cNvSpPr/>
          <p:nvPr/>
        </p:nvSpPr>
        <p:spPr bwMode="auto">
          <a:xfrm>
            <a:off x="7467024"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6867235" y="46032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6539924" y="41460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 name="Oval 15"/>
          <p:cNvSpPr/>
          <p:nvPr/>
        </p:nvSpPr>
        <p:spPr bwMode="auto">
          <a:xfrm>
            <a:off x="7047348" y="28379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 name="Oval 16"/>
          <p:cNvSpPr/>
          <p:nvPr/>
        </p:nvSpPr>
        <p:spPr bwMode="auto">
          <a:xfrm>
            <a:off x="7729390" y="343186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 name="Oval 17"/>
          <p:cNvSpPr/>
          <p:nvPr/>
        </p:nvSpPr>
        <p:spPr bwMode="auto">
          <a:xfrm>
            <a:off x="7177237" y="42693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9" name="Oval 18"/>
          <p:cNvSpPr/>
          <p:nvPr/>
        </p:nvSpPr>
        <p:spPr bwMode="auto">
          <a:xfrm>
            <a:off x="7729390" y="39888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0" name="Oval 19"/>
          <p:cNvSpPr/>
          <p:nvPr/>
        </p:nvSpPr>
        <p:spPr bwMode="auto">
          <a:xfrm>
            <a:off x="7177237"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1" name="Oval 20"/>
          <p:cNvSpPr/>
          <p:nvPr/>
        </p:nvSpPr>
        <p:spPr bwMode="auto">
          <a:xfrm>
            <a:off x="6410035" y="439264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2" name="Oval 21"/>
          <p:cNvSpPr/>
          <p:nvPr/>
        </p:nvSpPr>
        <p:spPr bwMode="auto">
          <a:xfrm>
            <a:off x="7524750" y="431855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3" name="Oval 22"/>
          <p:cNvSpPr/>
          <p:nvPr/>
        </p:nvSpPr>
        <p:spPr bwMode="auto">
          <a:xfrm>
            <a:off x="6410035"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4" name="Oval 23"/>
          <p:cNvSpPr/>
          <p:nvPr/>
        </p:nvSpPr>
        <p:spPr bwMode="auto">
          <a:xfrm>
            <a:off x="6856272" y="3660468"/>
            <a:ext cx="129889" cy="98406"/>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6" name="Oval 25"/>
          <p:cNvSpPr/>
          <p:nvPr/>
        </p:nvSpPr>
        <p:spPr bwMode="auto">
          <a:xfrm>
            <a:off x="3814602" y="39888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8" name="Oval 27"/>
          <p:cNvSpPr/>
          <p:nvPr/>
        </p:nvSpPr>
        <p:spPr bwMode="auto">
          <a:xfrm>
            <a:off x="3929771" y="338266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9" name="Oval 28"/>
          <p:cNvSpPr/>
          <p:nvPr/>
        </p:nvSpPr>
        <p:spPr bwMode="auto">
          <a:xfrm>
            <a:off x="5276274" y="29855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0" name="Oval 29"/>
          <p:cNvSpPr/>
          <p:nvPr/>
        </p:nvSpPr>
        <p:spPr bwMode="auto">
          <a:xfrm>
            <a:off x="4676485" y="465247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1" name="Oval 30"/>
          <p:cNvSpPr/>
          <p:nvPr/>
        </p:nvSpPr>
        <p:spPr bwMode="auto">
          <a:xfrm>
            <a:off x="4349174" y="419527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2" name="Oval 31"/>
          <p:cNvSpPr/>
          <p:nvPr/>
        </p:nvSpPr>
        <p:spPr bwMode="auto">
          <a:xfrm>
            <a:off x="4856598" y="288717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3" name="Oval 32"/>
          <p:cNvSpPr/>
          <p:nvPr/>
        </p:nvSpPr>
        <p:spPr bwMode="auto">
          <a:xfrm>
            <a:off x="5538640" y="348107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4" name="Oval 33"/>
          <p:cNvSpPr/>
          <p:nvPr/>
        </p:nvSpPr>
        <p:spPr bwMode="auto">
          <a:xfrm>
            <a:off x="4986487" y="431855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5" name="Oval 34"/>
          <p:cNvSpPr/>
          <p:nvPr/>
        </p:nvSpPr>
        <p:spPr bwMode="auto">
          <a:xfrm>
            <a:off x="5538640" y="403808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6" name="Oval 35"/>
          <p:cNvSpPr/>
          <p:nvPr/>
        </p:nvSpPr>
        <p:spPr bwMode="auto">
          <a:xfrm>
            <a:off x="4986487" y="338266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7" name="Oval 36"/>
          <p:cNvSpPr/>
          <p:nvPr/>
        </p:nvSpPr>
        <p:spPr bwMode="auto">
          <a:xfrm>
            <a:off x="4219285" y="444184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8" name="Oval 37"/>
          <p:cNvSpPr/>
          <p:nvPr/>
        </p:nvSpPr>
        <p:spPr bwMode="auto">
          <a:xfrm>
            <a:off x="5334000" y="43677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9" name="Oval 38"/>
          <p:cNvSpPr/>
          <p:nvPr/>
        </p:nvSpPr>
        <p:spPr bwMode="auto">
          <a:xfrm>
            <a:off x="4219285" y="29855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1" name="Oval 40"/>
          <p:cNvSpPr/>
          <p:nvPr/>
        </p:nvSpPr>
        <p:spPr bwMode="auto">
          <a:xfrm>
            <a:off x="8230068" y="30443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3" name="Oval 42"/>
          <p:cNvSpPr/>
          <p:nvPr/>
        </p:nvSpPr>
        <p:spPr bwMode="auto">
          <a:xfrm>
            <a:off x="8493411" y="337884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4" name="Oval 43"/>
          <p:cNvSpPr/>
          <p:nvPr/>
        </p:nvSpPr>
        <p:spPr bwMode="auto">
          <a:xfrm>
            <a:off x="4371109" y="299516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5" name="Oval 44"/>
          <p:cNvSpPr/>
          <p:nvPr/>
        </p:nvSpPr>
        <p:spPr bwMode="auto">
          <a:xfrm>
            <a:off x="3771320" y="46620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6" name="Oval 45"/>
          <p:cNvSpPr/>
          <p:nvPr/>
        </p:nvSpPr>
        <p:spPr bwMode="auto">
          <a:xfrm>
            <a:off x="8493411" y="44351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7" name="Oval 46"/>
          <p:cNvSpPr/>
          <p:nvPr/>
        </p:nvSpPr>
        <p:spPr bwMode="auto">
          <a:xfrm>
            <a:off x="3951433" y="28967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8" name="Oval 47"/>
          <p:cNvSpPr/>
          <p:nvPr/>
        </p:nvSpPr>
        <p:spPr bwMode="auto">
          <a:xfrm>
            <a:off x="4633475" y="349065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9" name="Oval 48"/>
          <p:cNvSpPr/>
          <p:nvPr/>
        </p:nvSpPr>
        <p:spPr bwMode="auto">
          <a:xfrm>
            <a:off x="4081322" y="432814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0" name="Oval 49"/>
          <p:cNvSpPr/>
          <p:nvPr/>
        </p:nvSpPr>
        <p:spPr bwMode="auto">
          <a:xfrm>
            <a:off x="4633475" y="40476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1" name="Oval 50"/>
          <p:cNvSpPr/>
          <p:nvPr/>
        </p:nvSpPr>
        <p:spPr bwMode="auto">
          <a:xfrm>
            <a:off x="4081322" y="33922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2" name="Oval 51"/>
          <p:cNvSpPr/>
          <p:nvPr/>
        </p:nvSpPr>
        <p:spPr bwMode="auto">
          <a:xfrm>
            <a:off x="4089396" y="370967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3" name="Oval 52"/>
          <p:cNvSpPr/>
          <p:nvPr/>
        </p:nvSpPr>
        <p:spPr bwMode="auto">
          <a:xfrm>
            <a:off x="3258280" y="31427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4" name="Oval 53"/>
          <p:cNvSpPr/>
          <p:nvPr/>
        </p:nvSpPr>
        <p:spPr bwMode="auto">
          <a:xfrm>
            <a:off x="8230068" y="412906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6" name="Rectangle 55"/>
          <p:cNvSpPr/>
          <p:nvPr/>
        </p:nvSpPr>
        <p:spPr>
          <a:xfrm>
            <a:off x="6973461" y="3506843"/>
            <a:ext cx="357331" cy="369332"/>
          </a:xfrm>
          <a:prstGeom prst="rect">
            <a:avLst/>
          </a:prstGeom>
        </p:spPr>
        <p:txBody>
          <a:bodyPr wrap="none">
            <a:spAutoFit/>
          </a:bodyPr>
          <a:lstStyle/>
          <a:p>
            <a:r>
              <a:rPr lang="en-US" i="1" dirty="0" smtClean="0">
                <a:solidFill>
                  <a:srgbClr val="FF0000"/>
                </a:solidFill>
                <a:latin typeface="Times New Roman"/>
                <a:cs typeface="Times New Roman"/>
              </a:rPr>
              <a:t>w</a:t>
            </a:r>
            <a:endParaRPr lang="en-US" dirty="0">
              <a:solidFill>
                <a:srgbClr val="FF0000"/>
              </a:solidFill>
            </a:endParaRPr>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36</a:t>
            </a:fld>
            <a:r>
              <a:rPr lang="en-US" smtClean="0"/>
              <a:t> BWF 4/2/2014</a:t>
            </a:r>
            <a:endParaRPr lang="en-US" dirty="0"/>
          </a:p>
        </p:txBody>
      </p:sp>
    </p:spTree>
    <p:extLst>
      <p:ext uri="{BB962C8B-B14F-4D97-AF65-F5344CB8AC3E}">
        <p14:creationId xmlns:p14="http://schemas.microsoft.com/office/powerpoint/2010/main" val="2419451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0" nodeType="clickEffect">
                                  <p:stCondLst>
                                    <p:cond delay="0"/>
                                  </p:stCondLst>
                                  <p:childTnLst>
                                    <p:set>
                                      <p:cBhvr>
                                        <p:cTn id="68" dur="1" fill="hold">
                                          <p:stCondLst>
                                            <p:cond delay="0"/>
                                          </p:stCondLst>
                                        </p:cTn>
                                        <p:tgtEl>
                                          <p:spTgt spid="24"/>
                                        </p:tgtEl>
                                        <p:attrNameLst>
                                          <p:attrName>style.visibility</p:attrName>
                                        </p:attrNameLst>
                                      </p:cBhvr>
                                      <p:to>
                                        <p:strVal val="hidden"/>
                                      </p:to>
                                    </p:set>
                                  </p:childTnLst>
                                </p:cTn>
                              </p:par>
                              <p:par>
                                <p:cTn id="69" presetID="1" presetClass="exit" presetSubtype="0" fill="hold" grpId="0" nodeType="withEffect">
                                  <p:stCondLst>
                                    <p:cond delay="0"/>
                                  </p:stCondLst>
                                  <p:childTnLst>
                                    <p:set>
                                      <p:cBhvr>
                                        <p:cTn id="70" dur="1" fill="hold">
                                          <p:stCondLst>
                                            <p:cond delay="0"/>
                                          </p:stCondLst>
                                        </p:cTn>
                                        <p:tgtEl>
                                          <p:spTgt spid="56"/>
                                        </p:tgtEl>
                                        <p:attrNameLst>
                                          <p:attrName>style.visibility</p:attrName>
                                        </p:attrNameLst>
                                      </p:cBhvr>
                                      <p:to>
                                        <p:strVal val="hidden"/>
                                      </p:to>
                                    </p:set>
                                  </p:childTnLst>
                                </p:cTn>
                              </p:par>
                              <p:par>
                                <p:cTn id="71" presetID="1" presetClass="exit" presetSubtype="0" fill="hold" grpId="0" nodeType="withEffect">
                                  <p:stCondLst>
                                    <p:cond delay="0"/>
                                  </p:stCondLst>
                                  <p:childTnLst>
                                    <p:set>
                                      <p:cBhvr>
                                        <p:cTn id="72" dur="1" fill="hold">
                                          <p:stCondLst>
                                            <p:cond delay="0"/>
                                          </p:stCondLst>
                                        </p:cTn>
                                        <p:tgtEl>
                                          <p:spTgt spid="7"/>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4" grpId="0" animBg="1"/>
      <p:bldP spid="26"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1"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6" grpId="0"/>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82600" y="-4762"/>
            <a:ext cx="8229600" cy="1143000"/>
          </a:xfrm>
        </p:spPr>
        <p:txBody>
          <a:bodyPr/>
          <a:lstStyle/>
          <a:p>
            <a:r>
              <a:rPr lang="en-US" dirty="0" smtClean="0"/>
              <a:t>Results </a:t>
            </a:r>
            <a:endParaRPr lang="en-US" dirty="0"/>
          </a:p>
        </p:txBody>
      </p:sp>
      <p:sp>
        <p:nvSpPr>
          <p:cNvPr id="3" name="Content Placeholder 2"/>
          <p:cNvSpPr>
            <a:spLocks noGrp="1"/>
          </p:cNvSpPr>
          <p:nvPr>
            <p:ph idx="1"/>
          </p:nvPr>
        </p:nvSpPr>
        <p:spPr>
          <a:xfrm>
            <a:off x="482600" y="3687406"/>
            <a:ext cx="8229600" cy="2116221"/>
          </a:xfrm>
        </p:spPr>
        <p:txBody>
          <a:bodyPr>
            <a:normAutofit/>
          </a:bodyPr>
          <a:lstStyle/>
          <a:p>
            <a:r>
              <a:rPr lang="en-US" dirty="0" smtClean="0">
                <a:latin typeface="Calibri"/>
                <a:cs typeface="Calibri"/>
              </a:rPr>
              <a:t>Minimum Usable Entropy:</a:t>
            </a:r>
          </a:p>
        </p:txBody>
      </p:sp>
      <p:sp>
        <p:nvSpPr>
          <p:cNvPr id="5" name="Slide Number Placeholder 4"/>
          <p:cNvSpPr>
            <a:spLocks noGrp="1"/>
          </p:cNvSpPr>
          <p:nvPr>
            <p:ph type="sldNum" sz="quarter" idx="12"/>
          </p:nvPr>
        </p:nvSpPr>
        <p:spPr/>
        <p:txBody>
          <a:bodyPr/>
          <a:lstStyle/>
          <a:p>
            <a:pPr algn="l"/>
            <a:fld id="{9ED7421F-71E7-F748-8E9F-5BC3CDBE49C2}" type="slidenum">
              <a:rPr lang="en-US" smtClean="0"/>
              <a:pPr algn="l"/>
              <a:t>37</a:t>
            </a:fld>
            <a:r>
              <a:rPr lang="en-US" smtClean="0"/>
              <a:t> BWF 4/2/2014</a:t>
            </a:r>
            <a:endParaRPr lang="en-US" dirty="0"/>
          </a:p>
        </p:txBody>
      </p:sp>
      <p:graphicFrame>
        <p:nvGraphicFramePr>
          <p:cNvPr id="69" name="Object 68"/>
          <p:cNvGraphicFramePr>
            <a:graphicFrameLocks noChangeAspect="1"/>
          </p:cNvGraphicFramePr>
          <p:nvPr>
            <p:extLst>
              <p:ext uri="{D42A27DB-BD31-4B8C-83A1-F6EECF244321}">
                <p14:modId xmlns:p14="http://schemas.microsoft.com/office/powerpoint/2010/main" val="2504590267"/>
              </p:ext>
            </p:extLst>
          </p:nvPr>
        </p:nvGraphicFramePr>
        <p:xfrm>
          <a:off x="147637" y="4436812"/>
          <a:ext cx="4539172" cy="526123"/>
        </p:xfrm>
        <a:graphic>
          <a:graphicData uri="http://schemas.openxmlformats.org/presentationml/2006/ole">
            <mc:AlternateContent xmlns:mc="http://schemas.openxmlformats.org/markup-compatibility/2006">
              <mc:Choice xmlns:v="urn:schemas-microsoft-com:vml" Requires="v">
                <p:oleObj spid="_x0000_s176202" name="Equation" r:id="rId4" imgW="1968500" imgH="228600" progId="Equation.3">
                  <p:embed/>
                </p:oleObj>
              </mc:Choice>
              <mc:Fallback>
                <p:oleObj name="Equation" r:id="rId4" imgW="1968500" imgH="228600" progId="Equation.3">
                  <p:embed/>
                  <p:pic>
                    <p:nvPicPr>
                      <p:cNvPr id="0" name=""/>
                      <p:cNvPicPr/>
                      <p:nvPr/>
                    </p:nvPicPr>
                    <p:blipFill>
                      <a:blip r:embed="rId5"/>
                      <a:stretch>
                        <a:fillRect/>
                      </a:stretch>
                    </p:blipFill>
                    <p:spPr>
                      <a:xfrm>
                        <a:off x="147637" y="4436812"/>
                        <a:ext cx="4539172" cy="526123"/>
                      </a:xfrm>
                      <a:prstGeom prst="rect">
                        <a:avLst/>
                      </a:prstGeom>
                    </p:spPr>
                  </p:pic>
                </p:oleObj>
              </mc:Fallback>
            </mc:AlternateContent>
          </a:graphicData>
        </a:graphic>
      </p:graphicFrame>
      <p:graphicFrame>
        <p:nvGraphicFramePr>
          <p:cNvPr id="71" name="Object 70"/>
          <p:cNvGraphicFramePr>
            <a:graphicFrameLocks noChangeAspect="1"/>
          </p:cNvGraphicFramePr>
          <p:nvPr>
            <p:extLst>
              <p:ext uri="{D42A27DB-BD31-4B8C-83A1-F6EECF244321}">
                <p14:modId xmlns:p14="http://schemas.microsoft.com/office/powerpoint/2010/main" val="2832078461"/>
              </p:ext>
            </p:extLst>
          </p:nvPr>
        </p:nvGraphicFramePr>
        <p:xfrm>
          <a:off x="439564" y="5175949"/>
          <a:ext cx="3388072" cy="587571"/>
        </p:xfrm>
        <a:graphic>
          <a:graphicData uri="http://schemas.openxmlformats.org/presentationml/2006/ole">
            <mc:AlternateContent xmlns:mc="http://schemas.openxmlformats.org/markup-compatibility/2006">
              <mc:Choice xmlns:v="urn:schemas-microsoft-com:vml" Requires="v">
                <p:oleObj spid="_x0000_s176203" name="Equation" r:id="rId6" imgW="1397000" imgH="241300" progId="Equation.3">
                  <p:embed/>
                </p:oleObj>
              </mc:Choice>
              <mc:Fallback>
                <p:oleObj name="Equation" r:id="rId6" imgW="1397000" imgH="241300" progId="Equation.3">
                  <p:embed/>
                  <p:pic>
                    <p:nvPicPr>
                      <p:cNvPr id="0" name=""/>
                      <p:cNvPicPr/>
                      <p:nvPr/>
                    </p:nvPicPr>
                    <p:blipFill>
                      <a:blip r:embed="rId7"/>
                      <a:stretch>
                        <a:fillRect/>
                      </a:stretch>
                    </p:blipFill>
                    <p:spPr>
                      <a:xfrm>
                        <a:off x="439564" y="5175949"/>
                        <a:ext cx="3388072" cy="587571"/>
                      </a:xfrm>
                      <a:prstGeom prst="rect">
                        <a:avLst/>
                      </a:prstGeom>
                    </p:spPr>
                  </p:pic>
                </p:oleObj>
              </mc:Fallback>
            </mc:AlternateContent>
          </a:graphicData>
        </a:graphic>
      </p:graphicFrame>
      <p:grpSp>
        <p:nvGrpSpPr>
          <p:cNvPr id="13" name="Group 12"/>
          <p:cNvGrpSpPr/>
          <p:nvPr/>
        </p:nvGrpSpPr>
        <p:grpSpPr>
          <a:xfrm>
            <a:off x="5677677" y="4259064"/>
            <a:ext cx="3305901" cy="2233811"/>
            <a:chOff x="33744" y="4367691"/>
            <a:chExt cx="3089190" cy="1327255"/>
          </a:xfrm>
        </p:grpSpPr>
        <p:sp>
          <p:nvSpPr>
            <p:cNvPr id="68" name="Rectangle 36"/>
            <p:cNvSpPr>
              <a:spLocks noChangeArrowheads="1"/>
            </p:cNvSpPr>
            <p:nvPr/>
          </p:nvSpPr>
          <p:spPr bwMode="auto">
            <a:xfrm>
              <a:off x="33744" y="4367691"/>
              <a:ext cx="3089190" cy="132725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2400" b="1" i="1" dirty="0" smtClean="0">
                <a:latin typeface="Times New Roman"/>
                <a:cs typeface="Times New Roman"/>
              </a:endParaRPr>
            </a:p>
          </p:txBody>
        </p:sp>
        <p:sp>
          <p:nvSpPr>
            <p:cNvPr id="6" name="Rectangle 5"/>
            <p:cNvSpPr/>
            <p:nvPr/>
          </p:nvSpPr>
          <p:spPr>
            <a:xfrm>
              <a:off x="52332" y="4395331"/>
              <a:ext cx="3070602" cy="1152084"/>
            </a:xfrm>
            <a:prstGeom prst="rect">
              <a:avLst/>
            </a:prstGeom>
          </p:spPr>
          <p:txBody>
            <a:bodyPr wrap="square">
              <a:spAutoFit/>
            </a:bodyPr>
            <a:lstStyle/>
            <a:p>
              <a:r>
                <a:rPr lang="en-US" sz="2400" dirty="0">
                  <a:cs typeface="Calibri"/>
                </a:rPr>
                <a:t>When </a:t>
              </a:r>
              <a:r>
                <a:rPr lang="en-US" sz="2400" dirty="0">
                  <a:latin typeface="Times New Roman"/>
                  <a:cs typeface="Times New Roman"/>
                </a:rPr>
                <a:t>|</a:t>
              </a:r>
              <a:r>
                <a:rPr lang="en-US" sz="2400" i="1" dirty="0">
                  <a:latin typeface="Times New Roman"/>
                  <a:cs typeface="Times New Roman"/>
                </a:rPr>
                <a:t>Z</a:t>
              </a:r>
              <a:r>
                <a:rPr lang="en-US" sz="2400" dirty="0">
                  <a:latin typeface="Times New Roman"/>
                  <a:cs typeface="Times New Roman"/>
                </a:rPr>
                <a:t>| = </a:t>
              </a:r>
              <a:r>
                <a:rPr lang="en-US" sz="2400" i="1" dirty="0" err="1">
                  <a:latin typeface="Times New Roman"/>
                  <a:cs typeface="Times New Roman"/>
                </a:rPr>
                <a:t>ω</a:t>
              </a:r>
              <a:r>
                <a:rPr lang="en-US" sz="2400" dirty="0">
                  <a:latin typeface="Times New Roman"/>
                  <a:cs typeface="Times New Roman"/>
                </a:rPr>
                <a:t>(poly(</a:t>
              </a:r>
              <a:r>
                <a:rPr lang="en-US" sz="2400" i="1" dirty="0">
                  <a:latin typeface="Times New Roman"/>
                  <a:cs typeface="Times New Roman"/>
                </a:rPr>
                <a:t>n</a:t>
              </a:r>
              <a:r>
                <a:rPr lang="en-US" sz="2400" dirty="0">
                  <a:latin typeface="Times New Roman"/>
                  <a:cs typeface="Times New Roman"/>
                </a:rPr>
                <a:t>)</a:t>
              </a:r>
              <a:r>
                <a:rPr lang="en-US" sz="2400" dirty="0" smtClean="0">
                  <a:latin typeface="Times New Roman"/>
                  <a:cs typeface="Times New Roman"/>
                </a:rPr>
                <a:t>)</a:t>
              </a:r>
              <a:r>
                <a:rPr lang="en-US" sz="2400" dirty="0" smtClean="0">
                  <a:cs typeface="Calibri"/>
                </a:rPr>
                <a:t> &amp;</a:t>
              </a:r>
              <a:br>
                <a:rPr lang="en-US" sz="2400" dirty="0" smtClean="0">
                  <a:cs typeface="Calibri"/>
                </a:rPr>
              </a:br>
              <a:r>
                <a:rPr lang="en-US" sz="2400" i="1" dirty="0" smtClean="0">
                  <a:latin typeface="Times New Roman"/>
                  <a:cs typeface="Times New Roman"/>
                </a:rPr>
                <a:t>C</a:t>
              </a:r>
              <a:r>
                <a:rPr lang="en-US" sz="2400" dirty="0" smtClean="0">
                  <a:cs typeface="Calibri"/>
                </a:rPr>
                <a:t> </a:t>
              </a:r>
              <a:r>
                <a:rPr lang="en-US" sz="2400" dirty="0">
                  <a:cs typeface="Calibri"/>
                </a:rPr>
                <a:t>corrects </a:t>
              </a:r>
              <a:r>
                <a:rPr lang="en-US" sz="2400" dirty="0" err="1">
                  <a:latin typeface="Times New Roman"/>
                  <a:cs typeface="Times New Roman"/>
                </a:rPr>
                <a:t>Θ</a:t>
              </a:r>
              <a:r>
                <a:rPr lang="en-US" sz="2400" dirty="0">
                  <a:latin typeface="Times New Roman"/>
                  <a:cs typeface="Times New Roman"/>
                </a:rPr>
                <a:t>(</a:t>
              </a:r>
              <a:r>
                <a:rPr lang="en-US" sz="2400" i="1" dirty="0">
                  <a:latin typeface="Times New Roman"/>
                  <a:cs typeface="Times New Roman"/>
                </a:rPr>
                <a:t>k</a:t>
              </a:r>
              <a:r>
                <a:rPr lang="en-US" sz="2400" dirty="0">
                  <a:latin typeface="Times New Roman"/>
                  <a:cs typeface="Times New Roman"/>
                </a:rPr>
                <a:t>)</a:t>
              </a:r>
              <a:r>
                <a:rPr lang="en-US" sz="2400" dirty="0">
                  <a:cs typeface="Calibri"/>
                </a:rPr>
                <a:t> errors, </a:t>
              </a:r>
              <a:endParaRPr lang="en-US" sz="2400" dirty="0" smtClean="0">
                <a:cs typeface="Calibri"/>
              </a:endParaRPr>
            </a:p>
            <a:p>
              <a:endParaRPr lang="en-US" sz="2400" dirty="0" smtClean="0">
                <a:cs typeface="Calibri"/>
              </a:endParaRPr>
            </a:p>
            <a:p>
              <a:r>
                <a:rPr lang="en-US" sz="2400" dirty="0" smtClean="0">
                  <a:cs typeface="Calibri"/>
                </a:rPr>
                <a:t>construction </a:t>
              </a:r>
              <a:r>
                <a:rPr lang="en-US" sz="2400" dirty="0">
                  <a:cs typeface="Calibri"/>
                </a:rPr>
                <a:t>is secure with </a:t>
              </a:r>
              <a:r>
                <a:rPr lang="en-US" sz="2400" dirty="0" err="1">
                  <a:latin typeface="Times New Roman"/>
                  <a:cs typeface="Times New Roman"/>
                </a:rPr>
                <a:t>H</a:t>
              </a:r>
              <a:r>
                <a:rPr lang="en-US" sz="2400" baseline="-25000" dirty="0" err="1">
                  <a:latin typeface="Times New Roman"/>
                  <a:cs typeface="Times New Roman"/>
                </a:rPr>
                <a:t>usable</a:t>
              </a:r>
              <a:r>
                <a:rPr lang="en-US" sz="2400" baseline="-25000" dirty="0">
                  <a:latin typeface="Times New Roman"/>
                  <a:cs typeface="Times New Roman"/>
                </a:rPr>
                <a:t> </a:t>
              </a:r>
              <a:r>
                <a:rPr lang="en-US" sz="2400" dirty="0">
                  <a:latin typeface="Times New Roman"/>
                  <a:cs typeface="Times New Roman"/>
                </a:rPr>
                <a:t>≤ 0</a:t>
              </a:r>
            </a:p>
          </p:txBody>
        </p:sp>
      </p:grpSp>
      <p:graphicFrame>
        <p:nvGraphicFramePr>
          <p:cNvPr id="72" name="Object 71"/>
          <p:cNvGraphicFramePr>
            <a:graphicFrameLocks noChangeAspect="1"/>
          </p:cNvGraphicFramePr>
          <p:nvPr>
            <p:extLst>
              <p:ext uri="{D42A27DB-BD31-4B8C-83A1-F6EECF244321}">
                <p14:modId xmlns:p14="http://schemas.microsoft.com/office/powerpoint/2010/main" val="73938646"/>
              </p:ext>
            </p:extLst>
          </p:nvPr>
        </p:nvGraphicFramePr>
        <p:xfrm>
          <a:off x="445828" y="5972175"/>
          <a:ext cx="4841875" cy="520700"/>
        </p:xfrm>
        <a:graphic>
          <a:graphicData uri="http://schemas.openxmlformats.org/presentationml/2006/ole">
            <mc:AlternateContent xmlns:mc="http://schemas.openxmlformats.org/markup-compatibility/2006">
              <mc:Choice xmlns:v="urn:schemas-microsoft-com:vml" Requires="v">
                <p:oleObj spid="_x0000_s176204" name="Equation" r:id="rId8" imgW="2006600" imgH="215900" progId="Equation.3">
                  <p:embed/>
                </p:oleObj>
              </mc:Choice>
              <mc:Fallback>
                <p:oleObj name="Equation" r:id="rId8" imgW="2006600" imgH="215900" progId="Equation.3">
                  <p:embed/>
                  <p:pic>
                    <p:nvPicPr>
                      <p:cNvPr id="0" name=""/>
                      <p:cNvPicPr/>
                      <p:nvPr/>
                    </p:nvPicPr>
                    <p:blipFill>
                      <a:blip r:embed="rId9"/>
                      <a:stretch>
                        <a:fillRect/>
                      </a:stretch>
                    </p:blipFill>
                    <p:spPr>
                      <a:xfrm>
                        <a:off x="445828" y="5972175"/>
                        <a:ext cx="4841875" cy="520700"/>
                      </a:xfrm>
                      <a:prstGeom prst="rect">
                        <a:avLst/>
                      </a:prstGeom>
                    </p:spPr>
                  </p:pic>
                </p:oleObj>
              </mc:Fallback>
            </mc:AlternateContent>
          </a:graphicData>
        </a:graphic>
      </p:graphicFrame>
      <p:sp>
        <p:nvSpPr>
          <p:cNvPr id="21" name="Rectangle 20"/>
          <p:cNvSpPr/>
          <p:nvPr/>
        </p:nvSpPr>
        <p:spPr>
          <a:xfrm>
            <a:off x="4738324" y="5803627"/>
            <a:ext cx="678123" cy="72167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0" name="Group 69"/>
          <p:cNvGrpSpPr/>
          <p:nvPr/>
        </p:nvGrpSpPr>
        <p:grpSpPr>
          <a:xfrm>
            <a:off x="702254" y="934355"/>
            <a:ext cx="7865632" cy="2769920"/>
            <a:chOff x="702254" y="3784483"/>
            <a:chExt cx="7865632" cy="2769920"/>
          </a:xfrm>
        </p:grpSpPr>
        <p:sp>
          <p:nvSpPr>
            <p:cNvPr id="73" name="Rectangle 72"/>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4" name="Group 73"/>
            <p:cNvGrpSpPr/>
            <p:nvPr/>
          </p:nvGrpSpPr>
          <p:grpSpPr>
            <a:xfrm>
              <a:off x="1463040" y="3784483"/>
              <a:ext cx="2111844" cy="2302596"/>
              <a:chOff x="6838074" y="2277355"/>
              <a:chExt cx="981497" cy="1772740"/>
            </a:xfrm>
          </p:grpSpPr>
          <p:sp>
            <p:nvSpPr>
              <p:cNvPr id="128" name="Trapezoid 127"/>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9" name="TextBox 128"/>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75" name="Straight Arrow Connector 74"/>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6" name="Straight Arrow Connector 75"/>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7" name="Straight Arrow Connector 76"/>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78" name="Group 77"/>
            <p:cNvGrpSpPr/>
            <p:nvPr/>
          </p:nvGrpSpPr>
          <p:grpSpPr>
            <a:xfrm>
              <a:off x="5198413" y="4697944"/>
              <a:ext cx="2578825" cy="1810201"/>
              <a:chOff x="6827762" y="2204122"/>
              <a:chExt cx="991809" cy="1845973"/>
            </a:xfrm>
          </p:grpSpPr>
          <p:sp>
            <p:nvSpPr>
              <p:cNvPr id="126" name="Trapezoid 125"/>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7" name="TextBox 126"/>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79" name="Straight Arrow Connector 7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0" name="Straight Arrow Connector 79"/>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1" name="TextBox 80"/>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82" name="Group 81"/>
            <p:cNvGrpSpPr/>
            <p:nvPr/>
          </p:nvGrpSpPr>
          <p:grpSpPr>
            <a:xfrm>
              <a:off x="7815967" y="4882610"/>
              <a:ext cx="579497" cy="369332"/>
              <a:chOff x="6366719" y="2492739"/>
              <a:chExt cx="579497" cy="369332"/>
            </a:xfrm>
          </p:grpSpPr>
          <p:sp>
            <p:nvSpPr>
              <p:cNvPr id="124" name="Rectangle 123"/>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 name="TextBox 124"/>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83" name="Rectangle 82"/>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84" name="TextBox 83"/>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85" name="Elbow Connector 84"/>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86" name="Straight Arrow Connector 85"/>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7" name="Rectangle 86"/>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88" name="TextBox 87"/>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89" name="Elbow Connector 88"/>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90" name="Elbow Connector 89"/>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2" name="Straight Arrow Connector 91"/>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93" name="Group 92"/>
            <p:cNvGrpSpPr/>
            <p:nvPr/>
          </p:nvGrpSpPr>
          <p:grpSpPr>
            <a:xfrm>
              <a:off x="786386" y="4588137"/>
              <a:ext cx="413796" cy="461665"/>
              <a:chOff x="637563" y="4042853"/>
              <a:chExt cx="413796" cy="461665"/>
            </a:xfrm>
          </p:grpSpPr>
          <p:sp>
            <p:nvSpPr>
              <p:cNvPr id="122" name="Rectangle 121"/>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23" name="TextBox 122"/>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94" name="TextBox 93"/>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95" name="Object 94"/>
            <p:cNvGraphicFramePr>
              <a:graphicFrameLocks noChangeAspect="1"/>
            </p:cNvGraphicFramePr>
            <p:nvPr>
              <p:extLst>
                <p:ext uri="{D42A27DB-BD31-4B8C-83A1-F6EECF244321}">
                  <p14:modId xmlns:p14="http://schemas.microsoft.com/office/powerpoint/2010/main" val="1547072135"/>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76205" name="Equation" r:id="rId10" imgW="127000" imgH="139700" progId="Equation.3">
                    <p:embed/>
                  </p:oleObj>
                </mc:Choice>
                <mc:Fallback>
                  <p:oleObj name="Equation" r:id="rId10" imgW="127000" imgH="139700" progId="Equation.3">
                    <p:embed/>
                    <p:pic>
                      <p:nvPicPr>
                        <p:cNvPr id="0" name=""/>
                        <p:cNvPicPr/>
                        <p:nvPr/>
                      </p:nvPicPr>
                      <p:blipFill>
                        <a:blip r:embed="rId11"/>
                        <a:stretch>
                          <a:fillRect/>
                        </a:stretch>
                      </p:blipFill>
                      <p:spPr>
                        <a:xfrm>
                          <a:off x="4679950" y="5626100"/>
                          <a:ext cx="219075" cy="241300"/>
                        </a:xfrm>
                        <a:prstGeom prst="rect">
                          <a:avLst/>
                        </a:prstGeom>
                      </p:spPr>
                    </p:pic>
                  </p:oleObj>
                </mc:Fallback>
              </mc:AlternateContent>
            </a:graphicData>
          </a:graphic>
        </p:graphicFrame>
        <p:sp>
          <p:nvSpPr>
            <p:cNvPr id="96" name="TextBox 95"/>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97" name="Group 96"/>
            <p:cNvGrpSpPr/>
            <p:nvPr/>
          </p:nvGrpSpPr>
          <p:grpSpPr>
            <a:xfrm>
              <a:off x="2464487" y="4277322"/>
              <a:ext cx="1018924" cy="684337"/>
              <a:chOff x="2464487" y="4277322"/>
              <a:chExt cx="1018924" cy="684337"/>
            </a:xfrm>
          </p:grpSpPr>
          <p:grpSp>
            <p:nvGrpSpPr>
              <p:cNvPr id="118" name="Group 117"/>
              <p:cNvGrpSpPr/>
              <p:nvPr/>
            </p:nvGrpSpPr>
            <p:grpSpPr>
              <a:xfrm>
                <a:off x="2464487" y="4428895"/>
                <a:ext cx="853466" cy="532764"/>
                <a:chOff x="1142803" y="6095656"/>
                <a:chExt cx="853466" cy="532764"/>
              </a:xfrm>
            </p:grpSpPr>
            <p:sp>
              <p:nvSpPr>
                <p:cNvPr id="120" name="Rectangle 119"/>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21" name="Rectangle 120"/>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119" name="Rectangle 118"/>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98" name="Group 97"/>
            <p:cNvGrpSpPr/>
            <p:nvPr/>
          </p:nvGrpSpPr>
          <p:grpSpPr>
            <a:xfrm>
              <a:off x="2437751" y="5267728"/>
              <a:ext cx="1072298" cy="696777"/>
              <a:chOff x="2437751" y="5267728"/>
              <a:chExt cx="1072298" cy="696777"/>
            </a:xfrm>
          </p:grpSpPr>
          <p:grpSp>
            <p:nvGrpSpPr>
              <p:cNvPr id="114" name="Group 113"/>
              <p:cNvGrpSpPr/>
              <p:nvPr/>
            </p:nvGrpSpPr>
            <p:grpSpPr>
              <a:xfrm>
                <a:off x="2437751" y="5423197"/>
                <a:ext cx="880202" cy="541308"/>
                <a:chOff x="1116067" y="6095656"/>
                <a:chExt cx="880202" cy="541308"/>
              </a:xfrm>
            </p:grpSpPr>
            <p:sp>
              <p:nvSpPr>
                <p:cNvPr id="116" name="Rectangle 11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17" name="Rectangle 116"/>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115" name="Rectangle 114"/>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99" name="Group 98"/>
            <p:cNvGrpSpPr/>
            <p:nvPr/>
          </p:nvGrpSpPr>
          <p:grpSpPr>
            <a:xfrm>
              <a:off x="5685545" y="4896628"/>
              <a:ext cx="1067842" cy="731411"/>
              <a:chOff x="5685545" y="4896628"/>
              <a:chExt cx="1067842" cy="731411"/>
            </a:xfrm>
          </p:grpSpPr>
          <p:grpSp>
            <p:nvGrpSpPr>
              <p:cNvPr id="110" name="Group 109"/>
              <p:cNvGrpSpPr/>
              <p:nvPr/>
            </p:nvGrpSpPr>
            <p:grpSpPr>
              <a:xfrm>
                <a:off x="5685545" y="5092889"/>
                <a:ext cx="867089" cy="535150"/>
                <a:chOff x="1129180" y="6095656"/>
                <a:chExt cx="867089" cy="535150"/>
              </a:xfrm>
            </p:grpSpPr>
            <p:sp>
              <p:nvSpPr>
                <p:cNvPr id="112" name="Rectangle 11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13" name="Rectangle 112"/>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111" name="Rectangle 110"/>
              <p:cNvSpPr/>
              <p:nvPr/>
            </p:nvSpPr>
            <p:spPr>
              <a:xfrm>
                <a:off x="6073450" y="48966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100" name="Group 99"/>
            <p:cNvGrpSpPr/>
            <p:nvPr/>
          </p:nvGrpSpPr>
          <p:grpSpPr>
            <a:xfrm>
              <a:off x="5683207" y="5794088"/>
              <a:ext cx="1064434" cy="760315"/>
              <a:chOff x="5683207" y="5794088"/>
              <a:chExt cx="1064434" cy="760315"/>
            </a:xfrm>
          </p:grpSpPr>
          <p:grpSp>
            <p:nvGrpSpPr>
              <p:cNvPr id="106" name="Group 105"/>
              <p:cNvGrpSpPr/>
              <p:nvPr/>
            </p:nvGrpSpPr>
            <p:grpSpPr>
              <a:xfrm>
                <a:off x="5683207" y="5993615"/>
                <a:ext cx="869427" cy="560788"/>
                <a:chOff x="1126842" y="6095656"/>
                <a:chExt cx="869427" cy="560788"/>
              </a:xfrm>
            </p:grpSpPr>
            <p:sp>
              <p:nvSpPr>
                <p:cNvPr id="108" name="Rectangle 107"/>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09" name="Rectangle 108"/>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107" name="Rectangle 106"/>
              <p:cNvSpPr/>
              <p:nvPr/>
            </p:nvSpPr>
            <p:spPr>
              <a:xfrm>
                <a:off x="6067704" y="579408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pic>
          <p:nvPicPr>
            <p:cNvPr id="101" name="Picture 100" descr="latex-image-1.pdf"/>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635733" y="5069521"/>
              <a:ext cx="596583" cy="259689"/>
            </a:xfrm>
            <a:prstGeom prst="rect">
              <a:avLst/>
            </a:prstGeom>
          </p:spPr>
        </p:pic>
        <p:pic>
          <p:nvPicPr>
            <p:cNvPr id="102" name="Picture 101" descr="latex-image-1.pdf"/>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643338" y="6033497"/>
              <a:ext cx="596583" cy="256669"/>
            </a:xfrm>
            <a:prstGeom prst="rect">
              <a:avLst/>
            </a:prstGeom>
          </p:spPr>
        </p:pic>
        <p:sp>
          <p:nvSpPr>
            <p:cNvPr id="103" name="TextBox 102"/>
            <p:cNvSpPr txBox="1"/>
            <p:nvPr/>
          </p:nvSpPr>
          <p:spPr>
            <a:xfrm rot="16200000">
              <a:off x="6854741" y="5645304"/>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104" name="Straight Arrow Connector 103"/>
            <p:cNvCxnSpPr/>
            <p:nvPr/>
          </p:nvCxnSpPr>
          <p:spPr bwMode="auto">
            <a:xfrm flipV="1">
              <a:off x="7617435" y="5329210"/>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5" name="Straight Arrow Connector 104"/>
            <p:cNvCxnSpPr/>
            <p:nvPr/>
          </p:nvCxnSpPr>
          <p:spPr bwMode="auto">
            <a:xfrm>
              <a:off x="2519680" y="4354070"/>
              <a:ext cx="104949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spTree>
    <p:extLst>
      <p:ext uri="{BB962C8B-B14F-4D97-AF65-F5344CB8AC3E}">
        <p14:creationId xmlns:p14="http://schemas.microsoft.com/office/powerpoint/2010/main" val="12875054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82600" y="-4762"/>
            <a:ext cx="8229600" cy="1143000"/>
          </a:xfrm>
        </p:spPr>
        <p:txBody>
          <a:bodyPr/>
          <a:lstStyle/>
          <a:p>
            <a:r>
              <a:rPr lang="en-US" dirty="0" smtClean="0"/>
              <a:t>Results </a:t>
            </a:r>
            <a:endParaRPr lang="en-US" dirty="0"/>
          </a:p>
        </p:txBody>
      </p:sp>
      <p:sp>
        <p:nvSpPr>
          <p:cNvPr id="3" name="Content Placeholder 2"/>
          <p:cNvSpPr>
            <a:spLocks noGrp="1"/>
          </p:cNvSpPr>
          <p:nvPr>
            <p:ph idx="1"/>
          </p:nvPr>
        </p:nvSpPr>
        <p:spPr>
          <a:xfrm>
            <a:off x="482600" y="3687406"/>
            <a:ext cx="8229600" cy="2116221"/>
          </a:xfrm>
        </p:spPr>
        <p:txBody>
          <a:bodyPr>
            <a:normAutofit/>
          </a:bodyPr>
          <a:lstStyle/>
          <a:p>
            <a:r>
              <a:rPr lang="en-US" dirty="0" smtClean="0">
                <a:latin typeface="Calibri"/>
                <a:cs typeface="Calibri"/>
              </a:rPr>
              <a:t>Minimum Usable Entropy:</a:t>
            </a:r>
          </a:p>
        </p:txBody>
      </p:sp>
      <p:sp>
        <p:nvSpPr>
          <p:cNvPr id="5" name="Slide Number Placeholder 4"/>
          <p:cNvSpPr>
            <a:spLocks noGrp="1"/>
          </p:cNvSpPr>
          <p:nvPr>
            <p:ph type="sldNum" sz="quarter" idx="12"/>
          </p:nvPr>
        </p:nvSpPr>
        <p:spPr/>
        <p:txBody>
          <a:bodyPr/>
          <a:lstStyle/>
          <a:p>
            <a:pPr algn="l"/>
            <a:fld id="{9ED7421F-71E7-F748-8E9F-5BC3CDBE49C2}" type="slidenum">
              <a:rPr lang="en-US" smtClean="0"/>
              <a:pPr algn="l"/>
              <a:t>38</a:t>
            </a:fld>
            <a:r>
              <a:rPr lang="en-US" smtClean="0"/>
              <a:t> BWF 4/2/2014</a:t>
            </a:r>
            <a:endParaRPr lang="en-US" dirty="0"/>
          </a:p>
        </p:txBody>
      </p:sp>
      <p:graphicFrame>
        <p:nvGraphicFramePr>
          <p:cNvPr id="73" name="Object 72"/>
          <p:cNvGraphicFramePr>
            <a:graphicFrameLocks noChangeAspect="1"/>
          </p:cNvGraphicFramePr>
          <p:nvPr>
            <p:extLst>
              <p:ext uri="{D42A27DB-BD31-4B8C-83A1-F6EECF244321}">
                <p14:modId xmlns:p14="http://schemas.microsoft.com/office/powerpoint/2010/main" val="4066831980"/>
              </p:ext>
            </p:extLst>
          </p:nvPr>
        </p:nvGraphicFramePr>
        <p:xfrm>
          <a:off x="147637" y="4436812"/>
          <a:ext cx="4539172" cy="526123"/>
        </p:xfrm>
        <a:graphic>
          <a:graphicData uri="http://schemas.openxmlformats.org/presentationml/2006/ole">
            <mc:AlternateContent xmlns:mc="http://schemas.openxmlformats.org/markup-compatibility/2006">
              <mc:Choice xmlns:v="urn:schemas-microsoft-com:vml" Requires="v">
                <p:oleObj spid="_x0000_s177227" name="Equation" r:id="rId4" imgW="1968500" imgH="228600" progId="Equation.3">
                  <p:embed/>
                </p:oleObj>
              </mc:Choice>
              <mc:Fallback>
                <p:oleObj name="Equation" r:id="rId4" imgW="1968500" imgH="228600" progId="Equation.3">
                  <p:embed/>
                  <p:pic>
                    <p:nvPicPr>
                      <p:cNvPr id="0" name=""/>
                      <p:cNvPicPr/>
                      <p:nvPr/>
                    </p:nvPicPr>
                    <p:blipFill>
                      <a:blip r:embed="rId5"/>
                      <a:stretch>
                        <a:fillRect/>
                      </a:stretch>
                    </p:blipFill>
                    <p:spPr>
                      <a:xfrm>
                        <a:off x="147637" y="4436812"/>
                        <a:ext cx="4539172" cy="526123"/>
                      </a:xfrm>
                      <a:prstGeom prst="rect">
                        <a:avLst/>
                      </a:prstGeom>
                    </p:spPr>
                  </p:pic>
                </p:oleObj>
              </mc:Fallback>
            </mc:AlternateContent>
          </a:graphicData>
        </a:graphic>
      </p:graphicFrame>
      <p:graphicFrame>
        <p:nvGraphicFramePr>
          <p:cNvPr id="75" name="Object 74"/>
          <p:cNvGraphicFramePr>
            <a:graphicFrameLocks noChangeAspect="1"/>
          </p:cNvGraphicFramePr>
          <p:nvPr>
            <p:extLst>
              <p:ext uri="{D42A27DB-BD31-4B8C-83A1-F6EECF244321}">
                <p14:modId xmlns:p14="http://schemas.microsoft.com/office/powerpoint/2010/main" val="2500804218"/>
              </p:ext>
            </p:extLst>
          </p:nvPr>
        </p:nvGraphicFramePr>
        <p:xfrm>
          <a:off x="439564" y="5175949"/>
          <a:ext cx="3388072" cy="587571"/>
        </p:xfrm>
        <a:graphic>
          <a:graphicData uri="http://schemas.openxmlformats.org/presentationml/2006/ole">
            <mc:AlternateContent xmlns:mc="http://schemas.openxmlformats.org/markup-compatibility/2006">
              <mc:Choice xmlns:v="urn:schemas-microsoft-com:vml" Requires="v">
                <p:oleObj spid="_x0000_s177228" name="Equation" r:id="rId6" imgW="1397000" imgH="241300" progId="Equation.3">
                  <p:embed/>
                </p:oleObj>
              </mc:Choice>
              <mc:Fallback>
                <p:oleObj name="Equation" r:id="rId6" imgW="1397000" imgH="241300" progId="Equation.3">
                  <p:embed/>
                  <p:pic>
                    <p:nvPicPr>
                      <p:cNvPr id="0" name=""/>
                      <p:cNvPicPr/>
                      <p:nvPr/>
                    </p:nvPicPr>
                    <p:blipFill>
                      <a:blip r:embed="rId7"/>
                      <a:stretch>
                        <a:fillRect/>
                      </a:stretch>
                    </p:blipFill>
                    <p:spPr>
                      <a:xfrm>
                        <a:off x="439564" y="5175949"/>
                        <a:ext cx="3388072" cy="587571"/>
                      </a:xfrm>
                      <a:prstGeom prst="rect">
                        <a:avLst/>
                      </a:prstGeom>
                    </p:spPr>
                  </p:pic>
                </p:oleObj>
              </mc:Fallback>
            </mc:AlternateContent>
          </a:graphicData>
        </a:graphic>
      </p:graphicFrame>
      <p:graphicFrame>
        <p:nvGraphicFramePr>
          <p:cNvPr id="74" name="Object 73"/>
          <p:cNvGraphicFramePr>
            <a:graphicFrameLocks noChangeAspect="1"/>
          </p:cNvGraphicFramePr>
          <p:nvPr>
            <p:extLst>
              <p:ext uri="{D42A27DB-BD31-4B8C-83A1-F6EECF244321}">
                <p14:modId xmlns:p14="http://schemas.microsoft.com/office/powerpoint/2010/main" val="4175040601"/>
              </p:ext>
            </p:extLst>
          </p:nvPr>
        </p:nvGraphicFramePr>
        <p:xfrm>
          <a:off x="445828" y="5972175"/>
          <a:ext cx="4841875" cy="520700"/>
        </p:xfrm>
        <a:graphic>
          <a:graphicData uri="http://schemas.openxmlformats.org/presentationml/2006/ole">
            <mc:AlternateContent xmlns:mc="http://schemas.openxmlformats.org/markup-compatibility/2006">
              <mc:Choice xmlns:v="urn:schemas-microsoft-com:vml" Requires="v">
                <p:oleObj spid="_x0000_s177229" name="Equation" r:id="rId8" imgW="2006600" imgH="215900" progId="Equation.3">
                  <p:embed/>
                </p:oleObj>
              </mc:Choice>
              <mc:Fallback>
                <p:oleObj name="Equation" r:id="rId8" imgW="2006600" imgH="215900" progId="Equation.3">
                  <p:embed/>
                  <p:pic>
                    <p:nvPicPr>
                      <p:cNvPr id="0" name=""/>
                      <p:cNvPicPr/>
                      <p:nvPr/>
                    </p:nvPicPr>
                    <p:blipFill>
                      <a:blip r:embed="rId9"/>
                      <a:stretch>
                        <a:fillRect/>
                      </a:stretch>
                    </p:blipFill>
                    <p:spPr>
                      <a:xfrm>
                        <a:off x="445828" y="5972175"/>
                        <a:ext cx="4841875" cy="520700"/>
                      </a:xfrm>
                      <a:prstGeom prst="rect">
                        <a:avLst/>
                      </a:prstGeom>
                    </p:spPr>
                  </p:pic>
                </p:oleObj>
              </mc:Fallback>
            </mc:AlternateContent>
          </a:graphicData>
        </a:graphic>
      </p:graphicFrame>
      <p:grpSp>
        <p:nvGrpSpPr>
          <p:cNvPr id="77" name="Group 76"/>
          <p:cNvGrpSpPr/>
          <p:nvPr/>
        </p:nvGrpSpPr>
        <p:grpSpPr>
          <a:xfrm>
            <a:off x="5677677" y="4259064"/>
            <a:ext cx="3305901" cy="2233811"/>
            <a:chOff x="33744" y="4367691"/>
            <a:chExt cx="3089190" cy="1327255"/>
          </a:xfrm>
        </p:grpSpPr>
        <p:sp>
          <p:nvSpPr>
            <p:cNvPr id="78" name="Rectangle 36"/>
            <p:cNvSpPr>
              <a:spLocks noChangeArrowheads="1"/>
            </p:cNvSpPr>
            <p:nvPr/>
          </p:nvSpPr>
          <p:spPr bwMode="auto">
            <a:xfrm>
              <a:off x="33744" y="4367691"/>
              <a:ext cx="3089190" cy="132725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2400" b="1" i="1" dirty="0" smtClean="0">
                <a:latin typeface="Times New Roman"/>
                <a:cs typeface="Times New Roman"/>
              </a:endParaRPr>
            </a:p>
          </p:txBody>
        </p:sp>
        <p:sp>
          <p:nvSpPr>
            <p:cNvPr id="79" name="Rectangle 78"/>
            <p:cNvSpPr/>
            <p:nvPr/>
          </p:nvSpPr>
          <p:spPr>
            <a:xfrm>
              <a:off x="52332" y="4395331"/>
              <a:ext cx="3070602" cy="1152084"/>
            </a:xfrm>
            <a:prstGeom prst="rect">
              <a:avLst/>
            </a:prstGeom>
          </p:spPr>
          <p:txBody>
            <a:bodyPr wrap="square">
              <a:spAutoFit/>
            </a:bodyPr>
            <a:lstStyle/>
            <a:p>
              <a:r>
                <a:rPr lang="en-US" sz="2400" dirty="0">
                  <a:cs typeface="Calibri"/>
                </a:rPr>
                <a:t>When </a:t>
              </a:r>
              <a:r>
                <a:rPr lang="en-US" sz="2400" dirty="0">
                  <a:latin typeface="Times New Roman"/>
                  <a:cs typeface="Times New Roman"/>
                </a:rPr>
                <a:t>|</a:t>
              </a:r>
              <a:r>
                <a:rPr lang="en-US" sz="2400" i="1" dirty="0">
                  <a:latin typeface="Times New Roman"/>
                  <a:cs typeface="Times New Roman"/>
                </a:rPr>
                <a:t>Z</a:t>
              </a:r>
              <a:r>
                <a:rPr lang="en-US" sz="2400" dirty="0">
                  <a:latin typeface="Times New Roman"/>
                  <a:cs typeface="Times New Roman"/>
                </a:rPr>
                <a:t>| = </a:t>
              </a:r>
              <a:r>
                <a:rPr lang="en-US" sz="2400" i="1" dirty="0" err="1">
                  <a:latin typeface="Times New Roman"/>
                  <a:cs typeface="Times New Roman"/>
                </a:rPr>
                <a:t>ω</a:t>
              </a:r>
              <a:r>
                <a:rPr lang="en-US" sz="2400" dirty="0">
                  <a:latin typeface="Times New Roman"/>
                  <a:cs typeface="Times New Roman"/>
                </a:rPr>
                <a:t>(poly(</a:t>
              </a:r>
              <a:r>
                <a:rPr lang="en-US" sz="2400" i="1" dirty="0">
                  <a:latin typeface="Times New Roman"/>
                  <a:cs typeface="Times New Roman"/>
                </a:rPr>
                <a:t>n</a:t>
              </a:r>
              <a:r>
                <a:rPr lang="en-US" sz="2400" dirty="0">
                  <a:latin typeface="Times New Roman"/>
                  <a:cs typeface="Times New Roman"/>
                </a:rPr>
                <a:t>)</a:t>
              </a:r>
              <a:r>
                <a:rPr lang="en-US" sz="2400" dirty="0" smtClean="0">
                  <a:latin typeface="Times New Roman"/>
                  <a:cs typeface="Times New Roman"/>
                </a:rPr>
                <a:t>)</a:t>
              </a:r>
              <a:r>
                <a:rPr lang="en-US" sz="2400" dirty="0" smtClean="0">
                  <a:cs typeface="Calibri"/>
                </a:rPr>
                <a:t> &amp;</a:t>
              </a:r>
              <a:br>
                <a:rPr lang="en-US" sz="2400" dirty="0" smtClean="0">
                  <a:cs typeface="Calibri"/>
                </a:rPr>
              </a:br>
              <a:r>
                <a:rPr lang="en-US" sz="2400" i="1" dirty="0" smtClean="0">
                  <a:latin typeface="Times New Roman"/>
                  <a:cs typeface="Times New Roman"/>
                </a:rPr>
                <a:t>C</a:t>
              </a:r>
              <a:r>
                <a:rPr lang="en-US" sz="2400" dirty="0" smtClean="0">
                  <a:cs typeface="Calibri"/>
                </a:rPr>
                <a:t> </a:t>
              </a:r>
              <a:r>
                <a:rPr lang="en-US" sz="2400" dirty="0">
                  <a:cs typeface="Calibri"/>
                </a:rPr>
                <a:t>corrects </a:t>
              </a:r>
              <a:r>
                <a:rPr lang="en-US" sz="2400" dirty="0" err="1">
                  <a:latin typeface="Times New Roman"/>
                  <a:cs typeface="Times New Roman"/>
                </a:rPr>
                <a:t>Θ</a:t>
              </a:r>
              <a:r>
                <a:rPr lang="en-US" sz="2400" dirty="0">
                  <a:latin typeface="Times New Roman"/>
                  <a:cs typeface="Times New Roman"/>
                </a:rPr>
                <a:t>(</a:t>
              </a:r>
              <a:r>
                <a:rPr lang="en-US" sz="2400" i="1" dirty="0">
                  <a:latin typeface="Times New Roman"/>
                  <a:cs typeface="Times New Roman"/>
                </a:rPr>
                <a:t>k</a:t>
              </a:r>
              <a:r>
                <a:rPr lang="en-US" sz="2400" dirty="0">
                  <a:latin typeface="Times New Roman"/>
                  <a:cs typeface="Times New Roman"/>
                </a:rPr>
                <a:t>)</a:t>
              </a:r>
              <a:r>
                <a:rPr lang="en-US" sz="2400" dirty="0">
                  <a:cs typeface="Calibri"/>
                </a:rPr>
                <a:t> errors, </a:t>
              </a:r>
              <a:endParaRPr lang="en-US" sz="2400" dirty="0" smtClean="0">
                <a:cs typeface="Calibri"/>
              </a:endParaRPr>
            </a:p>
            <a:p>
              <a:endParaRPr lang="en-US" sz="2400" dirty="0" smtClean="0">
                <a:cs typeface="Calibri"/>
              </a:endParaRPr>
            </a:p>
            <a:p>
              <a:r>
                <a:rPr lang="en-US" sz="2400" dirty="0" smtClean="0">
                  <a:cs typeface="Calibri"/>
                </a:rPr>
                <a:t>construction </a:t>
              </a:r>
              <a:r>
                <a:rPr lang="en-US" sz="2400" dirty="0">
                  <a:cs typeface="Calibri"/>
                </a:rPr>
                <a:t>is secure with </a:t>
              </a:r>
              <a:r>
                <a:rPr lang="en-US" sz="2400" dirty="0" err="1">
                  <a:latin typeface="Times New Roman"/>
                  <a:cs typeface="Times New Roman"/>
                </a:rPr>
                <a:t>H</a:t>
              </a:r>
              <a:r>
                <a:rPr lang="en-US" sz="2400" baseline="-25000" dirty="0" err="1">
                  <a:latin typeface="Times New Roman"/>
                  <a:cs typeface="Times New Roman"/>
                </a:rPr>
                <a:t>usable</a:t>
              </a:r>
              <a:r>
                <a:rPr lang="en-US" sz="2400" baseline="-25000" dirty="0">
                  <a:latin typeface="Times New Roman"/>
                  <a:cs typeface="Times New Roman"/>
                </a:rPr>
                <a:t> </a:t>
              </a:r>
              <a:r>
                <a:rPr lang="en-US" sz="2400" dirty="0">
                  <a:latin typeface="Times New Roman"/>
                  <a:cs typeface="Times New Roman"/>
                </a:rPr>
                <a:t>≤ 0</a:t>
              </a:r>
            </a:p>
          </p:txBody>
        </p:sp>
      </p:grpSp>
      <p:grpSp>
        <p:nvGrpSpPr>
          <p:cNvPr id="68" name="Group 67"/>
          <p:cNvGrpSpPr/>
          <p:nvPr/>
        </p:nvGrpSpPr>
        <p:grpSpPr>
          <a:xfrm>
            <a:off x="702254" y="934355"/>
            <a:ext cx="7865632" cy="2769920"/>
            <a:chOff x="702254" y="3784483"/>
            <a:chExt cx="7865632" cy="2769920"/>
          </a:xfrm>
        </p:grpSpPr>
        <p:sp>
          <p:nvSpPr>
            <p:cNvPr id="69" name="Rectangle 68"/>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0" name="Group 69"/>
            <p:cNvGrpSpPr/>
            <p:nvPr/>
          </p:nvGrpSpPr>
          <p:grpSpPr>
            <a:xfrm>
              <a:off x="1463040" y="3784483"/>
              <a:ext cx="2111844" cy="2302596"/>
              <a:chOff x="6838074" y="2277355"/>
              <a:chExt cx="981497" cy="1772740"/>
            </a:xfrm>
          </p:grpSpPr>
          <p:sp>
            <p:nvSpPr>
              <p:cNvPr id="130" name="Trapezoid 12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31" name="TextBox 130"/>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71" name="Straight Arrow Connector 70"/>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2" name="Straight Arrow Connector 71"/>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6" name="Straight Arrow Connector 75"/>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80" name="Group 79"/>
            <p:cNvGrpSpPr/>
            <p:nvPr/>
          </p:nvGrpSpPr>
          <p:grpSpPr>
            <a:xfrm>
              <a:off x="5198413" y="4697944"/>
              <a:ext cx="2578825" cy="1810201"/>
              <a:chOff x="6827762" y="2204122"/>
              <a:chExt cx="991809" cy="1845973"/>
            </a:xfrm>
          </p:grpSpPr>
          <p:sp>
            <p:nvSpPr>
              <p:cNvPr id="128" name="Trapezoid 127"/>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29" name="TextBox 128"/>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81" name="Straight Arrow Connector 80"/>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2" name="Straight Arrow Connector 81"/>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3" name="TextBox 82"/>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84" name="Group 83"/>
            <p:cNvGrpSpPr/>
            <p:nvPr/>
          </p:nvGrpSpPr>
          <p:grpSpPr>
            <a:xfrm>
              <a:off x="7815967" y="4882610"/>
              <a:ext cx="579497" cy="369332"/>
              <a:chOff x="6366719" y="2492739"/>
              <a:chExt cx="579497" cy="369332"/>
            </a:xfrm>
          </p:grpSpPr>
          <p:sp>
            <p:nvSpPr>
              <p:cNvPr id="126" name="Rectangle 125"/>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TextBox 126"/>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85" name="Rectangle 8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86" name="TextBox 85"/>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87" name="Elbow Connector 86"/>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88" name="Straight Arrow Connector 87"/>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9" name="Rectangle 88"/>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90" name="TextBox 89"/>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91" name="Elbow Connector 9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92" name="Elbow Connector 91"/>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4" name="Straight Arrow Connector 93"/>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95" name="Group 94"/>
            <p:cNvGrpSpPr/>
            <p:nvPr/>
          </p:nvGrpSpPr>
          <p:grpSpPr>
            <a:xfrm>
              <a:off x="786386" y="4588137"/>
              <a:ext cx="413796" cy="461665"/>
              <a:chOff x="637563" y="4042853"/>
              <a:chExt cx="413796" cy="461665"/>
            </a:xfrm>
          </p:grpSpPr>
          <p:sp>
            <p:nvSpPr>
              <p:cNvPr id="124" name="Rectangle 123"/>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25" name="TextBox 124"/>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96" name="TextBox 95"/>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97" name="Object 96"/>
            <p:cNvGraphicFramePr>
              <a:graphicFrameLocks noChangeAspect="1"/>
            </p:cNvGraphicFramePr>
            <p:nvPr>
              <p:extLst>
                <p:ext uri="{D42A27DB-BD31-4B8C-83A1-F6EECF244321}">
                  <p14:modId xmlns:p14="http://schemas.microsoft.com/office/powerpoint/2010/main" val="2966845902"/>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77230" name="Equation" r:id="rId10" imgW="127000" imgH="139700" progId="Equation.3">
                    <p:embed/>
                  </p:oleObj>
                </mc:Choice>
                <mc:Fallback>
                  <p:oleObj name="Equation" r:id="rId10" imgW="127000" imgH="139700" progId="Equation.3">
                    <p:embed/>
                    <p:pic>
                      <p:nvPicPr>
                        <p:cNvPr id="0" name=""/>
                        <p:cNvPicPr/>
                        <p:nvPr/>
                      </p:nvPicPr>
                      <p:blipFill>
                        <a:blip r:embed="rId11"/>
                        <a:stretch>
                          <a:fillRect/>
                        </a:stretch>
                      </p:blipFill>
                      <p:spPr>
                        <a:xfrm>
                          <a:off x="4679950" y="5626100"/>
                          <a:ext cx="219075" cy="241300"/>
                        </a:xfrm>
                        <a:prstGeom prst="rect">
                          <a:avLst/>
                        </a:prstGeom>
                      </p:spPr>
                    </p:pic>
                  </p:oleObj>
                </mc:Fallback>
              </mc:AlternateContent>
            </a:graphicData>
          </a:graphic>
        </p:graphicFrame>
        <p:sp>
          <p:nvSpPr>
            <p:cNvPr id="98" name="TextBox 97"/>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99" name="Group 98"/>
            <p:cNvGrpSpPr/>
            <p:nvPr/>
          </p:nvGrpSpPr>
          <p:grpSpPr>
            <a:xfrm>
              <a:off x="2464487" y="4277322"/>
              <a:ext cx="1018924" cy="684337"/>
              <a:chOff x="2464487" y="4277322"/>
              <a:chExt cx="1018924" cy="684337"/>
            </a:xfrm>
          </p:grpSpPr>
          <p:grpSp>
            <p:nvGrpSpPr>
              <p:cNvPr id="120" name="Group 119"/>
              <p:cNvGrpSpPr/>
              <p:nvPr/>
            </p:nvGrpSpPr>
            <p:grpSpPr>
              <a:xfrm>
                <a:off x="2464487" y="4428895"/>
                <a:ext cx="853466" cy="532764"/>
                <a:chOff x="1142803" y="6095656"/>
                <a:chExt cx="853466" cy="532764"/>
              </a:xfrm>
            </p:grpSpPr>
            <p:sp>
              <p:nvSpPr>
                <p:cNvPr id="122" name="Rectangle 12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23" name="Rectangle 122"/>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121" name="Rectangle 120"/>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100" name="Group 99"/>
            <p:cNvGrpSpPr/>
            <p:nvPr/>
          </p:nvGrpSpPr>
          <p:grpSpPr>
            <a:xfrm>
              <a:off x="2437751" y="5267728"/>
              <a:ext cx="1072298" cy="696777"/>
              <a:chOff x="2437751" y="5267728"/>
              <a:chExt cx="1072298" cy="696777"/>
            </a:xfrm>
          </p:grpSpPr>
          <p:grpSp>
            <p:nvGrpSpPr>
              <p:cNvPr id="116" name="Group 115"/>
              <p:cNvGrpSpPr/>
              <p:nvPr/>
            </p:nvGrpSpPr>
            <p:grpSpPr>
              <a:xfrm>
                <a:off x="2437751" y="5423197"/>
                <a:ext cx="880202" cy="541308"/>
                <a:chOff x="1116067" y="6095656"/>
                <a:chExt cx="880202" cy="541308"/>
              </a:xfrm>
            </p:grpSpPr>
            <p:sp>
              <p:nvSpPr>
                <p:cNvPr id="118" name="Rectangle 117"/>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19" name="Rectangle 118"/>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117" name="Rectangle 116"/>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101" name="Group 100"/>
            <p:cNvGrpSpPr/>
            <p:nvPr/>
          </p:nvGrpSpPr>
          <p:grpSpPr>
            <a:xfrm>
              <a:off x="5685545" y="4896628"/>
              <a:ext cx="1067842" cy="731411"/>
              <a:chOff x="5685545" y="4896628"/>
              <a:chExt cx="1067842" cy="731411"/>
            </a:xfrm>
          </p:grpSpPr>
          <p:grpSp>
            <p:nvGrpSpPr>
              <p:cNvPr id="112" name="Group 111"/>
              <p:cNvGrpSpPr/>
              <p:nvPr/>
            </p:nvGrpSpPr>
            <p:grpSpPr>
              <a:xfrm>
                <a:off x="5685545" y="5092889"/>
                <a:ext cx="867089" cy="535150"/>
                <a:chOff x="1129180" y="6095656"/>
                <a:chExt cx="867089" cy="535150"/>
              </a:xfrm>
            </p:grpSpPr>
            <p:sp>
              <p:nvSpPr>
                <p:cNvPr id="114" name="Rectangle 113"/>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15" name="Rectangle 114"/>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113" name="Rectangle 112"/>
              <p:cNvSpPr/>
              <p:nvPr/>
            </p:nvSpPr>
            <p:spPr>
              <a:xfrm>
                <a:off x="6073450" y="48966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102" name="Group 101"/>
            <p:cNvGrpSpPr/>
            <p:nvPr/>
          </p:nvGrpSpPr>
          <p:grpSpPr>
            <a:xfrm>
              <a:off x="5683207" y="5794088"/>
              <a:ext cx="1064434" cy="760315"/>
              <a:chOff x="5683207" y="5794088"/>
              <a:chExt cx="1064434" cy="760315"/>
            </a:xfrm>
          </p:grpSpPr>
          <p:grpSp>
            <p:nvGrpSpPr>
              <p:cNvPr id="108" name="Group 107"/>
              <p:cNvGrpSpPr/>
              <p:nvPr/>
            </p:nvGrpSpPr>
            <p:grpSpPr>
              <a:xfrm>
                <a:off x="5683207" y="5993615"/>
                <a:ext cx="869427" cy="560788"/>
                <a:chOff x="1126842" y="6095656"/>
                <a:chExt cx="869427" cy="560788"/>
              </a:xfrm>
            </p:grpSpPr>
            <p:sp>
              <p:nvSpPr>
                <p:cNvPr id="110" name="Rectangle 109"/>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11" name="Rectangle 110"/>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109" name="Rectangle 108"/>
              <p:cNvSpPr/>
              <p:nvPr/>
            </p:nvSpPr>
            <p:spPr>
              <a:xfrm>
                <a:off x="6067704" y="579408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pic>
          <p:nvPicPr>
            <p:cNvPr id="103" name="Picture 102" descr="latex-image-1.pdf"/>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635733" y="5069521"/>
              <a:ext cx="596583" cy="259689"/>
            </a:xfrm>
            <a:prstGeom prst="rect">
              <a:avLst/>
            </a:prstGeom>
          </p:spPr>
        </p:pic>
        <p:pic>
          <p:nvPicPr>
            <p:cNvPr id="104" name="Picture 103" descr="latex-image-1.pdf"/>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643338" y="6033497"/>
              <a:ext cx="596583" cy="256669"/>
            </a:xfrm>
            <a:prstGeom prst="rect">
              <a:avLst/>
            </a:prstGeom>
          </p:spPr>
        </p:pic>
        <p:sp>
          <p:nvSpPr>
            <p:cNvPr id="105" name="TextBox 104"/>
            <p:cNvSpPr txBox="1"/>
            <p:nvPr/>
          </p:nvSpPr>
          <p:spPr>
            <a:xfrm rot="16200000">
              <a:off x="6854741" y="5645304"/>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106" name="Straight Arrow Connector 105"/>
            <p:cNvCxnSpPr/>
            <p:nvPr/>
          </p:nvCxnSpPr>
          <p:spPr bwMode="auto">
            <a:xfrm flipV="1">
              <a:off x="7617435" y="5329210"/>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7" name="Straight Arrow Connector 106"/>
            <p:cNvCxnSpPr/>
            <p:nvPr/>
          </p:nvCxnSpPr>
          <p:spPr bwMode="auto">
            <a:xfrm>
              <a:off x="2519680" y="4354070"/>
              <a:ext cx="104949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spTree>
    <p:extLst>
      <p:ext uri="{BB962C8B-B14F-4D97-AF65-F5344CB8AC3E}">
        <p14:creationId xmlns:p14="http://schemas.microsoft.com/office/powerpoint/2010/main" val="6350269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600" y="-4762"/>
            <a:ext cx="8229600" cy="1143000"/>
          </a:xfrm>
        </p:spPr>
        <p:txBody>
          <a:bodyPr/>
          <a:lstStyle/>
          <a:p>
            <a:r>
              <a:rPr lang="en-US" dirty="0" smtClean="0"/>
              <a:t>Results </a:t>
            </a:r>
            <a:endParaRPr lang="en-US" dirty="0"/>
          </a:p>
        </p:txBody>
      </p:sp>
      <p:sp>
        <p:nvSpPr>
          <p:cNvPr id="3" name="Content Placeholder 2"/>
          <p:cNvSpPr>
            <a:spLocks noGrp="1"/>
          </p:cNvSpPr>
          <p:nvPr>
            <p:ph idx="1"/>
          </p:nvPr>
        </p:nvSpPr>
        <p:spPr>
          <a:xfrm>
            <a:off x="482600" y="3687406"/>
            <a:ext cx="4778712" cy="2116221"/>
          </a:xfrm>
        </p:spPr>
        <p:txBody>
          <a:bodyPr>
            <a:normAutofit/>
          </a:bodyPr>
          <a:lstStyle/>
          <a:p>
            <a:r>
              <a:rPr lang="en-US" dirty="0" smtClean="0">
                <a:latin typeface="Calibri"/>
                <a:cs typeface="Calibri"/>
              </a:rPr>
              <a:t>Construction parameters:</a:t>
            </a:r>
          </a:p>
          <a:p>
            <a:pPr lvl="1"/>
            <a:r>
              <a:rPr lang="en-US" dirty="0" smtClean="0">
                <a:latin typeface="Calibri"/>
                <a:cs typeface="Calibri"/>
              </a:rPr>
              <a:t>Security: </a:t>
            </a:r>
            <a:r>
              <a:rPr lang="en-US" i="1" dirty="0" err="1">
                <a:latin typeface="Times New Roman"/>
                <a:cs typeface="Times New Roman"/>
              </a:rPr>
              <a:t>ω</a:t>
            </a:r>
            <a:r>
              <a:rPr lang="en-US" dirty="0">
                <a:latin typeface="Times New Roman"/>
                <a:cs typeface="Times New Roman"/>
              </a:rPr>
              <a:t>(log </a:t>
            </a:r>
            <a:r>
              <a:rPr lang="en-US" i="1" dirty="0" smtClean="0">
                <a:latin typeface="Times New Roman"/>
                <a:cs typeface="Times New Roman"/>
              </a:rPr>
              <a:t>n</a:t>
            </a:r>
            <a:r>
              <a:rPr lang="en-US" dirty="0" smtClean="0">
                <a:latin typeface="Times New Roman"/>
                <a:cs typeface="Times New Roman"/>
              </a:rPr>
              <a:t>) </a:t>
            </a:r>
            <a:r>
              <a:rPr lang="en-US" dirty="0" smtClean="0">
                <a:latin typeface="Calibri"/>
                <a:cs typeface="Calibri"/>
              </a:rPr>
              <a:t>entropy </a:t>
            </a:r>
            <a:r>
              <a:rPr lang="en-US" dirty="0" smtClean="0">
                <a:latin typeface="Calibri"/>
                <a:cs typeface="Calibri"/>
              </a:rPr>
              <a:t/>
            </a:r>
            <a:br>
              <a:rPr lang="en-US" dirty="0" smtClean="0">
                <a:latin typeface="Calibri"/>
                <a:cs typeface="Calibri"/>
              </a:rPr>
            </a:br>
            <a:r>
              <a:rPr lang="en-US" dirty="0" smtClean="0">
                <a:latin typeface="Calibri"/>
                <a:cs typeface="Calibri"/>
              </a:rPr>
              <a:t>in </a:t>
            </a:r>
            <a:r>
              <a:rPr lang="en-US" dirty="0" smtClean="0">
                <a:latin typeface="Calibri"/>
                <a:cs typeface="Calibri"/>
              </a:rPr>
              <a:t>most symbols</a:t>
            </a:r>
          </a:p>
          <a:p>
            <a:pPr lvl="1"/>
            <a:r>
              <a:rPr lang="en-US" dirty="0" smtClean="0">
                <a:latin typeface="Calibri"/>
                <a:cs typeface="Calibri"/>
              </a:rPr>
              <a:t>Error tolerance: </a:t>
            </a:r>
            <a:r>
              <a:rPr lang="en-US" dirty="0" err="1" smtClean="0">
                <a:latin typeface="Times New Roman"/>
                <a:cs typeface="Times New Roman"/>
              </a:rPr>
              <a:t>Θ</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endParaRPr lang="en-US" dirty="0" smtClean="0">
              <a:latin typeface="Calibri"/>
              <a:cs typeface="Calibri"/>
            </a:endParaRPr>
          </a:p>
        </p:txBody>
      </p:sp>
      <p:sp>
        <p:nvSpPr>
          <p:cNvPr id="48" name="Rectangle 36"/>
          <p:cNvSpPr>
            <a:spLocks noChangeArrowheads="1"/>
          </p:cNvSpPr>
          <p:nvPr/>
        </p:nvSpPr>
        <p:spPr bwMode="auto">
          <a:xfrm>
            <a:off x="338285" y="5803628"/>
            <a:ext cx="7682767" cy="689248"/>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Question:</a:t>
            </a:r>
            <a:r>
              <a:rPr lang="en-US" sz="2400" b="1" dirty="0" smtClean="0">
                <a:latin typeface="Calibri"/>
                <a:cs typeface="Calibri"/>
              </a:rPr>
              <a:t> Can we reduce required entropy of symbols?</a:t>
            </a:r>
            <a:endParaRPr lang="en-US" sz="2400" b="1" i="1" dirty="0" smtClean="0">
              <a:latin typeface="Times New Roman"/>
              <a:cs typeface="Times New Roman"/>
            </a:endParaRPr>
          </a:p>
        </p:txBody>
      </p:sp>
      <p:sp>
        <p:nvSpPr>
          <p:cNvPr id="5" name="Slide Number Placeholder 4"/>
          <p:cNvSpPr>
            <a:spLocks noGrp="1"/>
          </p:cNvSpPr>
          <p:nvPr>
            <p:ph type="sldNum" sz="quarter" idx="12"/>
          </p:nvPr>
        </p:nvSpPr>
        <p:spPr/>
        <p:txBody>
          <a:bodyPr/>
          <a:lstStyle/>
          <a:p>
            <a:pPr algn="l"/>
            <a:fld id="{9ED7421F-71E7-F748-8E9F-5BC3CDBE49C2}" type="slidenum">
              <a:rPr lang="en-US" smtClean="0"/>
              <a:pPr algn="l"/>
              <a:t>39</a:t>
            </a:fld>
            <a:r>
              <a:rPr lang="en-US" smtClean="0"/>
              <a:t> BWF 4/2/2014</a:t>
            </a:r>
            <a:endParaRPr lang="en-US" dirty="0"/>
          </a:p>
        </p:txBody>
      </p:sp>
      <p:grpSp>
        <p:nvGrpSpPr>
          <p:cNvPr id="126" name="Group 125"/>
          <p:cNvGrpSpPr/>
          <p:nvPr/>
        </p:nvGrpSpPr>
        <p:grpSpPr>
          <a:xfrm>
            <a:off x="702254" y="934355"/>
            <a:ext cx="7865632" cy="2769920"/>
            <a:chOff x="702254" y="3784483"/>
            <a:chExt cx="7865632" cy="2769920"/>
          </a:xfrm>
        </p:grpSpPr>
        <p:sp>
          <p:nvSpPr>
            <p:cNvPr id="127" name="Rectangle 126"/>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8" name="Group 127"/>
            <p:cNvGrpSpPr/>
            <p:nvPr/>
          </p:nvGrpSpPr>
          <p:grpSpPr>
            <a:xfrm>
              <a:off x="1463040" y="3784483"/>
              <a:ext cx="2111844" cy="2302596"/>
              <a:chOff x="6838074" y="2277355"/>
              <a:chExt cx="981497" cy="1772740"/>
            </a:xfrm>
          </p:grpSpPr>
          <p:sp>
            <p:nvSpPr>
              <p:cNvPr id="182" name="Trapezoid 181"/>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3" name="TextBox 182"/>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29" name="Straight Arrow Connector 128"/>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0" name="Straight Arrow Connector 129"/>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1" name="Straight Arrow Connector 130"/>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32" name="Group 131"/>
            <p:cNvGrpSpPr/>
            <p:nvPr/>
          </p:nvGrpSpPr>
          <p:grpSpPr>
            <a:xfrm>
              <a:off x="5198413" y="4697944"/>
              <a:ext cx="2578825" cy="1810201"/>
              <a:chOff x="6827762" y="2204122"/>
              <a:chExt cx="991809" cy="1845973"/>
            </a:xfrm>
          </p:grpSpPr>
          <p:sp>
            <p:nvSpPr>
              <p:cNvPr id="180" name="Trapezoid 17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1" name="TextBox 180"/>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33" name="Straight Arrow Connector 132"/>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4" name="Straight Arrow Connector 133"/>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35" name="TextBox 134"/>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136" name="Group 135"/>
            <p:cNvGrpSpPr/>
            <p:nvPr/>
          </p:nvGrpSpPr>
          <p:grpSpPr>
            <a:xfrm>
              <a:off x="7815967" y="4882610"/>
              <a:ext cx="579497" cy="369332"/>
              <a:chOff x="6366719" y="2492739"/>
              <a:chExt cx="579497" cy="369332"/>
            </a:xfrm>
          </p:grpSpPr>
          <p:sp>
            <p:nvSpPr>
              <p:cNvPr id="178" name="Rectangle 177"/>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9" name="TextBox 178"/>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137" name="Rectangle 136"/>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38" name="TextBox 137"/>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139" name="Elbow Connector 138"/>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41" name="Rectangle 140"/>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42" name="TextBox 141"/>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143" name="Elbow Connector 142"/>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44" name="Elbow Connector 143"/>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6" name="Straight Arrow Connector 145"/>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47" name="Group 146"/>
            <p:cNvGrpSpPr/>
            <p:nvPr/>
          </p:nvGrpSpPr>
          <p:grpSpPr>
            <a:xfrm>
              <a:off x="786386" y="4588137"/>
              <a:ext cx="413796" cy="461665"/>
              <a:chOff x="637563" y="4042853"/>
              <a:chExt cx="413796" cy="461665"/>
            </a:xfrm>
          </p:grpSpPr>
          <p:sp>
            <p:nvSpPr>
              <p:cNvPr id="176" name="Rectangle 175"/>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77" name="TextBox 176"/>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148" name="TextBox 147"/>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149" name="Object 148"/>
            <p:cNvGraphicFramePr>
              <a:graphicFrameLocks noChangeAspect="1"/>
            </p:cNvGraphicFramePr>
            <p:nvPr>
              <p:extLst>
                <p:ext uri="{D42A27DB-BD31-4B8C-83A1-F6EECF244321}">
                  <p14:modId xmlns:p14="http://schemas.microsoft.com/office/powerpoint/2010/main" val="2966845902"/>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39533"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sp>
          <p:nvSpPr>
            <p:cNvPr id="150" name="TextBox 149"/>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151" name="Group 150"/>
            <p:cNvGrpSpPr/>
            <p:nvPr/>
          </p:nvGrpSpPr>
          <p:grpSpPr>
            <a:xfrm>
              <a:off x="2464487" y="4277322"/>
              <a:ext cx="1018924" cy="684337"/>
              <a:chOff x="2464487" y="4277322"/>
              <a:chExt cx="1018924" cy="684337"/>
            </a:xfrm>
          </p:grpSpPr>
          <p:grpSp>
            <p:nvGrpSpPr>
              <p:cNvPr id="172" name="Group 171"/>
              <p:cNvGrpSpPr/>
              <p:nvPr/>
            </p:nvGrpSpPr>
            <p:grpSpPr>
              <a:xfrm>
                <a:off x="2464487" y="4428895"/>
                <a:ext cx="853466" cy="532764"/>
                <a:chOff x="1142803" y="6095656"/>
                <a:chExt cx="853466" cy="532764"/>
              </a:xfrm>
            </p:grpSpPr>
            <p:sp>
              <p:nvSpPr>
                <p:cNvPr id="174" name="Rectangle 173"/>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75" name="Rectangle 174"/>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173" name="Rectangle 172"/>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152" name="Group 151"/>
            <p:cNvGrpSpPr/>
            <p:nvPr/>
          </p:nvGrpSpPr>
          <p:grpSpPr>
            <a:xfrm>
              <a:off x="2437751" y="5267728"/>
              <a:ext cx="1072298" cy="696777"/>
              <a:chOff x="2437751" y="5267728"/>
              <a:chExt cx="1072298" cy="696777"/>
            </a:xfrm>
          </p:grpSpPr>
          <p:grpSp>
            <p:nvGrpSpPr>
              <p:cNvPr id="168" name="Group 167"/>
              <p:cNvGrpSpPr/>
              <p:nvPr/>
            </p:nvGrpSpPr>
            <p:grpSpPr>
              <a:xfrm>
                <a:off x="2437751" y="5423197"/>
                <a:ext cx="880202" cy="541308"/>
                <a:chOff x="1116067" y="6095656"/>
                <a:chExt cx="880202" cy="541308"/>
              </a:xfrm>
            </p:grpSpPr>
            <p:sp>
              <p:nvSpPr>
                <p:cNvPr id="170" name="Rectangle 169"/>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71" name="Rectangle 170"/>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169" name="Rectangle 168"/>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153" name="Group 152"/>
            <p:cNvGrpSpPr/>
            <p:nvPr/>
          </p:nvGrpSpPr>
          <p:grpSpPr>
            <a:xfrm>
              <a:off x="5685545" y="4896628"/>
              <a:ext cx="1067842" cy="731411"/>
              <a:chOff x="5685545" y="4896628"/>
              <a:chExt cx="1067842" cy="731411"/>
            </a:xfrm>
          </p:grpSpPr>
          <p:grpSp>
            <p:nvGrpSpPr>
              <p:cNvPr id="164" name="Group 163"/>
              <p:cNvGrpSpPr/>
              <p:nvPr/>
            </p:nvGrpSpPr>
            <p:grpSpPr>
              <a:xfrm>
                <a:off x="5685545" y="5092889"/>
                <a:ext cx="867089" cy="535150"/>
                <a:chOff x="1129180" y="6095656"/>
                <a:chExt cx="867089" cy="535150"/>
              </a:xfrm>
            </p:grpSpPr>
            <p:sp>
              <p:nvSpPr>
                <p:cNvPr id="166" name="Rectangle 16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67" name="Rectangle 166"/>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165" name="Rectangle 164"/>
              <p:cNvSpPr/>
              <p:nvPr/>
            </p:nvSpPr>
            <p:spPr>
              <a:xfrm>
                <a:off x="6073450" y="48966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154" name="Group 153"/>
            <p:cNvGrpSpPr/>
            <p:nvPr/>
          </p:nvGrpSpPr>
          <p:grpSpPr>
            <a:xfrm>
              <a:off x="5683207" y="5794088"/>
              <a:ext cx="1064434" cy="760315"/>
              <a:chOff x="5683207" y="5794088"/>
              <a:chExt cx="1064434" cy="760315"/>
            </a:xfrm>
          </p:grpSpPr>
          <p:grpSp>
            <p:nvGrpSpPr>
              <p:cNvPr id="160" name="Group 159"/>
              <p:cNvGrpSpPr/>
              <p:nvPr/>
            </p:nvGrpSpPr>
            <p:grpSpPr>
              <a:xfrm>
                <a:off x="5683207" y="5993615"/>
                <a:ext cx="869427" cy="560788"/>
                <a:chOff x="1126842" y="6095656"/>
                <a:chExt cx="869427" cy="560788"/>
              </a:xfrm>
            </p:grpSpPr>
            <p:sp>
              <p:nvSpPr>
                <p:cNvPr id="162" name="Rectangle 16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63" name="Rectangle 162"/>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161" name="Rectangle 160"/>
              <p:cNvSpPr/>
              <p:nvPr/>
            </p:nvSpPr>
            <p:spPr>
              <a:xfrm>
                <a:off x="6067704" y="579408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pic>
          <p:nvPicPr>
            <p:cNvPr id="155" name="Picture 154"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35733" y="5069521"/>
              <a:ext cx="596583" cy="259689"/>
            </a:xfrm>
            <a:prstGeom prst="rect">
              <a:avLst/>
            </a:prstGeom>
          </p:spPr>
        </p:pic>
        <p:pic>
          <p:nvPicPr>
            <p:cNvPr id="156" name="Picture 155"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43338" y="6033497"/>
              <a:ext cx="596583" cy="256669"/>
            </a:xfrm>
            <a:prstGeom prst="rect">
              <a:avLst/>
            </a:prstGeom>
          </p:spPr>
        </p:pic>
        <p:sp>
          <p:nvSpPr>
            <p:cNvPr id="157" name="TextBox 156"/>
            <p:cNvSpPr txBox="1"/>
            <p:nvPr/>
          </p:nvSpPr>
          <p:spPr>
            <a:xfrm rot="16200000">
              <a:off x="6854741" y="5645304"/>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158" name="Straight Arrow Connector 157"/>
            <p:cNvCxnSpPr/>
            <p:nvPr/>
          </p:nvCxnSpPr>
          <p:spPr bwMode="auto">
            <a:xfrm flipV="1">
              <a:off x="7617435" y="5329210"/>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59" name="Straight Arrow Connector 158"/>
            <p:cNvCxnSpPr/>
            <p:nvPr/>
          </p:nvCxnSpPr>
          <p:spPr bwMode="auto">
            <a:xfrm>
              <a:off x="2519680" y="4354070"/>
              <a:ext cx="104949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grpSp>
        <p:nvGrpSpPr>
          <p:cNvPr id="184" name="Group 183"/>
          <p:cNvGrpSpPr/>
          <p:nvPr/>
        </p:nvGrpSpPr>
        <p:grpSpPr>
          <a:xfrm>
            <a:off x="5697569" y="4012693"/>
            <a:ext cx="3305901" cy="1294562"/>
            <a:chOff x="33744" y="4395331"/>
            <a:chExt cx="3089190" cy="769185"/>
          </a:xfrm>
        </p:grpSpPr>
        <p:sp>
          <p:nvSpPr>
            <p:cNvPr id="185" name="Rectangle 36"/>
            <p:cNvSpPr>
              <a:spLocks noChangeArrowheads="1"/>
            </p:cNvSpPr>
            <p:nvPr/>
          </p:nvSpPr>
          <p:spPr bwMode="auto">
            <a:xfrm>
              <a:off x="33744" y="4395331"/>
              <a:ext cx="3089190" cy="76918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2400" b="1" i="1" dirty="0" smtClean="0">
                <a:latin typeface="Times New Roman"/>
                <a:cs typeface="Times New Roman"/>
              </a:endParaRPr>
            </a:p>
          </p:txBody>
        </p:sp>
        <p:sp>
          <p:nvSpPr>
            <p:cNvPr id="186" name="Rectangle 185"/>
            <p:cNvSpPr/>
            <p:nvPr/>
          </p:nvSpPr>
          <p:spPr>
            <a:xfrm>
              <a:off x="52332" y="4395331"/>
              <a:ext cx="3070602" cy="713194"/>
            </a:xfrm>
            <a:prstGeom prst="rect">
              <a:avLst/>
            </a:prstGeom>
          </p:spPr>
          <p:txBody>
            <a:bodyPr wrap="square">
              <a:spAutoFit/>
            </a:bodyPr>
            <a:lstStyle/>
            <a:p>
              <a:r>
                <a:rPr lang="en-US" sz="2400" dirty="0" smtClean="0">
                  <a:cs typeface="Calibri"/>
                </a:rPr>
                <a:t>Achieves </a:t>
              </a:r>
              <a:r>
                <a:rPr lang="en-US" sz="2400" dirty="0" err="1">
                  <a:latin typeface="Times New Roman"/>
                  <a:cs typeface="Times New Roman"/>
                </a:rPr>
                <a:t>H</a:t>
              </a:r>
              <a:r>
                <a:rPr lang="en-US" sz="2400" baseline="-25000" dirty="0" err="1">
                  <a:latin typeface="Times New Roman"/>
                  <a:cs typeface="Times New Roman"/>
                </a:rPr>
                <a:t>usable</a:t>
              </a:r>
              <a:r>
                <a:rPr lang="en-US" sz="2400" baseline="-25000" dirty="0">
                  <a:latin typeface="Times New Roman"/>
                  <a:cs typeface="Times New Roman"/>
                </a:rPr>
                <a:t> </a:t>
              </a:r>
              <a:r>
                <a:rPr lang="en-US" sz="2400" dirty="0">
                  <a:latin typeface="Times New Roman"/>
                  <a:cs typeface="Times New Roman"/>
                </a:rPr>
                <a:t>≤ </a:t>
              </a:r>
              <a:r>
                <a:rPr lang="en-US" sz="2400" dirty="0" smtClean="0">
                  <a:latin typeface="Times New Roman"/>
                  <a:cs typeface="Times New Roman"/>
                </a:rPr>
                <a:t>0</a:t>
              </a:r>
              <a:br>
                <a:rPr lang="en-US" sz="2400" dirty="0" smtClean="0">
                  <a:latin typeface="Times New Roman"/>
                  <a:cs typeface="Times New Roman"/>
                </a:rPr>
              </a:br>
              <a:r>
                <a:rPr lang="en-US" sz="2400" dirty="0" smtClean="0">
                  <a:cs typeface="Calibri"/>
                </a:rPr>
                <a:t>when </a:t>
              </a:r>
              <a:r>
                <a:rPr lang="en-US" sz="2400" dirty="0">
                  <a:latin typeface="Times New Roman"/>
                  <a:cs typeface="Times New Roman"/>
                </a:rPr>
                <a:t>|</a:t>
              </a:r>
              <a:r>
                <a:rPr lang="en-US" sz="2400" i="1" dirty="0">
                  <a:latin typeface="Times New Roman"/>
                  <a:cs typeface="Times New Roman"/>
                </a:rPr>
                <a:t>Z</a:t>
              </a:r>
              <a:r>
                <a:rPr lang="en-US" sz="2400" dirty="0">
                  <a:latin typeface="Times New Roman"/>
                  <a:cs typeface="Times New Roman"/>
                </a:rPr>
                <a:t>| = </a:t>
              </a:r>
              <a:r>
                <a:rPr lang="en-US" sz="2400" i="1" dirty="0" err="1">
                  <a:latin typeface="Times New Roman"/>
                  <a:cs typeface="Times New Roman"/>
                </a:rPr>
                <a:t>ω</a:t>
              </a:r>
              <a:r>
                <a:rPr lang="en-US" sz="2400" dirty="0">
                  <a:latin typeface="Times New Roman"/>
                  <a:cs typeface="Times New Roman"/>
                </a:rPr>
                <a:t>(poly(</a:t>
              </a:r>
              <a:r>
                <a:rPr lang="en-US" sz="2400" i="1" dirty="0">
                  <a:latin typeface="Times New Roman"/>
                  <a:cs typeface="Times New Roman"/>
                </a:rPr>
                <a:t>n</a:t>
              </a:r>
              <a:r>
                <a:rPr lang="en-US" sz="2400" dirty="0">
                  <a:latin typeface="Times New Roman"/>
                  <a:cs typeface="Times New Roman"/>
                </a:rPr>
                <a:t>)</a:t>
              </a:r>
              <a:r>
                <a:rPr lang="en-US" sz="2400" dirty="0" smtClean="0">
                  <a:latin typeface="Times New Roman"/>
                  <a:cs typeface="Times New Roman"/>
                </a:rPr>
                <a:t>)</a:t>
              </a:r>
              <a:r>
                <a:rPr lang="en-US" sz="2400" dirty="0" smtClean="0">
                  <a:cs typeface="Calibri"/>
                </a:rPr>
                <a:t> &amp;</a:t>
              </a:r>
              <a:br>
                <a:rPr lang="en-US" sz="2400" dirty="0" smtClean="0">
                  <a:cs typeface="Calibri"/>
                </a:rPr>
              </a:br>
              <a:r>
                <a:rPr lang="en-US" sz="2400" i="1" dirty="0" smtClean="0">
                  <a:latin typeface="Times New Roman"/>
                  <a:cs typeface="Times New Roman"/>
                </a:rPr>
                <a:t>C</a:t>
              </a:r>
              <a:r>
                <a:rPr lang="en-US" sz="2400" dirty="0" smtClean="0">
                  <a:cs typeface="Calibri"/>
                </a:rPr>
                <a:t> </a:t>
              </a:r>
              <a:r>
                <a:rPr lang="en-US" sz="2400" dirty="0">
                  <a:cs typeface="Calibri"/>
                </a:rPr>
                <a:t>corrects </a:t>
              </a:r>
              <a:r>
                <a:rPr lang="en-US" sz="2400" dirty="0" err="1">
                  <a:latin typeface="Times New Roman"/>
                  <a:cs typeface="Times New Roman"/>
                </a:rPr>
                <a:t>Θ</a:t>
              </a:r>
              <a:r>
                <a:rPr lang="en-US" sz="2400" dirty="0">
                  <a:latin typeface="Times New Roman"/>
                  <a:cs typeface="Times New Roman"/>
                </a:rPr>
                <a:t>(</a:t>
              </a:r>
              <a:r>
                <a:rPr lang="en-US" sz="2400" i="1" dirty="0">
                  <a:latin typeface="Times New Roman"/>
                  <a:cs typeface="Times New Roman"/>
                </a:rPr>
                <a:t>k</a:t>
              </a:r>
              <a:r>
                <a:rPr lang="en-US" sz="2400" dirty="0">
                  <a:latin typeface="Times New Roman"/>
                  <a:cs typeface="Times New Roman"/>
                </a:rPr>
                <a:t>)</a:t>
              </a:r>
              <a:r>
                <a:rPr lang="en-US" sz="2400" dirty="0">
                  <a:cs typeface="Calibri"/>
                </a:rPr>
                <a:t> errors, </a:t>
              </a:r>
              <a:endParaRPr lang="en-US" sz="2400" dirty="0" smtClean="0">
                <a:cs typeface="Calibri"/>
              </a:endParaRPr>
            </a:p>
          </p:txBody>
        </p:sp>
      </p:grpSp>
    </p:spTree>
    <p:extLst>
      <p:ext uri="{BB962C8B-B14F-4D97-AF65-F5344CB8AC3E}">
        <p14:creationId xmlns:p14="http://schemas.microsoft.com/office/powerpoint/2010/main" val="31384739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8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91" y="274638"/>
            <a:ext cx="8890000" cy="1143000"/>
          </a:xfrm>
        </p:spPr>
        <p:txBody>
          <a:bodyPr>
            <a:normAutofit fontScale="90000"/>
          </a:bodyPr>
          <a:lstStyle/>
          <a:p>
            <a:r>
              <a:rPr lang="en-US" dirty="0" smtClean="0"/>
              <a:t>Error Tolerance and Security are at Odds</a:t>
            </a:r>
            <a:endParaRPr lang="en-US" dirty="0"/>
          </a:p>
        </p:txBody>
      </p:sp>
      <p:sp>
        <p:nvSpPr>
          <p:cNvPr id="4" name="Rectangle 3"/>
          <p:cNvSpPr/>
          <p:nvPr/>
        </p:nvSpPr>
        <p:spPr>
          <a:xfrm>
            <a:off x="3163455" y="1997364"/>
            <a:ext cx="5668818" cy="46412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163455" y="1628032"/>
            <a:ext cx="415498" cy="369332"/>
          </a:xfrm>
          <a:prstGeom prst="rect">
            <a:avLst/>
          </a:prstGeom>
          <a:noFill/>
        </p:spPr>
        <p:txBody>
          <a:bodyPr wrap="none" rtlCol="0">
            <a:spAutoFit/>
          </a:bodyPr>
          <a:lstStyle/>
          <a:p>
            <a:r>
              <a:rPr lang="en-US" dirty="0" smtClean="0">
                <a:latin typeface="Handwriting - Dakota"/>
                <a:cs typeface="Handwriting - Dakota"/>
              </a:rPr>
              <a:t>M</a:t>
            </a:r>
            <a:endParaRPr lang="en-US" dirty="0">
              <a:latin typeface="Handwriting - Dakota"/>
              <a:cs typeface="Handwriting - Dakota"/>
            </a:endParaRPr>
          </a:p>
        </p:txBody>
      </p:sp>
      <p:sp>
        <p:nvSpPr>
          <p:cNvPr id="7" name="Oval 6"/>
          <p:cNvSpPr/>
          <p:nvPr/>
        </p:nvSpPr>
        <p:spPr>
          <a:xfrm>
            <a:off x="6209284" y="2948432"/>
            <a:ext cx="1463040" cy="1463040"/>
          </a:xfrm>
          <a:prstGeom prst="ellipse">
            <a:avLst/>
          </a:prstGeom>
          <a:no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bwMode="auto">
          <a:xfrm>
            <a:off x="6879935" y="36348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 name="TextBox 9"/>
          <p:cNvSpPr txBox="1"/>
          <p:nvPr/>
        </p:nvSpPr>
        <p:spPr>
          <a:xfrm>
            <a:off x="3906924" y="2459335"/>
            <a:ext cx="1816177" cy="923330"/>
          </a:xfrm>
          <a:prstGeom prst="rect">
            <a:avLst/>
          </a:prstGeom>
          <a:noFill/>
        </p:spPr>
        <p:txBody>
          <a:bodyPr wrap="none" rtlCol="0">
            <a:spAutoFit/>
          </a:bodyPr>
          <a:lstStyle/>
          <a:p>
            <a:r>
              <a:rPr lang="en-US" dirty="0" smtClean="0"/>
              <a:t>Any input to </a:t>
            </a:r>
            <a:r>
              <a:rPr lang="en-US" i="1" dirty="0" smtClean="0">
                <a:latin typeface="Times New Roman"/>
                <a:cs typeface="Times New Roman"/>
              </a:rPr>
              <a:t>Rep</a:t>
            </a:r>
          </a:p>
          <a:p>
            <a:r>
              <a:rPr lang="en-US" dirty="0" smtClean="0"/>
              <a:t>in this ball </a:t>
            </a:r>
            <a:br>
              <a:rPr lang="en-US" dirty="0" smtClean="0"/>
            </a:br>
            <a:r>
              <a:rPr lang="en-US" dirty="0" smtClean="0"/>
              <a:t>produces </a:t>
            </a:r>
            <a:r>
              <a:rPr lang="en-US" i="1" dirty="0" smtClean="0">
                <a:latin typeface="Times New Roman"/>
                <a:cs typeface="Times New Roman"/>
              </a:rPr>
              <a:t>key</a:t>
            </a:r>
            <a:endParaRPr lang="en-US" i="1" dirty="0">
              <a:latin typeface="Times New Roman"/>
              <a:cs typeface="Times New Roman"/>
            </a:endParaRPr>
          </a:p>
        </p:txBody>
      </p:sp>
      <p:sp>
        <p:nvSpPr>
          <p:cNvPr id="11" name="Rectangle 10"/>
          <p:cNvSpPr/>
          <p:nvPr/>
        </p:nvSpPr>
        <p:spPr>
          <a:xfrm>
            <a:off x="6879935" y="3265543"/>
            <a:ext cx="357331" cy="369332"/>
          </a:xfrm>
          <a:prstGeom prst="rect">
            <a:avLst/>
          </a:prstGeom>
        </p:spPr>
        <p:txBody>
          <a:bodyPr wrap="none">
            <a:spAutoFit/>
          </a:bodyPr>
          <a:lstStyle/>
          <a:p>
            <a:r>
              <a:rPr lang="en-US" i="1" dirty="0" smtClean="0">
                <a:latin typeface="Times New Roman"/>
                <a:cs typeface="Times New Roman"/>
              </a:rPr>
              <a:t>w</a:t>
            </a:r>
            <a:endParaRPr lang="en-US" dirty="0"/>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4</a:t>
            </a:fld>
            <a:r>
              <a:rPr lang="en-US" smtClean="0"/>
              <a:t> BWF 4/2/2014</a:t>
            </a:r>
            <a:endParaRPr lang="en-US" dirty="0"/>
          </a:p>
        </p:txBody>
      </p:sp>
      <p:sp>
        <p:nvSpPr>
          <p:cNvPr id="12" name="TextBox 11"/>
          <p:cNvSpPr txBox="1"/>
          <p:nvPr/>
        </p:nvSpPr>
        <p:spPr>
          <a:xfrm>
            <a:off x="0" y="1997364"/>
            <a:ext cx="3024911" cy="3477875"/>
          </a:xfrm>
          <a:prstGeom prst="rect">
            <a:avLst/>
          </a:prstGeom>
          <a:noFill/>
        </p:spPr>
        <p:txBody>
          <a:bodyPr wrap="square" rtlCol="0">
            <a:spAutoFit/>
          </a:bodyPr>
          <a:lstStyle/>
          <a:p>
            <a:pPr marL="285750" indent="-285750">
              <a:buFont typeface="Arial"/>
              <a:buChar char="•"/>
            </a:pPr>
            <a:r>
              <a:rPr lang="en-US" sz="2000" dirty="0" smtClean="0"/>
              <a:t>Adversary shouldn’t guess </a:t>
            </a:r>
            <a:r>
              <a:rPr lang="en-US" sz="2000" i="1" dirty="0" smtClean="0">
                <a:latin typeface="Times New Roman"/>
                <a:cs typeface="Times New Roman"/>
              </a:rPr>
              <a:t>x</a:t>
            </a:r>
            <a:r>
              <a:rPr lang="en-US" sz="2000" dirty="0" smtClean="0">
                <a:latin typeface="Times New Roman"/>
                <a:cs typeface="Times New Roman"/>
              </a:rPr>
              <a:t>*</a:t>
            </a:r>
            <a:r>
              <a:rPr lang="en-US" sz="2000" baseline="-25000" dirty="0" smtClean="0"/>
              <a:t> </a:t>
            </a:r>
            <a:r>
              <a:rPr lang="en-US" sz="2000" dirty="0" smtClean="0"/>
              <a:t>where </a:t>
            </a:r>
            <a:br>
              <a:rPr lang="en-US" sz="2000" dirty="0" smtClean="0"/>
            </a:br>
            <a:r>
              <a:rPr lang="en-US" sz="2000" i="1" dirty="0" smtClean="0">
                <a:latin typeface="Times New Roman"/>
                <a:cs typeface="Times New Roman"/>
              </a:rPr>
              <a:t>d</a:t>
            </a:r>
            <a:r>
              <a:rPr lang="en-US" sz="2000" dirty="0" smtClean="0">
                <a:latin typeface="Times New Roman"/>
                <a:cs typeface="Times New Roman"/>
              </a:rPr>
              <a:t>(</a:t>
            </a:r>
            <a:r>
              <a:rPr lang="en-US" sz="2000" i="1" dirty="0" err="1" smtClean="0">
                <a:latin typeface="Times New Roman"/>
                <a:cs typeface="Times New Roman"/>
              </a:rPr>
              <a:t>w</a:t>
            </a:r>
            <a:r>
              <a:rPr lang="en-US" sz="2000" dirty="0" err="1" smtClean="0">
                <a:latin typeface="Times New Roman"/>
                <a:cs typeface="Times New Roman"/>
              </a:rPr>
              <a:t>,</a:t>
            </a:r>
            <a:r>
              <a:rPr lang="en-US" sz="2000" i="1" dirty="0" err="1" smtClean="0">
                <a:latin typeface="Times New Roman"/>
                <a:cs typeface="Times New Roman"/>
              </a:rPr>
              <a:t>x</a:t>
            </a:r>
            <a:r>
              <a:rPr lang="en-US" sz="2000" dirty="0" smtClean="0">
                <a:latin typeface="Times New Roman"/>
                <a:cs typeface="Times New Roman"/>
              </a:rPr>
              <a:t>*)≤</a:t>
            </a:r>
            <a:r>
              <a:rPr lang="en-US" sz="2000" i="1" dirty="0" smtClean="0">
                <a:latin typeface="Times New Roman"/>
                <a:cs typeface="Times New Roman"/>
              </a:rPr>
              <a:t> </a:t>
            </a:r>
            <a:r>
              <a:rPr lang="en-US" sz="2000" i="1" dirty="0" err="1" smtClean="0">
                <a:latin typeface="Times New Roman"/>
                <a:cs typeface="Times New Roman"/>
              </a:rPr>
              <a:t>d</a:t>
            </a:r>
            <a:r>
              <a:rPr lang="en-US" sz="2000" i="1" baseline="-25000" dirty="0" err="1" smtClean="0">
                <a:latin typeface="Times New Roman"/>
                <a:cs typeface="Times New Roman"/>
              </a:rPr>
              <a:t>max</a:t>
            </a:r>
            <a:endParaRPr lang="en-US" sz="2000" baseline="-25000" dirty="0">
              <a:latin typeface="Times New Roman"/>
              <a:cs typeface="Times New Roman"/>
            </a:endParaRPr>
          </a:p>
          <a:p>
            <a:pPr marL="285750" indent="-285750">
              <a:buFont typeface="Arial"/>
              <a:buChar char="•"/>
            </a:pPr>
            <a:r>
              <a:rPr lang="en-US" sz="2000" dirty="0" smtClean="0"/>
              <a:t>Easier as </a:t>
            </a:r>
            <a:r>
              <a:rPr lang="en-US" sz="2000" i="1" dirty="0" err="1">
                <a:latin typeface="Times New Roman"/>
                <a:cs typeface="Times New Roman"/>
              </a:rPr>
              <a:t>d</a:t>
            </a:r>
            <a:r>
              <a:rPr lang="en-US" sz="2000" i="1" baseline="-25000" dirty="0" err="1">
                <a:latin typeface="Times New Roman"/>
                <a:cs typeface="Times New Roman"/>
              </a:rPr>
              <a:t>max</a:t>
            </a:r>
            <a:r>
              <a:rPr lang="en-US" sz="2000" i="1" baseline="-25000" dirty="0">
                <a:latin typeface="Times New Roman"/>
                <a:cs typeface="Times New Roman"/>
              </a:rPr>
              <a:t> </a:t>
            </a:r>
            <a:r>
              <a:rPr lang="en-US" sz="2000" dirty="0"/>
              <a:t>increases </a:t>
            </a:r>
            <a:endParaRPr lang="en-US" sz="2000" dirty="0" smtClean="0"/>
          </a:p>
          <a:p>
            <a:pPr marL="285750" indent="-285750">
              <a:buFont typeface="Arial"/>
              <a:buChar char="•"/>
            </a:pPr>
            <a:r>
              <a:rPr lang="en-US" sz="2000" dirty="0" smtClean="0"/>
              <a:t>Consider </a:t>
            </a:r>
            <a:r>
              <a:rPr lang="en-US" sz="2000" dirty="0" smtClean="0"/>
              <a:t>a </a:t>
            </a:r>
            <a:r>
              <a:rPr lang="en-US" sz="2000" dirty="0" smtClean="0"/>
              <a:t>source </a:t>
            </a:r>
            <a:r>
              <a:rPr lang="en-US" sz="2000" i="1" dirty="0" smtClean="0">
                <a:latin typeface="Times New Roman"/>
                <a:cs typeface="Times New Roman"/>
              </a:rPr>
              <a:t>W</a:t>
            </a:r>
            <a:r>
              <a:rPr lang="en-US" sz="2000" dirty="0" smtClean="0">
                <a:latin typeface="Times New Roman"/>
                <a:cs typeface="Times New Roman"/>
              </a:rPr>
              <a:t> </a:t>
            </a:r>
            <a:r>
              <a:rPr lang="en-US" sz="2000" dirty="0" smtClean="0">
                <a:latin typeface="Calibri"/>
                <a:cs typeface="Calibri"/>
              </a:rPr>
              <a:t>where </a:t>
            </a:r>
            <a:r>
              <a:rPr lang="en-US" sz="2000" dirty="0" smtClean="0">
                <a:latin typeface="Calibri"/>
                <a:cs typeface="Calibri"/>
              </a:rPr>
              <a:t>initial readings w (for different physical devices) are </a:t>
            </a:r>
            <a:r>
              <a:rPr lang="en-US" sz="2000" dirty="0" smtClean="0">
                <a:latin typeface="Calibri"/>
                <a:cs typeface="Calibri"/>
              </a:rPr>
              <a:t>close</a:t>
            </a:r>
          </a:p>
          <a:p>
            <a:pPr marL="285750" indent="-285750">
              <a:buFont typeface="Arial"/>
              <a:buChar char="•"/>
            </a:pPr>
            <a:r>
              <a:rPr lang="en-US" sz="2000" dirty="0" smtClean="0">
                <a:solidFill>
                  <a:schemeClr val="bg1"/>
                </a:solidFill>
                <a:latin typeface="Calibri"/>
                <a:cs typeface="Calibri"/>
              </a:rPr>
              <a:t>If there is a </a:t>
            </a:r>
            <a:r>
              <a:rPr lang="en-US" sz="2000" dirty="0" smtClean="0">
                <a:solidFill>
                  <a:schemeClr val="bg1"/>
                </a:solidFill>
                <a:latin typeface="Calibri"/>
                <a:cs typeface="Calibri"/>
              </a:rPr>
              <a:t>point </a:t>
            </a:r>
            <a:r>
              <a:rPr lang="en-US" sz="2000" i="1" dirty="0" smtClean="0">
                <a:solidFill>
                  <a:schemeClr val="bg1"/>
                </a:solidFill>
                <a:latin typeface="Times New Roman"/>
                <a:cs typeface="Times New Roman"/>
              </a:rPr>
              <a:t>x</a:t>
            </a:r>
            <a:r>
              <a:rPr lang="en-US" sz="2000" dirty="0" smtClean="0">
                <a:solidFill>
                  <a:schemeClr val="bg1"/>
                </a:solidFill>
                <a:latin typeface="Times New Roman"/>
                <a:cs typeface="Times New Roman"/>
              </a:rPr>
              <a:t>*</a:t>
            </a:r>
            <a:r>
              <a:rPr lang="en-US" sz="2000" dirty="0" smtClean="0">
                <a:solidFill>
                  <a:schemeClr val="bg1"/>
                </a:solidFill>
                <a:latin typeface="Calibri"/>
                <a:cs typeface="Calibri"/>
              </a:rPr>
              <a:t> </a:t>
            </a:r>
            <a:r>
              <a:rPr lang="en-US" sz="2000" dirty="0" smtClean="0">
                <a:solidFill>
                  <a:schemeClr val="bg1"/>
                </a:solidFill>
                <a:latin typeface="Calibri"/>
                <a:cs typeface="Calibri"/>
              </a:rPr>
              <a:t>close to all points in </a:t>
            </a:r>
            <a:r>
              <a:rPr lang="en-US" sz="2000" i="1" dirty="0" smtClean="0">
                <a:solidFill>
                  <a:schemeClr val="bg1"/>
                </a:solidFill>
                <a:latin typeface="Times New Roman"/>
                <a:cs typeface="Times New Roman"/>
              </a:rPr>
              <a:t>W</a:t>
            </a:r>
            <a:r>
              <a:rPr lang="en-US" sz="2000" dirty="0" smtClean="0">
                <a:solidFill>
                  <a:schemeClr val="bg1"/>
                </a:solidFill>
                <a:latin typeface="Calibri"/>
                <a:cs typeface="Calibri"/>
              </a:rPr>
              <a:t>, no security is possible</a:t>
            </a:r>
          </a:p>
        </p:txBody>
      </p:sp>
    </p:spTree>
    <p:extLst>
      <p:ext uri="{BB962C8B-B14F-4D97-AF65-F5344CB8AC3E}">
        <p14:creationId xmlns:p14="http://schemas.microsoft.com/office/powerpoint/2010/main" val="9580428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6" presetClass="emph" presetSubtype="0" fill="hold" grpId="0" nodeType="clickEffect">
                                  <p:stCondLst>
                                    <p:cond delay="0"/>
                                  </p:stCondLst>
                                  <p:childTnLst>
                                    <p:animScale>
                                      <p:cBhvr>
                                        <p:cTn id="34" dur="2000" fill="hold"/>
                                        <p:tgtEl>
                                          <p:spTgt spid="7"/>
                                        </p:tgtEl>
                                      </p:cBhvr>
                                      <p:by x="150000" y="150000"/>
                                    </p:animScale>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2" nodeType="clickEffect">
                                  <p:stCondLst>
                                    <p:cond delay="0"/>
                                  </p:stCondLst>
                                  <p:childTnLst>
                                    <p:set>
                                      <p:cBhvr>
                                        <p:cTn id="42" dur="1" fill="hold">
                                          <p:stCondLst>
                                            <p:cond delay="0"/>
                                          </p:stCondLst>
                                        </p:cTn>
                                        <p:tgtEl>
                                          <p:spTgt spid="7"/>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9"/>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10"/>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P spid="7" grpId="1" animBg="1"/>
      <p:bldP spid="7" grpId="2" animBg="1"/>
      <p:bldP spid="9" grpId="0" animBg="1"/>
      <p:bldP spid="9" grpId="1" animBg="1"/>
      <p:bldP spid="10" grpId="0"/>
      <p:bldP spid="10" grpId="1"/>
      <p:bldP spid="11" grpId="0"/>
      <p:bldP spid="11" grpId="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375"/>
            <a:ext cx="8229600" cy="674520"/>
          </a:xfrm>
        </p:spPr>
        <p:txBody>
          <a:bodyPr>
            <a:normAutofit fontScale="90000"/>
          </a:bodyPr>
          <a:lstStyle/>
          <a:p>
            <a:r>
              <a:rPr lang="en-US" dirty="0" smtClean="0"/>
              <a:t>Reducing Required Entropy</a:t>
            </a:r>
            <a:endParaRPr lang="en-US" dirty="0"/>
          </a:p>
        </p:txBody>
      </p:sp>
      <p:sp>
        <p:nvSpPr>
          <p:cNvPr id="3" name="Content Placeholder 2"/>
          <p:cNvSpPr>
            <a:spLocks noGrp="1"/>
          </p:cNvSpPr>
          <p:nvPr>
            <p:ph idx="1"/>
          </p:nvPr>
        </p:nvSpPr>
        <p:spPr>
          <a:xfrm>
            <a:off x="451635" y="920316"/>
            <a:ext cx="8229600" cy="3124890"/>
          </a:xfrm>
        </p:spPr>
        <p:txBody>
          <a:bodyPr>
            <a:normAutofit fontScale="92500"/>
          </a:bodyPr>
          <a:lstStyle/>
          <a:p>
            <a:r>
              <a:rPr lang="en-US" dirty="0" smtClean="0"/>
              <a:t>Obfuscating symbols individually leaks equality, </a:t>
            </a:r>
            <a:r>
              <a:rPr lang="en-US" dirty="0" smtClean="0"/>
              <a:t>high </a:t>
            </a:r>
            <a:r>
              <a:rPr lang="en-US" dirty="0" smtClean="0"/>
              <a:t>entropy to ensure </a:t>
            </a:r>
            <a:r>
              <a:rPr lang="en-US" dirty="0" smtClean="0"/>
              <a:t>can’t </a:t>
            </a:r>
            <a:r>
              <a:rPr lang="en-US" dirty="0" smtClean="0"/>
              <a:t>guess stored value</a:t>
            </a:r>
          </a:p>
          <a:p>
            <a:r>
              <a:rPr lang="en-US" dirty="0" smtClean="0"/>
              <a:t>Can we reduce the necessary entropy if we obfuscate multiple symbols together?</a:t>
            </a:r>
          </a:p>
          <a:p>
            <a:pPr lvl="1"/>
            <a:r>
              <a:rPr lang="en-US" dirty="0" smtClean="0"/>
              <a:t>Obfuscating all symbols together works </a:t>
            </a:r>
            <a:br>
              <a:rPr lang="en-US" dirty="0" smtClean="0"/>
            </a:br>
            <a:r>
              <a:rPr lang="en-US" dirty="0" smtClean="0"/>
              <a:t>but eliminates error tolerance</a:t>
            </a:r>
            <a:endParaRPr lang="en-US" dirty="0"/>
          </a:p>
        </p:txBody>
      </p:sp>
      <p:sp>
        <p:nvSpPr>
          <p:cNvPr id="5" name="Slide Number Placeholder 4"/>
          <p:cNvSpPr>
            <a:spLocks noGrp="1"/>
          </p:cNvSpPr>
          <p:nvPr>
            <p:ph type="sldNum" sz="quarter" idx="12"/>
          </p:nvPr>
        </p:nvSpPr>
        <p:spPr/>
        <p:txBody>
          <a:bodyPr/>
          <a:lstStyle/>
          <a:p>
            <a:pPr algn="l"/>
            <a:fld id="{9ED7421F-71E7-F748-8E9F-5BC3CDBE49C2}" type="slidenum">
              <a:rPr lang="en-US" smtClean="0"/>
              <a:pPr algn="l"/>
              <a:t>40</a:t>
            </a:fld>
            <a:r>
              <a:rPr lang="en-US" smtClean="0"/>
              <a:t> BWF 4/2/2014</a:t>
            </a:r>
            <a:endParaRPr lang="en-US" dirty="0"/>
          </a:p>
        </p:txBody>
      </p:sp>
      <p:grpSp>
        <p:nvGrpSpPr>
          <p:cNvPr id="127" name="Group 126"/>
          <p:cNvGrpSpPr/>
          <p:nvPr/>
        </p:nvGrpSpPr>
        <p:grpSpPr>
          <a:xfrm>
            <a:off x="702254" y="3931531"/>
            <a:ext cx="7865632" cy="2769920"/>
            <a:chOff x="702254" y="3784483"/>
            <a:chExt cx="7865632" cy="2769920"/>
          </a:xfrm>
        </p:grpSpPr>
        <p:sp>
          <p:nvSpPr>
            <p:cNvPr id="128" name="Rectangle 127"/>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9" name="Group 128"/>
            <p:cNvGrpSpPr/>
            <p:nvPr/>
          </p:nvGrpSpPr>
          <p:grpSpPr>
            <a:xfrm>
              <a:off x="1463040" y="3784483"/>
              <a:ext cx="2111844" cy="2302596"/>
              <a:chOff x="6838074" y="2277355"/>
              <a:chExt cx="981497" cy="1772740"/>
            </a:xfrm>
          </p:grpSpPr>
          <p:sp>
            <p:nvSpPr>
              <p:cNvPr id="183" name="Trapezoid 182"/>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4" name="TextBox 183"/>
              <p:cNvSpPr txBox="1"/>
              <p:nvPr/>
            </p:nvSpPr>
            <p:spPr>
              <a:xfrm>
                <a:off x="6838074" y="227735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30" name="Straight Arrow Connector 129"/>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1" name="Straight Arrow Connector 130"/>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2" name="Straight Arrow Connector 131"/>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33" name="Group 132"/>
            <p:cNvGrpSpPr/>
            <p:nvPr/>
          </p:nvGrpSpPr>
          <p:grpSpPr>
            <a:xfrm>
              <a:off x="5198413" y="4697944"/>
              <a:ext cx="2578825" cy="1810201"/>
              <a:chOff x="6827762" y="2204122"/>
              <a:chExt cx="991809" cy="1845973"/>
            </a:xfrm>
          </p:grpSpPr>
          <p:sp>
            <p:nvSpPr>
              <p:cNvPr id="181" name="Trapezoid 180"/>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2" name="TextBox 181"/>
              <p:cNvSpPr txBox="1"/>
              <p:nvPr/>
            </p:nvSpPr>
            <p:spPr>
              <a:xfrm>
                <a:off x="6827762" y="2204122"/>
                <a:ext cx="482480" cy="376630"/>
              </a:xfrm>
              <a:prstGeom prst="rect">
                <a:avLst/>
              </a:prstGeom>
              <a:noFill/>
            </p:spPr>
            <p:txBody>
              <a:bodyPr wrap="none" rtlCol="0">
                <a:spAutoFit/>
              </a:bodyPr>
              <a:lstStyle/>
              <a:p>
                <a:r>
                  <a:rPr lang="en-US" i="1" dirty="0" smtClean="0">
                    <a:solidFill>
                      <a:srgbClr val="0000FF"/>
                    </a:solidFill>
                    <a:latin typeface="Times New Roman"/>
                    <a:cs typeface="Times New Roman"/>
                  </a:rPr>
                  <a:t>Reproduce</a:t>
                </a:r>
                <a:endParaRPr lang="en-US" i="1" dirty="0">
                  <a:solidFill>
                    <a:srgbClr val="0000FF"/>
                  </a:solidFill>
                  <a:latin typeface="Times New Roman"/>
                  <a:cs typeface="Times New Roman"/>
                </a:endParaRPr>
              </a:p>
            </p:txBody>
          </p:sp>
        </p:grpSp>
        <p:cxnSp>
          <p:nvCxnSpPr>
            <p:cNvPr id="134" name="Straight Arrow Connector 133"/>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5" name="Straight Arrow Connector 134"/>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36" name="TextBox 135"/>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137" name="Group 136"/>
            <p:cNvGrpSpPr/>
            <p:nvPr/>
          </p:nvGrpSpPr>
          <p:grpSpPr>
            <a:xfrm>
              <a:off x="7815967" y="4882610"/>
              <a:ext cx="579497" cy="369332"/>
              <a:chOff x="6366719" y="2492739"/>
              <a:chExt cx="579497" cy="369332"/>
            </a:xfrm>
          </p:grpSpPr>
          <p:sp>
            <p:nvSpPr>
              <p:cNvPr id="179" name="Rectangle 178"/>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0" name="TextBox 179"/>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138" name="Rectangle 137"/>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39" name="TextBox 138"/>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140" name="Elbow Connector 139"/>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42" name="Rectangle 141"/>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143" name="TextBox 142"/>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144" name="Elbow Connector 143"/>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45" name="Elbow Connector 144"/>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7" name="Straight Arrow Connector 146"/>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48" name="Group 147"/>
            <p:cNvGrpSpPr/>
            <p:nvPr/>
          </p:nvGrpSpPr>
          <p:grpSpPr>
            <a:xfrm>
              <a:off x="786386" y="4588137"/>
              <a:ext cx="413796" cy="461665"/>
              <a:chOff x="637563" y="4042853"/>
              <a:chExt cx="413796" cy="461665"/>
            </a:xfrm>
          </p:grpSpPr>
          <p:sp>
            <p:nvSpPr>
              <p:cNvPr id="177" name="Rectangle 176"/>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78" name="TextBox 177"/>
              <p:cNvSpPr txBox="1"/>
              <p:nvPr/>
            </p:nvSpPr>
            <p:spPr>
              <a:xfrm>
                <a:off x="637563" y="4042853"/>
                <a:ext cx="412393"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endParaRPr lang="en-US" sz="2400" baseline="-25000" dirty="0">
                  <a:solidFill>
                    <a:srgbClr val="000000"/>
                  </a:solidFill>
                  <a:latin typeface="Times New Roman"/>
                  <a:cs typeface="Times New Roman"/>
                </a:endParaRPr>
              </a:p>
            </p:txBody>
          </p:sp>
        </p:grpSp>
        <p:sp>
          <p:nvSpPr>
            <p:cNvPr id="149" name="TextBox 148"/>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aphicFrame>
          <p:nvGraphicFramePr>
            <p:cNvPr id="150" name="Object 149"/>
            <p:cNvGraphicFramePr>
              <a:graphicFrameLocks noChangeAspect="1"/>
            </p:cNvGraphicFramePr>
            <p:nvPr>
              <p:extLst>
                <p:ext uri="{D42A27DB-BD31-4B8C-83A1-F6EECF244321}">
                  <p14:modId xmlns:p14="http://schemas.microsoft.com/office/powerpoint/2010/main" val="1940916456"/>
                </p:ext>
              </p:extLst>
            </p:nvPr>
          </p:nvGraphicFramePr>
          <p:xfrm>
            <a:off x="4679950" y="5626100"/>
            <a:ext cx="219075" cy="241300"/>
          </p:xfrm>
          <a:graphic>
            <a:graphicData uri="http://schemas.openxmlformats.org/presentationml/2006/ole">
              <mc:AlternateContent xmlns:mc="http://schemas.openxmlformats.org/markup-compatibility/2006">
                <mc:Choice xmlns:v="urn:schemas-microsoft-com:vml" Requires="v">
                  <p:oleObj spid="_x0000_s140550" name="Equation" r:id="rId4" imgW="127000" imgH="139700" progId="Equation.3">
                    <p:embed/>
                  </p:oleObj>
                </mc:Choice>
                <mc:Fallback>
                  <p:oleObj name="Equation" r:id="rId4" imgW="127000" imgH="139700" progId="Equation.3">
                    <p:embed/>
                    <p:pic>
                      <p:nvPicPr>
                        <p:cNvPr id="0" name=""/>
                        <p:cNvPicPr/>
                        <p:nvPr/>
                      </p:nvPicPr>
                      <p:blipFill>
                        <a:blip r:embed="rId5"/>
                        <a:stretch>
                          <a:fillRect/>
                        </a:stretch>
                      </p:blipFill>
                      <p:spPr>
                        <a:xfrm>
                          <a:off x="4679950" y="5626100"/>
                          <a:ext cx="219075" cy="241300"/>
                        </a:xfrm>
                        <a:prstGeom prst="rect">
                          <a:avLst/>
                        </a:prstGeom>
                      </p:spPr>
                    </p:pic>
                  </p:oleObj>
                </mc:Fallback>
              </mc:AlternateContent>
            </a:graphicData>
          </a:graphic>
        </p:graphicFrame>
        <p:sp>
          <p:nvSpPr>
            <p:cNvPr id="151" name="TextBox 150"/>
            <p:cNvSpPr txBox="1"/>
            <p:nvPr/>
          </p:nvSpPr>
          <p:spPr>
            <a:xfrm>
              <a:off x="1548413" y="4228230"/>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nvGrpSpPr>
            <p:cNvPr id="152" name="Group 151"/>
            <p:cNvGrpSpPr/>
            <p:nvPr/>
          </p:nvGrpSpPr>
          <p:grpSpPr>
            <a:xfrm>
              <a:off x="2464487" y="4277322"/>
              <a:ext cx="1018924" cy="684337"/>
              <a:chOff x="2464487" y="4277322"/>
              <a:chExt cx="1018924" cy="684337"/>
            </a:xfrm>
          </p:grpSpPr>
          <p:grpSp>
            <p:nvGrpSpPr>
              <p:cNvPr id="173" name="Group 172"/>
              <p:cNvGrpSpPr/>
              <p:nvPr/>
            </p:nvGrpSpPr>
            <p:grpSpPr>
              <a:xfrm>
                <a:off x="2464487" y="4428895"/>
                <a:ext cx="853466" cy="532764"/>
                <a:chOff x="1142803" y="6095656"/>
                <a:chExt cx="853466" cy="532764"/>
              </a:xfrm>
            </p:grpSpPr>
            <p:sp>
              <p:nvSpPr>
                <p:cNvPr id="175" name="Rectangle 17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76" name="Rectangle 175"/>
                <p:cNvSpPr/>
                <p:nvPr/>
              </p:nvSpPr>
              <p:spPr>
                <a:xfrm>
                  <a:off x="1142803"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174" name="Rectangle 173"/>
              <p:cNvSpPr/>
              <p:nvPr/>
            </p:nvSpPr>
            <p:spPr>
              <a:xfrm>
                <a:off x="2803474" y="427732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153" name="Group 152"/>
            <p:cNvGrpSpPr/>
            <p:nvPr/>
          </p:nvGrpSpPr>
          <p:grpSpPr>
            <a:xfrm>
              <a:off x="2437751" y="5267728"/>
              <a:ext cx="1072298" cy="696777"/>
              <a:chOff x="2437751" y="5267728"/>
              <a:chExt cx="1072298" cy="696777"/>
            </a:xfrm>
          </p:grpSpPr>
          <p:grpSp>
            <p:nvGrpSpPr>
              <p:cNvPr id="169" name="Group 168"/>
              <p:cNvGrpSpPr/>
              <p:nvPr/>
            </p:nvGrpSpPr>
            <p:grpSpPr>
              <a:xfrm>
                <a:off x="2437751" y="5423197"/>
                <a:ext cx="880202" cy="541308"/>
                <a:chOff x="1116067" y="6095656"/>
                <a:chExt cx="880202" cy="541308"/>
              </a:xfrm>
            </p:grpSpPr>
            <p:sp>
              <p:nvSpPr>
                <p:cNvPr id="171" name="Rectangle 170"/>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72" name="Rectangle 171"/>
                <p:cNvSpPr/>
                <p:nvPr/>
              </p:nvSpPr>
              <p:spPr>
                <a:xfrm>
                  <a:off x="1116067" y="615201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170" name="Rectangle 169"/>
              <p:cNvSpPr/>
              <p:nvPr/>
            </p:nvSpPr>
            <p:spPr>
              <a:xfrm>
                <a:off x="2830112" y="52677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154" name="Group 153"/>
            <p:cNvGrpSpPr/>
            <p:nvPr/>
          </p:nvGrpSpPr>
          <p:grpSpPr>
            <a:xfrm>
              <a:off x="5685545" y="4896628"/>
              <a:ext cx="1067842" cy="731411"/>
              <a:chOff x="5685545" y="4896628"/>
              <a:chExt cx="1067842" cy="731411"/>
            </a:xfrm>
          </p:grpSpPr>
          <p:grpSp>
            <p:nvGrpSpPr>
              <p:cNvPr id="165" name="Group 164"/>
              <p:cNvGrpSpPr/>
              <p:nvPr/>
            </p:nvGrpSpPr>
            <p:grpSpPr>
              <a:xfrm>
                <a:off x="5685545" y="5092889"/>
                <a:ext cx="867089" cy="535150"/>
                <a:chOff x="1129180" y="6095656"/>
                <a:chExt cx="867089" cy="535150"/>
              </a:xfrm>
            </p:grpSpPr>
            <p:sp>
              <p:nvSpPr>
                <p:cNvPr id="167" name="Rectangle 166"/>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68" name="Rectangle 167"/>
                <p:cNvSpPr/>
                <p:nvPr/>
              </p:nvSpPr>
              <p:spPr>
                <a:xfrm>
                  <a:off x="1129180" y="61458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sp>
            <p:nvSpPr>
              <p:cNvPr id="166" name="Rectangle 165"/>
              <p:cNvSpPr/>
              <p:nvPr/>
            </p:nvSpPr>
            <p:spPr>
              <a:xfrm>
                <a:off x="6073450" y="489662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155" name="Group 154"/>
            <p:cNvGrpSpPr/>
            <p:nvPr/>
          </p:nvGrpSpPr>
          <p:grpSpPr>
            <a:xfrm>
              <a:off x="5683207" y="5794088"/>
              <a:ext cx="1064434" cy="760315"/>
              <a:chOff x="5683207" y="5794088"/>
              <a:chExt cx="1064434" cy="760315"/>
            </a:xfrm>
          </p:grpSpPr>
          <p:grpSp>
            <p:nvGrpSpPr>
              <p:cNvPr id="161" name="Group 160"/>
              <p:cNvGrpSpPr/>
              <p:nvPr/>
            </p:nvGrpSpPr>
            <p:grpSpPr>
              <a:xfrm>
                <a:off x="5683207" y="5993615"/>
                <a:ext cx="869427" cy="560788"/>
                <a:chOff x="1126842" y="6095656"/>
                <a:chExt cx="869427" cy="560788"/>
              </a:xfrm>
            </p:grpSpPr>
            <p:sp>
              <p:nvSpPr>
                <p:cNvPr id="163" name="Rectangle 162"/>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64" name="Rectangle 163"/>
                <p:cNvSpPr/>
                <p:nvPr/>
              </p:nvSpPr>
              <p:spPr>
                <a:xfrm>
                  <a:off x="1126842"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sp>
            <p:nvSpPr>
              <p:cNvPr id="162" name="Rectangle 161"/>
              <p:cNvSpPr/>
              <p:nvPr/>
            </p:nvSpPr>
            <p:spPr>
              <a:xfrm>
                <a:off x="6067704" y="5794088"/>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grpSp>
        <p:pic>
          <p:nvPicPr>
            <p:cNvPr id="156" name="Picture 155"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35733" y="5069521"/>
              <a:ext cx="596583" cy="259689"/>
            </a:xfrm>
            <a:prstGeom prst="rect">
              <a:avLst/>
            </a:prstGeom>
          </p:spPr>
        </p:pic>
        <p:pic>
          <p:nvPicPr>
            <p:cNvPr id="157" name="Picture 156"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43338" y="6033497"/>
              <a:ext cx="596583" cy="256669"/>
            </a:xfrm>
            <a:prstGeom prst="rect">
              <a:avLst/>
            </a:prstGeom>
          </p:spPr>
        </p:pic>
        <p:sp>
          <p:nvSpPr>
            <p:cNvPr id="158" name="TextBox 157"/>
            <p:cNvSpPr txBox="1"/>
            <p:nvPr/>
          </p:nvSpPr>
          <p:spPr>
            <a:xfrm rot="16200000">
              <a:off x="6854741" y="5645304"/>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159" name="Straight Arrow Connector 158"/>
            <p:cNvCxnSpPr/>
            <p:nvPr/>
          </p:nvCxnSpPr>
          <p:spPr bwMode="auto">
            <a:xfrm flipV="1">
              <a:off x="7617435" y="5329210"/>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60" name="Straight Arrow Connector 159"/>
            <p:cNvCxnSpPr/>
            <p:nvPr/>
          </p:nvCxnSpPr>
          <p:spPr bwMode="auto">
            <a:xfrm>
              <a:off x="2519680" y="4354070"/>
              <a:ext cx="104949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spTree>
    <p:extLst>
      <p:ext uri="{BB962C8B-B14F-4D97-AF65-F5344CB8AC3E}">
        <p14:creationId xmlns:p14="http://schemas.microsoft.com/office/powerpoint/2010/main" val="399664403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61" name="Group 60"/>
          <p:cNvGrpSpPr/>
          <p:nvPr/>
        </p:nvGrpSpPr>
        <p:grpSpPr>
          <a:xfrm>
            <a:off x="669757" y="3644789"/>
            <a:ext cx="790647" cy="649445"/>
            <a:chOff x="669757" y="1545947"/>
            <a:chExt cx="790647" cy="649445"/>
          </a:xfrm>
        </p:grpSpPr>
        <p:cxnSp>
          <p:nvCxnSpPr>
            <p:cNvPr id="10" name="Straight Arrow Connector 9"/>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1" name="TextBox 20"/>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28" name="TextBox 27"/>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sp>
        <p:nvSpPr>
          <p:cNvPr id="46" name="TextBox 45"/>
          <p:cNvSpPr txBox="1"/>
          <p:nvPr/>
        </p:nvSpPr>
        <p:spPr>
          <a:xfrm>
            <a:off x="4437921" y="3534003"/>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cxnSp>
        <p:nvCxnSpPr>
          <p:cNvPr id="47" name="Straight Arrow Connector 46"/>
          <p:cNvCxnSpPr/>
          <p:nvPr/>
        </p:nvCxnSpPr>
        <p:spPr bwMode="auto">
          <a:xfrm>
            <a:off x="5429832" y="3750844"/>
            <a:ext cx="1789116" cy="9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3" name="Straight Arrow Connector 62"/>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8" name="Straight Arrow Connector 67"/>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72" name="TextBox 71"/>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cxnSp>
        <p:nvCxnSpPr>
          <p:cNvPr id="76" name="Straight Arrow Connector 75"/>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8" name="Straight Arrow Connector 77"/>
          <p:cNvCxnSpPr/>
          <p:nvPr/>
        </p:nvCxnSpPr>
        <p:spPr bwMode="auto">
          <a:xfrm>
            <a:off x="1460406" y="5253365"/>
            <a:ext cx="2977515"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1" name="Straight Arrow Connector 80"/>
          <p:cNvCxnSpPr/>
          <p:nvPr/>
        </p:nvCxnSpPr>
        <p:spPr bwMode="auto">
          <a:xfrm>
            <a:off x="1460406" y="6208959"/>
            <a:ext cx="2977515"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Elbow Connector 82"/>
          <p:cNvCxnSpPr>
            <a:stCxn id="26" idx="3"/>
          </p:cNvCxnSpPr>
          <p:nvPr/>
        </p:nvCxnSpPr>
        <p:spPr>
          <a:xfrm>
            <a:off x="5108989" y="4256596"/>
            <a:ext cx="2109959"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4" idx="3"/>
          </p:cNvCxnSpPr>
          <p:nvPr/>
        </p:nvCxnSpPr>
        <p:spPr>
          <a:xfrm flipV="1">
            <a:off x="5134074" y="4777513"/>
            <a:ext cx="2084874" cy="435507"/>
          </a:xfrm>
          <a:prstGeom prst="bentConnector3">
            <a:avLst>
              <a:gd name="adj1" fmla="val 49391"/>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120706" y="4777513"/>
            <a:ext cx="2098242" cy="1325139"/>
          </a:xfrm>
          <a:prstGeom prst="bentConnector3">
            <a:avLst>
              <a:gd name="adj1" fmla="val 49849"/>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5" name="Content Placeholder 2"/>
          <p:cNvSpPr>
            <a:spLocks noGrp="1"/>
          </p:cNvSpPr>
          <p:nvPr>
            <p:ph idx="1"/>
          </p:nvPr>
        </p:nvSpPr>
        <p:spPr>
          <a:xfrm>
            <a:off x="451635" y="920316"/>
            <a:ext cx="8229600" cy="2217300"/>
          </a:xfrm>
        </p:spPr>
        <p:txBody>
          <a:bodyPr>
            <a:normAutofit fontScale="92500" lnSpcReduction="20000"/>
          </a:bodyPr>
          <a:lstStyle/>
          <a:p>
            <a:r>
              <a:rPr lang="en-US" dirty="0" smtClean="0"/>
              <a:t>Instead of having symbols/obfuscations in 1-1 correspondence, introduce level of indirection</a:t>
            </a:r>
          </a:p>
          <a:p>
            <a:r>
              <a:rPr lang="en-US" dirty="0" smtClean="0"/>
              <a:t>Create </a:t>
            </a:r>
            <a:r>
              <a:rPr lang="en-US" dirty="0"/>
              <a:t>random bipartite graph between </a:t>
            </a:r>
            <a:r>
              <a:rPr lang="en-US" dirty="0" smtClean="0"/>
              <a:t>symbols and </a:t>
            </a:r>
            <a:r>
              <a:rPr lang="en-US" dirty="0"/>
              <a:t>obfuscations (published in </a:t>
            </a:r>
            <a:r>
              <a:rPr lang="en-US" i="1" dirty="0">
                <a:latin typeface="Times New Roman"/>
                <a:cs typeface="Times New Roman"/>
              </a:rPr>
              <a:t>p</a:t>
            </a:r>
            <a:r>
              <a:rPr lang="en-US" dirty="0"/>
              <a:t> </a:t>
            </a:r>
            <a:r>
              <a:rPr lang="en-US" dirty="0" smtClean="0"/>
              <a:t>)</a:t>
            </a:r>
          </a:p>
          <a:p>
            <a:pPr lvl="1"/>
            <a:r>
              <a:rPr lang="en-US" dirty="0" smtClean="0"/>
              <a:t>Each obfuscation has degree </a:t>
            </a:r>
            <a:r>
              <a:rPr lang="en-US" i="1" dirty="0" smtClean="0">
                <a:latin typeface="Times New Roman"/>
                <a:cs typeface="Times New Roman"/>
              </a:rPr>
              <a:t>α</a:t>
            </a:r>
            <a:endParaRPr lang="en-US" dirty="0" smtClean="0"/>
          </a:p>
          <a:p>
            <a:endParaRPr lang="en-US" dirty="0"/>
          </a:p>
        </p:txBody>
      </p:sp>
      <p:sp>
        <p:nvSpPr>
          <p:cNvPr id="48" name="Title 1"/>
          <p:cNvSpPr>
            <a:spLocks noGrp="1"/>
          </p:cNvSpPr>
          <p:nvPr>
            <p:ph type="title"/>
          </p:nvPr>
        </p:nvSpPr>
        <p:spPr>
          <a:xfrm>
            <a:off x="457200" y="47375"/>
            <a:ext cx="8229600" cy="674520"/>
          </a:xfrm>
        </p:spPr>
        <p:txBody>
          <a:bodyPr>
            <a:normAutofit fontScale="90000"/>
          </a:bodyPr>
          <a:lstStyle/>
          <a:p>
            <a:r>
              <a:rPr lang="en-US" dirty="0" smtClean="0"/>
              <a:t>Reducing Required Entropy</a:t>
            </a:r>
            <a:endParaRPr lang="en-US" dirty="0"/>
          </a:p>
        </p:txBody>
      </p:sp>
      <p:grpSp>
        <p:nvGrpSpPr>
          <p:cNvPr id="49" name="Group 48"/>
          <p:cNvGrpSpPr/>
          <p:nvPr/>
        </p:nvGrpSpPr>
        <p:grpSpPr>
          <a:xfrm>
            <a:off x="656390" y="3672502"/>
            <a:ext cx="577300" cy="461665"/>
            <a:chOff x="637563" y="4042853"/>
            <a:chExt cx="577300" cy="461665"/>
          </a:xfrm>
        </p:grpSpPr>
        <p:sp>
          <p:nvSpPr>
            <p:cNvPr id="50" name="Rectangle 49"/>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51" name="TextBox 50"/>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1</a:t>
              </a:r>
              <a:endParaRPr lang="en-US" sz="2400" baseline="-25000" dirty="0">
                <a:solidFill>
                  <a:srgbClr val="000000"/>
                </a:solidFill>
                <a:latin typeface="Times New Roman"/>
                <a:cs typeface="Times New Roman"/>
              </a:endParaRPr>
            </a:p>
          </p:txBody>
        </p:sp>
      </p:grpSp>
      <p:grpSp>
        <p:nvGrpSpPr>
          <p:cNvPr id="53" name="Group 52"/>
          <p:cNvGrpSpPr/>
          <p:nvPr/>
        </p:nvGrpSpPr>
        <p:grpSpPr>
          <a:xfrm>
            <a:off x="649733" y="4739379"/>
            <a:ext cx="577300" cy="461665"/>
            <a:chOff x="637563" y="4042853"/>
            <a:chExt cx="577300" cy="461665"/>
          </a:xfrm>
        </p:grpSpPr>
        <p:sp>
          <p:nvSpPr>
            <p:cNvPr id="54" name="Rectangle 53"/>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59" name="TextBox 58"/>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2</a:t>
              </a:r>
              <a:endParaRPr lang="en-US" sz="2400" baseline="-25000" dirty="0">
                <a:solidFill>
                  <a:srgbClr val="000000"/>
                </a:solidFill>
                <a:latin typeface="Times New Roman"/>
                <a:cs typeface="Times New Roman"/>
              </a:endParaRPr>
            </a:p>
          </p:txBody>
        </p:sp>
      </p:grpSp>
      <p:grpSp>
        <p:nvGrpSpPr>
          <p:cNvPr id="60" name="Group 59"/>
          <p:cNvGrpSpPr/>
          <p:nvPr/>
        </p:nvGrpSpPr>
        <p:grpSpPr>
          <a:xfrm>
            <a:off x="669757" y="5629344"/>
            <a:ext cx="577300" cy="461665"/>
            <a:chOff x="637563" y="4042853"/>
            <a:chExt cx="577300" cy="461665"/>
          </a:xfrm>
        </p:grpSpPr>
        <p:sp>
          <p:nvSpPr>
            <p:cNvPr id="77" name="Rectangle 76"/>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79" name="TextBox 78"/>
            <p:cNvSpPr txBox="1"/>
            <p:nvPr/>
          </p:nvSpPr>
          <p:spPr>
            <a:xfrm>
              <a:off x="637563" y="4042853"/>
              <a:ext cx="557698" cy="461665"/>
            </a:xfrm>
            <a:prstGeom prst="rect">
              <a:avLst/>
            </a:prstGeom>
            <a:noFill/>
          </p:spPr>
          <p:txBody>
            <a:bodyPr wrap="none" rtlCol="0">
              <a:spAutoFit/>
            </a:bodyPr>
            <a:lstStyle/>
            <a:p>
              <a:r>
                <a:rPr lang="en-US" sz="2400" i="1" dirty="0" err="1" smtClean="0">
                  <a:solidFill>
                    <a:srgbClr val="000000"/>
                  </a:solidFill>
                  <a:latin typeface="Times New Roman"/>
                  <a:cs typeface="Times New Roman"/>
                </a:rPr>
                <a:t>w</a:t>
              </a:r>
              <a:r>
                <a:rPr lang="en-US" sz="2400" i="1" baseline="-25000" dirty="0" err="1" smtClean="0">
                  <a:solidFill>
                    <a:srgbClr val="000000"/>
                  </a:solidFill>
                  <a:latin typeface="Times New Roman"/>
                  <a:cs typeface="Times New Roman"/>
                </a:rPr>
                <a:t>k</a:t>
              </a:r>
              <a:endParaRPr lang="en-US" sz="2400" i="1" baseline="-25000" dirty="0">
                <a:solidFill>
                  <a:srgbClr val="000000"/>
                </a:solidFill>
                <a:latin typeface="Times New Roman"/>
                <a:cs typeface="Times New Roman"/>
              </a:endParaRPr>
            </a:p>
          </p:txBody>
        </p:sp>
      </p:grpSp>
      <p:sp>
        <p:nvSpPr>
          <p:cNvPr id="80" name="TextBox 79"/>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52" name="Group 51"/>
          <p:cNvGrpSpPr/>
          <p:nvPr/>
        </p:nvGrpSpPr>
        <p:grpSpPr>
          <a:xfrm>
            <a:off x="4276967" y="5873384"/>
            <a:ext cx="847697" cy="557973"/>
            <a:chOff x="1148572" y="6095656"/>
            <a:chExt cx="847697" cy="557973"/>
          </a:xfrm>
        </p:grpSpPr>
        <p:sp>
          <p:nvSpPr>
            <p:cNvPr id="55" name="Rectangle 5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56" name="Rectangle 55"/>
            <p:cNvSpPr/>
            <p:nvPr/>
          </p:nvSpPr>
          <p:spPr>
            <a:xfrm>
              <a:off x="1148572" y="6168680"/>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baseline="-25000" dirty="0" err="1" smtClean="0">
                  <a:latin typeface="Times New Roman"/>
                  <a:cs typeface="Times New Roman"/>
                </a:rPr>
                <a:t>k</a:t>
              </a:r>
              <a:endParaRPr lang="en-US" baseline="-25000" dirty="0">
                <a:latin typeface="Times New Roman"/>
                <a:cs typeface="Times New Roman"/>
              </a:endParaRPr>
            </a:p>
          </p:txBody>
        </p:sp>
      </p:grpSp>
      <p:grpSp>
        <p:nvGrpSpPr>
          <p:cNvPr id="57" name="Group 56"/>
          <p:cNvGrpSpPr/>
          <p:nvPr/>
        </p:nvGrpSpPr>
        <p:grpSpPr>
          <a:xfrm>
            <a:off x="4278982" y="4070155"/>
            <a:ext cx="855451" cy="525754"/>
            <a:chOff x="1140818" y="6095656"/>
            <a:chExt cx="855451" cy="525754"/>
          </a:xfrm>
        </p:grpSpPr>
        <p:sp>
          <p:nvSpPr>
            <p:cNvPr id="62" name="Rectangle 6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4" name="Rectangle 63"/>
            <p:cNvSpPr/>
            <p:nvPr/>
          </p:nvSpPr>
          <p:spPr>
            <a:xfrm>
              <a:off x="1140818" y="613646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69" name="Group 68"/>
          <p:cNvGrpSpPr/>
          <p:nvPr/>
        </p:nvGrpSpPr>
        <p:grpSpPr>
          <a:xfrm>
            <a:off x="4295928" y="4986983"/>
            <a:ext cx="821930" cy="532764"/>
            <a:chOff x="1174339" y="6095656"/>
            <a:chExt cx="821930" cy="532764"/>
          </a:xfrm>
        </p:grpSpPr>
        <p:sp>
          <p:nvSpPr>
            <p:cNvPr id="70" name="Rectangle 69"/>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1" name="Rectangle 70"/>
            <p:cNvSpPr/>
            <p:nvPr/>
          </p:nvSpPr>
          <p:spPr>
            <a:xfrm>
              <a:off x="1174339"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2</a:t>
              </a:r>
              <a:endParaRPr lang="en-US" baseline="-25000" dirty="0">
                <a:latin typeface="Times New Roman"/>
                <a:cs typeface="Times New Roman"/>
              </a:endParaRPr>
            </a:p>
          </p:txBody>
        </p:sp>
      </p:grpSp>
      <p:sp>
        <p:nvSpPr>
          <p:cNvPr id="2" name="Slide Number Placeholder 1"/>
          <p:cNvSpPr>
            <a:spLocks noGrp="1"/>
          </p:cNvSpPr>
          <p:nvPr>
            <p:ph type="sldNum" sz="quarter" idx="12"/>
          </p:nvPr>
        </p:nvSpPr>
        <p:spPr/>
        <p:txBody>
          <a:bodyPr/>
          <a:lstStyle/>
          <a:p>
            <a:pPr algn="l"/>
            <a:fld id="{9ED7421F-71E7-F748-8E9F-5BC3CDBE49C2}" type="slidenum">
              <a:rPr lang="en-US" smtClean="0"/>
              <a:pPr algn="l"/>
              <a:t>41</a:t>
            </a:fld>
            <a:r>
              <a:rPr lang="en-US" smtClean="0"/>
              <a:t> BWF 4/2/2014</a:t>
            </a:r>
            <a:endParaRPr lang="en-US" dirty="0"/>
          </a:p>
        </p:txBody>
      </p:sp>
      <p:sp>
        <p:nvSpPr>
          <p:cNvPr id="65" name="Rectangle 64"/>
          <p:cNvSpPr/>
          <p:nvPr/>
        </p:nvSpPr>
        <p:spPr>
          <a:xfrm>
            <a:off x="4656909" y="3908773"/>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sp>
        <p:nvSpPr>
          <p:cNvPr id="66" name="Rectangle 65"/>
          <p:cNvSpPr/>
          <p:nvPr/>
        </p:nvSpPr>
        <p:spPr>
          <a:xfrm>
            <a:off x="4643541" y="480975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2</a:t>
            </a:r>
            <a:endParaRPr lang="en-US" baseline="-25000" dirty="0">
              <a:latin typeface="Times New Roman"/>
              <a:cs typeface="Times New Roman"/>
            </a:endParaRPr>
          </a:p>
        </p:txBody>
      </p:sp>
      <p:sp>
        <p:nvSpPr>
          <p:cNvPr id="67" name="Rectangle 66"/>
          <p:cNvSpPr/>
          <p:nvPr/>
        </p:nvSpPr>
        <p:spPr>
          <a:xfrm>
            <a:off x="4632319" y="5724010"/>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Tree>
    <p:extLst>
      <p:ext uri="{BB962C8B-B14F-4D97-AF65-F5344CB8AC3E}">
        <p14:creationId xmlns:p14="http://schemas.microsoft.com/office/powerpoint/2010/main" val="2662631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46" name="TextBox 45"/>
          <p:cNvSpPr txBox="1"/>
          <p:nvPr/>
        </p:nvSpPr>
        <p:spPr>
          <a:xfrm>
            <a:off x="4437921" y="3534003"/>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72" name="TextBox 71"/>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cxnSp>
        <p:nvCxnSpPr>
          <p:cNvPr id="76" name="Straight Arrow Connector 75"/>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8" name="Straight Arrow Connector 77"/>
          <p:cNvCxnSpPr/>
          <p:nvPr/>
        </p:nvCxnSpPr>
        <p:spPr bwMode="auto">
          <a:xfrm>
            <a:off x="1460406" y="5253365"/>
            <a:ext cx="2977515"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1" name="Straight Arrow Connector 80"/>
          <p:cNvCxnSpPr/>
          <p:nvPr/>
        </p:nvCxnSpPr>
        <p:spPr bwMode="auto">
          <a:xfrm>
            <a:off x="1460406" y="6208959"/>
            <a:ext cx="2977515"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Elbow Connector 82"/>
          <p:cNvCxnSpPr>
            <a:stCxn id="26" idx="3"/>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4" idx="3"/>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5" name="Content Placeholder 2"/>
          <p:cNvSpPr>
            <a:spLocks noGrp="1"/>
          </p:cNvSpPr>
          <p:nvPr>
            <p:ph idx="1"/>
          </p:nvPr>
        </p:nvSpPr>
        <p:spPr>
          <a:xfrm>
            <a:off x="451635" y="920316"/>
            <a:ext cx="8229600" cy="2217300"/>
          </a:xfrm>
        </p:spPr>
        <p:txBody>
          <a:bodyPr>
            <a:normAutofit fontScale="92500" lnSpcReduction="20000"/>
          </a:bodyPr>
          <a:lstStyle/>
          <a:p>
            <a:r>
              <a:rPr lang="en-US" dirty="0" smtClean="0"/>
              <a:t>Instead of having symbols/obfuscations in 1-1 correspondence, introduce level of indirection</a:t>
            </a:r>
          </a:p>
          <a:p>
            <a:r>
              <a:rPr lang="en-US" dirty="0"/>
              <a:t>Create random bipartite graph between </a:t>
            </a:r>
            <a:r>
              <a:rPr lang="en-US" dirty="0" smtClean="0"/>
              <a:t>symbols and </a:t>
            </a:r>
            <a:r>
              <a:rPr lang="en-US" dirty="0"/>
              <a:t>obfuscations (published in </a:t>
            </a:r>
            <a:r>
              <a:rPr lang="en-US" i="1" dirty="0">
                <a:latin typeface="Times New Roman"/>
                <a:cs typeface="Times New Roman"/>
              </a:rPr>
              <a:t>p</a:t>
            </a:r>
            <a:r>
              <a:rPr lang="en-US" dirty="0"/>
              <a:t> )</a:t>
            </a:r>
          </a:p>
          <a:p>
            <a:pPr lvl="1"/>
            <a:r>
              <a:rPr lang="en-US" dirty="0"/>
              <a:t>Each obfuscation has degree </a:t>
            </a:r>
            <a:r>
              <a:rPr lang="en-US" i="1" dirty="0">
                <a:latin typeface="Times New Roman"/>
                <a:cs typeface="Times New Roman"/>
              </a:rPr>
              <a:t>α</a:t>
            </a:r>
            <a:endParaRPr lang="en-US" dirty="0"/>
          </a:p>
          <a:p>
            <a:endParaRPr lang="en-US" dirty="0"/>
          </a:p>
        </p:txBody>
      </p:sp>
      <p:sp>
        <p:nvSpPr>
          <p:cNvPr id="48" name="Title 1"/>
          <p:cNvSpPr>
            <a:spLocks noGrp="1"/>
          </p:cNvSpPr>
          <p:nvPr>
            <p:ph type="title"/>
          </p:nvPr>
        </p:nvSpPr>
        <p:spPr>
          <a:xfrm>
            <a:off x="457200" y="47375"/>
            <a:ext cx="8229600" cy="674520"/>
          </a:xfrm>
        </p:spPr>
        <p:txBody>
          <a:bodyPr>
            <a:normAutofit fontScale="90000"/>
          </a:bodyPr>
          <a:lstStyle/>
          <a:p>
            <a:r>
              <a:rPr lang="en-US" dirty="0" smtClean="0"/>
              <a:t>Reducing Required Entropy</a:t>
            </a:r>
            <a:endParaRPr lang="en-US" dirty="0"/>
          </a:p>
        </p:txBody>
      </p:sp>
      <p:grpSp>
        <p:nvGrpSpPr>
          <p:cNvPr id="49" name="Group 48"/>
          <p:cNvGrpSpPr/>
          <p:nvPr/>
        </p:nvGrpSpPr>
        <p:grpSpPr>
          <a:xfrm>
            <a:off x="669757" y="3644789"/>
            <a:ext cx="790647" cy="649445"/>
            <a:chOff x="669757" y="1545947"/>
            <a:chExt cx="790647" cy="649445"/>
          </a:xfrm>
        </p:grpSpPr>
        <p:cxnSp>
          <p:nvCxnSpPr>
            <p:cNvPr id="50" name="Straight Arrow Connector 49"/>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51" name="TextBox 50"/>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52" name="TextBox 51"/>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cxnSp>
        <p:nvCxnSpPr>
          <p:cNvPr id="53" name="Straight Arrow Connector 52"/>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4" name="Straight Arrow Connector 53"/>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59" name="Group 58"/>
          <p:cNvGrpSpPr/>
          <p:nvPr/>
        </p:nvGrpSpPr>
        <p:grpSpPr>
          <a:xfrm>
            <a:off x="656390" y="3672502"/>
            <a:ext cx="577300" cy="461665"/>
            <a:chOff x="637563" y="4042853"/>
            <a:chExt cx="577300" cy="461665"/>
          </a:xfrm>
        </p:grpSpPr>
        <p:sp>
          <p:nvSpPr>
            <p:cNvPr id="60" name="Rectangle 59"/>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77" name="TextBox 76"/>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1</a:t>
              </a:r>
              <a:endParaRPr lang="en-US" sz="2400" baseline="-25000" dirty="0">
                <a:solidFill>
                  <a:srgbClr val="000000"/>
                </a:solidFill>
                <a:latin typeface="Times New Roman"/>
                <a:cs typeface="Times New Roman"/>
              </a:endParaRPr>
            </a:p>
          </p:txBody>
        </p:sp>
      </p:grpSp>
      <p:grpSp>
        <p:nvGrpSpPr>
          <p:cNvPr id="79" name="Group 78"/>
          <p:cNvGrpSpPr/>
          <p:nvPr/>
        </p:nvGrpSpPr>
        <p:grpSpPr>
          <a:xfrm>
            <a:off x="649733" y="4739379"/>
            <a:ext cx="577300" cy="461665"/>
            <a:chOff x="637563" y="4042853"/>
            <a:chExt cx="577300" cy="461665"/>
          </a:xfrm>
        </p:grpSpPr>
        <p:sp>
          <p:nvSpPr>
            <p:cNvPr id="80" name="Rectangle 79"/>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2" name="TextBox 81"/>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2</a:t>
              </a:r>
              <a:endParaRPr lang="en-US" sz="2400" baseline="-25000" dirty="0">
                <a:solidFill>
                  <a:srgbClr val="000000"/>
                </a:solidFill>
                <a:latin typeface="Times New Roman"/>
                <a:cs typeface="Times New Roman"/>
              </a:endParaRPr>
            </a:p>
          </p:txBody>
        </p:sp>
      </p:grpSp>
      <p:grpSp>
        <p:nvGrpSpPr>
          <p:cNvPr id="85" name="Group 84"/>
          <p:cNvGrpSpPr/>
          <p:nvPr/>
        </p:nvGrpSpPr>
        <p:grpSpPr>
          <a:xfrm>
            <a:off x="669757" y="5629344"/>
            <a:ext cx="577300" cy="461665"/>
            <a:chOff x="637563" y="4042853"/>
            <a:chExt cx="577300" cy="461665"/>
          </a:xfrm>
        </p:grpSpPr>
        <p:sp>
          <p:nvSpPr>
            <p:cNvPr id="86" name="Rectangle 85"/>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8" name="TextBox 87"/>
            <p:cNvSpPr txBox="1"/>
            <p:nvPr/>
          </p:nvSpPr>
          <p:spPr>
            <a:xfrm>
              <a:off x="637563" y="4042853"/>
              <a:ext cx="557698" cy="461665"/>
            </a:xfrm>
            <a:prstGeom prst="rect">
              <a:avLst/>
            </a:prstGeom>
            <a:noFill/>
          </p:spPr>
          <p:txBody>
            <a:bodyPr wrap="none" rtlCol="0">
              <a:spAutoFit/>
            </a:bodyPr>
            <a:lstStyle/>
            <a:p>
              <a:r>
                <a:rPr lang="en-US" sz="2400" i="1" dirty="0" err="1" smtClean="0">
                  <a:solidFill>
                    <a:srgbClr val="000000"/>
                  </a:solidFill>
                  <a:latin typeface="Times New Roman"/>
                  <a:cs typeface="Times New Roman"/>
                </a:rPr>
                <a:t>w</a:t>
              </a:r>
              <a:r>
                <a:rPr lang="en-US" sz="2400" i="1" baseline="-25000" dirty="0" err="1" smtClean="0">
                  <a:solidFill>
                    <a:srgbClr val="000000"/>
                  </a:solidFill>
                  <a:latin typeface="Times New Roman"/>
                  <a:cs typeface="Times New Roman"/>
                </a:rPr>
                <a:t>k</a:t>
              </a:r>
              <a:endParaRPr lang="en-US" sz="2400" i="1" baseline="-25000" dirty="0">
                <a:solidFill>
                  <a:srgbClr val="000000"/>
                </a:solidFill>
                <a:latin typeface="Times New Roman"/>
                <a:cs typeface="Times New Roman"/>
              </a:endParaRPr>
            </a:p>
          </p:txBody>
        </p:sp>
      </p:grpSp>
      <p:sp>
        <p:nvSpPr>
          <p:cNvPr id="90" name="TextBox 89"/>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91" name="Group 90"/>
          <p:cNvGrpSpPr/>
          <p:nvPr/>
        </p:nvGrpSpPr>
        <p:grpSpPr>
          <a:xfrm>
            <a:off x="4292977" y="4079697"/>
            <a:ext cx="1990181" cy="525484"/>
            <a:chOff x="1155172" y="6095656"/>
            <a:chExt cx="1990181" cy="525484"/>
          </a:xfrm>
        </p:grpSpPr>
        <p:sp>
          <p:nvSpPr>
            <p:cNvPr id="92" name="Rectangle 91"/>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93" name="Rectangle 92"/>
            <p:cNvSpPr/>
            <p:nvPr/>
          </p:nvSpPr>
          <p:spPr>
            <a:xfrm>
              <a:off x="1155172" y="613619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94" name="Group 93"/>
          <p:cNvGrpSpPr/>
          <p:nvPr/>
        </p:nvGrpSpPr>
        <p:grpSpPr>
          <a:xfrm>
            <a:off x="4279609" y="5073999"/>
            <a:ext cx="2003549" cy="533794"/>
            <a:chOff x="1141804" y="6095656"/>
            <a:chExt cx="2003549" cy="533794"/>
          </a:xfrm>
        </p:grpSpPr>
        <p:sp>
          <p:nvSpPr>
            <p:cNvPr id="96" name="Rectangle 95"/>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97" name="Rectangle 96"/>
            <p:cNvSpPr/>
            <p:nvPr/>
          </p:nvSpPr>
          <p:spPr>
            <a:xfrm>
              <a:off x="1141804" y="614450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2</a:t>
              </a:r>
              <a:endParaRPr lang="en-US" baseline="-25000" dirty="0">
                <a:latin typeface="Times New Roman"/>
                <a:cs typeface="Times New Roman"/>
              </a:endParaRPr>
            </a:p>
          </p:txBody>
        </p:sp>
      </p:grpSp>
      <p:grpSp>
        <p:nvGrpSpPr>
          <p:cNvPr id="98" name="Group 97"/>
          <p:cNvGrpSpPr/>
          <p:nvPr/>
        </p:nvGrpSpPr>
        <p:grpSpPr>
          <a:xfrm>
            <a:off x="4266241" y="5890406"/>
            <a:ext cx="2016917" cy="553332"/>
            <a:chOff x="1153521" y="6095656"/>
            <a:chExt cx="2016917" cy="553332"/>
          </a:xfrm>
        </p:grpSpPr>
        <p:sp>
          <p:nvSpPr>
            <p:cNvPr id="99" name="Rectangle 98"/>
            <p:cNvSpPr/>
            <p:nvPr/>
          </p:nvSpPr>
          <p:spPr>
            <a:xfrm>
              <a:off x="1316332" y="6095656"/>
              <a:ext cx="1854106"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00" name="Rectangle 99"/>
            <p:cNvSpPr/>
            <p:nvPr/>
          </p:nvSpPr>
          <p:spPr>
            <a:xfrm>
              <a:off x="1153521" y="616403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cxnSp>
        <p:nvCxnSpPr>
          <p:cNvPr id="55" name="Straight Arrow Connector 54"/>
          <p:cNvCxnSpPr/>
          <p:nvPr/>
        </p:nvCxnSpPr>
        <p:spPr bwMode="auto">
          <a:xfrm>
            <a:off x="5429832" y="3750844"/>
            <a:ext cx="1789116" cy="9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 name="Slide Number Placeholder 1"/>
          <p:cNvSpPr>
            <a:spLocks noGrp="1"/>
          </p:cNvSpPr>
          <p:nvPr>
            <p:ph type="sldNum" sz="quarter" idx="12"/>
          </p:nvPr>
        </p:nvSpPr>
        <p:spPr/>
        <p:txBody>
          <a:bodyPr/>
          <a:lstStyle/>
          <a:p>
            <a:pPr algn="l"/>
            <a:fld id="{9ED7421F-71E7-F748-8E9F-5BC3CDBE49C2}" type="slidenum">
              <a:rPr lang="en-US" smtClean="0"/>
              <a:pPr algn="l"/>
              <a:t>42</a:t>
            </a:fld>
            <a:r>
              <a:rPr lang="en-US" smtClean="0"/>
              <a:t> BWF 4/2/2014</a:t>
            </a:r>
            <a:endParaRPr lang="en-US" dirty="0"/>
          </a:p>
        </p:txBody>
      </p:sp>
      <p:sp>
        <p:nvSpPr>
          <p:cNvPr id="56" name="Rectangle 55"/>
          <p:cNvSpPr/>
          <p:nvPr/>
        </p:nvSpPr>
        <p:spPr>
          <a:xfrm>
            <a:off x="5814963" y="389604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sp>
        <p:nvSpPr>
          <p:cNvPr id="57" name="Rectangle 56"/>
          <p:cNvSpPr/>
          <p:nvPr/>
        </p:nvSpPr>
        <p:spPr>
          <a:xfrm>
            <a:off x="5801595" y="4877234"/>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2</a:t>
            </a:r>
            <a:endParaRPr lang="en-US" baseline="-25000" dirty="0">
              <a:latin typeface="Times New Roman"/>
              <a:cs typeface="Times New Roman"/>
            </a:endParaRPr>
          </a:p>
        </p:txBody>
      </p:sp>
      <p:sp>
        <p:nvSpPr>
          <p:cNvPr id="61" name="Rectangle 60"/>
          <p:cNvSpPr/>
          <p:nvPr/>
        </p:nvSpPr>
        <p:spPr>
          <a:xfrm>
            <a:off x="5790373" y="571127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Tree>
    <p:extLst>
      <p:ext uri="{BB962C8B-B14F-4D97-AF65-F5344CB8AC3E}">
        <p14:creationId xmlns:p14="http://schemas.microsoft.com/office/powerpoint/2010/main" val="2789451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cxnSp>
        <p:nvCxnSpPr>
          <p:cNvPr id="83" name="Elbow Connector 82"/>
          <p:cNvCxnSpPr>
            <a:stCxn id="26" idx="3"/>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4" idx="3"/>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5" name="Content Placeholder 2"/>
          <p:cNvSpPr>
            <a:spLocks noGrp="1"/>
          </p:cNvSpPr>
          <p:nvPr>
            <p:ph idx="1"/>
          </p:nvPr>
        </p:nvSpPr>
        <p:spPr>
          <a:xfrm>
            <a:off x="451635" y="920316"/>
            <a:ext cx="8229600" cy="2217300"/>
          </a:xfrm>
        </p:spPr>
        <p:txBody>
          <a:bodyPr>
            <a:normAutofit fontScale="92500" lnSpcReduction="20000"/>
          </a:bodyPr>
          <a:lstStyle/>
          <a:p>
            <a:r>
              <a:rPr lang="en-US" dirty="0" smtClean="0"/>
              <a:t>Instead of having symbols/obfuscations in 1-1 correspondence, introduce level of indirection</a:t>
            </a:r>
          </a:p>
          <a:p>
            <a:r>
              <a:rPr lang="en-US" dirty="0" smtClean="0"/>
              <a:t>Create </a:t>
            </a:r>
            <a:r>
              <a:rPr lang="en-US" dirty="0"/>
              <a:t>random bipartite graph between </a:t>
            </a:r>
            <a:r>
              <a:rPr lang="en-US" dirty="0" smtClean="0"/>
              <a:t>symbols and </a:t>
            </a:r>
            <a:r>
              <a:rPr lang="en-US" dirty="0"/>
              <a:t>obfuscations (published in </a:t>
            </a:r>
            <a:r>
              <a:rPr lang="en-US" i="1" dirty="0">
                <a:latin typeface="Times New Roman"/>
                <a:cs typeface="Times New Roman"/>
              </a:rPr>
              <a:t>p</a:t>
            </a:r>
            <a:r>
              <a:rPr lang="en-US" dirty="0"/>
              <a:t> )</a:t>
            </a:r>
          </a:p>
          <a:p>
            <a:pPr lvl="1"/>
            <a:r>
              <a:rPr lang="en-US" dirty="0"/>
              <a:t>Each obfuscation has degree </a:t>
            </a:r>
            <a:r>
              <a:rPr lang="en-US" i="1" dirty="0" smtClean="0">
                <a:latin typeface="Times New Roman"/>
                <a:cs typeface="Times New Roman"/>
              </a:rPr>
              <a:t>α</a:t>
            </a:r>
          </a:p>
        </p:txBody>
      </p:sp>
      <p:sp>
        <p:nvSpPr>
          <p:cNvPr id="45" name="Title 1"/>
          <p:cNvSpPr>
            <a:spLocks noGrp="1"/>
          </p:cNvSpPr>
          <p:nvPr>
            <p:ph type="title"/>
          </p:nvPr>
        </p:nvSpPr>
        <p:spPr>
          <a:xfrm>
            <a:off x="457200" y="47375"/>
            <a:ext cx="8229600" cy="674520"/>
          </a:xfrm>
        </p:spPr>
        <p:txBody>
          <a:bodyPr>
            <a:normAutofit fontScale="90000"/>
          </a:bodyPr>
          <a:lstStyle/>
          <a:p>
            <a:r>
              <a:rPr lang="en-US" dirty="0" smtClean="0"/>
              <a:t>Reducing Required Entropy</a:t>
            </a:r>
            <a:endParaRPr lang="en-US" dirty="0"/>
          </a:p>
        </p:txBody>
      </p:sp>
      <p:cxnSp>
        <p:nvCxnSpPr>
          <p:cNvPr id="81" name="Straight Arrow Connector 80"/>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2" name="TextBox 81"/>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cxnSp>
        <p:nvCxnSpPr>
          <p:cNvPr id="43" name="Straight Arrow Connector 42"/>
          <p:cNvCxnSpPr/>
          <p:nvPr/>
        </p:nvCxnSpPr>
        <p:spPr bwMode="auto">
          <a:xfrm>
            <a:off x="5429832" y="3750844"/>
            <a:ext cx="1789116" cy="9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 name="Slide Number Placeholder 1"/>
          <p:cNvSpPr>
            <a:spLocks noGrp="1"/>
          </p:cNvSpPr>
          <p:nvPr>
            <p:ph type="sldNum" sz="quarter" idx="12"/>
          </p:nvPr>
        </p:nvSpPr>
        <p:spPr/>
        <p:txBody>
          <a:bodyPr/>
          <a:lstStyle/>
          <a:p>
            <a:pPr algn="l"/>
            <a:fld id="{9ED7421F-71E7-F748-8E9F-5BC3CDBE49C2}" type="slidenum">
              <a:rPr lang="en-US" smtClean="0"/>
              <a:pPr algn="l"/>
              <a:t>43</a:t>
            </a:fld>
            <a:r>
              <a:rPr lang="en-US" smtClean="0"/>
              <a:t> BWF 4/2/2014</a:t>
            </a:r>
            <a:endParaRPr lang="en-US" dirty="0"/>
          </a:p>
        </p:txBody>
      </p:sp>
      <p:sp>
        <p:nvSpPr>
          <p:cNvPr id="47" name="TextBox 46"/>
          <p:cNvSpPr txBox="1"/>
          <p:nvPr/>
        </p:nvSpPr>
        <p:spPr>
          <a:xfrm>
            <a:off x="4437921" y="3534003"/>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67" name="TextBox 66"/>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grpSp>
        <p:nvGrpSpPr>
          <p:cNvPr id="68" name="Group 67"/>
          <p:cNvGrpSpPr/>
          <p:nvPr/>
        </p:nvGrpSpPr>
        <p:grpSpPr>
          <a:xfrm>
            <a:off x="4292977" y="4079697"/>
            <a:ext cx="1990181" cy="525484"/>
            <a:chOff x="1155172" y="6095656"/>
            <a:chExt cx="1990181" cy="525484"/>
          </a:xfrm>
        </p:grpSpPr>
        <p:sp>
          <p:nvSpPr>
            <p:cNvPr id="69" name="Rectangle 68"/>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0" name="Rectangle 69"/>
            <p:cNvSpPr/>
            <p:nvPr/>
          </p:nvSpPr>
          <p:spPr>
            <a:xfrm>
              <a:off x="1155172" y="613619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71" name="Group 70"/>
          <p:cNvGrpSpPr/>
          <p:nvPr/>
        </p:nvGrpSpPr>
        <p:grpSpPr>
          <a:xfrm>
            <a:off x="4279609" y="5073999"/>
            <a:ext cx="2003549" cy="533794"/>
            <a:chOff x="1141804" y="6095656"/>
            <a:chExt cx="2003549" cy="533794"/>
          </a:xfrm>
        </p:grpSpPr>
        <p:sp>
          <p:nvSpPr>
            <p:cNvPr id="73" name="Rectangle 72"/>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4" name="Rectangle 73"/>
            <p:cNvSpPr/>
            <p:nvPr/>
          </p:nvSpPr>
          <p:spPr>
            <a:xfrm>
              <a:off x="1141804" y="614450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2</a:t>
              </a:r>
              <a:endParaRPr lang="en-US" baseline="-25000" dirty="0">
                <a:latin typeface="Times New Roman"/>
                <a:cs typeface="Times New Roman"/>
              </a:endParaRPr>
            </a:p>
          </p:txBody>
        </p:sp>
      </p:grpSp>
      <p:grpSp>
        <p:nvGrpSpPr>
          <p:cNvPr id="75" name="Group 74"/>
          <p:cNvGrpSpPr/>
          <p:nvPr/>
        </p:nvGrpSpPr>
        <p:grpSpPr>
          <a:xfrm>
            <a:off x="4266241" y="5890406"/>
            <a:ext cx="2016917" cy="553332"/>
            <a:chOff x="1153521" y="6095656"/>
            <a:chExt cx="2016917" cy="553332"/>
          </a:xfrm>
        </p:grpSpPr>
        <p:sp>
          <p:nvSpPr>
            <p:cNvPr id="85" name="Rectangle 84"/>
            <p:cNvSpPr/>
            <p:nvPr/>
          </p:nvSpPr>
          <p:spPr>
            <a:xfrm>
              <a:off x="1316332" y="6095656"/>
              <a:ext cx="1854106"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86" name="Rectangle 85"/>
            <p:cNvSpPr/>
            <p:nvPr/>
          </p:nvSpPr>
          <p:spPr>
            <a:xfrm>
              <a:off x="1153521" y="616403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88" name="Group 87"/>
          <p:cNvGrpSpPr/>
          <p:nvPr/>
        </p:nvGrpSpPr>
        <p:grpSpPr>
          <a:xfrm>
            <a:off x="669757" y="3644789"/>
            <a:ext cx="790647" cy="649445"/>
            <a:chOff x="669757" y="1545947"/>
            <a:chExt cx="790647" cy="649445"/>
          </a:xfrm>
        </p:grpSpPr>
        <p:cxnSp>
          <p:nvCxnSpPr>
            <p:cNvPr id="89" name="Straight Arrow Connector 88"/>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90" name="TextBox 89"/>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91" name="TextBox 90"/>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cxnSp>
        <p:nvCxnSpPr>
          <p:cNvPr id="92" name="Straight Arrow Connector 91"/>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3" name="Straight Arrow Connector 92"/>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94" name="Group 93"/>
          <p:cNvGrpSpPr/>
          <p:nvPr/>
        </p:nvGrpSpPr>
        <p:grpSpPr>
          <a:xfrm>
            <a:off x="656390" y="3672502"/>
            <a:ext cx="577300" cy="461665"/>
            <a:chOff x="637563" y="4042853"/>
            <a:chExt cx="577300" cy="461665"/>
          </a:xfrm>
        </p:grpSpPr>
        <p:sp>
          <p:nvSpPr>
            <p:cNvPr id="96" name="Rectangle 95"/>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97" name="TextBox 96"/>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1</a:t>
              </a:r>
              <a:endParaRPr lang="en-US" sz="2400" baseline="-25000" dirty="0">
                <a:solidFill>
                  <a:srgbClr val="000000"/>
                </a:solidFill>
                <a:latin typeface="Times New Roman"/>
                <a:cs typeface="Times New Roman"/>
              </a:endParaRPr>
            </a:p>
          </p:txBody>
        </p:sp>
      </p:grpSp>
      <p:grpSp>
        <p:nvGrpSpPr>
          <p:cNvPr id="98" name="Group 97"/>
          <p:cNvGrpSpPr/>
          <p:nvPr/>
        </p:nvGrpSpPr>
        <p:grpSpPr>
          <a:xfrm>
            <a:off x="649733" y="4739379"/>
            <a:ext cx="577300" cy="461665"/>
            <a:chOff x="637563" y="4042853"/>
            <a:chExt cx="577300" cy="461665"/>
          </a:xfrm>
        </p:grpSpPr>
        <p:sp>
          <p:nvSpPr>
            <p:cNvPr id="99" name="Rectangle 98"/>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00" name="TextBox 99"/>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2</a:t>
              </a:r>
              <a:endParaRPr lang="en-US" sz="2400" baseline="-25000" dirty="0">
                <a:solidFill>
                  <a:srgbClr val="000000"/>
                </a:solidFill>
                <a:latin typeface="Times New Roman"/>
                <a:cs typeface="Times New Roman"/>
              </a:endParaRPr>
            </a:p>
          </p:txBody>
        </p:sp>
      </p:grpSp>
      <p:grpSp>
        <p:nvGrpSpPr>
          <p:cNvPr id="101" name="Group 100"/>
          <p:cNvGrpSpPr/>
          <p:nvPr/>
        </p:nvGrpSpPr>
        <p:grpSpPr>
          <a:xfrm>
            <a:off x="669757" y="5629344"/>
            <a:ext cx="577300" cy="461665"/>
            <a:chOff x="637563" y="4042853"/>
            <a:chExt cx="577300" cy="461665"/>
          </a:xfrm>
        </p:grpSpPr>
        <p:sp>
          <p:nvSpPr>
            <p:cNvPr id="102" name="Rectangle 101"/>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03" name="TextBox 102"/>
            <p:cNvSpPr txBox="1"/>
            <p:nvPr/>
          </p:nvSpPr>
          <p:spPr>
            <a:xfrm>
              <a:off x="637563" y="4042853"/>
              <a:ext cx="557698" cy="461665"/>
            </a:xfrm>
            <a:prstGeom prst="rect">
              <a:avLst/>
            </a:prstGeom>
            <a:noFill/>
          </p:spPr>
          <p:txBody>
            <a:bodyPr wrap="none" rtlCol="0">
              <a:spAutoFit/>
            </a:bodyPr>
            <a:lstStyle/>
            <a:p>
              <a:r>
                <a:rPr lang="en-US" sz="2400" i="1" dirty="0" err="1" smtClean="0">
                  <a:solidFill>
                    <a:srgbClr val="000000"/>
                  </a:solidFill>
                  <a:latin typeface="Times New Roman"/>
                  <a:cs typeface="Times New Roman"/>
                </a:rPr>
                <a:t>w</a:t>
              </a:r>
              <a:r>
                <a:rPr lang="en-US" sz="2400" i="1" baseline="-25000" dirty="0" err="1" smtClean="0">
                  <a:solidFill>
                    <a:srgbClr val="000000"/>
                  </a:solidFill>
                  <a:latin typeface="Times New Roman"/>
                  <a:cs typeface="Times New Roman"/>
                </a:rPr>
                <a:t>k</a:t>
              </a:r>
              <a:endParaRPr lang="en-US" sz="2400" i="1" baseline="-25000" dirty="0">
                <a:solidFill>
                  <a:srgbClr val="000000"/>
                </a:solidFill>
                <a:latin typeface="Times New Roman"/>
                <a:cs typeface="Times New Roman"/>
              </a:endParaRPr>
            </a:p>
          </p:txBody>
        </p:sp>
      </p:grpSp>
      <p:sp>
        <p:nvSpPr>
          <p:cNvPr id="104" name="Rectangle 103"/>
          <p:cNvSpPr/>
          <p:nvPr/>
        </p:nvSpPr>
        <p:spPr>
          <a:xfrm>
            <a:off x="5814963" y="389604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sp>
        <p:nvSpPr>
          <p:cNvPr id="105" name="Rectangle 104"/>
          <p:cNvSpPr/>
          <p:nvPr/>
        </p:nvSpPr>
        <p:spPr>
          <a:xfrm>
            <a:off x="5801595" y="4877234"/>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2</a:t>
            </a:r>
            <a:endParaRPr lang="en-US" baseline="-25000" dirty="0">
              <a:latin typeface="Times New Roman"/>
              <a:cs typeface="Times New Roman"/>
            </a:endParaRPr>
          </a:p>
        </p:txBody>
      </p:sp>
      <p:sp>
        <p:nvSpPr>
          <p:cNvPr id="106" name="Rectangle 105"/>
          <p:cNvSpPr/>
          <p:nvPr/>
        </p:nvSpPr>
        <p:spPr>
          <a:xfrm>
            <a:off x="5790373" y="571127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Tree>
    <p:extLst>
      <p:ext uri="{BB962C8B-B14F-4D97-AF65-F5344CB8AC3E}">
        <p14:creationId xmlns:p14="http://schemas.microsoft.com/office/powerpoint/2010/main" val="1413315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cxnSp>
        <p:nvCxnSpPr>
          <p:cNvPr id="76" name="Straight Arrow Connector 75"/>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8" name="Straight Arrow Connector 77"/>
          <p:cNvCxnSpPr>
            <a:endCxn id="26" idx="1"/>
          </p:cNvCxnSpPr>
          <p:nvPr/>
        </p:nvCxnSpPr>
        <p:spPr bwMode="auto">
          <a:xfrm flipV="1">
            <a:off x="1460406" y="4256596"/>
            <a:ext cx="2968646" cy="99676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Elbow Connector 82"/>
          <p:cNvCxnSpPr>
            <a:stCxn id="26" idx="3"/>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4" idx="3"/>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5" name="Content Placeholder 2"/>
          <p:cNvSpPr>
            <a:spLocks noGrp="1"/>
          </p:cNvSpPr>
          <p:nvPr>
            <p:ph idx="1"/>
          </p:nvPr>
        </p:nvSpPr>
        <p:spPr>
          <a:xfrm>
            <a:off x="451635" y="920316"/>
            <a:ext cx="8229600" cy="2217300"/>
          </a:xfrm>
        </p:spPr>
        <p:txBody>
          <a:bodyPr>
            <a:normAutofit fontScale="92500" lnSpcReduction="20000"/>
          </a:bodyPr>
          <a:lstStyle/>
          <a:p>
            <a:r>
              <a:rPr lang="en-US" dirty="0" smtClean="0"/>
              <a:t>Instead of having symbols/obfuscations in 1-1 correspondence, introduce level of indirection</a:t>
            </a:r>
          </a:p>
          <a:p>
            <a:r>
              <a:rPr lang="en-US" dirty="0"/>
              <a:t>Create random bipartite graph between </a:t>
            </a:r>
            <a:r>
              <a:rPr lang="en-US" dirty="0" smtClean="0"/>
              <a:t>symbols and </a:t>
            </a:r>
            <a:r>
              <a:rPr lang="en-US" dirty="0"/>
              <a:t>obfuscations (published in </a:t>
            </a:r>
            <a:r>
              <a:rPr lang="en-US" i="1" dirty="0">
                <a:latin typeface="Times New Roman"/>
                <a:cs typeface="Times New Roman"/>
              </a:rPr>
              <a:t>p</a:t>
            </a:r>
            <a:r>
              <a:rPr lang="en-US" dirty="0"/>
              <a:t> )</a:t>
            </a:r>
          </a:p>
          <a:p>
            <a:pPr lvl="1"/>
            <a:r>
              <a:rPr lang="en-US" dirty="0"/>
              <a:t>Each obfuscation has degree </a:t>
            </a:r>
            <a:r>
              <a:rPr lang="en-US" i="1" dirty="0" smtClean="0">
                <a:latin typeface="Times New Roman"/>
                <a:cs typeface="Times New Roman"/>
              </a:rPr>
              <a:t>α</a:t>
            </a:r>
            <a:endParaRPr lang="en-US" dirty="0"/>
          </a:p>
        </p:txBody>
      </p:sp>
      <p:cxnSp>
        <p:nvCxnSpPr>
          <p:cNvPr id="48" name="Straight Arrow Connector 47"/>
          <p:cNvCxnSpPr>
            <a:endCxn id="26" idx="1"/>
          </p:cNvCxnSpPr>
          <p:nvPr/>
        </p:nvCxnSpPr>
        <p:spPr bwMode="auto">
          <a:xfrm flipV="1">
            <a:off x="1460406" y="4256596"/>
            <a:ext cx="2968646" cy="122509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1" name="Straight Arrow Connector 50"/>
          <p:cNvCxnSpPr>
            <a:endCxn id="26" idx="1"/>
          </p:cNvCxnSpPr>
          <p:nvPr/>
        </p:nvCxnSpPr>
        <p:spPr bwMode="auto">
          <a:xfrm flipV="1">
            <a:off x="1460406" y="4256596"/>
            <a:ext cx="2968646" cy="14606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4" name="Straight Arrow Connector 53"/>
          <p:cNvCxnSpPr>
            <a:endCxn id="74" idx="1"/>
          </p:cNvCxnSpPr>
          <p:nvPr/>
        </p:nvCxnSpPr>
        <p:spPr bwMode="auto">
          <a:xfrm flipV="1">
            <a:off x="1460406" y="5213020"/>
            <a:ext cx="2993730" cy="4072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2" name="Straight Arrow Connector 51"/>
          <p:cNvCxnSpPr>
            <a:endCxn id="74" idx="1"/>
          </p:cNvCxnSpPr>
          <p:nvPr/>
        </p:nvCxnSpPr>
        <p:spPr bwMode="auto">
          <a:xfrm flipV="1">
            <a:off x="1509108" y="5213020"/>
            <a:ext cx="2945028" cy="2686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9" name="Straight Arrow Connector 58"/>
          <p:cNvCxnSpPr>
            <a:endCxn id="74" idx="1"/>
          </p:cNvCxnSpPr>
          <p:nvPr/>
        </p:nvCxnSpPr>
        <p:spPr bwMode="auto">
          <a:xfrm flipV="1">
            <a:off x="1447037" y="5213020"/>
            <a:ext cx="3007099" cy="64715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0" name="Straight Arrow Connector 59"/>
          <p:cNvCxnSpPr>
            <a:endCxn id="74" idx="1"/>
          </p:cNvCxnSpPr>
          <p:nvPr/>
        </p:nvCxnSpPr>
        <p:spPr bwMode="auto">
          <a:xfrm flipV="1">
            <a:off x="1460406" y="5213020"/>
            <a:ext cx="2993730" cy="99594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7" name="Straight Arrow Connector 76"/>
          <p:cNvCxnSpPr/>
          <p:nvPr/>
        </p:nvCxnSpPr>
        <p:spPr bwMode="auto">
          <a:xfrm>
            <a:off x="1447037" y="5253744"/>
            <a:ext cx="2993731" cy="84890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9" name="Straight Arrow Connector 78"/>
          <p:cNvCxnSpPr/>
          <p:nvPr/>
        </p:nvCxnSpPr>
        <p:spPr bwMode="auto">
          <a:xfrm>
            <a:off x="1447037" y="4668482"/>
            <a:ext cx="2993731" cy="14341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0" name="Straight Arrow Connector 79"/>
          <p:cNvCxnSpPr/>
          <p:nvPr/>
        </p:nvCxnSpPr>
        <p:spPr bwMode="auto">
          <a:xfrm>
            <a:off x="1447037" y="5717274"/>
            <a:ext cx="2993731" cy="3853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1" name="Title 1"/>
          <p:cNvSpPr>
            <a:spLocks noGrp="1"/>
          </p:cNvSpPr>
          <p:nvPr>
            <p:ph type="title"/>
          </p:nvPr>
        </p:nvSpPr>
        <p:spPr>
          <a:xfrm>
            <a:off x="457200" y="47375"/>
            <a:ext cx="8229600" cy="674520"/>
          </a:xfrm>
        </p:spPr>
        <p:txBody>
          <a:bodyPr>
            <a:normAutofit fontScale="90000"/>
          </a:bodyPr>
          <a:lstStyle/>
          <a:p>
            <a:r>
              <a:rPr lang="en-US" dirty="0" smtClean="0"/>
              <a:t>Reducing Required Entropy</a:t>
            </a:r>
            <a:endParaRPr lang="en-US" dirty="0"/>
          </a:p>
        </p:txBody>
      </p:sp>
      <p:cxnSp>
        <p:nvCxnSpPr>
          <p:cNvPr id="101" name="Straight Arrow Connector 100"/>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02" name="TextBox 101"/>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cxnSp>
        <p:nvCxnSpPr>
          <p:cNvPr id="55" name="Straight Arrow Connector 54"/>
          <p:cNvCxnSpPr/>
          <p:nvPr/>
        </p:nvCxnSpPr>
        <p:spPr bwMode="auto">
          <a:xfrm>
            <a:off x="5429832" y="3750844"/>
            <a:ext cx="1789116" cy="9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 name="Slide Number Placeholder 1"/>
          <p:cNvSpPr>
            <a:spLocks noGrp="1"/>
          </p:cNvSpPr>
          <p:nvPr>
            <p:ph type="sldNum" sz="quarter" idx="12"/>
          </p:nvPr>
        </p:nvSpPr>
        <p:spPr/>
        <p:txBody>
          <a:bodyPr/>
          <a:lstStyle/>
          <a:p>
            <a:pPr algn="l"/>
            <a:fld id="{9ED7421F-71E7-F748-8E9F-5BC3CDBE49C2}" type="slidenum">
              <a:rPr lang="en-US" smtClean="0"/>
              <a:pPr algn="l"/>
              <a:t>44</a:t>
            </a:fld>
            <a:r>
              <a:rPr lang="en-US" smtClean="0"/>
              <a:t> BWF 4/2/2014</a:t>
            </a:r>
            <a:endParaRPr lang="en-US" dirty="0"/>
          </a:p>
        </p:txBody>
      </p:sp>
      <p:sp>
        <p:nvSpPr>
          <p:cNvPr id="68" name="TextBox 67"/>
          <p:cNvSpPr txBox="1"/>
          <p:nvPr/>
        </p:nvSpPr>
        <p:spPr>
          <a:xfrm>
            <a:off x="4437921" y="3534003"/>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69" name="TextBox 68"/>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grpSp>
        <p:nvGrpSpPr>
          <p:cNvPr id="70" name="Group 69"/>
          <p:cNvGrpSpPr/>
          <p:nvPr/>
        </p:nvGrpSpPr>
        <p:grpSpPr>
          <a:xfrm>
            <a:off x="4292977" y="4079697"/>
            <a:ext cx="1990181" cy="525484"/>
            <a:chOff x="1155172" y="6095656"/>
            <a:chExt cx="1990181" cy="525484"/>
          </a:xfrm>
        </p:grpSpPr>
        <p:sp>
          <p:nvSpPr>
            <p:cNvPr id="71" name="Rectangle 70"/>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3" name="Rectangle 72"/>
            <p:cNvSpPr/>
            <p:nvPr/>
          </p:nvSpPr>
          <p:spPr>
            <a:xfrm>
              <a:off x="1155172" y="613619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1</a:t>
              </a:r>
              <a:endParaRPr lang="en-US" baseline="-25000" dirty="0">
                <a:latin typeface="Times New Roman"/>
                <a:cs typeface="Times New Roman"/>
              </a:endParaRPr>
            </a:p>
          </p:txBody>
        </p:sp>
      </p:grpSp>
      <p:grpSp>
        <p:nvGrpSpPr>
          <p:cNvPr id="74" name="Group 73"/>
          <p:cNvGrpSpPr/>
          <p:nvPr/>
        </p:nvGrpSpPr>
        <p:grpSpPr>
          <a:xfrm>
            <a:off x="4279609" y="5073999"/>
            <a:ext cx="2003549" cy="533794"/>
            <a:chOff x="1141804" y="6095656"/>
            <a:chExt cx="2003549" cy="533794"/>
          </a:xfrm>
        </p:grpSpPr>
        <p:sp>
          <p:nvSpPr>
            <p:cNvPr id="75" name="Rectangle 74"/>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03" name="Rectangle 102"/>
            <p:cNvSpPr/>
            <p:nvPr/>
          </p:nvSpPr>
          <p:spPr>
            <a:xfrm>
              <a:off x="1141804" y="614450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2</a:t>
              </a:r>
              <a:endParaRPr lang="en-US" baseline="-25000" dirty="0">
                <a:latin typeface="Times New Roman"/>
                <a:cs typeface="Times New Roman"/>
              </a:endParaRPr>
            </a:p>
          </p:txBody>
        </p:sp>
      </p:grpSp>
      <p:grpSp>
        <p:nvGrpSpPr>
          <p:cNvPr id="104" name="Group 103"/>
          <p:cNvGrpSpPr/>
          <p:nvPr/>
        </p:nvGrpSpPr>
        <p:grpSpPr>
          <a:xfrm>
            <a:off x="4266241" y="5890406"/>
            <a:ext cx="2016917" cy="553332"/>
            <a:chOff x="1153521" y="6095656"/>
            <a:chExt cx="2016917" cy="553332"/>
          </a:xfrm>
        </p:grpSpPr>
        <p:sp>
          <p:nvSpPr>
            <p:cNvPr id="105" name="Rectangle 104"/>
            <p:cNvSpPr/>
            <p:nvPr/>
          </p:nvSpPr>
          <p:spPr>
            <a:xfrm>
              <a:off x="1316332" y="6095656"/>
              <a:ext cx="1854106"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06" name="Rectangle 105"/>
            <p:cNvSpPr/>
            <p:nvPr/>
          </p:nvSpPr>
          <p:spPr>
            <a:xfrm>
              <a:off x="1153521" y="616403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w</a:t>
              </a:r>
              <a:r>
                <a:rPr lang="en-US" i="1" baseline="-25000" dirty="0" err="1" smtClean="0">
                  <a:latin typeface="Times New Roman"/>
                  <a:cs typeface="Times New Roman"/>
                </a:rPr>
                <a:t>k</a:t>
              </a:r>
              <a:endParaRPr lang="en-US" i="1" baseline="-25000" dirty="0">
                <a:latin typeface="Times New Roman"/>
                <a:cs typeface="Times New Roman"/>
              </a:endParaRPr>
            </a:p>
          </p:txBody>
        </p:sp>
      </p:grpSp>
      <p:grpSp>
        <p:nvGrpSpPr>
          <p:cNvPr id="107" name="Group 106"/>
          <p:cNvGrpSpPr/>
          <p:nvPr/>
        </p:nvGrpSpPr>
        <p:grpSpPr>
          <a:xfrm>
            <a:off x="669757" y="3644789"/>
            <a:ext cx="790647" cy="649445"/>
            <a:chOff x="669757" y="1545947"/>
            <a:chExt cx="790647" cy="649445"/>
          </a:xfrm>
        </p:grpSpPr>
        <p:cxnSp>
          <p:nvCxnSpPr>
            <p:cNvPr id="108" name="Straight Arrow Connector 107"/>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09" name="TextBox 108"/>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110" name="TextBox 109"/>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cxnSp>
        <p:nvCxnSpPr>
          <p:cNvPr id="111" name="Straight Arrow Connector 110"/>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2" name="Straight Arrow Connector 111"/>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13" name="Group 112"/>
          <p:cNvGrpSpPr/>
          <p:nvPr/>
        </p:nvGrpSpPr>
        <p:grpSpPr>
          <a:xfrm>
            <a:off x="656390" y="3672502"/>
            <a:ext cx="577300" cy="461665"/>
            <a:chOff x="637563" y="4042853"/>
            <a:chExt cx="577300" cy="461665"/>
          </a:xfrm>
        </p:grpSpPr>
        <p:sp>
          <p:nvSpPr>
            <p:cNvPr id="114" name="Rectangle 113"/>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15" name="TextBox 114"/>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1</a:t>
              </a:r>
              <a:endParaRPr lang="en-US" sz="2400" baseline="-25000" dirty="0">
                <a:solidFill>
                  <a:srgbClr val="000000"/>
                </a:solidFill>
                <a:latin typeface="Times New Roman"/>
                <a:cs typeface="Times New Roman"/>
              </a:endParaRPr>
            </a:p>
          </p:txBody>
        </p:sp>
      </p:grpSp>
      <p:grpSp>
        <p:nvGrpSpPr>
          <p:cNvPr id="116" name="Group 115"/>
          <p:cNvGrpSpPr/>
          <p:nvPr/>
        </p:nvGrpSpPr>
        <p:grpSpPr>
          <a:xfrm>
            <a:off x="649733" y="4739379"/>
            <a:ext cx="577300" cy="461665"/>
            <a:chOff x="637563" y="4042853"/>
            <a:chExt cx="577300" cy="461665"/>
          </a:xfrm>
        </p:grpSpPr>
        <p:sp>
          <p:nvSpPr>
            <p:cNvPr id="117" name="Rectangle 116"/>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18" name="TextBox 117"/>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2</a:t>
              </a:r>
              <a:endParaRPr lang="en-US" sz="2400" baseline="-25000" dirty="0">
                <a:solidFill>
                  <a:srgbClr val="000000"/>
                </a:solidFill>
                <a:latin typeface="Times New Roman"/>
                <a:cs typeface="Times New Roman"/>
              </a:endParaRPr>
            </a:p>
          </p:txBody>
        </p:sp>
      </p:grpSp>
      <p:grpSp>
        <p:nvGrpSpPr>
          <p:cNvPr id="119" name="Group 118"/>
          <p:cNvGrpSpPr/>
          <p:nvPr/>
        </p:nvGrpSpPr>
        <p:grpSpPr>
          <a:xfrm>
            <a:off x="669757" y="5629344"/>
            <a:ext cx="577300" cy="461665"/>
            <a:chOff x="637563" y="4042853"/>
            <a:chExt cx="577300" cy="461665"/>
          </a:xfrm>
        </p:grpSpPr>
        <p:sp>
          <p:nvSpPr>
            <p:cNvPr id="120" name="Rectangle 119"/>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21" name="TextBox 120"/>
            <p:cNvSpPr txBox="1"/>
            <p:nvPr/>
          </p:nvSpPr>
          <p:spPr>
            <a:xfrm>
              <a:off x="637563" y="4042853"/>
              <a:ext cx="557698" cy="461665"/>
            </a:xfrm>
            <a:prstGeom prst="rect">
              <a:avLst/>
            </a:prstGeom>
            <a:noFill/>
          </p:spPr>
          <p:txBody>
            <a:bodyPr wrap="none" rtlCol="0">
              <a:spAutoFit/>
            </a:bodyPr>
            <a:lstStyle/>
            <a:p>
              <a:r>
                <a:rPr lang="en-US" sz="2400" i="1" dirty="0" err="1" smtClean="0">
                  <a:solidFill>
                    <a:srgbClr val="000000"/>
                  </a:solidFill>
                  <a:latin typeface="Times New Roman"/>
                  <a:cs typeface="Times New Roman"/>
                </a:rPr>
                <a:t>w</a:t>
              </a:r>
              <a:r>
                <a:rPr lang="en-US" sz="2400" i="1" baseline="-25000" dirty="0" err="1" smtClean="0">
                  <a:solidFill>
                    <a:srgbClr val="000000"/>
                  </a:solidFill>
                  <a:latin typeface="Times New Roman"/>
                  <a:cs typeface="Times New Roman"/>
                </a:rPr>
                <a:t>k</a:t>
              </a:r>
              <a:endParaRPr lang="en-US" sz="2400" i="1" baseline="-25000" dirty="0">
                <a:solidFill>
                  <a:srgbClr val="000000"/>
                </a:solidFill>
                <a:latin typeface="Times New Roman"/>
                <a:cs typeface="Times New Roman"/>
              </a:endParaRPr>
            </a:p>
          </p:txBody>
        </p:sp>
      </p:grpSp>
      <p:sp>
        <p:nvSpPr>
          <p:cNvPr id="122" name="Rectangle 121"/>
          <p:cNvSpPr/>
          <p:nvPr/>
        </p:nvSpPr>
        <p:spPr>
          <a:xfrm>
            <a:off x="5814963" y="389604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sp>
        <p:nvSpPr>
          <p:cNvPr id="123" name="Rectangle 122"/>
          <p:cNvSpPr/>
          <p:nvPr/>
        </p:nvSpPr>
        <p:spPr>
          <a:xfrm>
            <a:off x="5801595" y="4877234"/>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2</a:t>
            </a:r>
            <a:endParaRPr lang="en-US" baseline="-25000" dirty="0">
              <a:latin typeface="Times New Roman"/>
              <a:cs typeface="Times New Roman"/>
            </a:endParaRPr>
          </a:p>
        </p:txBody>
      </p:sp>
      <p:sp>
        <p:nvSpPr>
          <p:cNvPr id="124" name="Rectangle 123"/>
          <p:cNvSpPr/>
          <p:nvPr/>
        </p:nvSpPr>
        <p:spPr>
          <a:xfrm>
            <a:off x="5790373" y="571127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Tree>
    <p:extLst>
      <p:ext uri="{BB962C8B-B14F-4D97-AF65-F5344CB8AC3E}">
        <p14:creationId xmlns:p14="http://schemas.microsoft.com/office/powerpoint/2010/main" val="1984055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cxnSp>
        <p:nvCxnSpPr>
          <p:cNvPr id="76" name="Straight Arrow Connector 75"/>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8" name="Straight Arrow Connector 77"/>
          <p:cNvCxnSpPr>
            <a:endCxn id="26" idx="1"/>
          </p:cNvCxnSpPr>
          <p:nvPr/>
        </p:nvCxnSpPr>
        <p:spPr bwMode="auto">
          <a:xfrm flipV="1">
            <a:off x="1460406" y="4256596"/>
            <a:ext cx="2968646" cy="99676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Elbow Connector 82"/>
          <p:cNvCxnSpPr>
            <a:stCxn id="26" idx="3"/>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5" name="Content Placeholder 2"/>
          <p:cNvSpPr>
            <a:spLocks noGrp="1"/>
          </p:cNvSpPr>
          <p:nvPr>
            <p:ph idx="1"/>
          </p:nvPr>
        </p:nvSpPr>
        <p:spPr>
          <a:xfrm>
            <a:off x="451635" y="920316"/>
            <a:ext cx="8229600" cy="2217300"/>
          </a:xfrm>
        </p:spPr>
        <p:txBody>
          <a:bodyPr>
            <a:normAutofit fontScale="92500" lnSpcReduction="20000"/>
          </a:bodyPr>
          <a:lstStyle/>
          <a:p>
            <a:r>
              <a:rPr lang="en-US" dirty="0" smtClean="0"/>
              <a:t>Instead of having symbols/obfuscations in 1-1 correspondence, introduce level of indirection</a:t>
            </a:r>
          </a:p>
          <a:p>
            <a:r>
              <a:rPr lang="en-US" dirty="0"/>
              <a:t>Create random bipartite graph between </a:t>
            </a:r>
            <a:r>
              <a:rPr lang="en-US" dirty="0" smtClean="0"/>
              <a:t>symbols and </a:t>
            </a:r>
            <a:r>
              <a:rPr lang="en-US" dirty="0"/>
              <a:t>obfuscations (published in </a:t>
            </a:r>
            <a:r>
              <a:rPr lang="en-US" i="1" dirty="0">
                <a:latin typeface="Times New Roman"/>
                <a:cs typeface="Times New Roman"/>
              </a:rPr>
              <a:t>p</a:t>
            </a:r>
            <a:r>
              <a:rPr lang="en-US" dirty="0"/>
              <a:t> )</a:t>
            </a:r>
          </a:p>
          <a:p>
            <a:pPr lvl="1"/>
            <a:r>
              <a:rPr lang="en-US" dirty="0"/>
              <a:t>Each obfuscation has degree </a:t>
            </a:r>
            <a:r>
              <a:rPr lang="en-US" i="1" dirty="0">
                <a:latin typeface="Times New Roman"/>
                <a:cs typeface="Times New Roman"/>
              </a:rPr>
              <a:t>α</a:t>
            </a:r>
            <a:endParaRPr lang="en-US" dirty="0"/>
          </a:p>
        </p:txBody>
      </p:sp>
      <p:cxnSp>
        <p:nvCxnSpPr>
          <p:cNvPr id="48" name="Straight Arrow Connector 47"/>
          <p:cNvCxnSpPr>
            <a:endCxn id="26" idx="1"/>
          </p:cNvCxnSpPr>
          <p:nvPr/>
        </p:nvCxnSpPr>
        <p:spPr bwMode="auto">
          <a:xfrm flipV="1">
            <a:off x="1460406" y="4256596"/>
            <a:ext cx="2968646" cy="122509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1" name="Straight Arrow Connector 50"/>
          <p:cNvCxnSpPr>
            <a:endCxn id="26" idx="1"/>
          </p:cNvCxnSpPr>
          <p:nvPr/>
        </p:nvCxnSpPr>
        <p:spPr bwMode="auto">
          <a:xfrm flipV="1">
            <a:off x="1460406" y="4256596"/>
            <a:ext cx="2968646" cy="14606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4" name="Straight Arrow Connector 53"/>
          <p:cNvCxnSpPr/>
          <p:nvPr/>
        </p:nvCxnSpPr>
        <p:spPr bwMode="auto">
          <a:xfrm flipV="1">
            <a:off x="1460406" y="5213020"/>
            <a:ext cx="2993730" cy="4072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2" name="Straight Arrow Connector 51"/>
          <p:cNvCxnSpPr/>
          <p:nvPr/>
        </p:nvCxnSpPr>
        <p:spPr bwMode="auto">
          <a:xfrm flipV="1">
            <a:off x="1509108" y="5213020"/>
            <a:ext cx="2945028" cy="2686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9" name="Straight Arrow Connector 58"/>
          <p:cNvCxnSpPr/>
          <p:nvPr/>
        </p:nvCxnSpPr>
        <p:spPr bwMode="auto">
          <a:xfrm flipV="1">
            <a:off x="1447037" y="5213020"/>
            <a:ext cx="3007099" cy="64715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0" name="Straight Arrow Connector 59"/>
          <p:cNvCxnSpPr/>
          <p:nvPr/>
        </p:nvCxnSpPr>
        <p:spPr bwMode="auto">
          <a:xfrm flipV="1">
            <a:off x="1460406" y="5213020"/>
            <a:ext cx="2993730" cy="99594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7" name="Straight Arrow Connector 76"/>
          <p:cNvCxnSpPr/>
          <p:nvPr/>
        </p:nvCxnSpPr>
        <p:spPr bwMode="auto">
          <a:xfrm>
            <a:off x="1447037" y="5253744"/>
            <a:ext cx="2993731" cy="84890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9" name="Straight Arrow Connector 78"/>
          <p:cNvCxnSpPr/>
          <p:nvPr/>
        </p:nvCxnSpPr>
        <p:spPr bwMode="auto">
          <a:xfrm>
            <a:off x="1447037" y="4668482"/>
            <a:ext cx="2993731" cy="14341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0" name="Straight Arrow Connector 79"/>
          <p:cNvCxnSpPr/>
          <p:nvPr/>
        </p:nvCxnSpPr>
        <p:spPr bwMode="auto">
          <a:xfrm>
            <a:off x="1447037" y="5717274"/>
            <a:ext cx="2993731" cy="3853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1" name="Title 1"/>
          <p:cNvSpPr>
            <a:spLocks noGrp="1"/>
          </p:cNvSpPr>
          <p:nvPr>
            <p:ph type="title"/>
          </p:nvPr>
        </p:nvSpPr>
        <p:spPr>
          <a:xfrm>
            <a:off x="457200" y="47375"/>
            <a:ext cx="8229600" cy="674520"/>
          </a:xfrm>
        </p:spPr>
        <p:txBody>
          <a:bodyPr>
            <a:normAutofit fontScale="90000"/>
          </a:bodyPr>
          <a:lstStyle/>
          <a:p>
            <a:r>
              <a:rPr lang="en-US" dirty="0" smtClean="0"/>
              <a:t>Reducing Required Entropy</a:t>
            </a:r>
            <a:endParaRPr lang="en-US" dirty="0"/>
          </a:p>
        </p:txBody>
      </p:sp>
      <p:cxnSp>
        <p:nvCxnSpPr>
          <p:cNvPr id="101" name="Straight Arrow Connector 100"/>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02" name="TextBox 101"/>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cxnSp>
        <p:nvCxnSpPr>
          <p:cNvPr id="55" name="Straight Arrow Connector 54"/>
          <p:cNvCxnSpPr/>
          <p:nvPr/>
        </p:nvCxnSpPr>
        <p:spPr bwMode="auto">
          <a:xfrm>
            <a:off x="5429832" y="3750844"/>
            <a:ext cx="1789116" cy="9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 name="Slide Number Placeholder 1"/>
          <p:cNvSpPr>
            <a:spLocks noGrp="1"/>
          </p:cNvSpPr>
          <p:nvPr>
            <p:ph type="sldNum" sz="quarter" idx="12"/>
          </p:nvPr>
        </p:nvSpPr>
        <p:spPr/>
        <p:txBody>
          <a:bodyPr/>
          <a:lstStyle/>
          <a:p>
            <a:pPr algn="l"/>
            <a:fld id="{9ED7421F-71E7-F748-8E9F-5BC3CDBE49C2}" type="slidenum">
              <a:rPr lang="en-US" smtClean="0"/>
              <a:pPr algn="l"/>
              <a:t>45</a:t>
            </a:fld>
            <a:r>
              <a:rPr lang="en-US" smtClean="0"/>
              <a:t> BWF 4/2/2014</a:t>
            </a:r>
            <a:endParaRPr lang="en-US" dirty="0"/>
          </a:p>
        </p:txBody>
      </p:sp>
      <p:sp>
        <p:nvSpPr>
          <p:cNvPr id="68" name="TextBox 67"/>
          <p:cNvSpPr txBox="1"/>
          <p:nvPr/>
        </p:nvSpPr>
        <p:spPr>
          <a:xfrm>
            <a:off x="4437921" y="3534003"/>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69" name="TextBox 68"/>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grpSp>
        <p:nvGrpSpPr>
          <p:cNvPr id="70" name="Group 69"/>
          <p:cNvGrpSpPr/>
          <p:nvPr/>
        </p:nvGrpSpPr>
        <p:grpSpPr>
          <a:xfrm>
            <a:off x="4292976" y="4079697"/>
            <a:ext cx="1990182" cy="525484"/>
            <a:chOff x="1155171" y="6095656"/>
            <a:chExt cx="1990182" cy="525484"/>
          </a:xfrm>
        </p:grpSpPr>
        <p:sp>
          <p:nvSpPr>
            <p:cNvPr id="71" name="Rectangle 70"/>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3" name="Rectangle 72"/>
            <p:cNvSpPr/>
            <p:nvPr/>
          </p:nvSpPr>
          <p:spPr>
            <a:xfrm>
              <a:off x="1155171" y="6136191"/>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v</a:t>
              </a:r>
              <a:r>
                <a:rPr lang="en-US" baseline="-25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4</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10</a:t>
              </a:r>
              <a:endParaRPr lang="en-US" baseline="-25000" dirty="0">
                <a:latin typeface="Times New Roman"/>
                <a:cs typeface="Times New Roman"/>
              </a:endParaRPr>
            </a:p>
          </p:txBody>
        </p:sp>
      </p:grpSp>
      <p:sp>
        <p:nvSpPr>
          <p:cNvPr id="75" name="Rectangle 74"/>
          <p:cNvSpPr/>
          <p:nvPr/>
        </p:nvSpPr>
        <p:spPr>
          <a:xfrm>
            <a:off x="4454137" y="5073999"/>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05" name="Rectangle 104"/>
          <p:cNvSpPr/>
          <p:nvPr/>
        </p:nvSpPr>
        <p:spPr>
          <a:xfrm>
            <a:off x="4429052" y="5890406"/>
            <a:ext cx="1854106"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grpSp>
        <p:nvGrpSpPr>
          <p:cNvPr id="107" name="Group 106"/>
          <p:cNvGrpSpPr/>
          <p:nvPr/>
        </p:nvGrpSpPr>
        <p:grpSpPr>
          <a:xfrm>
            <a:off x="669757" y="3644789"/>
            <a:ext cx="790647" cy="649445"/>
            <a:chOff x="669757" y="1545947"/>
            <a:chExt cx="790647" cy="649445"/>
          </a:xfrm>
        </p:grpSpPr>
        <p:cxnSp>
          <p:nvCxnSpPr>
            <p:cNvPr id="108" name="Straight Arrow Connector 107"/>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09" name="TextBox 108"/>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110" name="TextBox 109"/>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cxnSp>
        <p:nvCxnSpPr>
          <p:cNvPr id="111" name="Straight Arrow Connector 110"/>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2" name="Straight Arrow Connector 111"/>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13" name="Group 112"/>
          <p:cNvGrpSpPr/>
          <p:nvPr/>
        </p:nvGrpSpPr>
        <p:grpSpPr>
          <a:xfrm>
            <a:off x="656390" y="3672502"/>
            <a:ext cx="577300" cy="461665"/>
            <a:chOff x="637563" y="4042853"/>
            <a:chExt cx="577300" cy="461665"/>
          </a:xfrm>
        </p:grpSpPr>
        <p:sp>
          <p:nvSpPr>
            <p:cNvPr id="114" name="Rectangle 113"/>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15" name="TextBox 114"/>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1</a:t>
              </a:r>
              <a:endParaRPr lang="en-US" sz="2400" baseline="-25000" dirty="0">
                <a:solidFill>
                  <a:srgbClr val="000000"/>
                </a:solidFill>
                <a:latin typeface="Times New Roman"/>
                <a:cs typeface="Times New Roman"/>
              </a:endParaRPr>
            </a:p>
          </p:txBody>
        </p:sp>
      </p:grpSp>
      <p:grpSp>
        <p:nvGrpSpPr>
          <p:cNvPr id="116" name="Group 115"/>
          <p:cNvGrpSpPr/>
          <p:nvPr/>
        </p:nvGrpSpPr>
        <p:grpSpPr>
          <a:xfrm>
            <a:off x="649733" y="4739379"/>
            <a:ext cx="577300" cy="461665"/>
            <a:chOff x="637563" y="4042853"/>
            <a:chExt cx="577300" cy="461665"/>
          </a:xfrm>
        </p:grpSpPr>
        <p:sp>
          <p:nvSpPr>
            <p:cNvPr id="117" name="Rectangle 116"/>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18" name="TextBox 117"/>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2</a:t>
              </a:r>
              <a:endParaRPr lang="en-US" sz="2400" baseline="-25000" dirty="0">
                <a:solidFill>
                  <a:srgbClr val="000000"/>
                </a:solidFill>
                <a:latin typeface="Times New Roman"/>
                <a:cs typeface="Times New Roman"/>
              </a:endParaRPr>
            </a:p>
          </p:txBody>
        </p:sp>
      </p:grpSp>
      <p:grpSp>
        <p:nvGrpSpPr>
          <p:cNvPr id="119" name="Group 118"/>
          <p:cNvGrpSpPr/>
          <p:nvPr/>
        </p:nvGrpSpPr>
        <p:grpSpPr>
          <a:xfrm>
            <a:off x="669757" y="5629344"/>
            <a:ext cx="577300" cy="461665"/>
            <a:chOff x="637563" y="4042853"/>
            <a:chExt cx="577300" cy="461665"/>
          </a:xfrm>
        </p:grpSpPr>
        <p:sp>
          <p:nvSpPr>
            <p:cNvPr id="120" name="Rectangle 119"/>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21" name="TextBox 120"/>
            <p:cNvSpPr txBox="1"/>
            <p:nvPr/>
          </p:nvSpPr>
          <p:spPr>
            <a:xfrm>
              <a:off x="637563" y="4042853"/>
              <a:ext cx="557698" cy="461665"/>
            </a:xfrm>
            <a:prstGeom prst="rect">
              <a:avLst/>
            </a:prstGeom>
            <a:noFill/>
          </p:spPr>
          <p:txBody>
            <a:bodyPr wrap="none" rtlCol="0">
              <a:spAutoFit/>
            </a:bodyPr>
            <a:lstStyle/>
            <a:p>
              <a:r>
                <a:rPr lang="en-US" sz="2400" i="1" dirty="0" err="1" smtClean="0">
                  <a:solidFill>
                    <a:srgbClr val="000000"/>
                  </a:solidFill>
                  <a:latin typeface="Times New Roman"/>
                  <a:cs typeface="Times New Roman"/>
                </a:rPr>
                <a:t>w</a:t>
              </a:r>
              <a:r>
                <a:rPr lang="en-US" sz="2400" i="1" baseline="-25000" dirty="0" err="1" smtClean="0">
                  <a:solidFill>
                    <a:srgbClr val="000000"/>
                  </a:solidFill>
                  <a:latin typeface="Times New Roman"/>
                  <a:cs typeface="Times New Roman"/>
                </a:rPr>
                <a:t>k</a:t>
              </a:r>
              <a:endParaRPr lang="en-US" sz="2400" i="1" baseline="-25000" dirty="0">
                <a:solidFill>
                  <a:srgbClr val="000000"/>
                </a:solidFill>
                <a:latin typeface="Times New Roman"/>
                <a:cs typeface="Times New Roman"/>
              </a:endParaRPr>
            </a:p>
          </p:txBody>
        </p:sp>
      </p:grpSp>
      <p:sp>
        <p:nvSpPr>
          <p:cNvPr id="122" name="Rectangle 121"/>
          <p:cNvSpPr/>
          <p:nvPr/>
        </p:nvSpPr>
        <p:spPr>
          <a:xfrm>
            <a:off x="5814963" y="389604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sp>
        <p:nvSpPr>
          <p:cNvPr id="123" name="Rectangle 122"/>
          <p:cNvSpPr/>
          <p:nvPr/>
        </p:nvSpPr>
        <p:spPr>
          <a:xfrm>
            <a:off x="5801595" y="4877234"/>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2</a:t>
            </a:r>
            <a:endParaRPr lang="en-US" baseline="-25000" dirty="0">
              <a:latin typeface="Times New Roman"/>
              <a:cs typeface="Times New Roman"/>
            </a:endParaRPr>
          </a:p>
        </p:txBody>
      </p:sp>
      <p:sp>
        <p:nvSpPr>
          <p:cNvPr id="124" name="Rectangle 123"/>
          <p:cNvSpPr/>
          <p:nvPr/>
        </p:nvSpPr>
        <p:spPr>
          <a:xfrm>
            <a:off x="5790373" y="571127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125" name="Rectangle 124"/>
          <p:cNvSpPr/>
          <p:nvPr/>
        </p:nvSpPr>
        <p:spPr>
          <a:xfrm>
            <a:off x="4235576" y="5103977"/>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v</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6</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8</a:t>
            </a:r>
            <a:endParaRPr lang="en-US" baseline="-25000" dirty="0">
              <a:latin typeface="Times New Roman"/>
              <a:cs typeface="Times New Roman"/>
            </a:endParaRPr>
          </a:p>
        </p:txBody>
      </p:sp>
      <p:sp>
        <p:nvSpPr>
          <p:cNvPr id="126" name="Rectangle 125"/>
          <p:cNvSpPr/>
          <p:nvPr/>
        </p:nvSpPr>
        <p:spPr>
          <a:xfrm>
            <a:off x="4235576" y="5953753"/>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v</a:t>
            </a:r>
            <a:r>
              <a:rPr lang="en-US" i="1" baseline="-25000" dirty="0" err="1"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4</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7</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9</a:t>
            </a:r>
            <a:endParaRPr lang="en-US" baseline="-25000" dirty="0">
              <a:latin typeface="Times New Roman"/>
              <a:cs typeface="Times New Roman"/>
            </a:endParaRPr>
          </a:p>
        </p:txBody>
      </p:sp>
    </p:spTree>
    <p:extLst>
      <p:ext uri="{BB962C8B-B14F-4D97-AF65-F5344CB8AC3E}">
        <p14:creationId xmlns:p14="http://schemas.microsoft.com/office/powerpoint/2010/main" val="3691468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ontent Placeholder 2"/>
          <p:cNvSpPr txBox="1">
            <a:spLocks/>
          </p:cNvSpPr>
          <p:nvPr/>
        </p:nvSpPr>
        <p:spPr>
          <a:xfrm>
            <a:off x="-1" y="731520"/>
            <a:ext cx="8886495" cy="221730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smtClean="0"/>
              <a:t>The graph is an averaging sampler </a:t>
            </a:r>
            <a:r>
              <a:rPr lang="en-US" sz="2000" dirty="0" smtClean="0"/>
              <a:t>[Lu2002,Vadhan2003]</a:t>
            </a:r>
            <a:endParaRPr lang="en-US" sz="2400" dirty="0" smtClean="0"/>
          </a:p>
          <a:p>
            <a:r>
              <a:rPr lang="en-US" sz="2400" dirty="0"/>
              <a:t>Obfuscating multiple blocks together degrades error tolerance</a:t>
            </a:r>
          </a:p>
          <a:p>
            <a:pPr lvl="1"/>
            <a:r>
              <a:rPr lang="en-US" sz="2400" dirty="0" smtClean="0"/>
              <a:t>If </a:t>
            </a:r>
            <a:r>
              <a:rPr lang="en-US" sz="2400" i="1" dirty="0" smtClean="0">
                <a:latin typeface="Times New Roman"/>
                <a:cs typeface="Times New Roman"/>
              </a:rPr>
              <a:t>d</a:t>
            </a:r>
            <a:r>
              <a:rPr lang="en-US" sz="2400" dirty="0" smtClean="0">
                <a:latin typeface="Times New Roman"/>
                <a:cs typeface="Times New Roman"/>
              </a:rPr>
              <a:t>(</a:t>
            </a:r>
            <a:r>
              <a:rPr lang="en-US" sz="2400" i="1" dirty="0" smtClean="0">
                <a:latin typeface="Times New Roman"/>
                <a:cs typeface="Times New Roman"/>
              </a:rPr>
              <a:t>w</a:t>
            </a:r>
            <a:r>
              <a:rPr lang="en-US" sz="2400" dirty="0" smtClean="0">
                <a:latin typeface="Times New Roman"/>
                <a:cs typeface="Times New Roman"/>
              </a:rPr>
              <a:t>, </a:t>
            </a:r>
            <a:r>
              <a:rPr lang="en-US" sz="2400" i="1" dirty="0">
                <a:latin typeface="Times New Roman"/>
                <a:cs typeface="Times New Roman"/>
              </a:rPr>
              <a:t>x</a:t>
            </a:r>
            <a:r>
              <a:rPr lang="en-US" sz="2400" dirty="0" smtClean="0">
                <a:latin typeface="Times New Roman"/>
                <a:cs typeface="Times New Roman"/>
              </a:rPr>
              <a:t>)</a:t>
            </a:r>
            <a:r>
              <a:rPr lang="en-US" sz="2400" dirty="0" smtClean="0">
                <a:latin typeface="Times New Roman"/>
                <a:cs typeface="Times New Roman"/>
              </a:rPr>
              <a:t>≤ </a:t>
            </a:r>
            <a:r>
              <a:rPr lang="en-US" sz="2400" i="1" dirty="0" err="1" smtClean="0">
                <a:latin typeface="Times New Roman"/>
                <a:cs typeface="Times New Roman"/>
              </a:rPr>
              <a:t>d</a:t>
            </a:r>
            <a:r>
              <a:rPr lang="en-US" sz="2400" baseline="-25000" dirty="0" err="1" smtClean="0">
                <a:latin typeface="Times New Roman"/>
                <a:cs typeface="Times New Roman"/>
              </a:rPr>
              <a:t>max</a:t>
            </a:r>
            <a:r>
              <a:rPr lang="en-US" sz="2400" dirty="0" smtClean="0"/>
              <a:t>, then </a:t>
            </a:r>
            <a:r>
              <a:rPr lang="en-US" sz="2400" dirty="0" smtClean="0"/>
              <a:t>prob. each </a:t>
            </a:r>
            <a:r>
              <a:rPr lang="en-US" sz="2400" i="1" dirty="0" smtClean="0">
                <a:latin typeface="Times New Roman"/>
                <a:cs typeface="Times New Roman"/>
              </a:rPr>
              <a:t>v</a:t>
            </a:r>
            <a:r>
              <a:rPr lang="en-US" sz="2400" i="1" baseline="-25000" dirty="0" smtClean="0">
                <a:latin typeface="Times New Roman"/>
                <a:cs typeface="Times New Roman"/>
              </a:rPr>
              <a:t>i</a:t>
            </a:r>
            <a:r>
              <a:rPr lang="en-US" sz="2400" dirty="0" smtClean="0"/>
              <a:t> contains </a:t>
            </a:r>
            <a:r>
              <a:rPr lang="en-US" sz="2400" dirty="0" smtClean="0"/>
              <a:t>an error is </a:t>
            </a:r>
            <a:r>
              <a:rPr lang="en-US" sz="2400" i="1" dirty="0" smtClean="0">
                <a:latin typeface="Times New Roman"/>
                <a:cs typeface="Times New Roman"/>
              </a:rPr>
              <a:t>O</a:t>
            </a:r>
            <a:r>
              <a:rPr lang="en-US" sz="2400" dirty="0" smtClean="0">
                <a:latin typeface="Times New Roman"/>
                <a:cs typeface="Times New Roman"/>
              </a:rPr>
              <a:t>(</a:t>
            </a:r>
            <a:r>
              <a:rPr lang="en-US" sz="2400" i="1" dirty="0" err="1" smtClean="0">
                <a:latin typeface="Times New Roman"/>
                <a:cs typeface="Times New Roman"/>
              </a:rPr>
              <a:t>d</a:t>
            </a:r>
            <a:r>
              <a:rPr lang="en-US" sz="2400" baseline="-25000" dirty="0" err="1" smtClean="0">
                <a:latin typeface="Times New Roman"/>
                <a:cs typeface="Times New Roman"/>
              </a:rPr>
              <a:t>max</a:t>
            </a:r>
            <a:r>
              <a:rPr lang="en-US" sz="2400" dirty="0" smtClean="0">
                <a:latin typeface="Times New Roman"/>
                <a:cs typeface="Times New Roman"/>
              </a:rPr>
              <a:t>*α</a:t>
            </a:r>
            <a:r>
              <a:rPr lang="en-US" sz="2400" dirty="0" smtClean="0">
                <a:latin typeface="Times New Roman"/>
                <a:cs typeface="Times New Roman"/>
              </a:rPr>
              <a:t>)</a:t>
            </a:r>
            <a:endParaRPr lang="en-US" sz="2400" dirty="0" smtClean="0"/>
          </a:p>
          <a:p>
            <a:pPr lvl="1"/>
            <a:r>
              <a:rPr lang="en-US" sz="2400" dirty="0" smtClean="0"/>
              <a:t>If </a:t>
            </a:r>
            <a:r>
              <a:rPr lang="en-US" sz="2400" i="1" dirty="0" smtClean="0">
                <a:latin typeface="Times New Roman"/>
                <a:cs typeface="Times New Roman"/>
              </a:rPr>
              <a:t>C</a:t>
            </a:r>
            <a:r>
              <a:rPr lang="en-US" sz="2400" dirty="0" smtClean="0"/>
              <a:t> supports </a:t>
            </a:r>
            <a:r>
              <a:rPr lang="en-US" sz="2400" dirty="0" err="1" smtClean="0">
                <a:latin typeface="Times New Roman"/>
                <a:cs typeface="Times New Roman"/>
              </a:rPr>
              <a:t>Θ</a:t>
            </a:r>
            <a:r>
              <a:rPr lang="en-US" sz="2400" dirty="0" smtClean="0">
                <a:latin typeface="Times New Roman"/>
                <a:cs typeface="Times New Roman"/>
              </a:rPr>
              <a:t>(</a:t>
            </a:r>
            <a:r>
              <a:rPr lang="en-US" sz="2400" i="1" dirty="0" smtClean="0">
                <a:latin typeface="Times New Roman"/>
                <a:cs typeface="Times New Roman"/>
              </a:rPr>
              <a:t>k</a:t>
            </a:r>
            <a:r>
              <a:rPr lang="en-US" sz="2400" dirty="0" smtClean="0">
                <a:latin typeface="Times New Roman"/>
                <a:cs typeface="Times New Roman"/>
              </a:rPr>
              <a:t>)</a:t>
            </a:r>
            <a:r>
              <a:rPr lang="en-US" sz="2400" dirty="0" smtClean="0"/>
              <a:t> errors and </a:t>
            </a:r>
            <a:r>
              <a:rPr lang="en-US" sz="2400" dirty="0" smtClean="0">
                <a:latin typeface="Times New Roman"/>
                <a:cs typeface="Times New Roman"/>
              </a:rPr>
              <a:t>α=</a:t>
            </a:r>
            <a:r>
              <a:rPr lang="en-US" sz="2400" i="1" dirty="0" err="1" smtClean="0">
                <a:latin typeface="Times New Roman"/>
                <a:cs typeface="Times New Roman"/>
              </a:rPr>
              <a:t>ω</a:t>
            </a:r>
            <a:r>
              <a:rPr lang="en-US" sz="2400" dirty="0">
                <a:latin typeface="Times New Roman"/>
                <a:cs typeface="Times New Roman"/>
              </a:rPr>
              <a:t>(log </a:t>
            </a:r>
            <a:r>
              <a:rPr lang="en-US" sz="2400" i="1" dirty="0">
                <a:latin typeface="Times New Roman"/>
                <a:cs typeface="Times New Roman"/>
              </a:rPr>
              <a:t>k</a:t>
            </a:r>
            <a:r>
              <a:rPr lang="en-US" sz="2400" dirty="0">
                <a:latin typeface="Times New Roman"/>
                <a:cs typeface="Times New Roman"/>
              </a:rPr>
              <a:t>)</a:t>
            </a:r>
            <a:r>
              <a:rPr lang="en-US" sz="2400" dirty="0" smtClean="0"/>
              <a:t>, construction correct </a:t>
            </a:r>
            <a:br>
              <a:rPr lang="en-US" sz="2400" dirty="0" smtClean="0"/>
            </a:br>
            <a:r>
              <a:rPr lang="en-US" sz="2400" dirty="0" err="1" smtClean="0"/>
              <a:t>w.h.p</a:t>
            </a:r>
            <a:r>
              <a:rPr lang="en-US" sz="2400" dirty="0" smtClean="0"/>
              <a:t>. if </a:t>
            </a:r>
            <a:r>
              <a:rPr lang="en-US" sz="2400" i="1" dirty="0" smtClean="0">
                <a:latin typeface="Times New Roman"/>
                <a:cs typeface="Times New Roman"/>
              </a:rPr>
              <a:t>d</a:t>
            </a:r>
            <a:r>
              <a:rPr lang="en-US" sz="2400" dirty="0" smtClean="0">
                <a:latin typeface="Times New Roman"/>
                <a:cs typeface="Times New Roman"/>
              </a:rPr>
              <a:t>(</a:t>
            </a:r>
            <a:r>
              <a:rPr lang="en-US" sz="2400" i="1" dirty="0" smtClean="0">
                <a:latin typeface="Times New Roman"/>
                <a:cs typeface="Times New Roman"/>
              </a:rPr>
              <a:t>w</a:t>
            </a:r>
            <a:r>
              <a:rPr lang="en-US" sz="2400" dirty="0" smtClean="0">
                <a:latin typeface="Times New Roman"/>
                <a:cs typeface="Times New Roman"/>
              </a:rPr>
              <a:t>, </a:t>
            </a:r>
            <a:r>
              <a:rPr lang="en-US" sz="2400" i="1" dirty="0" smtClean="0">
                <a:latin typeface="Times New Roman"/>
                <a:cs typeface="Times New Roman"/>
              </a:rPr>
              <a:t>x</a:t>
            </a:r>
            <a:r>
              <a:rPr lang="en-US" sz="2400" dirty="0" smtClean="0">
                <a:latin typeface="Times New Roman"/>
                <a:cs typeface="Times New Roman"/>
              </a:rPr>
              <a:t>)</a:t>
            </a:r>
            <a:r>
              <a:rPr lang="en-US" sz="2400" dirty="0">
                <a:latin typeface="Times New Roman"/>
                <a:cs typeface="Times New Roman"/>
              </a:rPr>
              <a:t>≤ </a:t>
            </a:r>
            <a:r>
              <a:rPr lang="en-US" sz="2400" i="1" dirty="0" smtClean="0">
                <a:latin typeface="Times New Roman"/>
                <a:cs typeface="Times New Roman"/>
              </a:rPr>
              <a:t>k</a:t>
            </a:r>
            <a:r>
              <a:rPr lang="en-US" sz="2400" dirty="0" smtClean="0">
                <a:latin typeface="Times New Roman"/>
                <a:cs typeface="Times New Roman"/>
              </a:rPr>
              <a:t>/</a:t>
            </a:r>
            <a:r>
              <a:rPr lang="en-US" sz="2400" i="1" dirty="0" err="1" smtClean="0">
                <a:latin typeface="Times New Roman"/>
                <a:cs typeface="Times New Roman"/>
              </a:rPr>
              <a:t>ω</a:t>
            </a:r>
            <a:r>
              <a:rPr lang="en-US" sz="2400" dirty="0" smtClean="0">
                <a:latin typeface="Times New Roman"/>
                <a:cs typeface="Times New Roman"/>
              </a:rPr>
              <a:t>(log </a:t>
            </a:r>
            <a:r>
              <a:rPr lang="en-US" sz="2400" i="1" dirty="0" smtClean="0">
                <a:latin typeface="Times New Roman"/>
                <a:cs typeface="Times New Roman"/>
              </a:rPr>
              <a:t>k</a:t>
            </a:r>
            <a:r>
              <a:rPr lang="en-US" sz="2400" dirty="0" smtClean="0">
                <a:latin typeface="Times New Roman"/>
                <a:cs typeface="Times New Roman"/>
              </a:rPr>
              <a:t>) (by </a:t>
            </a:r>
            <a:r>
              <a:rPr lang="en-US" sz="2400" dirty="0" err="1" smtClean="0">
                <a:latin typeface="Times New Roman"/>
                <a:cs typeface="Times New Roman"/>
              </a:rPr>
              <a:t>Chernoff</a:t>
            </a:r>
            <a:r>
              <a:rPr lang="en-US" sz="2400" dirty="0" smtClean="0">
                <a:latin typeface="Times New Roman"/>
                <a:cs typeface="Times New Roman"/>
              </a:rPr>
              <a:t> bound</a:t>
            </a:r>
            <a:r>
              <a:rPr lang="en-US" sz="2400" dirty="0" smtClean="0">
                <a:latin typeface="Times New Roman"/>
                <a:cs typeface="Times New Roman"/>
              </a:rPr>
              <a:t>)</a:t>
            </a:r>
            <a:endParaRPr lang="en-US" sz="2400" dirty="0" smtClean="0">
              <a:latin typeface="Times New Roman"/>
              <a:cs typeface="Times New Roman"/>
            </a:endParaRPr>
          </a:p>
        </p:txBody>
      </p:sp>
      <p:sp>
        <p:nvSpPr>
          <p:cNvPr id="82" name="Title 1"/>
          <p:cNvSpPr>
            <a:spLocks noGrp="1"/>
          </p:cNvSpPr>
          <p:nvPr>
            <p:ph type="title"/>
          </p:nvPr>
        </p:nvSpPr>
        <p:spPr>
          <a:xfrm>
            <a:off x="457200" y="47375"/>
            <a:ext cx="8229600" cy="674520"/>
          </a:xfrm>
        </p:spPr>
        <p:txBody>
          <a:bodyPr>
            <a:normAutofit fontScale="90000"/>
          </a:bodyPr>
          <a:lstStyle/>
          <a:p>
            <a:r>
              <a:rPr lang="en-US" dirty="0" smtClean="0"/>
              <a:t>Correctness</a:t>
            </a:r>
            <a:endParaRPr lang="en-US" dirty="0"/>
          </a:p>
        </p:txBody>
      </p:sp>
      <p:sp>
        <p:nvSpPr>
          <p:cNvPr id="2" name="Slide Number Placeholder 1"/>
          <p:cNvSpPr>
            <a:spLocks noGrp="1"/>
          </p:cNvSpPr>
          <p:nvPr>
            <p:ph type="sldNum" sz="quarter" idx="12"/>
          </p:nvPr>
        </p:nvSpPr>
        <p:spPr/>
        <p:txBody>
          <a:bodyPr/>
          <a:lstStyle/>
          <a:p>
            <a:pPr algn="l"/>
            <a:fld id="{9ED7421F-71E7-F748-8E9F-5BC3CDBE49C2}" type="slidenum">
              <a:rPr lang="en-US" smtClean="0"/>
              <a:pPr algn="l"/>
              <a:t>46</a:t>
            </a:fld>
            <a:r>
              <a:rPr lang="en-US" smtClean="0"/>
              <a:t> BWF 4/2/2014</a:t>
            </a:r>
            <a:endParaRPr lang="en-US" dirty="0"/>
          </a:p>
        </p:txBody>
      </p:sp>
      <p:grpSp>
        <p:nvGrpSpPr>
          <p:cNvPr id="3" name="Group 2"/>
          <p:cNvGrpSpPr/>
          <p:nvPr/>
        </p:nvGrpSpPr>
        <p:grpSpPr>
          <a:xfrm>
            <a:off x="649733" y="3137616"/>
            <a:ext cx="8255886" cy="3301086"/>
            <a:chOff x="649733" y="3137616"/>
            <a:chExt cx="8255886" cy="3301086"/>
          </a:xfrm>
        </p:grpSpPr>
        <p:grpSp>
          <p:nvGrpSpPr>
            <p:cNvPr id="56" name="Group 55"/>
            <p:cNvGrpSpPr/>
            <p:nvPr/>
          </p:nvGrpSpPr>
          <p:grpSpPr>
            <a:xfrm>
              <a:off x="1410221" y="3137616"/>
              <a:ext cx="5808726" cy="3279224"/>
              <a:chOff x="6814750" y="1578615"/>
              <a:chExt cx="2699654" cy="2524633"/>
            </a:xfrm>
          </p:grpSpPr>
          <p:sp>
            <p:nvSpPr>
              <p:cNvPr id="57" name="Trapezoid 56"/>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61" name="TextBox 60"/>
              <p:cNvSpPr txBox="1"/>
              <p:nvPr/>
            </p:nvSpPr>
            <p:spPr>
              <a:xfrm>
                <a:off x="6814750" y="157861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grpSp>
          <p:nvGrpSpPr>
            <p:cNvPr id="62" name="Group 61"/>
            <p:cNvGrpSpPr/>
            <p:nvPr/>
          </p:nvGrpSpPr>
          <p:grpSpPr>
            <a:xfrm>
              <a:off x="7257195" y="3382218"/>
              <a:ext cx="1648424" cy="381994"/>
              <a:chOff x="3572254" y="4244288"/>
              <a:chExt cx="1648424" cy="381994"/>
            </a:xfrm>
          </p:grpSpPr>
          <p:sp>
            <p:nvSpPr>
              <p:cNvPr id="63" name="Rectangle 62"/>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4" name="Straight Arrow Connector 63"/>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75" name="TextBox 74"/>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cxnSp>
          <p:nvCxnSpPr>
            <p:cNvPr id="103" name="Straight Arrow Connector 102"/>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4" name="Straight Arrow Connector 103"/>
            <p:cNvCxnSpPr/>
            <p:nvPr/>
          </p:nvCxnSpPr>
          <p:spPr bwMode="auto">
            <a:xfrm flipV="1">
              <a:off x="1460406" y="4256596"/>
              <a:ext cx="2968646" cy="99676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5" name="Elbow Connector 104"/>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06" name="Elbow Connector 105"/>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07" name="Elbow Connector 10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bwMode="auto">
            <a:xfrm flipV="1">
              <a:off x="1460406" y="4256596"/>
              <a:ext cx="2968646" cy="122509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9" name="Straight Arrow Connector 108"/>
            <p:cNvCxnSpPr/>
            <p:nvPr/>
          </p:nvCxnSpPr>
          <p:spPr bwMode="auto">
            <a:xfrm flipV="1">
              <a:off x="1460406" y="4256596"/>
              <a:ext cx="2968646" cy="14606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0" name="Straight Arrow Connector 109"/>
            <p:cNvCxnSpPr/>
            <p:nvPr/>
          </p:nvCxnSpPr>
          <p:spPr bwMode="auto">
            <a:xfrm flipV="1">
              <a:off x="1460406" y="5213020"/>
              <a:ext cx="2993730" cy="4072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1" name="Straight Arrow Connector 110"/>
            <p:cNvCxnSpPr/>
            <p:nvPr/>
          </p:nvCxnSpPr>
          <p:spPr bwMode="auto">
            <a:xfrm flipV="1">
              <a:off x="1509108" y="5213020"/>
              <a:ext cx="2945028" cy="2686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2" name="Straight Arrow Connector 111"/>
            <p:cNvCxnSpPr/>
            <p:nvPr/>
          </p:nvCxnSpPr>
          <p:spPr bwMode="auto">
            <a:xfrm flipV="1">
              <a:off x="1447037" y="5213020"/>
              <a:ext cx="3007099" cy="64715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3" name="Straight Arrow Connector 112"/>
            <p:cNvCxnSpPr/>
            <p:nvPr/>
          </p:nvCxnSpPr>
          <p:spPr bwMode="auto">
            <a:xfrm flipV="1">
              <a:off x="1460406" y="5213020"/>
              <a:ext cx="2993730" cy="99594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4" name="Straight Arrow Connector 113"/>
            <p:cNvCxnSpPr/>
            <p:nvPr/>
          </p:nvCxnSpPr>
          <p:spPr bwMode="auto">
            <a:xfrm>
              <a:off x="1447037" y="5253744"/>
              <a:ext cx="2993731" cy="84890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5" name="Straight Arrow Connector 114"/>
            <p:cNvCxnSpPr/>
            <p:nvPr/>
          </p:nvCxnSpPr>
          <p:spPr bwMode="auto">
            <a:xfrm>
              <a:off x="1447037" y="4668482"/>
              <a:ext cx="2993731" cy="14341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6" name="Straight Arrow Connector 115"/>
            <p:cNvCxnSpPr/>
            <p:nvPr/>
          </p:nvCxnSpPr>
          <p:spPr bwMode="auto">
            <a:xfrm>
              <a:off x="1447037" y="5717274"/>
              <a:ext cx="2993731" cy="3853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7" name="Straight Arrow Connector 116"/>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18" name="TextBox 117"/>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cxnSp>
          <p:nvCxnSpPr>
            <p:cNvPr id="119" name="Straight Arrow Connector 118"/>
            <p:cNvCxnSpPr/>
            <p:nvPr/>
          </p:nvCxnSpPr>
          <p:spPr bwMode="auto">
            <a:xfrm>
              <a:off x="5429832" y="3750844"/>
              <a:ext cx="1789116" cy="9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0" name="TextBox 119"/>
            <p:cNvSpPr txBox="1"/>
            <p:nvPr/>
          </p:nvSpPr>
          <p:spPr>
            <a:xfrm>
              <a:off x="4437921" y="3534003"/>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121" name="TextBox 120"/>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grpSp>
          <p:nvGrpSpPr>
            <p:cNvPr id="122" name="Group 121"/>
            <p:cNvGrpSpPr/>
            <p:nvPr/>
          </p:nvGrpSpPr>
          <p:grpSpPr>
            <a:xfrm>
              <a:off x="4292976" y="4079697"/>
              <a:ext cx="1990182" cy="525484"/>
              <a:chOff x="1155171" y="6095656"/>
              <a:chExt cx="1990182" cy="525484"/>
            </a:xfrm>
          </p:grpSpPr>
          <p:sp>
            <p:nvSpPr>
              <p:cNvPr id="123" name="Rectangle 122"/>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24" name="Rectangle 123"/>
              <p:cNvSpPr/>
              <p:nvPr/>
            </p:nvSpPr>
            <p:spPr>
              <a:xfrm>
                <a:off x="1155171" y="6136191"/>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v</a:t>
                </a:r>
                <a:r>
                  <a:rPr lang="en-US" baseline="-25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4</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10</a:t>
                </a:r>
                <a:endParaRPr lang="en-US" baseline="-25000" dirty="0">
                  <a:latin typeface="Times New Roman"/>
                  <a:cs typeface="Times New Roman"/>
                </a:endParaRPr>
              </a:p>
            </p:txBody>
          </p:sp>
        </p:grpSp>
        <p:sp>
          <p:nvSpPr>
            <p:cNvPr id="125" name="Rectangle 124"/>
            <p:cNvSpPr/>
            <p:nvPr/>
          </p:nvSpPr>
          <p:spPr>
            <a:xfrm>
              <a:off x="4454137" y="5073999"/>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26" name="Rectangle 125"/>
            <p:cNvSpPr/>
            <p:nvPr/>
          </p:nvSpPr>
          <p:spPr>
            <a:xfrm>
              <a:off x="4429052" y="5890406"/>
              <a:ext cx="1854106"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grpSp>
          <p:nvGrpSpPr>
            <p:cNvPr id="127" name="Group 126"/>
            <p:cNvGrpSpPr/>
            <p:nvPr/>
          </p:nvGrpSpPr>
          <p:grpSpPr>
            <a:xfrm>
              <a:off x="669757" y="3644789"/>
              <a:ext cx="790647" cy="649445"/>
              <a:chOff x="669757" y="1545947"/>
              <a:chExt cx="790647" cy="649445"/>
            </a:xfrm>
          </p:grpSpPr>
          <p:cxnSp>
            <p:nvCxnSpPr>
              <p:cNvPr id="128" name="Straight Arrow Connector 127"/>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9" name="TextBox 128"/>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130" name="TextBox 129"/>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cxnSp>
          <p:nvCxnSpPr>
            <p:cNvPr id="131" name="Straight Arrow Connector 130"/>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2" name="Straight Arrow Connector 131"/>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33" name="Group 132"/>
            <p:cNvGrpSpPr/>
            <p:nvPr/>
          </p:nvGrpSpPr>
          <p:grpSpPr>
            <a:xfrm>
              <a:off x="656390" y="3672502"/>
              <a:ext cx="577300" cy="461665"/>
              <a:chOff x="637563" y="4042853"/>
              <a:chExt cx="577300" cy="461665"/>
            </a:xfrm>
          </p:grpSpPr>
          <p:sp>
            <p:nvSpPr>
              <p:cNvPr id="134" name="Rectangle 133"/>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5" name="TextBox 134"/>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1</a:t>
                </a:r>
                <a:endParaRPr lang="en-US" sz="2400" baseline="-25000" dirty="0">
                  <a:solidFill>
                    <a:srgbClr val="000000"/>
                  </a:solidFill>
                  <a:latin typeface="Times New Roman"/>
                  <a:cs typeface="Times New Roman"/>
                </a:endParaRPr>
              </a:p>
            </p:txBody>
          </p:sp>
        </p:grpSp>
        <p:grpSp>
          <p:nvGrpSpPr>
            <p:cNvPr id="136" name="Group 135"/>
            <p:cNvGrpSpPr/>
            <p:nvPr/>
          </p:nvGrpSpPr>
          <p:grpSpPr>
            <a:xfrm>
              <a:off x="649733" y="4739379"/>
              <a:ext cx="577300" cy="461665"/>
              <a:chOff x="637563" y="4042853"/>
              <a:chExt cx="577300" cy="461665"/>
            </a:xfrm>
          </p:grpSpPr>
          <p:sp>
            <p:nvSpPr>
              <p:cNvPr id="137" name="Rectangle 136"/>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8" name="TextBox 137"/>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2</a:t>
                </a:r>
                <a:endParaRPr lang="en-US" sz="2400" baseline="-25000" dirty="0">
                  <a:solidFill>
                    <a:srgbClr val="000000"/>
                  </a:solidFill>
                  <a:latin typeface="Times New Roman"/>
                  <a:cs typeface="Times New Roman"/>
                </a:endParaRPr>
              </a:p>
            </p:txBody>
          </p:sp>
        </p:grpSp>
        <p:grpSp>
          <p:nvGrpSpPr>
            <p:cNvPr id="139" name="Group 138"/>
            <p:cNvGrpSpPr/>
            <p:nvPr/>
          </p:nvGrpSpPr>
          <p:grpSpPr>
            <a:xfrm>
              <a:off x="669757" y="5629344"/>
              <a:ext cx="577300" cy="461665"/>
              <a:chOff x="637563" y="4042853"/>
              <a:chExt cx="577300" cy="461665"/>
            </a:xfrm>
          </p:grpSpPr>
          <p:sp>
            <p:nvSpPr>
              <p:cNvPr id="140" name="Rectangle 139"/>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41" name="TextBox 140"/>
              <p:cNvSpPr txBox="1"/>
              <p:nvPr/>
            </p:nvSpPr>
            <p:spPr>
              <a:xfrm>
                <a:off x="637563" y="4042853"/>
                <a:ext cx="557698" cy="461665"/>
              </a:xfrm>
              <a:prstGeom prst="rect">
                <a:avLst/>
              </a:prstGeom>
              <a:noFill/>
            </p:spPr>
            <p:txBody>
              <a:bodyPr wrap="none" rtlCol="0">
                <a:spAutoFit/>
              </a:bodyPr>
              <a:lstStyle/>
              <a:p>
                <a:r>
                  <a:rPr lang="en-US" sz="2400" i="1" dirty="0" err="1" smtClean="0">
                    <a:solidFill>
                      <a:srgbClr val="000000"/>
                    </a:solidFill>
                    <a:latin typeface="Times New Roman"/>
                    <a:cs typeface="Times New Roman"/>
                  </a:rPr>
                  <a:t>w</a:t>
                </a:r>
                <a:r>
                  <a:rPr lang="en-US" sz="2400" i="1" baseline="-25000" dirty="0" err="1" smtClean="0">
                    <a:solidFill>
                      <a:srgbClr val="000000"/>
                    </a:solidFill>
                    <a:latin typeface="Times New Roman"/>
                    <a:cs typeface="Times New Roman"/>
                  </a:rPr>
                  <a:t>k</a:t>
                </a:r>
                <a:endParaRPr lang="en-US" sz="2400" i="1" baseline="-25000" dirty="0">
                  <a:solidFill>
                    <a:srgbClr val="000000"/>
                  </a:solidFill>
                  <a:latin typeface="Times New Roman"/>
                  <a:cs typeface="Times New Roman"/>
                </a:endParaRPr>
              </a:p>
            </p:txBody>
          </p:sp>
        </p:grpSp>
        <p:sp>
          <p:nvSpPr>
            <p:cNvPr id="142" name="Rectangle 141"/>
            <p:cNvSpPr/>
            <p:nvPr/>
          </p:nvSpPr>
          <p:spPr>
            <a:xfrm>
              <a:off x="5814963" y="389604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sp>
          <p:nvSpPr>
            <p:cNvPr id="143" name="Rectangle 142"/>
            <p:cNvSpPr/>
            <p:nvPr/>
          </p:nvSpPr>
          <p:spPr>
            <a:xfrm>
              <a:off x="5801595" y="4877234"/>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2</a:t>
              </a:r>
              <a:endParaRPr lang="en-US" baseline="-25000" dirty="0">
                <a:latin typeface="Times New Roman"/>
                <a:cs typeface="Times New Roman"/>
              </a:endParaRPr>
            </a:p>
          </p:txBody>
        </p:sp>
        <p:sp>
          <p:nvSpPr>
            <p:cNvPr id="144" name="Rectangle 143"/>
            <p:cNvSpPr/>
            <p:nvPr/>
          </p:nvSpPr>
          <p:spPr>
            <a:xfrm>
              <a:off x="5790373" y="571127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145" name="Rectangle 144"/>
            <p:cNvSpPr/>
            <p:nvPr/>
          </p:nvSpPr>
          <p:spPr>
            <a:xfrm>
              <a:off x="4235576" y="5103977"/>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v</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6</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8</a:t>
              </a:r>
              <a:endParaRPr lang="en-US" baseline="-25000" dirty="0">
                <a:latin typeface="Times New Roman"/>
                <a:cs typeface="Times New Roman"/>
              </a:endParaRPr>
            </a:p>
          </p:txBody>
        </p:sp>
        <p:sp>
          <p:nvSpPr>
            <p:cNvPr id="146" name="Rectangle 145"/>
            <p:cNvSpPr/>
            <p:nvPr/>
          </p:nvSpPr>
          <p:spPr>
            <a:xfrm>
              <a:off x="4235576" y="5953753"/>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v</a:t>
              </a:r>
              <a:r>
                <a:rPr lang="en-US" i="1" baseline="-25000" dirty="0" err="1"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4</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7</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9</a:t>
              </a:r>
              <a:endParaRPr lang="en-US" baseline="-25000" dirty="0">
                <a:latin typeface="Times New Roman"/>
                <a:cs typeface="Times New Roman"/>
              </a:endParaRPr>
            </a:p>
          </p:txBody>
        </p:sp>
      </p:grpSp>
    </p:spTree>
    <p:extLst>
      <p:ext uri="{BB962C8B-B14F-4D97-AF65-F5344CB8AC3E}">
        <p14:creationId xmlns:p14="http://schemas.microsoft.com/office/powerpoint/2010/main" val="2910847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ontent Placeholder 2"/>
          <p:cNvSpPr>
            <a:spLocks noGrp="1"/>
          </p:cNvSpPr>
          <p:nvPr>
            <p:ph idx="1"/>
          </p:nvPr>
        </p:nvSpPr>
        <p:spPr>
          <a:xfrm>
            <a:off x="457200" y="731520"/>
            <a:ext cx="8229600" cy="2660323"/>
          </a:xfrm>
        </p:spPr>
        <p:txBody>
          <a:bodyPr>
            <a:noAutofit/>
          </a:bodyPr>
          <a:lstStyle/>
          <a:p>
            <a:r>
              <a:rPr lang="en-US" sz="2400" dirty="0" smtClean="0"/>
              <a:t>Assume exists set of symbols </a:t>
            </a:r>
            <a:r>
              <a:rPr lang="en-US" sz="2400" i="1" dirty="0" smtClean="0">
                <a:latin typeface="Times New Roman"/>
                <a:cs typeface="Times New Roman"/>
              </a:rPr>
              <a:t>J</a:t>
            </a:r>
            <a:r>
              <a:rPr lang="en-US" sz="2400" dirty="0" smtClean="0"/>
              <a:t> with </a:t>
            </a:r>
            <a:r>
              <a:rPr lang="en-US" sz="2400" dirty="0" err="1" smtClean="0">
                <a:latin typeface="Times New Roman"/>
                <a:cs typeface="Times New Roman"/>
              </a:rPr>
              <a:t>Ω</a:t>
            </a:r>
            <a:r>
              <a:rPr lang="en-US" sz="2400" dirty="0" smtClean="0">
                <a:latin typeface="Times New Roman"/>
                <a:cs typeface="Times New Roman"/>
              </a:rPr>
              <a:t>(1) </a:t>
            </a:r>
            <a:r>
              <a:rPr lang="en-US" sz="2400" dirty="0" smtClean="0"/>
              <a:t>entropy </a:t>
            </a:r>
            <a:r>
              <a:rPr lang="en-US" sz="2400" dirty="0" smtClean="0"/>
              <a:t/>
            </a:r>
            <a:br>
              <a:rPr lang="en-US" sz="2400" dirty="0" smtClean="0"/>
            </a:br>
            <a:r>
              <a:rPr lang="en-US" sz="2400" dirty="0" smtClean="0"/>
              <a:t>conditioned </a:t>
            </a:r>
            <a:r>
              <a:rPr lang="en-US" sz="2400" dirty="0" smtClean="0"/>
              <a:t>on </a:t>
            </a:r>
            <a:r>
              <a:rPr lang="en-US" sz="2400" dirty="0" smtClean="0"/>
              <a:t>values of all other symbols</a:t>
            </a:r>
            <a:endParaRPr lang="en-US" sz="2400" i="1" dirty="0" smtClean="0">
              <a:latin typeface="Times New Roman"/>
              <a:cs typeface="Times New Roman"/>
            </a:endParaRPr>
          </a:p>
          <a:p>
            <a:r>
              <a:rPr lang="en-US" sz="2400" i="1" dirty="0" smtClean="0">
                <a:latin typeface="Times New Roman"/>
                <a:cs typeface="Times New Roman"/>
              </a:rPr>
              <a:t>E</a:t>
            </a:r>
            <a:r>
              <a:rPr lang="en-US" sz="2400" dirty="0" smtClean="0">
                <a:latin typeface="Times New Roman"/>
                <a:cs typeface="Times New Roman"/>
              </a:rPr>
              <a:t>[ H</a:t>
            </a:r>
            <a:r>
              <a:rPr lang="en-US" sz="2400" baseline="-25000" dirty="0" smtClean="0">
                <a:latin typeface="Times New Roman"/>
                <a:cs typeface="Times New Roman"/>
              </a:rPr>
              <a:t>∞</a:t>
            </a:r>
            <a:r>
              <a:rPr lang="en-US" sz="2400" dirty="0" smtClean="0">
                <a:latin typeface="Times New Roman"/>
                <a:cs typeface="Times New Roman"/>
              </a:rPr>
              <a:t>( </a:t>
            </a:r>
            <a:r>
              <a:rPr lang="en-US" sz="2400" i="1" dirty="0" smtClean="0">
                <a:latin typeface="Times New Roman"/>
                <a:cs typeface="Times New Roman"/>
              </a:rPr>
              <a:t>V</a:t>
            </a:r>
            <a:r>
              <a:rPr lang="en-US" sz="2400" i="1" baseline="-25000" dirty="0" smtClean="0">
                <a:latin typeface="Times New Roman"/>
                <a:cs typeface="Times New Roman"/>
              </a:rPr>
              <a:t>i </a:t>
            </a:r>
            <a:r>
              <a:rPr lang="en-US" sz="2400" dirty="0" smtClean="0">
                <a:latin typeface="Times New Roman"/>
                <a:cs typeface="Times New Roman"/>
              </a:rPr>
              <a:t>)] ≥ </a:t>
            </a:r>
            <a:r>
              <a:rPr lang="en-US" sz="2400" dirty="0" err="1" smtClean="0">
                <a:latin typeface="Times New Roman"/>
                <a:cs typeface="Times New Roman"/>
              </a:rPr>
              <a:t>Ω</a:t>
            </a:r>
            <a:r>
              <a:rPr lang="en-US" sz="2400" dirty="0" smtClean="0">
                <a:latin typeface="Times New Roman"/>
                <a:cs typeface="Times New Roman"/>
              </a:rPr>
              <a:t>( E|{</a:t>
            </a:r>
            <a:r>
              <a:rPr lang="en-US" sz="2400" dirty="0" smtClean="0">
                <a:latin typeface="Calibri"/>
                <a:cs typeface="Calibri"/>
              </a:rPr>
              <a:t>indices of </a:t>
            </a:r>
            <a:r>
              <a:rPr lang="en-US" sz="2400" i="1" dirty="0" smtClean="0">
                <a:latin typeface="Times New Roman"/>
                <a:cs typeface="Times New Roman"/>
              </a:rPr>
              <a:t>J</a:t>
            </a:r>
            <a:r>
              <a:rPr lang="en-US" sz="2400" dirty="0" smtClean="0">
                <a:latin typeface="Times New Roman"/>
                <a:cs typeface="Times New Roman"/>
              </a:rPr>
              <a:t> </a:t>
            </a:r>
            <a:r>
              <a:rPr lang="en-US" sz="2400" dirty="0" smtClean="0">
                <a:latin typeface="Calibri"/>
                <a:cs typeface="Calibri"/>
              </a:rPr>
              <a:t>included in </a:t>
            </a:r>
            <a:r>
              <a:rPr lang="en-US" sz="2400" i="1" dirty="0" smtClean="0">
                <a:latin typeface="Times New Roman"/>
                <a:cs typeface="Times New Roman"/>
              </a:rPr>
              <a:t>V</a:t>
            </a:r>
            <a:r>
              <a:rPr lang="en-US" sz="2400" i="1" baseline="-25000" dirty="0" smtClean="0">
                <a:latin typeface="Times New Roman"/>
                <a:cs typeface="Times New Roman"/>
              </a:rPr>
              <a:t>i</a:t>
            </a:r>
            <a:r>
              <a:rPr lang="en-US" sz="2400" dirty="0" smtClean="0">
                <a:latin typeface="Times New Roman"/>
                <a:cs typeface="Times New Roman"/>
              </a:rPr>
              <a:t>}|)</a:t>
            </a:r>
            <a:endParaRPr lang="en-US" sz="2400" dirty="0" smtClean="0">
              <a:latin typeface="Times New Roman"/>
              <a:cs typeface="Times New Roman"/>
            </a:endParaRPr>
          </a:p>
        </p:txBody>
      </p:sp>
      <p:sp>
        <p:nvSpPr>
          <p:cNvPr id="81" name="Title 1"/>
          <p:cNvSpPr>
            <a:spLocks noGrp="1"/>
          </p:cNvSpPr>
          <p:nvPr>
            <p:ph type="title"/>
          </p:nvPr>
        </p:nvSpPr>
        <p:spPr>
          <a:xfrm>
            <a:off x="457200" y="47375"/>
            <a:ext cx="8229600" cy="674520"/>
          </a:xfrm>
        </p:spPr>
        <p:txBody>
          <a:bodyPr>
            <a:normAutofit fontScale="90000"/>
          </a:bodyPr>
          <a:lstStyle/>
          <a:p>
            <a:r>
              <a:rPr lang="en-US" dirty="0" smtClean="0"/>
              <a:t>Security</a:t>
            </a:r>
            <a:endParaRPr lang="en-US" dirty="0"/>
          </a:p>
        </p:txBody>
      </p:sp>
      <p:grpSp>
        <p:nvGrpSpPr>
          <p:cNvPr id="22" name="Group 21"/>
          <p:cNvGrpSpPr/>
          <p:nvPr/>
        </p:nvGrpSpPr>
        <p:grpSpPr>
          <a:xfrm>
            <a:off x="2804029" y="2125579"/>
            <a:ext cx="6066739" cy="1162912"/>
            <a:chOff x="2804029" y="2125579"/>
            <a:chExt cx="6066739" cy="1162912"/>
          </a:xfrm>
        </p:grpSpPr>
        <p:sp>
          <p:nvSpPr>
            <p:cNvPr id="82" name="Rectangle 36"/>
            <p:cNvSpPr>
              <a:spLocks noChangeArrowheads="1"/>
            </p:cNvSpPr>
            <p:nvPr/>
          </p:nvSpPr>
          <p:spPr bwMode="auto">
            <a:xfrm>
              <a:off x="2804029" y="2366211"/>
              <a:ext cx="6066739" cy="92228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000" dirty="0" smtClean="0">
                  <a:latin typeface="Calibri"/>
                  <a:cs typeface="Calibri"/>
                </a:rPr>
                <a:t>The size of this set is hyper-geometrically distributed.  </a:t>
              </a:r>
              <a:br>
                <a:rPr lang="en-US" sz="2000" dirty="0" smtClean="0">
                  <a:latin typeface="Calibri"/>
                  <a:cs typeface="Calibri"/>
                </a:rPr>
              </a:br>
              <a:r>
                <a:rPr lang="en-US" sz="2000" dirty="0">
                  <a:cs typeface="Calibri"/>
                </a:rPr>
                <a:t>Expected size is </a:t>
              </a:r>
              <a:r>
                <a:rPr lang="en-US" sz="2000" dirty="0">
                  <a:latin typeface="Times New Roman"/>
                  <a:cs typeface="Times New Roman"/>
                </a:rPr>
                <a:t>α*|J|/</a:t>
              </a:r>
              <a:r>
                <a:rPr lang="en-US" sz="2000" i="1" dirty="0">
                  <a:latin typeface="Times New Roman"/>
                  <a:cs typeface="Times New Roman"/>
                </a:rPr>
                <a:t>k</a:t>
              </a:r>
              <a:r>
                <a:rPr lang="en-US" sz="2000" i="1" dirty="0" smtClean="0">
                  <a:latin typeface="Times New Roman"/>
                  <a:cs typeface="Times New Roman"/>
                </a:rPr>
                <a:t>.</a:t>
              </a:r>
              <a:endParaRPr lang="en-US" sz="2000" dirty="0" smtClean="0">
                <a:latin typeface="Calibri"/>
                <a:cs typeface="Calibri"/>
              </a:endParaRPr>
            </a:p>
            <a:p>
              <a:pPr>
                <a:defRPr/>
              </a:pPr>
              <a:r>
                <a:rPr lang="en-US" sz="2000" dirty="0" smtClean="0">
                  <a:latin typeface="Calibri"/>
                  <a:cs typeface="Calibri"/>
                </a:rPr>
                <a:t>This distribution has a small tail [</a:t>
              </a:r>
              <a:r>
                <a:rPr lang="en-US" sz="2000" dirty="0" smtClean="0"/>
                <a:t>Chvátal79].</a:t>
              </a:r>
            </a:p>
          </p:txBody>
        </p:sp>
        <p:cxnSp>
          <p:nvCxnSpPr>
            <p:cNvPr id="17" name="Straight Arrow Connector 16"/>
            <p:cNvCxnSpPr/>
            <p:nvPr/>
          </p:nvCxnSpPr>
          <p:spPr>
            <a:xfrm flipH="1" flipV="1">
              <a:off x="5871308" y="2125579"/>
              <a:ext cx="1066903" cy="240632"/>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sp>
        <p:nvSpPr>
          <p:cNvPr id="2" name="Slide Number Placeholder 1"/>
          <p:cNvSpPr>
            <a:spLocks noGrp="1"/>
          </p:cNvSpPr>
          <p:nvPr>
            <p:ph type="sldNum" sz="quarter" idx="12"/>
          </p:nvPr>
        </p:nvSpPr>
        <p:spPr/>
        <p:txBody>
          <a:bodyPr/>
          <a:lstStyle/>
          <a:p>
            <a:pPr algn="l"/>
            <a:fld id="{9ED7421F-71E7-F748-8E9F-5BC3CDBE49C2}" type="slidenum">
              <a:rPr lang="en-US" smtClean="0"/>
              <a:pPr algn="l"/>
              <a:t>47</a:t>
            </a:fld>
            <a:r>
              <a:rPr lang="en-US" smtClean="0"/>
              <a:t> BWF 4/2/2014</a:t>
            </a:r>
            <a:endParaRPr lang="en-US" dirty="0"/>
          </a:p>
        </p:txBody>
      </p:sp>
      <p:grpSp>
        <p:nvGrpSpPr>
          <p:cNvPr id="61" name="Group 60"/>
          <p:cNvGrpSpPr/>
          <p:nvPr/>
        </p:nvGrpSpPr>
        <p:grpSpPr>
          <a:xfrm>
            <a:off x="649733" y="3137616"/>
            <a:ext cx="8255886" cy="3301086"/>
            <a:chOff x="649733" y="3137616"/>
            <a:chExt cx="8255886" cy="3301086"/>
          </a:xfrm>
        </p:grpSpPr>
        <p:grpSp>
          <p:nvGrpSpPr>
            <p:cNvPr id="62" name="Group 61"/>
            <p:cNvGrpSpPr/>
            <p:nvPr/>
          </p:nvGrpSpPr>
          <p:grpSpPr>
            <a:xfrm>
              <a:off x="1410221" y="3137616"/>
              <a:ext cx="5808726" cy="3279224"/>
              <a:chOff x="6814750" y="1578615"/>
              <a:chExt cx="2699654" cy="2524633"/>
            </a:xfrm>
          </p:grpSpPr>
          <p:sp>
            <p:nvSpPr>
              <p:cNvPr id="149" name="Trapezoid 148"/>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50" name="TextBox 149"/>
              <p:cNvSpPr txBox="1"/>
              <p:nvPr/>
            </p:nvSpPr>
            <p:spPr>
              <a:xfrm>
                <a:off x="6814750" y="157861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grpSp>
          <p:nvGrpSpPr>
            <p:cNvPr id="63" name="Group 62"/>
            <p:cNvGrpSpPr/>
            <p:nvPr/>
          </p:nvGrpSpPr>
          <p:grpSpPr>
            <a:xfrm>
              <a:off x="7257195" y="3382218"/>
              <a:ext cx="1648424" cy="381994"/>
              <a:chOff x="3572254" y="4244288"/>
              <a:chExt cx="1648424" cy="381994"/>
            </a:xfrm>
          </p:grpSpPr>
          <p:sp>
            <p:nvSpPr>
              <p:cNvPr id="146" name="Rectangle 145"/>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7" name="Straight Arrow Connector 146"/>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48" name="TextBox 147"/>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cxnSp>
          <p:nvCxnSpPr>
            <p:cNvPr id="64" name="Straight Arrow Connector 63"/>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5" name="Straight Arrow Connector 64"/>
            <p:cNvCxnSpPr/>
            <p:nvPr/>
          </p:nvCxnSpPr>
          <p:spPr bwMode="auto">
            <a:xfrm flipV="1">
              <a:off x="1460406" y="4256596"/>
              <a:ext cx="2968646" cy="99676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6" name="Elbow Connector 65"/>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04" name="Elbow Connector 103"/>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05" name="Elbow Connector 104"/>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p:nvPr/>
          </p:nvCxnSpPr>
          <p:spPr bwMode="auto">
            <a:xfrm flipV="1">
              <a:off x="1460406" y="4256596"/>
              <a:ext cx="2968646" cy="122509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7" name="Straight Arrow Connector 106"/>
            <p:cNvCxnSpPr/>
            <p:nvPr/>
          </p:nvCxnSpPr>
          <p:spPr bwMode="auto">
            <a:xfrm flipV="1">
              <a:off x="1460406" y="4256596"/>
              <a:ext cx="2968646" cy="14606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8" name="Straight Arrow Connector 107"/>
            <p:cNvCxnSpPr/>
            <p:nvPr/>
          </p:nvCxnSpPr>
          <p:spPr bwMode="auto">
            <a:xfrm flipV="1">
              <a:off x="1460406" y="5213020"/>
              <a:ext cx="2993730" cy="4072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9" name="Straight Arrow Connector 108"/>
            <p:cNvCxnSpPr/>
            <p:nvPr/>
          </p:nvCxnSpPr>
          <p:spPr bwMode="auto">
            <a:xfrm flipV="1">
              <a:off x="1509108" y="5213020"/>
              <a:ext cx="2945028" cy="2686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0" name="Straight Arrow Connector 109"/>
            <p:cNvCxnSpPr/>
            <p:nvPr/>
          </p:nvCxnSpPr>
          <p:spPr bwMode="auto">
            <a:xfrm flipV="1">
              <a:off x="1447037" y="5213020"/>
              <a:ext cx="3007099" cy="64715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1" name="Straight Arrow Connector 110"/>
            <p:cNvCxnSpPr/>
            <p:nvPr/>
          </p:nvCxnSpPr>
          <p:spPr bwMode="auto">
            <a:xfrm flipV="1">
              <a:off x="1460406" y="5213020"/>
              <a:ext cx="2993730" cy="99594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2" name="Straight Arrow Connector 111"/>
            <p:cNvCxnSpPr/>
            <p:nvPr/>
          </p:nvCxnSpPr>
          <p:spPr bwMode="auto">
            <a:xfrm>
              <a:off x="1447037" y="5253744"/>
              <a:ext cx="2993731" cy="84890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4" name="Straight Arrow Connector 113"/>
            <p:cNvCxnSpPr/>
            <p:nvPr/>
          </p:nvCxnSpPr>
          <p:spPr bwMode="auto">
            <a:xfrm>
              <a:off x="1447037" y="4668482"/>
              <a:ext cx="2993731" cy="14341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5" name="Straight Arrow Connector 114"/>
            <p:cNvCxnSpPr/>
            <p:nvPr/>
          </p:nvCxnSpPr>
          <p:spPr bwMode="auto">
            <a:xfrm>
              <a:off x="1447037" y="5717274"/>
              <a:ext cx="2993731" cy="3853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6" name="Straight Arrow Connector 115"/>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17" name="TextBox 116"/>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cxnSp>
          <p:nvCxnSpPr>
            <p:cNvPr id="118" name="Straight Arrow Connector 117"/>
            <p:cNvCxnSpPr/>
            <p:nvPr/>
          </p:nvCxnSpPr>
          <p:spPr bwMode="auto">
            <a:xfrm>
              <a:off x="5429832" y="3750844"/>
              <a:ext cx="1789116" cy="9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19" name="TextBox 118"/>
            <p:cNvSpPr txBox="1"/>
            <p:nvPr/>
          </p:nvSpPr>
          <p:spPr>
            <a:xfrm>
              <a:off x="4437921" y="3534003"/>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120" name="TextBox 119"/>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grpSp>
          <p:nvGrpSpPr>
            <p:cNvPr id="121" name="Group 120"/>
            <p:cNvGrpSpPr/>
            <p:nvPr/>
          </p:nvGrpSpPr>
          <p:grpSpPr>
            <a:xfrm>
              <a:off x="4292976" y="4079697"/>
              <a:ext cx="1990182" cy="525484"/>
              <a:chOff x="1155171" y="6095656"/>
              <a:chExt cx="1990182" cy="525484"/>
            </a:xfrm>
          </p:grpSpPr>
          <p:sp>
            <p:nvSpPr>
              <p:cNvPr id="144" name="Rectangle 143"/>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45" name="Rectangle 144"/>
              <p:cNvSpPr/>
              <p:nvPr/>
            </p:nvSpPr>
            <p:spPr>
              <a:xfrm>
                <a:off x="1155171" y="6136191"/>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v</a:t>
                </a:r>
                <a:r>
                  <a:rPr lang="en-US" baseline="-25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4</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10</a:t>
                </a:r>
                <a:endParaRPr lang="en-US" baseline="-25000" dirty="0">
                  <a:latin typeface="Times New Roman"/>
                  <a:cs typeface="Times New Roman"/>
                </a:endParaRPr>
              </a:p>
            </p:txBody>
          </p:sp>
        </p:grpSp>
        <p:sp>
          <p:nvSpPr>
            <p:cNvPr id="122" name="Rectangle 121"/>
            <p:cNvSpPr/>
            <p:nvPr/>
          </p:nvSpPr>
          <p:spPr>
            <a:xfrm>
              <a:off x="4454137" y="5073999"/>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23" name="Rectangle 122"/>
            <p:cNvSpPr/>
            <p:nvPr/>
          </p:nvSpPr>
          <p:spPr>
            <a:xfrm>
              <a:off x="4429052" y="5890406"/>
              <a:ext cx="1854106"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grpSp>
          <p:nvGrpSpPr>
            <p:cNvPr id="124" name="Group 123"/>
            <p:cNvGrpSpPr/>
            <p:nvPr/>
          </p:nvGrpSpPr>
          <p:grpSpPr>
            <a:xfrm>
              <a:off x="669757" y="3644789"/>
              <a:ext cx="790647" cy="649445"/>
              <a:chOff x="669757" y="1545947"/>
              <a:chExt cx="790647" cy="649445"/>
            </a:xfrm>
          </p:grpSpPr>
          <p:cxnSp>
            <p:nvCxnSpPr>
              <p:cNvPr id="142" name="Straight Arrow Connector 141"/>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43" name="TextBox 142"/>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125" name="TextBox 124"/>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cxnSp>
          <p:nvCxnSpPr>
            <p:cNvPr id="126" name="Straight Arrow Connector 125"/>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7" name="Straight Arrow Connector 126"/>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28" name="Group 127"/>
            <p:cNvGrpSpPr/>
            <p:nvPr/>
          </p:nvGrpSpPr>
          <p:grpSpPr>
            <a:xfrm>
              <a:off x="656390" y="3672502"/>
              <a:ext cx="577300" cy="461665"/>
              <a:chOff x="637563" y="4042853"/>
              <a:chExt cx="577300" cy="461665"/>
            </a:xfrm>
          </p:grpSpPr>
          <p:sp>
            <p:nvSpPr>
              <p:cNvPr id="140" name="Rectangle 139"/>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41" name="TextBox 140"/>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1</a:t>
                </a:r>
                <a:endParaRPr lang="en-US" sz="2400" baseline="-25000" dirty="0">
                  <a:solidFill>
                    <a:srgbClr val="000000"/>
                  </a:solidFill>
                  <a:latin typeface="Times New Roman"/>
                  <a:cs typeface="Times New Roman"/>
                </a:endParaRPr>
              </a:p>
            </p:txBody>
          </p:sp>
        </p:grpSp>
        <p:grpSp>
          <p:nvGrpSpPr>
            <p:cNvPr id="129" name="Group 128"/>
            <p:cNvGrpSpPr/>
            <p:nvPr/>
          </p:nvGrpSpPr>
          <p:grpSpPr>
            <a:xfrm>
              <a:off x="649733" y="4739379"/>
              <a:ext cx="577300" cy="461665"/>
              <a:chOff x="637563" y="4042853"/>
              <a:chExt cx="577300" cy="461665"/>
            </a:xfrm>
          </p:grpSpPr>
          <p:sp>
            <p:nvSpPr>
              <p:cNvPr id="138" name="Rectangle 137"/>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9" name="TextBox 138"/>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2</a:t>
                </a:r>
                <a:endParaRPr lang="en-US" sz="2400" baseline="-25000" dirty="0">
                  <a:solidFill>
                    <a:srgbClr val="000000"/>
                  </a:solidFill>
                  <a:latin typeface="Times New Roman"/>
                  <a:cs typeface="Times New Roman"/>
                </a:endParaRPr>
              </a:p>
            </p:txBody>
          </p:sp>
        </p:grpSp>
        <p:grpSp>
          <p:nvGrpSpPr>
            <p:cNvPr id="130" name="Group 129"/>
            <p:cNvGrpSpPr/>
            <p:nvPr/>
          </p:nvGrpSpPr>
          <p:grpSpPr>
            <a:xfrm>
              <a:off x="669757" y="5629344"/>
              <a:ext cx="577300" cy="461665"/>
              <a:chOff x="637563" y="4042853"/>
              <a:chExt cx="577300" cy="461665"/>
            </a:xfrm>
          </p:grpSpPr>
          <p:sp>
            <p:nvSpPr>
              <p:cNvPr id="136" name="Rectangle 135"/>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7" name="TextBox 136"/>
              <p:cNvSpPr txBox="1"/>
              <p:nvPr/>
            </p:nvSpPr>
            <p:spPr>
              <a:xfrm>
                <a:off x="637563" y="4042853"/>
                <a:ext cx="557698" cy="461665"/>
              </a:xfrm>
              <a:prstGeom prst="rect">
                <a:avLst/>
              </a:prstGeom>
              <a:noFill/>
            </p:spPr>
            <p:txBody>
              <a:bodyPr wrap="none" rtlCol="0">
                <a:spAutoFit/>
              </a:bodyPr>
              <a:lstStyle/>
              <a:p>
                <a:r>
                  <a:rPr lang="en-US" sz="2400" i="1" dirty="0" err="1" smtClean="0">
                    <a:solidFill>
                      <a:srgbClr val="000000"/>
                    </a:solidFill>
                    <a:latin typeface="Times New Roman"/>
                    <a:cs typeface="Times New Roman"/>
                  </a:rPr>
                  <a:t>w</a:t>
                </a:r>
                <a:r>
                  <a:rPr lang="en-US" sz="2400" i="1" baseline="-25000" dirty="0" err="1" smtClean="0">
                    <a:solidFill>
                      <a:srgbClr val="000000"/>
                    </a:solidFill>
                    <a:latin typeface="Times New Roman"/>
                    <a:cs typeface="Times New Roman"/>
                  </a:rPr>
                  <a:t>k</a:t>
                </a:r>
                <a:endParaRPr lang="en-US" sz="2400" i="1" baseline="-25000" dirty="0">
                  <a:solidFill>
                    <a:srgbClr val="000000"/>
                  </a:solidFill>
                  <a:latin typeface="Times New Roman"/>
                  <a:cs typeface="Times New Roman"/>
                </a:endParaRPr>
              </a:p>
            </p:txBody>
          </p:sp>
        </p:grpSp>
        <p:sp>
          <p:nvSpPr>
            <p:cNvPr id="131" name="Rectangle 130"/>
            <p:cNvSpPr/>
            <p:nvPr/>
          </p:nvSpPr>
          <p:spPr>
            <a:xfrm>
              <a:off x="5814963" y="389604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sp>
          <p:nvSpPr>
            <p:cNvPr id="132" name="Rectangle 131"/>
            <p:cNvSpPr/>
            <p:nvPr/>
          </p:nvSpPr>
          <p:spPr>
            <a:xfrm>
              <a:off x="5801595" y="4877234"/>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2</a:t>
              </a:r>
              <a:endParaRPr lang="en-US" baseline="-25000" dirty="0">
                <a:latin typeface="Times New Roman"/>
                <a:cs typeface="Times New Roman"/>
              </a:endParaRPr>
            </a:p>
          </p:txBody>
        </p:sp>
        <p:sp>
          <p:nvSpPr>
            <p:cNvPr id="133" name="Rectangle 132"/>
            <p:cNvSpPr/>
            <p:nvPr/>
          </p:nvSpPr>
          <p:spPr>
            <a:xfrm>
              <a:off x="5790373" y="571127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134" name="Rectangle 133"/>
            <p:cNvSpPr/>
            <p:nvPr/>
          </p:nvSpPr>
          <p:spPr>
            <a:xfrm>
              <a:off x="4235576" y="5103977"/>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v</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6</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8</a:t>
              </a:r>
              <a:endParaRPr lang="en-US" baseline="-25000" dirty="0">
                <a:latin typeface="Times New Roman"/>
                <a:cs typeface="Times New Roman"/>
              </a:endParaRPr>
            </a:p>
          </p:txBody>
        </p:sp>
        <p:sp>
          <p:nvSpPr>
            <p:cNvPr id="135" name="Rectangle 134"/>
            <p:cNvSpPr/>
            <p:nvPr/>
          </p:nvSpPr>
          <p:spPr>
            <a:xfrm>
              <a:off x="4235576" y="5953753"/>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v</a:t>
              </a:r>
              <a:r>
                <a:rPr lang="en-US" i="1" baseline="-25000" dirty="0" err="1"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4</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7</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9</a:t>
              </a:r>
              <a:endParaRPr lang="en-US" baseline="-25000" dirty="0">
                <a:latin typeface="Times New Roman"/>
                <a:cs typeface="Times New Roman"/>
              </a:endParaRPr>
            </a:p>
          </p:txBody>
        </p:sp>
      </p:grpSp>
    </p:spTree>
    <p:extLst>
      <p:ext uri="{BB962C8B-B14F-4D97-AF65-F5344CB8AC3E}">
        <p14:creationId xmlns:p14="http://schemas.microsoft.com/office/powerpoint/2010/main" val="185260802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ontent Placeholder 2"/>
          <p:cNvSpPr>
            <a:spLocks noGrp="1"/>
          </p:cNvSpPr>
          <p:nvPr>
            <p:ph idx="1"/>
          </p:nvPr>
        </p:nvSpPr>
        <p:spPr>
          <a:xfrm>
            <a:off x="457200" y="731520"/>
            <a:ext cx="8229600" cy="2660323"/>
          </a:xfrm>
        </p:spPr>
        <p:txBody>
          <a:bodyPr>
            <a:noAutofit/>
          </a:bodyPr>
          <a:lstStyle/>
          <a:p>
            <a:r>
              <a:rPr lang="en-US" sz="2400" dirty="0"/>
              <a:t>Assume exists set of symbols </a:t>
            </a:r>
            <a:r>
              <a:rPr lang="en-US" sz="2400" i="1" dirty="0">
                <a:latin typeface="Times New Roman"/>
                <a:cs typeface="Times New Roman"/>
              </a:rPr>
              <a:t>J</a:t>
            </a:r>
            <a:r>
              <a:rPr lang="en-US" sz="2400" dirty="0"/>
              <a:t> with </a:t>
            </a:r>
            <a:r>
              <a:rPr lang="en-US" sz="2400" dirty="0" err="1">
                <a:latin typeface="Times New Roman"/>
                <a:cs typeface="Times New Roman"/>
              </a:rPr>
              <a:t>Ω</a:t>
            </a:r>
            <a:r>
              <a:rPr lang="en-US" sz="2400" dirty="0">
                <a:latin typeface="Times New Roman"/>
                <a:cs typeface="Times New Roman"/>
              </a:rPr>
              <a:t>(1) </a:t>
            </a:r>
            <a:r>
              <a:rPr lang="en-US" sz="2400" dirty="0"/>
              <a:t>entropy </a:t>
            </a:r>
            <a:br>
              <a:rPr lang="en-US" sz="2400" dirty="0"/>
            </a:br>
            <a:r>
              <a:rPr lang="en-US" sz="2400" dirty="0"/>
              <a:t>conditioned on values of all other symbols</a:t>
            </a:r>
            <a:endParaRPr lang="en-US" sz="2400" i="1" dirty="0">
              <a:latin typeface="Times New Roman"/>
              <a:cs typeface="Times New Roman"/>
            </a:endParaRPr>
          </a:p>
          <a:p>
            <a:r>
              <a:rPr lang="en-US" sz="2400" i="1" dirty="0">
                <a:latin typeface="Times New Roman"/>
                <a:cs typeface="Times New Roman"/>
              </a:rPr>
              <a:t>E</a:t>
            </a:r>
            <a:r>
              <a:rPr lang="en-US" sz="2400" dirty="0">
                <a:latin typeface="Times New Roman"/>
                <a:cs typeface="Times New Roman"/>
              </a:rPr>
              <a:t>[ H</a:t>
            </a:r>
            <a:r>
              <a:rPr lang="en-US" sz="2400" baseline="-25000" dirty="0">
                <a:latin typeface="Times New Roman"/>
                <a:cs typeface="Times New Roman"/>
              </a:rPr>
              <a:t>∞</a:t>
            </a:r>
            <a:r>
              <a:rPr lang="en-US" sz="2400" dirty="0" smtClean="0">
                <a:latin typeface="Times New Roman"/>
                <a:cs typeface="Times New Roman"/>
              </a:rPr>
              <a:t>( </a:t>
            </a:r>
            <a:r>
              <a:rPr lang="en-US" sz="2400" i="1" dirty="0" smtClean="0">
                <a:latin typeface="Times New Roman"/>
                <a:cs typeface="Times New Roman"/>
              </a:rPr>
              <a:t>V</a:t>
            </a:r>
            <a:r>
              <a:rPr lang="en-US" sz="2400" i="1" baseline="-25000" dirty="0" smtClean="0">
                <a:latin typeface="Times New Roman"/>
                <a:cs typeface="Times New Roman"/>
              </a:rPr>
              <a:t>i </a:t>
            </a:r>
            <a:r>
              <a:rPr lang="en-US" sz="2400" dirty="0" smtClean="0">
                <a:latin typeface="Times New Roman"/>
                <a:cs typeface="Times New Roman"/>
              </a:rPr>
              <a:t>)</a:t>
            </a:r>
            <a:r>
              <a:rPr lang="en-US" sz="2400" dirty="0">
                <a:latin typeface="Times New Roman"/>
                <a:cs typeface="Times New Roman"/>
              </a:rPr>
              <a:t>] ≥ </a:t>
            </a:r>
            <a:r>
              <a:rPr lang="en-US" sz="2400" dirty="0" err="1">
                <a:latin typeface="Times New Roman"/>
                <a:cs typeface="Times New Roman"/>
              </a:rPr>
              <a:t>Ω</a:t>
            </a:r>
            <a:r>
              <a:rPr lang="en-US" sz="2400" dirty="0">
                <a:latin typeface="Times New Roman"/>
                <a:cs typeface="Times New Roman"/>
              </a:rPr>
              <a:t>( E|{</a:t>
            </a:r>
            <a:r>
              <a:rPr lang="en-US" sz="2400" dirty="0">
                <a:cs typeface="Calibri"/>
              </a:rPr>
              <a:t>indices of </a:t>
            </a:r>
            <a:r>
              <a:rPr lang="en-US" sz="2400" i="1" dirty="0">
                <a:latin typeface="Times New Roman"/>
                <a:cs typeface="Times New Roman"/>
              </a:rPr>
              <a:t>J</a:t>
            </a:r>
            <a:r>
              <a:rPr lang="en-US" sz="2400" dirty="0">
                <a:latin typeface="Times New Roman"/>
                <a:cs typeface="Times New Roman"/>
              </a:rPr>
              <a:t> </a:t>
            </a:r>
            <a:r>
              <a:rPr lang="en-US" sz="2400" dirty="0">
                <a:cs typeface="Calibri"/>
              </a:rPr>
              <a:t>included in </a:t>
            </a:r>
            <a:r>
              <a:rPr lang="en-US" sz="2400" i="1" dirty="0">
                <a:latin typeface="Times New Roman"/>
                <a:cs typeface="Times New Roman"/>
              </a:rPr>
              <a:t>V</a:t>
            </a:r>
            <a:r>
              <a:rPr lang="en-US" sz="2400" i="1" baseline="-25000" dirty="0">
                <a:latin typeface="Times New Roman"/>
                <a:cs typeface="Times New Roman"/>
              </a:rPr>
              <a:t>i</a:t>
            </a:r>
            <a:r>
              <a:rPr lang="en-US" sz="2400" dirty="0">
                <a:latin typeface="Times New Roman"/>
                <a:cs typeface="Times New Roman"/>
              </a:rPr>
              <a:t>}|)</a:t>
            </a:r>
          </a:p>
          <a:p>
            <a:r>
              <a:rPr lang="en-US" sz="2400" dirty="0" smtClean="0"/>
              <a:t>If </a:t>
            </a:r>
            <a:r>
              <a:rPr lang="en-US" sz="2400" i="1" dirty="0" smtClean="0">
                <a:latin typeface="Times New Roman"/>
                <a:cs typeface="Times New Roman"/>
              </a:rPr>
              <a:t>α = </a:t>
            </a:r>
            <a:r>
              <a:rPr lang="en-US" sz="2400" i="1" dirty="0" err="1" smtClean="0">
                <a:latin typeface="Times New Roman"/>
                <a:cs typeface="Times New Roman"/>
              </a:rPr>
              <a:t>ω</a:t>
            </a:r>
            <a:r>
              <a:rPr lang="en-US" sz="2400" dirty="0" smtClean="0">
                <a:latin typeface="Times New Roman"/>
                <a:cs typeface="Times New Roman"/>
              </a:rPr>
              <a:t>(log</a:t>
            </a:r>
            <a:r>
              <a:rPr lang="en-US" sz="2400" i="1" dirty="0" smtClean="0">
                <a:latin typeface="Times New Roman"/>
                <a:cs typeface="Times New Roman"/>
              </a:rPr>
              <a:t> n</a:t>
            </a:r>
            <a:r>
              <a:rPr lang="en-US" sz="2400" dirty="0" smtClean="0">
                <a:latin typeface="Times New Roman"/>
                <a:cs typeface="Times New Roman"/>
              </a:rPr>
              <a:t>)</a:t>
            </a:r>
            <a:r>
              <a:rPr lang="en-US" sz="2400" dirty="0" smtClean="0">
                <a:latin typeface="Calibri"/>
                <a:cs typeface="Calibri"/>
              </a:rPr>
              <a:t>, all </a:t>
            </a:r>
            <a:r>
              <a:rPr lang="en-US" sz="2400" dirty="0" smtClean="0">
                <a:latin typeface="Times New Roman"/>
                <a:cs typeface="Times New Roman"/>
              </a:rPr>
              <a:t>H</a:t>
            </a:r>
            <a:r>
              <a:rPr lang="en-US" sz="2400" baseline="-25000" dirty="0" smtClean="0">
                <a:latin typeface="Times New Roman"/>
                <a:cs typeface="Times New Roman"/>
              </a:rPr>
              <a:t>∞</a:t>
            </a:r>
            <a:r>
              <a:rPr lang="en-US" sz="2400" dirty="0" smtClean="0">
                <a:latin typeface="Times New Roman"/>
                <a:cs typeface="Times New Roman"/>
              </a:rPr>
              <a:t>(</a:t>
            </a:r>
            <a:r>
              <a:rPr lang="en-US" sz="2400" i="1" dirty="0" smtClean="0">
                <a:latin typeface="Times New Roman"/>
                <a:cs typeface="Times New Roman"/>
              </a:rPr>
              <a:t>V</a:t>
            </a:r>
            <a:r>
              <a:rPr lang="en-US" sz="2400" i="1" baseline="-25000" dirty="0" smtClean="0">
                <a:latin typeface="Times New Roman"/>
                <a:cs typeface="Times New Roman"/>
              </a:rPr>
              <a:t>i</a:t>
            </a:r>
            <a:r>
              <a:rPr lang="en-US" sz="2400" dirty="0" smtClean="0">
                <a:latin typeface="Times New Roman"/>
                <a:cs typeface="Times New Roman"/>
              </a:rPr>
              <a:t>) ≥ </a:t>
            </a:r>
            <a:r>
              <a:rPr lang="en-US" sz="2400" i="1" dirty="0" err="1" smtClean="0">
                <a:latin typeface="Times New Roman"/>
                <a:cs typeface="Times New Roman"/>
              </a:rPr>
              <a:t>ω</a:t>
            </a:r>
            <a:r>
              <a:rPr lang="en-US" sz="2400" dirty="0" smtClean="0">
                <a:latin typeface="Times New Roman"/>
                <a:cs typeface="Times New Roman"/>
              </a:rPr>
              <a:t>(log</a:t>
            </a:r>
            <a:r>
              <a:rPr lang="en-US" sz="2400" i="1" dirty="0" smtClean="0">
                <a:latin typeface="Times New Roman"/>
                <a:cs typeface="Times New Roman"/>
              </a:rPr>
              <a:t> n</a:t>
            </a:r>
            <a:r>
              <a:rPr lang="en-US" sz="2400" dirty="0" smtClean="0">
                <a:latin typeface="Times New Roman"/>
                <a:cs typeface="Times New Roman"/>
              </a:rPr>
              <a:t>) </a:t>
            </a:r>
            <a:r>
              <a:rPr lang="en-US" sz="2400" dirty="0" smtClean="0"/>
              <a:t>entropy </a:t>
            </a:r>
            <a:r>
              <a:rPr lang="en-US" sz="2400" dirty="0" err="1" smtClean="0"/>
              <a:t>w.h.p</a:t>
            </a:r>
            <a:r>
              <a:rPr lang="en-US" sz="2400" dirty="0" smtClean="0"/>
              <a:t>.</a:t>
            </a:r>
          </a:p>
          <a:p>
            <a:r>
              <a:rPr lang="en-US" sz="2400" i="1" dirty="0" smtClean="0">
                <a:latin typeface="Times New Roman"/>
                <a:cs typeface="Times New Roman"/>
              </a:rPr>
              <a:t>V = </a:t>
            </a:r>
            <a:r>
              <a:rPr lang="en-US" sz="2400" i="1" dirty="0" smtClean="0">
                <a:latin typeface="Times New Roman"/>
                <a:cs typeface="Times New Roman"/>
              </a:rPr>
              <a:t>V</a:t>
            </a:r>
            <a:r>
              <a:rPr lang="en-US" sz="2400" baseline="-25000" dirty="0" smtClean="0">
                <a:latin typeface="Times New Roman"/>
                <a:cs typeface="Times New Roman"/>
              </a:rPr>
              <a:t>1</a:t>
            </a:r>
            <a:r>
              <a:rPr lang="en-US" sz="2400" i="1" dirty="0" smtClean="0">
                <a:latin typeface="Times New Roman"/>
                <a:cs typeface="Times New Roman"/>
              </a:rPr>
              <a:t>,…,</a:t>
            </a:r>
            <a:r>
              <a:rPr lang="en-US" sz="2400" i="1" dirty="0" err="1" smtClean="0">
                <a:latin typeface="Times New Roman"/>
                <a:cs typeface="Times New Roman"/>
              </a:rPr>
              <a:t>V</a:t>
            </a:r>
            <a:r>
              <a:rPr lang="en-US" sz="2400" i="1" baseline="-25000" dirty="0" err="1" smtClean="0">
                <a:latin typeface="Times New Roman"/>
                <a:cs typeface="Times New Roman"/>
              </a:rPr>
              <a:t>k</a:t>
            </a:r>
            <a:r>
              <a:rPr lang="en-US" sz="2400" dirty="0" smtClean="0"/>
              <a:t> is a block </a:t>
            </a:r>
            <a:r>
              <a:rPr lang="en-US" sz="2400" dirty="0" err="1" smtClean="0"/>
              <a:t>unguessable</a:t>
            </a:r>
            <a:r>
              <a:rPr lang="en-US" sz="2400" dirty="0" smtClean="0"/>
              <a:t> distribution, </a:t>
            </a:r>
            <a:br>
              <a:rPr lang="en-US" sz="2400" dirty="0" smtClean="0"/>
            </a:br>
            <a:r>
              <a:rPr lang="en-US" sz="2400" dirty="0" smtClean="0"/>
              <a:t>security follows from previous construction</a:t>
            </a:r>
          </a:p>
        </p:txBody>
      </p:sp>
      <p:sp>
        <p:nvSpPr>
          <p:cNvPr id="81" name="Title 1"/>
          <p:cNvSpPr>
            <a:spLocks noGrp="1"/>
          </p:cNvSpPr>
          <p:nvPr>
            <p:ph type="title"/>
          </p:nvPr>
        </p:nvSpPr>
        <p:spPr>
          <a:xfrm>
            <a:off x="457200" y="47375"/>
            <a:ext cx="8229600" cy="674520"/>
          </a:xfrm>
        </p:spPr>
        <p:txBody>
          <a:bodyPr>
            <a:normAutofit fontScale="90000"/>
          </a:bodyPr>
          <a:lstStyle/>
          <a:p>
            <a:r>
              <a:rPr lang="en-US" dirty="0" smtClean="0"/>
              <a:t>Security</a:t>
            </a:r>
            <a:endParaRPr lang="en-US" dirty="0"/>
          </a:p>
        </p:txBody>
      </p:sp>
      <p:sp>
        <p:nvSpPr>
          <p:cNvPr id="2" name="Slide Number Placeholder 1"/>
          <p:cNvSpPr>
            <a:spLocks noGrp="1"/>
          </p:cNvSpPr>
          <p:nvPr>
            <p:ph type="sldNum" sz="quarter" idx="12"/>
          </p:nvPr>
        </p:nvSpPr>
        <p:spPr/>
        <p:txBody>
          <a:bodyPr/>
          <a:lstStyle/>
          <a:p>
            <a:pPr algn="l"/>
            <a:fld id="{9ED7421F-71E7-F748-8E9F-5BC3CDBE49C2}" type="slidenum">
              <a:rPr lang="en-US" smtClean="0"/>
              <a:pPr algn="l"/>
              <a:t>48</a:t>
            </a:fld>
            <a:r>
              <a:rPr lang="en-US" smtClean="0"/>
              <a:t> BWF 4/2/2014</a:t>
            </a:r>
            <a:endParaRPr lang="en-US" dirty="0"/>
          </a:p>
        </p:txBody>
      </p:sp>
      <p:grpSp>
        <p:nvGrpSpPr>
          <p:cNvPr id="56" name="Group 55"/>
          <p:cNvGrpSpPr/>
          <p:nvPr/>
        </p:nvGrpSpPr>
        <p:grpSpPr>
          <a:xfrm>
            <a:off x="649733" y="3137616"/>
            <a:ext cx="8255886" cy="3301086"/>
            <a:chOff x="649733" y="3137616"/>
            <a:chExt cx="8255886" cy="3301086"/>
          </a:xfrm>
        </p:grpSpPr>
        <p:grpSp>
          <p:nvGrpSpPr>
            <p:cNvPr id="57" name="Group 56"/>
            <p:cNvGrpSpPr/>
            <p:nvPr/>
          </p:nvGrpSpPr>
          <p:grpSpPr>
            <a:xfrm>
              <a:off x="1410221" y="3137616"/>
              <a:ext cx="5808726" cy="3279224"/>
              <a:chOff x="6814750" y="1578615"/>
              <a:chExt cx="2699654" cy="2524633"/>
            </a:xfrm>
          </p:grpSpPr>
          <p:sp>
            <p:nvSpPr>
              <p:cNvPr id="146" name="Trapezoid 145"/>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47" name="TextBox 146"/>
              <p:cNvSpPr txBox="1"/>
              <p:nvPr/>
            </p:nvSpPr>
            <p:spPr>
              <a:xfrm>
                <a:off x="6814750" y="157861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grpSp>
          <p:nvGrpSpPr>
            <p:cNvPr id="61" name="Group 60"/>
            <p:cNvGrpSpPr/>
            <p:nvPr/>
          </p:nvGrpSpPr>
          <p:grpSpPr>
            <a:xfrm>
              <a:off x="7257195" y="3382218"/>
              <a:ext cx="1648424" cy="381994"/>
              <a:chOff x="3572254" y="4244288"/>
              <a:chExt cx="1648424" cy="381994"/>
            </a:xfrm>
          </p:grpSpPr>
          <p:sp>
            <p:nvSpPr>
              <p:cNvPr id="143" name="Rectangle 142"/>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4" name="Straight Arrow Connector 143"/>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45" name="TextBox 144"/>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cxnSp>
          <p:nvCxnSpPr>
            <p:cNvPr id="62" name="Straight Arrow Connector 61"/>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3" name="Straight Arrow Connector 62"/>
            <p:cNvCxnSpPr/>
            <p:nvPr/>
          </p:nvCxnSpPr>
          <p:spPr bwMode="auto">
            <a:xfrm flipV="1">
              <a:off x="1460406" y="4256596"/>
              <a:ext cx="2968646" cy="99676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4" name="Elbow Connector 63"/>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75" name="Elbow Connector 74"/>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03" name="Elbow Connector 102"/>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p:nvPr/>
          </p:nvCxnSpPr>
          <p:spPr bwMode="auto">
            <a:xfrm flipV="1">
              <a:off x="1460406" y="4256596"/>
              <a:ext cx="2968646" cy="122509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5" name="Straight Arrow Connector 104"/>
            <p:cNvCxnSpPr/>
            <p:nvPr/>
          </p:nvCxnSpPr>
          <p:spPr bwMode="auto">
            <a:xfrm flipV="1">
              <a:off x="1460406" y="4256596"/>
              <a:ext cx="2968646" cy="14606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6" name="Straight Arrow Connector 105"/>
            <p:cNvCxnSpPr/>
            <p:nvPr/>
          </p:nvCxnSpPr>
          <p:spPr bwMode="auto">
            <a:xfrm flipV="1">
              <a:off x="1460406" y="5213020"/>
              <a:ext cx="2993730" cy="4072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7" name="Straight Arrow Connector 106"/>
            <p:cNvCxnSpPr/>
            <p:nvPr/>
          </p:nvCxnSpPr>
          <p:spPr bwMode="auto">
            <a:xfrm flipV="1">
              <a:off x="1509108" y="5213020"/>
              <a:ext cx="2945028" cy="2686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8" name="Straight Arrow Connector 107"/>
            <p:cNvCxnSpPr/>
            <p:nvPr/>
          </p:nvCxnSpPr>
          <p:spPr bwMode="auto">
            <a:xfrm flipV="1">
              <a:off x="1447037" y="5213020"/>
              <a:ext cx="3007099" cy="64715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9" name="Straight Arrow Connector 108"/>
            <p:cNvCxnSpPr/>
            <p:nvPr/>
          </p:nvCxnSpPr>
          <p:spPr bwMode="auto">
            <a:xfrm flipV="1">
              <a:off x="1460406" y="5213020"/>
              <a:ext cx="2993730" cy="99594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0" name="Straight Arrow Connector 109"/>
            <p:cNvCxnSpPr/>
            <p:nvPr/>
          </p:nvCxnSpPr>
          <p:spPr bwMode="auto">
            <a:xfrm>
              <a:off x="1447037" y="5253744"/>
              <a:ext cx="2993731" cy="84890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1" name="Straight Arrow Connector 110"/>
            <p:cNvCxnSpPr/>
            <p:nvPr/>
          </p:nvCxnSpPr>
          <p:spPr bwMode="auto">
            <a:xfrm>
              <a:off x="1447037" y="4668482"/>
              <a:ext cx="2993731" cy="14341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2" name="Straight Arrow Connector 111"/>
            <p:cNvCxnSpPr/>
            <p:nvPr/>
          </p:nvCxnSpPr>
          <p:spPr bwMode="auto">
            <a:xfrm>
              <a:off x="1447037" y="5717274"/>
              <a:ext cx="2993731" cy="3853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3" name="Straight Arrow Connector 112"/>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14" name="TextBox 113"/>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cxnSp>
          <p:nvCxnSpPr>
            <p:cNvPr id="115" name="Straight Arrow Connector 114"/>
            <p:cNvCxnSpPr/>
            <p:nvPr/>
          </p:nvCxnSpPr>
          <p:spPr bwMode="auto">
            <a:xfrm>
              <a:off x="5429832" y="3750844"/>
              <a:ext cx="1789116" cy="9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16" name="TextBox 115"/>
            <p:cNvSpPr txBox="1"/>
            <p:nvPr/>
          </p:nvSpPr>
          <p:spPr>
            <a:xfrm>
              <a:off x="4437921" y="3534003"/>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117" name="TextBox 116"/>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grpSp>
          <p:nvGrpSpPr>
            <p:cNvPr id="118" name="Group 117"/>
            <p:cNvGrpSpPr/>
            <p:nvPr/>
          </p:nvGrpSpPr>
          <p:grpSpPr>
            <a:xfrm>
              <a:off x="4292976" y="4079697"/>
              <a:ext cx="1990182" cy="525484"/>
              <a:chOff x="1155171" y="6095656"/>
              <a:chExt cx="1990182" cy="525484"/>
            </a:xfrm>
          </p:grpSpPr>
          <p:sp>
            <p:nvSpPr>
              <p:cNvPr id="141" name="Rectangle 140"/>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42" name="Rectangle 141"/>
              <p:cNvSpPr/>
              <p:nvPr/>
            </p:nvSpPr>
            <p:spPr>
              <a:xfrm>
                <a:off x="1155171" y="6136191"/>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v</a:t>
                </a:r>
                <a:r>
                  <a:rPr lang="en-US" baseline="-25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4</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10</a:t>
                </a:r>
                <a:endParaRPr lang="en-US" baseline="-25000" dirty="0">
                  <a:latin typeface="Times New Roman"/>
                  <a:cs typeface="Times New Roman"/>
                </a:endParaRPr>
              </a:p>
            </p:txBody>
          </p:sp>
        </p:grpSp>
        <p:sp>
          <p:nvSpPr>
            <p:cNvPr id="119" name="Rectangle 118"/>
            <p:cNvSpPr/>
            <p:nvPr/>
          </p:nvSpPr>
          <p:spPr>
            <a:xfrm>
              <a:off x="4454137" y="5073999"/>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20" name="Rectangle 119"/>
            <p:cNvSpPr/>
            <p:nvPr/>
          </p:nvSpPr>
          <p:spPr>
            <a:xfrm>
              <a:off x="4429052" y="5890406"/>
              <a:ext cx="1854106"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grpSp>
          <p:nvGrpSpPr>
            <p:cNvPr id="121" name="Group 120"/>
            <p:cNvGrpSpPr/>
            <p:nvPr/>
          </p:nvGrpSpPr>
          <p:grpSpPr>
            <a:xfrm>
              <a:off x="669757" y="3644789"/>
              <a:ext cx="790647" cy="649445"/>
              <a:chOff x="669757" y="1545947"/>
              <a:chExt cx="790647" cy="649445"/>
            </a:xfrm>
          </p:grpSpPr>
          <p:cxnSp>
            <p:nvCxnSpPr>
              <p:cNvPr id="139" name="Straight Arrow Connector 138"/>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40" name="TextBox 139"/>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122" name="TextBox 121"/>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cxnSp>
          <p:nvCxnSpPr>
            <p:cNvPr id="123" name="Straight Arrow Connector 122"/>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4" name="Straight Arrow Connector 123"/>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25" name="Group 124"/>
            <p:cNvGrpSpPr/>
            <p:nvPr/>
          </p:nvGrpSpPr>
          <p:grpSpPr>
            <a:xfrm>
              <a:off x="656390" y="3672502"/>
              <a:ext cx="577300" cy="461665"/>
              <a:chOff x="637563" y="4042853"/>
              <a:chExt cx="577300" cy="461665"/>
            </a:xfrm>
          </p:grpSpPr>
          <p:sp>
            <p:nvSpPr>
              <p:cNvPr id="137" name="Rectangle 136"/>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8" name="TextBox 137"/>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1</a:t>
                </a:r>
                <a:endParaRPr lang="en-US" sz="2400" baseline="-25000" dirty="0">
                  <a:solidFill>
                    <a:srgbClr val="000000"/>
                  </a:solidFill>
                  <a:latin typeface="Times New Roman"/>
                  <a:cs typeface="Times New Roman"/>
                </a:endParaRPr>
              </a:p>
            </p:txBody>
          </p:sp>
        </p:grpSp>
        <p:grpSp>
          <p:nvGrpSpPr>
            <p:cNvPr id="126" name="Group 125"/>
            <p:cNvGrpSpPr/>
            <p:nvPr/>
          </p:nvGrpSpPr>
          <p:grpSpPr>
            <a:xfrm>
              <a:off x="649733" y="4739379"/>
              <a:ext cx="577300" cy="461665"/>
              <a:chOff x="637563" y="4042853"/>
              <a:chExt cx="577300" cy="461665"/>
            </a:xfrm>
          </p:grpSpPr>
          <p:sp>
            <p:nvSpPr>
              <p:cNvPr id="135" name="Rectangle 134"/>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6" name="TextBox 135"/>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2</a:t>
                </a:r>
                <a:endParaRPr lang="en-US" sz="2400" baseline="-25000" dirty="0">
                  <a:solidFill>
                    <a:srgbClr val="000000"/>
                  </a:solidFill>
                  <a:latin typeface="Times New Roman"/>
                  <a:cs typeface="Times New Roman"/>
                </a:endParaRPr>
              </a:p>
            </p:txBody>
          </p:sp>
        </p:grpSp>
        <p:grpSp>
          <p:nvGrpSpPr>
            <p:cNvPr id="127" name="Group 126"/>
            <p:cNvGrpSpPr/>
            <p:nvPr/>
          </p:nvGrpSpPr>
          <p:grpSpPr>
            <a:xfrm>
              <a:off x="669757" y="5629344"/>
              <a:ext cx="577300" cy="461665"/>
              <a:chOff x="637563" y="4042853"/>
              <a:chExt cx="577300" cy="461665"/>
            </a:xfrm>
          </p:grpSpPr>
          <p:sp>
            <p:nvSpPr>
              <p:cNvPr id="133" name="Rectangle 132"/>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4" name="TextBox 133"/>
              <p:cNvSpPr txBox="1"/>
              <p:nvPr/>
            </p:nvSpPr>
            <p:spPr>
              <a:xfrm>
                <a:off x="637563" y="4042853"/>
                <a:ext cx="557698" cy="461665"/>
              </a:xfrm>
              <a:prstGeom prst="rect">
                <a:avLst/>
              </a:prstGeom>
              <a:noFill/>
            </p:spPr>
            <p:txBody>
              <a:bodyPr wrap="none" rtlCol="0">
                <a:spAutoFit/>
              </a:bodyPr>
              <a:lstStyle/>
              <a:p>
                <a:r>
                  <a:rPr lang="en-US" sz="2400" i="1" dirty="0" err="1" smtClean="0">
                    <a:solidFill>
                      <a:srgbClr val="000000"/>
                    </a:solidFill>
                    <a:latin typeface="Times New Roman"/>
                    <a:cs typeface="Times New Roman"/>
                  </a:rPr>
                  <a:t>w</a:t>
                </a:r>
                <a:r>
                  <a:rPr lang="en-US" sz="2400" i="1" baseline="-25000" dirty="0" err="1" smtClean="0">
                    <a:solidFill>
                      <a:srgbClr val="000000"/>
                    </a:solidFill>
                    <a:latin typeface="Times New Roman"/>
                    <a:cs typeface="Times New Roman"/>
                  </a:rPr>
                  <a:t>k</a:t>
                </a:r>
                <a:endParaRPr lang="en-US" sz="2400" i="1" baseline="-25000" dirty="0">
                  <a:solidFill>
                    <a:srgbClr val="000000"/>
                  </a:solidFill>
                  <a:latin typeface="Times New Roman"/>
                  <a:cs typeface="Times New Roman"/>
                </a:endParaRPr>
              </a:p>
            </p:txBody>
          </p:sp>
        </p:grpSp>
        <p:sp>
          <p:nvSpPr>
            <p:cNvPr id="128" name="Rectangle 127"/>
            <p:cNvSpPr/>
            <p:nvPr/>
          </p:nvSpPr>
          <p:spPr>
            <a:xfrm>
              <a:off x="5814963" y="389604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sp>
          <p:nvSpPr>
            <p:cNvPr id="129" name="Rectangle 128"/>
            <p:cNvSpPr/>
            <p:nvPr/>
          </p:nvSpPr>
          <p:spPr>
            <a:xfrm>
              <a:off x="5801595" y="4877234"/>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2</a:t>
              </a:r>
              <a:endParaRPr lang="en-US" baseline="-25000" dirty="0">
                <a:latin typeface="Times New Roman"/>
                <a:cs typeface="Times New Roman"/>
              </a:endParaRPr>
            </a:p>
          </p:txBody>
        </p:sp>
        <p:sp>
          <p:nvSpPr>
            <p:cNvPr id="130" name="Rectangle 129"/>
            <p:cNvSpPr/>
            <p:nvPr/>
          </p:nvSpPr>
          <p:spPr>
            <a:xfrm>
              <a:off x="5790373" y="571127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131" name="Rectangle 130"/>
            <p:cNvSpPr/>
            <p:nvPr/>
          </p:nvSpPr>
          <p:spPr>
            <a:xfrm>
              <a:off x="4235576" y="5103977"/>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v</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6</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8</a:t>
              </a:r>
              <a:endParaRPr lang="en-US" baseline="-25000" dirty="0">
                <a:latin typeface="Times New Roman"/>
                <a:cs typeface="Times New Roman"/>
              </a:endParaRPr>
            </a:p>
          </p:txBody>
        </p:sp>
        <p:sp>
          <p:nvSpPr>
            <p:cNvPr id="132" name="Rectangle 131"/>
            <p:cNvSpPr/>
            <p:nvPr/>
          </p:nvSpPr>
          <p:spPr>
            <a:xfrm>
              <a:off x="4235576" y="5953753"/>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v</a:t>
              </a:r>
              <a:r>
                <a:rPr lang="en-US" i="1" baseline="-25000" dirty="0" err="1"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4</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7</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9</a:t>
              </a:r>
              <a:endParaRPr lang="en-US" baseline="-25000" dirty="0">
                <a:latin typeface="Times New Roman"/>
                <a:cs typeface="Times New Roman"/>
              </a:endParaRPr>
            </a:p>
          </p:txBody>
        </p:sp>
      </p:grpSp>
    </p:spTree>
    <p:extLst>
      <p:ext uri="{BB962C8B-B14F-4D97-AF65-F5344CB8AC3E}">
        <p14:creationId xmlns:p14="http://schemas.microsoft.com/office/powerpoint/2010/main" val="2017040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600" y="-245386"/>
            <a:ext cx="8229600" cy="1143000"/>
          </a:xfrm>
        </p:spPr>
        <p:txBody>
          <a:bodyPr/>
          <a:lstStyle/>
          <a:p>
            <a:r>
              <a:rPr lang="en-US" dirty="0" smtClean="0"/>
              <a:t>Results </a:t>
            </a:r>
            <a:endParaRPr lang="en-US" dirty="0"/>
          </a:p>
        </p:txBody>
      </p:sp>
      <p:sp>
        <p:nvSpPr>
          <p:cNvPr id="3" name="Content Placeholder 2"/>
          <p:cNvSpPr>
            <a:spLocks noGrp="1"/>
          </p:cNvSpPr>
          <p:nvPr>
            <p:ph idx="1"/>
          </p:nvPr>
        </p:nvSpPr>
        <p:spPr>
          <a:xfrm>
            <a:off x="482600" y="4157579"/>
            <a:ext cx="8229600" cy="2032000"/>
          </a:xfrm>
        </p:spPr>
        <p:txBody>
          <a:bodyPr>
            <a:normAutofit fontScale="92500"/>
          </a:bodyPr>
          <a:lstStyle/>
          <a:p>
            <a:r>
              <a:rPr lang="en-US" dirty="0" smtClean="0">
                <a:latin typeface="Calibri"/>
                <a:cs typeface="Calibri"/>
              </a:rPr>
              <a:t>Second construction</a:t>
            </a:r>
          </a:p>
          <a:p>
            <a:pPr lvl="1"/>
            <a:r>
              <a:rPr lang="en-US" dirty="0" smtClean="0">
                <a:latin typeface="Calibri"/>
                <a:cs typeface="Calibri"/>
              </a:rPr>
              <a:t>Security requirement: </a:t>
            </a:r>
            <a:r>
              <a:rPr lang="en-US" dirty="0" err="1" smtClean="0">
                <a:latin typeface="Times New Roman"/>
                <a:cs typeface="Times New Roman"/>
              </a:rPr>
              <a:t>Ω</a:t>
            </a:r>
            <a:r>
              <a:rPr lang="en-US" dirty="0" smtClean="0">
                <a:latin typeface="Times New Roman"/>
                <a:cs typeface="Times New Roman"/>
              </a:rPr>
              <a:t>(1) </a:t>
            </a:r>
            <a:r>
              <a:rPr lang="en-US" dirty="0" smtClean="0">
                <a:latin typeface="Calibri"/>
                <a:cs typeface="Calibri"/>
              </a:rPr>
              <a:t>entropy in </a:t>
            </a:r>
            <a:r>
              <a:rPr lang="en-US" dirty="0" err="1" smtClean="0">
                <a:latin typeface="Times New Roman"/>
                <a:cs typeface="Times New Roman"/>
              </a:rPr>
              <a:t>Θ</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r>
              <a:rPr lang="en-US" dirty="0" smtClean="0">
                <a:latin typeface="Calibri"/>
                <a:cs typeface="Calibri"/>
              </a:rPr>
              <a:t> symbols</a:t>
            </a:r>
          </a:p>
          <a:p>
            <a:pPr lvl="1"/>
            <a:r>
              <a:rPr lang="en-US" dirty="0" smtClean="0">
                <a:latin typeface="Calibri"/>
                <a:cs typeface="Calibri"/>
              </a:rPr>
              <a:t>Error tolerance: </a:t>
            </a:r>
            <a:r>
              <a:rPr lang="en-US" i="1" dirty="0" smtClean="0">
                <a:latin typeface="Times New Roman"/>
                <a:cs typeface="Times New Roman"/>
              </a:rPr>
              <a:t>k</a:t>
            </a:r>
            <a:r>
              <a:rPr lang="en-US" dirty="0" smtClean="0">
                <a:latin typeface="Times New Roman"/>
                <a:cs typeface="Times New Roman"/>
              </a:rPr>
              <a:t>/</a:t>
            </a:r>
            <a:r>
              <a:rPr lang="en-US" dirty="0" err="1" smtClean="0">
                <a:latin typeface="Times New Roman"/>
                <a:cs typeface="Times New Roman"/>
              </a:rPr>
              <a:t>ω</a:t>
            </a:r>
            <a:r>
              <a:rPr lang="en-US" dirty="0" smtClean="0">
                <a:latin typeface="Times New Roman"/>
                <a:cs typeface="Times New Roman"/>
              </a:rPr>
              <a:t>(log </a:t>
            </a:r>
            <a:r>
              <a:rPr lang="en-US" i="1" dirty="0" smtClean="0">
                <a:latin typeface="Times New Roman"/>
                <a:cs typeface="Times New Roman"/>
              </a:rPr>
              <a:t>k</a:t>
            </a:r>
            <a:r>
              <a:rPr lang="en-US" dirty="0" smtClean="0">
                <a:latin typeface="Times New Roman"/>
                <a:cs typeface="Times New Roman"/>
              </a:rPr>
              <a:t>)</a:t>
            </a:r>
          </a:p>
          <a:p>
            <a:pPr lvl="1"/>
            <a:r>
              <a:rPr lang="en-US" dirty="0" smtClean="0">
                <a:latin typeface="Times New Roman"/>
                <a:cs typeface="Times New Roman"/>
              </a:rPr>
              <a:t>Still have </a:t>
            </a:r>
            <a:r>
              <a:rPr lang="en-US" dirty="0" err="1" smtClean="0">
                <a:latin typeface="Times New Roman"/>
                <a:cs typeface="Times New Roman"/>
              </a:rPr>
              <a:t>H</a:t>
            </a:r>
            <a:r>
              <a:rPr lang="en-US" baseline="-25000" dirty="0" err="1" smtClean="0">
                <a:latin typeface="Times New Roman"/>
                <a:cs typeface="Times New Roman"/>
              </a:rPr>
              <a:t>usable</a:t>
            </a:r>
            <a:r>
              <a:rPr lang="en-US" baseline="-25000" dirty="0" smtClean="0">
                <a:latin typeface="Times New Roman"/>
                <a:cs typeface="Times New Roman"/>
              </a:rPr>
              <a:t> </a:t>
            </a:r>
            <a:r>
              <a:rPr lang="en-US" dirty="0">
                <a:latin typeface="Times New Roman"/>
                <a:cs typeface="Times New Roman"/>
              </a:rPr>
              <a:t>≤ </a:t>
            </a:r>
            <a:r>
              <a:rPr lang="en-US" dirty="0" smtClean="0">
                <a:latin typeface="Times New Roman"/>
                <a:cs typeface="Times New Roman"/>
              </a:rPr>
              <a:t>0 when |</a:t>
            </a:r>
            <a:r>
              <a:rPr lang="en-US" i="1" dirty="0">
                <a:latin typeface="Times New Roman"/>
                <a:cs typeface="Times New Roman"/>
              </a:rPr>
              <a:t>Z</a:t>
            </a:r>
            <a:r>
              <a:rPr lang="en-US" dirty="0">
                <a:latin typeface="Times New Roman"/>
                <a:cs typeface="Times New Roman"/>
              </a:rPr>
              <a:t>| = </a:t>
            </a:r>
            <a:r>
              <a:rPr lang="en-US" i="1" dirty="0" err="1">
                <a:latin typeface="Times New Roman"/>
                <a:cs typeface="Times New Roman"/>
              </a:rPr>
              <a:t>ω</a:t>
            </a:r>
            <a:r>
              <a:rPr lang="en-US" dirty="0">
                <a:latin typeface="Times New Roman"/>
                <a:cs typeface="Times New Roman"/>
              </a:rPr>
              <a:t>(poly(</a:t>
            </a:r>
            <a:r>
              <a:rPr lang="en-US" i="1" dirty="0">
                <a:latin typeface="Times New Roman"/>
                <a:cs typeface="Times New Roman"/>
              </a:rPr>
              <a:t>n</a:t>
            </a:r>
            <a:r>
              <a:rPr lang="en-US" dirty="0">
                <a:latin typeface="Times New Roman"/>
                <a:cs typeface="Times New Roman"/>
              </a:rPr>
              <a:t>)</a:t>
            </a:r>
            <a:r>
              <a:rPr lang="en-US" dirty="0" smtClean="0">
                <a:latin typeface="Times New Roman"/>
                <a:cs typeface="Times New Roman"/>
              </a:rPr>
              <a:t>)</a:t>
            </a:r>
            <a:endParaRPr lang="en-US" dirty="0">
              <a:latin typeface="Times New Roman"/>
              <a:cs typeface="Times New Roman"/>
            </a:endParaRP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49</a:t>
            </a:fld>
            <a:r>
              <a:rPr lang="en-US" smtClean="0"/>
              <a:t> BWF 4/2/2014</a:t>
            </a:r>
            <a:endParaRPr lang="en-US" dirty="0"/>
          </a:p>
        </p:txBody>
      </p:sp>
      <p:grpSp>
        <p:nvGrpSpPr>
          <p:cNvPr id="68" name="Group 67"/>
          <p:cNvGrpSpPr/>
          <p:nvPr/>
        </p:nvGrpSpPr>
        <p:grpSpPr>
          <a:xfrm>
            <a:off x="456314" y="578091"/>
            <a:ext cx="8255886" cy="3301086"/>
            <a:chOff x="649733" y="3137616"/>
            <a:chExt cx="8255886" cy="3301086"/>
          </a:xfrm>
        </p:grpSpPr>
        <p:grpSp>
          <p:nvGrpSpPr>
            <p:cNvPr id="69" name="Group 68"/>
            <p:cNvGrpSpPr/>
            <p:nvPr/>
          </p:nvGrpSpPr>
          <p:grpSpPr>
            <a:xfrm>
              <a:off x="1410221" y="3137616"/>
              <a:ext cx="5808726" cy="3279224"/>
              <a:chOff x="6814750" y="1578615"/>
              <a:chExt cx="2699654" cy="2524633"/>
            </a:xfrm>
          </p:grpSpPr>
          <p:sp>
            <p:nvSpPr>
              <p:cNvPr id="152" name="Trapezoid 151"/>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53" name="TextBox 152"/>
              <p:cNvSpPr txBox="1"/>
              <p:nvPr/>
            </p:nvSpPr>
            <p:spPr>
              <a:xfrm>
                <a:off x="6814750" y="1578615"/>
                <a:ext cx="521492" cy="284344"/>
              </a:xfrm>
              <a:prstGeom prst="rect">
                <a:avLst/>
              </a:prstGeom>
              <a:noFill/>
            </p:spPr>
            <p:txBody>
              <a:bodyPr wrap="none" rtlCol="0">
                <a:spAutoFit/>
              </a:bodyPr>
              <a:lstStyle/>
              <a:p>
                <a:r>
                  <a:rPr lang="en-US" i="1" dirty="0" smtClean="0">
                    <a:solidFill>
                      <a:srgbClr val="0000FF"/>
                    </a:solidFill>
                    <a:latin typeface="Times New Roman"/>
                    <a:cs typeface="Times New Roman"/>
                  </a:rPr>
                  <a:t>Generate</a:t>
                </a:r>
                <a:endParaRPr lang="en-US" i="1" dirty="0">
                  <a:solidFill>
                    <a:srgbClr val="0000FF"/>
                  </a:solidFill>
                  <a:latin typeface="Times New Roman"/>
                  <a:cs typeface="Times New Roman"/>
                </a:endParaRPr>
              </a:p>
            </p:txBody>
          </p:sp>
        </p:grpSp>
        <p:grpSp>
          <p:nvGrpSpPr>
            <p:cNvPr id="72" name="Group 71"/>
            <p:cNvGrpSpPr/>
            <p:nvPr/>
          </p:nvGrpSpPr>
          <p:grpSpPr>
            <a:xfrm>
              <a:off x="7257195" y="3382218"/>
              <a:ext cx="1648424" cy="381994"/>
              <a:chOff x="3572254" y="4244288"/>
              <a:chExt cx="1648424" cy="381994"/>
            </a:xfrm>
          </p:grpSpPr>
          <p:sp>
            <p:nvSpPr>
              <p:cNvPr id="149" name="Rectangle 148"/>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0" name="Straight Arrow Connector 149"/>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51" name="TextBox 150"/>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cxnSp>
          <p:nvCxnSpPr>
            <p:cNvPr id="73" name="Straight Arrow Connector 72"/>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4" name="Straight Arrow Connector 73"/>
            <p:cNvCxnSpPr/>
            <p:nvPr/>
          </p:nvCxnSpPr>
          <p:spPr bwMode="auto">
            <a:xfrm flipV="1">
              <a:off x="1460406" y="4256596"/>
              <a:ext cx="2968646" cy="99676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5" name="Elbow Connector 74"/>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76" name="Elbow Connector 75"/>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77" name="Elbow Connector 7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78" name="Straight Arrow Connector 77"/>
            <p:cNvCxnSpPr/>
            <p:nvPr/>
          </p:nvCxnSpPr>
          <p:spPr bwMode="auto">
            <a:xfrm flipV="1">
              <a:off x="1460406" y="4256596"/>
              <a:ext cx="2968646" cy="122509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9" name="Straight Arrow Connector 78"/>
            <p:cNvCxnSpPr/>
            <p:nvPr/>
          </p:nvCxnSpPr>
          <p:spPr bwMode="auto">
            <a:xfrm flipV="1">
              <a:off x="1460406" y="4256596"/>
              <a:ext cx="2968646" cy="14606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0" name="Straight Arrow Connector 79"/>
            <p:cNvCxnSpPr/>
            <p:nvPr/>
          </p:nvCxnSpPr>
          <p:spPr bwMode="auto">
            <a:xfrm flipV="1">
              <a:off x="1460406" y="5213020"/>
              <a:ext cx="2993730" cy="4072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1" name="Straight Arrow Connector 80"/>
            <p:cNvCxnSpPr/>
            <p:nvPr/>
          </p:nvCxnSpPr>
          <p:spPr bwMode="auto">
            <a:xfrm flipV="1">
              <a:off x="1509108" y="5213020"/>
              <a:ext cx="2945028" cy="2686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Straight Arrow Connector 82"/>
            <p:cNvCxnSpPr/>
            <p:nvPr/>
          </p:nvCxnSpPr>
          <p:spPr bwMode="auto">
            <a:xfrm flipV="1">
              <a:off x="1447037" y="5213020"/>
              <a:ext cx="3007099" cy="64715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4" name="Straight Arrow Connector 83"/>
            <p:cNvCxnSpPr/>
            <p:nvPr/>
          </p:nvCxnSpPr>
          <p:spPr bwMode="auto">
            <a:xfrm flipV="1">
              <a:off x="1460406" y="5213020"/>
              <a:ext cx="2993730" cy="99594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5" name="Straight Arrow Connector 84"/>
            <p:cNvCxnSpPr/>
            <p:nvPr/>
          </p:nvCxnSpPr>
          <p:spPr bwMode="auto">
            <a:xfrm>
              <a:off x="1447037" y="5253744"/>
              <a:ext cx="2993731" cy="84890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7" name="Straight Arrow Connector 116"/>
            <p:cNvCxnSpPr/>
            <p:nvPr/>
          </p:nvCxnSpPr>
          <p:spPr bwMode="auto">
            <a:xfrm>
              <a:off x="1447037" y="4668482"/>
              <a:ext cx="2993731" cy="14341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8" name="Straight Arrow Connector 117"/>
            <p:cNvCxnSpPr/>
            <p:nvPr/>
          </p:nvCxnSpPr>
          <p:spPr bwMode="auto">
            <a:xfrm>
              <a:off x="1447037" y="5717274"/>
              <a:ext cx="2993731" cy="3853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9" name="Straight Arrow Connector 118"/>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0" name="TextBox 119"/>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cxnSp>
          <p:nvCxnSpPr>
            <p:cNvPr id="121" name="Straight Arrow Connector 120"/>
            <p:cNvCxnSpPr/>
            <p:nvPr/>
          </p:nvCxnSpPr>
          <p:spPr bwMode="auto">
            <a:xfrm>
              <a:off x="5429832" y="3750844"/>
              <a:ext cx="1789116" cy="9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22" name="TextBox 121"/>
            <p:cNvSpPr txBox="1"/>
            <p:nvPr/>
          </p:nvSpPr>
          <p:spPr>
            <a:xfrm>
              <a:off x="4437921" y="3534003"/>
              <a:ext cx="93979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123" name="TextBox 122"/>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grpSp>
          <p:nvGrpSpPr>
            <p:cNvPr id="124" name="Group 123"/>
            <p:cNvGrpSpPr/>
            <p:nvPr/>
          </p:nvGrpSpPr>
          <p:grpSpPr>
            <a:xfrm>
              <a:off x="4292976" y="4079697"/>
              <a:ext cx="1990182" cy="525484"/>
              <a:chOff x="1155171" y="6095656"/>
              <a:chExt cx="1990182" cy="525484"/>
            </a:xfrm>
          </p:grpSpPr>
          <p:sp>
            <p:nvSpPr>
              <p:cNvPr id="147" name="Rectangle 146"/>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48" name="Rectangle 147"/>
              <p:cNvSpPr/>
              <p:nvPr/>
            </p:nvSpPr>
            <p:spPr>
              <a:xfrm>
                <a:off x="1155171" y="6136191"/>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v</a:t>
                </a:r>
                <a:r>
                  <a:rPr lang="en-US" baseline="-25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4</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10</a:t>
                </a:r>
                <a:endParaRPr lang="en-US" baseline="-25000" dirty="0">
                  <a:latin typeface="Times New Roman"/>
                  <a:cs typeface="Times New Roman"/>
                </a:endParaRPr>
              </a:p>
            </p:txBody>
          </p:sp>
        </p:grpSp>
        <p:sp>
          <p:nvSpPr>
            <p:cNvPr id="125" name="Rectangle 124"/>
            <p:cNvSpPr/>
            <p:nvPr/>
          </p:nvSpPr>
          <p:spPr>
            <a:xfrm>
              <a:off x="4454137" y="5073999"/>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26" name="Rectangle 125"/>
            <p:cNvSpPr/>
            <p:nvPr/>
          </p:nvSpPr>
          <p:spPr>
            <a:xfrm>
              <a:off x="4429052" y="5890406"/>
              <a:ext cx="1854106"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grpSp>
          <p:nvGrpSpPr>
            <p:cNvPr id="127" name="Group 126"/>
            <p:cNvGrpSpPr/>
            <p:nvPr/>
          </p:nvGrpSpPr>
          <p:grpSpPr>
            <a:xfrm>
              <a:off x="669757" y="3644789"/>
              <a:ext cx="790647" cy="649445"/>
              <a:chOff x="669757" y="1545947"/>
              <a:chExt cx="790647" cy="649445"/>
            </a:xfrm>
          </p:grpSpPr>
          <p:cxnSp>
            <p:nvCxnSpPr>
              <p:cNvPr id="145" name="Straight Arrow Connector 144"/>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46" name="TextBox 145"/>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128" name="TextBox 127"/>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cxnSp>
          <p:nvCxnSpPr>
            <p:cNvPr id="129" name="Straight Arrow Connector 128"/>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0" name="Straight Arrow Connector 129"/>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31" name="Group 130"/>
            <p:cNvGrpSpPr/>
            <p:nvPr/>
          </p:nvGrpSpPr>
          <p:grpSpPr>
            <a:xfrm>
              <a:off x="656390" y="3672502"/>
              <a:ext cx="577300" cy="461665"/>
              <a:chOff x="637563" y="4042853"/>
              <a:chExt cx="577300" cy="461665"/>
            </a:xfrm>
          </p:grpSpPr>
          <p:sp>
            <p:nvSpPr>
              <p:cNvPr id="143" name="Rectangle 142"/>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44" name="TextBox 143"/>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1</a:t>
                </a:r>
                <a:endParaRPr lang="en-US" sz="2400" baseline="-25000" dirty="0">
                  <a:solidFill>
                    <a:srgbClr val="000000"/>
                  </a:solidFill>
                  <a:latin typeface="Times New Roman"/>
                  <a:cs typeface="Times New Roman"/>
                </a:endParaRPr>
              </a:p>
            </p:txBody>
          </p:sp>
        </p:grpSp>
        <p:grpSp>
          <p:nvGrpSpPr>
            <p:cNvPr id="132" name="Group 131"/>
            <p:cNvGrpSpPr/>
            <p:nvPr/>
          </p:nvGrpSpPr>
          <p:grpSpPr>
            <a:xfrm>
              <a:off x="649733" y="4739379"/>
              <a:ext cx="577300" cy="461665"/>
              <a:chOff x="637563" y="4042853"/>
              <a:chExt cx="577300" cy="461665"/>
            </a:xfrm>
          </p:grpSpPr>
          <p:sp>
            <p:nvSpPr>
              <p:cNvPr id="141" name="Rectangle 140"/>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42" name="TextBox 141"/>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2</a:t>
                </a:r>
                <a:endParaRPr lang="en-US" sz="2400" baseline="-25000" dirty="0">
                  <a:solidFill>
                    <a:srgbClr val="000000"/>
                  </a:solidFill>
                  <a:latin typeface="Times New Roman"/>
                  <a:cs typeface="Times New Roman"/>
                </a:endParaRPr>
              </a:p>
            </p:txBody>
          </p:sp>
        </p:grpSp>
        <p:grpSp>
          <p:nvGrpSpPr>
            <p:cNvPr id="133" name="Group 132"/>
            <p:cNvGrpSpPr/>
            <p:nvPr/>
          </p:nvGrpSpPr>
          <p:grpSpPr>
            <a:xfrm>
              <a:off x="669757" y="5629344"/>
              <a:ext cx="577300" cy="461665"/>
              <a:chOff x="637563" y="4042853"/>
              <a:chExt cx="577300" cy="461665"/>
            </a:xfrm>
          </p:grpSpPr>
          <p:sp>
            <p:nvSpPr>
              <p:cNvPr id="139" name="Rectangle 138"/>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40" name="TextBox 139"/>
              <p:cNvSpPr txBox="1"/>
              <p:nvPr/>
            </p:nvSpPr>
            <p:spPr>
              <a:xfrm>
                <a:off x="637563" y="4042853"/>
                <a:ext cx="557698" cy="461665"/>
              </a:xfrm>
              <a:prstGeom prst="rect">
                <a:avLst/>
              </a:prstGeom>
              <a:noFill/>
            </p:spPr>
            <p:txBody>
              <a:bodyPr wrap="none" rtlCol="0">
                <a:spAutoFit/>
              </a:bodyPr>
              <a:lstStyle/>
              <a:p>
                <a:r>
                  <a:rPr lang="en-US" sz="2400" i="1" dirty="0" err="1" smtClean="0">
                    <a:solidFill>
                      <a:srgbClr val="000000"/>
                    </a:solidFill>
                    <a:latin typeface="Times New Roman"/>
                    <a:cs typeface="Times New Roman"/>
                  </a:rPr>
                  <a:t>w</a:t>
                </a:r>
                <a:r>
                  <a:rPr lang="en-US" sz="2400" i="1" baseline="-25000" dirty="0" err="1" smtClean="0">
                    <a:solidFill>
                      <a:srgbClr val="000000"/>
                    </a:solidFill>
                    <a:latin typeface="Times New Roman"/>
                    <a:cs typeface="Times New Roman"/>
                  </a:rPr>
                  <a:t>k</a:t>
                </a:r>
                <a:endParaRPr lang="en-US" sz="2400" i="1" baseline="-25000" dirty="0">
                  <a:solidFill>
                    <a:srgbClr val="000000"/>
                  </a:solidFill>
                  <a:latin typeface="Times New Roman"/>
                  <a:cs typeface="Times New Roman"/>
                </a:endParaRPr>
              </a:p>
            </p:txBody>
          </p:sp>
        </p:grpSp>
        <p:sp>
          <p:nvSpPr>
            <p:cNvPr id="134" name="Rectangle 133"/>
            <p:cNvSpPr/>
            <p:nvPr/>
          </p:nvSpPr>
          <p:spPr>
            <a:xfrm>
              <a:off x="5814963" y="3896042"/>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1</a:t>
              </a:r>
              <a:endParaRPr lang="en-US" baseline="-25000" dirty="0">
                <a:latin typeface="Times New Roman"/>
                <a:cs typeface="Times New Roman"/>
              </a:endParaRPr>
            </a:p>
          </p:txBody>
        </p:sp>
        <p:sp>
          <p:nvSpPr>
            <p:cNvPr id="135" name="Rectangle 134"/>
            <p:cNvSpPr/>
            <p:nvPr/>
          </p:nvSpPr>
          <p:spPr>
            <a:xfrm>
              <a:off x="5801595" y="4877234"/>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c</a:t>
              </a:r>
              <a:r>
                <a:rPr lang="en-US" baseline="-25000" dirty="0" smtClean="0">
                  <a:latin typeface="Times New Roman"/>
                  <a:cs typeface="Times New Roman"/>
                </a:rPr>
                <a:t>2</a:t>
              </a:r>
              <a:endParaRPr lang="en-US" baseline="-25000" dirty="0">
                <a:latin typeface="Times New Roman"/>
                <a:cs typeface="Times New Roman"/>
              </a:endParaRPr>
            </a:p>
          </p:txBody>
        </p:sp>
        <p:sp>
          <p:nvSpPr>
            <p:cNvPr id="136" name="Rectangle 135"/>
            <p:cNvSpPr/>
            <p:nvPr/>
          </p:nvSpPr>
          <p:spPr>
            <a:xfrm>
              <a:off x="5790373" y="571127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c</a:t>
              </a:r>
              <a:r>
                <a:rPr lang="en-US" i="1" baseline="-25000" dirty="0" err="1" smtClean="0">
                  <a:latin typeface="Times New Roman"/>
                  <a:cs typeface="Times New Roman"/>
                </a:rPr>
                <a:t>k</a:t>
              </a:r>
              <a:endParaRPr lang="en-US" i="1" baseline="-25000" dirty="0">
                <a:latin typeface="Times New Roman"/>
                <a:cs typeface="Times New Roman"/>
              </a:endParaRPr>
            </a:p>
          </p:txBody>
        </p:sp>
        <p:sp>
          <p:nvSpPr>
            <p:cNvPr id="137" name="Rectangle 136"/>
            <p:cNvSpPr/>
            <p:nvPr/>
          </p:nvSpPr>
          <p:spPr>
            <a:xfrm>
              <a:off x="4235576" y="5103977"/>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v</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6</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8</a:t>
              </a:r>
              <a:endParaRPr lang="en-US" baseline="-25000" dirty="0">
                <a:latin typeface="Times New Roman"/>
                <a:cs typeface="Times New Roman"/>
              </a:endParaRPr>
            </a:p>
          </p:txBody>
        </p:sp>
        <p:sp>
          <p:nvSpPr>
            <p:cNvPr id="138" name="Rectangle 137"/>
            <p:cNvSpPr/>
            <p:nvPr/>
          </p:nvSpPr>
          <p:spPr>
            <a:xfrm>
              <a:off x="4235576" y="5953753"/>
              <a:ext cx="1990181"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v</a:t>
              </a:r>
              <a:r>
                <a:rPr lang="en-US" i="1" baseline="-25000" dirty="0" err="1"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4</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7</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9</a:t>
              </a:r>
              <a:endParaRPr lang="en-US" baseline="-25000" dirty="0">
                <a:latin typeface="Times New Roman"/>
                <a:cs typeface="Times New Roman"/>
              </a:endParaRPr>
            </a:p>
          </p:txBody>
        </p:sp>
      </p:grpSp>
    </p:spTree>
    <p:extLst>
      <p:ext uri="{BB962C8B-B14F-4D97-AF65-F5344CB8AC3E}">
        <p14:creationId xmlns:p14="http://schemas.microsoft.com/office/powerpoint/2010/main" val="42045224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91" y="274638"/>
            <a:ext cx="8890000" cy="1143000"/>
          </a:xfrm>
        </p:spPr>
        <p:txBody>
          <a:bodyPr>
            <a:normAutofit fontScale="90000"/>
          </a:bodyPr>
          <a:lstStyle/>
          <a:p>
            <a:r>
              <a:rPr lang="en-US" dirty="0" smtClean="0"/>
              <a:t>Error Tolerance and Security are at Odds</a:t>
            </a:r>
            <a:endParaRPr lang="en-US" dirty="0"/>
          </a:p>
        </p:txBody>
      </p:sp>
      <p:sp>
        <p:nvSpPr>
          <p:cNvPr id="4" name="Rectangle 3"/>
          <p:cNvSpPr/>
          <p:nvPr/>
        </p:nvSpPr>
        <p:spPr>
          <a:xfrm>
            <a:off x="3163455" y="1997364"/>
            <a:ext cx="5668818" cy="46412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163455" y="1628032"/>
            <a:ext cx="415498" cy="369332"/>
          </a:xfrm>
          <a:prstGeom prst="rect">
            <a:avLst/>
          </a:prstGeom>
          <a:noFill/>
        </p:spPr>
        <p:txBody>
          <a:bodyPr wrap="none" rtlCol="0">
            <a:spAutoFit/>
          </a:bodyPr>
          <a:lstStyle/>
          <a:p>
            <a:r>
              <a:rPr lang="en-US" dirty="0" smtClean="0">
                <a:latin typeface="Handwriting - Dakota"/>
                <a:cs typeface="Handwriting - Dakota"/>
              </a:rPr>
              <a:t>M</a:t>
            </a:r>
            <a:endParaRPr lang="en-US" dirty="0">
              <a:latin typeface="Handwriting - Dakota"/>
              <a:cs typeface="Handwriting - Dakota"/>
            </a:endParaRPr>
          </a:p>
        </p:txBody>
      </p:sp>
      <p:sp>
        <p:nvSpPr>
          <p:cNvPr id="6" name="TextBox 5"/>
          <p:cNvSpPr txBox="1"/>
          <p:nvPr/>
        </p:nvSpPr>
        <p:spPr>
          <a:xfrm>
            <a:off x="0" y="1997364"/>
            <a:ext cx="3024911" cy="3477875"/>
          </a:xfrm>
          <a:prstGeom prst="rect">
            <a:avLst/>
          </a:prstGeom>
          <a:noFill/>
        </p:spPr>
        <p:txBody>
          <a:bodyPr wrap="square" rtlCol="0">
            <a:spAutoFit/>
          </a:bodyPr>
          <a:lstStyle/>
          <a:p>
            <a:pPr marL="285750" indent="-285750">
              <a:buFont typeface="Arial"/>
              <a:buChar char="•"/>
            </a:pPr>
            <a:r>
              <a:rPr lang="en-US" sz="2000" dirty="0" smtClean="0"/>
              <a:t>Adversary shouldn’t guess </a:t>
            </a:r>
            <a:r>
              <a:rPr lang="en-US" sz="2000" i="1" dirty="0" smtClean="0">
                <a:latin typeface="Times New Roman"/>
                <a:cs typeface="Times New Roman"/>
              </a:rPr>
              <a:t>x</a:t>
            </a:r>
            <a:r>
              <a:rPr lang="en-US" sz="2000" dirty="0" smtClean="0">
                <a:latin typeface="Times New Roman"/>
                <a:cs typeface="Times New Roman"/>
              </a:rPr>
              <a:t>*</a:t>
            </a:r>
            <a:r>
              <a:rPr lang="en-US" sz="2000" baseline="-25000" dirty="0" smtClean="0"/>
              <a:t> </a:t>
            </a:r>
            <a:r>
              <a:rPr lang="en-US" sz="2000" dirty="0" smtClean="0"/>
              <a:t>where </a:t>
            </a:r>
            <a:br>
              <a:rPr lang="en-US" sz="2000" dirty="0" smtClean="0"/>
            </a:br>
            <a:r>
              <a:rPr lang="en-US" sz="2000" i="1" dirty="0" smtClean="0">
                <a:latin typeface="Times New Roman"/>
                <a:cs typeface="Times New Roman"/>
              </a:rPr>
              <a:t>d</a:t>
            </a:r>
            <a:r>
              <a:rPr lang="en-US" sz="2000" dirty="0" smtClean="0">
                <a:latin typeface="Times New Roman"/>
                <a:cs typeface="Times New Roman"/>
              </a:rPr>
              <a:t>(</a:t>
            </a:r>
            <a:r>
              <a:rPr lang="en-US" sz="2000" i="1" dirty="0" err="1" smtClean="0">
                <a:latin typeface="Times New Roman"/>
                <a:cs typeface="Times New Roman"/>
              </a:rPr>
              <a:t>w</a:t>
            </a:r>
            <a:r>
              <a:rPr lang="en-US" sz="2000" dirty="0" err="1" smtClean="0">
                <a:latin typeface="Times New Roman"/>
                <a:cs typeface="Times New Roman"/>
              </a:rPr>
              <a:t>,</a:t>
            </a:r>
            <a:r>
              <a:rPr lang="en-US" sz="2000" i="1" dirty="0" err="1" smtClean="0">
                <a:latin typeface="Times New Roman"/>
                <a:cs typeface="Times New Roman"/>
              </a:rPr>
              <a:t>x</a:t>
            </a:r>
            <a:r>
              <a:rPr lang="en-US" sz="2000" dirty="0" smtClean="0">
                <a:latin typeface="Times New Roman"/>
                <a:cs typeface="Times New Roman"/>
              </a:rPr>
              <a:t>*)≤</a:t>
            </a:r>
            <a:r>
              <a:rPr lang="en-US" sz="2000" i="1" dirty="0" smtClean="0">
                <a:latin typeface="Times New Roman"/>
                <a:cs typeface="Times New Roman"/>
              </a:rPr>
              <a:t> </a:t>
            </a:r>
            <a:r>
              <a:rPr lang="en-US" sz="2000" i="1" dirty="0" err="1" smtClean="0">
                <a:latin typeface="Times New Roman"/>
                <a:cs typeface="Times New Roman"/>
              </a:rPr>
              <a:t>d</a:t>
            </a:r>
            <a:r>
              <a:rPr lang="en-US" sz="2000" i="1" baseline="-25000" dirty="0" err="1" smtClean="0">
                <a:latin typeface="Times New Roman"/>
                <a:cs typeface="Times New Roman"/>
              </a:rPr>
              <a:t>max</a:t>
            </a:r>
            <a:endParaRPr lang="en-US" sz="2000" baseline="-25000" dirty="0">
              <a:latin typeface="Times New Roman"/>
              <a:cs typeface="Times New Roman"/>
            </a:endParaRPr>
          </a:p>
          <a:p>
            <a:pPr marL="285750" indent="-285750">
              <a:buFont typeface="Arial"/>
              <a:buChar char="•"/>
            </a:pPr>
            <a:r>
              <a:rPr lang="en-US" sz="2000" dirty="0" smtClean="0"/>
              <a:t>Easier as </a:t>
            </a:r>
            <a:r>
              <a:rPr lang="en-US" sz="2000" i="1" dirty="0" err="1">
                <a:latin typeface="Times New Roman"/>
                <a:cs typeface="Times New Roman"/>
              </a:rPr>
              <a:t>d</a:t>
            </a:r>
            <a:r>
              <a:rPr lang="en-US" sz="2000" i="1" baseline="-25000" dirty="0" err="1">
                <a:latin typeface="Times New Roman"/>
                <a:cs typeface="Times New Roman"/>
              </a:rPr>
              <a:t>max</a:t>
            </a:r>
            <a:r>
              <a:rPr lang="en-US" sz="2000" i="1" baseline="-25000" dirty="0">
                <a:latin typeface="Times New Roman"/>
                <a:cs typeface="Times New Roman"/>
              </a:rPr>
              <a:t> </a:t>
            </a:r>
            <a:r>
              <a:rPr lang="en-US" sz="2000" dirty="0"/>
              <a:t>increases </a:t>
            </a:r>
            <a:endParaRPr lang="en-US" sz="2000" dirty="0" smtClean="0"/>
          </a:p>
          <a:p>
            <a:pPr marL="285750" indent="-285750">
              <a:buFont typeface="Arial"/>
              <a:buChar char="•"/>
            </a:pPr>
            <a:r>
              <a:rPr lang="en-US" sz="2000" dirty="0" smtClean="0"/>
              <a:t>Consider </a:t>
            </a:r>
            <a:r>
              <a:rPr lang="en-US" sz="2000" dirty="0" smtClean="0"/>
              <a:t>a </a:t>
            </a:r>
            <a:r>
              <a:rPr lang="en-US" sz="2000" dirty="0" smtClean="0"/>
              <a:t>source </a:t>
            </a:r>
            <a:r>
              <a:rPr lang="en-US" sz="2000" i="1" dirty="0" smtClean="0">
                <a:latin typeface="Times New Roman"/>
                <a:cs typeface="Times New Roman"/>
              </a:rPr>
              <a:t>W</a:t>
            </a:r>
            <a:r>
              <a:rPr lang="en-US" sz="2000" dirty="0" smtClean="0">
                <a:latin typeface="Times New Roman"/>
                <a:cs typeface="Times New Roman"/>
              </a:rPr>
              <a:t> </a:t>
            </a:r>
            <a:r>
              <a:rPr lang="en-US" sz="2000" dirty="0" smtClean="0">
                <a:latin typeface="Calibri"/>
                <a:cs typeface="Calibri"/>
              </a:rPr>
              <a:t>where </a:t>
            </a:r>
            <a:r>
              <a:rPr lang="en-US" sz="2000" dirty="0" smtClean="0">
                <a:latin typeface="Calibri"/>
                <a:cs typeface="Calibri"/>
              </a:rPr>
              <a:t>initial readings w (for different physical devices) are </a:t>
            </a:r>
            <a:r>
              <a:rPr lang="en-US" sz="2000" dirty="0" smtClean="0">
                <a:latin typeface="Calibri"/>
                <a:cs typeface="Calibri"/>
              </a:rPr>
              <a:t>close</a:t>
            </a:r>
          </a:p>
          <a:p>
            <a:pPr marL="285750" indent="-285750">
              <a:buFont typeface="Arial"/>
              <a:buChar char="•"/>
            </a:pPr>
            <a:r>
              <a:rPr lang="en-US" sz="2000" dirty="0" smtClean="0">
                <a:latin typeface="Calibri"/>
                <a:cs typeface="Calibri"/>
              </a:rPr>
              <a:t>If there is a </a:t>
            </a:r>
            <a:r>
              <a:rPr lang="en-US" sz="2000" dirty="0" smtClean="0">
                <a:latin typeface="Calibri"/>
                <a:cs typeface="Calibri"/>
              </a:rPr>
              <a:t>point </a:t>
            </a:r>
            <a:r>
              <a:rPr lang="en-US" sz="2000" i="1" dirty="0" smtClean="0">
                <a:solidFill>
                  <a:srgbClr val="FF0000"/>
                </a:solidFill>
                <a:latin typeface="Times New Roman"/>
                <a:cs typeface="Times New Roman"/>
              </a:rPr>
              <a:t>x</a:t>
            </a:r>
            <a:r>
              <a:rPr lang="en-US" sz="2000" dirty="0" smtClean="0">
                <a:solidFill>
                  <a:srgbClr val="FF0000"/>
                </a:solidFill>
                <a:latin typeface="Times New Roman"/>
                <a:cs typeface="Times New Roman"/>
              </a:rPr>
              <a:t>*</a:t>
            </a:r>
            <a:r>
              <a:rPr lang="en-US" sz="2000" dirty="0" smtClean="0">
                <a:latin typeface="Calibri"/>
                <a:cs typeface="Calibri"/>
              </a:rPr>
              <a:t> </a:t>
            </a:r>
            <a:r>
              <a:rPr lang="en-US" sz="2000" dirty="0" smtClean="0">
                <a:latin typeface="Calibri"/>
                <a:cs typeface="Calibri"/>
              </a:rPr>
              <a:t>close to all points in </a:t>
            </a:r>
            <a:r>
              <a:rPr lang="en-US" sz="2000" i="1" dirty="0" smtClean="0">
                <a:latin typeface="Times New Roman"/>
                <a:cs typeface="Times New Roman"/>
              </a:rPr>
              <a:t>W</a:t>
            </a:r>
            <a:r>
              <a:rPr lang="en-US" sz="2000" dirty="0" smtClean="0">
                <a:latin typeface="Calibri"/>
                <a:cs typeface="Calibri"/>
              </a:rPr>
              <a:t>, no security is possible</a:t>
            </a:r>
          </a:p>
        </p:txBody>
      </p:sp>
      <p:sp>
        <p:nvSpPr>
          <p:cNvPr id="7" name="Oval 6"/>
          <p:cNvSpPr/>
          <p:nvPr/>
        </p:nvSpPr>
        <p:spPr>
          <a:xfrm>
            <a:off x="5843016" y="2633472"/>
            <a:ext cx="2194560" cy="2194560"/>
          </a:xfrm>
          <a:prstGeom prst="ellipse">
            <a:avLst/>
          </a:prstGeom>
          <a:no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bwMode="auto">
          <a:xfrm>
            <a:off x="6005352" y="39396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 name="TextBox 9"/>
          <p:cNvSpPr txBox="1"/>
          <p:nvPr/>
        </p:nvSpPr>
        <p:spPr>
          <a:xfrm>
            <a:off x="3286853" y="3065548"/>
            <a:ext cx="2399231" cy="923330"/>
          </a:xfrm>
          <a:prstGeom prst="rect">
            <a:avLst/>
          </a:prstGeom>
          <a:noFill/>
        </p:spPr>
        <p:txBody>
          <a:bodyPr wrap="none" rtlCol="0">
            <a:spAutoFit/>
          </a:bodyPr>
          <a:lstStyle/>
          <a:p>
            <a:r>
              <a:rPr lang="en-US" dirty="0" smtClean="0"/>
              <a:t>By providing </a:t>
            </a:r>
            <a:r>
              <a:rPr lang="en-US" i="1" dirty="0" smtClean="0">
                <a:latin typeface="Times New Roman"/>
                <a:cs typeface="Times New Roman"/>
              </a:rPr>
              <a:t>x*</a:t>
            </a:r>
            <a:r>
              <a:rPr lang="en-US" dirty="0" smtClean="0"/>
              <a:t> </a:t>
            </a:r>
            <a:r>
              <a:rPr lang="en-US" dirty="0" smtClean="0"/>
              <a:t>to </a:t>
            </a:r>
            <a:r>
              <a:rPr lang="en-US" i="1" dirty="0" smtClean="0">
                <a:latin typeface="Times New Roman"/>
                <a:cs typeface="Times New Roman"/>
              </a:rPr>
              <a:t>Rep</a:t>
            </a:r>
          </a:p>
          <a:p>
            <a:r>
              <a:rPr lang="en-US" dirty="0" smtClean="0"/>
              <a:t>the adversary always </a:t>
            </a:r>
          </a:p>
          <a:p>
            <a:r>
              <a:rPr lang="en-US" dirty="0" smtClean="0"/>
              <a:t>learns </a:t>
            </a:r>
            <a:r>
              <a:rPr lang="en-US" i="1" dirty="0" smtClean="0">
                <a:latin typeface="Times New Roman"/>
                <a:cs typeface="Times New Roman"/>
              </a:rPr>
              <a:t>key</a:t>
            </a:r>
            <a:endParaRPr lang="en-US" i="1" dirty="0">
              <a:latin typeface="Times New Roman"/>
              <a:cs typeface="Times New Roman"/>
            </a:endParaRPr>
          </a:p>
        </p:txBody>
      </p:sp>
      <p:sp>
        <p:nvSpPr>
          <p:cNvPr id="11" name="Rectangle 10"/>
          <p:cNvSpPr/>
          <p:nvPr/>
        </p:nvSpPr>
        <p:spPr>
          <a:xfrm>
            <a:off x="6973461" y="3506843"/>
            <a:ext cx="421238" cy="369332"/>
          </a:xfrm>
          <a:prstGeom prst="rect">
            <a:avLst/>
          </a:prstGeom>
        </p:spPr>
        <p:txBody>
          <a:bodyPr wrap="none">
            <a:spAutoFit/>
          </a:bodyPr>
          <a:lstStyle/>
          <a:p>
            <a:r>
              <a:rPr lang="en-US" i="1" dirty="0" smtClean="0">
                <a:solidFill>
                  <a:srgbClr val="FF0000"/>
                </a:solidFill>
                <a:latin typeface="Times New Roman"/>
                <a:cs typeface="Times New Roman"/>
              </a:rPr>
              <a:t>x</a:t>
            </a:r>
            <a:r>
              <a:rPr lang="en-US" dirty="0" smtClean="0">
                <a:solidFill>
                  <a:srgbClr val="FF0000"/>
                </a:solidFill>
                <a:latin typeface="Times New Roman"/>
                <a:cs typeface="Times New Roman"/>
              </a:rPr>
              <a:t>*</a:t>
            </a:r>
            <a:endParaRPr lang="en-US" dirty="0">
              <a:solidFill>
                <a:srgbClr val="FF0000"/>
              </a:solidFill>
            </a:endParaRPr>
          </a:p>
        </p:txBody>
      </p:sp>
      <p:sp>
        <p:nvSpPr>
          <p:cNvPr id="12" name="Oval 11"/>
          <p:cNvSpPr/>
          <p:nvPr/>
        </p:nvSpPr>
        <p:spPr bwMode="auto">
          <a:xfrm>
            <a:off x="6120521"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 name="Oval 12"/>
          <p:cNvSpPr/>
          <p:nvPr/>
        </p:nvSpPr>
        <p:spPr bwMode="auto">
          <a:xfrm>
            <a:off x="7467024"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6867235" y="46032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6539924" y="41460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 name="Oval 15"/>
          <p:cNvSpPr/>
          <p:nvPr/>
        </p:nvSpPr>
        <p:spPr bwMode="auto">
          <a:xfrm>
            <a:off x="7047348" y="28379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 name="Oval 16"/>
          <p:cNvSpPr/>
          <p:nvPr/>
        </p:nvSpPr>
        <p:spPr bwMode="auto">
          <a:xfrm>
            <a:off x="7729390" y="343186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 name="Oval 17"/>
          <p:cNvSpPr/>
          <p:nvPr/>
        </p:nvSpPr>
        <p:spPr bwMode="auto">
          <a:xfrm>
            <a:off x="7177237" y="42693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9" name="Oval 18"/>
          <p:cNvSpPr/>
          <p:nvPr/>
        </p:nvSpPr>
        <p:spPr bwMode="auto">
          <a:xfrm>
            <a:off x="7729390" y="39888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0" name="Oval 19"/>
          <p:cNvSpPr/>
          <p:nvPr/>
        </p:nvSpPr>
        <p:spPr bwMode="auto">
          <a:xfrm>
            <a:off x="7177237"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1" name="Oval 20"/>
          <p:cNvSpPr/>
          <p:nvPr/>
        </p:nvSpPr>
        <p:spPr bwMode="auto">
          <a:xfrm>
            <a:off x="6410035" y="439264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2" name="Oval 21"/>
          <p:cNvSpPr/>
          <p:nvPr/>
        </p:nvSpPr>
        <p:spPr bwMode="auto">
          <a:xfrm>
            <a:off x="7524750" y="431855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3" name="Oval 22"/>
          <p:cNvSpPr/>
          <p:nvPr/>
        </p:nvSpPr>
        <p:spPr bwMode="auto">
          <a:xfrm>
            <a:off x="6410035"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4" name="Oval 23"/>
          <p:cNvSpPr/>
          <p:nvPr/>
        </p:nvSpPr>
        <p:spPr bwMode="auto">
          <a:xfrm>
            <a:off x="6856272" y="3660468"/>
            <a:ext cx="129889" cy="98406"/>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 name="Slide Number Placeholder 7"/>
          <p:cNvSpPr>
            <a:spLocks noGrp="1"/>
          </p:cNvSpPr>
          <p:nvPr>
            <p:ph type="sldNum" sz="quarter" idx="12"/>
          </p:nvPr>
        </p:nvSpPr>
        <p:spPr/>
        <p:txBody>
          <a:bodyPr/>
          <a:lstStyle/>
          <a:p>
            <a:pPr algn="l"/>
            <a:fld id="{9ED7421F-71E7-F748-8E9F-5BC3CDBE49C2}" type="slidenum">
              <a:rPr lang="en-US" smtClean="0"/>
              <a:pPr algn="l"/>
              <a:t>5</a:t>
            </a:fld>
            <a:r>
              <a:rPr lang="en-US" smtClean="0"/>
              <a:t> BWF 4/2/2014</a:t>
            </a:r>
            <a:endParaRPr lang="en-US" dirty="0"/>
          </a:p>
        </p:txBody>
      </p:sp>
      <p:sp>
        <p:nvSpPr>
          <p:cNvPr id="26" name="Rectangle 36"/>
          <p:cNvSpPr>
            <a:spLocks noChangeArrowheads="1"/>
          </p:cNvSpPr>
          <p:nvPr/>
        </p:nvSpPr>
        <p:spPr bwMode="auto">
          <a:xfrm>
            <a:off x="3286853" y="4926905"/>
            <a:ext cx="5044347" cy="534852"/>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b="1" dirty="0" smtClean="0">
                <a:latin typeface="Calibri"/>
                <a:cs typeface="Calibri"/>
              </a:rPr>
              <a:t>Let </a:t>
            </a:r>
            <a:r>
              <a:rPr lang="en-US" i="1" dirty="0" err="1" smtClean="0">
                <a:latin typeface="Times New Roman"/>
                <a:cs typeface="Times New Roman"/>
              </a:rPr>
              <a:t>B</a:t>
            </a:r>
            <a:r>
              <a:rPr lang="en-US" i="1" baseline="-25000" dirty="0" err="1" smtClean="0">
                <a:latin typeface="Times New Roman"/>
                <a:cs typeface="Times New Roman"/>
              </a:rPr>
              <a:t>dmax</a:t>
            </a:r>
            <a:r>
              <a:rPr lang="en-US" i="1" baseline="-25000" dirty="0" smtClean="0">
                <a:latin typeface="Times New Roman"/>
                <a:cs typeface="Times New Roman"/>
              </a:rPr>
              <a:t> </a:t>
            </a:r>
            <a:r>
              <a:rPr lang="en-US" b="1" dirty="0" smtClean="0">
                <a:latin typeface="Calibri"/>
                <a:cs typeface="Calibri"/>
              </a:rPr>
              <a:t>represent the points with distance </a:t>
            </a:r>
            <a:r>
              <a:rPr lang="en-US" i="1" dirty="0" err="1" smtClean="0">
                <a:latin typeface="Times New Roman"/>
                <a:cs typeface="Times New Roman"/>
              </a:rPr>
              <a:t>d</a:t>
            </a:r>
            <a:r>
              <a:rPr lang="en-US" i="1" baseline="-25000" dirty="0" err="1" smtClean="0">
                <a:latin typeface="Times New Roman"/>
                <a:cs typeface="Times New Roman"/>
              </a:rPr>
              <a:t>max</a:t>
            </a:r>
            <a:r>
              <a:rPr lang="en-US" b="1" dirty="0" smtClean="0">
                <a:latin typeface="Calibri"/>
                <a:cs typeface="Calibri"/>
              </a:rPr>
              <a:t> </a:t>
            </a:r>
            <a:endParaRPr lang="en-US" b="1" i="1" dirty="0" smtClean="0">
              <a:latin typeface="Calibri"/>
              <a:cs typeface="Calibri"/>
            </a:endParaRPr>
          </a:p>
        </p:txBody>
      </p:sp>
      <p:grpSp>
        <p:nvGrpSpPr>
          <p:cNvPr id="29" name="Group 28"/>
          <p:cNvGrpSpPr/>
          <p:nvPr/>
        </p:nvGrpSpPr>
        <p:grpSpPr>
          <a:xfrm>
            <a:off x="3323225" y="5852610"/>
            <a:ext cx="5300075" cy="668067"/>
            <a:chOff x="3323225" y="5852610"/>
            <a:chExt cx="5300075" cy="668067"/>
          </a:xfrm>
        </p:grpSpPr>
        <p:sp>
          <p:nvSpPr>
            <p:cNvPr id="25" name="Rectangle 36"/>
            <p:cNvSpPr>
              <a:spLocks noChangeArrowheads="1"/>
            </p:cNvSpPr>
            <p:nvPr/>
          </p:nvSpPr>
          <p:spPr bwMode="auto">
            <a:xfrm>
              <a:off x="3323225" y="5852610"/>
              <a:ext cx="5300075" cy="668067"/>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b="1" i="1" dirty="0" smtClean="0">
                <a:latin typeface="Calibri"/>
                <a:cs typeface="Calibri"/>
              </a:endParaRPr>
            </a:p>
          </p:txBody>
        </p:sp>
        <p:graphicFrame>
          <p:nvGraphicFramePr>
            <p:cNvPr id="27" name="Object 26"/>
            <p:cNvGraphicFramePr>
              <a:graphicFrameLocks noChangeAspect="1"/>
            </p:cNvGraphicFramePr>
            <p:nvPr>
              <p:extLst>
                <p:ext uri="{D42A27DB-BD31-4B8C-83A1-F6EECF244321}">
                  <p14:modId xmlns:p14="http://schemas.microsoft.com/office/powerpoint/2010/main" val="1476509875"/>
                </p:ext>
              </p:extLst>
            </p:nvPr>
          </p:nvGraphicFramePr>
          <p:xfrm>
            <a:off x="5465626" y="5999659"/>
            <a:ext cx="3122613" cy="438150"/>
          </p:xfrm>
          <a:graphic>
            <a:graphicData uri="http://schemas.openxmlformats.org/presentationml/2006/ole">
              <mc:AlternateContent xmlns:mc="http://schemas.openxmlformats.org/markup-compatibility/2006">
                <mc:Choice xmlns:v="urn:schemas-microsoft-com:vml" Requires="v">
                  <p:oleObj spid="_x0000_s120044" name="Equation" r:id="rId4" imgW="1625600" imgH="228600" progId="Equation.3">
                    <p:embed/>
                  </p:oleObj>
                </mc:Choice>
                <mc:Fallback>
                  <p:oleObj name="Equation" r:id="rId4" imgW="1625600" imgH="228600" progId="Equation.3">
                    <p:embed/>
                    <p:pic>
                      <p:nvPicPr>
                        <p:cNvPr id="0" name=""/>
                        <p:cNvPicPr/>
                        <p:nvPr/>
                      </p:nvPicPr>
                      <p:blipFill>
                        <a:blip r:embed="rId5"/>
                        <a:stretch>
                          <a:fillRect/>
                        </a:stretch>
                      </p:blipFill>
                      <p:spPr>
                        <a:xfrm>
                          <a:off x="5465626" y="5999659"/>
                          <a:ext cx="3122613" cy="438150"/>
                        </a:xfrm>
                        <a:prstGeom prst="rect">
                          <a:avLst/>
                        </a:prstGeom>
                      </p:spPr>
                    </p:pic>
                  </p:oleObj>
                </mc:Fallback>
              </mc:AlternateContent>
            </a:graphicData>
          </a:graphic>
        </p:graphicFrame>
        <p:sp>
          <p:nvSpPr>
            <p:cNvPr id="28" name="TextBox 27"/>
            <p:cNvSpPr txBox="1"/>
            <p:nvPr/>
          </p:nvSpPr>
          <p:spPr>
            <a:xfrm>
              <a:off x="3328829" y="5959555"/>
              <a:ext cx="2193930" cy="400110"/>
            </a:xfrm>
            <a:prstGeom prst="rect">
              <a:avLst/>
            </a:prstGeom>
            <a:noFill/>
          </p:spPr>
          <p:txBody>
            <a:bodyPr wrap="none" rtlCol="0">
              <a:spAutoFit/>
            </a:bodyPr>
            <a:lstStyle/>
            <a:p>
              <a:r>
                <a:rPr lang="en-US" sz="2000" b="1" dirty="0" smtClean="0"/>
                <a:t>There is a </a:t>
              </a:r>
              <a:r>
                <a:rPr lang="en-US" sz="2000" i="1" dirty="0" smtClean="0">
                  <a:latin typeface="Times New Roman"/>
                  <a:cs typeface="Times New Roman"/>
                </a:rPr>
                <a:t>W</a:t>
              </a:r>
              <a:r>
                <a:rPr lang="en-US" sz="2000" dirty="0" smtClean="0"/>
                <a:t> </a:t>
              </a:r>
              <a:r>
                <a:rPr lang="en-US" sz="2000" b="1" dirty="0" smtClean="0"/>
                <a:t>where </a:t>
              </a:r>
              <a:endParaRPr lang="en-US" sz="2000" b="1" i="1" dirty="0">
                <a:latin typeface="Times New Roman"/>
                <a:cs typeface="Times New Roman"/>
              </a:endParaRPr>
            </a:p>
          </p:txBody>
        </p:sp>
      </p:grpSp>
    </p:spTree>
    <p:extLst>
      <p:ext uri="{BB962C8B-B14F-4D97-AF65-F5344CB8AC3E}">
        <p14:creationId xmlns:p14="http://schemas.microsoft.com/office/powerpoint/2010/main" val="21763344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fade">
                                      <p:cBhvr>
                                        <p:cTn id="53" dur="500"/>
                                        <p:tgtEl>
                                          <p:spTgt spid="26"/>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p:bldP spid="11" grpId="0"/>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Noisy Point Obfuscation</a:t>
            </a:r>
            <a:endParaRPr lang="en-US" dirty="0"/>
          </a:p>
        </p:txBody>
      </p:sp>
      <p:sp>
        <p:nvSpPr>
          <p:cNvPr id="3" name="Content Placeholder 2"/>
          <p:cNvSpPr>
            <a:spLocks noGrp="1"/>
          </p:cNvSpPr>
          <p:nvPr>
            <p:ph idx="1"/>
          </p:nvPr>
        </p:nvSpPr>
        <p:spPr>
          <a:xfrm>
            <a:off x="457200" y="1600200"/>
            <a:ext cx="8229600" cy="4696326"/>
          </a:xfrm>
        </p:spPr>
        <p:txBody>
          <a:bodyPr>
            <a:noAutofit/>
          </a:bodyPr>
          <a:lstStyle/>
          <a:p>
            <a:r>
              <a:rPr lang="en-US" sz="2400" dirty="0"/>
              <a:t>A noisy point obfuscator is</a:t>
            </a:r>
            <a:r>
              <a:rPr lang="en-US" sz="2400" dirty="0">
                <a:cs typeface="Calibri"/>
              </a:rPr>
              <a:t/>
            </a:r>
            <a:br>
              <a:rPr lang="en-US" sz="2400" dirty="0">
                <a:cs typeface="Calibri"/>
              </a:rPr>
            </a:br>
            <a:r>
              <a:rPr lang="en-US" sz="2400" dirty="0">
                <a:cs typeface="Calibri"/>
              </a:rPr>
              <a:t>stronger than a fuzzy </a:t>
            </a:r>
            <a:r>
              <a:rPr lang="en-US" sz="2400" dirty="0" smtClean="0">
                <a:cs typeface="Calibri"/>
              </a:rPr>
              <a:t>extractor</a:t>
            </a:r>
          </a:p>
          <a:p>
            <a:pPr lvl="1"/>
            <a:r>
              <a:rPr lang="en-US" sz="2000" dirty="0" smtClean="0">
                <a:cs typeface="Calibri"/>
              </a:rPr>
              <a:t>Cannot leak any partial information about </a:t>
            </a:r>
            <a:r>
              <a:rPr lang="en-US" sz="2000" i="1" dirty="0" smtClean="0">
                <a:latin typeface="Times New Roman"/>
                <a:cs typeface="Times New Roman"/>
              </a:rPr>
              <a:t>w</a:t>
            </a:r>
            <a:r>
              <a:rPr lang="en-US" sz="2000" baseline="-25000" dirty="0" smtClean="0">
                <a:latin typeface="Times New Roman"/>
                <a:cs typeface="Times New Roman"/>
              </a:rPr>
              <a:t>0</a:t>
            </a:r>
            <a:endParaRPr lang="en-US" sz="2000" baseline="-25000" dirty="0">
              <a:latin typeface="Times New Roman"/>
              <a:cs typeface="Times New Roman"/>
            </a:endParaRPr>
          </a:p>
          <a:p>
            <a:r>
              <a:rPr lang="en-US" sz="2400" dirty="0" smtClean="0">
                <a:cs typeface="Calibri"/>
              </a:rPr>
              <a:t>Weaker distributional notion of noisy point </a:t>
            </a:r>
            <a:r>
              <a:rPr lang="en-US" sz="2400" dirty="0" err="1" smtClean="0">
                <a:cs typeface="Calibri"/>
              </a:rPr>
              <a:t>obfuscuation</a:t>
            </a:r>
            <a:r>
              <a:rPr lang="en-US" sz="2400" dirty="0" smtClean="0">
                <a:cs typeface="Calibri"/>
              </a:rPr>
              <a:t> achieved </a:t>
            </a:r>
            <a:r>
              <a:rPr lang="en-US" sz="2400" dirty="0" smtClean="0">
                <a:cs typeface="Calibri"/>
              </a:rPr>
              <a:t>by </a:t>
            </a:r>
            <a:r>
              <a:rPr lang="en-US" sz="2400" dirty="0">
                <a:cs typeface="Calibri"/>
              </a:rPr>
              <a:t>[DodisSmith05] </a:t>
            </a:r>
            <a:r>
              <a:rPr lang="en-US" sz="2400" dirty="0" smtClean="0">
                <a:cs typeface="Calibri"/>
              </a:rPr>
              <a:t>when </a:t>
            </a:r>
            <a:r>
              <a:rPr lang="en-US" sz="2400" dirty="0" err="1" smtClean="0">
                <a:latin typeface="Times New Roman"/>
                <a:cs typeface="Times New Roman"/>
              </a:rPr>
              <a:t>H</a:t>
            </a:r>
            <a:r>
              <a:rPr lang="en-US" sz="2400" baseline="-25000" dirty="0" err="1" smtClean="0">
                <a:latin typeface="Times New Roman"/>
                <a:cs typeface="Times New Roman"/>
              </a:rPr>
              <a:t>usable</a:t>
            </a:r>
            <a:r>
              <a:rPr lang="en-US" sz="2400" baseline="-25000" dirty="0" smtClean="0">
                <a:latin typeface="Times New Roman"/>
                <a:cs typeface="Times New Roman"/>
              </a:rPr>
              <a:t> </a:t>
            </a:r>
            <a:r>
              <a:rPr lang="en-US" sz="2400" dirty="0" smtClean="0">
                <a:latin typeface="Times New Roman"/>
                <a:cs typeface="Times New Roman"/>
              </a:rPr>
              <a:t>&gt;&gt;0</a:t>
            </a:r>
          </a:p>
          <a:p>
            <a:endParaRPr lang="en-US" sz="2400" dirty="0" smtClean="0">
              <a:cs typeface="Calibri"/>
            </a:endParaRPr>
          </a:p>
          <a:p>
            <a:r>
              <a:rPr lang="en-US" sz="2400" dirty="0" smtClean="0">
                <a:cs typeface="Calibri"/>
              </a:rPr>
              <a:t>Our </a:t>
            </a:r>
            <a:r>
              <a:rPr lang="en-US" sz="2400" dirty="0">
                <a:cs typeface="Calibri"/>
              </a:rPr>
              <a:t>constructions leak information (value of individual blocks, locations of errors) and </a:t>
            </a:r>
            <a:r>
              <a:rPr lang="en-US" sz="2400" dirty="0" smtClean="0">
                <a:cs typeface="Calibri"/>
              </a:rPr>
              <a:t>are not </a:t>
            </a:r>
            <a:r>
              <a:rPr lang="en-US" sz="2400" dirty="0" smtClean="0">
                <a:cs typeface="Calibri"/>
              </a:rPr>
              <a:t>standard </a:t>
            </a:r>
            <a:r>
              <a:rPr lang="en-US" sz="2400" dirty="0" smtClean="0">
                <a:cs typeface="Calibri"/>
              </a:rPr>
              <a:t>obfuscation</a:t>
            </a:r>
            <a:endParaRPr lang="en-US" sz="2400" dirty="0">
              <a:cs typeface="Calibri"/>
            </a:endParaRPr>
          </a:p>
          <a:p>
            <a:endParaRPr lang="en-US" sz="2400" dirty="0" smtClean="0">
              <a:cs typeface="Calibri"/>
            </a:endParaRPr>
          </a:p>
          <a:p>
            <a:r>
              <a:rPr lang="en-US" sz="2400" dirty="0" smtClean="0">
                <a:cs typeface="Calibri"/>
              </a:rPr>
              <a:t>Can </a:t>
            </a:r>
            <a:r>
              <a:rPr lang="en-US" sz="2400" dirty="0">
                <a:cs typeface="Calibri"/>
              </a:rPr>
              <a:t>we construct </a:t>
            </a:r>
            <a:r>
              <a:rPr lang="en-US" sz="2400" dirty="0" smtClean="0">
                <a:cs typeface="Calibri"/>
              </a:rPr>
              <a:t>noisy </a:t>
            </a:r>
            <a:r>
              <a:rPr lang="en-US" sz="2400" dirty="0">
                <a:cs typeface="Calibri"/>
              </a:rPr>
              <a:t>point </a:t>
            </a:r>
            <a:r>
              <a:rPr lang="en-US" sz="2400" dirty="0" smtClean="0">
                <a:cs typeface="Calibri"/>
              </a:rPr>
              <a:t>obfuscation for all distributions? </a:t>
            </a:r>
            <a:r>
              <a:rPr lang="en-US" sz="2400" dirty="0">
                <a:cs typeface="Calibri"/>
              </a:rPr>
              <a:t/>
            </a:r>
            <a:br>
              <a:rPr lang="en-US" sz="2400" dirty="0">
                <a:cs typeface="Calibri"/>
              </a:rPr>
            </a:br>
            <a:r>
              <a:rPr lang="en-US" sz="2400" dirty="0" smtClean="0">
                <a:cs typeface="Calibri"/>
              </a:rPr>
              <a:t>From </a:t>
            </a:r>
            <a:r>
              <a:rPr lang="en-US" sz="2400" dirty="0" err="1">
                <a:cs typeface="Calibri"/>
              </a:rPr>
              <a:t>indistinguishability</a:t>
            </a:r>
            <a:r>
              <a:rPr lang="en-US" sz="2400" dirty="0">
                <a:cs typeface="Calibri"/>
              </a:rPr>
              <a:t> </a:t>
            </a:r>
            <a:r>
              <a:rPr lang="en-US" sz="2400" dirty="0" smtClean="0">
                <a:cs typeface="Calibri"/>
              </a:rPr>
              <a:t>obfuscation? </a:t>
            </a:r>
            <a:r>
              <a:rPr lang="en-US" sz="2400" dirty="0">
                <a:cs typeface="Calibri"/>
              </a:rPr>
              <a:t>[GargGentryHaleviRaykoviSahaiWaters13</a:t>
            </a:r>
            <a:r>
              <a:rPr lang="en-US" sz="2400" dirty="0" smtClean="0">
                <a:cs typeface="Calibri"/>
              </a:rPr>
              <a:t>]</a:t>
            </a:r>
            <a:endParaRPr lang="en-US" sz="2400" dirty="0">
              <a:cs typeface="Calibri"/>
            </a:endParaRPr>
          </a:p>
          <a:p>
            <a:endParaRPr lang="en-US" sz="2400" dirty="0"/>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50</a:t>
            </a:fld>
            <a:r>
              <a:rPr lang="en-US" smtClean="0"/>
              <a:t> BWF 4/2/2014</a:t>
            </a:r>
            <a:endParaRPr lang="en-US" dirty="0"/>
          </a:p>
        </p:txBody>
      </p:sp>
      <p:grpSp>
        <p:nvGrpSpPr>
          <p:cNvPr id="9" name="Group 8"/>
          <p:cNvGrpSpPr/>
          <p:nvPr/>
        </p:nvGrpSpPr>
        <p:grpSpPr>
          <a:xfrm>
            <a:off x="5016756" y="1417637"/>
            <a:ext cx="3485557" cy="1042151"/>
            <a:chOff x="5016756" y="1640303"/>
            <a:chExt cx="3485557" cy="1042151"/>
          </a:xfrm>
        </p:grpSpPr>
        <p:sp>
          <p:nvSpPr>
            <p:cNvPr id="6" name="Rectangle 36"/>
            <p:cNvSpPr>
              <a:spLocks noChangeArrowheads="1"/>
            </p:cNvSpPr>
            <p:nvPr/>
          </p:nvSpPr>
          <p:spPr bwMode="auto">
            <a:xfrm>
              <a:off x="5016756" y="1640303"/>
              <a:ext cx="3485557" cy="1042151"/>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2000" dirty="0" smtClean="0"/>
            </a:p>
          </p:txBody>
        </p:sp>
        <p:pic>
          <p:nvPicPr>
            <p:cNvPr id="8" name="Picture 7"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6861" y="1764035"/>
              <a:ext cx="3311772" cy="803971"/>
            </a:xfrm>
            <a:prstGeom prst="rect">
              <a:avLst/>
            </a:prstGeom>
          </p:spPr>
        </p:pic>
      </p:grpSp>
    </p:spTree>
    <p:extLst>
      <p:ext uri="{BB962C8B-B14F-4D97-AF65-F5344CB8AC3E}">
        <p14:creationId xmlns:p14="http://schemas.microsoft.com/office/powerpoint/2010/main" val="40172253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74520"/>
          </a:xfrm>
        </p:spPr>
        <p:txBody>
          <a:bodyPr>
            <a:normAutofit fontScale="90000"/>
          </a:bodyPr>
          <a:lstStyle/>
          <a:p>
            <a:r>
              <a:rPr lang="en-US" dirty="0" smtClean="0"/>
              <a:t>Conclusion</a:t>
            </a:r>
            <a:endParaRPr lang="en-US" dirty="0"/>
          </a:p>
        </p:txBody>
      </p:sp>
      <p:sp>
        <p:nvSpPr>
          <p:cNvPr id="3" name="Content Placeholder 2"/>
          <p:cNvSpPr>
            <a:spLocks noGrp="1"/>
          </p:cNvSpPr>
          <p:nvPr>
            <p:ph idx="1"/>
          </p:nvPr>
        </p:nvSpPr>
        <p:spPr>
          <a:xfrm>
            <a:off x="254000" y="1189790"/>
            <a:ext cx="8756316" cy="5467684"/>
          </a:xfrm>
        </p:spPr>
        <p:txBody>
          <a:bodyPr>
            <a:noAutofit/>
          </a:bodyPr>
          <a:lstStyle/>
          <a:p>
            <a:r>
              <a:rPr lang="en-US" sz="2400" dirty="0" smtClean="0"/>
              <a:t>Construct the first (computational) fuzzy extractors </a:t>
            </a:r>
            <a:br>
              <a:rPr lang="en-US" sz="2400" dirty="0" smtClean="0"/>
            </a:br>
            <a:r>
              <a:rPr lang="en-US" sz="2400" dirty="0" smtClean="0"/>
              <a:t>when </a:t>
            </a:r>
            <a:r>
              <a:rPr lang="en-US" sz="2400" dirty="0" err="1" smtClean="0">
                <a:latin typeface="Times New Roman"/>
                <a:cs typeface="Times New Roman"/>
              </a:rPr>
              <a:t>H</a:t>
            </a:r>
            <a:r>
              <a:rPr lang="en-US" sz="2400" baseline="-25000" dirty="0" err="1" smtClean="0">
                <a:latin typeface="Times New Roman"/>
                <a:cs typeface="Times New Roman"/>
              </a:rPr>
              <a:t>usable</a:t>
            </a:r>
            <a:r>
              <a:rPr lang="en-US" sz="2400" baseline="-25000" dirty="0" smtClean="0">
                <a:latin typeface="Times New Roman"/>
                <a:cs typeface="Times New Roman"/>
              </a:rPr>
              <a:t> </a:t>
            </a:r>
            <a:r>
              <a:rPr lang="en-US" sz="2400" dirty="0" smtClean="0">
                <a:latin typeface="Times New Roman"/>
                <a:cs typeface="Times New Roman"/>
              </a:rPr>
              <a:t>≤ 0 using point obfuscation</a:t>
            </a:r>
          </a:p>
          <a:p>
            <a:endParaRPr lang="en-US" sz="2400" dirty="0">
              <a:latin typeface="Times New Roman"/>
              <a:cs typeface="Times New Roman"/>
            </a:endParaRPr>
          </a:p>
          <a:p>
            <a:endParaRPr lang="en-US" sz="2400" dirty="0" smtClean="0">
              <a:latin typeface="Times New Roman"/>
              <a:cs typeface="Times New Roman"/>
            </a:endParaRPr>
          </a:p>
          <a:p>
            <a:r>
              <a:rPr lang="en-US" sz="2400" dirty="0" smtClean="0"/>
              <a:t>Constructions allow </a:t>
            </a:r>
            <a:r>
              <a:rPr lang="en-US" sz="2400" dirty="0" err="1">
                <a:latin typeface="Times New Roman"/>
                <a:cs typeface="Times New Roman"/>
              </a:rPr>
              <a:t>H</a:t>
            </a:r>
            <a:r>
              <a:rPr lang="en-US" sz="2400" baseline="-25000" dirty="0" err="1">
                <a:latin typeface="Times New Roman"/>
                <a:cs typeface="Times New Roman"/>
              </a:rPr>
              <a:t>usable</a:t>
            </a:r>
            <a:r>
              <a:rPr lang="en-US" sz="2400" baseline="-25000" dirty="0">
                <a:latin typeface="Times New Roman"/>
                <a:cs typeface="Times New Roman"/>
              </a:rPr>
              <a:t> </a:t>
            </a:r>
            <a:r>
              <a:rPr lang="en-US" sz="2400" dirty="0">
                <a:latin typeface="Times New Roman"/>
                <a:cs typeface="Times New Roman"/>
              </a:rPr>
              <a:t>≤ </a:t>
            </a:r>
            <a:r>
              <a:rPr lang="en-US" sz="2400" dirty="0" smtClean="0">
                <a:latin typeface="Times New Roman"/>
                <a:cs typeface="Times New Roman"/>
              </a:rPr>
              <a:t>0 </a:t>
            </a:r>
            <a:r>
              <a:rPr lang="en-US" sz="2400" dirty="0" smtClean="0"/>
              <a:t>when alphabet is super-polynomial</a:t>
            </a:r>
          </a:p>
          <a:p>
            <a:pPr lvl="1"/>
            <a:endParaRPr lang="en-US" sz="2400" dirty="0" smtClean="0"/>
          </a:p>
          <a:p>
            <a:pPr lvl="1"/>
            <a:r>
              <a:rPr lang="en-US" sz="2400" dirty="0" smtClean="0"/>
              <a:t>Necessary? Constructions for small alphabet?</a:t>
            </a:r>
          </a:p>
          <a:p>
            <a:endParaRPr lang="en-US" sz="2400" dirty="0" smtClean="0"/>
          </a:p>
          <a:p>
            <a:endParaRPr lang="en-US" sz="2400" dirty="0"/>
          </a:p>
          <a:p>
            <a:r>
              <a:rPr lang="en-US" sz="2400" dirty="0" smtClean="0"/>
              <a:t>We restricted </a:t>
            </a:r>
            <a:r>
              <a:rPr lang="en-US" sz="2400" i="1" dirty="0" smtClean="0">
                <a:latin typeface="Times New Roman"/>
                <a:cs typeface="Times New Roman"/>
              </a:rPr>
              <a:t>W</a:t>
            </a:r>
            <a:r>
              <a:rPr lang="en-US" sz="2400" baseline="-25000" dirty="0" smtClean="0">
                <a:latin typeface="Times New Roman"/>
                <a:cs typeface="Times New Roman"/>
              </a:rPr>
              <a:t> </a:t>
            </a:r>
            <a:r>
              <a:rPr lang="en-US" sz="2400" dirty="0" smtClean="0"/>
              <a:t>, could restrict errors (that is restrict </a:t>
            </a:r>
            <a:r>
              <a:rPr lang="en-US" sz="2400" i="1" dirty="0" smtClean="0">
                <a:latin typeface="Times New Roman"/>
                <a:cs typeface="Times New Roman"/>
              </a:rPr>
              <a:t>X</a:t>
            </a:r>
            <a:r>
              <a:rPr lang="en-US" sz="2400" baseline="-25000" dirty="0" smtClean="0"/>
              <a:t> </a:t>
            </a:r>
            <a:r>
              <a:rPr lang="en-US" sz="2400" dirty="0" smtClean="0"/>
              <a:t>)</a:t>
            </a:r>
          </a:p>
        </p:txBody>
      </p:sp>
      <p:sp>
        <p:nvSpPr>
          <p:cNvPr id="5" name="Slide Number Placeholder 4"/>
          <p:cNvSpPr>
            <a:spLocks noGrp="1"/>
          </p:cNvSpPr>
          <p:nvPr>
            <p:ph type="sldNum" sz="quarter" idx="12"/>
          </p:nvPr>
        </p:nvSpPr>
        <p:spPr/>
        <p:txBody>
          <a:bodyPr/>
          <a:lstStyle/>
          <a:p>
            <a:pPr algn="l"/>
            <a:fld id="{9ED7421F-71E7-F748-8E9F-5BC3CDBE49C2}" type="slidenum">
              <a:rPr lang="en-US" smtClean="0"/>
              <a:pPr algn="l"/>
              <a:t>51</a:t>
            </a:fld>
            <a:r>
              <a:rPr lang="en-US" smtClean="0"/>
              <a:t> BWF 4/2/2014</a:t>
            </a:r>
            <a:endParaRPr lang="en-US" dirty="0"/>
          </a:p>
        </p:txBody>
      </p:sp>
    </p:spTree>
    <p:extLst>
      <p:ext uri="{BB962C8B-B14F-4D97-AF65-F5344CB8AC3E}">
        <p14:creationId xmlns:p14="http://schemas.microsoft.com/office/powerpoint/2010/main" val="4739846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a:xfrm>
            <a:off x="457200" y="1417638"/>
            <a:ext cx="8229600" cy="4708525"/>
          </a:xfrm>
        </p:spPr>
        <p:txBody>
          <a:bodyPr>
            <a:normAutofit fontScale="85000" lnSpcReduction="20000"/>
          </a:bodyPr>
          <a:lstStyle/>
          <a:p>
            <a:r>
              <a:rPr lang="en-US" dirty="0" smtClean="0"/>
              <a:t>Reduce graph degree (from super-logarithmic) while retaining correctness and security</a:t>
            </a:r>
          </a:p>
          <a:p>
            <a:pPr lvl="1"/>
            <a:r>
              <a:rPr lang="en-US" dirty="0" smtClean="0"/>
              <a:t>Smooth tradeoff between entropy and error tolerance</a:t>
            </a:r>
          </a:p>
          <a:p>
            <a:r>
              <a:rPr lang="en-US" dirty="0" smtClean="0"/>
              <a:t>Move to point obfuscations secure on uniform distribution </a:t>
            </a:r>
          </a:p>
          <a:p>
            <a:pPr lvl="1"/>
            <a:r>
              <a:rPr lang="en-US" dirty="0" smtClean="0"/>
              <a:t>Currently need point obfuscation secure on every super-logarithmic distribution</a:t>
            </a:r>
          </a:p>
          <a:p>
            <a:pPr lvl="1"/>
            <a:r>
              <a:rPr lang="en-US" dirty="0" smtClean="0"/>
              <a:t>Will weaken necessary assumption</a:t>
            </a:r>
          </a:p>
          <a:p>
            <a:r>
              <a:rPr lang="en-US" dirty="0" smtClean="0"/>
              <a:t>Reduce alphabet size</a:t>
            </a:r>
          </a:p>
          <a:p>
            <a:pPr lvl="1"/>
            <a:r>
              <a:rPr lang="en-US" dirty="0" smtClean="0"/>
              <a:t>Make constructions practical for actual physical sources</a:t>
            </a:r>
          </a:p>
          <a:p>
            <a:r>
              <a:rPr lang="en-US" dirty="0" smtClean="0"/>
              <a:t>Integrate </a:t>
            </a:r>
            <a:r>
              <a:rPr lang="en-US" sz="2600" dirty="0" smtClean="0"/>
              <a:t>[</a:t>
            </a:r>
            <a:r>
              <a:rPr lang="en-US" sz="2600" i="1" dirty="0" smtClean="0"/>
              <a:t>Fuller</a:t>
            </a:r>
            <a:r>
              <a:rPr lang="en-US" sz="2600" dirty="0" smtClean="0"/>
              <a:t>O’NeillReyzin12], [</a:t>
            </a:r>
            <a:r>
              <a:rPr lang="en-US" sz="2600" i="1" dirty="0" smtClean="0"/>
              <a:t>Fuller</a:t>
            </a:r>
            <a:r>
              <a:rPr lang="en-US" sz="2600" dirty="0" smtClean="0"/>
              <a:t>MengReyzin13],  [Canetti</a:t>
            </a:r>
            <a:r>
              <a:rPr lang="en-US" sz="2600" i="1" dirty="0" smtClean="0"/>
              <a:t>Fuller</a:t>
            </a:r>
            <a:r>
              <a:rPr lang="en-US" sz="2600" dirty="0" smtClean="0"/>
              <a:t>PanethReyzin14] into thesis</a:t>
            </a: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52</a:t>
            </a:fld>
            <a:r>
              <a:rPr lang="en-US" smtClean="0"/>
              <a:t> BWF 4/2/2014</a:t>
            </a:r>
            <a:endParaRPr lang="en-US" dirty="0"/>
          </a:p>
        </p:txBody>
      </p:sp>
    </p:spTree>
    <p:extLst>
      <p:ext uri="{BB962C8B-B14F-4D97-AF65-F5344CB8AC3E}">
        <p14:creationId xmlns:p14="http://schemas.microsoft.com/office/powerpoint/2010/main" val="143750063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94322"/>
            <a:ext cx="8229600" cy="1143000"/>
          </a:xfrm>
        </p:spPr>
        <p:txBody>
          <a:bodyPr/>
          <a:lstStyle/>
          <a:p>
            <a:r>
              <a:rPr lang="en-US" dirty="0" smtClean="0"/>
              <a:t>Questions?</a:t>
            </a:r>
            <a:endParaRPr lang="en-US" dirty="0"/>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53</a:t>
            </a:fld>
            <a:r>
              <a:rPr lang="en-US" smtClean="0"/>
              <a:t> BWF 4/2/2014</a:t>
            </a:r>
            <a:endParaRPr lang="en-US" dirty="0"/>
          </a:p>
        </p:txBody>
      </p:sp>
    </p:spTree>
    <p:extLst>
      <p:ext uri="{BB962C8B-B14F-4D97-AF65-F5344CB8AC3E}">
        <p14:creationId xmlns:p14="http://schemas.microsoft.com/office/powerpoint/2010/main" val="270690713"/>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BACKUPS</a:t>
            </a:r>
            <a:endParaRPr lang="en-US" dirty="0"/>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54</a:t>
            </a:fld>
            <a:r>
              <a:rPr lang="en-US" smtClean="0"/>
              <a:t> BWF 4/2/2014</a:t>
            </a:r>
            <a:endParaRPr lang="en-US" dirty="0"/>
          </a:p>
        </p:txBody>
      </p:sp>
    </p:spTree>
    <p:extLst>
      <p:ext uri="{BB962C8B-B14F-4D97-AF65-F5344CB8AC3E}">
        <p14:creationId xmlns:p14="http://schemas.microsoft.com/office/powerpoint/2010/main" val="1739398211"/>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9368"/>
            <a:ext cx="8229600" cy="5096795"/>
          </a:xfrm>
        </p:spPr>
        <p:txBody>
          <a:bodyPr>
            <a:normAutofit fontScale="92500" lnSpcReduction="20000"/>
          </a:bodyPr>
          <a:lstStyle/>
          <a:p>
            <a:pPr marL="342900" lvl="1" indent="-342900">
              <a:buFont typeface="Arial"/>
              <a:buChar char="•"/>
            </a:pPr>
            <a:r>
              <a:rPr lang="en-US" i="1" dirty="0" smtClean="0">
                <a:latin typeface="Times New Roman"/>
                <a:cs typeface="Times New Roman"/>
              </a:rPr>
              <a:t>C</a:t>
            </a:r>
            <a:r>
              <a:rPr lang="en-US" dirty="0" smtClean="0"/>
              <a:t> has </a:t>
            </a:r>
            <a:r>
              <a:rPr lang="en-US" i="1" dirty="0" smtClean="0"/>
              <a:t>computational </a:t>
            </a:r>
            <a:r>
              <a:rPr lang="en-US" dirty="0" smtClean="0"/>
              <a:t>entropy </a:t>
            </a:r>
            <a:br>
              <a:rPr lang="en-US" dirty="0" smtClean="0"/>
            </a:br>
            <a:r>
              <a:rPr lang="en-US" sz="2200" dirty="0" smtClean="0">
                <a:cs typeface="Calibri"/>
              </a:rPr>
              <a:t>[HåstadImpagliazzoLevinLuby99, HsiaoLuReyzin07]</a:t>
            </a:r>
            <a:endParaRPr lang="en-US" sz="2600" dirty="0" smtClean="0"/>
          </a:p>
          <a:p>
            <a:pPr lvl="1"/>
            <a:r>
              <a:rPr lang="en-US" i="1" dirty="0" smtClean="0">
                <a:latin typeface="Times New Roman"/>
                <a:cs typeface="Times New Roman"/>
              </a:rPr>
              <a:t>C</a:t>
            </a:r>
            <a:r>
              <a:rPr lang="en-US" dirty="0" smtClean="0"/>
              <a:t> is indistinguishable from a distribution with entropy</a:t>
            </a:r>
          </a:p>
          <a:p>
            <a:pPr marL="914400" lvl="2" indent="0">
              <a:buNone/>
            </a:pPr>
            <a:r>
              <a:rPr lang="en-US" dirty="0" smtClean="0"/>
              <a:t>Exists </a:t>
            </a:r>
            <a:r>
              <a:rPr lang="en-US" i="1" dirty="0" smtClean="0">
                <a:latin typeface="Times New Roman"/>
                <a:cs typeface="Times New Roman"/>
              </a:rPr>
              <a:t>C</a:t>
            </a:r>
            <a:r>
              <a:rPr lang="en-US" dirty="0" smtClean="0">
                <a:latin typeface="Times New Roman"/>
                <a:cs typeface="Times New Roman"/>
              </a:rPr>
              <a:t>’</a:t>
            </a:r>
            <a:r>
              <a:rPr lang="en-US" dirty="0" smtClean="0"/>
              <a:t> (with entropy) and for all polynomial size </a:t>
            </a:r>
            <a:r>
              <a:rPr lang="en-US" i="1" dirty="0" smtClean="0">
                <a:latin typeface="Times New Roman"/>
                <a:cs typeface="Times New Roman"/>
              </a:rPr>
              <a:t>D</a:t>
            </a:r>
            <a:r>
              <a:rPr lang="en-US" dirty="0" smtClean="0">
                <a:latin typeface="Times New Roman"/>
                <a:cs typeface="Times New Roman"/>
              </a:rPr>
              <a:t>, </a:t>
            </a:r>
            <a:br>
              <a:rPr lang="en-US" dirty="0" smtClean="0">
                <a:latin typeface="Times New Roman"/>
                <a:cs typeface="Times New Roman"/>
              </a:rPr>
            </a:br>
            <a:r>
              <a:rPr lang="en-US" i="1" dirty="0" smtClean="0">
                <a:latin typeface="Times New Roman"/>
                <a:cs typeface="Times New Roman"/>
              </a:rPr>
              <a:t>D</a:t>
            </a:r>
            <a:r>
              <a:rPr lang="en-US" dirty="0" smtClean="0">
                <a:latin typeface="Times New Roman"/>
                <a:cs typeface="Times New Roman"/>
              </a:rPr>
              <a:t>(</a:t>
            </a:r>
            <a:r>
              <a:rPr lang="en-US" i="1" dirty="0">
                <a:latin typeface="Times New Roman"/>
                <a:cs typeface="Times New Roman"/>
              </a:rPr>
              <a:t>C</a:t>
            </a:r>
            <a:r>
              <a:rPr lang="en-US" dirty="0" smtClean="0">
                <a:latin typeface="Times New Roman"/>
                <a:cs typeface="Times New Roman"/>
              </a:rPr>
              <a:t>, </a:t>
            </a:r>
            <a:r>
              <a:rPr lang="en-US" i="1" dirty="0" smtClean="0">
                <a:latin typeface="Times New Roman"/>
                <a:cs typeface="Times New Roman"/>
              </a:rPr>
              <a:t>p</a:t>
            </a:r>
            <a:r>
              <a:rPr lang="en-US" dirty="0" smtClean="0">
                <a:latin typeface="Times New Roman"/>
                <a:cs typeface="Times New Roman"/>
              </a:rPr>
              <a:t>) ≈ </a:t>
            </a:r>
            <a:r>
              <a:rPr lang="en-US" i="1" dirty="0" smtClean="0">
                <a:latin typeface="Times New Roman"/>
                <a:cs typeface="Times New Roman"/>
              </a:rPr>
              <a:t>D</a:t>
            </a:r>
            <a:r>
              <a:rPr lang="en-US" dirty="0" smtClean="0">
                <a:latin typeface="Times New Roman"/>
                <a:cs typeface="Times New Roman"/>
              </a:rPr>
              <a:t>(</a:t>
            </a:r>
            <a:r>
              <a:rPr lang="en-US" i="1" dirty="0" smtClean="0">
                <a:latin typeface="Times New Roman"/>
                <a:cs typeface="Times New Roman"/>
              </a:rPr>
              <a:t>C</a:t>
            </a:r>
            <a:r>
              <a:rPr lang="en-US" dirty="0" smtClean="0">
                <a:latin typeface="Times New Roman"/>
                <a:cs typeface="Times New Roman"/>
              </a:rPr>
              <a:t>’, </a:t>
            </a:r>
            <a:r>
              <a:rPr lang="en-US" i="1" dirty="0" smtClean="0">
                <a:latin typeface="Times New Roman"/>
                <a:cs typeface="Times New Roman"/>
              </a:rPr>
              <a:t>p</a:t>
            </a:r>
            <a:r>
              <a:rPr lang="en-US" dirty="0" smtClean="0">
                <a:latin typeface="Times New Roman"/>
                <a:cs typeface="Times New Roman"/>
              </a:rPr>
              <a:t>) </a:t>
            </a:r>
          </a:p>
          <a:p>
            <a:pPr marL="914400" lvl="2" indent="0">
              <a:buNone/>
            </a:pPr>
            <a:endParaRPr lang="en-US" dirty="0">
              <a:latin typeface="Times New Roman"/>
              <a:cs typeface="Times New Roman"/>
            </a:endParaRPr>
          </a:p>
          <a:p>
            <a:r>
              <a:rPr lang="en-US" dirty="0" smtClean="0">
                <a:latin typeface="Calibri"/>
                <a:cs typeface="Calibri"/>
              </a:rPr>
              <a:t>An object that outputs a distribution with comp. entropy is a computational fuzzy </a:t>
            </a:r>
            <a:r>
              <a:rPr lang="en-US" i="1" dirty="0" smtClean="0">
                <a:latin typeface="Calibri"/>
                <a:cs typeface="Calibri"/>
              </a:rPr>
              <a:t>conductor</a:t>
            </a:r>
            <a:r>
              <a:rPr lang="en-US" dirty="0" smtClean="0">
                <a:latin typeface="Calibri"/>
                <a:cs typeface="Calibri"/>
              </a:rPr>
              <a:t> </a:t>
            </a:r>
            <a:br>
              <a:rPr lang="en-US" dirty="0" smtClean="0">
                <a:latin typeface="Calibri"/>
                <a:cs typeface="Calibri"/>
              </a:rPr>
            </a:br>
            <a:r>
              <a:rPr lang="en-US" sz="3000" dirty="0" smtClean="0">
                <a:latin typeface="Calibri"/>
                <a:cs typeface="Calibri"/>
              </a:rPr>
              <a:t>	 </a:t>
            </a:r>
            <a:r>
              <a:rPr lang="en-US" sz="2200" dirty="0" smtClean="0">
                <a:latin typeface="Calibri"/>
                <a:cs typeface="Calibri"/>
              </a:rPr>
              <a:t>[KanukurthiReyzin09]</a:t>
            </a:r>
            <a:r>
              <a:rPr lang="en-US" sz="3000" dirty="0" smtClean="0">
                <a:latin typeface="Calibri"/>
                <a:cs typeface="Calibri"/>
              </a:rPr>
              <a:t> </a:t>
            </a:r>
            <a:r>
              <a:rPr lang="en-US" sz="2600" dirty="0" smtClean="0">
                <a:latin typeface="Calibri"/>
                <a:cs typeface="Calibri"/>
              </a:rPr>
              <a:t>define info-theory fuzzy conductors</a:t>
            </a:r>
          </a:p>
          <a:p>
            <a:endParaRPr lang="en-US" sz="2600" dirty="0" smtClean="0">
              <a:latin typeface="Calibri"/>
              <a:cs typeface="Calibri"/>
            </a:endParaRPr>
          </a:p>
          <a:p>
            <a:r>
              <a:rPr lang="en-US" dirty="0" smtClean="0"/>
              <a:t>Convertible to computational fuzzy extractor using computational </a:t>
            </a:r>
            <a:r>
              <a:rPr lang="en-US" sz="2200" dirty="0" smtClean="0"/>
              <a:t>[Krawczyk10]</a:t>
            </a:r>
            <a:r>
              <a:rPr lang="en-US" dirty="0" smtClean="0"/>
              <a:t> or information-theoretic randomness extractors </a:t>
            </a:r>
            <a:r>
              <a:rPr lang="en-US" sz="2200" dirty="0" smtClean="0"/>
              <a:t>[NisanZuckerman93]</a:t>
            </a:r>
            <a:endParaRPr lang="en-US" sz="3000" dirty="0" smtClean="0"/>
          </a:p>
        </p:txBody>
      </p:sp>
      <p:sp>
        <p:nvSpPr>
          <p:cNvPr id="2" name="Title 1"/>
          <p:cNvSpPr>
            <a:spLocks noGrp="1"/>
          </p:cNvSpPr>
          <p:nvPr>
            <p:ph type="title"/>
          </p:nvPr>
        </p:nvSpPr>
        <p:spPr>
          <a:xfrm>
            <a:off x="457200" y="-9144"/>
            <a:ext cx="8229600" cy="1143000"/>
          </a:xfrm>
        </p:spPr>
        <p:txBody>
          <a:bodyPr/>
          <a:lstStyle/>
          <a:p>
            <a:r>
              <a:rPr lang="en-US" dirty="0" smtClean="0"/>
              <a:t>Aside</a:t>
            </a:r>
            <a:endParaRPr lang="en-US" dirty="0"/>
          </a:p>
        </p:txBody>
      </p:sp>
      <p:sp>
        <p:nvSpPr>
          <p:cNvPr id="5" name="Slide Number Placeholder 4"/>
          <p:cNvSpPr>
            <a:spLocks noGrp="1"/>
          </p:cNvSpPr>
          <p:nvPr>
            <p:ph type="sldNum" sz="quarter" idx="12"/>
          </p:nvPr>
        </p:nvSpPr>
        <p:spPr/>
        <p:txBody>
          <a:bodyPr/>
          <a:lstStyle/>
          <a:p>
            <a:pPr algn="l"/>
            <a:fld id="{9ED7421F-71E7-F748-8E9F-5BC3CDBE49C2}" type="slidenum">
              <a:rPr lang="en-US" smtClean="0"/>
              <a:pPr algn="l"/>
              <a:t>55</a:t>
            </a:fld>
            <a:r>
              <a:rPr lang="en-US" smtClean="0"/>
              <a:t> BWF 4/2/2014</a:t>
            </a:r>
            <a:endParaRPr lang="en-US" dirty="0"/>
          </a:p>
        </p:txBody>
      </p:sp>
    </p:spTree>
    <p:extLst>
      <p:ext uri="{BB962C8B-B14F-4D97-AF65-F5344CB8AC3E}">
        <p14:creationId xmlns:p14="http://schemas.microsoft.com/office/powerpoint/2010/main" val="387036216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3143"/>
            <a:ext cx="8229600" cy="1143000"/>
          </a:xfrm>
        </p:spPr>
        <p:txBody>
          <a:bodyPr>
            <a:normAutofit/>
          </a:bodyPr>
          <a:lstStyle/>
          <a:p>
            <a:r>
              <a:rPr lang="en-US" dirty="0" smtClean="0"/>
              <a:t>Expanding Point Functions</a:t>
            </a:r>
            <a:endParaRPr lang="en-US" dirty="0"/>
          </a:p>
        </p:txBody>
      </p:sp>
      <p:sp>
        <p:nvSpPr>
          <p:cNvPr id="3" name="Content Placeholder 2"/>
          <p:cNvSpPr>
            <a:spLocks noGrp="1"/>
          </p:cNvSpPr>
          <p:nvPr>
            <p:ph idx="1"/>
          </p:nvPr>
        </p:nvSpPr>
        <p:spPr>
          <a:xfrm>
            <a:off x="457200" y="844144"/>
            <a:ext cx="8229600" cy="4963695"/>
          </a:xfrm>
        </p:spPr>
        <p:txBody>
          <a:bodyPr>
            <a:normAutofit lnSpcReduction="10000"/>
          </a:bodyPr>
          <a:lstStyle/>
          <a:p>
            <a:r>
              <a:rPr lang="en-US" dirty="0" smtClean="0"/>
              <a:t>Can expand the output of point function [CanettiDakdouk08]</a:t>
            </a:r>
          </a:p>
          <a:p>
            <a:endParaRPr lang="en-US" dirty="0"/>
          </a:p>
          <a:p>
            <a:r>
              <a:rPr lang="en-US" dirty="0"/>
              <a:t>For </a:t>
            </a:r>
            <a:r>
              <a:rPr lang="en-US" i="1" dirty="0" err="1">
                <a:latin typeface="Times New Roman"/>
                <a:cs typeface="Times New Roman"/>
              </a:rPr>
              <a:t>i</a:t>
            </a:r>
            <a:r>
              <a:rPr lang="en-US" i="1" dirty="0">
                <a:latin typeface="Times New Roman"/>
                <a:cs typeface="Times New Roman"/>
              </a:rPr>
              <a:t>=</a:t>
            </a:r>
            <a:r>
              <a:rPr lang="en-US" dirty="0">
                <a:latin typeface="Times New Roman"/>
                <a:cs typeface="Times New Roman"/>
              </a:rPr>
              <a:t>1</a:t>
            </a:r>
            <a:r>
              <a:rPr lang="en-US" i="1" dirty="0">
                <a:latin typeface="Times New Roman"/>
                <a:cs typeface="Times New Roman"/>
              </a:rPr>
              <a:t> </a:t>
            </a:r>
            <a:r>
              <a:rPr lang="en-US" dirty="0">
                <a:cs typeface="Calibri"/>
              </a:rPr>
              <a:t>to</a:t>
            </a:r>
            <a:r>
              <a:rPr lang="en-US" i="1" dirty="0">
                <a:latin typeface="Times New Roman"/>
                <a:cs typeface="Times New Roman"/>
              </a:rPr>
              <a:t> |c|</a:t>
            </a:r>
            <a:r>
              <a:rPr lang="en-US" dirty="0" smtClean="0"/>
              <a:t>, </a:t>
            </a:r>
            <a:endParaRPr lang="en-US" dirty="0"/>
          </a:p>
          <a:p>
            <a:pPr lvl="1"/>
            <a:r>
              <a:rPr lang="en-US" dirty="0"/>
              <a:t>if </a:t>
            </a:r>
            <a:r>
              <a:rPr lang="en-US" i="1" dirty="0">
                <a:latin typeface="Times New Roman"/>
                <a:cs typeface="Times New Roman"/>
              </a:rPr>
              <a:t>c</a:t>
            </a:r>
            <a:r>
              <a:rPr lang="en-US" i="1" baseline="30000" dirty="0">
                <a:latin typeface="Times New Roman"/>
                <a:cs typeface="Times New Roman"/>
              </a:rPr>
              <a:t>i </a:t>
            </a:r>
            <a:r>
              <a:rPr lang="en-US" dirty="0">
                <a:latin typeface="Times New Roman"/>
                <a:cs typeface="Times New Roman"/>
              </a:rPr>
              <a:t>= 0 </a:t>
            </a:r>
            <a:r>
              <a:rPr lang="en-US" dirty="0"/>
              <a:t>obfuscate </a:t>
            </a:r>
            <a:r>
              <a:rPr lang="en-US" i="1" dirty="0">
                <a:latin typeface="Times New Roman"/>
                <a:cs typeface="Times New Roman"/>
              </a:rPr>
              <a:t>w</a:t>
            </a:r>
            <a:endParaRPr lang="en-US" i="1" baseline="30000" dirty="0">
              <a:latin typeface="Times New Roman"/>
              <a:cs typeface="Times New Roman"/>
            </a:endParaRPr>
          </a:p>
          <a:p>
            <a:pPr lvl="1"/>
            <a:r>
              <a:rPr lang="en-US" dirty="0">
                <a:cs typeface="Calibri"/>
              </a:rPr>
              <a:t>Else obfuscate </a:t>
            </a:r>
            <a:r>
              <a:rPr lang="en-US" dirty="0" smtClean="0">
                <a:cs typeface="Calibri"/>
              </a:rPr>
              <a:t/>
            </a:r>
            <a:br>
              <a:rPr lang="en-US" dirty="0" smtClean="0">
                <a:cs typeface="Calibri"/>
              </a:rPr>
            </a:br>
            <a:r>
              <a:rPr lang="en-US" dirty="0" smtClean="0">
                <a:cs typeface="Calibri"/>
              </a:rPr>
              <a:t>random </a:t>
            </a:r>
            <a:r>
              <a:rPr lang="en-US" dirty="0">
                <a:cs typeface="Calibri"/>
              </a:rPr>
              <a:t>point</a:t>
            </a:r>
            <a:r>
              <a:rPr lang="en-US" dirty="0">
                <a:latin typeface="Times New Roman"/>
                <a:cs typeface="Times New Roman"/>
              </a:rPr>
              <a:t> </a:t>
            </a:r>
            <a:r>
              <a:rPr lang="en-US" i="1" dirty="0" smtClean="0">
                <a:latin typeface="Times New Roman"/>
                <a:cs typeface="Times New Roman"/>
              </a:rPr>
              <a:t>r</a:t>
            </a:r>
          </a:p>
          <a:p>
            <a:r>
              <a:rPr lang="en-US" dirty="0" smtClean="0">
                <a:latin typeface="Calibri"/>
                <a:cs typeface="Calibri"/>
              </a:rPr>
              <a:t>Bits of </a:t>
            </a:r>
            <a:r>
              <a:rPr lang="en-US" i="1" dirty="0" smtClean="0">
                <a:latin typeface="Times New Roman"/>
                <a:cs typeface="Times New Roman"/>
              </a:rPr>
              <a:t>c</a:t>
            </a:r>
            <a:r>
              <a:rPr lang="en-US" dirty="0" smtClean="0">
                <a:latin typeface="Calibri"/>
                <a:cs typeface="Calibri"/>
              </a:rPr>
              <a:t> recovered by</a:t>
            </a:r>
            <a:br>
              <a:rPr lang="en-US" dirty="0" smtClean="0">
                <a:latin typeface="Calibri"/>
                <a:cs typeface="Calibri"/>
              </a:rPr>
            </a:br>
            <a:r>
              <a:rPr lang="en-US" dirty="0" smtClean="0">
                <a:latin typeface="Calibri"/>
                <a:cs typeface="Calibri"/>
              </a:rPr>
              <a:t>running corresponding </a:t>
            </a:r>
            <a:br>
              <a:rPr lang="en-US" dirty="0" smtClean="0">
                <a:latin typeface="Calibri"/>
                <a:cs typeface="Calibri"/>
              </a:rPr>
            </a:br>
            <a:r>
              <a:rPr lang="en-US" dirty="0" smtClean="0">
                <a:latin typeface="Calibri"/>
                <a:cs typeface="Calibri"/>
              </a:rPr>
              <a:t>point obfuscation</a:t>
            </a:r>
          </a:p>
          <a:p>
            <a:endParaRPr lang="en-US" dirty="0"/>
          </a:p>
        </p:txBody>
      </p:sp>
      <p:sp>
        <p:nvSpPr>
          <p:cNvPr id="4" name="Rectangle 3"/>
          <p:cNvSpPr/>
          <p:nvPr/>
        </p:nvSpPr>
        <p:spPr>
          <a:xfrm>
            <a:off x="5224396" y="1582155"/>
            <a:ext cx="2711031" cy="523220"/>
          </a:xfrm>
          <a:prstGeom prst="rect">
            <a:avLst/>
          </a:prstGeom>
        </p:spPr>
        <p:txBody>
          <a:bodyPr wrap="none">
            <a:spAutoFit/>
          </a:bodyPr>
          <a:lstStyle/>
          <a:p>
            <a:r>
              <a:rPr lang="en-US" sz="2800" i="1" dirty="0" err="1" smtClean="0">
                <a:latin typeface="Times New Roman"/>
                <a:cs typeface="Times New Roman"/>
              </a:rPr>
              <a:t>I</a:t>
            </a:r>
            <a:r>
              <a:rPr lang="en-US" sz="2800" i="1" baseline="-25000" dirty="0" err="1" smtClean="0">
                <a:latin typeface="Times New Roman"/>
                <a:cs typeface="Times New Roman"/>
              </a:rPr>
              <a:t>w</a:t>
            </a:r>
            <a:r>
              <a:rPr lang="en-US" sz="2800" i="1" baseline="-25000" dirty="0" smtClean="0">
                <a:latin typeface="Times New Roman"/>
                <a:cs typeface="Times New Roman"/>
              </a:rPr>
              <a:t>, c </a:t>
            </a:r>
            <a:r>
              <a:rPr lang="en-US" sz="2800" dirty="0" smtClean="0">
                <a:latin typeface="Times New Roman"/>
                <a:cs typeface="Times New Roman"/>
              </a:rPr>
              <a:t>(</a:t>
            </a:r>
            <a:r>
              <a:rPr lang="en-US" sz="2800" i="1" dirty="0">
                <a:latin typeface="Times New Roman"/>
                <a:cs typeface="Times New Roman"/>
              </a:rPr>
              <a:t>x</a:t>
            </a:r>
            <a:r>
              <a:rPr lang="en-US" sz="2800" dirty="0">
                <a:latin typeface="Times New Roman"/>
                <a:cs typeface="Times New Roman"/>
              </a:rPr>
              <a:t>) </a:t>
            </a:r>
            <a:r>
              <a:rPr lang="en-US" sz="2800" dirty="0" smtClean="0">
                <a:latin typeface="Times New Roman"/>
                <a:cs typeface="Times New Roman"/>
              </a:rPr>
              <a:t>=</a:t>
            </a:r>
            <a:r>
              <a:rPr lang="en-US" sz="2800" i="1" dirty="0" smtClean="0">
                <a:latin typeface="Times New Roman"/>
                <a:cs typeface="Times New Roman"/>
              </a:rPr>
              <a:t>c</a:t>
            </a:r>
            <a:r>
              <a:rPr lang="en-US" sz="2800" dirty="0" smtClean="0">
                <a:latin typeface="Times New Roman"/>
                <a:cs typeface="Times New Roman"/>
              </a:rPr>
              <a:t> </a:t>
            </a:r>
            <a:r>
              <a:rPr lang="en-US" sz="2800" dirty="0" err="1">
                <a:cs typeface="Calibri"/>
              </a:rPr>
              <a:t>iff</a:t>
            </a:r>
            <a:r>
              <a:rPr lang="en-US" sz="2800" dirty="0">
                <a:cs typeface="Calibri"/>
              </a:rPr>
              <a:t> </a:t>
            </a:r>
            <a:r>
              <a:rPr lang="en-US" sz="2800" i="1" dirty="0">
                <a:latin typeface="Times New Roman"/>
                <a:cs typeface="Times New Roman"/>
              </a:rPr>
              <a:t>x</a:t>
            </a:r>
            <a:r>
              <a:rPr lang="en-US" sz="2800" dirty="0">
                <a:latin typeface="Times New Roman"/>
                <a:cs typeface="Times New Roman"/>
              </a:rPr>
              <a:t>=</a:t>
            </a:r>
            <a:r>
              <a:rPr lang="en-US" sz="2800" i="1" dirty="0">
                <a:latin typeface="Times New Roman"/>
                <a:cs typeface="Times New Roman"/>
              </a:rPr>
              <a:t>w</a:t>
            </a:r>
            <a:r>
              <a:rPr lang="en-US" sz="2800" dirty="0">
                <a:latin typeface="Times New Roman"/>
                <a:cs typeface="Times New Roman"/>
              </a:rPr>
              <a:t> </a:t>
            </a:r>
            <a:endParaRPr lang="en-US" sz="2800" baseline="-25000" dirty="0"/>
          </a:p>
        </p:txBody>
      </p:sp>
      <p:sp>
        <p:nvSpPr>
          <p:cNvPr id="11" name="TextBox 10"/>
          <p:cNvSpPr txBox="1"/>
          <p:nvPr/>
        </p:nvSpPr>
        <p:spPr>
          <a:xfrm>
            <a:off x="6765223" y="3727251"/>
            <a:ext cx="344039" cy="369332"/>
          </a:xfrm>
          <a:prstGeom prst="rect">
            <a:avLst/>
          </a:prstGeom>
          <a:noFill/>
        </p:spPr>
        <p:txBody>
          <a:bodyPr wrap="none" rtlCol="0">
            <a:spAutoFit/>
          </a:bodyPr>
          <a:lstStyle/>
          <a:p>
            <a:r>
              <a:rPr lang="en-US" dirty="0" smtClean="0"/>
              <a:t>…</a:t>
            </a:r>
            <a:endParaRPr lang="en-US" dirty="0"/>
          </a:p>
        </p:txBody>
      </p:sp>
      <p:sp>
        <p:nvSpPr>
          <p:cNvPr id="14" name="TextBox 13"/>
          <p:cNvSpPr txBox="1"/>
          <p:nvPr/>
        </p:nvSpPr>
        <p:spPr>
          <a:xfrm>
            <a:off x="5791875" y="2628530"/>
            <a:ext cx="686072" cy="369332"/>
          </a:xfrm>
          <a:prstGeom prst="rect">
            <a:avLst/>
          </a:prstGeom>
          <a:noFill/>
        </p:spPr>
        <p:txBody>
          <a:bodyPr wrap="none" rtlCol="0">
            <a:spAutoFit/>
          </a:bodyPr>
          <a:lstStyle/>
          <a:p>
            <a:r>
              <a:rPr lang="en-US" i="1" dirty="0" smtClean="0">
                <a:latin typeface="Times New Roman"/>
                <a:cs typeface="Times New Roman"/>
              </a:rPr>
              <a:t>c</a:t>
            </a:r>
            <a:r>
              <a:rPr lang="en-US" baseline="30000" dirty="0" smtClean="0">
                <a:latin typeface="Times New Roman"/>
                <a:cs typeface="Times New Roman"/>
              </a:rPr>
              <a:t>1</a:t>
            </a:r>
            <a:r>
              <a:rPr lang="en-US" dirty="0" smtClean="0">
                <a:latin typeface="Times New Roman"/>
                <a:cs typeface="Times New Roman"/>
              </a:rPr>
              <a:t>= 1</a:t>
            </a:r>
            <a:endParaRPr lang="en-US" dirty="0">
              <a:latin typeface="Times New Roman"/>
              <a:cs typeface="Times New Roman"/>
            </a:endParaRPr>
          </a:p>
        </p:txBody>
      </p:sp>
      <p:sp>
        <p:nvSpPr>
          <p:cNvPr id="18" name="TextBox 17"/>
          <p:cNvSpPr txBox="1"/>
          <p:nvPr/>
        </p:nvSpPr>
        <p:spPr>
          <a:xfrm>
            <a:off x="5791875" y="3265879"/>
            <a:ext cx="686072" cy="369332"/>
          </a:xfrm>
          <a:prstGeom prst="rect">
            <a:avLst/>
          </a:prstGeom>
          <a:noFill/>
        </p:spPr>
        <p:txBody>
          <a:bodyPr wrap="none" rtlCol="0">
            <a:spAutoFit/>
          </a:bodyPr>
          <a:lstStyle/>
          <a:p>
            <a:r>
              <a:rPr lang="en-US" i="1" dirty="0" smtClean="0">
                <a:latin typeface="Times New Roman"/>
                <a:cs typeface="Times New Roman"/>
              </a:rPr>
              <a:t>c</a:t>
            </a:r>
            <a:r>
              <a:rPr lang="en-US" baseline="30000" dirty="0">
                <a:latin typeface="Times New Roman"/>
                <a:cs typeface="Times New Roman"/>
              </a:rPr>
              <a:t>2</a:t>
            </a:r>
            <a:r>
              <a:rPr lang="en-US" dirty="0" smtClean="0">
                <a:latin typeface="Times New Roman"/>
                <a:cs typeface="Times New Roman"/>
              </a:rPr>
              <a:t>= 0</a:t>
            </a:r>
            <a:endParaRPr lang="en-US" dirty="0">
              <a:latin typeface="Times New Roman"/>
              <a:cs typeface="Times New Roman"/>
            </a:endParaRPr>
          </a:p>
        </p:txBody>
      </p:sp>
      <p:sp>
        <p:nvSpPr>
          <p:cNvPr id="24" name="TextBox 23"/>
          <p:cNvSpPr txBox="1"/>
          <p:nvPr/>
        </p:nvSpPr>
        <p:spPr>
          <a:xfrm>
            <a:off x="5799519" y="4370722"/>
            <a:ext cx="739046" cy="369332"/>
          </a:xfrm>
          <a:prstGeom prst="rect">
            <a:avLst/>
          </a:prstGeom>
          <a:noFill/>
        </p:spPr>
        <p:txBody>
          <a:bodyPr wrap="none" rtlCol="0">
            <a:spAutoFit/>
          </a:bodyPr>
          <a:lstStyle/>
          <a:p>
            <a:r>
              <a:rPr lang="en-US" i="1" dirty="0" err="1" smtClean="0">
                <a:latin typeface="Times New Roman"/>
                <a:cs typeface="Times New Roman"/>
              </a:rPr>
              <a:t>c</a:t>
            </a:r>
            <a:r>
              <a:rPr lang="en-US" baseline="30000" dirty="0" err="1" smtClean="0">
                <a:latin typeface="Times New Roman"/>
                <a:cs typeface="Times New Roman"/>
              </a:rPr>
              <a:t>|c</a:t>
            </a:r>
            <a:r>
              <a:rPr lang="en-US" baseline="30000" dirty="0" smtClean="0">
                <a:latin typeface="Times New Roman"/>
                <a:cs typeface="Times New Roman"/>
              </a:rPr>
              <a:t>|</a:t>
            </a:r>
            <a:r>
              <a:rPr lang="en-US" dirty="0" smtClean="0">
                <a:latin typeface="Times New Roman"/>
                <a:cs typeface="Times New Roman"/>
              </a:rPr>
              <a:t>= 0</a:t>
            </a:r>
            <a:endParaRPr lang="en-US" dirty="0">
              <a:latin typeface="Times New Roman"/>
              <a:cs typeface="Times New Roman"/>
            </a:endParaRPr>
          </a:p>
        </p:txBody>
      </p:sp>
      <p:sp>
        <p:nvSpPr>
          <p:cNvPr id="25" name="Trapezoid 24"/>
          <p:cNvSpPr/>
          <p:nvPr/>
        </p:nvSpPr>
        <p:spPr bwMode="auto">
          <a:xfrm rot="5400000">
            <a:off x="5183730" y="2468456"/>
            <a:ext cx="3022206" cy="2385071"/>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26" name="Rectangle 36"/>
          <p:cNvSpPr>
            <a:spLocks noChangeArrowheads="1"/>
          </p:cNvSpPr>
          <p:nvPr/>
        </p:nvSpPr>
        <p:spPr bwMode="auto">
          <a:xfrm>
            <a:off x="1056105" y="5875456"/>
            <a:ext cx="6305580" cy="5639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Lets try this on our construction</a:t>
            </a:r>
          </a:p>
        </p:txBody>
      </p:sp>
      <p:grpSp>
        <p:nvGrpSpPr>
          <p:cNvPr id="27" name="Group 26"/>
          <p:cNvGrpSpPr/>
          <p:nvPr/>
        </p:nvGrpSpPr>
        <p:grpSpPr>
          <a:xfrm>
            <a:off x="6579912" y="2512913"/>
            <a:ext cx="836915" cy="542800"/>
            <a:chOff x="1316332" y="6095656"/>
            <a:chExt cx="836915" cy="542800"/>
          </a:xfrm>
        </p:grpSpPr>
        <p:sp>
          <p:nvSpPr>
            <p:cNvPr id="28" name="Rectangle 27"/>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29" name="Rectangle 28"/>
            <p:cNvSpPr/>
            <p:nvPr/>
          </p:nvSpPr>
          <p:spPr>
            <a:xfrm>
              <a:off x="1473310" y="615350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endParaRPr lang="en-US" baseline="30000" dirty="0">
                <a:latin typeface="Times New Roman"/>
                <a:cs typeface="Times New Roman"/>
              </a:endParaRPr>
            </a:p>
          </p:txBody>
        </p:sp>
      </p:grpSp>
      <p:grpSp>
        <p:nvGrpSpPr>
          <p:cNvPr id="39" name="Group 38"/>
          <p:cNvGrpSpPr/>
          <p:nvPr/>
        </p:nvGrpSpPr>
        <p:grpSpPr>
          <a:xfrm>
            <a:off x="6579912" y="3150262"/>
            <a:ext cx="836915" cy="556168"/>
            <a:chOff x="1316332" y="6095656"/>
            <a:chExt cx="836915" cy="556168"/>
          </a:xfrm>
        </p:grpSpPr>
        <p:sp>
          <p:nvSpPr>
            <p:cNvPr id="40" name="Rectangle 39"/>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41" name="Rectangle 40"/>
            <p:cNvSpPr/>
            <p:nvPr/>
          </p:nvSpPr>
          <p:spPr>
            <a:xfrm>
              <a:off x="1473310" y="616687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42" name="Group 41"/>
          <p:cNvGrpSpPr/>
          <p:nvPr/>
        </p:nvGrpSpPr>
        <p:grpSpPr>
          <a:xfrm>
            <a:off x="6564301" y="4311280"/>
            <a:ext cx="852526" cy="557258"/>
            <a:chOff x="1316332" y="6095656"/>
            <a:chExt cx="852526" cy="557258"/>
          </a:xfrm>
        </p:grpSpPr>
        <p:sp>
          <p:nvSpPr>
            <p:cNvPr id="43" name="Rectangle 42"/>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44" name="Rectangle 43"/>
            <p:cNvSpPr/>
            <p:nvPr/>
          </p:nvSpPr>
          <p:spPr>
            <a:xfrm>
              <a:off x="1488921" y="616796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r</a:t>
              </a:r>
              <a:r>
                <a:rPr lang="en-US" i="1" baseline="30000" dirty="0" err="1" smtClean="0">
                  <a:latin typeface="Times New Roman"/>
                  <a:cs typeface="Times New Roman"/>
                </a:rPr>
                <a:t>|c</a:t>
              </a:r>
              <a:r>
                <a:rPr lang="en-US" i="1" baseline="30000" dirty="0" smtClean="0">
                  <a:latin typeface="Times New Roman"/>
                  <a:cs typeface="Times New Roman"/>
                </a:rPr>
                <a:t>|</a:t>
              </a:r>
              <a:endParaRPr lang="en-US" baseline="30000" dirty="0">
                <a:latin typeface="Times New Roman"/>
                <a:cs typeface="Times New Roman"/>
              </a:endParaRPr>
            </a:p>
          </p:txBody>
        </p:sp>
      </p:grpSp>
      <p:sp>
        <p:nvSpPr>
          <p:cNvPr id="5" name="Slide Number Placeholder 4"/>
          <p:cNvSpPr>
            <a:spLocks noGrp="1"/>
          </p:cNvSpPr>
          <p:nvPr>
            <p:ph type="sldNum" sz="quarter" idx="12"/>
          </p:nvPr>
        </p:nvSpPr>
        <p:spPr/>
        <p:txBody>
          <a:bodyPr/>
          <a:lstStyle/>
          <a:p>
            <a:pPr algn="l"/>
            <a:fld id="{9ED7421F-71E7-F748-8E9F-5BC3CDBE49C2}" type="slidenum">
              <a:rPr lang="en-US" smtClean="0"/>
              <a:pPr algn="l"/>
              <a:t>56</a:t>
            </a:fld>
            <a:r>
              <a:rPr lang="en-US" smtClean="0"/>
              <a:t> BWF 4/2/2014</a:t>
            </a:r>
            <a:endParaRPr lang="en-US" dirty="0"/>
          </a:p>
        </p:txBody>
      </p:sp>
    </p:spTree>
    <p:extLst>
      <p:ext uri="{BB962C8B-B14F-4D97-AF65-F5344CB8AC3E}">
        <p14:creationId xmlns:p14="http://schemas.microsoft.com/office/powerpoint/2010/main" val="39342164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2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8"/>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39"/>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42"/>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11" grpId="0"/>
      <p:bldP spid="14" grpId="0"/>
      <p:bldP spid="18" grpId="0"/>
      <p:bldP spid="24" grpId="0"/>
      <p:bldP spid="25" grpId="0" animBg="1"/>
      <p:bldP spid="26" grpId="0" animBg="1"/>
    </p:bld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Block </a:t>
            </a:r>
            <a:r>
              <a:rPr lang="en-US" dirty="0" err="1" smtClean="0"/>
              <a:t>Unguessable</a:t>
            </a:r>
            <a:r>
              <a:rPr lang="en-US" dirty="0" smtClean="0"/>
              <a:t> Distributions</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smtClean="0">
                <a:latin typeface="Calibri"/>
                <a:cs typeface="Calibri"/>
              </a:rPr>
              <a:t>Let </a:t>
            </a:r>
            <a:r>
              <a:rPr lang="en-US" i="1" dirty="0" err="1" smtClean="0">
                <a:latin typeface="Times New Roman"/>
                <a:cs typeface="Times New Roman"/>
              </a:rPr>
              <a:t>View</a:t>
            </a:r>
            <a:r>
              <a:rPr lang="en-US" i="1" baseline="-25000" dirty="0" err="1" smtClean="0">
                <a:latin typeface="Times New Roman"/>
                <a:cs typeface="Times New Roman"/>
              </a:rPr>
              <a:t>q</a:t>
            </a:r>
            <a:r>
              <a:rPr lang="en-US" dirty="0" smtClean="0">
                <a:latin typeface="Calibri"/>
                <a:cs typeface="Calibri"/>
              </a:rPr>
              <a:t> be the adversary’s transcript after </a:t>
            </a:r>
            <a:r>
              <a:rPr lang="en-US" i="1" dirty="0" smtClean="0">
                <a:latin typeface="Times New Roman"/>
                <a:cs typeface="Times New Roman"/>
              </a:rPr>
              <a:t>q</a:t>
            </a:r>
            <a:r>
              <a:rPr lang="en-US" dirty="0" smtClean="0">
                <a:latin typeface="Calibri"/>
                <a:cs typeface="Calibri"/>
              </a:rPr>
              <a:t> queries asking: is the value stored in block </a:t>
            </a:r>
            <a:r>
              <a:rPr lang="en-US" i="1" dirty="0" err="1" smtClean="0">
                <a:latin typeface="Times New Roman"/>
                <a:cs typeface="Times New Roman"/>
              </a:rPr>
              <a:t>i</a:t>
            </a:r>
            <a:r>
              <a:rPr lang="en-US" dirty="0" smtClean="0">
                <a:latin typeface="Times New Roman"/>
                <a:cs typeface="Times New Roman"/>
              </a:rPr>
              <a:t> = </a:t>
            </a:r>
            <a:r>
              <a:rPr lang="en-US" i="1" dirty="0" smtClean="0">
                <a:latin typeface="Times New Roman"/>
                <a:cs typeface="Times New Roman"/>
              </a:rPr>
              <a:t>x</a:t>
            </a:r>
            <a:r>
              <a:rPr lang="en-US" i="1" baseline="-25000" dirty="0" smtClean="0">
                <a:latin typeface="Times New Roman"/>
                <a:cs typeface="Times New Roman"/>
              </a:rPr>
              <a:t>i</a:t>
            </a:r>
            <a:r>
              <a:rPr lang="en-US" dirty="0" smtClean="0">
                <a:latin typeface="Calibri"/>
                <a:cs typeface="Calibri"/>
              </a:rPr>
              <a:t>?</a:t>
            </a:r>
          </a:p>
          <a:p>
            <a:pPr marL="0" indent="0">
              <a:buNone/>
            </a:pPr>
            <a:r>
              <a:rPr lang="en-US" u="sng" dirty="0" err="1" smtClean="0">
                <a:latin typeface="Calibri"/>
                <a:cs typeface="Calibri"/>
              </a:rPr>
              <a:t>Def</a:t>
            </a:r>
            <a:r>
              <a:rPr lang="en-US" u="sng" dirty="0" smtClean="0">
                <a:latin typeface="Calibri"/>
                <a:cs typeface="Calibri"/>
              </a:rPr>
              <a:t>:</a:t>
            </a:r>
            <a:r>
              <a:rPr lang="en-US" dirty="0" smtClean="0">
                <a:latin typeface="Calibri"/>
                <a:cs typeface="Calibri"/>
              </a:rPr>
              <a:t> A distribution </a:t>
            </a:r>
            <a:r>
              <a:rPr lang="en-US" i="1" dirty="0" smtClean="0">
                <a:latin typeface="Times New Roman"/>
                <a:cs typeface="Times New Roman"/>
              </a:rPr>
              <a:t>W</a:t>
            </a:r>
            <a:r>
              <a:rPr lang="en-US" dirty="0" smtClean="0">
                <a:latin typeface="Times New Roman"/>
                <a:cs typeface="Times New Roman"/>
              </a:rPr>
              <a:t> = </a:t>
            </a:r>
            <a:r>
              <a:rPr lang="en-US" i="1" dirty="0" smtClean="0">
                <a:latin typeface="Times New Roman"/>
                <a:cs typeface="Times New Roman"/>
              </a:rPr>
              <a:t>W</a:t>
            </a:r>
            <a:r>
              <a:rPr lang="en-US" baseline="30000" dirty="0" smtClean="0">
                <a:latin typeface="Times New Roman"/>
                <a:cs typeface="Times New Roman"/>
              </a:rPr>
              <a:t>1</a:t>
            </a:r>
            <a:r>
              <a:rPr lang="en-US" dirty="0" smtClean="0">
                <a:latin typeface="Times New Roman"/>
                <a:cs typeface="Times New Roman"/>
              </a:rPr>
              <a:t>,…, </a:t>
            </a:r>
            <a:r>
              <a:rPr lang="en-US" i="1" dirty="0" err="1" smtClean="0">
                <a:latin typeface="Times New Roman"/>
                <a:cs typeface="Times New Roman"/>
              </a:rPr>
              <a:t>W</a:t>
            </a:r>
            <a:r>
              <a:rPr lang="en-US" i="1" baseline="30000" dirty="0" err="1" smtClean="0">
                <a:latin typeface="Times New Roman"/>
                <a:cs typeface="Times New Roman"/>
              </a:rPr>
              <a:t>k</a:t>
            </a:r>
            <a:r>
              <a:rPr lang="en-US" dirty="0" smtClean="0">
                <a:latin typeface="Calibri"/>
                <a:cs typeface="Calibri"/>
              </a:rPr>
              <a:t> is block unguessable if for any </a:t>
            </a:r>
            <a:r>
              <a:rPr lang="en-US" i="1" dirty="0" smtClean="0">
                <a:latin typeface="Times New Roman"/>
                <a:cs typeface="Times New Roman"/>
              </a:rPr>
              <a:t>q</a:t>
            </a:r>
            <a:r>
              <a:rPr lang="en-US" dirty="0" smtClean="0">
                <a:latin typeface="Times New Roman"/>
                <a:cs typeface="Times New Roman"/>
              </a:rPr>
              <a:t>=poly(</a:t>
            </a:r>
            <a:r>
              <a:rPr lang="en-US" i="1" dirty="0" smtClean="0">
                <a:latin typeface="Times New Roman"/>
                <a:cs typeface="Times New Roman"/>
              </a:rPr>
              <a:t>n</a:t>
            </a:r>
            <a:r>
              <a:rPr lang="en-US" dirty="0" smtClean="0">
                <a:latin typeface="Times New Roman"/>
                <a:cs typeface="Times New Roman"/>
              </a:rPr>
              <a:t>)</a:t>
            </a:r>
            <a:r>
              <a:rPr lang="en-US" dirty="0" smtClean="0">
                <a:latin typeface="Calibri"/>
                <a:cs typeface="Calibri"/>
              </a:rPr>
              <a:t> queries exists a set of symbols </a:t>
            </a:r>
            <a:r>
              <a:rPr lang="en-US" i="1" dirty="0" smtClean="0">
                <a:latin typeface="Times New Roman"/>
                <a:cs typeface="Times New Roman"/>
              </a:rPr>
              <a:t>J</a:t>
            </a:r>
            <a:r>
              <a:rPr lang="en-US" dirty="0" smtClean="0">
                <a:latin typeface="Calibri"/>
                <a:cs typeface="Calibri"/>
              </a:rPr>
              <a:t> such that for all adversaries, </a:t>
            </a:r>
            <a:br>
              <a:rPr lang="en-US" dirty="0" smtClean="0">
                <a:latin typeface="Calibri"/>
                <a:cs typeface="Calibri"/>
              </a:rPr>
            </a:br>
            <a:r>
              <a:rPr lang="en-US" dirty="0" smtClean="0">
                <a:latin typeface="Times New Roman"/>
                <a:cs typeface="Times New Roman"/>
              </a:rPr>
              <a:t> </a:t>
            </a:r>
          </a:p>
          <a:p>
            <a:pPr marL="0" indent="0">
              <a:buNone/>
            </a:pPr>
            <a:endParaRPr lang="en-US" dirty="0">
              <a:cs typeface="Calibri"/>
            </a:endParaRPr>
          </a:p>
          <a:p>
            <a:pPr marL="0" indent="0">
              <a:buNone/>
            </a:pPr>
            <a:endParaRPr lang="en-US" dirty="0">
              <a:cs typeface="Calibri"/>
            </a:endParaRPr>
          </a:p>
          <a:p>
            <a:endParaRPr lang="en-US" i="1" baseline="30000" dirty="0">
              <a:latin typeface="Times New Roman"/>
              <a:cs typeface="Times New Roman"/>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531455371"/>
              </p:ext>
            </p:extLst>
          </p:nvPr>
        </p:nvGraphicFramePr>
        <p:xfrm>
          <a:off x="674688" y="3216778"/>
          <a:ext cx="5148262" cy="638175"/>
        </p:xfrm>
        <a:graphic>
          <a:graphicData uri="http://schemas.openxmlformats.org/presentationml/2006/ole">
            <mc:AlternateContent xmlns:mc="http://schemas.openxmlformats.org/markup-compatibility/2006">
              <mc:Choice xmlns:v="urn:schemas-microsoft-com:vml" Requires="v">
                <p:oleObj spid="_x0000_s135355" name="Equation" r:id="rId4" imgW="2044700" imgH="254000" progId="Equation.3">
                  <p:embed/>
                </p:oleObj>
              </mc:Choice>
              <mc:Fallback>
                <p:oleObj name="Equation" r:id="rId4" imgW="2044700" imgH="254000" progId="Equation.3">
                  <p:embed/>
                  <p:pic>
                    <p:nvPicPr>
                      <p:cNvPr id="0" name=""/>
                      <p:cNvPicPr/>
                      <p:nvPr/>
                    </p:nvPicPr>
                    <p:blipFill>
                      <a:blip r:embed="rId5"/>
                      <a:stretch>
                        <a:fillRect/>
                      </a:stretch>
                    </p:blipFill>
                    <p:spPr>
                      <a:xfrm>
                        <a:off x="674688" y="3216778"/>
                        <a:ext cx="5148262" cy="638175"/>
                      </a:xfrm>
                      <a:prstGeom prst="rect">
                        <a:avLst/>
                      </a:prstGeom>
                    </p:spPr>
                  </p:pic>
                </p:oleObj>
              </mc:Fallback>
            </mc:AlternateContent>
          </a:graphicData>
        </a:graphic>
      </p:graphicFrame>
      <p:sp>
        <p:nvSpPr>
          <p:cNvPr id="7" name="Rectangle 36"/>
          <p:cNvSpPr>
            <a:spLocks noChangeArrowheads="1"/>
          </p:cNvSpPr>
          <p:nvPr/>
        </p:nvSpPr>
        <p:spPr bwMode="auto">
          <a:xfrm>
            <a:off x="338285" y="3828216"/>
            <a:ext cx="7682767" cy="1430422"/>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Caution:</a:t>
            </a:r>
            <a:r>
              <a:rPr lang="en-US" sz="2400" b="1" dirty="0" smtClean="0">
                <a:latin typeface="Calibri"/>
                <a:cs typeface="Calibri"/>
              </a:rPr>
              <a:t> </a:t>
            </a:r>
            <a:r>
              <a:rPr lang="en-US" sz="2400" b="1" dirty="0" err="1" smtClean="0">
                <a:latin typeface="Calibri"/>
                <a:cs typeface="Calibri"/>
              </a:rPr>
              <a:t>Adaptivity</a:t>
            </a:r>
            <a:r>
              <a:rPr lang="en-US" sz="2400" b="1" dirty="0" smtClean="0">
                <a:latin typeface="Calibri"/>
                <a:cs typeface="Calibri"/>
              </a:rPr>
              <a:t> seems crucial, there are distributions with high overall entropy that can be guessed using equality queries to individual blocks</a:t>
            </a:r>
            <a:endParaRPr lang="en-US" sz="2400" b="1" i="1" dirty="0" smtClean="0">
              <a:latin typeface="Times New Roman"/>
              <a:cs typeface="Times New Roman"/>
            </a:endParaRP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57</a:t>
            </a:fld>
            <a:r>
              <a:rPr lang="en-US" smtClean="0"/>
              <a:t> BWF 4/2/2014</a:t>
            </a:r>
            <a:endParaRPr lang="en-US" dirty="0"/>
          </a:p>
        </p:txBody>
      </p:sp>
    </p:spTree>
    <p:extLst>
      <p:ext uri="{BB962C8B-B14F-4D97-AF65-F5344CB8AC3E}">
        <p14:creationId xmlns:p14="http://schemas.microsoft.com/office/powerpoint/2010/main" val="784976255"/>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build="p"/>
      <p:bldP spid="7" grpId="0" animBg="1"/>
    </p:bld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Block </a:t>
            </a:r>
            <a:r>
              <a:rPr lang="en-US" dirty="0" err="1" smtClean="0"/>
              <a:t>Unguessable</a:t>
            </a:r>
            <a:r>
              <a:rPr lang="en-US" dirty="0" smtClean="0"/>
              <a:t> Distributions</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smtClean="0">
                <a:latin typeface="Calibri"/>
                <a:cs typeface="Calibri"/>
              </a:rPr>
              <a:t>Let </a:t>
            </a:r>
            <a:r>
              <a:rPr lang="en-US" i="1" dirty="0" err="1" smtClean="0">
                <a:latin typeface="Times New Roman"/>
                <a:cs typeface="Times New Roman"/>
              </a:rPr>
              <a:t>View</a:t>
            </a:r>
            <a:r>
              <a:rPr lang="en-US" i="1" baseline="-25000" dirty="0" err="1" smtClean="0">
                <a:latin typeface="Times New Roman"/>
                <a:cs typeface="Times New Roman"/>
              </a:rPr>
              <a:t>q</a:t>
            </a:r>
            <a:r>
              <a:rPr lang="en-US" dirty="0" smtClean="0">
                <a:latin typeface="Calibri"/>
                <a:cs typeface="Calibri"/>
              </a:rPr>
              <a:t> be the adversary’s transcript after </a:t>
            </a:r>
            <a:r>
              <a:rPr lang="en-US" i="1" dirty="0" smtClean="0">
                <a:latin typeface="Times New Roman"/>
                <a:cs typeface="Times New Roman"/>
              </a:rPr>
              <a:t>q</a:t>
            </a:r>
            <a:r>
              <a:rPr lang="en-US" dirty="0" smtClean="0">
                <a:latin typeface="Calibri"/>
                <a:cs typeface="Calibri"/>
              </a:rPr>
              <a:t> queries asking: is the value stored in block </a:t>
            </a:r>
            <a:r>
              <a:rPr lang="en-US" i="1" dirty="0" err="1" smtClean="0">
                <a:latin typeface="Times New Roman"/>
                <a:cs typeface="Times New Roman"/>
              </a:rPr>
              <a:t>i</a:t>
            </a:r>
            <a:r>
              <a:rPr lang="en-US" dirty="0" smtClean="0">
                <a:latin typeface="Times New Roman"/>
                <a:cs typeface="Times New Roman"/>
              </a:rPr>
              <a:t> = </a:t>
            </a:r>
            <a:r>
              <a:rPr lang="en-US" i="1" dirty="0" smtClean="0">
                <a:latin typeface="Times New Roman"/>
                <a:cs typeface="Times New Roman"/>
              </a:rPr>
              <a:t>x</a:t>
            </a:r>
            <a:r>
              <a:rPr lang="en-US" i="1" baseline="-25000" dirty="0" smtClean="0">
                <a:latin typeface="Times New Roman"/>
                <a:cs typeface="Times New Roman"/>
              </a:rPr>
              <a:t>i</a:t>
            </a:r>
            <a:r>
              <a:rPr lang="en-US" dirty="0" smtClean="0">
                <a:latin typeface="Calibri"/>
                <a:cs typeface="Calibri"/>
              </a:rPr>
              <a:t>?</a:t>
            </a:r>
          </a:p>
          <a:p>
            <a:pPr marL="0" indent="0">
              <a:buNone/>
            </a:pPr>
            <a:r>
              <a:rPr lang="en-US" u="sng" dirty="0" err="1" smtClean="0">
                <a:latin typeface="Calibri"/>
                <a:cs typeface="Calibri"/>
              </a:rPr>
              <a:t>Def</a:t>
            </a:r>
            <a:r>
              <a:rPr lang="en-US" u="sng" dirty="0" smtClean="0">
                <a:latin typeface="Calibri"/>
                <a:cs typeface="Calibri"/>
              </a:rPr>
              <a:t>:</a:t>
            </a:r>
            <a:r>
              <a:rPr lang="en-US" dirty="0" smtClean="0">
                <a:latin typeface="Calibri"/>
                <a:cs typeface="Calibri"/>
              </a:rPr>
              <a:t> A distribution </a:t>
            </a:r>
            <a:r>
              <a:rPr lang="en-US" i="1" dirty="0" smtClean="0">
                <a:latin typeface="Times New Roman"/>
                <a:cs typeface="Times New Roman"/>
              </a:rPr>
              <a:t>W</a:t>
            </a:r>
            <a:r>
              <a:rPr lang="en-US" dirty="0" smtClean="0">
                <a:latin typeface="Times New Roman"/>
                <a:cs typeface="Times New Roman"/>
              </a:rPr>
              <a:t> = </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 </a:t>
            </a:r>
            <a:r>
              <a:rPr lang="en-US" i="1" dirty="0" err="1" smtClean="0">
                <a:latin typeface="Times New Roman"/>
                <a:cs typeface="Times New Roman"/>
              </a:rPr>
              <a:t>W</a:t>
            </a:r>
            <a:r>
              <a:rPr lang="en-US" i="1" baseline="-25000" dirty="0" err="1" smtClean="0">
                <a:latin typeface="Times New Roman"/>
                <a:cs typeface="Times New Roman"/>
              </a:rPr>
              <a:t>k</a:t>
            </a:r>
            <a:r>
              <a:rPr lang="en-US" dirty="0" smtClean="0">
                <a:latin typeface="Calibri"/>
                <a:cs typeface="Calibri"/>
              </a:rPr>
              <a:t> is block unguessable if for any </a:t>
            </a:r>
            <a:r>
              <a:rPr lang="en-US" i="1" dirty="0" smtClean="0">
                <a:latin typeface="Times New Roman"/>
                <a:cs typeface="Times New Roman"/>
              </a:rPr>
              <a:t>q</a:t>
            </a:r>
            <a:r>
              <a:rPr lang="en-US" dirty="0" smtClean="0">
                <a:latin typeface="Times New Roman"/>
                <a:cs typeface="Times New Roman"/>
              </a:rPr>
              <a:t>=poly(</a:t>
            </a:r>
            <a:r>
              <a:rPr lang="en-US" i="1" dirty="0" smtClean="0">
                <a:latin typeface="Times New Roman"/>
                <a:cs typeface="Times New Roman"/>
              </a:rPr>
              <a:t>n</a:t>
            </a:r>
            <a:r>
              <a:rPr lang="en-US" dirty="0" smtClean="0">
                <a:latin typeface="Times New Roman"/>
                <a:cs typeface="Times New Roman"/>
              </a:rPr>
              <a:t>)</a:t>
            </a:r>
            <a:r>
              <a:rPr lang="en-US" dirty="0" smtClean="0">
                <a:latin typeface="Calibri"/>
                <a:cs typeface="Calibri"/>
              </a:rPr>
              <a:t> queries exists a set of symbols </a:t>
            </a:r>
            <a:r>
              <a:rPr lang="en-US" i="1" dirty="0" smtClean="0">
                <a:latin typeface="Times New Roman"/>
                <a:cs typeface="Times New Roman"/>
              </a:rPr>
              <a:t>J</a:t>
            </a:r>
            <a:r>
              <a:rPr lang="en-US" dirty="0" smtClean="0">
                <a:latin typeface="Calibri"/>
                <a:cs typeface="Calibri"/>
              </a:rPr>
              <a:t> such that for all adversaries, </a:t>
            </a:r>
            <a:br>
              <a:rPr lang="en-US" dirty="0" smtClean="0">
                <a:latin typeface="Calibri"/>
                <a:cs typeface="Calibri"/>
              </a:rPr>
            </a:br>
            <a:r>
              <a:rPr lang="en-US" dirty="0" smtClean="0">
                <a:latin typeface="Times New Roman"/>
                <a:cs typeface="Times New Roman"/>
              </a:rPr>
              <a:t> </a:t>
            </a:r>
          </a:p>
          <a:p>
            <a:pPr marL="0" indent="0">
              <a:buNone/>
            </a:pPr>
            <a:endParaRPr lang="en-US" dirty="0">
              <a:cs typeface="Calibri"/>
            </a:endParaRPr>
          </a:p>
          <a:p>
            <a:pPr marL="0" indent="0">
              <a:buNone/>
            </a:pPr>
            <a:endParaRPr lang="en-US" dirty="0">
              <a:cs typeface="Calibri"/>
            </a:endParaRPr>
          </a:p>
          <a:p>
            <a:endParaRPr lang="en-US" i="1" baseline="30000" dirty="0">
              <a:latin typeface="Times New Roman"/>
              <a:cs typeface="Times New Roman"/>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277317194"/>
              </p:ext>
            </p:extLst>
          </p:nvPr>
        </p:nvGraphicFramePr>
        <p:xfrm>
          <a:off x="674688" y="3216778"/>
          <a:ext cx="5148262" cy="638175"/>
        </p:xfrm>
        <a:graphic>
          <a:graphicData uri="http://schemas.openxmlformats.org/presentationml/2006/ole">
            <mc:AlternateContent xmlns:mc="http://schemas.openxmlformats.org/markup-compatibility/2006">
              <mc:Choice xmlns:v="urn:schemas-microsoft-com:vml" Requires="v">
                <p:oleObj spid="_x0000_s150664" name="Equation" r:id="rId4" imgW="2044700" imgH="254000" progId="Equation.3">
                  <p:embed/>
                </p:oleObj>
              </mc:Choice>
              <mc:Fallback>
                <p:oleObj name="Equation" r:id="rId4" imgW="2044700" imgH="254000" progId="Equation.3">
                  <p:embed/>
                  <p:pic>
                    <p:nvPicPr>
                      <p:cNvPr id="0" name=""/>
                      <p:cNvPicPr/>
                      <p:nvPr/>
                    </p:nvPicPr>
                    <p:blipFill>
                      <a:blip r:embed="rId5"/>
                      <a:stretch>
                        <a:fillRect/>
                      </a:stretch>
                    </p:blipFill>
                    <p:spPr>
                      <a:xfrm>
                        <a:off x="674688" y="3216778"/>
                        <a:ext cx="5148262" cy="638175"/>
                      </a:xfrm>
                      <a:prstGeom prst="rect">
                        <a:avLst/>
                      </a:prstGeom>
                    </p:spPr>
                  </p:pic>
                </p:oleObj>
              </mc:Fallback>
            </mc:AlternateContent>
          </a:graphicData>
        </a:graphic>
      </p:graphicFrame>
      <p:sp>
        <p:nvSpPr>
          <p:cNvPr id="5" name="Rectangle 36"/>
          <p:cNvSpPr>
            <a:spLocks noChangeArrowheads="1"/>
          </p:cNvSpPr>
          <p:nvPr/>
        </p:nvSpPr>
        <p:spPr bwMode="auto">
          <a:xfrm>
            <a:off x="338286" y="5411524"/>
            <a:ext cx="7682767" cy="1371604"/>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Positive Examples:</a:t>
            </a:r>
            <a:r>
              <a:rPr lang="en-US" sz="2400" b="1" dirty="0" smtClean="0">
                <a:latin typeface="Calibri"/>
                <a:cs typeface="Calibri"/>
              </a:rPr>
              <a:t> block fixing sources </a:t>
            </a:r>
            <a:r>
              <a:rPr lang="en-US" sz="2000" b="1" dirty="0" smtClean="0">
                <a:latin typeface="Calibri"/>
                <a:cs typeface="Calibri"/>
              </a:rPr>
              <a:t>[KampZuckerman07]</a:t>
            </a:r>
            <a:r>
              <a:rPr lang="en-US" sz="2400" b="1" dirty="0" smtClean="0">
                <a:latin typeface="Calibri"/>
                <a:cs typeface="Calibri"/>
              </a:rPr>
              <a:t>, sources where blocks are independent and enough blocks have entropy, sources with all entropic blocks</a:t>
            </a:r>
            <a:endParaRPr lang="en-US" sz="2400" b="1" i="1" dirty="0" smtClean="0">
              <a:latin typeface="Times New Roman"/>
              <a:cs typeface="Times New Roman"/>
            </a:endParaRPr>
          </a:p>
        </p:txBody>
      </p:sp>
      <p:sp>
        <p:nvSpPr>
          <p:cNvPr id="6" name="Rectangle 36"/>
          <p:cNvSpPr>
            <a:spLocks noChangeArrowheads="1"/>
          </p:cNvSpPr>
          <p:nvPr/>
        </p:nvSpPr>
        <p:spPr bwMode="auto">
          <a:xfrm>
            <a:off x="338285" y="3828216"/>
            <a:ext cx="7682767" cy="1430422"/>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Caution:</a:t>
            </a:r>
            <a:r>
              <a:rPr lang="en-US" sz="2400" b="1" dirty="0" smtClean="0">
                <a:latin typeface="Calibri"/>
                <a:cs typeface="Calibri"/>
              </a:rPr>
              <a:t> </a:t>
            </a:r>
            <a:r>
              <a:rPr lang="en-US" sz="2400" b="1" dirty="0" err="1" smtClean="0">
                <a:latin typeface="Calibri"/>
                <a:cs typeface="Calibri"/>
              </a:rPr>
              <a:t>Adaptivity</a:t>
            </a:r>
            <a:r>
              <a:rPr lang="en-US" sz="2400" b="1" dirty="0" smtClean="0">
                <a:latin typeface="Calibri"/>
                <a:cs typeface="Calibri"/>
              </a:rPr>
              <a:t> seems crucial, there are distributions with high overall entropy that can be guessed using equality queries to individual blocks</a:t>
            </a:r>
            <a:endParaRPr lang="en-US" sz="2400" b="1" i="1" dirty="0" smtClean="0">
              <a:latin typeface="Times New Roman"/>
              <a:cs typeface="Times New Roman"/>
            </a:endParaRP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58</a:t>
            </a:fld>
            <a:r>
              <a:rPr lang="en-US" smtClean="0"/>
              <a:t> BWF 4/2/2014</a:t>
            </a:r>
            <a:endParaRPr lang="en-US" dirty="0"/>
          </a:p>
        </p:txBody>
      </p:sp>
    </p:spTree>
    <p:extLst>
      <p:ext uri="{BB962C8B-B14F-4D97-AF65-F5344CB8AC3E}">
        <p14:creationId xmlns:p14="http://schemas.microsoft.com/office/powerpoint/2010/main" val="3416768067"/>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Block </a:t>
            </a:r>
            <a:r>
              <a:rPr lang="en-US" dirty="0" err="1" smtClean="0"/>
              <a:t>Unguessable</a:t>
            </a:r>
            <a:r>
              <a:rPr lang="en-US" dirty="0" smtClean="0"/>
              <a:t> Distributions</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smtClean="0">
                <a:latin typeface="Calibri"/>
                <a:cs typeface="Calibri"/>
              </a:rPr>
              <a:t>Let </a:t>
            </a:r>
            <a:r>
              <a:rPr lang="en-US" i="1" dirty="0" err="1" smtClean="0">
                <a:latin typeface="Times New Roman"/>
                <a:cs typeface="Times New Roman"/>
              </a:rPr>
              <a:t>View</a:t>
            </a:r>
            <a:r>
              <a:rPr lang="en-US" i="1" baseline="-25000" dirty="0" err="1" smtClean="0">
                <a:latin typeface="Times New Roman"/>
                <a:cs typeface="Times New Roman"/>
              </a:rPr>
              <a:t>q</a:t>
            </a:r>
            <a:r>
              <a:rPr lang="en-US" dirty="0" smtClean="0">
                <a:latin typeface="Calibri"/>
                <a:cs typeface="Calibri"/>
              </a:rPr>
              <a:t> be the adversary’s </a:t>
            </a:r>
            <a:r>
              <a:rPr lang="en-US" dirty="0">
                <a:cs typeface="Calibri"/>
              </a:rPr>
              <a:t>transcript after </a:t>
            </a:r>
            <a:r>
              <a:rPr lang="en-US" i="1" dirty="0">
                <a:latin typeface="Times New Roman"/>
                <a:cs typeface="Times New Roman"/>
              </a:rPr>
              <a:t>q</a:t>
            </a:r>
            <a:r>
              <a:rPr lang="en-US" dirty="0">
                <a:cs typeface="Calibri"/>
              </a:rPr>
              <a:t> queries asking: is the value stored </a:t>
            </a:r>
            <a:r>
              <a:rPr lang="en-US" dirty="0" smtClean="0">
                <a:latin typeface="Calibri"/>
                <a:cs typeface="Calibri"/>
              </a:rPr>
              <a:t>in block </a:t>
            </a:r>
            <a:r>
              <a:rPr lang="en-US" i="1" dirty="0" err="1" smtClean="0">
                <a:latin typeface="Times New Roman"/>
                <a:cs typeface="Times New Roman"/>
              </a:rPr>
              <a:t>i</a:t>
            </a:r>
            <a:r>
              <a:rPr lang="en-US" dirty="0" smtClean="0">
                <a:latin typeface="Times New Roman"/>
                <a:cs typeface="Times New Roman"/>
              </a:rPr>
              <a:t> = </a:t>
            </a:r>
            <a:r>
              <a:rPr lang="en-US" i="1" dirty="0" smtClean="0">
                <a:latin typeface="Times New Roman"/>
                <a:cs typeface="Times New Roman"/>
              </a:rPr>
              <a:t>x</a:t>
            </a:r>
            <a:r>
              <a:rPr lang="en-US" i="1" baseline="-25000" dirty="0" smtClean="0">
                <a:latin typeface="Times New Roman"/>
                <a:cs typeface="Times New Roman"/>
              </a:rPr>
              <a:t>i</a:t>
            </a:r>
            <a:r>
              <a:rPr lang="en-US" dirty="0" smtClean="0">
                <a:latin typeface="Calibri"/>
                <a:cs typeface="Calibri"/>
              </a:rPr>
              <a:t>?</a:t>
            </a:r>
          </a:p>
          <a:p>
            <a:pPr marL="0" indent="0">
              <a:buNone/>
            </a:pPr>
            <a:r>
              <a:rPr lang="en-US" u="sng" dirty="0" err="1" smtClean="0">
                <a:latin typeface="Calibri"/>
                <a:cs typeface="Calibri"/>
              </a:rPr>
              <a:t>Def</a:t>
            </a:r>
            <a:r>
              <a:rPr lang="en-US" u="sng" dirty="0" smtClean="0">
                <a:latin typeface="Calibri"/>
                <a:cs typeface="Calibri"/>
              </a:rPr>
              <a:t>:</a:t>
            </a:r>
            <a:r>
              <a:rPr lang="en-US" dirty="0" smtClean="0">
                <a:latin typeface="Calibri"/>
                <a:cs typeface="Calibri"/>
              </a:rPr>
              <a:t> A distribution </a:t>
            </a:r>
            <a:r>
              <a:rPr lang="en-US" i="1" dirty="0" smtClean="0">
                <a:latin typeface="Times New Roman"/>
                <a:cs typeface="Times New Roman"/>
              </a:rPr>
              <a:t>W</a:t>
            </a:r>
            <a:r>
              <a:rPr lang="en-US" dirty="0" smtClean="0">
                <a:latin typeface="Times New Roman"/>
                <a:cs typeface="Times New Roman"/>
              </a:rPr>
              <a:t> = </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 </a:t>
            </a:r>
            <a:r>
              <a:rPr lang="en-US" i="1" dirty="0" err="1" smtClean="0">
                <a:latin typeface="Times New Roman"/>
                <a:cs typeface="Times New Roman"/>
              </a:rPr>
              <a:t>W</a:t>
            </a:r>
            <a:r>
              <a:rPr lang="en-US" i="1" baseline="-25000" dirty="0" err="1" smtClean="0">
                <a:latin typeface="Times New Roman"/>
                <a:cs typeface="Times New Roman"/>
              </a:rPr>
              <a:t>k</a:t>
            </a:r>
            <a:r>
              <a:rPr lang="en-US" dirty="0" smtClean="0">
                <a:latin typeface="Calibri"/>
                <a:cs typeface="Calibri"/>
              </a:rPr>
              <a:t> is block unguessable if </a:t>
            </a:r>
            <a:r>
              <a:rPr lang="en-US" dirty="0">
                <a:cs typeface="Calibri"/>
              </a:rPr>
              <a:t>for any </a:t>
            </a:r>
            <a:r>
              <a:rPr lang="en-US" i="1" dirty="0">
                <a:latin typeface="Times New Roman"/>
                <a:cs typeface="Times New Roman"/>
              </a:rPr>
              <a:t>q</a:t>
            </a:r>
            <a:r>
              <a:rPr lang="en-US" dirty="0">
                <a:latin typeface="Times New Roman"/>
                <a:cs typeface="Times New Roman"/>
              </a:rPr>
              <a:t>=poly(</a:t>
            </a:r>
            <a:r>
              <a:rPr lang="en-US" i="1" dirty="0">
                <a:latin typeface="Times New Roman"/>
                <a:cs typeface="Times New Roman"/>
              </a:rPr>
              <a:t>n</a:t>
            </a:r>
            <a:r>
              <a:rPr lang="en-US" dirty="0">
                <a:latin typeface="Times New Roman"/>
                <a:cs typeface="Times New Roman"/>
              </a:rPr>
              <a:t>)</a:t>
            </a:r>
            <a:r>
              <a:rPr lang="en-US" dirty="0">
                <a:cs typeface="Calibri"/>
              </a:rPr>
              <a:t> queries exists a </a:t>
            </a:r>
            <a:r>
              <a:rPr lang="en-US" dirty="0" smtClean="0">
                <a:latin typeface="Calibri"/>
                <a:cs typeface="Calibri"/>
              </a:rPr>
              <a:t>set of symbols </a:t>
            </a:r>
            <a:r>
              <a:rPr lang="en-US" i="1" dirty="0" smtClean="0">
                <a:latin typeface="Times New Roman"/>
                <a:cs typeface="Times New Roman"/>
              </a:rPr>
              <a:t>J</a:t>
            </a:r>
            <a:r>
              <a:rPr lang="en-US" dirty="0" smtClean="0">
                <a:latin typeface="Calibri"/>
                <a:cs typeface="Calibri"/>
              </a:rPr>
              <a:t> such that for all adversaries, </a:t>
            </a:r>
            <a:br>
              <a:rPr lang="en-US" dirty="0" smtClean="0">
                <a:latin typeface="Calibri"/>
                <a:cs typeface="Calibri"/>
              </a:rPr>
            </a:br>
            <a:r>
              <a:rPr lang="en-US" dirty="0" smtClean="0">
                <a:latin typeface="Times New Roman"/>
                <a:cs typeface="Times New Roman"/>
              </a:rPr>
              <a:t> </a:t>
            </a:r>
          </a:p>
          <a:p>
            <a:pPr marL="0" indent="0">
              <a:buNone/>
            </a:pPr>
            <a:r>
              <a:rPr lang="en-US" u="sng" dirty="0" err="1" smtClean="0">
                <a:cs typeface="Calibri"/>
              </a:rPr>
              <a:t>Thm</a:t>
            </a:r>
            <a:r>
              <a:rPr lang="en-US" u="sng" dirty="0" smtClean="0">
                <a:cs typeface="Calibri"/>
              </a:rPr>
              <a:t>:</a:t>
            </a:r>
            <a:r>
              <a:rPr lang="en-US" dirty="0" smtClean="0">
                <a:cs typeface="Calibri"/>
              </a:rPr>
              <a:t> When the input source is a block </a:t>
            </a:r>
            <a:r>
              <a:rPr lang="en-US" dirty="0" err="1" smtClean="0">
                <a:cs typeface="Calibri"/>
              </a:rPr>
              <a:t>unguessable</a:t>
            </a:r>
            <a:r>
              <a:rPr lang="en-US" dirty="0" smtClean="0">
                <a:cs typeface="Calibri"/>
              </a:rPr>
              <a:t> distribution, </a:t>
            </a:r>
            <a:r>
              <a:rPr lang="en-US" i="1" dirty="0" smtClean="0">
                <a:latin typeface="Times New Roman"/>
                <a:cs typeface="Times New Roman"/>
              </a:rPr>
              <a:t>C</a:t>
            </a:r>
            <a:r>
              <a:rPr lang="en-US" dirty="0" smtClean="0">
                <a:cs typeface="Calibri"/>
              </a:rPr>
              <a:t> has</a:t>
            </a:r>
          </a:p>
          <a:p>
            <a:pPr marL="0" indent="0">
              <a:buNone/>
            </a:pPr>
            <a:r>
              <a:rPr lang="en-US" dirty="0" smtClean="0">
                <a:latin typeface="Times New Roman"/>
                <a:cs typeface="Times New Roman"/>
              </a:rPr>
              <a:t>log(|</a:t>
            </a:r>
            <a:r>
              <a:rPr lang="en-US" i="1" dirty="0" smtClean="0">
                <a:latin typeface="Times New Roman"/>
                <a:cs typeface="Times New Roman"/>
              </a:rPr>
              <a:t>C</a:t>
            </a:r>
            <a:r>
              <a:rPr lang="en-US" dirty="0" smtClean="0">
                <a:latin typeface="Times New Roman"/>
                <a:cs typeface="Times New Roman"/>
              </a:rPr>
              <a:t>|) - (</a:t>
            </a:r>
            <a:r>
              <a:rPr lang="en-US" i="1" dirty="0"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J </a:t>
            </a:r>
            <a:r>
              <a:rPr lang="en-US" dirty="0" smtClean="0">
                <a:latin typeface="Times New Roman"/>
                <a:cs typeface="Times New Roman"/>
              </a:rPr>
              <a:t>|)</a:t>
            </a:r>
            <a:r>
              <a:rPr lang="en-US" dirty="0" smtClean="0">
                <a:cs typeface="Calibri"/>
              </a:rPr>
              <a:t> bits of computational entropy</a:t>
            </a:r>
          </a:p>
          <a:p>
            <a:pPr marL="0" indent="0">
              <a:buNone/>
            </a:pPr>
            <a:endParaRPr lang="en-US" dirty="0">
              <a:cs typeface="Calibri"/>
            </a:endParaRPr>
          </a:p>
          <a:p>
            <a:pPr marL="0" indent="0">
              <a:buNone/>
            </a:pPr>
            <a:endParaRPr lang="en-US" dirty="0">
              <a:cs typeface="Calibri"/>
            </a:endParaRPr>
          </a:p>
          <a:p>
            <a:endParaRPr lang="en-US" i="1" baseline="30000" dirty="0">
              <a:latin typeface="Times New Roman"/>
              <a:cs typeface="Times New Roman"/>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865396099"/>
              </p:ext>
            </p:extLst>
          </p:nvPr>
        </p:nvGraphicFramePr>
        <p:xfrm>
          <a:off x="674688" y="3216778"/>
          <a:ext cx="5148262" cy="638175"/>
        </p:xfrm>
        <a:graphic>
          <a:graphicData uri="http://schemas.openxmlformats.org/presentationml/2006/ole">
            <mc:AlternateContent xmlns:mc="http://schemas.openxmlformats.org/markup-compatibility/2006">
              <mc:Choice xmlns:v="urn:schemas-microsoft-com:vml" Requires="v">
                <p:oleObj spid="_x0000_s151689" name="Equation" r:id="rId4" imgW="2044700" imgH="254000" progId="Equation.3">
                  <p:embed/>
                </p:oleObj>
              </mc:Choice>
              <mc:Fallback>
                <p:oleObj name="Equation" r:id="rId4" imgW="2044700" imgH="254000" progId="Equation.3">
                  <p:embed/>
                  <p:pic>
                    <p:nvPicPr>
                      <p:cNvPr id="0" name=""/>
                      <p:cNvPicPr/>
                      <p:nvPr/>
                    </p:nvPicPr>
                    <p:blipFill>
                      <a:blip r:embed="rId5"/>
                      <a:stretch>
                        <a:fillRect/>
                      </a:stretch>
                    </p:blipFill>
                    <p:spPr>
                      <a:xfrm>
                        <a:off x="674688" y="3216778"/>
                        <a:ext cx="5148262" cy="638175"/>
                      </a:xfrm>
                      <a:prstGeom prst="rect">
                        <a:avLst/>
                      </a:prstGeom>
                    </p:spPr>
                  </p:pic>
                </p:oleObj>
              </mc:Fallback>
            </mc:AlternateContent>
          </a:graphicData>
        </a:graphic>
      </p:graphicFrame>
      <p:sp>
        <p:nvSpPr>
          <p:cNvPr id="6" name="Rectangle 36"/>
          <p:cNvSpPr>
            <a:spLocks noChangeArrowheads="1"/>
          </p:cNvSpPr>
          <p:nvPr/>
        </p:nvSpPr>
        <p:spPr bwMode="auto">
          <a:xfrm>
            <a:off x="457200" y="5735052"/>
            <a:ext cx="8110686" cy="73526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Note:</a:t>
            </a:r>
            <a:r>
              <a:rPr lang="en-US" sz="2400" b="1" dirty="0" smtClean="0">
                <a:latin typeface="Calibri"/>
                <a:cs typeface="Calibri"/>
              </a:rPr>
              <a:t> In computational setting, size of key isn’t crucial, </a:t>
            </a:r>
            <a:br>
              <a:rPr lang="en-US" sz="2400" b="1" dirty="0" smtClean="0">
                <a:latin typeface="Calibri"/>
                <a:cs typeface="Calibri"/>
              </a:rPr>
            </a:br>
            <a:r>
              <a:rPr lang="en-US" sz="2400" b="1" dirty="0" smtClean="0">
                <a:latin typeface="Calibri"/>
                <a:cs typeface="Calibri"/>
              </a:rPr>
              <a:t>can expand by computational extractor</a:t>
            </a:r>
            <a:endParaRPr lang="en-US" sz="2400" b="1" i="1" dirty="0" smtClean="0">
              <a:latin typeface="Times New Roman"/>
              <a:cs typeface="Times New Roman"/>
            </a:endParaRPr>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59</a:t>
            </a:fld>
            <a:r>
              <a:rPr lang="en-US" smtClean="0"/>
              <a:t> BWF 4/2/2014</a:t>
            </a:r>
            <a:endParaRPr lang="en-US" dirty="0"/>
          </a:p>
        </p:txBody>
      </p:sp>
    </p:spTree>
    <p:extLst>
      <p:ext uri="{BB962C8B-B14F-4D97-AF65-F5344CB8AC3E}">
        <p14:creationId xmlns:p14="http://schemas.microsoft.com/office/powerpoint/2010/main" val="32040056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91" y="274638"/>
            <a:ext cx="8890000" cy="1143000"/>
          </a:xfrm>
        </p:spPr>
        <p:txBody>
          <a:bodyPr>
            <a:normAutofit fontScale="90000"/>
          </a:bodyPr>
          <a:lstStyle/>
          <a:p>
            <a:r>
              <a:rPr lang="en-US" dirty="0" smtClean="0"/>
              <a:t>Error Tolerance and Security are at Odds</a:t>
            </a:r>
            <a:endParaRPr lang="en-US" dirty="0"/>
          </a:p>
        </p:txBody>
      </p:sp>
      <p:sp>
        <p:nvSpPr>
          <p:cNvPr id="4" name="Rectangle 3"/>
          <p:cNvSpPr/>
          <p:nvPr/>
        </p:nvSpPr>
        <p:spPr>
          <a:xfrm>
            <a:off x="3163455" y="1997364"/>
            <a:ext cx="5668818" cy="46412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163455" y="1628032"/>
            <a:ext cx="415498" cy="369332"/>
          </a:xfrm>
          <a:prstGeom prst="rect">
            <a:avLst/>
          </a:prstGeom>
          <a:noFill/>
        </p:spPr>
        <p:txBody>
          <a:bodyPr wrap="none" rtlCol="0">
            <a:spAutoFit/>
          </a:bodyPr>
          <a:lstStyle/>
          <a:p>
            <a:r>
              <a:rPr lang="en-US" dirty="0" smtClean="0">
                <a:latin typeface="Handwriting - Dakota"/>
                <a:cs typeface="Handwriting - Dakota"/>
              </a:rPr>
              <a:t>M</a:t>
            </a:r>
            <a:endParaRPr lang="en-US" dirty="0">
              <a:latin typeface="Handwriting - Dakota"/>
              <a:cs typeface="Handwriting - Dakota"/>
            </a:endParaRPr>
          </a:p>
        </p:txBody>
      </p:sp>
      <p:sp>
        <p:nvSpPr>
          <p:cNvPr id="6" name="TextBox 5"/>
          <p:cNvSpPr txBox="1"/>
          <p:nvPr/>
        </p:nvSpPr>
        <p:spPr>
          <a:xfrm>
            <a:off x="0" y="1997364"/>
            <a:ext cx="3024911" cy="3477875"/>
          </a:xfrm>
          <a:prstGeom prst="rect">
            <a:avLst/>
          </a:prstGeom>
          <a:noFill/>
        </p:spPr>
        <p:txBody>
          <a:bodyPr wrap="square" rtlCol="0">
            <a:spAutoFit/>
          </a:bodyPr>
          <a:lstStyle/>
          <a:p>
            <a:pPr marL="285750" indent="-285750">
              <a:buFont typeface="Arial"/>
              <a:buChar char="•"/>
            </a:pPr>
            <a:r>
              <a:rPr lang="en-US" sz="2000" dirty="0" smtClean="0"/>
              <a:t>Adversary shouldn’t guess </a:t>
            </a:r>
            <a:r>
              <a:rPr lang="en-US" sz="2000" i="1" dirty="0" smtClean="0">
                <a:latin typeface="Times New Roman"/>
                <a:cs typeface="Times New Roman"/>
              </a:rPr>
              <a:t>x</a:t>
            </a:r>
            <a:r>
              <a:rPr lang="en-US" sz="2000" dirty="0" smtClean="0">
                <a:latin typeface="Times New Roman"/>
                <a:cs typeface="Times New Roman"/>
              </a:rPr>
              <a:t>*</a:t>
            </a:r>
            <a:r>
              <a:rPr lang="en-US" sz="2000" baseline="-25000" dirty="0" smtClean="0"/>
              <a:t> </a:t>
            </a:r>
            <a:r>
              <a:rPr lang="en-US" sz="2000" dirty="0" smtClean="0"/>
              <a:t>where </a:t>
            </a:r>
            <a:br>
              <a:rPr lang="en-US" sz="2000" dirty="0" smtClean="0"/>
            </a:br>
            <a:r>
              <a:rPr lang="en-US" sz="2000" i="1" dirty="0" smtClean="0">
                <a:latin typeface="Times New Roman"/>
                <a:cs typeface="Times New Roman"/>
              </a:rPr>
              <a:t>d</a:t>
            </a:r>
            <a:r>
              <a:rPr lang="en-US" sz="2000" dirty="0" smtClean="0">
                <a:latin typeface="Times New Roman"/>
                <a:cs typeface="Times New Roman"/>
              </a:rPr>
              <a:t>(</a:t>
            </a:r>
            <a:r>
              <a:rPr lang="en-US" sz="2000" i="1" dirty="0" err="1" smtClean="0">
                <a:latin typeface="Times New Roman"/>
                <a:cs typeface="Times New Roman"/>
              </a:rPr>
              <a:t>w</a:t>
            </a:r>
            <a:r>
              <a:rPr lang="en-US" sz="2000" dirty="0" err="1" smtClean="0">
                <a:latin typeface="Times New Roman"/>
                <a:cs typeface="Times New Roman"/>
              </a:rPr>
              <a:t>,</a:t>
            </a:r>
            <a:r>
              <a:rPr lang="en-US" sz="2000" i="1" dirty="0" err="1" smtClean="0">
                <a:latin typeface="Times New Roman"/>
                <a:cs typeface="Times New Roman"/>
              </a:rPr>
              <a:t>x</a:t>
            </a:r>
            <a:r>
              <a:rPr lang="en-US" sz="2000" dirty="0" smtClean="0">
                <a:latin typeface="Times New Roman"/>
                <a:cs typeface="Times New Roman"/>
              </a:rPr>
              <a:t>*)≤</a:t>
            </a:r>
            <a:r>
              <a:rPr lang="en-US" sz="2000" i="1" dirty="0" smtClean="0">
                <a:latin typeface="Times New Roman"/>
                <a:cs typeface="Times New Roman"/>
              </a:rPr>
              <a:t> </a:t>
            </a:r>
            <a:r>
              <a:rPr lang="en-US" sz="2000" i="1" dirty="0" err="1" smtClean="0">
                <a:latin typeface="Times New Roman"/>
                <a:cs typeface="Times New Roman"/>
              </a:rPr>
              <a:t>d</a:t>
            </a:r>
            <a:r>
              <a:rPr lang="en-US" sz="2000" i="1" baseline="-25000" dirty="0" err="1" smtClean="0">
                <a:latin typeface="Times New Roman"/>
                <a:cs typeface="Times New Roman"/>
              </a:rPr>
              <a:t>max</a:t>
            </a:r>
            <a:endParaRPr lang="en-US" sz="2000" baseline="-25000" dirty="0">
              <a:latin typeface="Times New Roman"/>
              <a:cs typeface="Times New Roman"/>
            </a:endParaRPr>
          </a:p>
          <a:p>
            <a:pPr marL="285750" indent="-285750">
              <a:buFont typeface="Arial"/>
              <a:buChar char="•"/>
            </a:pPr>
            <a:r>
              <a:rPr lang="en-US" sz="2000" dirty="0" smtClean="0"/>
              <a:t>Easier as </a:t>
            </a:r>
            <a:r>
              <a:rPr lang="en-US" sz="2000" i="1" dirty="0" err="1">
                <a:latin typeface="Times New Roman"/>
                <a:cs typeface="Times New Roman"/>
              </a:rPr>
              <a:t>d</a:t>
            </a:r>
            <a:r>
              <a:rPr lang="en-US" sz="2000" i="1" baseline="-25000" dirty="0" err="1">
                <a:latin typeface="Times New Roman"/>
                <a:cs typeface="Times New Roman"/>
              </a:rPr>
              <a:t>max</a:t>
            </a:r>
            <a:r>
              <a:rPr lang="en-US" sz="2000" i="1" baseline="-25000" dirty="0">
                <a:latin typeface="Times New Roman"/>
                <a:cs typeface="Times New Roman"/>
              </a:rPr>
              <a:t> </a:t>
            </a:r>
            <a:r>
              <a:rPr lang="en-US" sz="2000" dirty="0"/>
              <a:t>increases </a:t>
            </a:r>
            <a:endParaRPr lang="en-US" sz="2000" dirty="0" smtClean="0"/>
          </a:p>
          <a:p>
            <a:pPr marL="285750" indent="-285750">
              <a:buFont typeface="Arial"/>
              <a:buChar char="•"/>
            </a:pPr>
            <a:r>
              <a:rPr lang="en-US" sz="2000" dirty="0" smtClean="0"/>
              <a:t>Consider </a:t>
            </a:r>
            <a:r>
              <a:rPr lang="en-US" sz="2000" dirty="0" smtClean="0"/>
              <a:t>a </a:t>
            </a:r>
            <a:r>
              <a:rPr lang="en-US" sz="2000" dirty="0" smtClean="0"/>
              <a:t>source </a:t>
            </a:r>
            <a:r>
              <a:rPr lang="en-US" sz="2000" i="1" dirty="0" smtClean="0">
                <a:latin typeface="Times New Roman"/>
                <a:cs typeface="Times New Roman"/>
              </a:rPr>
              <a:t>W</a:t>
            </a:r>
            <a:r>
              <a:rPr lang="en-US" sz="2000" dirty="0" smtClean="0">
                <a:latin typeface="Times New Roman"/>
                <a:cs typeface="Times New Roman"/>
              </a:rPr>
              <a:t> </a:t>
            </a:r>
            <a:r>
              <a:rPr lang="en-US" sz="2000" dirty="0" smtClean="0">
                <a:latin typeface="Calibri"/>
                <a:cs typeface="Calibri"/>
              </a:rPr>
              <a:t>where </a:t>
            </a:r>
            <a:r>
              <a:rPr lang="en-US" sz="2000" dirty="0" smtClean="0">
                <a:latin typeface="Calibri"/>
                <a:cs typeface="Calibri"/>
              </a:rPr>
              <a:t>initial readings w (for different physical devices) are </a:t>
            </a:r>
            <a:r>
              <a:rPr lang="en-US" sz="2000" dirty="0" smtClean="0">
                <a:latin typeface="Calibri"/>
                <a:cs typeface="Calibri"/>
              </a:rPr>
              <a:t>close</a:t>
            </a:r>
          </a:p>
          <a:p>
            <a:pPr marL="285750" indent="-285750">
              <a:buFont typeface="Arial"/>
              <a:buChar char="•"/>
            </a:pPr>
            <a:r>
              <a:rPr lang="en-US" sz="2000" dirty="0" smtClean="0">
                <a:latin typeface="Calibri"/>
                <a:cs typeface="Calibri"/>
              </a:rPr>
              <a:t>If there is a </a:t>
            </a:r>
            <a:r>
              <a:rPr lang="en-US" sz="2000" dirty="0" smtClean="0">
                <a:latin typeface="Calibri"/>
                <a:cs typeface="Calibri"/>
              </a:rPr>
              <a:t>point </a:t>
            </a:r>
            <a:r>
              <a:rPr lang="en-US" sz="2000" i="1" dirty="0" smtClean="0">
                <a:solidFill>
                  <a:srgbClr val="FF0000"/>
                </a:solidFill>
                <a:latin typeface="Times New Roman"/>
                <a:cs typeface="Times New Roman"/>
              </a:rPr>
              <a:t>x</a:t>
            </a:r>
            <a:r>
              <a:rPr lang="en-US" sz="2000" dirty="0" smtClean="0">
                <a:solidFill>
                  <a:srgbClr val="FF0000"/>
                </a:solidFill>
                <a:latin typeface="Times New Roman"/>
                <a:cs typeface="Times New Roman"/>
              </a:rPr>
              <a:t>*</a:t>
            </a:r>
            <a:r>
              <a:rPr lang="en-US" sz="2000" dirty="0" smtClean="0">
                <a:latin typeface="Calibri"/>
                <a:cs typeface="Calibri"/>
              </a:rPr>
              <a:t> </a:t>
            </a:r>
            <a:r>
              <a:rPr lang="en-US" sz="2000" dirty="0" smtClean="0">
                <a:latin typeface="Calibri"/>
                <a:cs typeface="Calibri"/>
              </a:rPr>
              <a:t>close to all points in </a:t>
            </a:r>
            <a:r>
              <a:rPr lang="en-US" sz="2000" i="1" dirty="0" smtClean="0">
                <a:latin typeface="Times New Roman"/>
                <a:cs typeface="Times New Roman"/>
              </a:rPr>
              <a:t>W</a:t>
            </a:r>
            <a:r>
              <a:rPr lang="en-US" sz="2000" dirty="0" smtClean="0">
                <a:latin typeface="Calibri"/>
                <a:cs typeface="Calibri"/>
              </a:rPr>
              <a:t>, no security is possible</a:t>
            </a:r>
          </a:p>
        </p:txBody>
      </p:sp>
      <p:sp>
        <p:nvSpPr>
          <p:cNvPr id="7" name="Oval 6"/>
          <p:cNvSpPr/>
          <p:nvPr/>
        </p:nvSpPr>
        <p:spPr>
          <a:xfrm>
            <a:off x="5843016" y="2633472"/>
            <a:ext cx="2194560" cy="2194560"/>
          </a:xfrm>
          <a:prstGeom prst="ellipse">
            <a:avLst/>
          </a:prstGeom>
          <a:no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bwMode="auto">
          <a:xfrm>
            <a:off x="6005352" y="39396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 name="TextBox 9"/>
          <p:cNvSpPr txBox="1"/>
          <p:nvPr/>
        </p:nvSpPr>
        <p:spPr>
          <a:xfrm>
            <a:off x="3286853" y="3065548"/>
            <a:ext cx="2399231" cy="923330"/>
          </a:xfrm>
          <a:prstGeom prst="rect">
            <a:avLst/>
          </a:prstGeom>
          <a:noFill/>
        </p:spPr>
        <p:txBody>
          <a:bodyPr wrap="none" rtlCol="0">
            <a:spAutoFit/>
          </a:bodyPr>
          <a:lstStyle/>
          <a:p>
            <a:r>
              <a:rPr lang="en-US" dirty="0" smtClean="0"/>
              <a:t>By providing </a:t>
            </a:r>
            <a:r>
              <a:rPr lang="en-US" i="1" dirty="0" smtClean="0">
                <a:latin typeface="Times New Roman"/>
                <a:cs typeface="Times New Roman"/>
              </a:rPr>
              <a:t>x*</a:t>
            </a:r>
            <a:r>
              <a:rPr lang="en-US" dirty="0" smtClean="0"/>
              <a:t> </a:t>
            </a:r>
            <a:r>
              <a:rPr lang="en-US" dirty="0" smtClean="0"/>
              <a:t>to </a:t>
            </a:r>
            <a:r>
              <a:rPr lang="en-US" i="1" dirty="0" smtClean="0">
                <a:latin typeface="Times New Roman"/>
                <a:cs typeface="Times New Roman"/>
              </a:rPr>
              <a:t>Rep</a:t>
            </a:r>
          </a:p>
          <a:p>
            <a:r>
              <a:rPr lang="en-US" dirty="0" smtClean="0"/>
              <a:t>the adversary always </a:t>
            </a:r>
          </a:p>
          <a:p>
            <a:r>
              <a:rPr lang="en-US" dirty="0" smtClean="0"/>
              <a:t>learns </a:t>
            </a:r>
            <a:r>
              <a:rPr lang="en-US" i="1" dirty="0" smtClean="0">
                <a:latin typeface="Times New Roman"/>
                <a:cs typeface="Times New Roman"/>
              </a:rPr>
              <a:t>key</a:t>
            </a:r>
            <a:endParaRPr lang="en-US" i="1" dirty="0">
              <a:latin typeface="Times New Roman"/>
              <a:cs typeface="Times New Roman"/>
            </a:endParaRPr>
          </a:p>
        </p:txBody>
      </p:sp>
      <p:sp>
        <p:nvSpPr>
          <p:cNvPr id="11" name="Rectangle 10"/>
          <p:cNvSpPr/>
          <p:nvPr/>
        </p:nvSpPr>
        <p:spPr>
          <a:xfrm>
            <a:off x="6973461" y="3506843"/>
            <a:ext cx="421238" cy="369332"/>
          </a:xfrm>
          <a:prstGeom prst="rect">
            <a:avLst/>
          </a:prstGeom>
        </p:spPr>
        <p:txBody>
          <a:bodyPr wrap="none">
            <a:spAutoFit/>
          </a:bodyPr>
          <a:lstStyle/>
          <a:p>
            <a:r>
              <a:rPr lang="en-US" i="1" dirty="0" smtClean="0">
                <a:solidFill>
                  <a:srgbClr val="FF0000"/>
                </a:solidFill>
                <a:latin typeface="Times New Roman"/>
                <a:cs typeface="Times New Roman"/>
              </a:rPr>
              <a:t>x</a:t>
            </a:r>
            <a:r>
              <a:rPr lang="en-US" dirty="0" smtClean="0">
                <a:solidFill>
                  <a:srgbClr val="FF0000"/>
                </a:solidFill>
                <a:latin typeface="Times New Roman"/>
                <a:cs typeface="Times New Roman"/>
              </a:rPr>
              <a:t>*</a:t>
            </a:r>
            <a:endParaRPr lang="en-US" dirty="0">
              <a:solidFill>
                <a:srgbClr val="FF0000"/>
              </a:solidFill>
            </a:endParaRPr>
          </a:p>
        </p:txBody>
      </p:sp>
      <p:sp>
        <p:nvSpPr>
          <p:cNvPr id="12" name="Oval 11"/>
          <p:cNvSpPr/>
          <p:nvPr/>
        </p:nvSpPr>
        <p:spPr bwMode="auto">
          <a:xfrm>
            <a:off x="6120521"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 name="Oval 12"/>
          <p:cNvSpPr/>
          <p:nvPr/>
        </p:nvSpPr>
        <p:spPr bwMode="auto">
          <a:xfrm>
            <a:off x="7467024"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6867235" y="46032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6539924" y="41460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 name="Oval 15"/>
          <p:cNvSpPr/>
          <p:nvPr/>
        </p:nvSpPr>
        <p:spPr bwMode="auto">
          <a:xfrm>
            <a:off x="7047348" y="28379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 name="Oval 16"/>
          <p:cNvSpPr/>
          <p:nvPr/>
        </p:nvSpPr>
        <p:spPr bwMode="auto">
          <a:xfrm>
            <a:off x="7729390" y="343186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 name="Oval 17"/>
          <p:cNvSpPr/>
          <p:nvPr/>
        </p:nvSpPr>
        <p:spPr bwMode="auto">
          <a:xfrm>
            <a:off x="7177237" y="42693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9" name="Oval 18"/>
          <p:cNvSpPr/>
          <p:nvPr/>
        </p:nvSpPr>
        <p:spPr bwMode="auto">
          <a:xfrm>
            <a:off x="7729390" y="39888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0" name="Oval 19"/>
          <p:cNvSpPr/>
          <p:nvPr/>
        </p:nvSpPr>
        <p:spPr bwMode="auto">
          <a:xfrm>
            <a:off x="7177237"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1" name="Oval 20"/>
          <p:cNvSpPr/>
          <p:nvPr/>
        </p:nvSpPr>
        <p:spPr bwMode="auto">
          <a:xfrm>
            <a:off x="6410035" y="439264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2" name="Oval 21"/>
          <p:cNvSpPr/>
          <p:nvPr/>
        </p:nvSpPr>
        <p:spPr bwMode="auto">
          <a:xfrm>
            <a:off x="7524750" y="431855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3" name="Oval 22"/>
          <p:cNvSpPr/>
          <p:nvPr/>
        </p:nvSpPr>
        <p:spPr bwMode="auto">
          <a:xfrm>
            <a:off x="6410035"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4" name="Oval 23"/>
          <p:cNvSpPr/>
          <p:nvPr/>
        </p:nvSpPr>
        <p:spPr bwMode="auto">
          <a:xfrm>
            <a:off x="6856272" y="3660468"/>
            <a:ext cx="129889" cy="98406"/>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 name="Slide Number Placeholder 7"/>
          <p:cNvSpPr>
            <a:spLocks noGrp="1"/>
          </p:cNvSpPr>
          <p:nvPr>
            <p:ph type="sldNum" sz="quarter" idx="12"/>
          </p:nvPr>
        </p:nvSpPr>
        <p:spPr/>
        <p:txBody>
          <a:bodyPr/>
          <a:lstStyle/>
          <a:p>
            <a:pPr algn="l"/>
            <a:fld id="{9ED7421F-71E7-F748-8E9F-5BC3CDBE49C2}" type="slidenum">
              <a:rPr lang="en-US" smtClean="0"/>
              <a:pPr algn="l"/>
              <a:t>6</a:t>
            </a:fld>
            <a:r>
              <a:rPr lang="en-US" smtClean="0"/>
              <a:t> BWF 4/2/2014</a:t>
            </a:r>
            <a:endParaRPr lang="en-US" dirty="0"/>
          </a:p>
        </p:txBody>
      </p:sp>
      <p:grpSp>
        <p:nvGrpSpPr>
          <p:cNvPr id="29" name="Group 28"/>
          <p:cNvGrpSpPr/>
          <p:nvPr/>
        </p:nvGrpSpPr>
        <p:grpSpPr>
          <a:xfrm>
            <a:off x="3323225" y="5852610"/>
            <a:ext cx="5300075" cy="668067"/>
            <a:chOff x="3323225" y="5852610"/>
            <a:chExt cx="5300075" cy="668067"/>
          </a:xfrm>
        </p:grpSpPr>
        <p:sp>
          <p:nvSpPr>
            <p:cNvPr id="25" name="Rectangle 36"/>
            <p:cNvSpPr>
              <a:spLocks noChangeArrowheads="1"/>
            </p:cNvSpPr>
            <p:nvPr/>
          </p:nvSpPr>
          <p:spPr bwMode="auto">
            <a:xfrm>
              <a:off x="3323225" y="5852610"/>
              <a:ext cx="5300075" cy="668067"/>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b="1" i="1" dirty="0" smtClean="0">
                <a:latin typeface="Calibri"/>
                <a:cs typeface="Calibri"/>
              </a:endParaRPr>
            </a:p>
          </p:txBody>
        </p:sp>
        <p:graphicFrame>
          <p:nvGraphicFramePr>
            <p:cNvPr id="27" name="Object 26"/>
            <p:cNvGraphicFramePr>
              <a:graphicFrameLocks noChangeAspect="1"/>
            </p:cNvGraphicFramePr>
            <p:nvPr>
              <p:extLst>
                <p:ext uri="{D42A27DB-BD31-4B8C-83A1-F6EECF244321}">
                  <p14:modId xmlns:p14="http://schemas.microsoft.com/office/powerpoint/2010/main" val="888819039"/>
                </p:ext>
              </p:extLst>
            </p:nvPr>
          </p:nvGraphicFramePr>
          <p:xfrm>
            <a:off x="5465626" y="5999659"/>
            <a:ext cx="3122613" cy="438150"/>
          </p:xfrm>
          <a:graphic>
            <a:graphicData uri="http://schemas.openxmlformats.org/presentationml/2006/ole">
              <mc:AlternateContent xmlns:mc="http://schemas.openxmlformats.org/markup-compatibility/2006">
                <mc:Choice xmlns:v="urn:schemas-microsoft-com:vml" Requires="v">
                  <p:oleObj spid="_x0000_s197640" name="Equation" r:id="rId4" imgW="1625600" imgH="228600" progId="Equation.3">
                    <p:embed/>
                  </p:oleObj>
                </mc:Choice>
                <mc:Fallback>
                  <p:oleObj name="Equation" r:id="rId4" imgW="1625600" imgH="228600" progId="Equation.3">
                    <p:embed/>
                    <p:pic>
                      <p:nvPicPr>
                        <p:cNvPr id="0" name=""/>
                        <p:cNvPicPr/>
                        <p:nvPr/>
                      </p:nvPicPr>
                      <p:blipFill>
                        <a:blip r:embed="rId5"/>
                        <a:stretch>
                          <a:fillRect/>
                        </a:stretch>
                      </p:blipFill>
                      <p:spPr>
                        <a:xfrm>
                          <a:off x="5465626" y="5999659"/>
                          <a:ext cx="3122613" cy="438150"/>
                        </a:xfrm>
                        <a:prstGeom prst="rect">
                          <a:avLst/>
                        </a:prstGeom>
                      </p:spPr>
                    </p:pic>
                  </p:oleObj>
                </mc:Fallback>
              </mc:AlternateContent>
            </a:graphicData>
          </a:graphic>
        </p:graphicFrame>
        <p:sp>
          <p:nvSpPr>
            <p:cNvPr id="28" name="TextBox 27"/>
            <p:cNvSpPr txBox="1"/>
            <p:nvPr/>
          </p:nvSpPr>
          <p:spPr>
            <a:xfrm>
              <a:off x="3328829" y="5959555"/>
              <a:ext cx="2193930" cy="400110"/>
            </a:xfrm>
            <a:prstGeom prst="rect">
              <a:avLst/>
            </a:prstGeom>
            <a:noFill/>
          </p:spPr>
          <p:txBody>
            <a:bodyPr wrap="none" rtlCol="0">
              <a:spAutoFit/>
            </a:bodyPr>
            <a:lstStyle/>
            <a:p>
              <a:r>
                <a:rPr lang="en-US" sz="2000" b="1" dirty="0" smtClean="0"/>
                <a:t>There is a </a:t>
              </a:r>
              <a:r>
                <a:rPr lang="en-US" sz="2000" i="1" dirty="0" smtClean="0">
                  <a:latin typeface="Times New Roman"/>
                  <a:cs typeface="Times New Roman"/>
                </a:rPr>
                <a:t>W</a:t>
              </a:r>
              <a:r>
                <a:rPr lang="en-US" sz="2000" dirty="0" smtClean="0"/>
                <a:t> </a:t>
              </a:r>
              <a:r>
                <a:rPr lang="en-US" sz="2000" b="1" dirty="0" smtClean="0"/>
                <a:t>where </a:t>
              </a:r>
              <a:endParaRPr lang="en-US" sz="2000" b="1" i="1" dirty="0">
                <a:latin typeface="Times New Roman"/>
                <a:cs typeface="Times New Roman"/>
              </a:endParaRPr>
            </a:p>
          </p:txBody>
        </p:sp>
      </p:grpSp>
      <p:sp>
        <p:nvSpPr>
          <p:cNvPr id="30" name="Rectangle 36"/>
          <p:cNvSpPr>
            <a:spLocks noChangeArrowheads="1"/>
          </p:cNvSpPr>
          <p:nvPr/>
        </p:nvSpPr>
        <p:spPr bwMode="auto">
          <a:xfrm>
            <a:off x="3286853" y="4926905"/>
            <a:ext cx="5044347" cy="534852"/>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000" b="1" dirty="0" smtClean="0">
                <a:latin typeface="Calibri"/>
                <a:cs typeface="Calibri"/>
              </a:rPr>
              <a:t>Call this minimum usable entropy, </a:t>
            </a:r>
            <a:r>
              <a:rPr lang="en-US" sz="2000" dirty="0" err="1" smtClean="0">
                <a:latin typeface="Times New Roman"/>
                <a:cs typeface="Times New Roman"/>
              </a:rPr>
              <a:t>H</a:t>
            </a:r>
            <a:r>
              <a:rPr lang="en-US" sz="2000" baseline="-25000" dirty="0" err="1" smtClean="0">
                <a:latin typeface="Times New Roman"/>
                <a:cs typeface="Times New Roman"/>
              </a:rPr>
              <a:t>usable</a:t>
            </a:r>
            <a:r>
              <a:rPr lang="en-US" sz="2000" dirty="0" smtClean="0">
                <a:latin typeface="Times New Roman"/>
                <a:cs typeface="Times New Roman"/>
              </a:rPr>
              <a:t>(</a:t>
            </a:r>
            <a:r>
              <a:rPr lang="en-US" sz="2000" i="1" dirty="0" smtClean="0">
                <a:latin typeface="Times New Roman"/>
                <a:cs typeface="Times New Roman"/>
              </a:rPr>
              <a:t>W</a:t>
            </a:r>
            <a:r>
              <a:rPr lang="en-US" sz="2000" dirty="0" smtClean="0">
                <a:latin typeface="Times New Roman"/>
                <a:cs typeface="Times New Roman"/>
              </a:rPr>
              <a:t>)</a:t>
            </a:r>
            <a:endParaRPr lang="en-US" sz="2000" i="1" dirty="0" smtClean="0">
              <a:latin typeface="Times New Roman"/>
              <a:cs typeface="Times New Roman"/>
            </a:endParaRPr>
          </a:p>
        </p:txBody>
      </p:sp>
      <p:sp>
        <p:nvSpPr>
          <p:cNvPr id="31" name="Left Brace 30"/>
          <p:cNvSpPr/>
          <p:nvPr/>
        </p:nvSpPr>
        <p:spPr>
          <a:xfrm rot="5400000">
            <a:off x="7185376" y="4596797"/>
            <a:ext cx="467895" cy="2337830"/>
          </a:xfrm>
          <a:prstGeom prst="leftBrace">
            <a:avLst>
              <a:gd name="adj1" fmla="val 8333"/>
              <a:gd name="adj2" fmla="val 47212"/>
            </a:avLst>
          </a:prstGeom>
          <a:ln>
            <a:solidFill>
              <a:schemeClr val="tx1"/>
            </a:solidFill>
            <a:tailEnd type="non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7291968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63455" y="1997364"/>
            <a:ext cx="5668818" cy="46412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163455" y="1628032"/>
            <a:ext cx="415498" cy="369332"/>
          </a:xfrm>
          <a:prstGeom prst="rect">
            <a:avLst/>
          </a:prstGeom>
          <a:noFill/>
        </p:spPr>
        <p:txBody>
          <a:bodyPr wrap="none" rtlCol="0">
            <a:spAutoFit/>
          </a:bodyPr>
          <a:lstStyle/>
          <a:p>
            <a:r>
              <a:rPr lang="en-US" dirty="0" smtClean="0">
                <a:latin typeface="Handwriting - Dakota"/>
                <a:cs typeface="Handwriting - Dakota"/>
              </a:rPr>
              <a:t>M</a:t>
            </a:r>
            <a:endParaRPr lang="en-US" dirty="0">
              <a:latin typeface="Handwriting - Dakota"/>
              <a:cs typeface="Handwriting - Dakota"/>
            </a:endParaRPr>
          </a:p>
        </p:txBody>
      </p:sp>
      <p:sp>
        <p:nvSpPr>
          <p:cNvPr id="9" name="Oval 8"/>
          <p:cNvSpPr/>
          <p:nvPr/>
        </p:nvSpPr>
        <p:spPr bwMode="auto">
          <a:xfrm>
            <a:off x="6005352" y="39396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 name="Oval 11"/>
          <p:cNvSpPr/>
          <p:nvPr/>
        </p:nvSpPr>
        <p:spPr bwMode="auto">
          <a:xfrm>
            <a:off x="6120521"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 name="Oval 12"/>
          <p:cNvSpPr/>
          <p:nvPr/>
        </p:nvSpPr>
        <p:spPr bwMode="auto">
          <a:xfrm>
            <a:off x="7467024"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6867235" y="46032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6539924" y="41460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 name="Oval 15"/>
          <p:cNvSpPr/>
          <p:nvPr/>
        </p:nvSpPr>
        <p:spPr bwMode="auto">
          <a:xfrm>
            <a:off x="7047348" y="28379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 name="Oval 16"/>
          <p:cNvSpPr/>
          <p:nvPr/>
        </p:nvSpPr>
        <p:spPr bwMode="auto">
          <a:xfrm>
            <a:off x="7729390" y="343186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 name="Oval 17"/>
          <p:cNvSpPr/>
          <p:nvPr/>
        </p:nvSpPr>
        <p:spPr bwMode="auto">
          <a:xfrm>
            <a:off x="7177237" y="42693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9" name="Oval 18"/>
          <p:cNvSpPr/>
          <p:nvPr/>
        </p:nvSpPr>
        <p:spPr bwMode="auto">
          <a:xfrm>
            <a:off x="7729390" y="39888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0" name="Oval 19"/>
          <p:cNvSpPr/>
          <p:nvPr/>
        </p:nvSpPr>
        <p:spPr bwMode="auto">
          <a:xfrm>
            <a:off x="7177237"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1" name="Oval 20"/>
          <p:cNvSpPr/>
          <p:nvPr/>
        </p:nvSpPr>
        <p:spPr bwMode="auto">
          <a:xfrm>
            <a:off x="6410035" y="439264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2" name="Oval 21"/>
          <p:cNvSpPr/>
          <p:nvPr/>
        </p:nvSpPr>
        <p:spPr bwMode="auto">
          <a:xfrm>
            <a:off x="7524750" y="431855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3" name="Oval 22"/>
          <p:cNvSpPr/>
          <p:nvPr/>
        </p:nvSpPr>
        <p:spPr bwMode="auto">
          <a:xfrm>
            <a:off x="6410035"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6" name="Oval 25"/>
          <p:cNvSpPr/>
          <p:nvPr/>
        </p:nvSpPr>
        <p:spPr bwMode="auto">
          <a:xfrm>
            <a:off x="3814602" y="39888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8" name="Oval 27"/>
          <p:cNvSpPr/>
          <p:nvPr/>
        </p:nvSpPr>
        <p:spPr bwMode="auto">
          <a:xfrm>
            <a:off x="3929771" y="338266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9" name="Oval 28"/>
          <p:cNvSpPr/>
          <p:nvPr/>
        </p:nvSpPr>
        <p:spPr bwMode="auto">
          <a:xfrm>
            <a:off x="5276274" y="29855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0" name="Oval 29"/>
          <p:cNvSpPr/>
          <p:nvPr/>
        </p:nvSpPr>
        <p:spPr bwMode="auto">
          <a:xfrm>
            <a:off x="4676485" y="465247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1" name="Oval 30"/>
          <p:cNvSpPr/>
          <p:nvPr/>
        </p:nvSpPr>
        <p:spPr bwMode="auto">
          <a:xfrm>
            <a:off x="4349174" y="419527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2" name="Oval 31"/>
          <p:cNvSpPr/>
          <p:nvPr/>
        </p:nvSpPr>
        <p:spPr bwMode="auto">
          <a:xfrm>
            <a:off x="4856598" y="288717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3" name="Oval 32"/>
          <p:cNvSpPr/>
          <p:nvPr/>
        </p:nvSpPr>
        <p:spPr bwMode="auto">
          <a:xfrm>
            <a:off x="5538640" y="348107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4" name="Oval 33"/>
          <p:cNvSpPr/>
          <p:nvPr/>
        </p:nvSpPr>
        <p:spPr bwMode="auto">
          <a:xfrm>
            <a:off x="4986487" y="431855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5" name="Oval 34"/>
          <p:cNvSpPr/>
          <p:nvPr/>
        </p:nvSpPr>
        <p:spPr bwMode="auto">
          <a:xfrm>
            <a:off x="5538640" y="403808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6" name="Oval 35"/>
          <p:cNvSpPr/>
          <p:nvPr/>
        </p:nvSpPr>
        <p:spPr bwMode="auto">
          <a:xfrm>
            <a:off x="4986487" y="338266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7" name="Oval 36"/>
          <p:cNvSpPr/>
          <p:nvPr/>
        </p:nvSpPr>
        <p:spPr bwMode="auto">
          <a:xfrm>
            <a:off x="4219285" y="444184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8" name="Oval 37"/>
          <p:cNvSpPr/>
          <p:nvPr/>
        </p:nvSpPr>
        <p:spPr bwMode="auto">
          <a:xfrm>
            <a:off x="5334000" y="43677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9" name="Oval 38"/>
          <p:cNvSpPr/>
          <p:nvPr/>
        </p:nvSpPr>
        <p:spPr bwMode="auto">
          <a:xfrm>
            <a:off x="4219285" y="29855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1" name="Oval 40"/>
          <p:cNvSpPr/>
          <p:nvPr/>
        </p:nvSpPr>
        <p:spPr bwMode="auto">
          <a:xfrm>
            <a:off x="8230068" y="30443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3" name="Oval 42"/>
          <p:cNvSpPr/>
          <p:nvPr/>
        </p:nvSpPr>
        <p:spPr bwMode="auto">
          <a:xfrm>
            <a:off x="8493411" y="337884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4" name="Oval 43"/>
          <p:cNvSpPr/>
          <p:nvPr/>
        </p:nvSpPr>
        <p:spPr bwMode="auto">
          <a:xfrm>
            <a:off x="4371109" y="299516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5" name="Oval 44"/>
          <p:cNvSpPr/>
          <p:nvPr/>
        </p:nvSpPr>
        <p:spPr bwMode="auto">
          <a:xfrm>
            <a:off x="3771320" y="46620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6" name="Oval 45"/>
          <p:cNvSpPr/>
          <p:nvPr/>
        </p:nvSpPr>
        <p:spPr bwMode="auto">
          <a:xfrm>
            <a:off x="8493411" y="44351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7" name="Oval 46"/>
          <p:cNvSpPr/>
          <p:nvPr/>
        </p:nvSpPr>
        <p:spPr bwMode="auto">
          <a:xfrm>
            <a:off x="3951433" y="28967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8" name="Oval 47"/>
          <p:cNvSpPr/>
          <p:nvPr/>
        </p:nvSpPr>
        <p:spPr bwMode="auto">
          <a:xfrm>
            <a:off x="4633475" y="349065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9" name="Oval 48"/>
          <p:cNvSpPr/>
          <p:nvPr/>
        </p:nvSpPr>
        <p:spPr bwMode="auto">
          <a:xfrm>
            <a:off x="4081322" y="432814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0" name="Oval 49"/>
          <p:cNvSpPr/>
          <p:nvPr/>
        </p:nvSpPr>
        <p:spPr bwMode="auto">
          <a:xfrm>
            <a:off x="4633475" y="40476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1" name="Oval 50"/>
          <p:cNvSpPr/>
          <p:nvPr/>
        </p:nvSpPr>
        <p:spPr bwMode="auto">
          <a:xfrm>
            <a:off x="4081322" y="33922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2" name="Oval 51"/>
          <p:cNvSpPr/>
          <p:nvPr/>
        </p:nvSpPr>
        <p:spPr bwMode="auto">
          <a:xfrm>
            <a:off x="4089396" y="370967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3" name="Oval 52"/>
          <p:cNvSpPr/>
          <p:nvPr/>
        </p:nvSpPr>
        <p:spPr bwMode="auto">
          <a:xfrm>
            <a:off x="3258280" y="31427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4" name="Oval 53"/>
          <p:cNvSpPr/>
          <p:nvPr/>
        </p:nvSpPr>
        <p:spPr bwMode="auto">
          <a:xfrm>
            <a:off x="8230068" y="412906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 name="Title 1"/>
          <p:cNvSpPr>
            <a:spLocks noGrp="1"/>
          </p:cNvSpPr>
          <p:nvPr>
            <p:ph type="title"/>
          </p:nvPr>
        </p:nvSpPr>
        <p:spPr>
          <a:xfrm>
            <a:off x="150091" y="274638"/>
            <a:ext cx="8890000" cy="1143000"/>
          </a:xfrm>
        </p:spPr>
        <p:txBody>
          <a:bodyPr>
            <a:normAutofit fontScale="90000"/>
          </a:bodyPr>
          <a:lstStyle/>
          <a:p>
            <a:r>
              <a:rPr lang="en-US" dirty="0" smtClean="0"/>
              <a:t>Error Tolerance and Security are at Odds</a:t>
            </a:r>
            <a:endParaRPr lang="en-US" dirty="0"/>
          </a:p>
        </p:txBody>
      </p:sp>
      <p:sp>
        <p:nvSpPr>
          <p:cNvPr id="6" name="TextBox 5"/>
          <p:cNvSpPr txBox="1"/>
          <p:nvPr/>
        </p:nvSpPr>
        <p:spPr>
          <a:xfrm>
            <a:off x="150091" y="1997364"/>
            <a:ext cx="2874820" cy="4247317"/>
          </a:xfrm>
          <a:prstGeom prst="rect">
            <a:avLst/>
          </a:prstGeom>
          <a:noFill/>
        </p:spPr>
        <p:txBody>
          <a:bodyPr wrap="square" rtlCol="0">
            <a:spAutoFit/>
          </a:bodyPr>
          <a:lstStyle/>
          <a:p>
            <a:pPr marL="285750" indent="-285750">
              <a:buFont typeface="Arial"/>
              <a:buChar char="•"/>
            </a:pPr>
            <a:r>
              <a:rPr lang="en-US" dirty="0"/>
              <a:t>As a minimum condition, adversary should not be guess a point </a:t>
            </a:r>
            <a:r>
              <a:rPr lang="en-US" i="1" dirty="0">
                <a:latin typeface="Times New Roman"/>
                <a:cs typeface="Times New Roman"/>
              </a:rPr>
              <a:t>w</a:t>
            </a:r>
            <a:r>
              <a:rPr lang="en-US" dirty="0">
                <a:latin typeface="Times New Roman"/>
                <a:cs typeface="Times New Roman"/>
              </a:rPr>
              <a:t>*</a:t>
            </a:r>
            <a:r>
              <a:rPr lang="en-US" baseline="-25000" dirty="0"/>
              <a:t> </a:t>
            </a:r>
            <a:r>
              <a:rPr lang="en-US" dirty="0"/>
              <a:t>within distance </a:t>
            </a:r>
            <a:r>
              <a:rPr lang="en-US" i="1" dirty="0" err="1" smtClean="0">
                <a:latin typeface="Times New Roman"/>
                <a:cs typeface="Times New Roman"/>
              </a:rPr>
              <a:t>d</a:t>
            </a:r>
            <a:r>
              <a:rPr lang="en-US" i="1" baseline="-25000" dirty="0" err="1" smtClean="0">
                <a:latin typeface="Times New Roman"/>
                <a:cs typeface="Times New Roman"/>
              </a:rPr>
              <a:t>max</a:t>
            </a:r>
            <a:r>
              <a:rPr lang="en-US" dirty="0" smtClean="0"/>
              <a:t> </a:t>
            </a:r>
            <a:r>
              <a:rPr lang="en-US" dirty="0"/>
              <a:t>of </a:t>
            </a:r>
            <a:r>
              <a:rPr lang="en-US" i="1" dirty="0">
                <a:latin typeface="Times New Roman"/>
                <a:cs typeface="Times New Roman"/>
              </a:rPr>
              <a:t>w</a:t>
            </a:r>
            <a:r>
              <a:rPr lang="en-US" baseline="-25000" dirty="0">
                <a:latin typeface="Times New Roman"/>
                <a:cs typeface="Times New Roman"/>
              </a:rPr>
              <a:t>0</a:t>
            </a:r>
          </a:p>
          <a:p>
            <a:pPr marL="285750" indent="-285750">
              <a:buFont typeface="Arial"/>
              <a:buChar char="•"/>
            </a:pPr>
            <a:r>
              <a:rPr lang="en-US" dirty="0" smtClean="0"/>
              <a:t>A block unguessable distribution </a:t>
            </a:r>
            <a:r>
              <a:rPr lang="en-US" dirty="0"/>
              <a:t>has more </a:t>
            </a:r>
            <a:r>
              <a:rPr lang="en-US" dirty="0" err="1"/>
              <a:t>unguessable</a:t>
            </a:r>
            <a:r>
              <a:rPr lang="en-US" dirty="0"/>
              <a:t> symbols than are corrected</a:t>
            </a:r>
          </a:p>
          <a:p>
            <a:pPr marL="285750" indent="-285750">
              <a:buFont typeface="Arial"/>
              <a:buChar char="•"/>
            </a:pPr>
            <a:r>
              <a:rPr lang="en-US" dirty="0">
                <a:cs typeface="Calibri"/>
              </a:rPr>
              <a:t>There is at least one symbol an adversary </a:t>
            </a:r>
            <a:r>
              <a:rPr lang="en-US" dirty="0" smtClean="0">
                <a:cs typeface="Calibri"/>
              </a:rPr>
              <a:t>must </a:t>
            </a:r>
            <a:r>
              <a:rPr lang="en-US" dirty="0">
                <a:cs typeface="Calibri"/>
              </a:rPr>
              <a:t>guess</a:t>
            </a:r>
          </a:p>
          <a:p>
            <a:pPr marL="285750" indent="-285750">
              <a:buFont typeface="Arial"/>
              <a:buChar char="•"/>
            </a:pPr>
            <a:r>
              <a:rPr lang="en-US" dirty="0" smtClean="0">
                <a:latin typeface="Calibri"/>
                <a:cs typeface="Calibri"/>
              </a:rPr>
              <a:t>Get security from adversary’s inability to guess this one symbol</a:t>
            </a:r>
            <a:endParaRPr lang="en-US" dirty="0" smtClean="0">
              <a:latin typeface="Times New Roman"/>
              <a:cs typeface="Times New Roman"/>
            </a:endParaRPr>
          </a:p>
          <a:p>
            <a:pPr marL="285750" indent="-285750">
              <a:buFont typeface="Arial"/>
              <a:buChar char="•"/>
            </a:pPr>
            <a:endParaRPr lang="en-US" dirty="0" smtClean="0">
              <a:latin typeface="Calibri"/>
              <a:cs typeface="Calibri"/>
            </a:endParaRPr>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60</a:t>
            </a:fld>
            <a:r>
              <a:rPr lang="en-US" smtClean="0"/>
              <a:t> BWF 4/2/2014</a:t>
            </a:r>
            <a:endParaRPr lang="en-US" dirty="0"/>
          </a:p>
        </p:txBody>
      </p:sp>
    </p:spTree>
    <p:extLst>
      <p:ext uri="{BB962C8B-B14F-4D97-AF65-F5344CB8AC3E}">
        <p14:creationId xmlns:p14="http://schemas.microsoft.com/office/powerpoint/2010/main" val="1696063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Minimum Usable Entropy</a:t>
            </a:r>
            <a:endParaRPr lang="en-US" dirty="0"/>
          </a:p>
        </p:txBody>
      </p:sp>
      <p:sp>
        <p:nvSpPr>
          <p:cNvPr id="3" name="Content Placeholder 2"/>
          <p:cNvSpPr>
            <a:spLocks noGrp="1"/>
          </p:cNvSpPr>
          <p:nvPr>
            <p:ph idx="1"/>
          </p:nvPr>
        </p:nvSpPr>
        <p:spPr>
          <a:xfrm>
            <a:off x="457200" y="1332840"/>
            <a:ext cx="8229600" cy="4008983"/>
          </a:xfrm>
        </p:spPr>
        <p:txBody>
          <a:bodyPr>
            <a:normAutofit fontScale="92500"/>
          </a:bodyPr>
          <a:lstStyle/>
          <a:p>
            <a:r>
              <a:rPr lang="en-US" dirty="0" smtClean="0"/>
              <a:t>Standard Fuzzy Extractors provide </a:t>
            </a:r>
            <a:br>
              <a:rPr lang="en-US" dirty="0" smtClean="0"/>
            </a:br>
            <a:r>
              <a:rPr lang="en-US" dirty="0" smtClean="0"/>
              <a:t>worst case security guarantees</a:t>
            </a:r>
          </a:p>
          <a:p>
            <a:pPr lvl="1"/>
            <a:r>
              <a:rPr lang="en-US" dirty="0" smtClean="0"/>
              <a:t>Implies </a:t>
            </a:r>
            <a:r>
              <a:rPr lang="en-US" i="1" dirty="0" smtClean="0">
                <a:latin typeface="Times New Roman"/>
                <a:cs typeface="Times New Roman"/>
              </a:rPr>
              <a:t>|key|&lt;</a:t>
            </a:r>
            <a:r>
              <a:rPr lang="en-US" dirty="0" smtClean="0">
                <a:latin typeface="Times New Roman"/>
                <a:cs typeface="Times New Roman"/>
              </a:rPr>
              <a:t>H</a:t>
            </a:r>
            <a:r>
              <a:rPr lang="en-US" i="1" baseline="-25000" dirty="0" smtClean="0">
                <a:latin typeface="Times New Roman"/>
                <a:cs typeface="Times New Roman"/>
              </a:rPr>
              <a:t>usable</a:t>
            </a:r>
            <a:r>
              <a:rPr lang="en-US" dirty="0" smtClean="0">
                <a:latin typeface="Times New Roman"/>
                <a:cs typeface="Times New Roman"/>
              </a:rPr>
              <a:t>(</a:t>
            </a:r>
            <a:r>
              <a:rPr lang="en-US" i="1" dirty="0" smtClean="0">
                <a:latin typeface="Times New Roman"/>
                <a:cs typeface="Times New Roman"/>
              </a:rPr>
              <a:t>W</a:t>
            </a:r>
            <a:r>
              <a:rPr lang="en-US" dirty="0" smtClean="0">
                <a:latin typeface="Times New Roman"/>
                <a:cs typeface="Times New Roman"/>
              </a:rPr>
              <a:t>)</a:t>
            </a:r>
            <a:r>
              <a:rPr lang="en-US" dirty="0" smtClean="0"/>
              <a:t> </a:t>
            </a:r>
          </a:p>
          <a:p>
            <a:r>
              <a:rPr lang="en-US" dirty="0" smtClean="0"/>
              <a:t>Real sources </a:t>
            </a:r>
            <a:r>
              <a:rPr lang="en-US" dirty="0"/>
              <a:t>don’t have minimum </a:t>
            </a:r>
            <a:r>
              <a:rPr lang="en-US" dirty="0" smtClean="0"/>
              <a:t>usable entropy</a:t>
            </a:r>
          </a:p>
          <a:p>
            <a:pPr lvl="1"/>
            <a:r>
              <a:rPr lang="en-US" dirty="0" smtClean="0"/>
              <a:t>For irises,  </a:t>
            </a:r>
            <a:r>
              <a:rPr lang="en-US" dirty="0" smtClean="0">
                <a:latin typeface="Times New Roman"/>
                <a:cs typeface="Times New Roman"/>
              </a:rPr>
              <a:t>H</a:t>
            </a:r>
            <a:r>
              <a:rPr lang="en-US" i="1" baseline="-25000" dirty="0" smtClean="0">
                <a:latin typeface="Times New Roman"/>
                <a:cs typeface="Times New Roman"/>
              </a:rPr>
              <a:t>usable</a:t>
            </a:r>
            <a:r>
              <a:rPr lang="en-US" dirty="0" smtClean="0">
                <a:latin typeface="Times New Roman"/>
                <a:cs typeface="Times New Roman"/>
              </a:rPr>
              <a:t>(</a:t>
            </a:r>
            <a:r>
              <a:rPr lang="en-US" i="1" dirty="0" smtClean="0">
                <a:latin typeface="Times New Roman"/>
                <a:cs typeface="Times New Roman"/>
              </a:rPr>
              <a:t>W</a:t>
            </a:r>
            <a:r>
              <a:rPr lang="en-US" dirty="0" smtClean="0">
                <a:latin typeface="Times New Roman"/>
                <a:cs typeface="Times New Roman"/>
              </a:rPr>
              <a:t>) ≈ -707</a:t>
            </a:r>
          </a:p>
          <a:p>
            <a:r>
              <a:rPr lang="en-US" dirty="0" smtClean="0"/>
              <a:t>To secure these sources must use property other than entropy</a:t>
            </a:r>
            <a:r>
              <a:rPr lang="en-US" dirty="0"/>
              <a:t> </a:t>
            </a:r>
            <a:r>
              <a:rPr lang="en-US" dirty="0" smtClean="0"/>
              <a:t>(e.g. points are not close together)</a:t>
            </a:r>
          </a:p>
        </p:txBody>
      </p:sp>
      <p:sp>
        <p:nvSpPr>
          <p:cNvPr id="4" name="Rectangle 36"/>
          <p:cNvSpPr>
            <a:spLocks noChangeArrowheads="1"/>
          </p:cNvSpPr>
          <p:nvPr/>
        </p:nvSpPr>
        <p:spPr bwMode="auto">
          <a:xfrm>
            <a:off x="496276" y="5435399"/>
            <a:ext cx="7890725" cy="1100221"/>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lgn="ctr">
              <a:defRPr/>
            </a:pPr>
            <a:r>
              <a:rPr lang="en-US" sz="2800" b="1" dirty="0" smtClean="0"/>
              <a:t>Can we find reasonable properties and accompanying constructions? </a:t>
            </a:r>
          </a:p>
        </p:txBody>
      </p:sp>
      <p:sp>
        <p:nvSpPr>
          <p:cNvPr id="5" name="Slide Number Placeholder 4"/>
          <p:cNvSpPr>
            <a:spLocks noGrp="1"/>
          </p:cNvSpPr>
          <p:nvPr>
            <p:ph type="sldNum" sz="quarter" idx="12"/>
          </p:nvPr>
        </p:nvSpPr>
        <p:spPr/>
        <p:txBody>
          <a:bodyPr/>
          <a:lstStyle/>
          <a:p>
            <a:pPr algn="l"/>
            <a:fld id="{9ED7421F-71E7-F748-8E9F-5BC3CDBE49C2}" type="slidenum">
              <a:rPr lang="en-US" smtClean="0"/>
              <a:pPr algn="l"/>
              <a:t>7</a:t>
            </a:fld>
            <a:r>
              <a:rPr lang="en-US" smtClean="0"/>
              <a:t> BWF 4/2/2014</a:t>
            </a:r>
            <a:endParaRPr lang="en-US" dirty="0"/>
          </a:p>
        </p:txBody>
      </p:sp>
    </p:spTree>
    <p:extLst>
      <p:ext uri="{BB962C8B-B14F-4D97-AF65-F5344CB8AC3E}">
        <p14:creationId xmlns:p14="http://schemas.microsoft.com/office/powerpoint/2010/main" val="13740337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Hamming Metric</a:t>
            </a:r>
            <a:endParaRPr lang="en-US" dirty="0"/>
          </a:p>
        </p:txBody>
      </p:sp>
      <p:sp>
        <p:nvSpPr>
          <p:cNvPr id="3" name="Content Placeholder 2"/>
          <p:cNvSpPr>
            <a:spLocks noGrp="1"/>
          </p:cNvSpPr>
          <p:nvPr>
            <p:ph idx="1"/>
          </p:nvPr>
        </p:nvSpPr>
        <p:spPr/>
        <p:txBody>
          <a:bodyPr/>
          <a:lstStyle/>
          <a:p>
            <a:r>
              <a:rPr lang="en-US" dirty="0"/>
              <a:t>We consider the Hamming metric for sources </a:t>
            </a:r>
            <a:br>
              <a:rPr lang="en-US" dirty="0"/>
            </a:br>
            <a:r>
              <a:rPr lang="en-US" i="1" dirty="0">
                <a:latin typeface="Times New Roman"/>
                <a:cs typeface="Times New Roman"/>
              </a:rPr>
              <a:t>W</a:t>
            </a:r>
            <a:r>
              <a:rPr lang="en-US" dirty="0">
                <a:latin typeface="Times New Roman"/>
                <a:cs typeface="Times New Roman"/>
              </a:rPr>
              <a:t> = </a:t>
            </a:r>
            <a:r>
              <a:rPr lang="en-US" i="1" dirty="0">
                <a:latin typeface="Times New Roman"/>
                <a:cs typeface="Times New Roman"/>
              </a:rPr>
              <a:t>W</a:t>
            </a:r>
            <a:r>
              <a:rPr lang="en-US" baseline="-25000" dirty="0">
                <a:latin typeface="Times New Roman"/>
                <a:cs typeface="Times New Roman"/>
              </a:rPr>
              <a:t>1</a:t>
            </a:r>
            <a:r>
              <a:rPr lang="en-US" dirty="0">
                <a:latin typeface="Times New Roman"/>
                <a:cs typeface="Times New Roman"/>
              </a:rPr>
              <a:t>,…, </a:t>
            </a:r>
            <a:r>
              <a:rPr lang="en-US" i="1" dirty="0" err="1">
                <a:latin typeface="Times New Roman"/>
                <a:cs typeface="Times New Roman"/>
              </a:rPr>
              <a:t>W</a:t>
            </a:r>
            <a:r>
              <a:rPr lang="en-US" i="1" baseline="-25000" dirty="0" err="1">
                <a:latin typeface="Times New Roman"/>
                <a:cs typeface="Times New Roman"/>
              </a:rPr>
              <a:t>k</a:t>
            </a:r>
            <a:r>
              <a:rPr lang="en-US" dirty="0">
                <a:latin typeface="Times New Roman"/>
                <a:cs typeface="Times New Roman"/>
              </a:rPr>
              <a:t> </a:t>
            </a:r>
            <a:r>
              <a:rPr lang="en-US" dirty="0"/>
              <a:t>where each </a:t>
            </a:r>
            <a:r>
              <a:rPr lang="en-US" i="1" dirty="0">
                <a:latin typeface="Times New Roman"/>
                <a:cs typeface="Times New Roman"/>
              </a:rPr>
              <a:t>W</a:t>
            </a:r>
            <a:r>
              <a:rPr lang="en-US" i="1" baseline="-25000" dirty="0">
                <a:latin typeface="Times New Roman"/>
                <a:cs typeface="Times New Roman"/>
              </a:rPr>
              <a:t>i</a:t>
            </a:r>
            <a:r>
              <a:rPr lang="en-US" dirty="0"/>
              <a:t> is over alphabet </a:t>
            </a:r>
            <a:r>
              <a:rPr lang="en-US" i="1" dirty="0">
                <a:latin typeface="Times New Roman"/>
                <a:cs typeface="Times New Roman"/>
              </a:rPr>
              <a:t>Z</a:t>
            </a:r>
            <a:r>
              <a:rPr lang="en-US" dirty="0"/>
              <a:t> </a:t>
            </a:r>
          </a:p>
          <a:p>
            <a:endParaRPr lang="en-US" dirty="0"/>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8</a:t>
            </a:fld>
            <a:r>
              <a:rPr lang="en-US" smtClean="0"/>
              <a:t> BWF 4/2/2014</a:t>
            </a:r>
            <a:endParaRPr lang="en-US" dirty="0"/>
          </a:p>
        </p:txBody>
      </p:sp>
      <p:sp>
        <p:nvSpPr>
          <p:cNvPr id="5" name="TextBox 4"/>
          <p:cNvSpPr txBox="1"/>
          <p:nvPr/>
        </p:nvSpPr>
        <p:spPr>
          <a:xfrm>
            <a:off x="2753895" y="4959684"/>
            <a:ext cx="1556836" cy="369332"/>
          </a:xfrm>
          <a:prstGeom prst="rect">
            <a:avLst/>
          </a:prstGeom>
          <a:noFill/>
        </p:spPr>
        <p:txBody>
          <a:bodyPr wrap="none" rtlCol="0">
            <a:spAutoFit/>
          </a:bodyPr>
          <a:lstStyle/>
          <a:p>
            <a:r>
              <a:rPr lang="en-US" dirty="0" smtClean="0"/>
              <a:t>XXXXX: Do this</a:t>
            </a:r>
            <a:endParaRPr lang="en-US" dirty="0"/>
          </a:p>
        </p:txBody>
      </p:sp>
    </p:spTree>
    <p:extLst>
      <p:ext uri="{BB962C8B-B14F-4D97-AF65-F5344CB8AC3E}">
        <p14:creationId xmlns:p14="http://schemas.microsoft.com/office/powerpoint/2010/main" val="397060405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600" y="-4762"/>
            <a:ext cx="8229600" cy="1143000"/>
          </a:xfrm>
        </p:spPr>
        <p:txBody>
          <a:bodyPr/>
          <a:lstStyle/>
          <a:p>
            <a:r>
              <a:rPr lang="en-US" dirty="0" smtClean="0"/>
              <a:t>Results </a:t>
            </a:r>
            <a:endParaRPr lang="en-US" dirty="0"/>
          </a:p>
        </p:txBody>
      </p:sp>
      <p:sp>
        <p:nvSpPr>
          <p:cNvPr id="3" name="Content Placeholder 2"/>
          <p:cNvSpPr>
            <a:spLocks noGrp="1"/>
          </p:cNvSpPr>
          <p:nvPr>
            <p:ph idx="1"/>
          </p:nvPr>
        </p:nvSpPr>
        <p:spPr>
          <a:xfrm>
            <a:off x="457200" y="990600"/>
            <a:ext cx="8229600" cy="5537200"/>
          </a:xfrm>
        </p:spPr>
        <p:txBody>
          <a:bodyPr>
            <a:normAutofit fontScale="92500"/>
          </a:bodyPr>
          <a:lstStyle/>
          <a:p>
            <a:r>
              <a:rPr lang="en-US" dirty="0" smtClean="0">
                <a:latin typeface="Calibri"/>
                <a:cs typeface="Calibri"/>
              </a:rPr>
              <a:t>First construction:</a:t>
            </a:r>
          </a:p>
          <a:p>
            <a:pPr lvl="1"/>
            <a:r>
              <a:rPr lang="en-US" dirty="0" smtClean="0">
                <a:latin typeface="Calibri"/>
                <a:cs typeface="Calibri"/>
              </a:rPr>
              <a:t>Security </a:t>
            </a:r>
            <a:r>
              <a:rPr lang="en-US" dirty="0" smtClean="0">
                <a:latin typeface="Calibri"/>
                <a:cs typeface="Calibri"/>
              </a:rPr>
              <a:t>requirement: </a:t>
            </a:r>
            <a:r>
              <a:rPr lang="en-US" i="1" dirty="0" err="1">
                <a:latin typeface="Times New Roman"/>
                <a:cs typeface="Times New Roman"/>
              </a:rPr>
              <a:t>ω</a:t>
            </a:r>
            <a:r>
              <a:rPr lang="en-US" dirty="0">
                <a:latin typeface="Times New Roman"/>
                <a:cs typeface="Times New Roman"/>
              </a:rPr>
              <a:t>(log </a:t>
            </a:r>
            <a:r>
              <a:rPr lang="en-US" i="1" dirty="0" smtClean="0">
                <a:latin typeface="Times New Roman"/>
                <a:cs typeface="Times New Roman"/>
              </a:rPr>
              <a:t>n</a:t>
            </a:r>
            <a:r>
              <a:rPr lang="en-US" dirty="0" smtClean="0">
                <a:latin typeface="Times New Roman"/>
                <a:cs typeface="Times New Roman"/>
              </a:rPr>
              <a:t>) </a:t>
            </a:r>
            <a:r>
              <a:rPr lang="en-US" dirty="0" smtClean="0">
                <a:latin typeface="Calibri"/>
                <a:cs typeface="Calibri"/>
              </a:rPr>
              <a:t>entropy in most </a:t>
            </a:r>
            <a:r>
              <a:rPr lang="en-US" dirty="0" smtClean="0">
                <a:latin typeface="Calibri"/>
                <a:cs typeface="Calibri"/>
              </a:rPr>
              <a:t>symbols</a:t>
            </a:r>
          </a:p>
          <a:p>
            <a:pPr lvl="1"/>
            <a:r>
              <a:rPr lang="en-US" dirty="0" smtClean="0">
                <a:latin typeface="Calibri"/>
                <a:cs typeface="Calibri"/>
              </a:rPr>
              <a:t>Error tolerance: </a:t>
            </a:r>
            <a:r>
              <a:rPr lang="en-US" dirty="0" err="1" smtClean="0">
                <a:latin typeface="Times New Roman"/>
                <a:cs typeface="Times New Roman"/>
              </a:rPr>
              <a:t>Θ</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endParaRPr lang="en-US" dirty="0" smtClean="0">
              <a:latin typeface="Calibri"/>
              <a:cs typeface="Calibri"/>
            </a:endParaRPr>
          </a:p>
          <a:p>
            <a:r>
              <a:rPr lang="en-US" dirty="0" smtClean="0">
                <a:latin typeface="Calibri"/>
                <a:cs typeface="Calibri"/>
              </a:rPr>
              <a:t>Second </a:t>
            </a:r>
            <a:r>
              <a:rPr lang="en-US" dirty="0" smtClean="0">
                <a:latin typeface="Calibri"/>
                <a:cs typeface="Calibri"/>
              </a:rPr>
              <a:t>construction: </a:t>
            </a:r>
            <a:endParaRPr lang="en-US" dirty="0">
              <a:latin typeface="Calibri"/>
              <a:cs typeface="Calibri"/>
            </a:endParaRPr>
          </a:p>
          <a:p>
            <a:pPr lvl="1"/>
            <a:r>
              <a:rPr lang="en-US" dirty="0" smtClean="0">
                <a:latin typeface="Calibri"/>
                <a:cs typeface="Calibri"/>
              </a:rPr>
              <a:t>Security </a:t>
            </a:r>
            <a:r>
              <a:rPr lang="en-US" dirty="0" smtClean="0">
                <a:latin typeface="Calibri"/>
                <a:cs typeface="Calibri"/>
              </a:rPr>
              <a:t>requirement: </a:t>
            </a:r>
            <a:r>
              <a:rPr lang="en-US" dirty="0" err="1" smtClean="0">
                <a:latin typeface="Times New Roman"/>
                <a:cs typeface="Times New Roman"/>
              </a:rPr>
              <a:t>Ω</a:t>
            </a:r>
            <a:r>
              <a:rPr lang="en-US" dirty="0" smtClean="0">
                <a:latin typeface="Times New Roman"/>
                <a:cs typeface="Times New Roman"/>
              </a:rPr>
              <a:t>(1)</a:t>
            </a:r>
            <a:r>
              <a:rPr lang="en-US" dirty="0" smtClean="0">
                <a:latin typeface="Calibri"/>
                <a:cs typeface="Calibri"/>
              </a:rPr>
              <a:t> entropy in most </a:t>
            </a:r>
            <a:r>
              <a:rPr lang="en-US" dirty="0" smtClean="0">
                <a:latin typeface="Calibri"/>
                <a:cs typeface="Calibri"/>
              </a:rPr>
              <a:t>symbols</a:t>
            </a:r>
          </a:p>
          <a:p>
            <a:pPr lvl="1"/>
            <a:r>
              <a:rPr lang="en-US" dirty="0" smtClean="0">
                <a:latin typeface="Calibri"/>
                <a:cs typeface="Calibri"/>
              </a:rPr>
              <a:t>Error </a:t>
            </a:r>
            <a:r>
              <a:rPr lang="en-US" dirty="0" smtClean="0">
                <a:latin typeface="Calibri"/>
                <a:cs typeface="Calibri"/>
              </a:rPr>
              <a:t>tolerance: </a:t>
            </a:r>
            <a:r>
              <a:rPr lang="en-US" i="1" dirty="0" smtClean="0">
                <a:latin typeface="Times New Roman"/>
                <a:cs typeface="Times New Roman"/>
              </a:rPr>
              <a:t>k</a:t>
            </a:r>
            <a:r>
              <a:rPr lang="en-US" dirty="0" smtClean="0">
                <a:latin typeface="Times New Roman"/>
                <a:cs typeface="Times New Roman"/>
              </a:rPr>
              <a:t>/</a:t>
            </a:r>
            <a:r>
              <a:rPr lang="en-US" i="1" dirty="0" err="1" smtClean="0">
                <a:latin typeface="Times New Roman"/>
                <a:cs typeface="Times New Roman"/>
              </a:rPr>
              <a:t>ω</a:t>
            </a:r>
            <a:r>
              <a:rPr lang="en-US" dirty="0" smtClean="0">
                <a:latin typeface="Times New Roman"/>
                <a:cs typeface="Times New Roman"/>
              </a:rPr>
              <a:t>(log </a:t>
            </a:r>
            <a:r>
              <a:rPr lang="en-US" i="1" dirty="0" smtClean="0">
                <a:latin typeface="Times New Roman"/>
                <a:cs typeface="Times New Roman"/>
              </a:rPr>
              <a:t>k</a:t>
            </a:r>
            <a:r>
              <a:rPr lang="en-US" dirty="0" smtClean="0">
                <a:latin typeface="Times New Roman"/>
                <a:cs typeface="Times New Roman"/>
              </a:rPr>
              <a:t>)</a:t>
            </a:r>
            <a:endParaRPr lang="en-US" dirty="0">
              <a:latin typeface="Calibri"/>
              <a:cs typeface="Calibri"/>
            </a:endParaRPr>
          </a:p>
          <a:p>
            <a:endParaRPr lang="en-US" dirty="0" smtClean="0">
              <a:latin typeface="Calibri"/>
              <a:cs typeface="Calibri"/>
            </a:endParaRPr>
          </a:p>
          <a:p>
            <a:r>
              <a:rPr lang="en-US" dirty="0" smtClean="0">
                <a:latin typeface="Calibri"/>
                <a:cs typeface="Calibri"/>
              </a:rPr>
              <a:t>Security </a:t>
            </a:r>
            <a:r>
              <a:rPr lang="en-US" dirty="0" smtClean="0">
                <a:latin typeface="Calibri"/>
                <a:cs typeface="Calibri"/>
              </a:rPr>
              <a:t>of our schemes relies on point obfuscation (achievable under particular number theoretic assumptions </a:t>
            </a:r>
            <a:r>
              <a:rPr lang="en-US" sz="2800" dirty="0" smtClean="0">
                <a:latin typeface="Calibri"/>
                <a:cs typeface="Calibri"/>
              </a:rPr>
              <a:t>[BitanskiCanetti10]</a:t>
            </a:r>
            <a:r>
              <a:rPr lang="en-US" dirty="0" smtClean="0">
                <a:latin typeface="Calibri"/>
                <a:cs typeface="Calibri"/>
              </a:rPr>
              <a:t>)</a:t>
            </a:r>
            <a:endParaRPr lang="en-US" dirty="0" smtClean="0">
              <a:latin typeface="Times New Roman"/>
              <a:cs typeface="Times New Roman"/>
            </a:endParaRPr>
          </a:p>
        </p:txBody>
      </p:sp>
      <p:sp>
        <p:nvSpPr>
          <p:cNvPr id="5" name="Slide Number Placeholder 4"/>
          <p:cNvSpPr>
            <a:spLocks noGrp="1"/>
          </p:cNvSpPr>
          <p:nvPr>
            <p:ph type="sldNum" sz="quarter" idx="12"/>
          </p:nvPr>
        </p:nvSpPr>
        <p:spPr/>
        <p:txBody>
          <a:bodyPr/>
          <a:lstStyle/>
          <a:p>
            <a:pPr algn="l"/>
            <a:fld id="{9ED7421F-71E7-F748-8E9F-5BC3CDBE49C2}" type="slidenum">
              <a:rPr lang="en-US" smtClean="0"/>
              <a:pPr algn="l"/>
              <a:t>9</a:t>
            </a:fld>
            <a:r>
              <a:rPr lang="en-US" smtClean="0"/>
              <a:t> BWF 4/2/2014</a:t>
            </a:r>
            <a:endParaRPr lang="en-US" dirty="0"/>
          </a:p>
        </p:txBody>
      </p:sp>
    </p:spTree>
    <p:extLst>
      <p:ext uri="{BB962C8B-B14F-4D97-AF65-F5344CB8AC3E}">
        <p14:creationId xmlns:p14="http://schemas.microsoft.com/office/powerpoint/2010/main" val="10159314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a:solidFill>
            <a:schemeClr val="tx1"/>
          </a:solidFill>
          <a:tailEnd type="triangle" w="lg" len="lg"/>
        </a:ln>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13908</TotalTime>
  <Words>8036</Words>
  <Application>Microsoft Macintosh PowerPoint</Application>
  <PresentationFormat>On-screen Show (4:3)</PresentationFormat>
  <Paragraphs>1340</Paragraphs>
  <Slides>60</Slides>
  <Notes>55</Notes>
  <HiddenSlides>5</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60</vt:i4>
      </vt:variant>
    </vt:vector>
  </HeadingPairs>
  <TitlesOfParts>
    <vt:vector size="63" baseType="lpstr">
      <vt:lpstr>Office Theme</vt:lpstr>
      <vt:lpstr>Microsoft Equation</vt:lpstr>
      <vt:lpstr>Equation</vt:lpstr>
      <vt:lpstr>Key Derivation from Noisy Sources with More Errors Than Entropy</vt:lpstr>
      <vt:lpstr>Key Derivation from Noisy Sources</vt:lpstr>
      <vt:lpstr>Fuzzy Extractors</vt:lpstr>
      <vt:lpstr>Error Tolerance and Security are at Odds</vt:lpstr>
      <vt:lpstr>Error Tolerance and Security are at Odds</vt:lpstr>
      <vt:lpstr>Error Tolerance and Security are at Odds</vt:lpstr>
      <vt:lpstr>Minimum Usable Entropy</vt:lpstr>
      <vt:lpstr>Hamming Metric</vt:lpstr>
      <vt:lpstr>Results </vt:lpstr>
      <vt:lpstr>Point Obfuscation</vt:lpstr>
      <vt:lpstr>Point Obfuscation</vt:lpstr>
      <vt:lpstr>Point Obfuscation</vt:lpstr>
      <vt:lpstr>Construction Attempt #1</vt:lpstr>
      <vt:lpstr>Construction Attempt #2</vt:lpstr>
      <vt:lpstr>Construction Attempt #2</vt:lpstr>
      <vt:lpstr>Construction Attempt #2</vt:lpstr>
      <vt:lpstr>PowerPoint Presentation</vt:lpstr>
      <vt:lpstr>Construction Attempt #3</vt:lpstr>
      <vt:lpstr>Construction Attempt #3</vt:lpstr>
      <vt:lpstr>Construction Attempt #3</vt:lpstr>
      <vt:lpstr>Construction Attempt #3</vt:lpstr>
      <vt:lpstr>Construction Attempt #3</vt:lpstr>
      <vt:lpstr>Construction Attempt #3</vt:lpstr>
      <vt:lpstr>Construction</vt:lpstr>
      <vt:lpstr>Construction</vt:lpstr>
      <vt:lpstr>Construction</vt:lpstr>
      <vt:lpstr>Correctness and Security</vt:lpstr>
      <vt:lpstr>What is revealed by obfuscations?</vt:lpstr>
      <vt:lpstr>Block Unguessable Distributions</vt:lpstr>
      <vt:lpstr>Block Unguessable: Proceed with Caution</vt:lpstr>
      <vt:lpstr>Block Unguessable Distributions</vt:lpstr>
      <vt:lpstr>Security</vt:lpstr>
      <vt:lpstr>Security</vt:lpstr>
      <vt:lpstr>Security</vt:lpstr>
      <vt:lpstr>Security</vt:lpstr>
      <vt:lpstr>Error Tolerance and Security are at Odds</vt:lpstr>
      <vt:lpstr>Results </vt:lpstr>
      <vt:lpstr>Results </vt:lpstr>
      <vt:lpstr>Results </vt:lpstr>
      <vt:lpstr>Reducing Required Entropy</vt:lpstr>
      <vt:lpstr>Reducing Required Entropy</vt:lpstr>
      <vt:lpstr>Reducing Required Entropy</vt:lpstr>
      <vt:lpstr>Reducing Required Entropy</vt:lpstr>
      <vt:lpstr>Reducing Required Entropy</vt:lpstr>
      <vt:lpstr>Reducing Required Entropy</vt:lpstr>
      <vt:lpstr>Correctness</vt:lpstr>
      <vt:lpstr>Security</vt:lpstr>
      <vt:lpstr>Security</vt:lpstr>
      <vt:lpstr>Results </vt:lpstr>
      <vt:lpstr>Noisy Point Obfuscation</vt:lpstr>
      <vt:lpstr>Conclusion</vt:lpstr>
      <vt:lpstr>Next Steps</vt:lpstr>
      <vt:lpstr>Questions?</vt:lpstr>
      <vt:lpstr>BACKUPS</vt:lpstr>
      <vt:lpstr>Aside</vt:lpstr>
      <vt:lpstr>Expanding Point Functions</vt:lpstr>
      <vt:lpstr>Block Unguessable Distributions</vt:lpstr>
      <vt:lpstr>Block Unguessable Distributions</vt:lpstr>
      <vt:lpstr>Block Unguessable Distributions</vt:lpstr>
      <vt:lpstr>Error Tolerance and Security are at Odds</vt:lpstr>
    </vt:vector>
  </TitlesOfParts>
  <Company>MIT Lincoln Laboratory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Computational Fuzzy Extractors</dc:title>
  <dc:creator>Benjamin Fuller</dc:creator>
  <cp:lastModifiedBy>Benjamin Fuller</cp:lastModifiedBy>
  <cp:revision>610</cp:revision>
  <dcterms:created xsi:type="dcterms:W3CDTF">2013-03-29T19:18:32Z</dcterms:created>
  <dcterms:modified xsi:type="dcterms:W3CDTF">2014-03-09T20:32:41Z</dcterms:modified>
</cp:coreProperties>
</file>