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7" r:id="rId2"/>
    <p:sldId id="259" r:id="rId3"/>
    <p:sldId id="308" r:id="rId4"/>
    <p:sldId id="408" r:id="rId5"/>
    <p:sldId id="365" r:id="rId6"/>
    <p:sldId id="386" r:id="rId7"/>
    <p:sldId id="387" r:id="rId8"/>
    <p:sldId id="388" r:id="rId9"/>
    <p:sldId id="389" r:id="rId10"/>
    <p:sldId id="411" r:id="rId11"/>
    <p:sldId id="390" r:id="rId12"/>
    <p:sldId id="423" r:id="rId13"/>
    <p:sldId id="414" r:id="rId14"/>
    <p:sldId id="413" r:id="rId15"/>
    <p:sldId id="415" r:id="rId16"/>
    <p:sldId id="416" r:id="rId17"/>
    <p:sldId id="418" r:id="rId18"/>
    <p:sldId id="420" r:id="rId19"/>
    <p:sldId id="424" r:id="rId20"/>
    <p:sldId id="421" r:id="rId21"/>
    <p:sldId id="422" r:id="rId22"/>
    <p:sldId id="395" r:id="rId23"/>
    <p:sldId id="396" r:id="rId24"/>
    <p:sldId id="397" r:id="rId25"/>
    <p:sldId id="426" r:id="rId26"/>
    <p:sldId id="398" r:id="rId27"/>
    <p:sldId id="399" r:id="rId28"/>
    <p:sldId id="427" r:id="rId29"/>
    <p:sldId id="428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0A"/>
    <a:srgbClr val="F3E816"/>
    <a:srgbClr val="FFFFFF"/>
    <a:srgbClr val="008000"/>
    <a:srgbClr val="82A0FF"/>
    <a:srgbClr val="0011B2"/>
    <a:srgbClr val="DE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17" autoAdjust="0"/>
    <p:restoredTop sz="74899" autoAdjust="0"/>
  </p:normalViewPr>
  <p:slideViewPr>
    <p:cSldViewPr snapToGrid="0" snapToObjects="1">
      <p:cViewPr varScale="1">
        <p:scale>
          <a:sx n="64" d="100"/>
          <a:sy n="64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E4532-0A1D-7741-B7F8-C491C4C533AD}" type="datetimeFigureOut">
              <a:rPr lang="en-US" smtClean="0"/>
              <a:t>10/1/14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37516-47F0-4541-821C-B48924875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4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FCF78-6F42-DD47-BFB7-03FB0C2A10D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http://</a:t>
            </a:r>
            <a:r>
              <a:rPr lang="en-US" sz="1200" dirty="0" err="1" smtClean="0"/>
              <a:t>sigma.octopart.com</a:t>
            </a:r>
            <a:r>
              <a:rPr lang="en-US" sz="1200" dirty="0" smtClean="0"/>
              <a:t>/14152599/image/Microchip-TC14433EPG.jpg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http://</a:t>
            </a:r>
            <a:r>
              <a:rPr lang="en-US" sz="1200" dirty="0" err="1" smtClean="0"/>
              <a:t>www.drgaelriverz.com</a:t>
            </a:r>
            <a:r>
              <a:rPr lang="en-US" sz="1200" dirty="0" smtClean="0"/>
              <a:t>/images/</a:t>
            </a:r>
            <a:r>
              <a:rPr lang="en-US" sz="1200" dirty="0" err="1" smtClean="0"/>
              <a:t>Round_Eye.JPG</a:t>
            </a:r>
            <a:endParaRPr lang="en-US" sz="120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41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9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1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2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5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3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2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1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4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83B97-7D03-374D-AECD-E740583BEFF3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0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815251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Derivation </a:t>
            </a:r>
            <a:br>
              <a:rPr lang="en-US" dirty="0" smtClean="0"/>
            </a:br>
            <a:r>
              <a:rPr lang="en-US" dirty="0" smtClean="0"/>
              <a:t>from </a:t>
            </a:r>
            <a:br>
              <a:rPr lang="en-US" dirty="0" smtClean="0"/>
            </a:br>
            <a:r>
              <a:rPr lang="en-US" dirty="0" smtClean="0"/>
              <a:t>Noisy Sources</a:t>
            </a:r>
            <a:br>
              <a:rPr lang="en-US" dirty="0" smtClean="0"/>
            </a:br>
            <a:r>
              <a:rPr lang="en-US" dirty="0" smtClean="0"/>
              <a:t>with</a:t>
            </a:r>
            <a:br>
              <a:rPr lang="en-US" dirty="0" smtClean="0"/>
            </a:br>
            <a:r>
              <a:rPr lang="en-US" dirty="0" smtClean="0"/>
              <a:t>More Errors than Entropy</a:t>
            </a:r>
            <a:endParaRPr lang="en-US" dirty="0"/>
          </a:p>
        </p:txBody>
      </p:sp>
      <p:sp>
        <p:nvSpPr>
          <p:cNvPr id="4110" name="Text Box 14"/>
          <p:cNvSpPr txBox="1">
            <a:spLocks noGrp="1" noChangeArrowheads="1"/>
          </p:cNvSpPr>
          <p:nvPr>
            <p:ph type="subTitle" sz="quarter" idx="1"/>
          </p:nvPr>
        </p:nvSpPr>
        <p:spPr>
          <a:xfrm>
            <a:off x="904174" y="3616382"/>
            <a:ext cx="3147798" cy="2119824"/>
          </a:xfrm>
          <a:noFill/>
          <a:ln/>
        </p:spPr>
        <p:txBody>
          <a:bodyPr>
            <a:noAutofit/>
          </a:bodyPr>
          <a:lstStyle/>
          <a:p>
            <a:pPr algn="l"/>
            <a:r>
              <a:rPr lang="en-US" altLang="en-US" sz="2800" dirty="0" smtClean="0">
                <a:solidFill>
                  <a:schemeClr val="tx1"/>
                </a:solidFill>
              </a:rPr>
              <a:t>Ran Canetti</a:t>
            </a:r>
            <a:r>
              <a:rPr lang="en-US" altLang="en-US" sz="2800" dirty="0" smtClean="0">
                <a:solidFill>
                  <a:srgbClr val="000000"/>
                </a:solidFill>
              </a:rPr>
              <a:t>,</a:t>
            </a:r>
            <a:br>
              <a:rPr lang="en-US" altLang="en-US" sz="2800" dirty="0" smtClean="0">
                <a:solidFill>
                  <a:srgbClr val="000000"/>
                </a:solidFill>
              </a:rPr>
            </a:br>
            <a:r>
              <a:rPr lang="en-US" altLang="en-US" sz="2800" dirty="0" smtClean="0">
                <a:solidFill>
                  <a:srgbClr val="000000"/>
                </a:solidFill>
              </a:rPr>
              <a:t>Benjamin Fuller,</a:t>
            </a:r>
            <a:br>
              <a:rPr lang="en-US" altLang="en-US" sz="2800" dirty="0" smtClean="0">
                <a:solidFill>
                  <a:srgbClr val="000000"/>
                </a:solidFill>
              </a:rPr>
            </a:br>
            <a:r>
              <a:rPr lang="en-US" altLang="en-US" sz="2800" dirty="0" smtClean="0">
                <a:solidFill>
                  <a:srgbClr val="000000"/>
                </a:solidFill>
              </a:rPr>
              <a:t>Omer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Paneth</a:t>
            </a:r>
            <a:r>
              <a:rPr lang="en-US" altLang="en-US" sz="2800" dirty="0" smtClean="0">
                <a:solidFill>
                  <a:srgbClr val="000000"/>
                </a:solidFill>
              </a:rPr>
              <a:t>,</a:t>
            </a:r>
            <a:br>
              <a:rPr lang="en-US" altLang="en-US" sz="2800" dirty="0" smtClean="0">
                <a:solidFill>
                  <a:srgbClr val="000000"/>
                </a:solidFill>
              </a:rPr>
            </a:br>
            <a:r>
              <a:rPr lang="en-US" altLang="en-US" sz="2800" dirty="0" smtClean="0">
                <a:solidFill>
                  <a:srgbClr val="000000"/>
                </a:solidFill>
              </a:rPr>
              <a:t>Leonid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Reyzin</a:t>
            </a:r>
            <a:r>
              <a:rPr lang="en-US" altLang="en-US" sz="2800" dirty="0" smtClean="0">
                <a:solidFill>
                  <a:srgbClr val="000000"/>
                </a:solidFill>
              </a:rPr>
              <a:t>,</a:t>
            </a:r>
            <a:br>
              <a:rPr lang="en-US" altLang="en-US" sz="2800" dirty="0" smtClean="0">
                <a:solidFill>
                  <a:srgbClr val="000000"/>
                </a:solidFill>
              </a:rPr>
            </a:br>
            <a:r>
              <a:rPr lang="en-US" altLang="en-US" sz="2800" dirty="0" smtClean="0">
                <a:solidFill>
                  <a:srgbClr val="000000"/>
                </a:solidFill>
              </a:rPr>
              <a:t>and Adam Smith</a:t>
            </a:r>
          </a:p>
        </p:txBody>
      </p:sp>
      <p:pic>
        <p:nvPicPr>
          <p:cNvPr id="3" name="Picture 2" descr="boston_univ_rg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724" y="3768421"/>
            <a:ext cx="2724727" cy="1222288"/>
          </a:xfrm>
          <a:prstGeom prst="rect">
            <a:avLst/>
          </a:prstGeom>
        </p:spPr>
      </p:pic>
      <p:sp>
        <p:nvSpPr>
          <p:cNvPr id="5" name="Text Box 14"/>
          <p:cNvSpPr txBox="1">
            <a:spLocks noChangeArrowheads="1"/>
          </p:cNvSpPr>
          <p:nvPr/>
        </p:nvSpPr>
        <p:spPr>
          <a:xfrm>
            <a:off x="5757543" y="6396171"/>
            <a:ext cx="5134587" cy="54080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>
                <a:solidFill>
                  <a:schemeClr val="tx1"/>
                </a:solidFill>
              </a:rPr>
              <a:t>Oct 1, </a:t>
            </a:r>
            <a:r>
              <a:rPr lang="en-US" altLang="en-US" sz="2000" dirty="0" smtClean="0">
                <a:solidFill>
                  <a:schemeClr val="tx1"/>
                </a:solidFill>
              </a:rPr>
              <a:t>2014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>
          <a:xfrm>
            <a:off x="4136062" y="4990709"/>
            <a:ext cx="3678587" cy="186729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400" dirty="0" smtClean="0">
                <a:solidFill>
                  <a:schemeClr val="tx1"/>
                </a:solidFill>
              </a:rPr>
              <a:t>   (also 	Penn State, </a:t>
            </a:r>
            <a:br>
              <a:rPr lang="en-US" altLang="en-US" sz="2400" dirty="0" smtClean="0">
                <a:solidFill>
                  <a:schemeClr val="tx1"/>
                </a:solidFill>
              </a:rPr>
            </a:br>
            <a:r>
              <a:rPr lang="en-US" altLang="en-US" sz="2400" dirty="0" smtClean="0">
                <a:solidFill>
                  <a:schemeClr val="tx1"/>
                </a:solidFill>
              </a:rPr>
              <a:t>        	</a:t>
            </a:r>
            <a:r>
              <a:rPr lang="en-US" altLang="en-US" sz="2400" dirty="0" smtClean="0">
                <a:solidFill>
                  <a:schemeClr val="tx1"/>
                </a:solidFill>
              </a:rPr>
              <a:t>Tel Aviv </a:t>
            </a:r>
            <a:r>
              <a:rPr lang="en-US" altLang="en-US" sz="2400" dirty="0" smtClean="0">
                <a:solidFill>
                  <a:schemeClr val="tx1"/>
                </a:solidFill>
              </a:rPr>
              <a:t>University,</a:t>
            </a:r>
            <a:br>
              <a:rPr lang="en-US" altLang="en-US" sz="2400" dirty="0" smtClean="0">
                <a:solidFill>
                  <a:schemeClr val="tx1"/>
                </a:solidFill>
              </a:rPr>
            </a:br>
            <a:r>
              <a:rPr lang="en-US" altLang="en-US" sz="2400" dirty="0" smtClean="0">
                <a:solidFill>
                  <a:schemeClr val="tx1"/>
                </a:solidFill>
              </a:rPr>
              <a:t>          	MIT Lincoln Labs)</a:t>
            </a:r>
            <a:endParaRPr lang="en-US" alt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2816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it possible to handle </a:t>
            </a:r>
            <a:br>
              <a:rPr lang="en-US" dirty="0" smtClean="0"/>
            </a:br>
            <a:r>
              <a:rPr lang="en-US" dirty="0" smtClean="0"/>
              <a:t>“more errors than entropy” (</a:t>
            </a:r>
            <a:r>
              <a:rPr lang="en-US" i="1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 &gt;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734" y="1153592"/>
            <a:ext cx="65154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Consider some distribution for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 </a:t>
            </a:r>
            <a:r>
              <a:rPr lang="en-US" sz="2400" dirty="0"/>
              <a:t>with entropy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Suppose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&gt;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Then 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400" i="1" baseline="-25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&gt; </a:t>
            </a:r>
            <a:r>
              <a:rPr lang="en-US" sz="2400" dirty="0" smtClean="0">
                <a:latin typeface="Times New Roman"/>
                <a:cs typeface="Times New Roman"/>
              </a:rPr>
              <a:t>2</a:t>
            </a:r>
            <a:r>
              <a:rPr lang="en-US" sz="2400" i="1" baseline="30000" dirty="0" smtClean="0">
                <a:latin typeface="Times New Roman"/>
                <a:cs typeface="Times New Roman"/>
              </a:rPr>
              <a:t>k</a:t>
            </a:r>
            <a:endParaRPr lang="en-US" sz="2400" baseline="300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Possibly  </a:t>
            </a:r>
            <a:r>
              <a:rPr lang="en-US" sz="2400" dirty="0">
                <a:latin typeface="Times New Roman"/>
                <a:cs typeface="Times New Roman"/>
              </a:rPr>
              <a:t>|</a:t>
            </a:r>
            <a:r>
              <a:rPr lang="en-US" sz="24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400" i="1" baseline="-25000" dirty="0" err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latin typeface="Times New Roman"/>
                <a:cs typeface="Times New Roman"/>
              </a:rPr>
              <a:t>| &gt;</a:t>
            </a:r>
            <a:r>
              <a:rPr lang="en-US" sz="2400" dirty="0" smtClean="0">
                <a:cs typeface="Calibri"/>
              </a:rPr>
              <a:t> # of possibilities for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cs typeface="Calibri"/>
              </a:rPr>
              <a:t>Possibly all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/>
              <a:t> lie in a single ball</a:t>
            </a:r>
            <a:endParaRPr lang="en-US" sz="2400" baseline="-25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No matter what we do, adversary can</a:t>
            </a:r>
            <a:br>
              <a:rPr lang="en-US" sz="2400" dirty="0" smtClean="0"/>
            </a:br>
            <a:r>
              <a:rPr lang="en-US" sz="2400" dirty="0" smtClean="0"/>
              <a:t>get the output by running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Rep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/>
              <a:t>on 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1 </a:t>
            </a:r>
            <a:r>
              <a:rPr lang="en-US" sz="2400" dirty="0" smtClean="0"/>
              <a:t>= center of that ball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No construction that is analyzed</a:t>
            </a:r>
            <a:br>
              <a:rPr lang="en-US" sz="2400" dirty="0" smtClean="0"/>
            </a:br>
            <a:r>
              <a:rPr lang="en-US" sz="2400" dirty="0" smtClean="0"/>
              <a:t>only in terms of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r>
              <a:rPr lang="en-US" sz="2400" dirty="0" smtClean="0"/>
              <a:t> and </a:t>
            </a:r>
            <a:r>
              <a:rPr lang="en-US" sz="2400" i="1" dirty="0" smtClean="0">
                <a:latin typeface="Times New Roman"/>
                <a:cs typeface="Times New Roman"/>
              </a:rPr>
              <a:t>k</a:t>
            </a:r>
            <a:r>
              <a:rPr lang="en-US" sz="2400" dirty="0" smtClean="0"/>
              <a:t> can be secure!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E.g., irises: </a:t>
            </a:r>
            <a:r>
              <a:rPr lang="en-US" sz="2400" dirty="0">
                <a:latin typeface="Times New Roman"/>
                <a:cs typeface="Times New Roman"/>
              </a:rPr>
              <a:t>log</a:t>
            </a:r>
            <a:r>
              <a:rPr lang="en-US" sz="2400" dirty="0"/>
              <a:t> </a:t>
            </a:r>
            <a:r>
              <a:rPr lang="en-US" sz="2400" dirty="0">
                <a:latin typeface="Times New Roman"/>
                <a:cs typeface="Times New Roman"/>
              </a:rPr>
              <a:t>|</a:t>
            </a:r>
            <a:r>
              <a:rPr lang="en-US" sz="24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400" i="1" baseline="-25000" dirty="0" err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en-US" sz="2400" dirty="0">
                <a:latin typeface="Times New Roman"/>
                <a:cs typeface="Times New Roman"/>
              </a:rPr>
              <a:t>| ≈ </a:t>
            </a:r>
            <a:r>
              <a:rPr lang="en-US" sz="2400" dirty="0" smtClean="0">
                <a:latin typeface="Times New Roman"/>
                <a:cs typeface="Times New Roman"/>
              </a:rPr>
              <a:t>900 </a:t>
            </a:r>
            <a:r>
              <a:rPr lang="en-US" sz="2400" dirty="0" smtClean="0">
                <a:cs typeface="Calibri"/>
              </a:rPr>
              <a:t>but </a:t>
            </a:r>
            <a:r>
              <a:rPr lang="en-US" sz="2400" i="1" dirty="0" smtClean="0">
                <a:latin typeface="Times New Roman"/>
                <a:cs typeface="Times New Roman"/>
              </a:rPr>
              <a:t>k </a:t>
            </a:r>
            <a:r>
              <a:rPr lang="en-US" sz="2400" dirty="0">
                <a:latin typeface="Times New Roman"/>
                <a:cs typeface="Times New Roman"/>
              </a:rPr>
              <a:t>≈ </a:t>
            </a:r>
            <a:r>
              <a:rPr lang="en-US" sz="2400" dirty="0" smtClean="0">
                <a:latin typeface="Times New Roman"/>
                <a:cs typeface="Times New Roman"/>
              </a:rPr>
              <a:t>250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But not all in a single ball!</a:t>
            </a:r>
            <a:endParaRPr lang="en-US" sz="2400" dirty="0" smtClean="0">
              <a:latin typeface="Times New Roman"/>
              <a:cs typeface="Times New Roman"/>
            </a:endParaRPr>
          </a:p>
        </p:txBody>
      </p:sp>
      <p:sp>
        <p:nvSpPr>
          <p:cNvPr id="7" name="Oval 6"/>
          <p:cNvSpPr/>
          <p:nvPr/>
        </p:nvSpPr>
        <p:spPr>
          <a:xfrm>
            <a:off x="5090063" y="2765285"/>
            <a:ext cx="2194560" cy="2194560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5320131" y="393602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9164" y="3479911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197285" y="288955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052731" y="240780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114282" y="520920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7554335" y="518854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549343" y="202153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7806154" y="298795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354954" y="493457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732431" y="442920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7254001" y="288955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657082" y="499858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771797" y="492449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995742" y="240780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6103319" y="3792281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6294395" y="3822194"/>
            <a:ext cx="1297154" cy="32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8254429" y="381059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34" name="Rectangle 33"/>
          <p:cNvSpPr/>
          <p:nvPr/>
        </p:nvSpPr>
        <p:spPr>
          <a:xfrm>
            <a:off x="8317927" y="3294103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294435" y="3294103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7" name="Trapezoid 36"/>
          <p:cNvSpPr/>
          <p:nvPr/>
        </p:nvSpPr>
        <p:spPr bwMode="auto">
          <a:xfrm rot="5400000">
            <a:off x="7598739" y="3444346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91549" y="3494739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 flipV="1">
            <a:off x="5829303" y="2857500"/>
            <a:ext cx="324662" cy="9347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41" name="Rectangle 40"/>
          <p:cNvSpPr/>
          <p:nvPr/>
        </p:nvSpPr>
        <p:spPr>
          <a:xfrm rot="4179712">
            <a:off x="5721536" y="3154866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sp>
        <p:nvSpPr>
          <p:cNvPr id="46" name="Rectangle 36"/>
          <p:cNvSpPr>
            <a:spLocks noChangeArrowheads="1"/>
          </p:cNvSpPr>
          <p:nvPr/>
        </p:nvSpPr>
        <p:spPr bwMode="auto">
          <a:xfrm>
            <a:off x="149567" y="5711985"/>
            <a:ext cx="8890000" cy="84474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400" b="1" dirty="0" smtClean="0"/>
              <a:t>Moral: our constructions will exploit structure in the source </a:t>
            </a:r>
            <a:br>
              <a:rPr lang="en-US" sz="2400" b="1" dirty="0" smtClean="0"/>
            </a:br>
            <a:r>
              <a:rPr lang="en-US" sz="2400" b="1" dirty="0" smtClean="0"/>
              <a:t>(not “any source of a given </a:t>
            </a:r>
            <a:r>
              <a:rPr lang="en-US" sz="2400" b="1" i="1" dirty="0" smtClean="0">
                <a:latin typeface="Times New Roman"/>
                <a:cs typeface="Times New Roman"/>
              </a:rPr>
              <a:t>k</a:t>
            </a:r>
            <a:r>
              <a:rPr lang="en-US" sz="2400" b="1" dirty="0" smtClean="0"/>
              <a:t>” like prior work)</a:t>
            </a:r>
            <a:endParaRPr lang="en-US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088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644808" y="4561927"/>
            <a:ext cx="1279508" cy="2177697"/>
            <a:chOff x="1643244" y="4564057"/>
            <a:chExt cx="1279508" cy="2177697"/>
          </a:xfrm>
        </p:grpSpPr>
        <p:grpSp>
          <p:nvGrpSpPr>
            <p:cNvPr id="78" name="Group 7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01" name="Rectangle 10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98" name="Rectangle 9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5701" y="4561927"/>
            <a:ext cx="1279508" cy="2177697"/>
            <a:chOff x="1643244" y="4564057"/>
            <a:chExt cx="1279508" cy="2177697"/>
          </a:xfrm>
        </p:grpSpPr>
        <p:grpSp>
          <p:nvGrpSpPr>
            <p:cNvPr id="104" name="Group 103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26" name="Picture 1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7" name="Rectangle 126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4" name="Rectangle 123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1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213915" y="4561927"/>
            <a:ext cx="1279508" cy="2177697"/>
            <a:chOff x="1643244" y="4564057"/>
            <a:chExt cx="1279508" cy="2177697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3" name="Rectangle 152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0" name="Rectangle 149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4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2" name="Rectangle 131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783022" y="4561927"/>
            <a:ext cx="1279508" cy="2177697"/>
            <a:chOff x="1643244" y="4564057"/>
            <a:chExt cx="1279508" cy="2177697"/>
          </a:xfrm>
        </p:grpSpPr>
        <p:grpSp>
          <p:nvGrpSpPr>
            <p:cNvPr id="156" name="Group 155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78" name="Picture 17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9" name="Rectangle 178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6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58" name="Rectangle 157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352129" y="4561927"/>
            <a:ext cx="1279508" cy="2177697"/>
            <a:chOff x="1643244" y="4564057"/>
            <a:chExt cx="1279508" cy="2177697"/>
          </a:xfrm>
        </p:grpSpPr>
        <p:grpSp>
          <p:nvGrpSpPr>
            <p:cNvPr id="182" name="Group 181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04" name="Picture 20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5" name="Rectangle 204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06" name="Rectangle 205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01" name="Picture 20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2" name="Rectangle 201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8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4" name="Rectangle 183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7921237" y="4561927"/>
            <a:ext cx="1279508" cy="2177697"/>
            <a:chOff x="1643244" y="4564057"/>
            <a:chExt cx="1279508" cy="2177697"/>
          </a:xfrm>
        </p:grpSpPr>
        <p:grpSp>
          <p:nvGrpSpPr>
            <p:cNvPr id="208" name="Group 20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31" name="Rectangle 23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32" name="Rectangle 23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27" name="Picture 2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28" name="Rectangle 22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0" name="Rectangle 20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33" name="Rectangle 232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882646" y="4561927"/>
            <a:ext cx="10613283" cy="1721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33" grpId="0"/>
      <p:bldP spid="234" grpId="0" animBg="1"/>
      <p:bldP spid="2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644808" y="4561927"/>
            <a:ext cx="1279508" cy="2177697"/>
            <a:chOff x="1643244" y="4564057"/>
            <a:chExt cx="1279508" cy="2177697"/>
          </a:xfrm>
        </p:grpSpPr>
        <p:grpSp>
          <p:nvGrpSpPr>
            <p:cNvPr id="78" name="Group 7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01" name="Rectangle 10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98" name="Rectangle 9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5701" y="4561927"/>
            <a:ext cx="1279508" cy="2177697"/>
            <a:chOff x="1643244" y="4564057"/>
            <a:chExt cx="1279508" cy="2177697"/>
          </a:xfrm>
        </p:grpSpPr>
        <p:grpSp>
          <p:nvGrpSpPr>
            <p:cNvPr id="104" name="Group 103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26" name="Picture 1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7" name="Rectangle 126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4" name="Rectangle 123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1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213915" y="4561927"/>
            <a:ext cx="1279508" cy="2177697"/>
            <a:chOff x="1643244" y="4564057"/>
            <a:chExt cx="1279508" cy="2177697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3" name="Rectangle 152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0" name="Rectangle 149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4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2" name="Rectangle 131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783022" y="4561927"/>
            <a:ext cx="1279508" cy="2177697"/>
            <a:chOff x="1643244" y="4564057"/>
            <a:chExt cx="1279508" cy="2177697"/>
          </a:xfrm>
        </p:grpSpPr>
        <p:grpSp>
          <p:nvGrpSpPr>
            <p:cNvPr id="156" name="Group 155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78" name="Picture 17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9" name="Rectangle 178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6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58" name="Rectangle 157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352129" y="4561927"/>
            <a:ext cx="1279508" cy="2177697"/>
            <a:chOff x="1643244" y="4564057"/>
            <a:chExt cx="1279508" cy="2177697"/>
          </a:xfrm>
        </p:grpSpPr>
        <p:grpSp>
          <p:nvGrpSpPr>
            <p:cNvPr id="182" name="Group 181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04" name="Picture 20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5" name="Rectangle 204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06" name="Rectangle 205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01" name="Picture 20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2" name="Rectangle 201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8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4" name="Rectangle 183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7921237" y="4561927"/>
            <a:ext cx="1279508" cy="2177697"/>
            <a:chOff x="1643244" y="4564057"/>
            <a:chExt cx="1279508" cy="2177697"/>
          </a:xfrm>
        </p:grpSpPr>
        <p:grpSp>
          <p:nvGrpSpPr>
            <p:cNvPr id="208" name="Group 20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31" name="Rectangle 23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32" name="Rectangle 23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27" name="Picture 2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28" name="Rectangle 22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0" name="Rectangle 20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33" name="Rectangle 232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3407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644808" y="4561927"/>
            <a:ext cx="1279508" cy="2177697"/>
            <a:chOff x="1643244" y="4564057"/>
            <a:chExt cx="1279508" cy="2177697"/>
          </a:xfrm>
        </p:grpSpPr>
        <p:grpSp>
          <p:nvGrpSpPr>
            <p:cNvPr id="78" name="Group 7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01" name="Rectangle 10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98" name="Rectangle 9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5701" y="4561927"/>
            <a:ext cx="1279508" cy="2177697"/>
            <a:chOff x="1643244" y="4564057"/>
            <a:chExt cx="1279508" cy="2177697"/>
          </a:xfrm>
        </p:grpSpPr>
        <p:grpSp>
          <p:nvGrpSpPr>
            <p:cNvPr id="104" name="Group 103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26" name="Picture 1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7" name="Rectangle 126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4" name="Rectangle 123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1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213915" y="4561927"/>
            <a:ext cx="1279508" cy="2177697"/>
            <a:chOff x="1643244" y="4564057"/>
            <a:chExt cx="1279508" cy="2177697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3" name="Rectangle 152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0" name="Rectangle 149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4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2" name="Rectangle 131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783022" y="4561927"/>
            <a:ext cx="1279508" cy="2177697"/>
            <a:chOff x="1643244" y="4564057"/>
            <a:chExt cx="1279508" cy="2177697"/>
          </a:xfrm>
        </p:grpSpPr>
        <p:grpSp>
          <p:nvGrpSpPr>
            <p:cNvPr id="156" name="Group 155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78" name="Picture 17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9" name="Rectangle 178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6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58" name="Rectangle 157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352129" y="4561927"/>
            <a:ext cx="1279508" cy="2177697"/>
            <a:chOff x="1643244" y="4564057"/>
            <a:chExt cx="1279508" cy="2177697"/>
          </a:xfrm>
        </p:grpSpPr>
        <p:grpSp>
          <p:nvGrpSpPr>
            <p:cNvPr id="182" name="Group 181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04" name="Picture 20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5" name="Rectangle 204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06" name="Rectangle 205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01" name="Picture 20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2" name="Rectangle 201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8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4" name="Rectangle 183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7921237" y="4561927"/>
            <a:ext cx="1279508" cy="2177697"/>
            <a:chOff x="1643244" y="4564057"/>
            <a:chExt cx="1279508" cy="2177697"/>
          </a:xfrm>
        </p:grpSpPr>
        <p:grpSp>
          <p:nvGrpSpPr>
            <p:cNvPr id="208" name="Group 20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31" name="Rectangle 23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32" name="Rectangle 23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27" name="Picture 2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28" name="Rectangle 22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0" name="Rectangle 20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9952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2134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3249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1807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3476E-6 -1.57262E-6 L -0.88045 0.063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22" y="31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46704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057956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134672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6769" y="432415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64963" y="3530324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6" name="Rectangle 55"/>
          <p:cNvSpPr/>
          <p:nvPr/>
        </p:nvSpPr>
        <p:spPr>
          <a:xfrm>
            <a:off x="8251358" y="3833586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8023154" y="4340753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789311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3" name="Trapezoid 62"/>
          <p:cNvSpPr/>
          <p:nvPr/>
        </p:nvSpPr>
        <p:spPr bwMode="auto">
          <a:xfrm rot="5400000">
            <a:off x="6699007" y="3489669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03914" y="4011186"/>
            <a:ext cx="76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6" name="Oval 65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9" name="Straight Arrow Connector 68"/>
          <p:cNvCxnSpPr>
            <a:stCxn id="61" idx="3"/>
          </p:cNvCxnSpPr>
          <p:nvPr/>
        </p:nvCxnSpPr>
        <p:spPr bwMode="auto">
          <a:xfrm>
            <a:off x="622952" y="4585760"/>
            <a:ext cx="57552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</p:spTree>
    <p:extLst>
      <p:ext uri="{BB962C8B-B14F-4D97-AF65-F5344CB8AC3E}">
        <p14:creationId xmlns:p14="http://schemas.microsoft.com/office/powerpoint/2010/main" val="363072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7" grpId="0" animBg="1"/>
      <p:bldP spid="68" grpId="0" animBg="1"/>
      <p:bldP spid="55" grpId="0"/>
      <p:bldP spid="56" grpId="0" animBg="1"/>
      <p:bldP spid="60" grpId="0"/>
      <p:bldP spid="63" grpId="0" animBg="1"/>
      <p:bldP spid="64" grpId="0"/>
      <p:bldP spid="6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9684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74958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960535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2490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813131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46704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057956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134672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6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6769" y="432415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164963" y="3530324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6" name="Rectangle 55"/>
          <p:cNvSpPr/>
          <p:nvPr/>
        </p:nvSpPr>
        <p:spPr>
          <a:xfrm>
            <a:off x="8251358" y="3833586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8023154" y="4340753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789311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3" name="Trapezoid 62"/>
          <p:cNvSpPr/>
          <p:nvPr/>
        </p:nvSpPr>
        <p:spPr bwMode="auto">
          <a:xfrm rot="5400000">
            <a:off x="6699007" y="3489669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03914" y="4011186"/>
            <a:ext cx="76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6" name="Oval 65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9" name="Straight Arrow Connector 68"/>
          <p:cNvCxnSpPr>
            <a:stCxn id="61" idx="3"/>
          </p:cNvCxnSpPr>
          <p:nvPr/>
        </p:nvCxnSpPr>
        <p:spPr bwMode="auto">
          <a:xfrm>
            <a:off x="622952" y="4585760"/>
            <a:ext cx="57552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5" name="Group 74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77" name="Rectangle 7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80" name="Rectangle 79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12449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9684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74958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960535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2490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813131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46704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057956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134672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6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6769" y="432415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164963" y="3530324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6" name="Rectangle 55"/>
          <p:cNvSpPr/>
          <p:nvPr/>
        </p:nvSpPr>
        <p:spPr>
          <a:xfrm>
            <a:off x="8251358" y="3833586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8023154" y="4340753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789311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3" name="Trapezoid 62"/>
          <p:cNvSpPr/>
          <p:nvPr/>
        </p:nvSpPr>
        <p:spPr bwMode="auto">
          <a:xfrm rot="5400000">
            <a:off x="6699007" y="3489669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03914" y="4011186"/>
            <a:ext cx="76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6" name="Oval 65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9" name="Straight Arrow Connector 68"/>
          <p:cNvCxnSpPr>
            <a:stCxn id="61" idx="3"/>
          </p:cNvCxnSpPr>
          <p:nvPr/>
        </p:nvCxnSpPr>
        <p:spPr bwMode="auto">
          <a:xfrm>
            <a:off x="622952" y="4585760"/>
            <a:ext cx="57552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5" name="Group 74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77" name="Rectangle 7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  Use the symbols of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cs typeface="Times New Roman"/>
              </a:rPr>
              <a:t>to open at least one lock</a:t>
            </a:r>
          </a:p>
        </p:txBody>
      </p:sp>
    </p:spTree>
    <p:extLst>
      <p:ext uri="{BB962C8B-B14F-4D97-AF65-F5344CB8AC3E}">
        <p14:creationId xmlns:p14="http://schemas.microsoft.com/office/powerpoint/2010/main" val="4009921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>
          <a:xfrm>
            <a:off x="457200" y="-1294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</a:rPr>
              <a:t>Key Derivation from Noisy Sources</a:t>
            </a:r>
            <a:endParaRPr lang="en-US" dirty="0"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5962" y="1013563"/>
            <a:ext cx="390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Physically </a:t>
            </a:r>
            <a:r>
              <a:rPr lang="en-US" sz="1800" b="1" dirty="0" err="1" smtClean="0"/>
              <a:t>Unclonable</a:t>
            </a:r>
            <a:r>
              <a:rPr lang="en-US" sz="1800" b="1" dirty="0" smtClean="0"/>
              <a:t> Functions (PUFs)</a:t>
            </a:r>
            <a:endParaRPr lang="en-US" sz="1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236468" y="957497"/>
            <a:ext cx="181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Biometric Data</a:t>
            </a:r>
            <a:endParaRPr lang="en-US" sz="1800" b="1" dirty="0"/>
          </a:p>
        </p:txBody>
      </p:sp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247929" y="5955854"/>
            <a:ext cx="8783531" cy="77354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800" b="1" dirty="0" smtClean="0"/>
              <a:t>Goal of this talk: produce good outputs</a:t>
            </a:r>
            <a:br>
              <a:rPr lang="en-US" sz="2800" b="1" dirty="0" smtClean="0"/>
            </a:br>
            <a:r>
              <a:rPr lang="en-US" sz="2800" b="1" dirty="0" smtClean="0"/>
              <a:t>in scenarios we couldn’t handle before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0966" y="2781790"/>
            <a:ext cx="10024191" cy="31498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Arial" charset="0"/>
              </a:rPr>
              <a:t>High-entropy sources are often noisy </a:t>
            </a:r>
          </a:p>
          <a:p>
            <a:pPr lvl="1"/>
            <a:r>
              <a:rPr lang="en-US" sz="2400" dirty="0" smtClean="0">
                <a:latin typeface="Arial" charset="0"/>
              </a:rPr>
              <a:t>Initial reading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  </a:t>
            </a:r>
            <a:r>
              <a:rPr lang="en-US" sz="2400" dirty="0" smtClean="0">
                <a:latin typeface="Times New Roman"/>
                <a:cs typeface="Times New Roman"/>
              </a:rPr>
              <a:t>≠ </a:t>
            </a:r>
            <a:r>
              <a:rPr lang="en-US" sz="2400" dirty="0" smtClean="0">
                <a:latin typeface="Arial" charset="0"/>
              </a:rPr>
              <a:t> later reading reading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latin typeface="Arial" charset="0"/>
              </a:rPr>
              <a:t> </a:t>
            </a:r>
          </a:p>
          <a:p>
            <a:pPr lvl="1"/>
            <a:r>
              <a:rPr lang="en-US" altLang="ja-JP" sz="2400" dirty="0" smtClean="0">
                <a:latin typeface="Arial"/>
                <a:cs typeface="Arial"/>
              </a:rPr>
              <a:t>Assume a bound on distance: 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d</a:t>
            </a:r>
            <a:r>
              <a:rPr lang="en-US" altLang="ja-JP" sz="2400" dirty="0" smtClean="0">
                <a:latin typeface="Times New Roman"/>
                <a:cs typeface="Times New Roman"/>
              </a:rPr>
              <a:t>(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w</a:t>
            </a:r>
            <a:r>
              <a:rPr lang="en-US" altLang="ja-JP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altLang="ja-JP" sz="2400" dirty="0" smtClean="0">
                <a:latin typeface="Times New Roman"/>
                <a:cs typeface="Times New Roman"/>
              </a:rPr>
              <a:t>, 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w</a:t>
            </a:r>
            <a:r>
              <a:rPr lang="en-US" altLang="ja-JP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altLang="ja-JP" sz="2400" dirty="0" smtClean="0">
                <a:latin typeface="Times New Roman"/>
                <a:cs typeface="Times New Roman"/>
              </a:rPr>
              <a:t>) ≤ 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t</a:t>
            </a:r>
            <a:endParaRPr lang="en-US" altLang="ja-JP" sz="2400" baseline="-25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1800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" charset="0"/>
              </a:rPr>
              <a:t>Goal: </a:t>
            </a:r>
            <a:r>
              <a:rPr lang="en-US" sz="2800" dirty="0">
                <a:latin typeface="Arial" charset="0"/>
              </a:rPr>
              <a:t>derive </a:t>
            </a:r>
            <a:r>
              <a:rPr lang="en-US" sz="2800" dirty="0" smtClean="0">
                <a:latin typeface="Arial" charset="0"/>
              </a:rPr>
              <a:t>a stable cryptographically strong output</a:t>
            </a:r>
            <a:endParaRPr lang="en-US" sz="2800" dirty="0">
              <a:latin typeface="Arial" charset="0"/>
            </a:endParaRP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Want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latin typeface="Arial" charset="0"/>
                <a:cs typeface="Arial" charset="0"/>
              </a:rPr>
              <a:t> to </a:t>
            </a:r>
            <a:r>
              <a:rPr lang="en-US" sz="2400" dirty="0">
                <a:latin typeface="Arial" charset="0"/>
                <a:cs typeface="Arial" charset="0"/>
              </a:rPr>
              <a:t>map to same </a:t>
            </a:r>
            <a:r>
              <a:rPr lang="en-US" sz="2400" dirty="0" smtClean="0">
                <a:latin typeface="Arial" charset="0"/>
                <a:cs typeface="Arial" charset="0"/>
              </a:rPr>
              <a:t>output</a:t>
            </a:r>
            <a:endParaRPr lang="en-US" sz="2400" dirty="0">
              <a:latin typeface="Arial" charset="0"/>
              <a:cs typeface="Arial" charset="0"/>
            </a:endParaRP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The output should look uniform to the adversary</a:t>
            </a:r>
            <a:endParaRPr lang="en-US" sz="2400" dirty="0">
              <a:latin typeface="Times New Roman" charset="0"/>
              <a:cs typeface="Times New Roma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0810" t="11493" r="15055" b="2758"/>
          <a:stretch/>
        </p:blipFill>
        <p:spPr>
          <a:xfrm>
            <a:off x="6480292" y="1326829"/>
            <a:ext cx="1781840" cy="1582105"/>
          </a:xfrm>
          <a:prstGeom prst="rect">
            <a:avLst/>
          </a:prstGeom>
        </p:spPr>
      </p:pic>
      <p:pic>
        <p:nvPicPr>
          <p:cNvPr id="16" name="Content Placeholder 3"/>
          <p:cNvPicPr>
            <a:picLocks noChangeAspect="1"/>
          </p:cNvPicPr>
          <p:nvPr/>
        </p:nvPicPr>
        <p:blipFill rotWithShape="1">
          <a:blip r:embed="rId4"/>
          <a:srcRect l="8733" t="22503" r="9144" b="18443"/>
          <a:stretch/>
        </p:blipFill>
        <p:spPr>
          <a:xfrm>
            <a:off x="1646155" y="1478519"/>
            <a:ext cx="1812393" cy="130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08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9684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74958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960535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2490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813131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46704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057956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134672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6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6769" y="432415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164963" y="3530324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6" name="Rectangle 55"/>
          <p:cNvSpPr/>
          <p:nvPr/>
        </p:nvSpPr>
        <p:spPr>
          <a:xfrm>
            <a:off x="8251358" y="3833586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8023154" y="4340753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789311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3" name="Trapezoid 62"/>
          <p:cNvSpPr/>
          <p:nvPr/>
        </p:nvSpPr>
        <p:spPr bwMode="auto">
          <a:xfrm rot="5400000">
            <a:off x="6699007" y="3489669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03914" y="4011186"/>
            <a:ext cx="76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6" name="Oval 65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9" name="Straight Arrow Connector 68"/>
          <p:cNvCxnSpPr>
            <a:stCxn id="61" idx="3"/>
          </p:cNvCxnSpPr>
          <p:nvPr/>
        </p:nvCxnSpPr>
        <p:spPr bwMode="auto">
          <a:xfrm>
            <a:off x="622952" y="4585760"/>
            <a:ext cx="57552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79" name="Rectangle 78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  Use the symbols of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cs typeface="Times New Roman"/>
              </a:rPr>
              <a:t>to open at least one lock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1736123" y="4564057"/>
            <a:ext cx="959150" cy="1534588"/>
            <a:chOff x="373550" y="3283382"/>
            <a:chExt cx="959150" cy="1534588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550" y="3283382"/>
              <a:ext cx="959150" cy="1452913"/>
            </a:xfrm>
            <a:prstGeom prst="rect">
              <a:avLst/>
            </a:prstGeom>
          </p:spPr>
        </p:pic>
        <p:sp>
          <p:nvSpPr>
            <p:cNvPr id="86" name="Rectangle 85"/>
            <p:cNvSpPr/>
            <p:nvPr/>
          </p:nvSpPr>
          <p:spPr>
            <a:xfrm rot="20538414">
              <a:off x="434562" y="3804512"/>
              <a:ext cx="880994" cy="101345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 rot="20538414">
              <a:off x="828212" y="3589243"/>
              <a:ext cx="281848" cy="22232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90" name="Rectangle 8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92" name="Rectangle 91"/>
          <p:cNvSpPr/>
          <p:nvPr/>
        </p:nvSpPr>
        <p:spPr>
          <a:xfrm rot="20124597">
            <a:off x="2303459" y="5087462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20124597">
            <a:off x="2349375" y="496370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rot="16690752">
            <a:off x="2084276" y="5017785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 rot="20124597">
            <a:off x="2579271" y="522728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 rot="20124597">
            <a:off x="2383239" y="5087461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17758626">
            <a:off x="2419003" y="5225803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rot="19563718">
            <a:off x="1643244" y="548822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19563718">
            <a:off x="1748465" y="5629440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 rot="19563718">
            <a:off x="1735255" y="5517917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 rot="19563718">
            <a:off x="1982970" y="5090423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 rot="19547400">
            <a:off x="2196087" y="4894757"/>
            <a:ext cx="119608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 rot="20165088">
            <a:off x="2208646" y="4900193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 rot="20165088">
            <a:off x="2024261" y="4805411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 rot="20165088">
            <a:off x="1920317" y="4828130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 rot="20165088">
            <a:off x="1920317" y="4904065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 rot="20606050">
            <a:off x="1924369" y="4984141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1983919" y="4840707"/>
            <a:ext cx="3915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06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9684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74958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960535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2490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813131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6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  Use the symbols of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cs typeface="Times New Roman"/>
              </a:rPr>
              <a:t>to open at least one lock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1736123" y="4564057"/>
            <a:ext cx="959150" cy="1534588"/>
            <a:chOff x="373550" y="3283382"/>
            <a:chExt cx="959150" cy="1534588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550" y="3283382"/>
              <a:ext cx="959150" cy="1452913"/>
            </a:xfrm>
            <a:prstGeom prst="rect">
              <a:avLst/>
            </a:prstGeom>
          </p:spPr>
        </p:pic>
        <p:sp>
          <p:nvSpPr>
            <p:cNvPr id="86" name="Rectangle 85"/>
            <p:cNvSpPr/>
            <p:nvPr/>
          </p:nvSpPr>
          <p:spPr>
            <a:xfrm rot="20538414">
              <a:off x="434562" y="3804512"/>
              <a:ext cx="880994" cy="101345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 rot="20538414">
              <a:off x="828212" y="3589243"/>
              <a:ext cx="281848" cy="22232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90" name="Rectangle 8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92" name="Rectangle 91"/>
          <p:cNvSpPr/>
          <p:nvPr/>
        </p:nvSpPr>
        <p:spPr>
          <a:xfrm rot="20124597">
            <a:off x="2303459" y="5087462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20124597">
            <a:off x="2349375" y="496370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rot="16690752">
            <a:off x="2084276" y="5017785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 rot="20124597">
            <a:off x="2579271" y="522728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 rot="20124597">
            <a:off x="2383239" y="5087461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17758626">
            <a:off x="2419003" y="5225803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rot="19563718">
            <a:off x="1643244" y="548822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19563718">
            <a:off x="1748465" y="5629440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 rot="19563718">
            <a:off x="1735255" y="5517917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 rot="19563718">
            <a:off x="1982970" y="5090423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 rot="19547400">
            <a:off x="2196087" y="4894757"/>
            <a:ext cx="119608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 rot="20165088">
            <a:off x="2208646" y="4900193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 rot="20165088">
            <a:off x="2024261" y="4805411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 rot="20165088">
            <a:off x="1920317" y="4828130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 rot="20165088">
            <a:off x="1920317" y="4904065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 rot="20606050">
            <a:off x="1924369" y="4984141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1983919" y="4840707"/>
            <a:ext cx="3915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59239" y="3283718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Error-tolerance: as long as at least one combination is ok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77967" y="3736934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Security: each combination must have enough entropy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13404" y="4089878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 (sampling of symbols must preserve sufficient entropy)</a:t>
            </a:r>
          </a:p>
        </p:txBody>
      </p:sp>
    </p:spTree>
    <p:extLst>
      <p:ext uri="{BB962C8B-B14F-4D97-AF65-F5344CB8AC3E}">
        <p14:creationId xmlns:p14="http://schemas.microsoft.com/office/powerpoint/2010/main" val="412788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8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to implement locks?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4385" y="773965"/>
            <a:ext cx="8229600" cy="2109782"/>
          </a:xfrm>
        </p:spPr>
        <p:txBody>
          <a:bodyPr>
            <a:normAutofit/>
          </a:bodyPr>
          <a:lstStyle/>
          <a:p>
            <a:r>
              <a:rPr lang="en-US" dirty="0" smtClean="0"/>
              <a:t>A lock is the following program:</a:t>
            </a:r>
          </a:p>
          <a:p>
            <a:pPr lvl="1"/>
            <a:r>
              <a:rPr lang="en-US" dirty="0" smtClean="0"/>
              <a:t>If input =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1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9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dirty="0" smtClean="0"/>
              <a:t>, output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</a:p>
          <a:p>
            <a:pPr lvl="1"/>
            <a:r>
              <a:rPr lang="en-US" dirty="0" smtClean="0"/>
              <a:t>Else output </a:t>
            </a:r>
            <a:r>
              <a:rPr lang="en-US" dirty="0">
                <a:sym typeface="Symbol"/>
              </a:rPr>
              <a:t></a:t>
            </a:r>
            <a:r>
              <a:rPr lang="en-US" dirty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711283" y="881584"/>
            <a:ext cx="1186629" cy="1909285"/>
            <a:chOff x="166800" y="4578964"/>
            <a:chExt cx="1186629" cy="19092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-44385" y="2430438"/>
            <a:ext cx="9559742" cy="447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Obfuscate this program!</a:t>
            </a:r>
          </a:p>
          <a:p>
            <a:pPr lvl="1"/>
            <a:r>
              <a:rPr lang="en-US" dirty="0" smtClean="0"/>
              <a:t>Obfuscation: preserve functionality, hide the program</a:t>
            </a:r>
          </a:p>
          <a:p>
            <a:pPr lvl="1"/>
            <a:r>
              <a:rPr lang="en-US" dirty="0" smtClean="0"/>
              <a:t>Obfuscating this specific program gives a  “digital locker”: </a:t>
            </a:r>
            <a:br>
              <a:rPr lang="en-US" dirty="0" smtClean="0"/>
            </a:br>
            <a:r>
              <a:rPr lang="en-US" dirty="0" smtClean="0"/>
              <a:t>encryption of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that is secure</a:t>
            </a:r>
            <a:br>
              <a:rPr lang="en-US" dirty="0" smtClean="0"/>
            </a:br>
            <a:r>
              <a:rPr lang="en-US" dirty="0" smtClean="0"/>
              <a:t>even multiple times with correlated and weak keys</a:t>
            </a:r>
            <a:br>
              <a:rPr lang="en-US" dirty="0" smtClean="0"/>
            </a:br>
            <a:r>
              <a:rPr lang="en-US" dirty="0" smtClean="0"/>
              <a:t>[Canetti </a:t>
            </a:r>
            <a:r>
              <a:rPr lang="en-US" dirty="0" err="1" smtClean="0"/>
              <a:t>Kalai</a:t>
            </a:r>
            <a:r>
              <a:rPr lang="en-US" dirty="0" smtClean="0"/>
              <a:t> </a:t>
            </a:r>
            <a:r>
              <a:rPr lang="en-US" dirty="0" err="1" smtClean="0"/>
              <a:t>Varia</a:t>
            </a:r>
            <a:r>
              <a:rPr lang="en-US" dirty="0" smtClean="0"/>
              <a:t> </a:t>
            </a:r>
            <a:r>
              <a:rPr lang="en-US" dirty="0" err="1" smtClean="0"/>
              <a:t>Wichs</a:t>
            </a:r>
            <a:r>
              <a:rPr lang="en-US" dirty="0" smtClean="0"/>
              <a:t> 10]</a:t>
            </a:r>
          </a:p>
          <a:p>
            <a:pPr lvl="1"/>
            <a:r>
              <a:rPr lang="en-US" dirty="0"/>
              <a:t>For this specific program</a:t>
            </a:r>
            <a:r>
              <a:rPr lang="en-US" dirty="0" smtClean="0"/>
              <a:t>: obfuscation is practical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/>
              <a:t>R.O. or DL-based</a:t>
            </a:r>
            <a:r>
              <a:rPr lang="en-US" dirty="0" smtClean="0"/>
              <a:t>) [</a:t>
            </a:r>
            <a:r>
              <a:rPr lang="en-US" dirty="0"/>
              <a:t>Canetti </a:t>
            </a:r>
            <a:r>
              <a:rPr lang="en-US" dirty="0" err="1"/>
              <a:t>Dakdouk</a:t>
            </a:r>
            <a:r>
              <a:rPr lang="en-US" dirty="0"/>
              <a:t> 08], [</a:t>
            </a:r>
            <a:r>
              <a:rPr lang="en-US" dirty="0" err="1"/>
              <a:t>Bitansky</a:t>
            </a:r>
            <a:r>
              <a:rPr lang="en-US" dirty="0"/>
              <a:t> Canetti 10]</a:t>
            </a:r>
          </a:p>
          <a:p>
            <a:pPr lvl="1"/>
            <a:r>
              <a:rPr lang="en-US" dirty="0" smtClean="0"/>
              <a:t>For example (R.O. model): lock = 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>
                <a:latin typeface="Times New Roman"/>
                <a:cs typeface="Times New Roman"/>
              </a:rPr>
              <a:t> H(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1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9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endParaRPr lang="en-US" dirty="0"/>
          </a:p>
          <a:p>
            <a:pPr lvl="1"/>
            <a:r>
              <a:rPr lang="en-US" dirty="0" smtClean="0"/>
              <a:t>Hiding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 as long as the input can’t be exhaustively searched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superlogarithmic</a:t>
            </a:r>
            <a:r>
              <a:rPr lang="en-US" dirty="0" smtClean="0"/>
              <a:t> entropy)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99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to implement locks?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711283" y="881584"/>
            <a:ext cx="1186629" cy="1909285"/>
            <a:chOff x="166800" y="4578964"/>
            <a:chExt cx="1186629" cy="19092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106311" y="3206538"/>
            <a:ext cx="9200602" cy="4102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Q: if you are going to use obfuscation, why bother?</a:t>
            </a:r>
            <a:br>
              <a:rPr lang="en-US" sz="2800" dirty="0" smtClean="0"/>
            </a:br>
            <a:r>
              <a:rPr lang="en-US" sz="2800" dirty="0" smtClean="0"/>
              <a:t>Why not just obfuscate the following program for </a:t>
            </a:r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endParaRPr lang="en-US" sz="2800" dirty="0" smtClean="0"/>
          </a:p>
          <a:p>
            <a:pPr lvl="1"/>
            <a:r>
              <a:rPr lang="en-US" sz="2400" dirty="0"/>
              <a:t>If </a:t>
            </a:r>
            <a:r>
              <a:rPr lang="en-US" sz="2400" dirty="0" smtClean="0"/>
              <a:t>distance between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  </a:t>
            </a:r>
            <a:r>
              <a:rPr lang="en-US" sz="2400" dirty="0" smtClean="0"/>
              <a:t>and the input is less than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r>
              <a:rPr lang="en-US" sz="2400" dirty="0" smtClean="0"/>
              <a:t>, </a:t>
            </a:r>
            <a:r>
              <a:rPr lang="en-US" sz="2400" dirty="0"/>
              <a:t>output </a:t>
            </a:r>
            <a:r>
              <a:rPr lang="en-US" sz="2400" i="1" dirty="0">
                <a:latin typeface="Times New Roman"/>
                <a:cs typeface="Times New Roman"/>
              </a:rPr>
              <a:t>r</a:t>
            </a:r>
          </a:p>
          <a:p>
            <a:pPr lvl="1"/>
            <a:r>
              <a:rPr lang="en-US" sz="2400" dirty="0"/>
              <a:t>Else output </a:t>
            </a:r>
            <a:r>
              <a:rPr lang="en-US" sz="2400" dirty="0">
                <a:sym typeface="Symbol"/>
              </a:rPr>
              <a:t>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endParaRPr lang="en-US" sz="2400" dirty="0"/>
          </a:p>
          <a:p>
            <a:r>
              <a:rPr lang="en-US" sz="2800" dirty="0" smtClean="0"/>
              <a:t>A: you can do that [</a:t>
            </a:r>
            <a:r>
              <a:rPr lang="en-US" sz="2800" dirty="0" err="1" smtClean="0"/>
              <a:t>Bitansky</a:t>
            </a:r>
            <a:r>
              <a:rPr lang="en-US" sz="2800" dirty="0" smtClean="0"/>
              <a:t> Canetti </a:t>
            </a:r>
            <a:r>
              <a:rPr lang="en-US" sz="2800" dirty="0" err="1" smtClean="0"/>
              <a:t>Kalai</a:t>
            </a:r>
            <a:r>
              <a:rPr lang="en-US" sz="2800" dirty="0" smtClean="0"/>
              <a:t> </a:t>
            </a:r>
            <a:r>
              <a:rPr lang="en-US" sz="2800" dirty="0" err="1" smtClean="0"/>
              <a:t>Paneth</a:t>
            </a:r>
            <a:r>
              <a:rPr lang="en-US" sz="2800" dirty="0" smtClean="0"/>
              <a:t> 14],</a:t>
            </a:r>
            <a:br>
              <a:rPr lang="en-US" sz="2800" dirty="0" smtClean="0"/>
            </a:br>
            <a:r>
              <a:rPr lang="en-US" sz="2800" dirty="0" smtClean="0"/>
              <a:t> except it’s very impractical + has a very strong assumption</a:t>
            </a:r>
            <a:endParaRPr lang="en-US" sz="28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-44385" y="773965"/>
            <a:ext cx="8229600" cy="2109782"/>
          </a:xfrm>
        </p:spPr>
        <p:txBody>
          <a:bodyPr>
            <a:normAutofit/>
          </a:bodyPr>
          <a:lstStyle/>
          <a:p>
            <a:r>
              <a:rPr lang="en-US" dirty="0" smtClean="0"/>
              <a:t>A lock is the following program:</a:t>
            </a:r>
          </a:p>
          <a:p>
            <a:pPr lvl="1"/>
            <a:r>
              <a:rPr lang="en-US" dirty="0" smtClean="0"/>
              <a:t>If input =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1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9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dirty="0" smtClean="0"/>
              <a:t>, output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</a:p>
          <a:p>
            <a:pPr lvl="1"/>
            <a:r>
              <a:rPr lang="en-US" dirty="0" smtClean="0"/>
              <a:t>Else output </a:t>
            </a:r>
            <a:r>
              <a:rPr lang="en-US" dirty="0">
                <a:sym typeface="Symbol"/>
              </a:rPr>
              <a:t>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3537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good is this construction?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693425"/>
            <a:ext cx="9434529" cy="2109782"/>
          </a:xfrm>
        </p:spPr>
        <p:txBody>
          <a:bodyPr>
            <a:noAutofit/>
          </a:bodyPr>
          <a:lstStyle/>
          <a:p>
            <a:r>
              <a:rPr lang="en-US" sz="2800" dirty="0" smtClean="0"/>
              <a:t>We can correct more errors than entropy!</a:t>
            </a:r>
          </a:p>
          <a:p>
            <a:r>
              <a:rPr lang="en-US" sz="2800" dirty="0" smtClean="0"/>
              <a:t>For </a:t>
            </a:r>
            <a:r>
              <a:rPr lang="en-US" sz="2800" dirty="0"/>
              <a:t>correctness: 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/>
              <a:t> &lt; </a:t>
            </a:r>
            <a:r>
              <a:rPr lang="en-US" sz="2800" dirty="0"/>
              <a:t>constant fraction of </a:t>
            </a:r>
            <a:r>
              <a:rPr lang="en-US" sz="2800" dirty="0" smtClean="0"/>
              <a:t>symbols</a:t>
            </a:r>
          </a:p>
          <a:p>
            <a:r>
              <a:rPr lang="en-US" sz="2800" dirty="0" smtClean="0"/>
              <a:t>Quality of construction depends on</a:t>
            </a:r>
            <a:br>
              <a:rPr lang="en-US" sz="2800" dirty="0" smtClean="0"/>
            </a:br>
            <a:r>
              <a:rPr lang="en-US" sz="2800" dirty="0" smtClean="0"/>
              <a:t>on what constitutes a single symbol (explored in paper)</a:t>
            </a:r>
          </a:p>
          <a:p>
            <a:r>
              <a:rPr lang="en-US" sz="2800" dirty="0" smtClean="0"/>
              <a:t>Another construction for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/>
              <a:t> = constant fraction</a:t>
            </a:r>
            <a:br>
              <a:rPr lang="en-US" sz="2800" dirty="0" smtClean="0"/>
            </a:br>
            <a:r>
              <a:rPr lang="en-US" sz="2800" dirty="0" smtClean="0"/>
              <a:t>for really large alphabets (in the paper)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94711" y="3643963"/>
            <a:ext cx="8781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</a:t>
            </a:r>
            <a:endParaRPr lang="en-US" sz="2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3" name="Rectangle 3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72820" y="4064154"/>
            <a:ext cx="3492746" cy="45720"/>
            <a:chOff x="3072820" y="3762818"/>
            <a:chExt cx="3492746" cy="45720"/>
          </a:xfrm>
        </p:grpSpPr>
        <p:sp>
          <p:nvSpPr>
            <p:cNvPr id="4" name="Left Bracket 3"/>
            <p:cNvSpPr/>
            <p:nvPr/>
          </p:nvSpPr>
          <p:spPr>
            <a:xfrm rot="16200000">
              <a:off x="3276765" y="3558874"/>
              <a:ext cx="45719" cy="453609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 Bracket 34"/>
            <p:cNvSpPr/>
            <p:nvPr/>
          </p:nvSpPr>
          <p:spPr>
            <a:xfrm rot="16200000">
              <a:off x="3783288" y="3558873"/>
              <a:ext cx="45719" cy="453609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eft Bracket 35"/>
            <p:cNvSpPr/>
            <p:nvPr/>
          </p:nvSpPr>
          <p:spPr>
            <a:xfrm rot="16200000">
              <a:off x="4289811" y="3558873"/>
              <a:ext cx="45719" cy="453609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eft Bracket 36"/>
            <p:cNvSpPr/>
            <p:nvPr/>
          </p:nvSpPr>
          <p:spPr>
            <a:xfrm rot="16200000">
              <a:off x="4796334" y="3558873"/>
              <a:ext cx="45719" cy="453609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eft Bracket 37"/>
            <p:cNvSpPr/>
            <p:nvPr/>
          </p:nvSpPr>
          <p:spPr>
            <a:xfrm rot="16200000">
              <a:off x="5809380" y="3558874"/>
              <a:ext cx="45719" cy="453609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Left Bracket 38"/>
            <p:cNvSpPr/>
            <p:nvPr/>
          </p:nvSpPr>
          <p:spPr>
            <a:xfrm rot="16200000">
              <a:off x="5302857" y="3558874"/>
              <a:ext cx="45719" cy="453609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Left Bracket 39"/>
            <p:cNvSpPr/>
            <p:nvPr/>
          </p:nvSpPr>
          <p:spPr>
            <a:xfrm rot="16200000">
              <a:off x="6315902" y="3558874"/>
              <a:ext cx="45719" cy="453609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80675" y="4682796"/>
            <a:ext cx="3494741" cy="45719"/>
            <a:chOff x="4099745" y="3879700"/>
            <a:chExt cx="3494741" cy="45719"/>
          </a:xfrm>
        </p:grpSpPr>
        <p:sp>
          <p:nvSpPr>
            <p:cNvPr id="41" name="Left Bracket 40"/>
            <p:cNvSpPr/>
            <p:nvPr/>
          </p:nvSpPr>
          <p:spPr>
            <a:xfrm rot="16200000">
              <a:off x="4168325" y="3811120"/>
              <a:ext cx="45719" cy="182880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Bracket 41"/>
            <p:cNvSpPr/>
            <p:nvPr/>
          </p:nvSpPr>
          <p:spPr>
            <a:xfrm rot="16200000">
              <a:off x="4389116" y="3811120"/>
              <a:ext cx="45719" cy="182880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Left Bracket 42"/>
            <p:cNvSpPr/>
            <p:nvPr/>
          </p:nvSpPr>
          <p:spPr>
            <a:xfrm rot="16200000">
              <a:off x="4830698" y="3811120"/>
              <a:ext cx="45719" cy="182880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Left Bracket 43"/>
            <p:cNvSpPr/>
            <p:nvPr/>
          </p:nvSpPr>
          <p:spPr>
            <a:xfrm rot="16200000">
              <a:off x="5272280" y="3811120"/>
              <a:ext cx="45719" cy="182880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Left Bracket 44"/>
            <p:cNvSpPr/>
            <p:nvPr/>
          </p:nvSpPr>
          <p:spPr>
            <a:xfrm rot="16200000">
              <a:off x="5713862" y="3811120"/>
              <a:ext cx="45719" cy="182880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Left Bracket 45"/>
            <p:cNvSpPr/>
            <p:nvPr/>
          </p:nvSpPr>
          <p:spPr>
            <a:xfrm rot="16200000">
              <a:off x="6155444" y="3811120"/>
              <a:ext cx="45719" cy="182880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Left Bracket 46"/>
            <p:cNvSpPr/>
            <p:nvPr/>
          </p:nvSpPr>
          <p:spPr>
            <a:xfrm rot="16200000">
              <a:off x="6597026" y="3811120"/>
              <a:ext cx="45719" cy="182880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Left Bracket 47"/>
            <p:cNvSpPr/>
            <p:nvPr/>
          </p:nvSpPr>
          <p:spPr>
            <a:xfrm rot="16200000">
              <a:off x="4609907" y="3811120"/>
              <a:ext cx="45719" cy="182880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Left Bracket 48"/>
            <p:cNvSpPr/>
            <p:nvPr/>
          </p:nvSpPr>
          <p:spPr>
            <a:xfrm rot="16200000">
              <a:off x="5051489" y="3811120"/>
              <a:ext cx="45719" cy="182880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Left Bracket 49"/>
            <p:cNvSpPr/>
            <p:nvPr/>
          </p:nvSpPr>
          <p:spPr>
            <a:xfrm rot="16200000">
              <a:off x="5493071" y="3811120"/>
              <a:ext cx="45719" cy="182880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Left Bracket 50"/>
            <p:cNvSpPr/>
            <p:nvPr/>
          </p:nvSpPr>
          <p:spPr>
            <a:xfrm rot="16200000">
              <a:off x="5934653" y="3811120"/>
              <a:ext cx="45719" cy="182880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Left Bracket 51"/>
            <p:cNvSpPr/>
            <p:nvPr/>
          </p:nvSpPr>
          <p:spPr>
            <a:xfrm rot="16200000">
              <a:off x="6376235" y="3811120"/>
              <a:ext cx="45719" cy="182880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Left Bracket 53"/>
            <p:cNvSpPr/>
            <p:nvPr/>
          </p:nvSpPr>
          <p:spPr>
            <a:xfrm rot="16200000">
              <a:off x="7480186" y="3811120"/>
              <a:ext cx="45719" cy="182880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Left Bracket 55"/>
            <p:cNvSpPr/>
            <p:nvPr/>
          </p:nvSpPr>
          <p:spPr>
            <a:xfrm rot="16200000">
              <a:off x="6817817" y="3811120"/>
              <a:ext cx="45719" cy="182880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Left Bracket 56"/>
            <p:cNvSpPr/>
            <p:nvPr/>
          </p:nvSpPr>
          <p:spPr>
            <a:xfrm rot="16200000">
              <a:off x="7038608" y="3811120"/>
              <a:ext cx="45719" cy="182880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Left Bracket 58"/>
            <p:cNvSpPr/>
            <p:nvPr/>
          </p:nvSpPr>
          <p:spPr>
            <a:xfrm rot="16200000">
              <a:off x="7259399" y="3811120"/>
              <a:ext cx="45719" cy="182880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4381450" y="4105867"/>
            <a:ext cx="8781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8713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6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good is this construction?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693424"/>
            <a:ext cx="9434529" cy="3546751"/>
          </a:xfrm>
        </p:spPr>
        <p:txBody>
          <a:bodyPr>
            <a:noAutofit/>
          </a:bodyPr>
          <a:lstStyle/>
          <a:p>
            <a:r>
              <a:rPr lang="en-US" sz="2800" dirty="0" smtClean="0"/>
              <a:t>We can correct more errors than entropy!</a:t>
            </a:r>
          </a:p>
          <a:p>
            <a:r>
              <a:rPr lang="en-US" sz="2800" dirty="0" smtClean="0"/>
              <a:t>For </a:t>
            </a:r>
            <a:r>
              <a:rPr lang="en-US" sz="2800" dirty="0"/>
              <a:t>correctness: 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/>
              <a:t> &lt; </a:t>
            </a:r>
            <a:r>
              <a:rPr lang="en-US" sz="2800" dirty="0"/>
              <a:t>constant fraction of </a:t>
            </a:r>
            <a:r>
              <a:rPr lang="en-US" sz="2800" dirty="0" smtClean="0"/>
              <a:t>symbols</a:t>
            </a:r>
          </a:p>
          <a:p>
            <a:r>
              <a:rPr lang="en-US" sz="2800" dirty="0" smtClean="0"/>
              <a:t>Quality of construction depends on</a:t>
            </a:r>
            <a:br>
              <a:rPr lang="en-US" sz="2800" dirty="0" smtClean="0"/>
            </a:br>
            <a:r>
              <a:rPr lang="en-US" sz="2800" dirty="0" smtClean="0"/>
              <a:t>on what constitutes a single symbol (explored in paper)</a:t>
            </a:r>
          </a:p>
          <a:p>
            <a:r>
              <a:rPr lang="en-US" sz="2800" dirty="0" smtClean="0"/>
              <a:t>Another construction for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/>
              <a:t> = constant fraction</a:t>
            </a:r>
            <a:br>
              <a:rPr lang="en-US" sz="2800" dirty="0" smtClean="0"/>
            </a:br>
            <a:r>
              <a:rPr lang="en-US" sz="2800" dirty="0" smtClean="0"/>
              <a:t>for really large alphabets (in the paper)</a:t>
            </a:r>
          </a:p>
          <a:p>
            <a:r>
              <a:rPr lang="en-US" sz="2800" dirty="0" smtClean="0"/>
              <a:t>Note: computational, not information-theoretic, security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(a different info</a:t>
            </a:r>
            <a:r>
              <a:rPr lang="en-US" sz="2800" dirty="0" smtClean="0"/>
              <a:t>-theoretic </a:t>
            </a:r>
            <a:r>
              <a:rPr lang="en-US" sz="2800" dirty="0" smtClean="0"/>
              <a:t>construction in </a:t>
            </a:r>
            <a:r>
              <a:rPr lang="en-US" sz="2800" dirty="0" smtClean="0"/>
              <a:t>the paper)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3" name="Rectangle 3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7430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good is this construction?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781313"/>
            <a:ext cx="9434529" cy="2109782"/>
          </a:xfrm>
        </p:spPr>
        <p:txBody>
          <a:bodyPr>
            <a:noAutofit/>
          </a:bodyPr>
          <a:lstStyle/>
          <a:p>
            <a:r>
              <a:rPr lang="en-US" dirty="0" smtClean="0"/>
              <a:t>It is reusable!</a:t>
            </a:r>
          </a:p>
          <a:p>
            <a:pPr lvl="1"/>
            <a:r>
              <a:rPr lang="en-US" dirty="0" smtClean="0"/>
              <a:t>Same source can be enrolled multiple times </a:t>
            </a:r>
            <a:br>
              <a:rPr lang="en-US" dirty="0" smtClean="0"/>
            </a:br>
            <a:r>
              <a:rPr lang="en-US" dirty="0" smtClean="0"/>
              <a:t>with multiple independent services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529639" y="244684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37" name="Straight Arrow Connector 36"/>
          <p:cNvCxnSpPr/>
          <p:nvPr/>
        </p:nvCxnSpPr>
        <p:spPr bwMode="auto">
          <a:xfrm flipV="1">
            <a:off x="1723965" y="324688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3851876" y="29475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3851875" y="3620640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40" name="TextBox 39"/>
          <p:cNvSpPr txBox="1"/>
          <p:nvPr/>
        </p:nvSpPr>
        <p:spPr>
          <a:xfrm>
            <a:off x="1792812" y="2654237"/>
            <a:ext cx="588739" cy="5232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36227" y="2473123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46874" y="308141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1594076" y="319447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Trapezoid 45"/>
          <p:cNvSpPr/>
          <p:nvPr/>
        </p:nvSpPr>
        <p:spPr bwMode="auto">
          <a:xfrm rot="5400000">
            <a:off x="2679545" y="2615663"/>
            <a:ext cx="1042058" cy="1302602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26264" y="2985273"/>
            <a:ext cx="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29640" y="3895504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49" name="Straight Arrow Connector 48"/>
          <p:cNvCxnSpPr/>
          <p:nvPr/>
        </p:nvCxnSpPr>
        <p:spPr bwMode="auto">
          <a:xfrm flipV="1">
            <a:off x="1723966" y="4695544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3851877" y="4396182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3851876" y="506930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2" name="TextBox 51"/>
          <p:cNvSpPr txBox="1"/>
          <p:nvPr/>
        </p:nvSpPr>
        <p:spPr>
          <a:xfrm>
            <a:off x="1792813" y="4102898"/>
            <a:ext cx="678391" cy="5232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i="1" dirty="0" smtClean="0">
                <a:latin typeface="Times New Roman"/>
                <a:cs typeface="Times New Roman"/>
              </a:rPr>
              <a:t>'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36228" y="3921784"/>
            <a:ext cx="520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r'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08478" y="4530076"/>
            <a:ext cx="572977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p'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1594077" y="464313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Trapezoid 55"/>
          <p:cNvSpPr/>
          <p:nvPr/>
        </p:nvSpPr>
        <p:spPr bwMode="auto">
          <a:xfrm rot="5400000">
            <a:off x="2679546" y="4064324"/>
            <a:ext cx="1042058" cy="1302602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26265" y="4433934"/>
            <a:ext cx="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529641" y="5390071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59" name="Straight Arrow Connector 58"/>
          <p:cNvCxnSpPr/>
          <p:nvPr/>
        </p:nvCxnSpPr>
        <p:spPr bwMode="auto">
          <a:xfrm flipV="1">
            <a:off x="1723967" y="6190111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3851878" y="5890749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61" name="Straight Arrow Connector 60"/>
          <p:cNvCxnSpPr/>
          <p:nvPr/>
        </p:nvCxnSpPr>
        <p:spPr bwMode="auto">
          <a:xfrm>
            <a:off x="3851877" y="6563868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2" name="TextBox 61"/>
          <p:cNvSpPr txBox="1"/>
          <p:nvPr/>
        </p:nvSpPr>
        <p:spPr>
          <a:xfrm>
            <a:off x="1792814" y="5597465"/>
            <a:ext cx="755335" cy="5232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i="1" dirty="0" smtClean="0">
                <a:latin typeface="Times New Roman"/>
                <a:cs typeface="Times New Roman"/>
              </a:rPr>
              <a:t>''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486102" y="5382927"/>
            <a:ext cx="685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r''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70082" y="6024643"/>
            <a:ext cx="649771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p''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1594078" y="613770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Trapezoid 65"/>
          <p:cNvSpPr/>
          <p:nvPr/>
        </p:nvSpPr>
        <p:spPr bwMode="auto">
          <a:xfrm rot="5400000">
            <a:off x="2679547" y="5558891"/>
            <a:ext cx="1042058" cy="1302602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26266" y="5928501"/>
            <a:ext cx="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6063833" y="3258484"/>
            <a:ext cx="3080167" cy="1137698"/>
          </a:xfrm>
          <a:prstGeom prst="borderCallout1">
            <a:avLst>
              <a:gd name="adj1" fmla="val 29996"/>
              <a:gd name="adj2" fmla="val -1281"/>
              <a:gd name="adj3" fmla="val 67801"/>
              <a:gd name="adj4" fmla="val -37248"/>
            </a:avLst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Secret even given</a:t>
            </a:r>
          </a:p>
          <a:p>
            <a:pPr algn="ctr"/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latin typeface="Times New Roman"/>
                <a:cs typeface="Times New Roman"/>
              </a:rPr>
              <a:t>, </a:t>
            </a:r>
            <a:r>
              <a:rPr lang="en-US" sz="2800" i="1" dirty="0" err="1" smtClean="0">
                <a:latin typeface="Times New Roman"/>
                <a:cs typeface="Times New Roman"/>
              </a:rPr>
              <a:t>p’</a:t>
            </a:r>
            <a:r>
              <a:rPr lang="en-US" sz="2800" dirty="0" err="1" smtClean="0">
                <a:latin typeface="Times New Roman"/>
                <a:cs typeface="Times New Roman"/>
              </a:rPr>
              <a:t>,</a:t>
            </a:r>
            <a:r>
              <a:rPr lang="en-US" sz="2800" i="1" dirty="0" err="1" smtClean="0">
                <a:latin typeface="Times New Roman"/>
                <a:cs typeface="Times New Roman"/>
              </a:rPr>
              <a:t>p</a:t>
            </a:r>
            <a:r>
              <a:rPr lang="en-US" sz="2800" i="1" dirty="0" smtClean="0">
                <a:latin typeface="Times New Roman"/>
                <a:cs typeface="Times New Roman"/>
              </a:rPr>
              <a:t>’’</a:t>
            </a:r>
            <a:r>
              <a:rPr lang="en-US" sz="2800" dirty="0" smtClean="0">
                <a:latin typeface="Times New Roman"/>
                <a:cs typeface="Times New Roman"/>
              </a:rPr>
              <a:t>,</a:t>
            </a:r>
            <a:r>
              <a:rPr lang="en-US" sz="2800" i="1" dirty="0" smtClean="0">
                <a:latin typeface="Times New Roman"/>
                <a:cs typeface="Times New Roman"/>
              </a:rPr>
              <a:t> r</a:t>
            </a:r>
            <a:r>
              <a:rPr lang="en-US" sz="2800" dirty="0" smtClean="0">
                <a:latin typeface="Times New Roman"/>
                <a:cs typeface="Times New Roman"/>
              </a:rPr>
              <a:t>,</a:t>
            </a:r>
            <a:r>
              <a:rPr lang="en-US" sz="2800" i="1" dirty="0" smtClean="0">
                <a:latin typeface="Times New Roman"/>
                <a:cs typeface="Times New Roman"/>
              </a:rPr>
              <a:t> r’'</a:t>
            </a:r>
            <a:endParaRPr lang="en-US" sz="28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3887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good is this construction?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781313"/>
            <a:ext cx="9434529" cy="2109782"/>
          </a:xfrm>
        </p:spPr>
        <p:txBody>
          <a:bodyPr>
            <a:noAutofit/>
          </a:bodyPr>
          <a:lstStyle/>
          <a:p>
            <a:r>
              <a:rPr lang="en-US" dirty="0" smtClean="0"/>
              <a:t>It is reusable!</a:t>
            </a:r>
          </a:p>
          <a:p>
            <a:pPr lvl="1"/>
            <a:r>
              <a:rPr lang="en-US" dirty="0" smtClean="0"/>
              <a:t>Same source can be enrolled multiple times </a:t>
            </a:r>
            <a:br>
              <a:rPr lang="en-US" dirty="0" smtClean="0"/>
            </a:br>
            <a:r>
              <a:rPr lang="en-US" dirty="0" smtClean="0"/>
              <a:t>with multiple independent services</a:t>
            </a:r>
          </a:p>
          <a:p>
            <a:pPr lvl="1"/>
            <a:r>
              <a:rPr lang="en-US" dirty="0" smtClean="0"/>
              <a:t>Follows from </a:t>
            </a:r>
            <a:r>
              <a:rPr lang="en-US" dirty="0" err="1" smtClean="0"/>
              <a:t>composability</a:t>
            </a:r>
            <a:r>
              <a:rPr lang="en-US" dirty="0" smtClean="0"/>
              <a:t> of obfuscation</a:t>
            </a:r>
          </a:p>
          <a:p>
            <a:pPr lvl="1"/>
            <a:r>
              <a:rPr lang="en-US" dirty="0" smtClean="0"/>
              <a:t>In the past: difficult </a:t>
            </a:r>
            <a:r>
              <a:rPr lang="en-US" dirty="0" smtClean="0"/>
              <a:t>to achieve, because typically </a:t>
            </a:r>
            <a:br>
              <a:rPr lang="en-US" dirty="0" smtClean="0"/>
            </a:br>
            <a:r>
              <a:rPr lang="en-US" dirty="0" smtClean="0"/>
              <a:t>new enrollments leak fresh information</a:t>
            </a:r>
          </a:p>
          <a:p>
            <a:pPr lvl="1"/>
            <a:r>
              <a:rPr lang="en-US" dirty="0" smtClean="0"/>
              <a:t>Only previous constriction [</a:t>
            </a:r>
            <a:r>
              <a:rPr lang="en-US" dirty="0" err="1" smtClean="0"/>
              <a:t>Boyen</a:t>
            </a:r>
            <a:r>
              <a:rPr lang="en-US" dirty="0" smtClean="0"/>
              <a:t> 2004]:</a:t>
            </a:r>
            <a:br>
              <a:rPr lang="en-US" dirty="0" smtClean="0"/>
            </a:br>
            <a:r>
              <a:rPr lang="en-US" dirty="0" smtClean="0"/>
              <a:t>all reading must differ by fixed constants (unrealistic)</a:t>
            </a:r>
          </a:p>
          <a:p>
            <a:pPr lvl="1"/>
            <a:r>
              <a:rPr lang="en-US" dirty="0" smtClean="0"/>
              <a:t>Our construction:</a:t>
            </a:r>
            <a:br>
              <a:rPr lang="en-US" dirty="0" smtClean="0"/>
            </a:br>
            <a:r>
              <a:rPr lang="en-US" dirty="0" smtClean="0"/>
              <a:t>each reading individually must satisfy our conditions</a:t>
            </a:r>
          </a:p>
        </p:txBody>
      </p:sp>
    </p:spTree>
    <p:extLst>
      <p:ext uri="{BB962C8B-B14F-4D97-AF65-F5344CB8AC3E}">
        <p14:creationId xmlns:p14="http://schemas.microsoft.com/office/powerpoint/2010/main" val="2646331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42378" y="1097430"/>
            <a:ext cx="5613348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/>
              <a:t>It is possible to cover sources</a:t>
            </a:r>
            <a:br>
              <a:rPr lang="en-US" sz="2800" dirty="0"/>
            </a:br>
            <a:r>
              <a:rPr lang="en-US" sz="2800" dirty="0"/>
              <a:t>with more errors than entropy</a:t>
            </a:r>
            <a:r>
              <a:rPr lang="en-US" sz="2800" dirty="0" smtClean="0"/>
              <a:t>!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Exploit the source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Don’t aim for secure sketches</a:t>
            </a:r>
            <a:br>
              <a:rPr lang="en-US" sz="2800" dirty="0" smtClean="0"/>
            </a:br>
            <a:r>
              <a:rPr lang="en-US" sz="2800" dirty="0" smtClean="0"/>
              <a:t>(i.e., full error correction)</a:t>
            </a:r>
            <a:endParaRPr lang="en-US" sz="2800" dirty="0"/>
          </a:p>
          <a:p>
            <a:pPr marL="285750" indent="-285750">
              <a:buFont typeface="Arial"/>
              <a:buChar char="•"/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800" dirty="0" smtClean="0">
              <a:latin typeface="Times New Roman"/>
              <a:cs typeface="Times New Roman"/>
            </a:endParaRPr>
          </a:p>
          <a:p>
            <a:endParaRPr lang="en-US" sz="28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It is also possible to get reusability!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Use computational security</a:t>
            </a:r>
            <a:endParaRPr lang="en-US" sz="2800" dirty="0"/>
          </a:p>
          <a:p>
            <a:pPr marL="285750" indent="-285750">
              <a:buFont typeface="Arial"/>
              <a:buChar char="•"/>
            </a:pPr>
            <a:endParaRPr lang="en-US" sz="2800" dirty="0" smtClean="0">
              <a:latin typeface="Times New Roman"/>
              <a:cs typeface="Times New Roman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090063" y="1504958"/>
            <a:ext cx="2845980" cy="3315688"/>
            <a:chOff x="5090063" y="1504958"/>
            <a:chExt cx="2845980" cy="3315688"/>
          </a:xfrm>
        </p:grpSpPr>
        <p:sp>
          <p:nvSpPr>
            <p:cNvPr id="7" name="Oval 6"/>
            <p:cNvSpPr/>
            <p:nvPr/>
          </p:nvSpPr>
          <p:spPr>
            <a:xfrm>
              <a:off x="5090063" y="2248709"/>
              <a:ext cx="2194560" cy="2194560"/>
            </a:xfrm>
            <a:prstGeom prst="ellipse">
              <a:avLst/>
            </a:prstGeom>
            <a:noFill/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320131" y="3419448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6197285" y="2372977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052731" y="1891225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6114282" y="4692630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7554335" y="4671964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5549343" y="1504958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806154" y="2471383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5484122" y="4676284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6732431" y="3912633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7254001" y="2372977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657082" y="4482004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6771797" y="4407920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5995742" y="1891225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6103319" y="3275705"/>
              <a:ext cx="129889" cy="128016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 flipH="1" flipV="1">
              <a:off x="5829303" y="2340924"/>
              <a:ext cx="324662" cy="9347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triangle" w="lg" len="lg"/>
              <a:tailEnd type="triangle" w="lg" len="lg"/>
            </a:ln>
            <a:effectLst/>
            <a:extLst/>
          </p:spPr>
        </p:cxnSp>
        <p:sp>
          <p:nvSpPr>
            <p:cNvPr id="41" name="Rectangle 40"/>
            <p:cNvSpPr/>
            <p:nvPr/>
          </p:nvSpPr>
          <p:spPr>
            <a:xfrm rot="4179712">
              <a:off x="5721536" y="2638290"/>
              <a:ext cx="3642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latin typeface="Times New Roman"/>
                  <a:cs typeface="Times New Roman"/>
                </a:rPr>
                <a:t>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t</a:t>
              </a:r>
              <a:endParaRPr lang="en-US" sz="2400" dirty="0"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0245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Follow-up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49879" y="5353883"/>
            <a:ext cx="2584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the adversary knows more</a:t>
            </a:r>
            <a:br>
              <a:rPr lang="en-US" sz="2400" dirty="0" smtClean="0"/>
            </a:br>
            <a:r>
              <a:rPr lang="en-US" sz="2400" dirty="0" smtClean="0"/>
              <a:t>about the source than you do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5090063" y="2248709"/>
            <a:ext cx="2194560" cy="2194560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5320131" y="341944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9164" y="2963335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197285" y="237297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052731" y="189122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114282" y="469263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7554335" y="467196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549343" y="150495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7806154" y="247138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484122" y="467628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732431" y="391263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7254001" y="237297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657082" y="448200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771797" y="440792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995742" y="189122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6103319" y="3275705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6294395" y="3305618"/>
            <a:ext cx="1297154" cy="32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8254429" y="329401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34" name="Rectangle 33"/>
          <p:cNvSpPr/>
          <p:nvPr/>
        </p:nvSpPr>
        <p:spPr>
          <a:xfrm>
            <a:off x="8317927" y="2777527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294435" y="277752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7" name="Trapezoid 36"/>
          <p:cNvSpPr/>
          <p:nvPr/>
        </p:nvSpPr>
        <p:spPr bwMode="auto">
          <a:xfrm rot="5400000">
            <a:off x="7598739" y="2927770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91549" y="2978163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 flipV="1">
            <a:off x="5829303" y="2340924"/>
            <a:ext cx="324662" cy="9347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41" name="Rectangle 40"/>
          <p:cNvSpPr/>
          <p:nvPr/>
        </p:nvSpPr>
        <p:spPr>
          <a:xfrm rot="4179712">
            <a:off x="5721536" y="2638290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6472318" y="5878292"/>
            <a:ext cx="231990" cy="885809"/>
          </a:xfrm>
          <a:prstGeom prst="rightBrac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9306" y="1104686"/>
            <a:ext cx="9020785" cy="569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Minimum necessary </a:t>
            </a:r>
            <a:r>
              <a:rPr lang="en-US" sz="2800" dirty="0" smtClean="0"/>
              <a:t>condition for fuzzy extraction: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weight inside any </a:t>
            </a:r>
            <a:r>
              <a:rPr lang="en-US" sz="2800" i="1" dirty="0" err="1" smtClean="0">
                <a:latin typeface="Times New Roman"/>
                <a:cs typeface="Times New Roman"/>
              </a:rPr>
              <a:t>B</a:t>
            </a:r>
            <a:r>
              <a:rPr lang="en-US" sz="2800" i="1" baseline="-25000" dirty="0" err="1" smtClean="0">
                <a:latin typeface="Times New Roman"/>
                <a:cs typeface="Times New Roman"/>
              </a:rPr>
              <a:t>t</a:t>
            </a:r>
            <a:r>
              <a:rPr lang="en-US" sz="2800" dirty="0" smtClean="0"/>
              <a:t> must be small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Let </a:t>
            </a:r>
            <a:r>
              <a:rPr lang="en-US" sz="2800" i="1" dirty="0" err="1" smtClean="0">
                <a:latin typeface="Times New Roman"/>
                <a:cs typeface="Times New Roman"/>
              </a:rPr>
              <a:t>H</a:t>
            </a:r>
            <a:r>
              <a:rPr lang="en-US" sz="2800" baseline="-25000" dirty="0" err="1" smtClean="0">
                <a:latin typeface="Times New Roman"/>
                <a:cs typeface="Times New Roman"/>
              </a:rPr>
              <a:t>fuzz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dirty="0" smtClean="0">
                <a:latin typeface="Times New Roman"/>
                <a:cs typeface="Times New Roman"/>
              </a:rPr>
              <a:t>) = log (1/max </a:t>
            </a:r>
            <a:r>
              <a:rPr lang="en-US" sz="2800" dirty="0" err="1" smtClean="0">
                <a:latin typeface="Times New Roman"/>
                <a:cs typeface="Times New Roman"/>
              </a:rPr>
              <a:t>wt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 err="1" smtClean="0">
                <a:latin typeface="Times New Roman"/>
                <a:cs typeface="Times New Roman"/>
              </a:rPr>
              <a:t>B</a:t>
            </a:r>
            <a:r>
              <a:rPr lang="en-US" sz="2800" i="1" baseline="-25000" dirty="0" err="1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latin typeface="Times New Roman"/>
                <a:cs typeface="Times New Roman"/>
              </a:rPr>
              <a:t>))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Big </a:t>
            </a:r>
            <a:r>
              <a:rPr lang="en-US" sz="2800" i="1" dirty="0" err="1">
                <a:latin typeface="Times New Roman"/>
                <a:cs typeface="Times New Roman"/>
              </a:rPr>
              <a:t>H</a:t>
            </a:r>
            <a:r>
              <a:rPr lang="en-US" sz="2800" baseline="-25000" dirty="0" err="1">
                <a:latin typeface="Times New Roman"/>
                <a:cs typeface="Times New Roman"/>
              </a:rPr>
              <a:t>fuzz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dirty="0">
                <a:latin typeface="Times New Roman"/>
                <a:cs typeface="Times New Roman"/>
              </a:rPr>
              <a:t>)</a:t>
            </a:r>
            <a:r>
              <a:rPr lang="en-US" sz="2800" dirty="0"/>
              <a:t> </a:t>
            </a:r>
            <a:r>
              <a:rPr lang="en-US" sz="2800" dirty="0" smtClean="0"/>
              <a:t>is necessary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Q: Is big </a:t>
            </a:r>
            <a:r>
              <a:rPr lang="en-US" sz="2800" i="1" dirty="0" err="1" smtClean="0">
                <a:latin typeface="Times New Roman"/>
                <a:cs typeface="Times New Roman"/>
              </a:rPr>
              <a:t>H</a:t>
            </a:r>
            <a:r>
              <a:rPr lang="en-US" sz="2800" baseline="-25000" dirty="0" err="1" smtClean="0">
                <a:latin typeface="Times New Roman"/>
                <a:cs typeface="Times New Roman"/>
              </a:rPr>
              <a:t>fuzz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dirty="0" smtClean="0">
                <a:latin typeface="Times New Roman"/>
                <a:cs typeface="Times New Roman"/>
              </a:rPr>
              <a:t>)</a:t>
            </a:r>
            <a:r>
              <a:rPr lang="en-US" sz="2800" dirty="0"/>
              <a:t> </a:t>
            </a:r>
            <a:r>
              <a:rPr lang="en-US" sz="2800" dirty="0" smtClean="0"/>
              <a:t>sufficient</a:t>
            </a:r>
            <a:br>
              <a:rPr lang="en-US" sz="2800" dirty="0" smtClean="0"/>
            </a:br>
            <a:r>
              <a:rPr lang="en-US" sz="2800" dirty="0" smtClean="0"/>
              <a:t>    for fuzzy extractors?</a:t>
            </a:r>
          </a:p>
          <a:p>
            <a:pPr marL="342900" indent="-342900">
              <a:buFont typeface="Arial"/>
              <a:buChar char="•"/>
            </a:pPr>
            <a:endParaRPr lang="en-US" sz="2800" dirty="0" smtClean="0">
              <a:latin typeface="Times New Roman"/>
              <a:cs typeface="Times New Roman"/>
            </a:endParaRPr>
          </a:p>
          <a:p>
            <a:endParaRPr lang="en-US" sz="28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A1: Yes if security is computational</a:t>
            </a:r>
            <a:br>
              <a:rPr lang="en-US" sz="2800" dirty="0" smtClean="0"/>
            </a:br>
            <a:r>
              <a:rPr lang="en-US" sz="2800" dirty="0" smtClean="0"/>
              <a:t>       (obfuscation)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A2: No if security is information-theoretic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A3: </a:t>
            </a:r>
            <a:r>
              <a:rPr lang="en-US" sz="2800" dirty="0"/>
              <a:t>No if </a:t>
            </a:r>
            <a:r>
              <a:rPr lang="en-US" sz="2800" dirty="0" smtClean="0"/>
              <a:t>you try to build a secure sketch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8441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34" grpId="0" animBg="1"/>
      <p:bldP spid="35" grpId="0"/>
      <p:bldP spid="37" grpId="0" animBg="1"/>
      <p:bldP spid="38" grpId="0"/>
      <p:bldP spid="3" grpId="0" animBg="1"/>
      <p:bldP spid="2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Fuzzy Extractors: Functionality</a:t>
            </a:r>
            <a:br>
              <a:rPr lang="en-US" dirty="0" smtClean="0"/>
            </a:br>
            <a:r>
              <a:rPr lang="en-US" sz="2200" dirty="0" smtClean="0"/>
              <a:t> </a:t>
            </a:r>
            <a:r>
              <a:rPr lang="en-US" sz="2000" dirty="0">
                <a:solidFill>
                  <a:prstClr val="black"/>
                </a:solidFill>
                <a:ea typeface="+mn-ea"/>
                <a:cs typeface="+mn-cs"/>
              </a:rPr>
              <a:t>[BennettBrassardRobert85] …lots of work…  [DodisOstrovskyReyzinSmith04] … </a:t>
            </a:r>
            <a:endParaRPr lang="en-US" dirty="0"/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-1" y="262806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>
                <a:cs typeface="Calibri"/>
              </a:rPr>
              <a:t>Enrollment algorithm </a:t>
            </a:r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Calibri"/>
              </a:rPr>
              <a:t>: </a:t>
            </a:r>
            <a:br>
              <a:rPr lang="en-US" sz="2800" dirty="0" smtClean="0">
                <a:cs typeface="Calibri"/>
              </a:rPr>
            </a:br>
            <a:r>
              <a:rPr lang="en-US" sz="2800" dirty="0" smtClean="0">
                <a:cs typeface="Calibri"/>
              </a:rPr>
              <a:t>	Take a measurement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Calibri"/>
              </a:rPr>
              <a:t>from the source. </a:t>
            </a:r>
            <a:br>
              <a:rPr lang="en-US" sz="2800" dirty="0" smtClean="0">
                <a:cs typeface="Calibri"/>
              </a:rPr>
            </a:br>
            <a:r>
              <a:rPr lang="en-US" sz="2800" dirty="0" smtClean="0">
                <a:cs typeface="Calibri"/>
              </a:rPr>
              <a:t>	Use it to “lock up” a random output in a </a:t>
            </a:r>
            <a:r>
              <a:rPr lang="en-US" sz="2800" dirty="0" err="1" smtClean="0">
                <a:cs typeface="Calibri"/>
              </a:rPr>
              <a:t>nonsecret</a:t>
            </a:r>
            <a:r>
              <a:rPr lang="en-US" sz="2800" dirty="0" smtClean="0">
                <a:cs typeface="Calibri"/>
              </a:rPr>
              <a:t> value </a:t>
            </a:r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cs typeface="Calibri"/>
              </a:rPr>
              <a:t>.</a:t>
            </a:r>
          </a:p>
          <a:p>
            <a:r>
              <a:rPr lang="en-US" sz="2800" dirty="0" smtClean="0">
                <a:cs typeface="Calibri"/>
              </a:rPr>
              <a:t>Subsequent algorithm </a:t>
            </a:r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latin typeface="Times New Roman"/>
                <a:cs typeface="Times New Roman"/>
              </a:rPr>
              <a:t>: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give same </a:t>
            </a:r>
            <a:r>
              <a:rPr lang="en-US" sz="2800" dirty="0" smtClean="0">
                <a:latin typeface="Calibri"/>
                <a:cs typeface="Calibri"/>
              </a:rPr>
              <a:t>output if </a:t>
            </a:r>
            <a:r>
              <a:rPr lang="en-US" sz="2800" i="1" dirty="0">
                <a:latin typeface="Times New Roman"/>
                <a:cs typeface="Times New Roman"/>
              </a:rPr>
              <a:t>d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dirty="0">
                <a:latin typeface="Times New Roman"/>
                <a:cs typeface="Times New Roman"/>
              </a:rPr>
              <a:t>) 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Security: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cs typeface="Calibri"/>
              </a:rPr>
              <a:t>looks uniform even given </a:t>
            </a:r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cs typeface="Calibri"/>
              </a:rPr>
              <a:t>,</a:t>
            </a:r>
            <a:r>
              <a:rPr lang="en-US" sz="2800" dirty="0">
                <a:latin typeface="Times New Roman"/>
                <a:cs typeface="Times New Roman"/>
              </a:rPr>
              <a:t/>
            </a:r>
            <a:br>
              <a:rPr lang="en-US" sz="2800" dirty="0">
                <a:latin typeface="Times New Roman"/>
                <a:cs typeface="Times New Roman"/>
              </a:rPr>
            </a:br>
            <a:r>
              <a:rPr lang="en-US" sz="2800" dirty="0" smtClean="0">
                <a:latin typeface="Times New Roman"/>
                <a:cs typeface="Times New Roman"/>
              </a:rPr>
              <a:t>			</a:t>
            </a:r>
            <a:r>
              <a:rPr lang="en-US" sz="2800" dirty="0" smtClean="0">
                <a:cs typeface="Calibri"/>
              </a:rPr>
              <a:t>whenever the source is good enough</a:t>
            </a:r>
          </a:p>
          <a:p>
            <a:endParaRPr lang="en-US" sz="2800" dirty="0" smtClean="0">
              <a:cs typeface="Calibri"/>
            </a:endParaRPr>
          </a:p>
          <a:p>
            <a:endParaRPr lang="en-US" sz="2800" dirty="0" smtClean="0">
              <a:latin typeface="Times New Roman"/>
              <a:cs typeface="Times New Roman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9" name="Straight Arrow Connector 7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852457" y="4765042"/>
            <a:ext cx="401789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cxnSp>
        <p:nvCxnSpPr>
          <p:cNvPr id="45" name="Straight Arrow Connector 44"/>
          <p:cNvCxnSpPr>
            <a:stCxn id="43" idx="1"/>
            <a:endCxn id="33" idx="5"/>
          </p:cNvCxnSpPr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11" name="Rectangle 10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47" name="Trapezoid 46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50" name="Trapezoid 49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09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animBg="1"/>
      <p:bldP spid="36" grpId="0" uiExpand="1" build="p"/>
      <p:bldP spid="68" grpId="0" uiExpand="1"/>
      <p:bldP spid="83" grpId="0" uiExpand="1"/>
      <p:bldP spid="41" grpId="0" uiExpand="1" animBg="1"/>
      <p:bldP spid="40" grpId="0" animBg="1"/>
      <p:bldP spid="33" grpId="0" animBg="1"/>
      <p:bldP spid="43" grpId="0" animBg="1"/>
      <p:bldP spid="44" grpId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493861" y="-168088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 smtClean="0"/>
              <a:t>Fuzzy Extractors: Goals</a:t>
            </a:r>
            <a:endParaRPr lang="en-US" dirty="0"/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-1" y="245873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>
                <a:cs typeface="Calibri"/>
              </a:rPr>
              <a:t>Goal 1: handle as many sources as possible</a:t>
            </a:r>
            <a:br>
              <a:rPr lang="en-US" sz="2800" dirty="0" smtClean="0">
                <a:cs typeface="Calibri"/>
              </a:rPr>
            </a:br>
            <a:r>
              <a:rPr lang="en-US" sz="2800" dirty="0" smtClean="0">
                <a:cs typeface="Calibri"/>
              </a:rPr>
              <a:t>(typically, any source in which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>
                <a:cs typeface="Calibri"/>
              </a:rPr>
              <a:t>is</a:t>
            </a:r>
            <a:r>
              <a:rPr lang="en-US" sz="2800" baseline="-2500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2</a:t>
            </a:r>
            <a:r>
              <a:rPr lang="en-US" sz="2800" i="1" baseline="30000" dirty="0">
                <a:latin typeface="Times New Roman"/>
                <a:cs typeface="Times New Roman"/>
              </a:rPr>
              <a:t>k</a:t>
            </a:r>
            <a:r>
              <a:rPr lang="en-US" sz="2800" baseline="-2500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cs typeface="Calibri"/>
              </a:rPr>
              <a:t>hard to </a:t>
            </a:r>
            <a:r>
              <a:rPr lang="en-US" sz="2800" dirty="0" smtClean="0">
                <a:cs typeface="Calibri"/>
              </a:rPr>
              <a:t>guess)</a:t>
            </a:r>
          </a:p>
          <a:p>
            <a:r>
              <a:rPr lang="en-US" sz="2800" dirty="0" smtClean="0">
                <a:cs typeface="Calibri"/>
              </a:rPr>
              <a:t>Goal 2: handle as much error as possible</a:t>
            </a:r>
            <a:br>
              <a:rPr lang="en-US" sz="2800" dirty="0" smtClean="0">
                <a:cs typeface="Calibri"/>
              </a:rPr>
            </a:br>
            <a:r>
              <a:rPr lang="en-US" sz="2800" dirty="0" smtClean="0">
                <a:cs typeface="Calibri"/>
              </a:rPr>
              <a:t>(typically, any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cs typeface="Calibri"/>
              </a:rPr>
              <a:t>within distance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cs typeface="Calibri"/>
              </a:rPr>
              <a:t>)</a:t>
            </a:r>
          </a:p>
          <a:p>
            <a:r>
              <a:rPr lang="en-US" sz="2800" dirty="0" smtClean="0">
                <a:cs typeface="Calibri"/>
              </a:rPr>
              <a:t>Most previous approaches are analyzed in terms of </a:t>
            </a:r>
            <a:r>
              <a:rPr lang="en-US" sz="28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solidFill>
                  <a:prstClr val="black"/>
                </a:solidFill>
                <a:cs typeface="Calibri"/>
              </a:rPr>
              <a:t> and </a:t>
            </a:r>
            <a:r>
              <a:rPr lang="en-US" sz="28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9" name="Straight Arrow Connector 7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852457" y="4765042"/>
            <a:ext cx="401789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cxnSp>
        <p:nvCxnSpPr>
          <p:cNvPr id="45" name="Straight Arrow Connector 44"/>
          <p:cNvCxnSpPr>
            <a:stCxn id="43" idx="1"/>
            <a:endCxn id="33" idx="5"/>
          </p:cNvCxnSpPr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11" name="Rectangle 10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47" name="Trapezoid 46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50" name="Trapezoid 49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21826" y="3963849"/>
            <a:ext cx="1402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cs typeface="Times New Roman"/>
              </a:rPr>
              <a:t>entropy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endParaRPr lang="en-US" sz="2400" dirty="0">
              <a:cs typeface="Calibri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508000" y="4385733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333628" y="3144292"/>
            <a:ext cx="8783531" cy="59436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800" b="1" dirty="0" smtClean="0"/>
              <a:t>This work: handle</a:t>
            </a:r>
            <a:r>
              <a:rPr lang="en-US" sz="2800" b="1" dirty="0" smtClean="0">
                <a:cs typeface="Calibri"/>
              </a:rPr>
              <a:t> </a:t>
            </a:r>
            <a:r>
              <a:rPr lang="en-US" sz="2800" b="1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t </a:t>
            </a:r>
            <a:r>
              <a:rPr lang="en-US" sz="2800" b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&gt; </a:t>
            </a:r>
            <a:r>
              <a:rPr lang="en-US" sz="2800" b="1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  <a:endParaRPr lang="en-US" sz="2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8258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  <p:bldP spid="28" grpId="0"/>
      <p:bldP spid="5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H="1">
            <a:off x="1492904" y="4704303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115112" y="4175635"/>
            <a:ext cx="777140" cy="104461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endCxn id="46" idx="0"/>
          </p:cNvCxnSpPr>
          <p:nvPr/>
        </p:nvCxnSpPr>
        <p:spPr>
          <a:xfrm rot="10800000" flipV="1">
            <a:off x="2892253" y="4350782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36"/>
          <p:cNvSpPr>
            <a:spLocks noChangeArrowheads="1"/>
          </p:cNvSpPr>
          <p:nvPr/>
        </p:nvSpPr>
        <p:spPr bwMode="auto">
          <a:xfrm>
            <a:off x="-228497" y="1311337"/>
            <a:ext cx="7620068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(converts high-entropy sources to uniform, </a:t>
            </a:r>
            <a:br>
              <a:rPr lang="en-US" sz="2800" dirty="0" smtClean="0"/>
            </a:br>
            <a:r>
              <a:rPr lang="en-US" sz="2800" dirty="0" smtClean="0"/>
              <a:t> e.g., via universal hashing)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1" name="Oval 50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53" name="Oval 5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 smtClean="0"/>
              <a:t>Fuzzy Extractors: Typical Construction</a:t>
            </a:r>
            <a:endParaRPr lang="en-US" dirty="0"/>
          </a:p>
        </p:txBody>
      </p:sp>
      <p:cxnSp>
        <p:nvCxnSpPr>
          <p:cNvPr id="87" name="Straight Arrow Connector 86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5" name="Straight Arrow Connector 34"/>
          <p:cNvCxnSpPr/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36" name="Rectangle 35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852457" y="4765042"/>
            <a:ext cx="401789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1826" y="3963849"/>
            <a:ext cx="1402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cs typeface="Times New Roman"/>
              </a:rPr>
              <a:t>entropy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endParaRPr lang="en-US" sz="2400" dirty="0">
              <a:cs typeface="Calibri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508000" y="4385733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-260637" y="2002650"/>
            <a:ext cx="6663195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- correct errors using a </a:t>
            </a:r>
            <a:r>
              <a:rPr lang="en-US" sz="2800" i="1" u="sng" dirty="0" smtClean="0"/>
              <a:t>secure sketch</a:t>
            </a:r>
            <a:endParaRPr lang="en-US" sz="2800" i="1" u="sng" dirty="0"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7267" y="703452"/>
            <a:ext cx="5924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cs typeface="Calibri"/>
              </a:rPr>
              <a:t>- derive </a:t>
            </a:r>
            <a:r>
              <a:rPr lang="en-US" sz="2800" i="1" dirty="0">
                <a:solidFill>
                  <a:prstClr val="black"/>
                </a:solidFill>
                <a:latin typeface="Times New Roman"/>
                <a:cs typeface="Times New Roman"/>
              </a:rPr>
              <a:t>r </a:t>
            </a:r>
            <a:r>
              <a:rPr lang="en-US" sz="2800" dirty="0">
                <a:solidFill>
                  <a:prstClr val="black"/>
                </a:solidFill>
                <a:cs typeface="Calibri"/>
              </a:rPr>
              <a:t>using a randomness extractor</a:t>
            </a:r>
            <a:endParaRPr lang="en-US" sz="2800" dirty="0"/>
          </a:p>
        </p:txBody>
      </p:sp>
      <p:sp>
        <p:nvSpPr>
          <p:cNvPr id="42" name="Rectangle 36"/>
          <p:cNvSpPr>
            <a:spLocks noChangeArrowheads="1"/>
          </p:cNvSpPr>
          <p:nvPr/>
        </p:nvSpPr>
        <p:spPr bwMode="auto">
          <a:xfrm>
            <a:off x="-84665" y="2639025"/>
            <a:ext cx="9922933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(gives recovery of the original from a noisy signal</a:t>
            </a:r>
            <a:br>
              <a:rPr lang="en-US" sz="2800" dirty="0" smtClean="0"/>
            </a:br>
            <a:r>
              <a:rPr lang="en-US" sz="2800" dirty="0" smtClean="0"/>
              <a:t>  e.g., via the  “checksum” bits  of an error-correcting code)</a:t>
            </a:r>
            <a:endParaRPr lang="en-US" sz="28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0648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0" grpId="1"/>
      <p:bldP spid="2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H="1">
            <a:off x="1492904" y="4704303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115112" y="4175635"/>
            <a:ext cx="777140" cy="104461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endCxn id="46" idx="0"/>
          </p:cNvCxnSpPr>
          <p:nvPr/>
        </p:nvCxnSpPr>
        <p:spPr>
          <a:xfrm rot="10800000" flipV="1">
            <a:off x="2892253" y="4350782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1" name="Oval 50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53" name="Oval 5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/>
              <a:t>Fuzzy Extractors: Typical Construction</a:t>
            </a: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7" name="Elbow Connector 36"/>
          <p:cNvCxnSpPr>
            <a:endCxn id="54" idx="2"/>
          </p:cNvCxnSpPr>
          <p:nvPr/>
        </p:nvCxnSpPr>
        <p:spPr>
          <a:xfrm rot="10800000" flipH="1" flipV="1">
            <a:off x="1492901" y="5118137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048280" y="5270536"/>
            <a:ext cx="1018094" cy="734722"/>
            <a:chOff x="7008234" y="2074428"/>
            <a:chExt cx="391556" cy="749241"/>
          </a:xfrm>
        </p:grpSpPr>
        <p:sp>
          <p:nvSpPr>
            <p:cNvPr id="54" name="Trapezoid 53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8" name="Elbow Connector 57"/>
          <p:cNvCxnSpPr/>
          <p:nvPr/>
        </p:nvCxnSpPr>
        <p:spPr>
          <a:xfrm rot="10800000" flipV="1">
            <a:off x="2892243" y="5496221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rapezoid 59"/>
          <p:cNvSpPr/>
          <p:nvPr/>
        </p:nvSpPr>
        <p:spPr bwMode="auto">
          <a:xfrm rot="5400000">
            <a:off x="5164838" y="5614816"/>
            <a:ext cx="1012628" cy="526537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41044" y="5636409"/>
            <a:ext cx="746870" cy="595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Rec</a:t>
            </a:r>
            <a:endParaRPr lang="en-US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5261311" y="6297145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61311" y="55109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>
            <a:off x="5934423" y="5787339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5" name="Rectangle 64"/>
          <p:cNvSpPr/>
          <p:nvPr/>
        </p:nvSpPr>
        <p:spPr>
          <a:xfrm>
            <a:off x="5978405" y="5232399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59" name="Rectangle 58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852457" y="4765042"/>
            <a:ext cx="401789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1826" y="3963849"/>
            <a:ext cx="1402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cs typeface="Times New Roman"/>
              </a:rPr>
              <a:t>entropy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endParaRPr lang="en-US" sz="2400" dirty="0">
              <a:cs typeface="Calibri"/>
            </a:endParaRPr>
          </a:p>
        </p:txBody>
      </p:sp>
      <p:sp>
        <p:nvSpPr>
          <p:cNvPr id="79" name="Freeform 78"/>
          <p:cNvSpPr/>
          <p:nvPr/>
        </p:nvSpPr>
        <p:spPr>
          <a:xfrm>
            <a:off x="508000" y="4385733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36"/>
          <p:cNvSpPr>
            <a:spLocks noChangeArrowheads="1"/>
          </p:cNvSpPr>
          <p:nvPr/>
        </p:nvSpPr>
        <p:spPr bwMode="auto">
          <a:xfrm>
            <a:off x="-228497" y="1311337"/>
            <a:ext cx="7620068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(converts high-entropy sources to uniform, </a:t>
            </a:r>
            <a:br>
              <a:rPr lang="en-US" sz="2800" dirty="0" smtClean="0"/>
            </a:br>
            <a:r>
              <a:rPr lang="en-US" sz="2800" dirty="0" smtClean="0"/>
              <a:t> e.g., via universal hashing)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-260637" y="2002650"/>
            <a:ext cx="6663195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- correct errors using a </a:t>
            </a:r>
            <a:r>
              <a:rPr lang="en-US" sz="2800" i="1" u="sng" dirty="0" smtClean="0"/>
              <a:t>secure sketch</a:t>
            </a:r>
            <a:endParaRPr lang="en-US" sz="2800" i="1" u="sng" dirty="0">
              <a:latin typeface="Times New Roman"/>
              <a:cs typeface="Times New Roman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47267" y="703452"/>
            <a:ext cx="5924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cs typeface="Calibri"/>
              </a:rPr>
              <a:t>- derive </a:t>
            </a:r>
            <a:r>
              <a:rPr lang="en-US" sz="2800" i="1" dirty="0">
                <a:solidFill>
                  <a:prstClr val="black"/>
                </a:solidFill>
                <a:latin typeface="Times New Roman"/>
                <a:cs typeface="Times New Roman"/>
              </a:rPr>
              <a:t>r </a:t>
            </a:r>
            <a:r>
              <a:rPr lang="en-US" sz="2800" dirty="0">
                <a:solidFill>
                  <a:prstClr val="black"/>
                </a:solidFill>
                <a:cs typeface="Calibri"/>
              </a:rPr>
              <a:t>using a randomness extractor</a:t>
            </a:r>
            <a:endParaRPr lang="en-US" sz="2800" dirty="0"/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-84665" y="2639025"/>
            <a:ext cx="9922933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(gives recovery of the original from a noisy signal</a:t>
            </a:r>
            <a:br>
              <a:rPr lang="en-US" sz="2800" dirty="0" smtClean="0"/>
            </a:br>
            <a:r>
              <a:rPr lang="en-US" sz="2800" dirty="0" smtClean="0"/>
              <a:t>  e.g., via the  “checksum” bits  of an error-correcting code)</a:t>
            </a:r>
            <a:endParaRPr lang="en-US" sz="28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515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H="1">
            <a:off x="1492904" y="4704303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115112" y="4175635"/>
            <a:ext cx="777140" cy="104461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endCxn id="46" idx="0"/>
          </p:cNvCxnSpPr>
          <p:nvPr/>
        </p:nvCxnSpPr>
        <p:spPr>
          <a:xfrm rot="10800000" flipV="1">
            <a:off x="2892253" y="4350782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1" name="Oval 50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53" name="Oval 5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Content Placeholder 1"/>
          <p:cNvSpPr txBox="1">
            <a:spLocks/>
          </p:cNvSpPr>
          <p:nvPr/>
        </p:nvSpPr>
        <p:spPr>
          <a:xfrm>
            <a:off x="16932" y="212007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cs typeface="Calibri"/>
              </a:rPr>
              <a:t> must store enough information to let you recover </a:t>
            </a:r>
            <a:r>
              <a:rPr lang="en-US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</a:p>
          <a:p>
            <a:r>
              <a:rPr lang="en-US" sz="2800" dirty="0" smtClean="0">
                <a:cs typeface="Calibri"/>
              </a:rPr>
              <a:t>How much information is that? </a:t>
            </a:r>
          </a:p>
          <a:p>
            <a:endParaRPr lang="en-US" sz="2800" dirty="0" smtClean="0">
              <a:cs typeface="Calibri"/>
            </a:endParaRPr>
          </a:p>
          <a:p>
            <a:endParaRPr lang="en-US" sz="2800" dirty="0" smtClean="0">
              <a:latin typeface="Times New Roman"/>
              <a:cs typeface="Times New Roman"/>
            </a:endParaRPr>
          </a:p>
        </p:txBody>
      </p:sp>
      <p:sp>
        <p:nvSpPr>
          <p:cNvPr id="56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 smtClean="0"/>
              <a:t>Problem with Secure Sketches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7" name="Elbow Connector 36"/>
          <p:cNvCxnSpPr>
            <a:endCxn id="54" idx="2"/>
          </p:cNvCxnSpPr>
          <p:nvPr/>
        </p:nvCxnSpPr>
        <p:spPr>
          <a:xfrm rot="10800000" flipH="1" flipV="1">
            <a:off x="1492901" y="5118137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048280" y="5270536"/>
            <a:ext cx="1018094" cy="734722"/>
            <a:chOff x="7008234" y="2074428"/>
            <a:chExt cx="391556" cy="749241"/>
          </a:xfrm>
        </p:grpSpPr>
        <p:sp>
          <p:nvSpPr>
            <p:cNvPr id="54" name="Trapezoid 53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8" name="Elbow Connector 57"/>
          <p:cNvCxnSpPr/>
          <p:nvPr/>
        </p:nvCxnSpPr>
        <p:spPr>
          <a:xfrm rot="10800000" flipV="1">
            <a:off x="2892243" y="5496221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rapezoid 59"/>
          <p:cNvSpPr/>
          <p:nvPr/>
        </p:nvSpPr>
        <p:spPr bwMode="auto">
          <a:xfrm rot="5400000">
            <a:off x="5164838" y="5614816"/>
            <a:ext cx="1012628" cy="526537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41044" y="5636409"/>
            <a:ext cx="746870" cy="595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Rec</a:t>
            </a:r>
            <a:endParaRPr lang="en-US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5261311" y="6297145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61311" y="55109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>
            <a:off x="5934423" y="5787339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5" name="Rectangle 64"/>
          <p:cNvSpPr/>
          <p:nvPr/>
        </p:nvSpPr>
        <p:spPr>
          <a:xfrm>
            <a:off x="5978405" y="5232399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sp>
        <p:nvSpPr>
          <p:cNvPr id="80" name="Rectangle 79"/>
          <p:cNvSpPr/>
          <p:nvPr/>
        </p:nvSpPr>
        <p:spPr>
          <a:xfrm>
            <a:off x="7852457" y="4765042"/>
            <a:ext cx="401789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1826" y="3963849"/>
            <a:ext cx="1402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cs typeface="Times New Roman"/>
              </a:rPr>
              <a:t>entropy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endParaRPr lang="en-US" sz="2400" dirty="0">
              <a:cs typeface="Calibri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508000" y="4385733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cxnSp>
        <p:nvCxnSpPr>
          <p:cNvPr id="74" name="Straight Arrow Connector 73"/>
          <p:cNvCxnSpPr/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</p:spTree>
    <p:extLst>
      <p:ext uri="{BB962C8B-B14F-4D97-AF65-F5344CB8AC3E}">
        <p14:creationId xmlns:p14="http://schemas.microsoft.com/office/powerpoint/2010/main" val="2348154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960732" y="4843962"/>
            <a:ext cx="588739" cy="5232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1" name="Oval 50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53" name="Oval 52"/>
          <p:cNvSpPr/>
          <p:nvPr/>
        </p:nvSpPr>
        <p:spPr bwMode="auto">
          <a:xfrm>
            <a:off x="906798" y="510557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Content Placeholder 1"/>
          <p:cNvSpPr txBox="1">
            <a:spLocks/>
          </p:cNvSpPr>
          <p:nvPr/>
        </p:nvSpPr>
        <p:spPr>
          <a:xfrm>
            <a:off x="16932" y="212007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cs typeface="Calibri"/>
              </a:rPr>
              <a:t> must store enough information to let you recover </a:t>
            </a:r>
            <a:r>
              <a:rPr lang="en-US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</a:p>
          <a:p>
            <a:r>
              <a:rPr lang="en-US" sz="2800" dirty="0" smtClean="0">
                <a:cs typeface="Calibri"/>
              </a:rPr>
              <a:t>How much information is that? </a:t>
            </a:r>
          </a:p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800" dirty="0" smtClean="0">
                <a:cs typeface="Calibri"/>
              </a:rPr>
              <a:t> could be anywhere within distance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cs typeface="Calibri"/>
              </a:rPr>
              <a:t>, so </a:t>
            </a:r>
            <a:r>
              <a:rPr lang="en-US" sz="2800" dirty="0" err="1" smtClean="0">
                <a:latin typeface="Times New Roman"/>
                <a:cs typeface="Times New Roman"/>
              </a:rPr>
              <a:t>log|</a:t>
            </a:r>
            <a:r>
              <a:rPr lang="en-US" sz="28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800" i="1" baseline="-25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| &gt;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cs typeface="Calibri"/>
              </a:rPr>
              <a:t> bits</a:t>
            </a:r>
          </a:p>
          <a:p>
            <a:r>
              <a:rPr lang="en-US" sz="2800" dirty="0" smtClean="0">
                <a:cs typeface="Calibri"/>
              </a:rPr>
              <a:t>No security left if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latin typeface="Times New Roman"/>
                <a:cs typeface="Times New Roman"/>
              </a:rPr>
              <a:t> &gt; </a:t>
            </a:r>
            <a:r>
              <a:rPr lang="en-US" sz="2800" i="1" dirty="0" smtClean="0">
                <a:latin typeface="Times New Roman"/>
                <a:cs typeface="Times New Roman"/>
              </a:rPr>
              <a:t>k</a:t>
            </a:r>
            <a:br>
              <a:rPr lang="en-US" sz="2800" i="1" dirty="0" smtClean="0">
                <a:latin typeface="Times New Roman"/>
                <a:cs typeface="Times New Roman"/>
              </a:rPr>
            </a:br>
            <a:r>
              <a:rPr lang="en-US" sz="2800" dirty="0" smtClean="0">
                <a:cs typeface="Calibri"/>
              </a:rPr>
              <a:t>(can be made rigorous for large classes of sources)</a:t>
            </a:r>
          </a:p>
          <a:p>
            <a:r>
              <a:rPr lang="en-US" sz="2800" dirty="0" smtClean="0">
                <a:cs typeface="Calibri"/>
              </a:rPr>
              <a:t>Our approach: give up on trying to recover </a:t>
            </a:r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800" dirty="0" smtClean="0">
              <a:latin typeface="Times New Roman"/>
              <a:cs typeface="Times New Roman"/>
            </a:endParaRPr>
          </a:p>
        </p:txBody>
      </p:sp>
      <p:sp>
        <p:nvSpPr>
          <p:cNvPr id="56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 smtClean="0"/>
              <a:t>Problem with Secure Sketches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rapezoid 59"/>
          <p:cNvSpPr/>
          <p:nvPr/>
        </p:nvSpPr>
        <p:spPr bwMode="auto">
          <a:xfrm rot="5400000">
            <a:off x="5164838" y="5614816"/>
            <a:ext cx="1012628" cy="526537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41044" y="5636409"/>
            <a:ext cx="746870" cy="595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Rec</a:t>
            </a:r>
            <a:endParaRPr lang="en-US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5261311" y="6297145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61311" y="55109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>
            <a:off x="5934423" y="5787339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5" name="Rectangle 64"/>
          <p:cNvSpPr/>
          <p:nvPr/>
        </p:nvSpPr>
        <p:spPr>
          <a:xfrm>
            <a:off x="5978405" y="5232399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 flipV="1">
            <a:off x="639233" y="5092769"/>
            <a:ext cx="431009" cy="11722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59" name="Rectangle 58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-218439" y="5005610"/>
            <a:ext cx="2561592" cy="2571719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60723" y="5283198"/>
            <a:ext cx="515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800" i="1" baseline="-25000" dirty="0" err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endParaRPr lang="en-US" sz="2800" dirty="0"/>
          </a:p>
        </p:txBody>
      </p:sp>
      <p:sp>
        <p:nvSpPr>
          <p:cNvPr id="35" name="Rectangle 34"/>
          <p:cNvSpPr/>
          <p:nvPr/>
        </p:nvSpPr>
        <p:spPr>
          <a:xfrm>
            <a:off x="7852457" y="4765042"/>
            <a:ext cx="401789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01601" y="3967234"/>
            <a:ext cx="32738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cs typeface="Times New Roman"/>
              </a:rPr>
              <a:t>stores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cs typeface="Times New Roman"/>
              </a:rPr>
              <a:t> bits about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sp>
        <p:nvSpPr>
          <p:cNvPr id="38" name="Freeform 37"/>
          <p:cNvSpPr/>
          <p:nvPr/>
        </p:nvSpPr>
        <p:spPr>
          <a:xfrm>
            <a:off x="4073930" y="4455944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529497" y="3967234"/>
            <a:ext cx="36215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cs typeface="Times New Roman"/>
              </a:rPr>
              <a:t>has </a:t>
            </a:r>
            <a:r>
              <a:rPr lang="en-US" sz="2800" i="1" dirty="0" smtClean="0">
                <a:latin typeface="Times New Roman"/>
                <a:cs typeface="Times New Roman"/>
              </a:rPr>
              <a:t>k</a:t>
            </a:r>
            <a:r>
              <a:rPr lang="en-US" sz="2800" dirty="0" smtClean="0">
                <a:latin typeface="Times New Roman"/>
                <a:cs typeface="Times New Roman"/>
              </a:rPr>
              <a:t> 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cs typeface="Times New Roman"/>
              </a:rPr>
              <a:t>bits of entropy</a:t>
            </a:r>
            <a:endParaRPr lang="en-US" sz="2800" dirty="0"/>
          </a:p>
        </p:txBody>
      </p:sp>
      <p:sp>
        <p:nvSpPr>
          <p:cNvPr id="40" name="Freeform 39"/>
          <p:cNvSpPr/>
          <p:nvPr/>
        </p:nvSpPr>
        <p:spPr>
          <a:xfrm>
            <a:off x="5883624" y="4466594"/>
            <a:ext cx="372533" cy="963486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11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53" grpId="0" animBg="1"/>
      <p:bldP spid="55" grpId="0" build="p"/>
      <p:bldP spid="59" grpId="0"/>
      <p:bldP spid="67" grpId="0" animBg="1"/>
      <p:bldP spid="2" grpId="0"/>
      <p:bldP spid="37" grpId="0"/>
      <p:bldP spid="38" grpId="1" animBg="1"/>
      <p:bldP spid="39" grpId="0"/>
      <p:bldP spid="4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it possible to handle </a:t>
            </a:r>
            <a:br>
              <a:rPr lang="en-US" dirty="0" smtClean="0"/>
            </a:br>
            <a:r>
              <a:rPr lang="en-US" dirty="0" smtClean="0"/>
              <a:t>“more errors than entropy” (</a:t>
            </a:r>
            <a:r>
              <a:rPr lang="en-US" i="1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 &gt;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733" y="1153592"/>
            <a:ext cx="6728063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Consider some distribution for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 </a:t>
            </a:r>
            <a:r>
              <a:rPr lang="en-US" sz="2400" dirty="0" smtClean="0"/>
              <a:t>with entropy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Suppose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&gt;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Then 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400" i="1" baseline="-25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latin typeface="Times New Roman"/>
                <a:cs typeface="Times New Roman"/>
              </a:rPr>
              <a:t> &gt; 2</a:t>
            </a:r>
            <a:r>
              <a:rPr lang="en-US" sz="2400" i="1" baseline="30000" dirty="0" smtClean="0">
                <a:latin typeface="Times New Roman"/>
                <a:cs typeface="Times New Roman"/>
              </a:rPr>
              <a:t>k</a:t>
            </a:r>
            <a:endParaRPr lang="en-US" sz="2400" baseline="300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Possibly  </a:t>
            </a:r>
            <a:r>
              <a:rPr lang="en-US" sz="2400" dirty="0">
                <a:latin typeface="Times New Roman"/>
                <a:cs typeface="Times New Roman"/>
              </a:rPr>
              <a:t>|</a:t>
            </a:r>
            <a:r>
              <a:rPr lang="en-US" sz="24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400" i="1" baseline="-25000" dirty="0" err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latin typeface="Times New Roman"/>
                <a:cs typeface="Times New Roman"/>
              </a:rPr>
              <a:t>| &gt;</a:t>
            </a:r>
            <a:r>
              <a:rPr lang="en-US" sz="2400" dirty="0" smtClean="0">
                <a:cs typeface="Calibri"/>
              </a:rPr>
              <a:t> # of possibilities for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cs typeface="Calibri"/>
              </a:rPr>
              <a:t>Possibly all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/>
              <a:t> lie in a single ball</a:t>
            </a:r>
            <a:endParaRPr lang="en-US" sz="2400" baseline="-25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No matter what we do, adversary can</a:t>
            </a:r>
            <a:br>
              <a:rPr lang="en-US" sz="2400" dirty="0" smtClean="0"/>
            </a:br>
            <a:r>
              <a:rPr lang="en-US" sz="2400" dirty="0" smtClean="0"/>
              <a:t>get the output by running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Rep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/>
              <a:t>on 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1 </a:t>
            </a:r>
            <a:r>
              <a:rPr lang="en-US" sz="2400" dirty="0" smtClean="0"/>
              <a:t>= center of that ball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No construction that is analyzed</a:t>
            </a:r>
            <a:br>
              <a:rPr lang="en-US" sz="2400" dirty="0" smtClean="0"/>
            </a:br>
            <a:r>
              <a:rPr lang="en-US" sz="2400" dirty="0" smtClean="0"/>
              <a:t>only in terms of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r>
              <a:rPr lang="en-US" sz="2400" dirty="0" smtClean="0"/>
              <a:t> and </a:t>
            </a:r>
            <a:r>
              <a:rPr lang="en-US" sz="2400" i="1" dirty="0" smtClean="0">
                <a:latin typeface="Times New Roman"/>
                <a:cs typeface="Times New Roman"/>
              </a:rPr>
              <a:t>k</a:t>
            </a:r>
            <a:r>
              <a:rPr lang="en-US" sz="2400" dirty="0" smtClean="0"/>
              <a:t> can be secure!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E.g., irises: </a:t>
            </a:r>
            <a:r>
              <a:rPr lang="en-US" sz="2400" dirty="0">
                <a:latin typeface="Times New Roman"/>
                <a:cs typeface="Times New Roman"/>
              </a:rPr>
              <a:t>log</a:t>
            </a:r>
            <a:r>
              <a:rPr lang="en-US" sz="2400" dirty="0"/>
              <a:t> </a:t>
            </a:r>
            <a:r>
              <a:rPr lang="en-US" sz="2400" dirty="0">
                <a:latin typeface="Times New Roman"/>
                <a:cs typeface="Times New Roman"/>
              </a:rPr>
              <a:t>|</a:t>
            </a:r>
            <a:r>
              <a:rPr lang="en-US" sz="24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400" i="1" baseline="-25000" dirty="0" err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en-US" sz="2400" dirty="0">
                <a:latin typeface="Times New Roman"/>
                <a:cs typeface="Times New Roman"/>
              </a:rPr>
              <a:t>| ≈ </a:t>
            </a:r>
            <a:r>
              <a:rPr lang="en-US" sz="2400" dirty="0" smtClean="0">
                <a:latin typeface="Times New Roman"/>
                <a:cs typeface="Times New Roman"/>
              </a:rPr>
              <a:t>900 </a:t>
            </a:r>
            <a:r>
              <a:rPr lang="en-US" sz="2400" dirty="0" smtClean="0">
                <a:cs typeface="Calibri"/>
              </a:rPr>
              <a:t>but </a:t>
            </a:r>
            <a:r>
              <a:rPr lang="en-US" sz="2400" i="1" dirty="0" smtClean="0">
                <a:latin typeface="Times New Roman"/>
                <a:cs typeface="Times New Roman"/>
              </a:rPr>
              <a:t>k </a:t>
            </a:r>
            <a:r>
              <a:rPr lang="en-US" sz="2400" dirty="0">
                <a:latin typeface="Times New Roman"/>
                <a:cs typeface="Times New Roman"/>
              </a:rPr>
              <a:t>≈ </a:t>
            </a:r>
            <a:r>
              <a:rPr lang="en-US" sz="2400" dirty="0" smtClean="0">
                <a:latin typeface="Times New Roman"/>
                <a:cs typeface="Times New Roman"/>
              </a:rPr>
              <a:t>250 </a:t>
            </a:r>
          </a:p>
        </p:txBody>
      </p:sp>
      <p:sp>
        <p:nvSpPr>
          <p:cNvPr id="7" name="Oval 6"/>
          <p:cNvSpPr/>
          <p:nvPr/>
        </p:nvSpPr>
        <p:spPr>
          <a:xfrm>
            <a:off x="5090063" y="2765285"/>
            <a:ext cx="2194560" cy="2194560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5252399" y="40714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9164" y="3479911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367568" y="346527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714071" y="30681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114282" y="473508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786971" y="427788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294395" y="296978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976437" y="356368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6424284" y="440116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976437" y="412069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424284" y="346527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657082" y="452445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771797" y="445037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657082" y="30681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6103319" y="3792281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6294395" y="3822194"/>
            <a:ext cx="1297154" cy="32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8254429" y="381059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34" name="Rectangle 33"/>
          <p:cNvSpPr/>
          <p:nvPr/>
        </p:nvSpPr>
        <p:spPr>
          <a:xfrm>
            <a:off x="8317927" y="3294103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294435" y="3294103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7" name="Trapezoid 36"/>
          <p:cNvSpPr/>
          <p:nvPr/>
        </p:nvSpPr>
        <p:spPr bwMode="auto">
          <a:xfrm rot="5400000">
            <a:off x="7598739" y="3444346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91549" y="3494739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 flipV="1">
            <a:off x="5829303" y="2857500"/>
            <a:ext cx="324662" cy="9347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41" name="Rectangle 40"/>
          <p:cNvSpPr/>
          <p:nvPr/>
        </p:nvSpPr>
        <p:spPr>
          <a:xfrm rot="4179712">
            <a:off x="5721536" y="3154866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8320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9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4" grpId="0" animBg="1"/>
      <p:bldP spid="37" grpId="0" animBg="1"/>
      <p:bldP spid="38" grpId="0"/>
      <p:bldP spid="41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23296</TotalTime>
  <Words>1827</Words>
  <Application>Microsoft Macintosh PowerPoint</Application>
  <PresentationFormat>On-screen Show (4:3)</PresentationFormat>
  <Paragraphs>560</Paragraphs>
  <Slides>29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Key Derivation  from  Noisy Sources with More Errors than Entropy</vt:lpstr>
      <vt:lpstr>Key Derivation from Noisy Sources</vt:lpstr>
      <vt:lpstr>Fuzzy Extractors: Functionality  [BennettBrassardRobert85] …lots of work…  [DodisOstrovskyReyzinSmith04] … </vt:lpstr>
      <vt:lpstr>Fuzzy Extractors: Goals</vt:lpstr>
      <vt:lpstr>Fuzzy Extractors: Typical Construction</vt:lpstr>
      <vt:lpstr>Fuzzy Extractors: Typical Construction</vt:lpstr>
      <vt:lpstr>Problem with Secure Sketches</vt:lpstr>
      <vt:lpstr>Problem with Secure Sketches</vt:lpstr>
      <vt:lpstr>Is it possible to handle  “more errors than entropy” (t &gt; k)?</vt:lpstr>
      <vt:lpstr>Is it possible to handle  “more errors than entropy” (t &gt; k)?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How to implement locks?</vt:lpstr>
      <vt:lpstr>How to implement locks?</vt:lpstr>
      <vt:lpstr>How good is this construction?</vt:lpstr>
      <vt:lpstr>How good is this construction?</vt:lpstr>
      <vt:lpstr>How good is this construction?</vt:lpstr>
      <vt:lpstr>How good is this construction?</vt:lpstr>
      <vt:lpstr>Conclusion</vt:lpstr>
      <vt:lpstr>Follow-up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Fuzzy Extractors</dc:title>
  <dc:creator>Benjamin Fuller</dc:creator>
  <cp:lastModifiedBy>Leonid Reyzin</cp:lastModifiedBy>
  <cp:revision>538</cp:revision>
  <dcterms:created xsi:type="dcterms:W3CDTF">2013-03-29T19:18:32Z</dcterms:created>
  <dcterms:modified xsi:type="dcterms:W3CDTF">2014-10-01T13:13:30Z</dcterms:modified>
</cp:coreProperties>
</file>