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6.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notesSlides/notesSlide13.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notesSlides/notesSlide14.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notesSlides/notesSlide15.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notesSlides/notesSlide18.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notesSlides/notesSlide19.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ppt/notesSlides/notesSlide20.xml" ContentType="application/vnd.openxmlformats-officedocument.presentationml.notesSlide+xml"/>
  <Override PartName="/ppt/embeddings/oleObject21.bin" ContentType="application/vnd.openxmlformats-officedocument.oleObject"/>
  <Override PartName="/ppt/embeddings/oleObject22.bin" ContentType="application/vnd.openxmlformats-officedocument.oleObject"/>
  <Override PartName="/ppt/notesSlides/notesSlide21.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notesSlides/notesSlide22.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notesSlides/notesSlide23.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notesSlides/notesSlide24.xml" ContentType="application/vnd.openxmlformats-officedocument.presentationml.notesSlide+xml"/>
  <Override PartName="/ppt/embeddings/oleObject29.bin" ContentType="application/vnd.openxmlformats-officedocument.oleObject"/>
  <Override PartName="/ppt/embeddings/oleObject30.bin" ContentType="application/vnd.openxmlformats-officedocument.oleObject"/>
  <Override PartName="/ppt/notesSlides/notesSlide25.xml" ContentType="application/vnd.openxmlformats-officedocument.presentationml.notesSlide+xml"/>
  <Override PartName="/ppt/embeddings/oleObject31.bin" ContentType="application/vnd.openxmlformats-officedocument.oleObject"/>
  <Override PartName="/ppt/embeddings/oleObject32.bin" ContentType="application/vnd.openxmlformats-officedocument.oleObject"/>
  <Override PartName="/ppt/notesSlides/notesSlide26.xml" ContentType="application/vnd.openxmlformats-officedocument.presentationml.notesSlide+xml"/>
  <Override PartName="/ppt/embeddings/Microsoft_Equation1.bin" ContentType="application/vnd.openxmlformats-officedocument.oleObject"/>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Microsoft_Equation2.bin" ContentType="application/vnd.openxmlformats-officedocument.oleObject"/>
  <Override PartName="/ppt/notesSlides/notesSlide29.xml" ContentType="application/vnd.openxmlformats-officedocument.presentationml.notesSlide+xml"/>
  <Override PartName="/ppt/embeddings/Microsoft_Equation3.bin" ContentType="application/vnd.openxmlformats-officedocument.oleObject"/>
  <Override PartName="/ppt/notesSlides/notesSlide30.xml" ContentType="application/vnd.openxmlformats-officedocument.presentationml.notesSlide+xml"/>
  <Override PartName="/ppt/embeddings/Microsoft_Equation4.bin" ContentType="application/vnd.openxmlformats-officedocument.oleObject"/>
  <Override PartName="/ppt/notesSlides/notesSlide31.xml" ContentType="application/vnd.openxmlformats-officedocument.presentationml.notesSlide+xml"/>
  <Override PartName="/ppt/embeddings/Microsoft_Equation5.bin" ContentType="application/vnd.openxmlformats-officedocument.oleObject"/>
  <Override PartName="/ppt/embeddings/Microsoft_Equation6.bin" ContentType="application/vnd.openxmlformats-officedocument.oleObject"/>
  <Override PartName="/ppt/notesSlides/notesSlide32.xml" ContentType="application/vnd.openxmlformats-officedocument.presentationml.notesSlide+xml"/>
  <Override PartName="/ppt/embeddings/Microsoft_Equation7.bin" ContentType="application/vnd.openxmlformats-officedocument.oleObject"/>
  <Override PartName="/ppt/embeddings/Microsoft_Equation8.bin" ContentType="application/vnd.openxmlformats-officedocument.oleObject"/>
  <Override PartName="/ppt/notesSlides/notesSlide33.xml" ContentType="application/vnd.openxmlformats-officedocument.presentationml.notesSlide+xml"/>
  <Override PartName="/ppt/embeddings/oleObject33.bin" ContentType="application/vnd.openxmlformats-officedocument.oleObject"/>
  <Override PartName="/ppt/embeddings/oleObject34.bin" ContentType="application/vnd.openxmlformats-officedocument.oleObject"/>
  <Override PartName="/ppt/notesSlides/notesSlide34.xml" ContentType="application/vnd.openxmlformats-officedocument.presentationml.notesSlide+xml"/>
  <Override PartName="/ppt/embeddings/oleObject35.bin" ContentType="application/vnd.openxmlformats-officedocument.oleObject"/>
  <Override PartName="/ppt/embeddings/oleObject36.bin" ContentType="application/vnd.openxmlformats-officedocument.oleObject"/>
  <Override PartName="/ppt/notesSlides/notesSlide35.xml" ContentType="application/vnd.openxmlformats-officedocument.presentationml.notesSlide+xml"/>
  <Override PartName="/ppt/embeddings/oleObject37.bin" ContentType="application/vnd.openxmlformats-officedocument.oleObject"/>
  <Override PartName="/ppt/notesSlides/notesSlide36.xml" ContentType="application/vnd.openxmlformats-officedocument.presentationml.notesSlide+xml"/>
  <Override PartName="/ppt/embeddings/oleObject38.bin" ContentType="application/vnd.openxmlformats-officedocument.oleObject"/>
  <Override PartName="/ppt/notesSlides/notesSlide37.xml" ContentType="application/vnd.openxmlformats-officedocument.presentationml.notesSlide+xml"/>
  <Override PartName="/ppt/embeddings/oleObject39.bin" ContentType="application/vnd.openxmlformats-officedocument.oleObject"/>
  <Override PartName="/ppt/notesSlides/notesSlide38.xml" ContentType="application/vnd.openxmlformats-officedocument.presentationml.notesSlide+xml"/>
  <Override PartName="/ppt/embeddings/oleObject40.bin" ContentType="application/vnd.openxmlformats-officedocument.oleObject"/>
  <Override PartName="/ppt/notesSlides/notesSlide39.xml" ContentType="application/vnd.openxmlformats-officedocument.presentationml.notesSlide+xml"/>
  <Override PartName="/ppt/embeddings/oleObject41.bin" ContentType="application/vnd.openxmlformats-officedocument.oleObject"/>
  <Override PartName="/ppt/notesSlides/notesSlide40.xml" ContentType="application/vnd.openxmlformats-officedocument.presentationml.notesSlide+xml"/>
  <Override PartName="/ppt/embeddings/oleObject42.bin" ContentType="application/vnd.openxmlformats-officedocument.oleObject"/>
  <Override PartName="/ppt/notesSlides/notesSlide41.xml" ContentType="application/vnd.openxmlformats-officedocument.presentationml.notesSlide+xml"/>
  <Override PartName="/ppt/embeddings/oleObject43.bin" ContentType="application/vnd.openxmlformats-officedocument.oleObject"/>
  <Override PartName="/ppt/notesSlides/notesSlide42.xml" ContentType="application/vnd.openxmlformats-officedocument.presentationml.notesSlide+xml"/>
  <Override PartName="/ppt/embeddings/oleObject44.bin" ContentType="application/vnd.openxmlformats-officedocument.oleObject"/>
  <Override PartName="/ppt/notesSlides/notesSlide43.xml" ContentType="application/vnd.openxmlformats-officedocument.presentationml.notesSlide+xml"/>
  <Override PartName="/ppt/embeddings/oleObject45.bin" ContentType="application/vnd.openxmlformats-officedocument.oleObject"/>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7" r:id="rId2"/>
    <p:sldId id="259" r:id="rId3"/>
    <p:sldId id="308" r:id="rId4"/>
    <p:sldId id="365" r:id="rId5"/>
    <p:sldId id="366" r:id="rId6"/>
    <p:sldId id="367" r:id="rId7"/>
    <p:sldId id="368" r:id="rId8"/>
    <p:sldId id="370" r:id="rId9"/>
    <p:sldId id="369" r:id="rId10"/>
    <p:sldId id="371" r:id="rId11"/>
    <p:sldId id="372" r:id="rId12"/>
    <p:sldId id="373" r:id="rId13"/>
    <p:sldId id="375" r:id="rId14"/>
    <p:sldId id="374" r:id="rId15"/>
    <p:sldId id="376" r:id="rId16"/>
    <p:sldId id="401" r:id="rId17"/>
    <p:sldId id="377" r:id="rId18"/>
    <p:sldId id="378" r:id="rId19"/>
    <p:sldId id="379" r:id="rId20"/>
    <p:sldId id="382" r:id="rId21"/>
    <p:sldId id="380" r:id="rId22"/>
    <p:sldId id="381" r:id="rId23"/>
    <p:sldId id="383" r:id="rId24"/>
    <p:sldId id="384" r:id="rId25"/>
    <p:sldId id="385" r:id="rId26"/>
    <p:sldId id="388" r:id="rId27"/>
    <p:sldId id="402" r:id="rId28"/>
    <p:sldId id="403" r:id="rId29"/>
    <p:sldId id="386" r:id="rId30"/>
    <p:sldId id="404" r:id="rId31"/>
    <p:sldId id="389" r:id="rId32"/>
    <p:sldId id="405" r:id="rId33"/>
    <p:sldId id="390" r:id="rId34"/>
    <p:sldId id="391" r:id="rId35"/>
    <p:sldId id="392" r:id="rId36"/>
    <p:sldId id="393" r:id="rId37"/>
    <p:sldId id="394" r:id="rId38"/>
    <p:sldId id="395" r:id="rId39"/>
    <p:sldId id="396" r:id="rId40"/>
    <p:sldId id="398" r:id="rId41"/>
    <p:sldId id="397" r:id="rId42"/>
    <p:sldId id="406" r:id="rId43"/>
    <p:sldId id="399" r:id="rId44"/>
    <p:sldId id="400"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C4C"/>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80758" autoAdjust="0"/>
  </p:normalViewPr>
  <p:slideViewPr>
    <p:cSldViewPr snapToGrid="0" snapToObjects="1">
      <p:cViewPr>
        <p:scale>
          <a:sx n="95" d="100"/>
          <a:sy n="95" d="100"/>
        </p:scale>
        <p:origin x="-408" y="-48"/>
      </p:cViewPr>
      <p:guideLst>
        <p:guide orient="horz" pos="2160"/>
        <p:guide pos="2880"/>
      </p:guideLst>
    </p:cSldViewPr>
  </p:slideViewPr>
  <p:notesTextViewPr>
    <p:cViewPr>
      <p:scale>
        <a:sx n="100" d="100"/>
        <a:sy n="100" d="100"/>
      </p:scale>
      <p:origin x="8" y="1504"/>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 Id="rId3"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2/18/14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I’m Ben</a:t>
            </a:r>
            <a:r>
              <a:rPr lang="en-US" altLang="en-US" baseline="0" dirty="0" smtClean="0"/>
              <a:t> Fuller and today I will be talking about key derivation from practical noisy sources.</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rest of the talk, we’ll use a black box to represent an obfuscated program.</a:t>
            </a:r>
          </a:p>
          <a:p>
            <a:r>
              <a:rPr lang="en-US" dirty="0" smtClean="0"/>
              <a:t>&lt;click&gt;</a:t>
            </a:r>
          </a:p>
          <a:p>
            <a:r>
              <a:rPr lang="en-US" dirty="0" smtClean="0"/>
              <a:t>We know that obfuscation is possible for the set of point programs.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3268344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point program has a single stored point w and outputs 1 if its input is equal to w, otherwise it outputs 0.</a:t>
            </a:r>
          </a:p>
          <a:p>
            <a:r>
              <a:rPr lang="en-US" dirty="0" smtClean="0"/>
              <a:t>&lt;click&gt;</a:t>
            </a:r>
          </a:p>
          <a:p>
            <a:r>
              <a:rPr lang="en-US" dirty="0" smtClean="0"/>
              <a:t>We’ll use a strong version of point obfuscation</a:t>
            </a:r>
            <a:r>
              <a:rPr lang="en-US" baseline="0" dirty="0" smtClean="0"/>
              <a:t> that is known to be achievable under particular number-theoretic assumptions due to </a:t>
            </a:r>
            <a:r>
              <a:rPr lang="en-US" baseline="0" dirty="0" err="1" smtClean="0"/>
              <a:t>Bitanski</a:t>
            </a:r>
            <a:r>
              <a:rPr lang="en-US" baseline="0" dirty="0" smtClean="0"/>
              <a:t> and Canetti.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2110421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now, we’ll turn</a:t>
            </a:r>
            <a:r>
              <a:rPr lang="en-US" baseline="0" dirty="0" smtClean="0"/>
              <a:t> to the task of trying to build our fuzzy extractor.  We’ll start with the most basic thing that’s possible with point obfuscation.</a:t>
            </a:r>
          </a:p>
          <a:p>
            <a:r>
              <a:rPr lang="en-US" baseline="0" dirty="0" smtClean="0"/>
              <a:t>&lt;click&gt;</a:t>
            </a:r>
          </a:p>
          <a:p>
            <a:r>
              <a:rPr lang="en-US" baseline="0" dirty="0" smtClean="0"/>
              <a:t>The most obvious thing we can do is construct an obfuscated point program using w_0.  </a:t>
            </a:r>
          </a:p>
          <a:p>
            <a:r>
              <a:rPr lang="en-US" baseline="0" dirty="0" smtClean="0"/>
              <a:t>&lt;click&gt;</a:t>
            </a:r>
          </a:p>
          <a:p>
            <a:r>
              <a:rPr lang="en-US" baseline="0" dirty="0" smtClean="0"/>
              <a:t>This will be our public value p.</a:t>
            </a:r>
          </a:p>
          <a:p>
            <a:r>
              <a:rPr lang="en-US" baseline="0" dirty="0" smtClean="0"/>
              <a:t>&lt;click&gt;</a:t>
            </a:r>
          </a:p>
          <a:p>
            <a:r>
              <a:rPr lang="en-US" baseline="0" dirty="0" smtClean="0"/>
              <a:t>Then in reproduce we can check equality of the original point without revealing any information about w_0.</a:t>
            </a:r>
          </a:p>
          <a:p>
            <a:r>
              <a:rPr lang="en-US" baseline="0" dirty="0" smtClean="0"/>
              <a:t>&lt;click&gt;&lt;click&gt;&lt;click&gt;</a:t>
            </a:r>
          </a:p>
          <a:p>
            <a:r>
              <a:rPr lang="en-US" baseline="0" dirty="0" smtClean="0"/>
              <a:t>There are two main problems for this construction.  We don’t any key and can’t support any errors (and these were the two things we were trying to do).  Instead of obfuscating the whole input point at once, we’ll try to break it up.</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1105313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obfuscate each symbol individually.</a:t>
            </a:r>
          </a:p>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3081615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publish</a:t>
            </a:r>
            <a:r>
              <a:rPr lang="en-US" baseline="0" dirty="0" smtClean="0"/>
              <a:t> a collection of k obfuscated programs instead of just one. </a:t>
            </a:r>
            <a:endParaRPr lang="en-US" dirty="0" smtClean="0"/>
          </a:p>
          <a:p>
            <a:r>
              <a:rPr lang="en-US" dirty="0" smtClean="0"/>
              <a:t>&lt;click&gt;</a:t>
            </a:r>
          </a:p>
          <a:p>
            <a:r>
              <a:rPr lang="en-US" baseline="0" dirty="0" smtClean="0"/>
              <a:t>In Reproduce we then check each symbol individually.  This means we can learn which symbols match.</a:t>
            </a:r>
          </a:p>
          <a:p>
            <a:r>
              <a:rPr lang="en-US" baseline="0" dirty="0" smtClean="0"/>
              <a:t>&lt;click&gt;</a:t>
            </a:r>
          </a:p>
          <a:p>
            <a:r>
              <a:rPr lang="en-US" baseline="0" dirty="0" smtClean="0"/>
              <a:t>We now have a bit of output for each symbol.</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1124174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have gained a useful property, namely that we can identify which symbols of w_0 and w_1 doesn’t match.  This is a very useful property in coding theory.</a:t>
            </a:r>
            <a:r>
              <a:rPr lang="en-US" baseline="0" dirty="0" smtClean="0"/>
              <a:t>  However, it is not immediately obvious how to do something obvious with this property.</a:t>
            </a:r>
          </a:p>
          <a:p>
            <a:r>
              <a:rPr lang="en-US" baseline="0" dirty="0" smtClean="0"/>
              <a:t>&lt;click&gt;</a:t>
            </a:r>
          </a:p>
          <a:p>
            <a:r>
              <a:rPr lang="en-US" baseline="0" dirty="0" smtClean="0"/>
              <a:t>We’ll first review a technique from the point obfuscation literature and then return to our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232891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Canetti and </a:t>
            </a:r>
            <a:r>
              <a:rPr lang="en-US" dirty="0" err="1" smtClean="0"/>
              <a:t>Dakdouk</a:t>
            </a:r>
            <a:r>
              <a:rPr lang="en-US" dirty="0" smtClean="0"/>
              <a:t> showed</a:t>
            </a:r>
            <a:r>
              <a:rPr lang="en-US" baseline="0" dirty="0" smtClean="0"/>
              <a:t> that it is possible to expand the output of point functions.  </a:t>
            </a:r>
          </a:p>
          <a:p>
            <a:r>
              <a:rPr lang="en-US" baseline="0" dirty="0" smtClean="0"/>
              <a:t>&lt;click&gt;</a:t>
            </a:r>
          </a:p>
          <a:p>
            <a:r>
              <a:rPr lang="en-US" baseline="0" dirty="0" smtClean="0"/>
              <a:t>That is instead of outputting 1 on the right point they can output an arbitrary point c.  </a:t>
            </a:r>
          </a:p>
          <a:p>
            <a:r>
              <a:rPr lang="en-US" baseline="0" dirty="0" smtClean="0"/>
              <a:t>&lt;click&gt;</a:t>
            </a:r>
          </a:p>
          <a:p>
            <a:r>
              <a:rPr lang="en-US" baseline="0" dirty="0" smtClean="0"/>
              <a:t>The idea is for each bit of c to either obfuscate w or a random point.</a:t>
            </a:r>
          </a:p>
          <a:p>
            <a:r>
              <a:rPr lang="en-US" baseline="0" dirty="0" smtClean="0"/>
              <a:t>&lt;click&gt;</a:t>
            </a:r>
          </a:p>
          <a:p>
            <a:r>
              <a:rPr lang="en-US" baseline="0" dirty="0" smtClean="0"/>
              <a:t>So if the first bit of c is 1, we obfuscate w.  </a:t>
            </a:r>
          </a:p>
          <a:p>
            <a:r>
              <a:rPr lang="en-US" baseline="0" dirty="0" smtClean="0"/>
              <a:t>&lt;click&gt;</a:t>
            </a:r>
          </a:p>
          <a:p>
            <a:r>
              <a:rPr lang="en-US" baseline="0" dirty="0" smtClean="0"/>
              <a:t>If the second bit is 0, we obfuscate a random point.</a:t>
            </a:r>
          </a:p>
          <a:p>
            <a:r>
              <a:rPr lang="en-US" baseline="0" dirty="0" smtClean="0"/>
              <a:t>&lt;click&gt;</a:t>
            </a:r>
          </a:p>
          <a:p>
            <a:r>
              <a:rPr lang="en-US" baseline="0" dirty="0" smtClean="0"/>
              <a:t>And so we until we produce the length of |c| obfuscations.</a:t>
            </a:r>
          </a:p>
          <a:p>
            <a:r>
              <a:rPr lang="en-US" baseline="0" dirty="0" smtClean="0"/>
              <a:t>&lt;click&gt;</a:t>
            </a:r>
          </a:p>
          <a:p>
            <a:r>
              <a:rPr lang="en-US" baseline="0" dirty="0" smtClean="0"/>
              <a:t>The bits of c can be recovered by running the corresponding point obfuscations (there is a minor detail to ensure the program outputs 0 when w is not input).</a:t>
            </a:r>
          </a:p>
          <a:p>
            <a:r>
              <a:rPr lang="en-US" baseline="0" dirty="0" smtClean="0"/>
              <a:t>&lt;click&gt;</a:t>
            </a:r>
          </a:p>
          <a:p>
            <a:r>
              <a:rPr lang="en-US" baseline="0" dirty="0" smtClean="0"/>
              <a:t>Lets try to able this trick to our construction.</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3465886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Gen</a:t>
            </a:r>
            <a:r>
              <a:rPr lang="en-US" baseline="0" dirty="0" smtClean="0"/>
              <a:t> we add the coins c_0.</a:t>
            </a:r>
          </a:p>
          <a:p>
            <a:r>
              <a:rPr lang="en-US" baseline="0" dirty="0" smtClean="0"/>
              <a:t>&lt;click&gt;</a:t>
            </a:r>
          </a:p>
          <a:p>
            <a:r>
              <a:rPr lang="en-US" baseline="0" dirty="0" smtClean="0"/>
              <a:t>For the places where </a:t>
            </a:r>
            <a:r>
              <a:rPr lang="en-US" baseline="0" dirty="0" err="1" smtClean="0"/>
              <a:t>c^I</a:t>
            </a:r>
            <a:r>
              <a:rPr lang="en-US" baseline="0" dirty="0" smtClean="0"/>
              <a:t> was 1, we no longer are obfuscating the true value of the symbol.</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18</a:t>
            </a:fld>
            <a:endParaRPr lang="en-US"/>
          </a:p>
        </p:txBody>
      </p:sp>
    </p:spTree>
    <p:extLst>
      <p:ext uri="{BB962C8B-B14F-4D97-AF65-F5344CB8AC3E}">
        <p14:creationId xmlns:p14="http://schemas.microsoft.com/office/powerpoint/2010/main" val="173239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we obfuscate</a:t>
            </a:r>
            <a:r>
              <a:rPr lang="en-US" baseline="0" dirty="0" smtClean="0"/>
              <a:t> random symbols in these places.</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19</a:t>
            </a:fld>
            <a:endParaRPr lang="en-US"/>
          </a:p>
        </p:txBody>
      </p:sp>
    </p:spTree>
    <p:extLst>
      <p:ext uri="{BB962C8B-B14F-4D97-AF65-F5344CB8AC3E}">
        <p14:creationId xmlns:p14="http://schemas.microsoft.com/office/powerpoint/2010/main" val="3764235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fingerprints)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by running</a:t>
            </a:r>
            <a:r>
              <a:rPr lang="en-US" baseline="0" dirty="0" smtClean="0"/>
              <a:t> the obfuscations we can recover the majority of bits of c_0.  </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252652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get a new string that agrees that c_0 in most locations.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1114701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 can recover</a:t>
            </a:r>
            <a:r>
              <a:rPr lang="en-US" baseline="0" dirty="0" smtClean="0"/>
              <a:t> most of our coins this admits a natural solution.</a:t>
            </a:r>
          </a:p>
          <a:p>
            <a:r>
              <a:rPr lang="en-US" baseline="0" dirty="0" smtClean="0"/>
              <a:t>&lt;click&gt;</a:t>
            </a:r>
          </a:p>
          <a:p>
            <a:r>
              <a:rPr lang="en-US" baseline="0" dirty="0" smtClean="0"/>
              <a:t>Instead of selecting our coins uniformly we sample the coins from the </a:t>
            </a:r>
            <a:r>
              <a:rPr lang="en-US" baseline="0" dirty="0" err="1" smtClean="0"/>
              <a:t>codewords</a:t>
            </a:r>
            <a:r>
              <a:rPr lang="en-US" baseline="0" dirty="0" smtClean="0"/>
              <a:t> of some error correcting code.</a:t>
            </a:r>
          </a:p>
          <a:p>
            <a:r>
              <a:rPr lang="en-US" baseline="0" dirty="0" smtClean="0"/>
              <a:t>&lt;click&gt;</a:t>
            </a:r>
          </a:p>
          <a:p>
            <a:r>
              <a:rPr lang="en-US" baseline="0" dirty="0" smtClean="0"/>
              <a:t>We then create Gen as describe.</a:t>
            </a:r>
          </a:p>
          <a:p>
            <a:r>
              <a:rPr lang="en-US" baseline="0" dirty="0" smtClean="0"/>
              <a:t>&lt;click&gt;</a:t>
            </a:r>
          </a:p>
          <a:p>
            <a:r>
              <a:rPr lang="en-US" baseline="0" dirty="0" smtClean="0"/>
              <a:t>We get most bits of c_0 back.</a:t>
            </a:r>
          </a:p>
          <a:p>
            <a:r>
              <a:rPr lang="en-US" baseline="0" dirty="0" smtClean="0"/>
              <a:t>&lt;click&gt;</a:t>
            </a:r>
          </a:p>
          <a:p>
            <a:r>
              <a:rPr lang="en-US" baseline="0" dirty="0" smtClean="0"/>
              <a:t>We can then run the decoding algorithm of the error correcting code to correctly recover c_0.</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1470575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we’ll use c as our “key” (recall we don’t need c to be uniform just to have computational entropy)</a:t>
            </a:r>
          </a:p>
          <a:p>
            <a:r>
              <a:rPr lang="en-US" baseline="0" dirty="0" smtClean="0"/>
              <a:t>&lt;click&gt;</a:t>
            </a:r>
          </a:p>
          <a:p>
            <a:r>
              <a:rPr lang="en-US" baseline="0" dirty="0" smtClean="0"/>
              <a:t>This allows us to complete our picture and output the key.  That is our first construction.  Any questions before I proceed to analysis of the first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4224877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fuzzy</a:t>
            </a:r>
            <a:r>
              <a:rPr lang="en-US" baseline="0" dirty="0" smtClean="0"/>
              <a:t> extractor we have to argue correctness and security hold.  </a:t>
            </a:r>
            <a:br>
              <a:rPr lang="en-US" baseline="0" dirty="0" smtClean="0"/>
            </a:br>
            <a:r>
              <a:rPr lang="en-US" baseline="0" dirty="0" smtClean="0"/>
              <a:t>&lt;click&gt;</a:t>
            </a:r>
          </a:p>
          <a:p>
            <a:r>
              <a:rPr lang="en-US" baseline="0" dirty="0" smtClean="0"/>
              <a:t>For this construction, correctness simply follows because the distance between c_0 and c_1 is bounded by the distance between w_0 and w_1.  </a:t>
            </a:r>
          </a:p>
          <a:p>
            <a:r>
              <a:rPr lang="en-US" baseline="0" dirty="0" smtClean="0"/>
              <a:t>&lt;click&gt; </a:t>
            </a:r>
          </a:p>
          <a:p>
            <a:r>
              <a:rPr lang="en-US" baseline="0" dirty="0" smtClean="0"/>
              <a:t>We get constant error tolerance because there exist binary error correcting codes that correct a constant fraction of errors.</a:t>
            </a:r>
          </a:p>
          <a:p>
            <a:endParaRPr lang="en-US" dirty="0" smtClean="0"/>
          </a:p>
          <a:p>
            <a:r>
              <a:rPr lang="en-US" dirty="0" smtClean="0"/>
              <a:t>Unfortunately,</a:t>
            </a:r>
            <a:r>
              <a:rPr lang="en-US" baseline="0" dirty="0" smtClean="0"/>
              <a:t> the security question is significantly more complicated.</a:t>
            </a:r>
          </a:p>
          <a:p>
            <a:r>
              <a:rPr lang="en-US" baseline="0" dirty="0" smtClean="0"/>
              <a:t>&lt;click&gt;</a:t>
            </a:r>
          </a:p>
          <a:p>
            <a:r>
              <a:rPr lang="en-US" baseline="0" dirty="0" smtClean="0"/>
              <a:t>We have to ask what is revealed by the set of obfuscations (of symbols of w and random points)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4028154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a:t>
            </a:r>
            <a:r>
              <a:rPr lang="en-US" baseline="0" dirty="0" smtClean="0"/>
              <a:t> order to predict anything about a bit of c, the adversary must be able to distinguish between obfuscations of the real point </a:t>
            </a:r>
            <a:r>
              <a:rPr lang="en-US" baseline="0" dirty="0" err="1" smtClean="0"/>
              <a:t>w^I</a:t>
            </a:r>
            <a:r>
              <a:rPr lang="en-US" baseline="0" dirty="0" smtClean="0"/>
              <a:t> and a random point </a:t>
            </a:r>
            <a:r>
              <a:rPr lang="en-US" baseline="0" dirty="0" err="1" smtClean="0"/>
              <a:t>r^i</a:t>
            </a:r>
            <a:r>
              <a:rPr lang="en-US" baseline="0" dirty="0" smtClean="0"/>
              <a:t>.</a:t>
            </a:r>
          </a:p>
          <a:p>
            <a:r>
              <a:rPr lang="en-US" baseline="0" dirty="0" smtClean="0"/>
              <a:t>&lt;click&gt;</a:t>
            </a:r>
          </a:p>
          <a:p>
            <a:r>
              <a:rPr lang="en-US" baseline="0" dirty="0" smtClean="0"/>
              <a:t>If we have secure obfuscation, we can argue about what is learned by a simulator that has oracle equality for each symbol.</a:t>
            </a:r>
          </a:p>
          <a:p>
            <a:r>
              <a:rPr lang="en-US" baseline="0" dirty="0" smtClean="0"/>
              <a:t>&lt;click&gt;</a:t>
            </a:r>
          </a:p>
          <a:p>
            <a:r>
              <a:rPr lang="en-US" baseline="0" dirty="0" smtClean="0"/>
              <a:t>It suffices to show that this simulator is unlikely to see a 1 whether </a:t>
            </a:r>
            <a:r>
              <a:rPr lang="en-US" baseline="0" dirty="0" err="1" smtClean="0"/>
              <a:t>w^i</a:t>
            </a:r>
            <a:r>
              <a:rPr lang="en-US" baseline="0" dirty="0" smtClean="0"/>
              <a:t> or </a:t>
            </a:r>
            <a:r>
              <a:rPr lang="en-US" baseline="0" dirty="0" err="1" smtClean="0"/>
              <a:t>r^I</a:t>
            </a:r>
            <a:r>
              <a:rPr lang="en-US" baseline="0" dirty="0" smtClean="0"/>
              <a:t> was obfuscated.</a:t>
            </a:r>
          </a:p>
          <a:p>
            <a:r>
              <a:rPr lang="en-US" baseline="0" dirty="0" smtClean="0"/>
              <a:t>&lt;click&gt;</a:t>
            </a:r>
          </a:p>
          <a:p>
            <a:r>
              <a:rPr lang="en-US" baseline="0" dirty="0" smtClean="0"/>
              <a:t>This should be true for the obfuscation of the random point.  What about the symbols of w?</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817825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I understand this is tricky definition so I will leave it there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a:t>
            </a:r>
            <a:r>
              <a:rPr lang="en-US" baseline="0" dirty="0" err="1" smtClean="0"/>
              <a:t>adaptivity</a:t>
            </a:r>
            <a:r>
              <a:rPr lang="en-US" baseline="0" dirty="0" smtClean="0"/>
              <a:t> seems crucial to the definition.  I’ll now show how distributions with high starting entropy can be completely recovered with access to the oracle.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a distribution W = W_1,…, </a:t>
            </a:r>
            <a:r>
              <a:rPr lang="en-US" dirty="0" err="1" smtClean="0"/>
              <a:t>W_k</a:t>
            </a:r>
            <a:r>
              <a:rPr lang="en-US" dirty="0" smtClean="0"/>
              <a:t>.  Here we assume that</a:t>
            </a:r>
            <a:r>
              <a:rPr lang="en-US" baseline="0" dirty="0" smtClean="0"/>
              <a:t> the entropy of W_1 is small, W_2 is significantly higher, W_3 higher and so on.  </a:t>
            </a:r>
          </a:p>
          <a:p>
            <a:r>
              <a:rPr lang="en-US" baseline="0" dirty="0" smtClean="0"/>
              <a:t>&lt;click&gt;</a:t>
            </a:r>
          </a:p>
          <a:p>
            <a:r>
              <a:rPr lang="en-US" baseline="0" dirty="0" smtClean="0"/>
              <a:t>When blocks are correlated the adversary can first guess the easy block W_1 and recover the stored value w_1.</a:t>
            </a:r>
          </a:p>
          <a:p>
            <a:r>
              <a:rPr lang="en-US" baseline="0" dirty="0" smtClean="0"/>
              <a:t>&lt;click&gt;&lt;click&gt;</a:t>
            </a:r>
          </a:p>
          <a:p>
            <a:r>
              <a:rPr lang="en-US" baseline="0" dirty="0" smtClean="0"/>
              <a:t>This may significantly reduce the space of W_2 to the point where it can be guessed with a polynomial number of queries.</a:t>
            </a:r>
          </a:p>
          <a:p>
            <a:r>
              <a:rPr lang="en-US" baseline="0" dirty="0" smtClean="0"/>
              <a:t>&lt;click&gt;</a:t>
            </a:r>
          </a:p>
          <a:p>
            <a:r>
              <a:rPr lang="en-US" baseline="0" dirty="0" smtClean="0"/>
              <a:t>Then when the adversary recovers w_2 it can continue this process.</a:t>
            </a:r>
          </a:p>
          <a:p>
            <a:r>
              <a:rPr lang="en-US" baseline="0" dirty="0" smtClean="0"/>
              <a:t>&lt;click&gt;&lt;click&gt;</a:t>
            </a:r>
          </a:p>
          <a:p>
            <a:r>
              <a:rPr lang="en-US" baseline="0" dirty="0" smtClean="0"/>
              <a:t>Then even though </a:t>
            </a:r>
            <a:r>
              <a:rPr lang="en-US" baseline="0" dirty="0" err="1" smtClean="0"/>
              <a:t>W_k</a:t>
            </a:r>
            <a:r>
              <a:rPr lang="en-US" baseline="0" dirty="0" smtClean="0"/>
              <a:t> started with very high entropy</a:t>
            </a:r>
          </a:p>
          <a:p>
            <a:r>
              <a:rPr lang="en-US" baseline="0" dirty="0" smtClean="0"/>
              <a:t>&lt;click&gt;</a:t>
            </a:r>
          </a:p>
          <a:p>
            <a:r>
              <a:rPr lang="en-US" baseline="0" dirty="0" smtClean="0"/>
              <a:t>The distribution </a:t>
            </a:r>
            <a:r>
              <a:rPr lang="en-US" baseline="0" dirty="0" err="1" smtClean="0"/>
              <a:t>W_k</a:t>
            </a:r>
            <a:r>
              <a:rPr lang="en-US" baseline="0" dirty="0" smtClean="0"/>
              <a:t> conditioned on W_1,…, W_{k-1} may be very small and guessable.</a:t>
            </a:r>
          </a:p>
          <a:p>
            <a:r>
              <a:rPr lang="en-US" baseline="0" dirty="0" smtClean="0"/>
              <a:t>&lt;click&gt;</a:t>
            </a:r>
          </a:p>
          <a:p>
            <a:endParaRPr lang="en-US" baseline="0" dirty="0" smtClean="0"/>
          </a:p>
          <a:p>
            <a:r>
              <a:rPr lang="en-US" baseline="0" dirty="0" smtClean="0"/>
              <a:t>So all of this is to say that definition is not natural and is tricky.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2764463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However, we do have several</a:t>
            </a:r>
            <a:r>
              <a:rPr lang="en-US" baseline="0" dirty="0" smtClean="0"/>
              <a:t> positive example of distributions that are block </a:t>
            </a:r>
            <a:r>
              <a:rPr lang="en-US" baseline="0" dirty="0" err="1" smtClean="0"/>
              <a:t>unguessable</a:t>
            </a:r>
            <a:r>
              <a:rPr lang="en-US" baseline="0" dirty="0" smtClean="0"/>
              <a:t>.  Block fixing sources due to Kamp and Zuckerman, any source where blocks are independent and many have entropy, and sources where all blocks have super-logarithmic entropy (but may be arbitrarily correlated)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2579708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a:t>
            </a:r>
            <a:r>
              <a:rPr lang="en-US" baseline="0" dirty="0" smtClean="0"/>
              <a:t> so given 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the bits of computational entropy we get out is the logarithm of the number of </a:t>
            </a:r>
            <a:r>
              <a:rPr lang="en-US" baseline="0" dirty="0" err="1" smtClean="0"/>
              <a:t>codewords</a:t>
            </a:r>
            <a:r>
              <a:rPr lang="en-US" baseline="0" dirty="0" smtClean="0"/>
              <a:t> in C minus the number of guessable positions in the distribution.&lt;click&gt;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a:t>
            </a:r>
            <a:r>
              <a:rPr lang="en-US" baseline="0" dirty="0" smtClean="0"/>
              <a:t>perform key derivation from such sources non-interactively.</a:t>
            </a:r>
            <a:endParaRPr lang="en-US" baseline="0" dirty="0" smtClean="0"/>
          </a:p>
          <a:p>
            <a:r>
              <a:rPr lang="en-US" baseline="0" dirty="0" smtClean="0"/>
              <a:t>&lt;click&gt;</a:t>
            </a:r>
          </a:p>
          <a:p>
            <a:r>
              <a:rPr lang="en-US" baseline="0" dirty="0" smtClean="0"/>
              <a:t>We start by assuming that our source is high quality.  Traditionally this means the source has high min-entropy.</a:t>
            </a:r>
            <a:endParaRPr lang="en-US" baseline="0" dirty="0" smtClean="0"/>
          </a:p>
          <a:p>
            <a:r>
              <a:rPr lang="en-US" baseline="0" dirty="0" smtClean="0"/>
              <a:t>&lt;click&gt;</a:t>
            </a:r>
          </a:p>
          <a:p>
            <a:r>
              <a:rPr lang="en-US" baseline="0" dirty="0" smtClean="0"/>
              <a:t>This is denoted H infinity.  It means that no outcome in the distribution is too likely.  That is, every possible outcome has probability no more than 2^{-k}</a:t>
            </a:r>
            <a:r>
              <a:rPr lang="en-US" baseline="0" dirty="0" smtClean="0"/>
              <a:t>.  </a:t>
            </a:r>
            <a:endParaRPr lang="en-US" baseline="0" dirty="0" smtClean="0"/>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a:t>
            </a:r>
            <a:r>
              <a:rPr lang="en-US" baseline="0" dirty="0" smtClean="0"/>
              <a:t>.  Note there was considerable prior research on the interactive version of this problem introduced by Bennett, Brassard, and Robert in 1988.</a:t>
            </a:r>
            <a:endParaRPr lang="en-US" baseline="0" dirty="0" smtClean="0"/>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 the information-theoretic</a:t>
            </a:r>
            <a:r>
              <a:rPr lang="en-US" baseline="0" dirty="0" smtClean="0"/>
              <a:t> realm obtaining as many key bits as possible is the primary goal.  In the computational world, once there are enough bits to run a computational extractor, we are done.  The interesting question is what classes of distributions can we get a meaningful amount of entropy out.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1340454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our first example we can interpret block </a:t>
            </a:r>
            <a:r>
              <a:rPr lang="en-US" dirty="0" err="1" smtClean="0"/>
              <a:t>unguessable</a:t>
            </a:r>
            <a:r>
              <a:rPr lang="en-US" dirty="0" smtClean="0"/>
              <a:t> distributions geometrically.</a:t>
            </a:r>
          </a:p>
          <a:p>
            <a:r>
              <a:rPr lang="en-US" dirty="0" smtClean="0"/>
              <a:t>&lt;click&gt;</a:t>
            </a:r>
          </a:p>
          <a:p>
            <a:r>
              <a:rPr lang="en-US" dirty="0" smtClean="0"/>
              <a:t>Roughly</a:t>
            </a:r>
            <a:r>
              <a:rPr lang="en-US" baseline="0" dirty="0" smtClean="0"/>
              <a:t> what it means is that the entropy of W must exist in at least one more dimension that the number of dimensions that are error corrected.  This means its is not possible for the whole distribution to be contained in one ball.</a:t>
            </a:r>
          </a:p>
          <a:p>
            <a:r>
              <a:rPr lang="en-US" baseline="0" dirty="0" smtClean="0"/>
              <a:t>&lt;click&gt;</a:t>
            </a:r>
          </a:p>
          <a:p>
            <a:r>
              <a:rPr lang="en-US" baseline="0" dirty="0" smtClean="0"/>
              <a:t>As example, this means that it should be hard to predict the location of W in the horizontal dimension.</a:t>
            </a:r>
          </a:p>
          <a:p>
            <a:r>
              <a:rPr lang="en-US" baseline="0" dirty="0" smtClean="0"/>
              <a:t>&lt;click&gt;</a:t>
            </a:r>
          </a:p>
          <a:p>
            <a:r>
              <a:rPr lang="en-US" baseline="0" dirty="0" smtClean="0"/>
              <a:t>Our security comes from the unpredictability to this dimension.</a:t>
            </a:r>
          </a:p>
          <a:p>
            <a:r>
              <a:rPr lang="en-US" baseline="0" dirty="0" smtClean="0"/>
              <a:t>&lt;click&gt;</a:t>
            </a:r>
          </a:p>
          <a:p>
            <a:r>
              <a:rPr lang="en-US" baseline="0" dirty="0" smtClean="0"/>
              <a:t>This means that there is no central point w^* that can be guessed by the adversary.  We now show that the minimum usable entropy for this type of distribution can be negative.</a:t>
            </a:r>
          </a:p>
          <a:p>
            <a:r>
              <a:rPr lang="en-US" baseline="0" dirty="0" smtClean="0"/>
              <a:t>&lt;click&gt;</a:t>
            </a:r>
          </a:p>
          <a:p>
            <a:r>
              <a:rPr lang="en-US" baseline="0" dirty="0" smtClean="0"/>
              <a:t>Recall the minimum usable entropy is the difference between the entropy of the distribution and the number of corrected error patterns.  A simple example of a block </a:t>
            </a:r>
            <a:r>
              <a:rPr lang="en-US" baseline="0" dirty="0" err="1" smtClean="0"/>
              <a:t>unguessable</a:t>
            </a:r>
            <a:r>
              <a:rPr lang="en-US" baseline="0" dirty="0" smtClean="0"/>
              <a:t> distribution is where each block has </a:t>
            </a:r>
            <a:r>
              <a:rPr lang="en-US" baseline="0" dirty="0" err="1" smtClean="0"/>
              <a:t>superlogarithmic</a:t>
            </a:r>
            <a:r>
              <a:rPr lang="en-US" baseline="0" dirty="0" smtClean="0"/>
              <a:t> entropy.  This makes the overall entropy \omega(k \log n).  The number of correctable error patterns in the Hamming metric is roughly d_{max} times the size of the alphabet</a:t>
            </a:r>
          </a:p>
          <a:p>
            <a:r>
              <a:rPr lang="en-US" baseline="0" dirty="0" smtClean="0"/>
              <a:t>&lt;click&gt;</a:t>
            </a:r>
          </a:p>
          <a:p>
            <a:r>
              <a:rPr lang="en-US" baseline="0" dirty="0" smtClean="0"/>
              <a:t>Thus, when the alphabet is </a:t>
            </a:r>
            <a:r>
              <a:rPr lang="en-US" baseline="0" dirty="0" err="1" smtClean="0"/>
              <a:t>superpolynomial</a:t>
            </a:r>
            <a:r>
              <a:rPr lang="en-US" baseline="0" dirty="0" smtClean="0"/>
              <a:t> and we use a code that corrects a constant fraction of errors, the minimum usable entropy can be less than zero (assuming the entropy in each block is o(\log |Z|)</a:t>
            </a:r>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40892062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 our construction works for negative minimum usable entropy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32</a:t>
            </a:fld>
            <a:endParaRPr lang="en-US"/>
          </a:p>
        </p:txBody>
      </p:sp>
    </p:spTree>
    <p:extLst>
      <p:ext uri="{BB962C8B-B14F-4D97-AF65-F5344CB8AC3E}">
        <p14:creationId xmlns:p14="http://schemas.microsoft.com/office/powerpoint/2010/main" val="2679816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something reasonable.  To answer this question, we’ll first consider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Recall that we individually obfuscate</a:t>
            </a:r>
            <a:r>
              <a:rPr lang="en-US" baseline="0" dirty="0" smtClean="0"/>
              <a:t> each symbol of the source.  This meant an adversary could check possible values of this symbol.  This meant many symbols needed to have entropy to prevent the adversary from learning the stored value.</a:t>
            </a:r>
          </a:p>
          <a:p>
            <a:r>
              <a:rPr lang="en-US" baseline="0" dirty="0" smtClean="0"/>
              <a:t>&lt;click&gt;</a:t>
            </a:r>
          </a:p>
          <a:p>
            <a:r>
              <a:rPr lang="en-US" baseline="0" dirty="0" smtClean="0"/>
              <a:t>It seems reasonable that we could reduce the necessary entropy if we obfuscate multiple blocks</a:t>
            </a:r>
          </a:p>
          <a:p>
            <a:r>
              <a:rPr lang="en-US" baseline="0" dirty="0" smtClean="0"/>
              <a:t>&lt;click&gt;</a:t>
            </a:r>
          </a:p>
          <a:p>
            <a:r>
              <a:rPr lang="en-US" baseline="0" dirty="0" smtClean="0"/>
              <a:t>Of course there is some limit to this approach as if we obfuscate all symbols simultaneously then we will have no error tolerance.  This is the first attempt we made and just point obfuscation.</a:t>
            </a:r>
          </a:p>
          <a:p>
            <a:endParaRPr lang="en-US" baseline="0" dirty="0" smtClean="0"/>
          </a:p>
          <a:p>
            <a:r>
              <a:rPr lang="en-US" baseline="0" dirty="0" smtClean="0"/>
              <a:t>From here on, we’ll just focus on the Generate algorithm and Reproduce will be modified in an analogous way.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34</a:t>
            </a:fld>
            <a:endParaRPr lang="en-US"/>
          </a:p>
        </p:txBody>
      </p:sp>
    </p:spTree>
    <p:extLst>
      <p:ext uri="{BB962C8B-B14F-4D97-AF65-F5344CB8AC3E}">
        <p14:creationId xmlns:p14="http://schemas.microsoft.com/office/powerpoint/2010/main" val="21942700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we’ve just stretched out our previous Generate algorithm.</a:t>
            </a:r>
          </a:p>
          <a:p>
            <a:r>
              <a:rPr lang="en-US" baseline="0" dirty="0" smtClean="0"/>
              <a:t>&lt;click&gt;</a:t>
            </a:r>
          </a:p>
          <a:p>
            <a:r>
              <a:rPr lang="en-US" baseline="0" dirty="0" smtClean="0"/>
              <a:t>Instead of obfuscating a single symbol at a time we’ll introduce a layer between the two.</a:t>
            </a:r>
          </a:p>
          <a:p>
            <a:r>
              <a:rPr lang="en-US" baseline="0" dirty="0" smtClean="0"/>
              <a:t>&lt;click&gt;</a:t>
            </a:r>
          </a:p>
          <a:p>
            <a:r>
              <a:rPr lang="en-US" baseline="0" dirty="0" smtClean="0"/>
              <a:t>We’ll create a random bipartite graph between symbols and obfuscation.  We’ll have each obfuscation have the same </a:t>
            </a:r>
            <a:r>
              <a:rPr lang="en-US" baseline="0" dirty="0" err="1" smtClean="0"/>
              <a:t>indegree</a:t>
            </a:r>
            <a:r>
              <a:rPr lang="en-US" baseline="0" dirty="0" smtClean="0"/>
              <a:t> that we’ll call \alpha.</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15166650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36</a:t>
            </a:fld>
            <a:endParaRPr lang="en-US"/>
          </a:p>
        </p:txBody>
      </p:sp>
    </p:spTree>
    <p:extLst>
      <p:ext uri="{BB962C8B-B14F-4D97-AF65-F5344CB8AC3E}">
        <p14:creationId xmlns:p14="http://schemas.microsoft.com/office/powerpoint/2010/main" val="1580654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19453753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&lt;animations&gt;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38</a:t>
            </a:fld>
            <a:endParaRPr lang="en-US"/>
          </a:p>
        </p:txBody>
      </p:sp>
    </p:spTree>
    <p:extLst>
      <p:ext uri="{BB962C8B-B14F-4D97-AF65-F5344CB8AC3E}">
        <p14:creationId xmlns:p14="http://schemas.microsoft.com/office/powerpoint/2010/main" val="76258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obfuscations where </a:t>
            </a:r>
            <a:r>
              <a:rPr lang="en-US" dirty="0" err="1" smtClean="0"/>
              <a:t>c^I</a:t>
            </a:r>
            <a:r>
              <a:rPr lang="en-US" baseline="0" dirty="0" smtClean="0"/>
              <a:t>=1 we now obfuscate the concatenation of the selected symbols.  For the locations where </a:t>
            </a:r>
            <a:r>
              <a:rPr lang="en-US" baseline="0" dirty="0" err="1" smtClean="0"/>
              <a:t>c^I</a:t>
            </a:r>
            <a:r>
              <a:rPr lang="en-US" baseline="0" dirty="0" smtClean="0"/>
              <a:t> =0 we still obfuscate a random value.  </a:t>
            </a:r>
          </a:p>
          <a:p>
            <a:endParaRPr lang="en-US" baseline="0" dirty="0" smtClean="0"/>
          </a:p>
          <a:p>
            <a:r>
              <a:rPr lang="en-US" baseline="0" dirty="0" smtClean="0"/>
              <a:t>We’ll now talk about the security and correctness of this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2922122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we’d like to get a strong key for any possible error tolerance.  Unfortunately, there is an inherent tension between error tolerance and resulting security.</a:t>
            </a:r>
          </a:p>
          <a:p>
            <a:r>
              <a:rPr lang="en-US" dirty="0" smtClean="0"/>
              <a:t>&lt;click&gt;</a:t>
            </a:r>
          </a:p>
          <a:p>
            <a:r>
              <a:rPr lang="en-US" dirty="0" smtClean="0"/>
              <a:t>Consider a metric space M, with some associated distance function.</a:t>
            </a:r>
          </a:p>
          <a:p>
            <a:r>
              <a:rPr lang="en-US" dirty="0" smtClean="0"/>
              <a:t>&lt;click&gt;</a:t>
            </a:r>
          </a:p>
          <a:p>
            <a:r>
              <a:rPr lang="en-US" dirty="0" smtClean="0"/>
              <a:t>Suppose we use the point w_0 as our original reading and produce our key.</a:t>
            </a:r>
          </a:p>
          <a:p>
            <a:r>
              <a:rPr lang="en-US" dirty="0" smtClean="0"/>
              <a:t>&lt;click&gt;</a:t>
            </a:r>
          </a:p>
          <a:p>
            <a:r>
              <a:rPr lang="en-US" dirty="0" smtClean="0"/>
              <a:t>An adversary should not be able to guess</a:t>
            </a:r>
            <a:r>
              <a:rPr lang="en-US" baseline="0" dirty="0" smtClean="0"/>
              <a:t> a point close to w_0</a:t>
            </a:r>
          </a:p>
          <a:p>
            <a:r>
              <a:rPr lang="en-US" baseline="0" dirty="0" smtClean="0"/>
              <a:t>&lt;click&gt;</a:t>
            </a:r>
          </a:p>
          <a:p>
            <a:r>
              <a:rPr lang="en-US" baseline="0" dirty="0" smtClean="0"/>
              <a:t>This is because any close w^* input to Rep produces the right key.</a:t>
            </a:r>
          </a:p>
          <a:p>
            <a:r>
              <a:rPr lang="en-US" baseline="0" dirty="0" smtClean="0"/>
              <a:t>&lt;click&gt;</a:t>
            </a:r>
          </a:p>
          <a:p>
            <a:r>
              <a:rPr lang="en-US" baseline="0" dirty="0" smtClean="0"/>
              <a:t>As we increase our error tolerance (and the size of the ball), this becomes an easier task for the adversary</a:t>
            </a:r>
          </a:p>
          <a:p>
            <a:r>
              <a:rPr lang="en-US" baseline="0" dirty="0" smtClean="0"/>
              <a:t>&lt;click&gt;</a:t>
            </a:r>
          </a:p>
          <a:p>
            <a:r>
              <a:rPr lang="en-US" baseline="0" dirty="0" smtClean="0"/>
              <a:t>…</a:t>
            </a:r>
          </a:p>
          <a:p>
            <a:r>
              <a:rPr lang="en-US" baseline="0" dirty="0" smtClean="0"/>
              <a:t>&lt;click&gt;</a:t>
            </a:r>
          </a:p>
          <a:p>
            <a:r>
              <a:rPr lang="en-US" baseline="0" dirty="0" smtClean="0"/>
              <a:t>We’ll consider a very extreme example of this problem, when all points of W are close together.</a:t>
            </a:r>
          </a:p>
          <a:p>
            <a:r>
              <a:rPr lang="en-US" baseline="0" dirty="0" smtClean="0"/>
              <a:t>&lt;click&gt;&lt;click&gt;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a:t>
            </a:fld>
            <a:endParaRPr lang="en-US"/>
          </a:p>
        </p:txBody>
      </p:sp>
    </p:spTree>
    <p:extLst>
      <p:ext uri="{BB962C8B-B14F-4D97-AF65-F5344CB8AC3E}">
        <p14:creationId xmlns:p14="http://schemas.microsoft.com/office/powerpoint/2010/main" val="17060913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For those that know, the</a:t>
            </a:r>
            <a:r>
              <a:rPr lang="en-US" baseline="0" dirty="0" smtClean="0"/>
              <a:t> bipartite graph we used is a special case of an averaging sampler used in construction locally computable extractors.  We could replace our construction with another averaging sampler to save on public randomness.  For this reason we call our second construction sample-then-obfuscate</a:t>
            </a:r>
          </a:p>
          <a:p>
            <a:r>
              <a:rPr lang="en-US" dirty="0" smtClean="0"/>
              <a:t>&lt;click&gt;</a:t>
            </a:r>
          </a:p>
          <a:p>
            <a:r>
              <a:rPr lang="en-US" dirty="0" smtClean="0"/>
              <a:t>Obviously</a:t>
            </a:r>
            <a:r>
              <a:rPr lang="en-US" baseline="0" dirty="0" smtClean="0"/>
              <a:t> obfuscating multiple blocks together degrades our error tolerance.  We will have an error in our obfuscated value if any one of the selected symbols does not match on repeated reading.</a:t>
            </a:r>
          </a:p>
          <a:p>
            <a:r>
              <a:rPr lang="en-US" baseline="0" dirty="0" smtClean="0"/>
              <a:t>&lt;click&gt;</a:t>
            </a:r>
          </a:p>
          <a:p>
            <a:r>
              <a:rPr lang="en-US" baseline="0" dirty="0" smtClean="0"/>
              <a:t>This means that if there are d_{max} errors between w_0 and w_1, then the probability of any obfuscation not matching is O(d_{max}\times \alpha).  Its important to note that the graph we selected in independent of the error locations.</a:t>
            </a:r>
          </a:p>
          <a:p>
            <a:r>
              <a:rPr lang="en-US" baseline="0" dirty="0" smtClean="0"/>
              <a:t>&lt;click&gt; </a:t>
            </a:r>
          </a:p>
          <a:p>
            <a:r>
              <a:rPr lang="en-US" baseline="0" dirty="0" smtClean="0"/>
              <a:t>This means that if C can support a constant fraction of errors and we take a super-logarithmic number of symbols for each obfuscations then we get correctness if the distance between w_0 and w_1 is less than a constant over a super-logarithmic factor.  This proceeds by a simple </a:t>
            </a:r>
            <a:r>
              <a:rPr lang="en-US" baseline="0" dirty="0" err="1" smtClean="0"/>
              <a:t>Chernoff</a:t>
            </a:r>
            <a:r>
              <a:rPr lang="en-US" baseline="0" dirty="0" smtClean="0"/>
              <a:t> bound since the indicator random variable of an error is a Bernoulli trial.</a:t>
            </a:r>
          </a:p>
          <a:p>
            <a:endParaRPr lang="en-US" baseline="0" dirty="0" smtClean="0"/>
          </a:p>
          <a:p>
            <a:r>
              <a:rPr lang="en-US" baseline="0" dirty="0" smtClean="0"/>
              <a:t>We’ll now move on the arguing security of the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40</a:t>
            </a:fld>
            <a:endParaRPr lang="en-US"/>
          </a:p>
        </p:txBody>
      </p:sp>
    </p:spTree>
    <p:extLst>
      <p:ext uri="{BB962C8B-B14F-4D97-AF65-F5344CB8AC3E}">
        <p14:creationId xmlns:p14="http://schemas.microsoft.com/office/powerpoint/2010/main" val="30080954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use the notation </a:t>
            </a:r>
            <a:r>
              <a:rPr lang="en-US" dirty="0" err="1" smtClean="0"/>
              <a:t>V^i</a:t>
            </a:r>
            <a:r>
              <a:rPr lang="en-US" baseline="0" dirty="0" smtClean="0"/>
              <a:t> to denote one of the values to be obfuscated.</a:t>
            </a:r>
          </a:p>
          <a:p>
            <a:r>
              <a:rPr lang="en-US" baseline="0" dirty="0" smtClean="0"/>
              <a:t>&lt;click&gt;</a:t>
            </a:r>
            <a:br>
              <a:rPr lang="en-US" baseline="0" dirty="0" smtClean="0"/>
            </a:br>
            <a:r>
              <a:rPr lang="en-US" baseline="0" dirty="0" smtClean="0"/>
              <a:t>For our source we’ll assume that a constant fraction of symbols contribute a constant amount of entropy conditioned on the value of all other symbols.  We’ll denote this set by J.</a:t>
            </a:r>
          </a:p>
          <a:p>
            <a:r>
              <a:rPr lang="en-US" baseline="0" dirty="0" smtClean="0"/>
              <a:t>&lt;click&gt;</a:t>
            </a:r>
          </a:p>
          <a:p>
            <a:r>
              <a:rPr lang="en-US" baseline="0" dirty="0" smtClean="0"/>
              <a:t>Since this is a worse case guarantee, the expected entropy of </a:t>
            </a:r>
            <a:r>
              <a:rPr lang="en-US" baseline="0" dirty="0" err="1" smtClean="0"/>
              <a:t>V^i</a:t>
            </a:r>
            <a:r>
              <a:rPr lang="en-US" baseline="0" dirty="0" smtClean="0"/>
              <a:t> is at least the expected size of the overlap with lap.</a:t>
            </a:r>
          </a:p>
          <a:p>
            <a:r>
              <a:rPr lang="en-US" baseline="0" dirty="0" smtClean="0"/>
              <a:t>&lt;click&gt;</a:t>
            </a:r>
          </a:p>
          <a:p>
            <a:r>
              <a:rPr lang="en-US" baseline="0" dirty="0" smtClean="0"/>
              <a:t>The number of elements of J that are selected is hyper-geometrically distributed.  The expected overlap size is just the number of samples times the fraction of elements that are in |J|.  Furthermore, this distribution has a small tail.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41</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If allows us to conclude that as long</a:t>
            </a:r>
            <a:r>
              <a:rPr lang="en-US" baseline="0" dirty="0" smtClean="0"/>
              <a:t> as we select a super-logarithmic number of samples, all of the obfuscated values should have </a:t>
            </a:r>
            <a:r>
              <a:rPr lang="en-US" baseline="0" dirty="0" err="1" smtClean="0"/>
              <a:t>superlogarithmic</a:t>
            </a:r>
            <a:r>
              <a:rPr lang="en-US" baseline="0" dirty="0" smtClean="0"/>
              <a:t> entropy with high probability.</a:t>
            </a:r>
          </a:p>
          <a:p>
            <a:r>
              <a:rPr lang="en-US" baseline="0" dirty="0" smtClean="0"/>
              <a:t>&lt;click&gt;</a:t>
            </a:r>
          </a:p>
          <a:p>
            <a:r>
              <a:rPr lang="en-US" baseline="0" dirty="0" smtClean="0"/>
              <a:t>This means that the set of values to be obfuscated forms a block </a:t>
            </a:r>
            <a:r>
              <a:rPr lang="en-US" baseline="0" dirty="0" err="1" smtClean="0"/>
              <a:t>unguessable</a:t>
            </a:r>
            <a:r>
              <a:rPr lang="en-US" baseline="0" dirty="0" smtClean="0"/>
              <a:t> distribution and security immediately follows from our analysis of the previous construction.</a:t>
            </a:r>
            <a:endParaRPr lang="en-US"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42</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summarize we are able to reduce the entropy requirement at the cost of reduced error correction.  This may also prevent sensitive information leakage that may be revealed by obfuscating symbols individually.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43</a:t>
            </a:fld>
            <a:endParaRPr lang="en-US"/>
          </a:p>
        </p:txBody>
      </p:sp>
    </p:spTree>
    <p:extLst>
      <p:ext uri="{BB962C8B-B14F-4D97-AF65-F5344CB8AC3E}">
        <p14:creationId xmlns:p14="http://schemas.microsoft.com/office/powerpoint/2010/main" val="16830455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spend a couple of second wrapping</a:t>
            </a:r>
            <a:r>
              <a:rPr lang="en-US" baseline="0" dirty="0" smtClean="0"/>
              <a:t> up.</a:t>
            </a:r>
          </a:p>
          <a:p>
            <a:r>
              <a:rPr lang="en-US" baseline="0" dirty="0" smtClean="0"/>
              <a:t>&lt;click&gt;</a:t>
            </a:r>
          </a:p>
          <a:p>
            <a:r>
              <a:rPr lang="en-US" baseline="0" dirty="0" smtClean="0"/>
              <a:t>We construct the first computational fuzzy extractors that are secure when the minimum usable entropy is negative from point obfuscation.</a:t>
            </a:r>
          </a:p>
          <a:p>
            <a:r>
              <a:rPr lang="en-US" baseline="0" dirty="0" smtClean="0"/>
              <a:t>&lt;click&gt;</a:t>
            </a:r>
          </a:p>
          <a:p>
            <a:r>
              <a:rPr lang="en-US" baseline="0" dirty="0" smtClean="0"/>
              <a:t>The main current draw back of our construction is that the alphabet must be super-polynomial size.  We don’t know if this is necessary for negative minimum usable entropy can be achieved with smaller alphabets.</a:t>
            </a:r>
          </a:p>
          <a:p>
            <a:r>
              <a:rPr lang="en-US" baseline="0" dirty="0" smtClean="0"/>
              <a:t>&lt;click&gt;</a:t>
            </a:r>
          </a:p>
          <a:p>
            <a:r>
              <a:rPr lang="en-US" baseline="0" dirty="0" smtClean="0"/>
              <a:t>In all of our discussion we restricted the initial reading of W_0.  Instead we could give up on correcting all possible errors and focus on errors that are likely to occur.</a:t>
            </a:r>
          </a:p>
          <a:p>
            <a:r>
              <a:rPr lang="en-US" baseline="0" dirty="0" smtClean="0"/>
              <a:t>&lt;click&gt;</a:t>
            </a:r>
          </a:p>
          <a:p>
            <a:r>
              <a:rPr lang="en-US" baseline="0" dirty="0" smtClean="0"/>
              <a:t>Noisy point obfuscation has received some attention in the literature.  This is a program that outputs 1 if the input is close enough to the stored value.  This object can be used to build a computational fuzzy extractor and is fact stronger.</a:t>
            </a:r>
          </a:p>
          <a:p>
            <a:r>
              <a:rPr lang="en-US" baseline="0" dirty="0" smtClean="0"/>
              <a:t>&lt;click&gt;</a:t>
            </a:r>
          </a:p>
          <a:p>
            <a:r>
              <a:rPr lang="en-US" baseline="0" dirty="0" smtClean="0"/>
              <a:t>It has been constructed for high entropy distributions by </a:t>
            </a:r>
            <a:r>
              <a:rPr lang="en-US" baseline="0" dirty="0" err="1" smtClean="0"/>
              <a:t>Dodis</a:t>
            </a:r>
            <a:r>
              <a:rPr lang="en-US" baseline="0" dirty="0" smtClean="0"/>
              <a:t> and Smith in 2005.  Unfortunately, they only achieve obfuscation for certain distributions and do not satisfy strong notions of obfuscation.</a:t>
            </a:r>
          </a:p>
          <a:p>
            <a:r>
              <a:rPr lang="en-US" baseline="0" dirty="0" smtClean="0"/>
              <a:t>&lt;click&gt;</a:t>
            </a:r>
          </a:p>
          <a:p>
            <a:r>
              <a:rPr lang="en-US" baseline="0" dirty="0" smtClean="0"/>
              <a:t>Our constructions leak significant information and are not any reasonable notion of obfuscation.  In particular, an adversary learns where errors occur and values of individual blocks.</a:t>
            </a:r>
          </a:p>
          <a:p>
            <a:r>
              <a:rPr lang="en-US" baseline="0" dirty="0" smtClean="0"/>
              <a:t>&lt;click&gt;</a:t>
            </a:r>
          </a:p>
          <a:p>
            <a:r>
              <a:rPr lang="en-US" baseline="0" dirty="0" smtClean="0"/>
              <a:t>It remains an open question to construct noisy point obfuscation.  In particular, we don’t know if </a:t>
            </a:r>
            <a:r>
              <a:rPr lang="en-US" baseline="0" dirty="0" err="1" smtClean="0"/>
              <a:t>indistinguishability</a:t>
            </a:r>
            <a:r>
              <a:rPr lang="en-US" baseline="0" dirty="0" smtClean="0"/>
              <a:t> obfuscation gives a </a:t>
            </a:r>
            <a:r>
              <a:rPr lang="en-US" baseline="0" smtClean="0"/>
              <a:t>meaningful guarantee.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44</a:t>
            </a:fld>
            <a:endParaRPr lang="en-US"/>
          </a:p>
        </p:txBody>
      </p:sp>
    </p:spTree>
    <p:extLst>
      <p:ext uri="{BB962C8B-B14F-4D97-AF65-F5344CB8AC3E}">
        <p14:creationId xmlns:p14="http://schemas.microsoft.com/office/powerpoint/2010/main" val="54353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Not all possible points of</a:t>
            </a:r>
            <a:r>
              <a:rPr lang="en-US" baseline="0" dirty="0" smtClean="0"/>
              <a:t> W are now close together</a:t>
            </a:r>
          </a:p>
          <a:p>
            <a:r>
              <a:rPr lang="en-US" baseline="0" dirty="0" smtClean="0"/>
              <a:t>&lt;click&gt;</a:t>
            </a:r>
          </a:p>
          <a:p>
            <a:r>
              <a:rPr lang="en-US" baseline="0" dirty="0" smtClean="0"/>
              <a:t>If the adversary knows a single point w^* that is close to all possible outcomes of W they can always learn the true key by running reproduce with this value.</a:t>
            </a:r>
          </a:p>
          <a:p>
            <a:r>
              <a:rPr lang="en-US" baseline="0" dirty="0" smtClean="0"/>
              <a:t>&lt;click&gt;&lt;click&gt;&lt;click&gt;</a:t>
            </a:r>
          </a:p>
          <a:p>
            <a:r>
              <a:rPr lang="en-US" baseline="0" dirty="0" smtClean="0"/>
              <a:t>This means there is a distribution W for which the maximum key strength of a fuzzy extractor is the difference between starting entropy and the number of correctable error patterns.</a:t>
            </a:r>
          </a:p>
          <a:p>
            <a:r>
              <a:rPr lang="en-US" baseline="0" dirty="0" smtClean="0"/>
              <a: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5</a:t>
            </a:fld>
            <a:endParaRPr lang="en-US"/>
          </a:p>
        </p:txBody>
      </p:sp>
    </p:spTree>
    <p:extLst>
      <p:ext uri="{BB962C8B-B14F-4D97-AF65-F5344CB8AC3E}">
        <p14:creationId xmlns:p14="http://schemas.microsoft.com/office/powerpoint/2010/main" val="2389442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the security guarantees for standard fuzzy extractors</a:t>
            </a:r>
            <a:r>
              <a:rPr lang="en-US" baseline="0" dirty="0" smtClean="0"/>
              <a:t> are geared towards this distribution</a:t>
            </a:r>
          </a:p>
          <a:p>
            <a:r>
              <a:rPr lang="en-US" baseline="0" dirty="0" smtClean="0"/>
              <a:t>&lt;click&gt;&lt;click&gt;</a:t>
            </a:r>
          </a:p>
          <a:p>
            <a:r>
              <a:rPr lang="en-US" baseline="0" dirty="0" smtClean="0"/>
              <a:t>This means the length of our key is bounded by H_{usable}</a:t>
            </a:r>
          </a:p>
          <a:p>
            <a:r>
              <a:rPr lang="en-US" baseline="0" dirty="0" smtClean="0"/>
              <a:t>&lt;click&gt;</a:t>
            </a:r>
          </a:p>
          <a:p>
            <a:r>
              <a:rPr lang="en-US" baseline="0" dirty="0" smtClean="0"/>
              <a:t>This is a real problem as noisy sources of practical importance have negative minimum usable entropy </a:t>
            </a:r>
          </a:p>
          <a:p>
            <a:r>
              <a:rPr lang="en-US" baseline="0" dirty="0" smtClean="0"/>
              <a:t>Irises are widely believed to be the strongest biometric and if we just consider entropy estimates and necessary error tolerance, they have a very negative minimum usable entropy</a:t>
            </a:r>
          </a:p>
          <a:p>
            <a:r>
              <a:rPr lang="en-US" baseline="0" dirty="0" smtClean="0"/>
              <a:t>&lt;click&gt;</a:t>
            </a:r>
          </a:p>
          <a:p>
            <a:r>
              <a:rPr lang="en-US" baseline="0" dirty="0" smtClean="0"/>
              <a:t>If we hope to achieve anything meaningful for this type of source, we need some extra information.  That is, we need to assume more about the distribution than just entropy and error levels.</a:t>
            </a:r>
          </a:p>
          <a:p>
            <a:r>
              <a:rPr lang="en-US" baseline="0" dirty="0" smtClean="0"/>
              <a:t>&lt;click&gt;</a:t>
            </a:r>
          </a:p>
          <a:p>
            <a:r>
              <a:rPr lang="en-US" baseline="0" dirty="0" smtClean="0"/>
              <a:t>Unfortunately, this hasn’t been successful in the past.  Providing security for a large class of distributions with negative usable entropy is an open problem.  This prevents secure key derivation from many physical sources of practical importance.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a:t>
            </a:fld>
            <a:endParaRPr lang="en-US"/>
          </a:p>
        </p:txBody>
      </p:sp>
    </p:spTree>
    <p:extLst>
      <p:ext uri="{BB962C8B-B14F-4D97-AF65-F5344CB8AC3E}">
        <p14:creationId xmlns:p14="http://schemas.microsoft.com/office/powerpoint/2010/main" val="137819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meaningful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supports significantly lower entropy levels in the source but this comes at a cost of error tolerance.</a:t>
            </a:r>
          </a:p>
          <a:p>
            <a:r>
              <a:rPr lang="en-US" baseline="0" dirty="0" smtClean="0"/>
              <a:t>&lt;click&gt; </a:t>
            </a:r>
          </a:p>
          <a:p>
            <a:r>
              <a:rPr lang="en-US" baseline="0" dirty="0" smtClean="0"/>
              <a:t>Note that our security requirements don’t just talk about entropy levels,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A computational</a:t>
            </a:r>
            <a:r>
              <a:rPr lang="en-US" baseline="0" dirty="0" smtClean="0"/>
              <a:t> fuzzy extractor is supposed to output a pseudorandom key.  Instead we will do something a little bit easier.  We will produce an output c that has computational entropy.  The notion of entropy we’ll use is conditional HILL entropy.</a:t>
            </a:r>
          </a:p>
          <a:p>
            <a:r>
              <a:rPr lang="en-US" baseline="0" dirty="0" smtClean="0"/>
              <a:t>&lt;click&gt;</a:t>
            </a:r>
          </a:p>
          <a:p>
            <a:r>
              <a:rPr lang="en-US" baseline="0" dirty="0" smtClean="0"/>
              <a:t>A random variable c has conditional HILL entropy if it is indistinguishable from a random variable c’ that has true entropy.</a:t>
            </a:r>
          </a:p>
          <a:p>
            <a:r>
              <a:rPr lang="en-US" baseline="0" dirty="0" smtClean="0"/>
              <a:t>&lt;click&gt;</a:t>
            </a:r>
          </a:p>
          <a:p>
            <a:r>
              <a:rPr lang="en-US" baseline="0" dirty="0" smtClean="0"/>
              <a:t>We call the object that outputs such a c a computational fuzzy conductor.  The work of </a:t>
            </a:r>
            <a:r>
              <a:rPr lang="en-US" baseline="0" dirty="0" err="1" smtClean="0"/>
              <a:t>Kanukurthi</a:t>
            </a:r>
            <a:r>
              <a:rPr lang="en-US" baseline="0" dirty="0" smtClean="0"/>
              <a:t> and </a:t>
            </a:r>
            <a:r>
              <a:rPr lang="en-US" baseline="0" dirty="0" err="1" smtClean="0"/>
              <a:t>Reyzin</a:t>
            </a:r>
            <a:r>
              <a:rPr lang="en-US" baseline="0" dirty="0" smtClean="0"/>
              <a:t> introduces an information-theoretic version of such an object.</a:t>
            </a:r>
          </a:p>
          <a:p>
            <a:r>
              <a:rPr lang="en-US" baseline="0" dirty="0" smtClean="0"/>
              <a:t>&lt;click&gt;</a:t>
            </a:r>
          </a:p>
          <a:p>
            <a:r>
              <a:rPr lang="en-US" baseline="0" dirty="0" smtClean="0"/>
              <a:t>The good news is that standard techniques allow us to convert a computational fuzzy conductor into a computational fuzzy extractor.  In particular all we need is to apply a information-theoretic or computational randomness extractor to the output c.</a:t>
            </a:r>
          </a:p>
          <a:p>
            <a:r>
              <a:rPr lang="en-US" baseline="0" dirty="0" smtClean="0"/>
              <a:t>&lt;click&gt;</a:t>
            </a:r>
          </a:p>
          <a:p>
            <a:r>
              <a:rPr lang="en-US" baseline="0" dirty="0" smtClean="0"/>
              <a:t>Thus our focus will be on ensuring that our output has computational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8</a:t>
            </a:fld>
            <a:endParaRPr lang="en-US"/>
          </a:p>
        </p:txBody>
      </p:sp>
    </p:spTree>
    <p:extLst>
      <p:ext uri="{BB962C8B-B14F-4D97-AF65-F5344CB8AC3E}">
        <p14:creationId xmlns:p14="http://schemas.microsoft.com/office/powerpoint/2010/main" val="3093558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by reviewing the notion of point obfuscation.  </a:t>
            </a:r>
          </a:p>
          <a:p>
            <a:r>
              <a:rPr lang="en-US" dirty="0" smtClean="0"/>
              <a:t>&lt;click&gt;</a:t>
            </a:r>
          </a:p>
          <a:p>
            <a:r>
              <a:rPr lang="en-US" dirty="0" smtClean="0"/>
              <a:t>An obfuscator is a program, O, that transforms another</a:t>
            </a:r>
            <a:r>
              <a:rPr lang="en-US" baseline="0" dirty="0" smtClean="0"/>
              <a:t> program, I, into one that in intelligible outside of its input.  The hope is that the function operates like a physical black box where a user can only provide inputs and see outputs.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9</a:t>
            </a:fld>
            <a:endParaRPr lang="en-US"/>
          </a:p>
        </p:txBody>
      </p:sp>
    </p:spTree>
    <p:extLst>
      <p:ext uri="{BB962C8B-B14F-4D97-AF65-F5344CB8AC3E}">
        <p14:creationId xmlns:p14="http://schemas.microsoft.com/office/powerpoint/2010/main" val="223956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3B97-7D03-374D-AECD-E740583BEFF3}" type="datetimeFigureOut">
              <a:rPr lang="en-US" smtClean="0"/>
              <a:t>2/18/14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3B97-7D03-374D-AECD-E740583BEFF3}" type="datetimeFigureOut">
              <a:rPr lang="en-US" smtClean="0"/>
              <a:t>2/18/14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3B97-7D03-374D-AECD-E740583BEFF3}" type="datetimeFigureOut">
              <a:rPr lang="en-US" smtClean="0"/>
              <a:t>2/18/14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3B97-7D03-374D-AECD-E740583BEFF3}" type="datetimeFigureOut">
              <a:rPr lang="en-US" smtClean="0"/>
              <a:t>2/18/14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3B97-7D03-374D-AECD-E740583BEFF3}" type="datetimeFigureOut">
              <a:rPr lang="en-US" smtClean="0"/>
              <a:t>2/18/14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2/18/14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2/18/14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3B97-7D03-374D-AECD-E740583BEFF3}" type="datetimeFigureOut">
              <a:rPr lang="en-US" smtClean="0"/>
              <a:t>2/18/14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7421F-71E7-F748-8E9F-5BC3CDBE49C2}" type="slidenum">
              <a:rPr lang="en-US" smtClean="0"/>
              <a:t>‹#›</a:t>
            </a:fld>
            <a:endParaRPr lang="en-US"/>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7.bin"/><Relationship Id="rId5" Type="http://schemas.openxmlformats.org/officeDocument/2006/relationships/image" Target="../media/image6.emf"/><Relationship Id="rId6" Type="http://schemas.openxmlformats.org/officeDocument/2006/relationships/oleObject" Target="../embeddings/oleObject8.bin"/><Relationship Id="rId7"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9.bin"/><Relationship Id="rId5" Type="http://schemas.openxmlformats.org/officeDocument/2006/relationships/image" Target="../media/image6.emf"/><Relationship Id="rId6" Type="http://schemas.openxmlformats.org/officeDocument/2006/relationships/oleObject" Target="../embeddings/oleObject10.bin"/><Relationship Id="rId7" Type="http://schemas.openxmlformats.org/officeDocument/2006/relationships/image" Target="../media/image7.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1.bin"/><Relationship Id="rId5" Type="http://schemas.openxmlformats.org/officeDocument/2006/relationships/image" Target="../media/image6.emf"/><Relationship Id="rId6" Type="http://schemas.openxmlformats.org/officeDocument/2006/relationships/oleObject" Target="../embeddings/oleObject12.bin"/><Relationship Id="rId7" Type="http://schemas.openxmlformats.org/officeDocument/2006/relationships/image" Target="../media/image7.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3.bin"/><Relationship Id="rId5" Type="http://schemas.openxmlformats.org/officeDocument/2006/relationships/image" Target="../media/image6.emf"/><Relationship Id="rId6" Type="http://schemas.openxmlformats.org/officeDocument/2006/relationships/oleObject" Target="../embeddings/oleObject14.bin"/><Relationship Id="rId7" Type="http://schemas.openxmlformats.org/officeDocument/2006/relationships/image" Target="../media/image7.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5.bin"/><Relationship Id="rId5" Type="http://schemas.openxmlformats.org/officeDocument/2006/relationships/image" Target="../media/image6.emf"/><Relationship Id="rId6" Type="http://schemas.openxmlformats.org/officeDocument/2006/relationships/oleObject" Target="../embeddings/oleObject16.bin"/><Relationship Id="rId7" Type="http://schemas.openxmlformats.org/officeDocument/2006/relationships/image" Target="../media/image7.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7.bin"/><Relationship Id="rId5" Type="http://schemas.openxmlformats.org/officeDocument/2006/relationships/image" Target="../media/image6.emf"/><Relationship Id="rId6" Type="http://schemas.openxmlformats.org/officeDocument/2006/relationships/oleObject" Target="../embeddings/oleObject18.bin"/><Relationship Id="rId7" Type="http://schemas.openxmlformats.org/officeDocument/2006/relationships/image" Target="../media/image7.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9.bin"/><Relationship Id="rId5" Type="http://schemas.openxmlformats.org/officeDocument/2006/relationships/image" Target="../media/image6.emf"/><Relationship Id="rId6" Type="http://schemas.openxmlformats.org/officeDocument/2006/relationships/oleObject" Target="../embeddings/oleObject20.bin"/><Relationship Id="rId7" Type="http://schemas.openxmlformats.org/officeDocument/2006/relationships/image" Target="../media/image7.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21.bin"/><Relationship Id="rId5" Type="http://schemas.openxmlformats.org/officeDocument/2006/relationships/image" Target="../media/image6.emf"/><Relationship Id="rId6" Type="http://schemas.openxmlformats.org/officeDocument/2006/relationships/oleObject" Target="../embeddings/oleObject22.bin"/><Relationship Id="rId7" Type="http://schemas.openxmlformats.org/officeDocument/2006/relationships/image" Target="../media/image7.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23.bin"/><Relationship Id="rId5" Type="http://schemas.openxmlformats.org/officeDocument/2006/relationships/image" Target="../media/image6.emf"/><Relationship Id="rId6" Type="http://schemas.openxmlformats.org/officeDocument/2006/relationships/oleObject" Target="../embeddings/oleObject24.bin"/><Relationship Id="rId7" Type="http://schemas.openxmlformats.org/officeDocument/2006/relationships/image" Target="../media/image7.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25.bin"/><Relationship Id="rId5" Type="http://schemas.openxmlformats.org/officeDocument/2006/relationships/image" Target="../media/image6.emf"/><Relationship Id="rId6" Type="http://schemas.openxmlformats.org/officeDocument/2006/relationships/oleObject" Target="../embeddings/oleObject26.bin"/><Relationship Id="rId7" Type="http://schemas.openxmlformats.org/officeDocument/2006/relationships/image" Target="../media/image7.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6.emf"/><Relationship Id="rId6" Type="http://schemas.openxmlformats.org/officeDocument/2006/relationships/oleObject" Target="../embeddings/oleObject28.bin"/><Relationship Id="rId7" Type="http://schemas.openxmlformats.org/officeDocument/2006/relationships/image" Target="../media/image7.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29.bin"/><Relationship Id="rId5" Type="http://schemas.openxmlformats.org/officeDocument/2006/relationships/image" Target="../media/image6.emf"/><Relationship Id="rId6" Type="http://schemas.openxmlformats.org/officeDocument/2006/relationships/oleObject" Target="../embeddings/oleObject30.bin"/><Relationship Id="rId7" Type="http://schemas.openxmlformats.org/officeDocument/2006/relationships/image" Target="../media/image7.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31.bin"/><Relationship Id="rId5" Type="http://schemas.openxmlformats.org/officeDocument/2006/relationships/image" Target="../media/image6.emf"/><Relationship Id="rId6" Type="http://schemas.openxmlformats.org/officeDocument/2006/relationships/oleObject" Target="../embeddings/oleObject32.bin"/><Relationship Id="rId7" Type="http://schemas.openxmlformats.org/officeDocument/2006/relationships/image" Target="../media/image7.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Microsoft_Equation1.bin"/><Relationship Id="rId5" Type="http://schemas.openxmlformats.org/officeDocument/2006/relationships/image" Target="../media/image10.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Microsoft_Equation2.bin"/><Relationship Id="rId5" Type="http://schemas.openxmlformats.org/officeDocument/2006/relationships/image" Target="../media/image10.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Microsoft_Equation3.bin"/><Relationship Id="rId5" Type="http://schemas.openxmlformats.org/officeDocument/2006/relationships/image" Target="../media/image10.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5.emf"/><Relationship Id="rId6" Type="http://schemas.openxmlformats.org/officeDocument/2006/relationships/oleObject" Target="../embeddings/oleObject4.bin"/><Relationship Id="rId7" Type="http://schemas.openxmlformats.org/officeDocument/2006/relationships/image" Target="../media/image6.emf"/><Relationship Id="rId8" Type="http://schemas.openxmlformats.org/officeDocument/2006/relationships/oleObject" Target="../embeddings/oleObject5.bin"/><Relationship Id="rId9"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Microsoft_Equation4.bin"/><Relationship Id="rId5" Type="http://schemas.openxmlformats.org/officeDocument/2006/relationships/image" Target="../media/image10.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Microsoft_Equation5.bin"/><Relationship Id="rId5" Type="http://schemas.openxmlformats.org/officeDocument/2006/relationships/image" Target="../media/image11.emf"/><Relationship Id="rId6" Type="http://schemas.openxmlformats.org/officeDocument/2006/relationships/oleObject" Target="../embeddings/Microsoft_Equation6.bin"/><Relationship Id="rId7" Type="http://schemas.openxmlformats.org/officeDocument/2006/relationships/image" Target="../media/image12.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Microsoft_Equation7.bin"/><Relationship Id="rId5" Type="http://schemas.openxmlformats.org/officeDocument/2006/relationships/image" Target="../media/image11.emf"/><Relationship Id="rId6" Type="http://schemas.openxmlformats.org/officeDocument/2006/relationships/oleObject" Target="../embeddings/Microsoft_Equation8.bin"/><Relationship Id="rId7" Type="http://schemas.openxmlformats.org/officeDocument/2006/relationships/image" Target="../media/image13.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33.bin"/><Relationship Id="rId5" Type="http://schemas.openxmlformats.org/officeDocument/2006/relationships/image" Target="../media/image6.emf"/><Relationship Id="rId6" Type="http://schemas.openxmlformats.org/officeDocument/2006/relationships/oleObject" Target="../embeddings/oleObject34.bin"/><Relationship Id="rId7" Type="http://schemas.openxmlformats.org/officeDocument/2006/relationships/image" Target="../media/image7.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35.bin"/><Relationship Id="rId5" Type="http://schemas.openxmlformats.org/officeDocument/2006/relationships/image" Target="../media/image6.emf"/><Relationship Id="rId6" Type="http://schemas.openxmlformats.org/officeDocument/2006/relationships/oleObject" Target="../embeddings/oleObject36.bin"/><Relationship Id="rId7" Type="http://schemas.openxmlformats.org/officeDocument/2006/relationships/image" Target="../media/image7.e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37.bin"/><Relationship Id="rId5" Type="http://schemas.openxmlformats.org/officeDocument/2006/relationships/image" Target="../media/image6.e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38.bin"/><Relationship Id="rId5" Type="http://schemas.openxmlformats.org/officeDocument/2006/relationships/image" Target="../media/image6.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39.bin"/><Relationship Id="rId5" Type="http://schemas.openxmlformats.org/officeDocument/2006/relationships/image" Target="../media/image6.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40.bin"/><Relationship Id="rId5" Type="http://schemas.openxmlformats.org/officeDocument/2006/relationships/image" Target="../media/image6.e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41.bin"/><Relationship Id="rId5" Type="http://schemas.openxmlformats.org/officeDocument/2006/relationships/image" Target="../media/image6.e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42.bin"/><Relationship Id="rId5" Type="http://schemas.openxmlformats.org/officeDocument/2006/relationships/image" Target="../media/image6.e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43.bin"/><Relationship Id="rId5" Type="http://schemas.openxmlformats.org/officeDocument/2006/relationships/image" Target="../media/image6.emf"/><Relationship Id="rId1" Type="http://schemas.openxmlformats.org/officeDocument/2006/relationships/vmlDrawing" Target="../drawings/vmlDrawing31.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oleObject44.bin"/><Relationship Id="rId5" Type="http://schemas.openxmlformats.org/officeDocument/2006/relationships/image" Target="../media/image6.emf"/><Relationship Id="rId1" Type="http://schemas.openxmlformats.org/officeDocument/2006/relationships/vmlDrawing" Target="../drawings/vmlDrawing32.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oleObject" Target="../embeddings/oleObject45.bin"/><Relationship Id="rId5" Type="http://schemas.openxmlformats.org/officeDocument/2006/relationships/image" Target="../media/image6.emf"/><Relationship Id="rId1" Type="http://schemas.openxmlformats.org/officeDocument/2006/relationships/vmlDrawing" Target="../drawings/vmlDrawing33.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6.bin"/><Relationship Id="rId5"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9061"/>
            <a:ext cx="7772400" cy="1470025"/>
          </a:xfrm>
        </p:spPr>
        <p:txBody>
          <a:bodyPr>
            <a:normAutofit fontScale="90000"/>
          </a:bodyPr>
          <a:lstStyle/>
          <a:p>
            <a:r>
              <a:rPr lang="en-US" dirty="0" smtClean="0"/>
              <a:t>Key Derivation from Noisy Sources with More Errors Than Entropy</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dirty="0" smtClean="0">
                <a:solidFill>
                  <a:schemeClr val="tx1"/>
                </a:solidFill>
              </a:rPr>
              <a:t>Ran Canetti</a:t>
            </a:r>
            <a:r>
              <a:rPr lang="en-US" altLang="en-US" sz="2400" i="1" dirty="0" smtClean="0">
                <a:solidFill>
                  <a:schemeClr val="tx1"/>
                </a:solidFill>
              </a:rPr>
              <a:t> Benjamin Fuller</a:t>
            </a:r>
            <a:r>
              <a:rPr lang="en-US" altLang="en-US" sz="2400" dirty="0" smtClean="0">
                <a:solidFill>
                  <a:srgbClr val="000000"/>
                </a:solidFill>
              </a:rPr>
              <a:t> Omer </a:t>
            </a:r>
            <a:r>
              <a:rPr lang="en-US" altLang="en-US" sz="2400" dirty="0" err="1" smtClean="0">
                <a:solidFill>
                  <a:srgbClr val="000000"/>
                </a:solidFill>
              </a:rPr>
              <a:t>Paneth</a:t>
            </a:r>
            <a:r>
              <a:rPr lang="en-US" altLang="en-US" sz="2400" dirty="0" smtClean="0">
                <a:solidFill>
                  <a:srgbClr val="000000"/>
                </a:solidFill>
              </a:rPr>
              <a:t>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April 2, 2014</a:t>
            </a:r>
            <a:endParaRPr lang="en-US" altLang="en-US" sz="2000" dirty="0">
              <a:solidFill>
                <a:schemeClr val="tx1"/>
              </a:solidFill>
            </a:endParaRPr>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6" name="Rectangle 5"/>
          <p:cNvSpPr/>
          <p:nvPr/>
        </p:nvSpPr>
        <p:spPr>
          <a:xfrm rot="5400000">
            <a:off x="5080000" y="2730500"/>
            <a:ext cx="3937000" cy="20320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a:t>
            </a:r>
            <a:r>
              <a:rPr lang="en-US" sz="2800" dirty="0" smtClean="0"/>
              <a:t>” (VBB)</a:t>
            </a:r>
            <a:endParaRPr lang="en-US" sz="2800" dirty="0" smtClean="0"/>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r>
              <a:rPr lang="en-US" sz="2000" dirty="0" smtClean="0"/>
              <a:t>]</a:t>
            </a:r>
            <a:endParaRPr lang="en-US" sz="2800" dirty="0" smtClean="0"/>
          </a:p>
          <a:p>
            <a:endParaRPr lang="en-US" sz="2800" dirty="0" smtClean="0"/>
          </a:p>
          <a:p>
            <a:r>
              <a:rPr lang="en-US" sz="2800" dirty="0" smtClean="0"/>
              <a:t>Possible for point programs </a:t>
            </a:r>
            <a:br>
              <a:rPr lang="en-US" sz="2800" dirty="0" smtClean="0"/>
            </a:br>
            <a:r>
              <a:rPr lang="en-US" sz="2800" dirty="0" smtClean="0"/>
              <a:t/>
            </a:r>
            <a:br>
              <a:rPr lang="en-US" sz="2800" dirty="0" smtClean="0"/>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p>
        </p:txBody>
      </p:sp>
      <p:pic>
        <p:nvPicPr>
          <p:cNvPr id="20" name="Picture 19"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21" name="Rectangle 20"/>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22" name="Rectangle 21"/>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72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48978" y="1112663"/>
            <a:ext cx="3056244" cy="584776"/>
          </a:xfrm>
          <a:prstGeom prst="rect">
            <a:avLst/>
          </a:prstGeom>
        </p:spPr>
        <p:txBody>
          <a:bodyPr wrap="square">
            <a:spAutoFit/>
          </a:bodyPr>
          <a:lstStyle/>
          <a:p>
            <a:r>
              <a:rPr lang="en-US" sz="3200" i="1" dirty="0" err="1" smtClean="0">
                <a:latin typeface="Times New Roman"/>
                <a:cs typeface="Times New Roman"/>
              </a:rPr>
              <a:t>I</a:t>
            </a:r>
            <a:r>
              <a:rPr lang="en-US" sz="3200" i="1" baseline="-25000" dirty="0" err="1" smtClean="0">
                <a:latin typeface="Times New Roman"/>
                <a:cs typeface="Times New Roman"/>
              </a:rPr>
              <a:t>w</a:t>
            </a:r>
            <a:r>
              <a:rPr lang="en-US" sz="3200" dirty="0" smtClean="0">
                <a:latin typeface="Times New Roman"/>
                <a:cs typeface="Times New Roman"/>
              </a:rPr>
              <a:t>(</a:t>
            </a:r>
            <a:r>
              <a:rPr lang="en-US" sz="3200" i="1" dirty="0" smtClean="0">
                <a:latin typeface="Times New Roman"/>
                <a:cs typeface="Times New Roman"/>
              </a:rPr>
              <a:t>x</a:t>
            </a:r>
            <a:r>
              <a:rPr lang="en-US" sz="3200" dirty="0" smtClean="0">
                <a:latin typeface="Times New Roman"/>
                <a:cs typeface="Times New Roman"/>
              </a:rPr>
              <a:t>) = 1 </a:t>
            </a:r>
            <a:r>
              <a:rPr lang="en-US" sz="3200" dirty="0" err="1" smtClean="0">
                <a:latin typeface="Calibri"/>
                <a:cs typeface="Calibri"/>
              </a:rPr>
              <a:t>iff</a:t>
            </a:r>
            <a:r>
              <a:rPr lang="en-US" sz="3200" dirty="0" smtClean="0">
                <a:latin typeface="Calibri"/>
                <a:cs typeface="Calibri"/>
              </a:rPr>
              <a:t> </a:t>
            </a:r>
            <a:r>
              <a:rPr lang="en-US" sz="3200" dirty="0" smtClean="0">
                <a:latin typeface="Times New Roman"/>
                <a:cs typeface="Times New Roman"/>
              </a:rPr>
              <a:t>x=w </a:t>
            </a:r>
            <a:endParaRPr lang="en-US" sz="3200" baseline="-25000" dirty="0"/>
          </a:p>
        </p:txBody>
      </p:sp>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3"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a:t>
            </a:r>
            <a:r>
              <a:rPr lang="en-US" sz="2800" dirty="0" smtClean="0"/>
              <a:t>” (VBB)</a:t>
            </a:r>
            <a:endParaRPr lang="en-US" sz="2800" dirty="0" smtClean="0"/>
          </a:p>
          <a:p>
            <a:pPr marL="0" indent="0">
              <a:buFont typeface="Arial"/>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smtClean="0"/>
              <a:t>Possible for point programs </a:t>
            </a:r>
            <a:br>
              <a:rPr lang="en-US" sz="2800" dirty="0" smtClean="0"/>
            </a:br>
            <a:endParaRPr lang="en-US" sz="2800" dirty="0" smtClean="0"/>
          </a:p>
          <a:p>
            <a:pPr lvl="1"/>
            <a:r>
              <a:rPr lang="en-US" sz="2000" dirty="0" smtClean="0"/>
              <a:t>We use a </a:t>
            </a:r>
            <a:r>
              <a:rPr lang="en-US" sz="2000" dirty="0" smtClean="0"/>
              <a:t>strong version </a:t>
            </a:r>
            <a:r>
              <a:rPr lang="en-US" sz="2000" dirty="0" smtClean="0"/>
              <a:t>achievable under number-theoretic assumptions </a:t>
            </a:r>
            <a:r>
              <a:rPr lang="en-US" sz="2000" dirty="0" smtClean="0"/>
              <a:t>(composable </a:t>
            </a:r>
            <a:br>
              <a:rPr lang="en-US" sz="2000" dirty="0" smtClean="0"/>
            </a:br>
            <a:r>
              <a:rPr lang="en-US" sz="2000" dirty="0" smtClean="0"/>
              <a:t>virtual gray-box obfuscation </a:t>
            </a:r>
            <a:r>
              <a:rPr lang="en-US" sz="1800" dirty="0" smtClean="0"/>
              <a:t>[</a:t>
            </a:r>
            <a:r>
              <a:rPr lang="en-US" sz="1800" dirty="0" smtClean="0"/>
              <a:t>BitanskiCanetti10</a:t>
            </a:r>
            <a:r>
              <a:rPr lang="en-US" sz="1800" dirty="0" smtClean="0"/>
              <a:t>] </a:t>
            </a:r>
            <a:r>
              <a:rPr lang="en-US" sz="2000" dirty="0" smtClean="0"/>
              <a:t>)</a:t>
            </a:r>
            <a:endParaRPr lang="en-US" dirty="0" smtClean="0"/>
          </a:p>
          <a:p>
            <a:endParaRPr lang="en-US" sz="2000" dirty="0"/>
          </a:p>
        </p:txBody>
      </p:sp>
      <p:sp>
        <p:nvSpPr>
          <p:cNvPr id="22" name="Rectangle 21"/>
          <p:cNvSpPr/>
          <p:nvPr/>
        </p:nvSpPr>
        <p:spPr>
          <a:xfrm rot="5400000">
            <a:off x="5080000" y="2730500"/>
            <a:ext cx="3937000" cy="20320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24" name="Rectangle 23"/>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25" name="Rectangle 24"/>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67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#1</a:t>
            </a:r>
            <a:endParaRPr lang="en-US" dirty="0"/>
          </a:p>
        </p:txBody>
      </p:sp>
      <p:sp>
        <p:nvSpPr>
          <p:cNvPr id="3" name="Content Placeholder 2"/>
          <p:cNvSpPr>
            <a:spLocks noGrp="1"/>
          </p:cNvSpPr>
          <p:nvPr>
            <p:ph idx="1"/>
          </p:nvPr>
        </p:nvSpPr>
        <p:spPr>
          <a:xfrm>
            <a:off x="457200" y="1163637"/>
            <a:ext cx="4800600" cy="2532063"/>
          </a:xfrm>
        </p:spPr>
        <p:txBody>
          <a:bodyPr/>
          <a:lstStyle/>
          <a:p>
            <a:r>
              <a:rPr lang="en-US" dirty="0" smtClean="0"/>
              <a:t>Hide </a:t>
            </a:r>
            <a:r>
              <a:rPr lang="en-US" i="1" dirty="0" smtClean="0">
                <a:latin typeface="Times New Roman"/>
                <a:cs typeface="Times New Roman"/>
              </a:rPr>
              <a:t>w</a:t>
            </a:r>
            <a:r>
              <a:rPr lang="en-US" baseline="-25000" dirty="0" smtClean="0">
                <a:latin typeface="Times New Roman"/>
                <a:cs typeface="Times New Roman"/>
              </a:rPr>
              <a:t>0</a:t>
            </a:r>
            <a:r>
              <a:rPr lang="en-US" dirty="0" smtClean="0"/>
              <a:t> using obfuscation</a:t>
            </a:r>
          </a:p>
          <a:p>
            <a:r>
              <a:rPr lang="en-US" dirty="0" smtClean="0"/>
              <a:t>Can check if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Calibri"/>
                <a:cs typeface="Calibri"/>
              </a:rPr>
              <a:t>without revealing </a:t>
            </a:r>
            <a:r>
              <a:rPr lang="en-US" i="1" dirty="0" smtClean="0">
                <a:latin typeface="Times New Roman"/>
                <a:cs typeface="Times New Roman"/>
              </a:rPr>
              <a:t>w</a:t>
            </a:r>
            <a:r>
              <a:rPr lang="en-US" baseline="-25000" dirty="0" smtClean="0">
                <a:latin typeface="Times New Roman"/>
                <a:cs typeface="Times New Roman"/>
              </a:rPr>
              <a:t>0</a:t>
            </a: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4018305302"/>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306"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1979061215"/>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07"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34" name="Elbow Connector 33"/>
          <p:cNvCxnSpPr>
            <a:endCxn id="33" idx="1"/>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cxnSp>
        <p:nvCxnSpPr>
          <p:cNvPr id="45" name="Straight Arrow Connector 44"/>
          <p:cNvCxnSpPr/>
          <p:nvPr/>
        </p:nvCxnSpPr>
        <p:spPr bwMode="auto">
          <a:xfrm>
            <a:off x="5296387" y="5496388"/>
            <a:ext cx="573292" cy="20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8" name="Group 47"/>
          <p:cNvGrpSpPr/>
          <p:nvPr/>
        </p:nvGrpSpPr>
        <p:grpSpPr>
          <a:xfrm>
            <a:off x="2638016" y="5268523"/>
            <a:ext cx="679937" cy="484949"/>
            <a:chOff x="2516879" y="5230389"/>
            <a:chExt cx="679937" cy="484949"/>
          </a:xfrm>
        </p:grpSpPr>
        <p:sp>
          <p:nvSpPr>
            <p:cNvPr id="49" name="Rectangle 48"/>
            <p:cNvSpPr/>
            <p:nvPr/>
          </p:nvSpPr>
          <p:spPr>
            <a:xfrm>
              <a:off x="2516879" y="523038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2560238" y="5253646"/>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grpSp>
        <p:nvGrpSpPr>
          <p:cNvPr id="51" name="Group 50"/>
          <p:cNvGrpSpPr/>
          <p:nvPr/>
        </p:nvGrpSpPr>
        <p:grpSpPr>
          <a:xfrm>
            <a:off x="5895079" y="5421227"/>
            <a:ext cx="679937" cy="484949"/>
            <a:chOff x="5895079" y="5421227"/>
            <a:chExt cx="679937" cy="484949"/>
          </a:xfrm>
        </p:grpSpPr>
        <p:sp>
          <p:nvSpPr>
            <p:cNvPr id="52" name="Rectangle 51"/>
            <p:cNvSpPr/>
            <p:nvPr/>
          </p:nvSpPr>
          <p:spPr>
            <a:xfrm>
              <a:off x="5895079" y="542122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5936159" y="5480774"/>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cxnSp>
        <p:nvCxnSpPr>
          <p:cNvPr id="54" name="Elbow Connector 5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1467988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par>
                                <p:cTn id="12" presetID="10" presetClass="entr" presetSubtype="0" fill="hold"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500"/>
                                        <p:tgtEl>
                                          <p:spTgt spid="48"/>
                                        </p:tgtEl>
                                      </p:cBhvr>
                                    </p:animEffect>
                                  </p:childTnLst>
                                </p:cTn>
                              </p:par>
                              <p:par>
                                <p:cTn id="15" presetID="10"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childTnLst>
                          </p:cTn>
                        </p:par>
                        <p:par>
                          <p:cTn id="26" fill="hold">
                            <p:stCondLst>
                              <p:cond delay="0"/>
                            </p:stCondLst>
                            <p:childTnLst>
                              <p:par>
                                <p:cTn id="27" presetID="10" presetClass="entr" presetSubtype="0"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par>
                          <p:cTn id="30" fill="hold">
                            <p:stCondLst>
                              <p:cond delay="500"/>
                            </p:stCondLst>
                            <p:childTnLst>
                              <p:par>
                                <p:cTn id="31" presetID="10" presetClass="exit" presetSubtype="0" fill="hold" nodeType="afterEffect">
                                  <p:stCondLst>
                                    <p:cond delay="0"/>
                                  </p:stCondLst>
                                  <p:childTnLst>
                                    <p:animEffect transition="out" filter="fade">
                                      <p:cBhvr>
                                        <p:cTn id="32" dur="500"/>
                                        <p:tgtEl>
                                          <p:spTgt spid="45"/>
                                        </p:tgtEl>
                                      </p:cBhvr>
                                    </p:animEffect>
                                    <p:set>
                                      <p:cBhvr>
                                        <p:cTn id="33" dur="1" fill="hold">
                                          <p:stCondLst>
                                            <p:cond delay="499"/>
                                          </p:stCondLst>
                                        </p:cTn>
                                        <p:tgtEl>
                                          <p:spTgt spid="4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280069265"/>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2128"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66741089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2129"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42" name="Group 41"/>
          <p:cNvGrpSpPr/>
          <p:nvPr/>
        </p:nvGrpSpPr>
        <p:grpSpPr>
          <a:xfrm>
            <a:off x="2638016" y="5268523"/>
            <a:ext cx="679937" cy="484949"/>
            <a:chOff x="2516879" y="5230389"/>
            <a:chExt cx="679937" cy="484949"/>
          </a:xfrm>
        </p:grpSpPr>
        <p:sp>
          <p:nvSpPr>
            <p:cNvPr id="28" name="Rectangle 27"/>
            <p:cNvSpPr/>
            <p:nvPr/>
          </p:nvSpPr>
          <p:spPr>
            <a:xfrm>
              <a:off x="2516879" y="523038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560238" y="5253646"/>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cxnSp>
        <p:nvCxnSpPr>
          <p:cNvPr id="29" name="Elbow Connector 28"/>
          <p:cNvCxnSpPr>
            <a:endCxn id="28" idx="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5895079" y="5421227"/>
            <a:ext cx="679937" cy="484949"/>
            <a:chOff x="5895079" y="5421227"/>
            <a:chExt cx="679937" cy="484949"/>
          </a:xfrm>
        </p:grpSpPr>
        <p:sp>
          <p:nvSpPr>
            <p:cNvPr id="33" name="Rectangle 32"/>
            <p:cNvSpPr/>
            <p:nvPr/>
          </p:nvSpPr>
          <p:spPr>
            <a:xfrm>
              <a:off x="5895079" y="542122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5936159" y="5480774"/>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38"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solidFill>
                  <a:srgbClr val="FFFFFF"/>
                </a:solidFill>
              </a:rPr>
              <a:t>Can now learn which </a:t>
            </a:r>
            <a:r>
              <a:rPr lang="en-US" dirty="0" smtClean="0">
                <a:solidFill>
                  <a:srgbClr val="FFFFFF"/>
                </a:solidFill>
              </a:rPr>
              <a:t>symbols </a:t>
            </a:r>
            <a:r>
              <a:rPr lang="en-US" dirty="0">
                <a:solidFill>
                  <a:srgbClr val="FFFFFF"/>
                </a:solidFill>
              </a:rPr>
              <a:t>match</a:t>
            </a:r>
            <a:endParaRPr lang="en-US" baseline="-25000" dirty="0">
              <a:solidFill>
                <a:srgbClr val="FFFFFF"/>
              </a:solidFill>
              <a:latin typeface="Times New Roman"/>
              <a:cs typeface="Times New Roman"/>
            </a:endParaRPr>
          </a:p>
        </p:txBody>
      </p:sp>
      <p:cxnSp>
        <p:nvCxnSpPr>
          <p:cNvPr id="40" name="Elbow Connector 39"/>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704788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43"/>
                                        </p:tgtEl>
                                      </p:cBhvr>
                                    </p:animEffect>
                                    <p:set>
                                      <p:cBhvr>
                                        <p:cTn id="16" dur="1" fill="hold">
                                          <p:stCondLst>
                                            <p:cond delay="499"/>
                                          </p:stCondLst>
                                        </p:cTn>
                                        <p:tgtEl>
                                          <p:spTgt spid="4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40"/>
                                        </p:tgtEl>
                                      </p:cBhvr>
                                    </p:animEffect>
                                    <p:set>
                                      <p:cBhvr>
                                        <p:cTn id="25"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t>Can now learn which </a:t>
            </a:r>
            <a:r>
              <a:rPr lang="en-US" dirty="0" smtClean="0"/>
              <a:t>symbols </a:t>
            </a:r>
            <a:r>
              <a:rPr lang="en-US" dirty="0" smtClean="0"/>
              <a:t>match</a:t>
            </a:r>
            <a:endParaRPr lang="en-US" baseline="-25000" dirty="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403395193"/>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1108"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36212111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1109"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55" name="Rectangle 54"/>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6" name="Rectangle 55"/>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8" name="TextBox 5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63" name="Rectangle 62"/>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64" name="Rectangle 63"/>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65" name="Elbow Connector 6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36263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5" grpId="0" animBg="1"/>
      <p:bldP spid="56" grpId="0" animBg="1"/>
      <p:bldP spid="57" grpId="0"/>
      <p:bldP spid="58" grpId="0"/>
      <p:bldP spid="63" grpId="0"/>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Obfuscate each </a:t>
            </a:r>
            <a:r>
              <a:rPr lang="en-US" dirty="0" smtClean="0"/>
              <a:t>symbol </a:t>
            </a:r>
            <a:r>
              <a:rPr lang="en-US" dirty="0" smtClean="0"/>
              <a:t/>
            </a:r>
            <a:br>
              <a:rPr lang="en-US" dirty="0" smtClean="0"/>
            </a:br>
            <a:r>
              <a:rPr lang="en-US" dirty="0" smtClean="0"/>
              <a:t>(recall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k</a:t>
            </a:r>
            <a:r>
              <a:rPr lang="en-US" dirty="0" smtClean="0">
                <a:latin typeface="Times New Roman"/>
                <a:cs typeface="Times New Roman"/>
              </a:rPr>
              <a:t> </a:t>
            </a:r>
            <a:r>
              <a:rPr lang="en-US" dirty="0" smtClean="0"/>
              <a:t>)</a:t>
            </a:r>
            <a:endParaRPr lang="en-US" baseline="30000" dirty="0" smtClean="0"/>
          </a:p>
          <a:p>
            <a:r>
              <a:rPr lang="en-US" dirty="0" smtClean="0"/>
              <a:t>Can now learn which </a:t>
            </a:r>
            <a:r>
              <a:rPr lang="en-US" dirty="0" smtClean="0"/>
              <a:t>symbols </a:t>
            </a:r>
            <a:r>
              <a:rPr lang="en-US" dirty="0" smtClean="0"/>
              <a:t>match</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601262586"/>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3150"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17657258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3151"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9" name="Elbow Connector 4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2" name="Rectangle 36"/>
          <p:cNvSpPr>
            <a:spLocks noChangeArrowheads="1"/>
          </p:cNvSpPr>
          <p:nvPr/>
        </p:nvSpPr>
        <p:spPr bwMode="auto">
          <a:xfrm>
            <a:off x="5223309" y="3136841"/>
            <a:ext cx="3826736" cy="140767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We’ll need a technique from point obfuscation literature to exploit this info</a:t>
            </a:r>
            <a:endParaRPr lang="en-US" sz="2400" b="1" dirty="0" smtClean="0">
              <a:latin typeface="Calibri"/>
              <a:cs typeface="Calibri"/>
            </a:endParaRPr>
          </a:p>
        </p:txBody>
      </p:sp>
    </p:spTree>
    <p:extLst>
      <p:ext uri="{BB962C8B-B14F-4D97-AF65-F5344CB8AC3E}">
        <p14:creationId xmlns:p14="http://schemas.microsoft.com/office/powerpoint/2010/main" val="6405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143"/>
            <a:ext cx="8229600" cy="1143000"/>
          </a:xfrm>
        </p:spPr>
        <p:txBody>
          <a:bodyPr>
            <a:normAutofit/>
          </a:bodyPr>
          <a:lstStyle/>
          <a:p>
            <a:r>
              <a:rPr lang="en-US" dirty="0" smtClean="0"/>
              <a:t>Point Functions      Digital Lockers</a:t>
            </a:r>
            <a:endParaRPr lang="en-US" dirty="0"/>
          </a:p>
        </p:txBody>
      </p:sp>
      <p:sp>
        <p:nvSpPr>
          <p:cNvPr id="3" name="Content Placeholder 2"/>
          <p:cNvSpPr>
            <a:spLocks noGrp="1"/>
          </p:cNvSpPr>
          <p:nvPr>
            <p:ph idx="1"/>
          </p:nvPr>
        </p:nvSpPr>
        <p:spPr>
          <a:xfrm>
            <a:off x="457200" y="844144"/>
            <a:ext cx="8229600" cy="4963695"/>
          </a:xfrm>
        </p:spPr>
        <p:txBody>
          <a:bodyPr>
            <a:normAutofit lnSpcReduction="10000"/>
          </a:bodyPr>
          <a:lstStyle/>
          <a:p>
            <a:r>
              <a:rPr lang="en-US" dirty="0" smtClean="0"/>
              <a:t>Can expand the output of point function [CanettiDakdouk08]</a:t>
            </a:r>
          </a:p>
          <a:p>
            <a:endParaRPr lang="en-US" dirty="0"/>
          </a:p>
          <a:p>
            <a:r>
              <a:rPr lang="en-US" dirty="0"/>
              <a:t>For </a:t>
            </a:r>
            <a:r>
              <a:rPr lang="en-US" i="1" dirty="0" err="1">
                <a:latin typeface="Times New Roman"/>
                <a:cs typeface="Times New Roman"/>
              </a:rPr>
              <a:t>i</a:t>
            </a:r>
            <a:r>
              <a:rPr lang="en-US" i="1" dirty="0">
                <a:latin typeface="Times New Roman"/>
                <a:cs typeface="Times New Roman"/>
              </a:rPr>
              <a:t>=</a:t>
            </a:r>
            <a:r>
              <a:rPr lang="en-US" dirty="0">
                <a:latin typeface="Times New Roman"/>
                <a:cs typeface="Times New Roman"/>
              </a:rPr>
              <a:t>1</a:t>
            </a:r>
            <a:r>
              <a:rPr lang="en-US" i="1" dirty="0">
                <a:latin typeface="Times New Roman"/>
                <a:cs typeface="Times New Roman"/>
              </a:rPr>
              <a:t> </a:t>
            </a:r>
            <a:r>
              <a:rPr lang="en-US" dirty="0">
                <a:cs typeface="Calibri"/>
              </a:rPr>
              <a:t>to</a:t>
            </a:r>
            <a:r>
              <a:rPr lang="en-US" i="1" dirty="0">
                <a:latin typeface="Times New Roman"/>
                <a:cs typeface="Times New Roman"/>
              </a:rPr>
              <a:t> |c|</a:t>
            </a:r>
            <a:r>
              <a:rPr lang="en-US" dirty="0" smtClean="0"/>
              <a:t>, </a:t>
            </a:r>
            <a:endParaRPr lang="en-US" dirty="0"/>
          </a:p>
          <a:p>
            <a:pPr lvl="1"/>
            <a:r>
              <a:rPr lang="en-US" dirty="0"/>
              <a:t>if </a:t>
            </a:r>
            <a:r>
              <a:rPr lang="en-US" i="1" dirty="0">
                <a:latin typeface="Times New Roman"/>
                <a:cs typeface="Times New Roman"/>
              </a:rPr>
              <a:t>c</a:t>
            </a:r>
            <a:r>
              <a:rPr lang="en-US" i="1" baseline="30000" dirty="0">
                <a:latin typeface="Times New Roman"/>
                <a:cs typeface="Times New Roman"/>
              </a:rPr>
              <a:t>i </a:t>
            </a:r>
            <a:r>
              <a:rPr lang="en-US" dirty="0">
                <a:latin typeface="Times New Roman"/>
                <a:cs typeface="Times New Roman"/>
              </a:rPr>
              <a:t>= 0 </a:t>
            </a:r>
            <a:r>
              <a:rPr lang="en-US" dirty="0"/>
              <a:t>obfuscate </a:t>
            </a:r>
            <a:r>
              <a:rPr lang="en-US" i="1" dirty="0">
                <a:latin typeface="Times New Roman"/>
                <a:cs typeface="Times New Roman"/>
              </a:rPr>
              <a:t>w</a:t>
            </a:r>
            <a:endParaRPr lang="en-US" i="1" baseline="30000" dirty="0">
              <a:latin typeface="Times New Roman"/>
              <a:cs typeface="Times New Roman"/>
            </a:endParaRPr>
          </a:p>
          <a:p>
            <a:pPr lvl="1"/>
            <a:r>
              <a:rPr lang="en-US" dirty="0">
                <a:cs typeface="Calibri"/>
              </a:rPr>
              <a:t>Else obfuscate </a:t>
            </a:r>
            <a:r>
              <a:rPr lang="en-US" dirty="0" smtClean="0">
                <a:cs typeface="Calibri"/>
              </a:rPr>
              <a:t/>
            </a:r>
            <a:br>
              <a:rPr lang="en-US" dirty="0" smtClean="0">
                <a:cs typeface="Calibri"/>
              </a:rPr>
            </a:br>
            <a:r>
              <a:rPr lang="en-US" dirty="0" smtClean="0">
                <a:cs typeface="Calibri"/>
              </a:rPr>
              <a:t>random </a:t>
            </a:r>
            <a:r>
              <a:rPr lang="en-US" dirty="0">
                <a:cs typeface="Calibri"/>
              </a:rPr>
              <a:t>point</a:t>
            </a:r>
            <a:r>
              <a:rPr lang="en-US" dirty="0">
                <a:latin typeface="Times New Roman"/>
                <a:cs typeface="Times New Roman"/>
              </a:rPr>
              <a:t> </a:t>
            </a:r>
            <a:r>
              <a:rPr lang="en-US" i="1" dirty="0" smtClean="0">
                <a:latin typeface="Times New Roman"/>
                <a:cs typeface="Times New Roman"/>
              </a:rPr>
              <a:t>r</a:t>
            </a:r>
          </a:p>
          <a:p>
            <a:r>
              <a:rPr lang="en-US" dirty="0" smtClean="0">
                <a:latin typeface="Calibri"/>
                <a:cs typeface="Calibri"/>
              </a:rPr>
              <a:t>Bits of </a:t>
            </a:r>
            <a:r>
              <a:rPr lang="en-US" i="1" dirty="0" smtClean="0">
                <a:latin typeface="Times New Roman"/>
                <a:cs typeface="Times New Roman"/>
              </a:rPr>
              <a:t>c</a:t>
            </a:r>
            <a:r>
              <a:rPr lang="en-US" dirty="0" smtClean="0">
                <a:latin typeface="Calibri"/>
                <a:cs typeface="Calibri"/>
              </a:rPr>
              <a:t> recovered by</a:t>
            </a:r>
            <a:br>
              <a:rPr lang="en-US" dirty="0" smtClean="0">
                <a:latin typeface="Calibri"/>
                <a:cs typeface="Calibri"/>
              </a:rPr>
            </a:br>
            <a:r>
              <a:rPr lang="en-US" dirty="0" smtClean="0">
                <a:latin typeface="Calibri"/>
                <a:cs typeface="Calibri"/>
              </a:rPr>
              <a:t>running corresponding </a:t>
            </a:r>
            <a:br>
              <a:rPr lang="en-US" dirty="0" smtClean="0">
                <a:latin typeface="Calibri"/>
                <a:cs typeface="Calibri"/>
              </a:rPr>
            </a:br>
            <a:r>
              <a:rPr lang="en-US" dirty="0" smtClean="0">
                <a:latin typeface="Calibri"/>
                <a:cs typeface="Calibri"/>
              </a:rPr>
              <a:t>point obfuscation</a:t>
            </a:r>
          </a:p>
          <a:p>
            <a:endParaRPr lang="en-US" dirty="0"/>
          </a:p>
        </p:txBody>
      </p:sp>
      <p:sp>
        <p:nvSpPr>
          <p:cNvPr id="4" name="Rectangle 3"/>
          <p:cNvSpPr/>
          <p:nvPr/>
        </p:nvSpPr>
        <p:spPr>
          <a:xfrm>
            <a:off x="1205832" y="1843765"/>
            <a:ext cx="2711031" cy="523220"/>
          </a:xfrm>
          <a:prstGeom prst="rect">
            <a:avLst/>
          </a:prstGeom>
        </p:spPr>
        <p:txBody>
          <a:bodyPr wrap="none">
            <a:spAutoFit/>
          </a:bodyPr>
          <a:lstStyle/>
          <a:p>
            <a:r>
              <a:rPr lang="en-US" sz="2800" i="1" dirty="0" err="1" smtClean="0">
                <a:latin typeface="Times New Roman"/>
                <a:cs typeface="Times New Roman"/>
              </a:rPr>
              <a:t>I</a:t>
            </a:r>
            <a:r>
              <a:rPr lang="en-US" sz="2800" i="1" baseline="-25000" dirty="0" err="1" smtClean="0">
                <a:latin typeface="Times New Roman"/>
                <a:cs typeface="Times New Roman"/>
              </a:rPr>
              <a:t>w</a:t>
            </a:r>
            <a:r>
              <a:rPr lang="en-US" sz="2800" i="1" baseline="-25000" dirty="0" smtClean="0">
                <a:latin typeface="Times New Roman"/>
                <a:cs typeface="Times New Roman"/>
              </a:rPr>
              <a:t>, c </a:t>
            </a:r>
            <a:r>
              <a:rPr lang="en-US" sz="2800" dirty="0" smtClean="0">
                <a:latin typeface="Times New Roman"/>
                <a:cs typeface="Times New Roman"/>
              </a:rPr>
              <a:t>(</a:t>
            </a:r>
            <a:r>
              <a:rPr lang="en-US" sz="2800" i="1" dirty="0">
                <a:latin typeface="Times New Roman"/>
                <a:cs typeface="Times New Roman"/>
              </a:rPr>
              <a:t>x</a:t>
            </a:r>
            <a:r>
              <a:rPr lang="en-US" sz="2800" dirty="0">
                <a:latin typeface="Times New Roman"/>
                <a:cs typeface="Times New Roman"/>
              </a:rPr>
              <a:t>) </a:t>
            </a:r>
            <a:r>
              <a:rPr lang="en-US" sz="2800" dirty="0" smtClean="0">
                <a:latin typeface="Times New Roman"/>
                <a:cs typeface="Times New Roman"/>
              </a:rPr>
              <a:t>=</a:t>
            </a:r>
            <a:r>
              <a:rPr lang="en-US" sz="2800" i="1" dirty="0" smtClean="0">
                <a:latin typeface="Times New Roman"/>
                <a:cs typeface="Times New Roman"/>
              </a:rPr>
              <a:t>c</a:t>
            </a:r>
            <a:r>
              <a:rPr lang="en-US" sz="2800" dirty="0" smtClean="0">
                <a:latin typeface="Times New Roman"/>
                <a:cs typeface="Times New Roman"/>
              </a:rPr>
              <a:t> </a:t>
            </a:r>
            <a:r>
              <a:rPr lang="en-US" sz="2800" dirty="0" err="1">
                <a:cs typeface="Calibri"/>
              </a:rPr>
              <a:t>iff</a:t>
            </a:r>
            <a:r>
              <a:rPr lang="en-US" sz="2800" dirty="0">
                <a:cs typeface="Calibri"/>
              </a:rPr>
              <a:t> </a:t>
            </a:r>
            <a:r>
              <a:rPr lang="en-US" sz="2800" i="1" dirty="0">
                <a:latin typeface="Times New Roman"/>
                <a:cs typeface="Times New Roman"/>
              </a:rPr>
              <a:t>x</a:t>
            </a:r>
            <a:r>
              <a:rPr lang="en-US" sz="2800" dirty="0">
                <a:latin typeface="Times New Roman"/>
                <a:cs typeface="Times New Roman"/>
              </a:rPr>
              <a:t>=</a:t>
            </a:r>
            <a:r>
              <a:rPr lang="en-US" sz="2800" i="1" dirty="0">
                <a:latin typeface="Times New Roman"/>
                <a:cs typeface="Times New Roman"/>
              </a:rPr>
              <a:t>w</a:t>
            </a:r>
            <a:r>
              <a:rPr lang="en-US" sz="2800" dirty="0">
                <a:latin typeface="Times New Roman"/>
                <a:cs typeface="Times New Roman"/>
              </a:rPr>
              <a:t> </a:t>
            </a:r>
            <a:endParaRPr lang="en-US" sz="2800" baseline="-25000" dirty="0"/>
          </a:p>
        </p:txBody>
      </p:sp>
      <p:grpSp>
        <p:nvGrpSpPr>
          <p:cNvPr id="13" name="Group 12"/>
          <p:cNvGrpSpPr/>
          <p:nvPr/>
        </p:nvGrpSpPr>
        <p:grpSpPr>
          <a:xfrm>
            <a:off x="6579912" y="2512913"/>
            <a:ext cx="679937" cy="484949"/>
            <a:chOff x="5336662" y="3974587"/>
            <a:chExt cx="679937" cy="484949"/>
          </a:xfrm>
        </p:grpSpPr>
        <p:sp>
          <p:nvSpPr>
            <p:cNvPr id="9" name="Rectangle 8"/>
            <p:cNvSpPr/>
            <p:nvPr/>
          </p:nvSpPr>
          <p:spPr>
            <a:xfrm>
              <a:off x="5336662" y="397458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336662" y="4037154"/>
              <a:ext cx="357331" cy="369332"/>
            </a:xfrm>
            <a:prstGeom prst="rect">
              <a:avLst/>
            </a:prstGeom>
          </p:spPr>
          <p:txBody>
            <a:bodyPr wrap="none">
              <a:spAutoFit/>
            </a:bodyPr>
            <a:lstStyle/>
            <a:p>
              <a:r>
                <a:rPr lang="en-US" i="1" dirty="0" smtClean="0">
                  <a:solidFill>
                    <a:srgbClr val="FFFFFF"/>
                  </a:solidFill>
                  <a:latin typeface="Times New Roman"/>
                  <a:cs typeface="Times New Roman"/>
                </a:rPr>
                <a:t>w</a:t>
              </a:r>
              <a:endParaRPr lang="en-US" baseline="30000" dirty="0">
                <a:solidFill>
                  <a:srgbClr val="FFFFFF"/>
                </a:solidFill>
                <a:latin typeface="Times New Roman"/>
                <a:cs typeface="Times New Roman"/>
              </a:endParaRPr>
            </a:p>
          </p:txBody>
        </p:sp>
      </p:grpSp>
      <p:sp>
        <p:nvSpPr>
          <p:cNvPr id="11" name="TextBox 10"/>
          <p:cNvSpPr txBox="1"/>
          <p:nvPr/>
        </p:nvSpPr>
        <p:spPr>
          <a:xfrm>
            <a:off x="6765223" y="3727251"/>
            <a:ext cx="344039" cy="369332"/>
          </a:xfrm>
          <a:prstGeom prst="rect">
            <a:avLst/>
          </a:prstGeom>
          <a:noFill/>
        </p:spPr>
        <p:txBody>
          <a:bodyPr wrap="none" rtlCol="0">
            <a:spAutoFit/>
          </a:bodyPr>
          <a:lstStyle/>
          <a:p>
            <a:r>
              <a:rPr lang="en-US" dirty="0" smtClean="0"/>
              <a:t>…</a:t>
            </a:r>
            <a:endParaRPr lang="en-US" dirty="0"/>
          </a:p>
        </p:txBody>
      </p:sp>
      <p:sp>
        <p:nvSpPr>
          <p:cNvPr id="14" name="TextBox 13"/>
          <p:cNvSpPr txBox="1"/>
          <p:nvPr/>
        </p:nvSpPr>
        <p:spPr>
          <a:xfrm>
            <a:off x="5791875" y="2628530"/>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smtClean="0">
                <a:latin typeface="Times New Roman"/>
                <a:cs typeface="Times New Roman"/>
              </a:rPr>
              <a:t>1</a:t>
            </a:r>
            <a:r>
              <a:rPr lang="en-US" dirty="0" smtClean="0">
                <a:latin typeface="Times New Roman"/>
                <a:cs typeface="Times New Roman"/>
              </a:rPr>
              <a:t>= 1</a:t>
            </a:r>
            <a:endParaRPr lang="en-US" dirty="0">
              <a:latin typeface="Times New Roman"/>
              <a:cs typeface="Times New Roman"/>
            </a:endParaRPr>
          </a:p>
        </p:txBody>
      </p:sp>
      <p:grpSp>
        <p:nvGrpSpPr>
          <p:cNvPr id="15" name="Group 14"/>
          <p:cNvGrpSpPr/>
          <p:nvPr/>
        </p:nvGrpSpPr>
        <p:grpSpPr>
          <a:xfrm>
            <a:off x="6579912" y="3150262"/>
            <a:ext cx="679937" cy="484949"/>
            <a:chOff x="5336662" y="3974587"/>
            <a:chExt cx="679937" cy="484949"/>
          </a:xfrm>
        </p:grpSpPr>
        <p:sp>
          <p:nvSpPr>
            <p:cNvPr id="16" name="Rectangle 15"/>
            <p:cNvSpPr/>
            <p:nvPr/>
          </p:nvSpPr>
          <p:spPr>
            <a:xfrm>
              <a:off x="5336662" y="397458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336662" y="4037154"/>
              <a:ext cx="370142" cy="369332"/>
            </a:xfrm>
            <a:prstGeom prst="rect">
              <a:avLst/>
            </a:prstGeom>
          </p:spPr>
          <p:txBody>
            <a:bodyPr wrap="none">
              <a:spAutoFit/>
            </a:bodyPr>
            <a:lstStyle/>
            <a:p>
              <a:r>
                <a:rPr lang="en-US" i="1" dirty="0" smtClean="0">
                  <a:solidFill>
                    <a:srgbClr val="FFFFFF"/>
                  </a:solidFill>
                  <a:latin typeface="Times New Roman"/>
                  <a:cs typeface="Times New Roman"/>
                </a:rPr>
                <a:t>r</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sp>
        <p:nvSpPr>
          <p:cNvPr id="18" name="TextBox 17"/>
          <p:cNvSpPr txBox="1"/>
          <p:nvPr/>
        </p:nvSpPr>
        <p:spPr>
          <a:xfrm>
            <a:off x="5791875" y="3265879"/>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a:latin typeface="Times New Roman"/>
                <a:cs typeface="Times New Roman"/>
              </a:rPr>
              <a:t>2</a:t>
            </a:r>
            <a:r>
              <a:rPr lang="en-US" dirty="0" smtClean="0">
                <a:latin typeface="Times New Roman"/>
                <a:cs typeface="Times New Roman"/>
              </a:rPr>
              <a:t>= 0</a:t>
            </a:r>
            <a:endParaRPr lang="en-US" dirty="0">
              <a:latin typeface="Times New Roman"/>
              <a:cs typeface="Times New Roman"/>
            </a:endParaRPr>
          </a:p>
        </p:txBody>
      </p:sp>
      <p:grpSp>
        <p:nvGrpSpPr>
          <p:cNvPr id="21" name="Group 20"/>
          <p:cNvGrpSpPr/>
          <p:nvPr/>
        </p:nvGrpSpPr>
        <p:grpSpPr>
          <a:xfrm>
            <a:off x="6587556" y="4255105"/>
            <a:ext cx="679937" cy="484949"/>
            <a:chOff x="5336662" y="3974587"/>
            <a:chExt cx="679937" cy="484949"/>
          </a:xfrm>
        </p:grpSpPr>
        <p:sp>
          <p:nvSpPr>
            <p:cNvPr id="22" name="Rectangle 21"/>
            <p:cNvSpPr/>
            <p:nvPr/>
          </p:nvSpPr>
          <p:spPr>
            <a:xfrm>
              <a:off x="5336662" y="397458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5336662" y="4037154"/>
              <a:ext cx="423117" cy="369332"/>
            </a:xfrm>
            <a:prstGeom prst="rect">
              <a:avLst/>
            </a:prstGeom>
          </p:spPr>
          <p:txBody>
            <a:bodyPr wrap="none">
              <a:spAutoFit/>
            </a:bodyPr>
            <a:lstStyle/>
            <a:p>
              <a:r>
                <a:rPr lang="en-US" i="1" dirty="0" err="1" smtClean="0">
                  <a:solidFill>
                    <a:srgbClr val="FFFFFF"/>
                  </a:solidFill>
                  <a:latin typeface="Times New Roman"/>
                  <a:cs typeface="Times New Roman"/>
                </a:rPr>
                <a:t>r</a:t>
              </a:r>
              <a:r>
                <a:rPr lang="en-US" baseline="30000" dirty="0" err="1" smtClean="0">
                  <a:solidFill>
                    <a:srgbClr val="FFFFFF"/>
                  </a:solidFill>
                  <a:latin typeface="Times New Roman"/>
                  <a:cs typeface="Times New Roman"/>
                </a:rPr>
                <a:t>|c</a:t>
              </a:r>
              <a:r>
                <a:rPr lang="en-US" baseline="30000" dirty="0" smtClean="0">
                  <a:solidFill>
                    <a:srgbClr val="FFFFFF"/>
                  </a:solidFill>
                  <a:latin typeface="Times New Roman"/>
                  <a:cs typeface="Times New Roman"/>
                </a:rPr>
                <a:t>|</a:t>
              </a:r>
              <a:endParaRPr lang="en-US" baseline="30000" dirty="0">
                <a:solidFill>
                  <a:srgbClr val="FFFFFF"/>
                </a:solidFill>
                <a:latin typeface="Times New Roman"/>
                <a:cs typeface="Times New Roman"/>
              </a:endParaRPr>
            </a:p>
          </p:txBody>
        </p:sp>
      </p:grpSp>
      <p:sp>
        <p:nvSpPr>
          <p:cNvPr id="24" name="TextBox 23"/>
          <p:cNvSpPr txBox="1"/>
          <p:nvPr/>
        </p:nvSpPr>
        <p:spPr>
          <a:xfrm>
            <a:off x="5799519" y="4370722"/>
            <a:ext cx="739046" cy="369332"/>
          </a:xfrm>
          <a:prstGeom prst="rect">
            <a:avLst/>
          </a:prstGeom>
          <a:noFill/>
        </p:spPr>
        <p:txBody>
          <a:bodyPr wrap="none" rtlCol="0">
            <a:spAutoFit/>
          </a:bodyPr>
          <a:lstStyle/>
          <a:p>
            <a:r>
              <a:rPr lang="en-US" i="1" dirty="0" err="1" smtClean="0">
                <a:latin typeface="Times New Roman"/>
                <a:cs typeface="Times New Roman"/>
              </a:rPr>
              <a:t>c</a:t>
            </a:r>
            <a:r>
              <a:rPr lang="en-US" baseline="30000" dirty="0" err="1" smtClean="0">
                <a:latin typeface="Times New Roman"/>
                <a:cs typeface="Times New Roman"/>
              </a:rPr>
              <a:t>|c</a:t>
            </a:r>
            <a:r>
              <a:rPr lang="en-US" baseline="30000" dirty="0" smtClean="0">
                <a:latin typeface="Times New Roman"/>
                <a:cs typeface="Times New Roman"/>
              </a:rPr>
              <a:t>|</a:t>
            </a:r>
            <a:r>
              <a:rPr lang="en-US" dirty="0" smtClean="0">
                <a:latin typeface="Times New Roman"/>
                <a:cs typeface="Times New Roman"/>
              </a:rPr>
              <a:t>= 0</a:t>
            </a:r>
            <a:endParaRPr lang="en-US" dirty="0">
              <a:latin typeface="Times New Roman"/>
              <a:cs typeface="Times New Roman"/>
            </a:endParaRPr>
          </a:p>
        </p:txBody>
      </p:sp>
      <p:sp>
        <p:nvSpPr>
          <p:cNvPr id="25" name="Trapezoid 24"/>
          <p:cNvSpPr/>
          <p:nvPr/>
        </p:nvSpPr>
        <p:spPr bwMode="auto">
          <a:xfrm rot="5400000">
            <a:off x="5183730" y="2468456"/>
            <a:ext cx="3022206" cy="2385071"/>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6" name="Rectangle 36"/>
          <p:cNvSpPr>
            <a:spLocks noChangeArrowheads="1"/>
          </p:cNvSpPr>
          <p:nvPr/>
        </p:nvSpPr>
        <p:spPr bwMode="auto">
          <a:xfrm>
            <a:off x="561474" y="6029931"/>
            <a:ext cx="8003369" cy="5639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Lets try the same trick on our construction</a:t>
            </a:r>
          </a:p>
        </p:txBody>
      </p:sp>
      <p:cxnSp>
        <p:nvCxnSpPr>
          <p:cNvPr id="6" name="Straight Arrow Connector 5"/>
          <p:cNvCxnSpPr/>
          <p:nvPr/>
        </p:nvCxnSpPr>
        <p:spPr>
          <a:xfrm>
            <a:off x="4411580" y="508000"/>
            <a:ext cx="628316"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4216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1" grpId="0"/>
      <p:bldP spid="14" grpId="0"/>
      <p:bldP spid="18" grpId="0"/>
      <p:bldP spid="24" grpId="0"/>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a:t>
            </a:r>
            <a:r>
              <a:rPr lang="en-US" dirty="0" smtClean="0"/>
              <a:t>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 </a:t>
            </a:r>
            <a:r>
              <a:rPr lang="en-US" dirty="0" smtClean="0">
                <a:latin typeface="Times New Roman"/>
                <a:cs typeface="Times New Roman"/>
              </a:rPr>
              <a:t>= 0 </a:t>
            </a:r>
            <a:r>
              <a:rPr lang="en-US" dirty="0" smtClean="0"/>
              <a:t>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a:latin typeface="Times New Roman"/>
                <a:cs typeface="Times New Roman"/>
              </a:rPr>
              <a:t>r </a:t>
            </a:r>
            <a:r>
              <a:rPr lang="en-US" i="1" baseline="30000" dirty="0" err="1">
                <a:latin typeface="Times New Roman"/>
                <a:cs typeface="Times New Roman"/>
              </a:rPr>
              <a:t>i</a:t>
            </a:r>
            <a:endParaRPr lang="en-US"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364583837"/>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4172"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590629431"/>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4173"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10553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a:t>
            </a:r>
            <a:r>
              <a:rPr lang="en-US" dirty="0" smtClean="0"/>
              <a:t>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67308549"/>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5192"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201457236"/>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5193"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36000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grpId="0" nodeType="withEffect">
                                  <p:stCondLst>
                                    <p:cond delay="0"/>
                                  </p:stCondLst>
                                  <p:childTnLst>
                                    <p:animEffect transition="out" filter="fade">
                                      <p:cBhvr>
                                        <p:cTn id="13" dur="500"/>
                                        <p:tgtEl>
                                          <p:spTgt spid="36"/>
                                        </p:tgtEl>
                                      </p:cBhvr>
                                    </p:animEffect>
                                    <p:set>
                                      <p:cBhvr>
                                        <p:cTn id="14"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6" grpId="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a:t>
            </a:r>
            <a:r>
              <a:rPr lang="en-US" dirty="0" smtClean="0"/>
              <a:t>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54214442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6216"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16259468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6217"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46581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4"/>
                                        </p:tgtEl>
                                      </p:cBhvr>
                                    </p:animEffect>
                                    <p:set>
                                      <p:cBhvr>
                                        <p:cTn id="15"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4" grpId="0"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are </a:t>
            </a:r>
            <a:br>
              <a:rPr lang="en-US" dirty="0" smtClean="0">
                <a:latin typeface="Arial" charset="0"/>
              </a:rPr>
            </a:br>
            <a:r>
              <a:rPr lang="en-US" dirty="0" smtClean="0">
                <a:latin typeface="Arial" charset="0"/>
              </a:rPr>
              <a:t>often 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is bounded</a:t>
            </a: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source</a:t>
            </a:r>
            <a:endParaRPr lang="en-US" dirty="0">
              <a:latin typeface="Arial" charset="0"/>
            </a:endParaRPr>
          </a:p>
          <a:p>
            <a:pPr lvl="1"/>
            <a:r>
              <a:rPr lang="en-US" dirty="0" smtClean="0">
                <a:latin typeface="Arial" charset="0"/>
                <a:cs typeface="Arial" charset="0"/>
              </a:rPr>
              <a:t>Want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Arial" charset="0"/>
                <a:cs typeface="Arial" charset="0"/>
              </a:rPr>
              <a:t> to </a:t>
            </a:r>
            <a:r>
              <a:rPr lang="en-US" dirty="0">
                <a:latin typeface="Arial" charset="0"/>
                <a:cs typeface="Arial" charset="0"/>
              </a:rPr>
              <a:t>map to same </a:t>
            </a:r>
            <a:r>
              <a:rPr lang="en-US" dirty="0" smtClean="0">
                <a:latin typeface="Arial" charset="0"/>
                <a:cs typeface="Arial" charset="0"/>
              </a:rPr>
              <a:t>key</a:t>
            </a:r>
            <a:br>
              <a:rPr lang="en-US" dirty="0" smtClean="0">
                <a:latin typeface="Arial" charset="0"/>
                <a:cs typeface="Arial" charset="0"/>
              </a:rPr>
            </a:b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752600"/>
            <a:ext cx="3906726" cy="369332"/>
          </a:xfrm>
          <a:prstGeom prst="rect">
            <a:avLst/>
          </a:prstGeom>
          <a:noFill/>
        </p:spPr>
        <p:txBody>
          <a:bodyPr wrap="none" rtlCol="0">
            <a:spAutoFit/>
          </a:bodyPr>
          <a:lstStyle/>
          <a:p>
            <a:pPr algn="ctr"/>
            <a:r>
              <a:rPr lang="en-US" sz="1800" b="1" dirty="0" smtClean="0"/>
              <a:t>Physically </a:t>
            </a:r>
            <a:r>
              <a:rPr lang="en-US" sz="1800" b="1" dirty="0" err="1" smtClean="0"/>
              <a:t>Unclonable</a:t>
            </a:r>
            <a:r>
              <a:rPr lang="en-US" sz="1800" b="1" dirty="0" smtClean="0"/>
              <a:t> Functions (PUFs)</a:t>
            </a:r>
            <a:endParaRPr lang="en-US" sz="18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483434" y="3352800"/>
            <a:ext cx="1813793" cy="369332"/>
          </a:xfrm>
          <a:prstGeom prst="rect">
            <a:avLst/>
          </a:prstGeom>
          <a:noFill/>
        </p:spPr>
        <p:txBody>
          <a:bodyPr wrap="none" rtlCol="0">
            <a:spAutoFit/>
          </a:bodyPr>
          <a:lstStyle/>
          <a:p>
            <a:pPr algn="ctr"/>
            <a:r>
              <a:rPr lang="en-US" sz="1800" b="1" dirty="0" smtClean="0"/>
              <a:t>Biometric Data</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8736"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8737" name="Equation" r:id="rId9" imgW="203200" imgH="215900" progId="Equation.3">
                  <p:embed/>
                </p:oleObj>
              </mc:Choice>
              <mc:Fallback>
                <p:oleObj name="Equation" r:id="rId9" imgW="203200" imgH="215900" progId="Equation.3">
                  <p:embed/>
                  <p:pic>
                    <p:nvPicPr>
                      <p:cNvPr id="0" name=""/>
                      <p:cNvPicPr/>
                      <p:nvPr/>
                    </p:nvPicPr>
                    <p:blipFill>
                      <a:blip r:embed="rId8"/>
                      <a:stretch>
                        <a:fillRect/>
                      </a:stretch>
                    </p:blipFill>
                    <p:spPr>
                      <a:xfrm>
                        <a:off x="7891071" y="5060156"/>
                        <a:ext cx="352425" cy="373062"/>
                      </a:xfrm>
                      <a:prstGeom prst="rect">
                        <a:avLst/>
                      </a:prstGeom>
                    </p:spPr>
                  </p:pic>
                </p:oleObj>
              </mc:Fallback>
            </mc:AlternateContent>
          </a:graphicData>
        </a:graphic>
      </p:graphicFrame>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fade">
                                      <p:cBhvr>
                                        <p:cTn id="61" dur="500"/>
                                        <p:tgtEl>
                                          <p:spTgt spid="2">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a:t>
            </a:r>
            <a:r>
              <a:rPr lang="en-US" dirty="0" smtClean="0"/>
              <a:t>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060654079"/>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9286"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59988275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9287"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Can run obfuscations and</a:t>
            </a:r>
            <a:br>
              <a:rPr lang="en-US" sz="2400" b="1" dirty="0" smtClean="0">
                <a:latin typeface="Calibri"/>
                <a:cs typeface="Calibri"/>
              </a:rPr>
            </a:br>
            <a:r>
              <a:rPr lang="en-US" sz="2400" b="1" dirty="0" smtClean="0">
                <a:latin typeface="Calibri"/>
                <a:cs typeface="Calibri"/>
              </a:rPr>
              <a:t>recover 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spTree>
    <p:extLst>
      <p:ext uri="{BB962C8B-B14F-4D97-AF65-F5344CB8AC3E}">
        <p14:creationId xmlns:p14="http://schemas.microsoft.com/office/powerpoint/2010/main" val="27947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7"/>
                                        </p:tgtEl>
                                      </p:cBhvr>
                                    </p:animEffect>
                                    <p:set>
                                      <p:cBhvr>
                                        <p:cTn id="10"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a:t>
            </a:r>
            <a:r>
              <a:rPr lang="en-US" dirty="0" smtClean="0"/>
              <a:t>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248667812"/>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7238"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0581436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7239"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7" name="Rectangle 46"/>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66794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fontScale="92500"/>
          </a:bodyPr>
          <a:lstStyle/>
          <a:p>
            <a:r>
              <a:rPr lang="en-US" dirty="0" smtClean="0"/>
              <a:t>Sample </a:t>
            </a:r>
            <a:r>
              <a:rPr lang="en-US" dirty="0" smtClean="0">
                <a:latin typeface="Times New Roman"/>
                <a:cs typeface="Times New Roman"/>
              </a:rPr>
              <a:t>c</a:t>
            </a:r>
            <a:r>
              <a:rPr lang="en-US" baseline="-25000" dirty="0" smtClean="0">
                <a:latin typeface="Times New Roman"/>
                <a:cs typeface="Times New Roman"/>
              </a:rPr>
              <a:t>0</a:t>
            </a:r>
            <a:r>
              <a:rPr lang="en-US" dirty="0" smtClean="0">
                <a:latin typeface="Times New Roman"/>
                <a:cs typeface="Times New Roman"/>
              </a:rPr>
              <a:t>    C </a:t>
            </a:r>
            <a:r>
              <a:rPr lang="en-US" dirty="0" smtClean="0"/>
              <a:t>from binary error correcting code</a:t>
            </a:r>
          </a:p>
          <a:p>
            <a:r>
              <a:rPr lang="en-US" dirty="0" smtClean="0"/>
              <a:t>For each </a:t>
            </a:r>
            <a:r>
              <a:rPr lang="en-US" dirty="0" smtClean="0"/>
              <a:t>symbol </a:t>
            </a:r>
            <a:r>
              <a:rPr lang="en-US" i="1" dirty="0" err="1"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629477483"/>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8262"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89130610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8263"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i="1"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7" name="Straight Arrow Connector 66"/>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8"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r>
              <a:rPr lang="en-US" sz="2400" b="1" baseline="-25000" dirty="0" smtClean="0">
                <a:latin typeface="Times New Roman"/>
                <a:cs typeface="Times New Roman"/>
              </a:rPr>
              <a:t>0</a:t>
            </a:r>
          </a:p>
          <a:p>
            <a:pPr>
              <a:defRPr/>
            </a:pPr>
            <a:r>
              <a:rPr lang="en-US" sz="2400" b="1" dirty="0" smtClean="0">
                <a:latin typeface="Calibri"/>
                <a:cs typeface="Calibri"/>
              </a:rPr>
              <a:t>(if output is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baseline="-25000" dirty="0" smtClean="0">
                <a:latin typeface="Times New Roman"/>
                <a:cs typeface="Times New Roman"/>
              </a:rPr>
              <a:t>1</a:t>
            </a:r>
            <a:r>
              <a:rPr lang="en-US" sz="2400" b="1" i="1" baseline="30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p>
        </p:txBody>
      </p:sp>
      <p:sp>
        <p:nvSpPr>
          <p:cNvPr id="47" name="TextBox 46"/>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spTree>
    <p:extLst>
      <p:ext uri="{BB962C8B-B14F-4D97-AF65-F5344CB8AC3E}">
        <p14:creationId xmlns:p14="http://schemas.microsoft.com/office/powerpoint/2010/main" val="79378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68"/>
                                        </p:tgtEl>
                                      </p:cBhvr>
                                    </p:animEffect>
                                    <p:set>
                                      <p:cBhvr>
                                        <p:cTn id="25"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8" grpId="0" animBg="1"/>
      <p:bldP spid="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fontScale="92500"/>
          </a:bodyPr>
          <a:lstStyle/>
          <a:p>
            <a:r>
              <a:rPr lang="en-US" dirty="0" smtClean="0"/>
              <a:t>Sample </a:t>
            </a:r>
            <a:r>
              <a:rPr lang="en-US" dirty="0" smtClean="0">
                <a:latin typeface="Times New Roman"/>
                <a:cs typeface="Times New Roman"/>
              </a:rPr>
              <a:t>c</a:t>
            </a:r>
            <a:r>
              <a:rPr lang="en-US" baseline="-25000" dirty="0" smtClean="0">
                <a:latin typeface="Times New Roman"/>
                <a:cs typeface="Times New Roman"/>
              </a:rPr>
              <a:t>0</a:t>
            </a:r>
            <a:r>
              <a:rPr lang="en-US" dirty="0" smtClean="0">
                <a:latin typeface="Times New Roman"/>
                <a:cs typeface="Times New Roman"/>
              </a:rPr>
              <a:t>    C </a:t>
            </a:r>
            <a:r>
              <a:rPr lang="en-US" dirty="0" smtClean="0"/>
              <a:t>from binary error correcting code</a:t>
            </a:r>
          </a:p>
          <a:p>
            <a:r>
              <a:rPr lang="en-US" dirty="0" smtClean="0"/>
              <a:t>For each </a:t>
            </a:r>
            <a:r>
              <a:rPr lang="en-US" dirty="0" smtClean="0"/>
              <a:t>symbol </a:t>
            </a:r>
            <a:r>
              <a:rPr lang="en-US" i="1" dirty="0" err="1"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422624898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30308"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29064708"/>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0309"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Use </a:t>
            </a:r>
            <a:r>
              <a:rPr lang="en-US" sz="2400" b="1" i="1" dirty="0" smtClean="0">
                <a:latin typeface="Times New Roman"/>
                <a:cs typeface="Times New Roman"/>
              </a:rPr>
              <a:t>c</a:t>
            </a:r>
            <a:r>
              <a:rPr lang="en-US" sz="2400" b="1" dirty="0" smtClean="0">
                <a:latin typeface="Calibri"/>
                <a:cs typeface="Calibri"/>
              </a:rPr>
              <a:t> as our “key”</a:t>
            </a:r>
            <a:endParaRPr lang="en-US" sz="2400" b="1" i="1" dirty="0" smtClean="0">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44995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Correctness and Security</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1104567480"/>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31318"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42050543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1319"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7" name="Content Placeholder 26"/>
          <p:cNvSpPr>
            <a:spLocks noGrp="1"/>
          </p:cNvSpPr>
          <p:nvPr>
            <p:ph idx="1"/>
          </p:nvPr>
        </p:nvSpPr>
        <p:spPr>
          <a:xfrm>
            <a:off x="338286" y="659593"/>
            <a:ext cx="4604494" cy="4525963"/>
          </a:xfrm>
        </p:spPr>
        <p:txBody>
          <a:bodyPr/>
          <a:lstStyle/>
          <a:p>
            <a:r>
              <a:rPr lang="en-US" dirty="0" smtClean="0"/>
              <a:t>Correctness:</a:t>
            </a:r>
            <a:r>
              <a:rPr lang="en-US" dirty="0"/>
              <a:t/>
            </a:r>
            <a:br>
              <a:rPr lang="en-US" dirty="0"/>
            </a:b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c</a:t>
            </a:r>
            <a:r>
              <a:rPr lang="en-US" altLang="ja-JP" baseline="-25000" dirty="0" smtClean="0">
                <a:latin typeface="Times New Roman"/>
                <a:cs typeface="Times New Roman"/>
              </a:rPr>
              <a:t>0</a:t>
            </a:r>
            <a:r>
              <a:rPr lang="en-US" altLang="ja-JP" dirty="0">
                <a:latin typeface="Times New Roman"/>
                <a:cs typeface="Times New Roman"/>
              </a:rPr>
              <a:t>, </a:t>
            </a:r>
            <a:r>
              <a:rPr lang="en-US" altLang="ja-JP" i="1" dirty="0" smtClean="0">
                <a:latin typeface="Times New Roman"/>
                <a:cs typeface="Times New Roman"/>
              </a:rPr>
              <a:t>c</a:t>
            </a:r>
            <a:r>
              <a:rPr lang="en-US" altLang="ja-JP" baseline="-25000" dirty="0" smtClean="0">
                <a:latin typeface="Times New Roman"/>
                <a:cs typeface="Times New Roman"/>
              </a:rPr>
              <a:t>1</a:t>
            </a:r>
            <a:r>
              <a:rPr lang="en-US" altLang="ja-JP" dirty="0">
                <a:latin typeface="Times New Roman"/>
                <a:cs typeface="Times New Roman"/>
              </a:rPr>
              <a:t>)</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a:latin typeface="Times New Roman"/>
                <a:cs typeface="Times New Roman"/>
              </a:rPr>
              <a:t>(</a:t>
            </a:r>
            <a:r>
              <a:rPr lang="en-US" altLang="ja-JP" i="1" dirty="0">
                <a:latin typeface="Times New Roman"/>
                <a:cs typeface="Times New Roman"/>
              </a:rPr>
              <a:t>w</a:t>
            </a:r>
            <a:r>
              <a:rPr lang="en-US" altLang="ja-JP" baseline="-25000" dirty="0">
                <a:latin typeface="Times New Roman"/>
                <a:cs typeface="Times New Roman"/>
              </a:rPr>
              <a:t>0</a:t>
            </a:r>
            <a:r>
              <a:rPr lang="en-US" altLang="ja-JP" dirty="0">
                <a:latin typeface="Times New Roman"/>
                <a:cs typeface="Times New Roman"/>
              </a:rPr>
              <a:t>, </a:t>
            </a:r>
            <a:r>
              <a:rPr lang="en-US" altLang="ja-JP" i="1" dirty="0">
                <a:latin typeface="Times New Roman"/>
                <a:cs typeface="Times New Roman"/>
              </a:rPr>
              <a:t>w</a:t>
            </a:r>
            <a:r>
              <a:rPr lang="en-US" altLang="ja-JP" baseline="-25000" dirty="0">
                <a:latin typeface="Times New Roman"/>
                <a:cs typeface="Times New Roman"/>
              </a:rPr>
              <a:t>1</a:t>
            </a:r>
            <a:r>
              <a:rPr lang="en-US" altLang="ja-JP" dirty="0" smtClean="0">
                <a:latin typeface="Times New Roman"/>
                <a:cs typeface="Times New Roman"/>
              </a:rPr>
              <a:t>)</a:t>
            </a:r>
            <a:r>
              <a:rPr lang="en-US" altLang="ja-JP" dirty="0">
                <a:latin typeface="Times New Roman"/>
                <a:cs typeface="Times New Roman"/>
              </a:rPr>
              <a:t> </a:t>
            </a:r>
            <a:r>
              <a:rPr lang="en-US" altLang="ja-JP" dirty="0" smtClean="0">
                <a:latin typeface="Times New Roman"/>
                <a:cs typeface="Times New Roman"/>
              </a:rPr>
              <a:t/>
            </a:r>
            <a:br>
              <a:rPr lang="en-US" altLang="ja-JP" dirty="0" smtClean="0">
                <a:latin typeface="Times New Roman"/>
                <a:cs typeface="Times New Roman"/>
              </a:rPr>
            </a:br>
            <a:r>
              <a:rPr lang="en-US" altLang="ja-JP" dirty="0" smtClean="0">
                <a:latin typeface="Times New Roman"/>
                <a:cs typeface="Times New Roman"/>
              </a:rPr>
              <a:t>             ≤ </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i="1" baseline="-25000" dirty="0">
              <a:latin typeface="Times New Roman"/>
              <a:cs typeface="Times New Roman"/>
            </a:endParaRPr>
          </a:p>
          <a:p>
            <a:r>
              <a:rPr lang="en-US" dirty="0" smtClean="0">
                <a:latin typeface="Calibri"/>
                <a:cs typeface="Calibri"/>
              </a:rPr>
              <a:t>Exist binary error correcting codes with 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a:latin typeface="Times New Roman"/>
              <a:cs typeface="Times New Roman"/>
            </a:endParaRPr>
          </a:p>
        </p:txBody>
      </p:sp>
      <p:sp>
        <p:nvSpPr>
          <p:cNvPr id="57" name="Rectangle 36"/>
          <p:cNvSpPr>
            <a:spLocks noChangeArrowheads="1"/>
          </p:cNvSpPr>
          <p:nvPr/>
        </p:nvSpPr>
        <p:spPr bwMode="auto">
          <a:xfrm>
            <a:off x="5232738" y="1384357"/>
            <a:ext cx="3826736" cy="19042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Security Question:</a:t>
            </a:r>
            <a:r>
              <a:rPr lang="en-US" sz="2400" b="1" dirty="0" smtClean="0">
                <a:latin typeface="Calibri"/>
                <a:cs typeface="Calibri"/>
              </a:rPr>
              <a:t> </a:t>
            </a:r>
            <a:br>
              <a:rPr lang="en-US" sz="2400" b="1" dirty="0" smtClean="0">
                <a:latin typeface="Calibri"/>
                <a:cs typeface="Calibri"/>
              </a:rPr>
            </a:br>
            <a:r>
              <a:rPr lang="en-US" sz="2400" b="1" dirty="0" smtClean="0">
                <a:latin typeface="Calibri"/>
                <a:cs typeface="Calibri"/>
              </a:rPr>
              <a:t>What about </a:t>
            </a:r>
            <a:r>
              <a:rPr lang="en-US" sz="2400" b="1" i="1" dirty="0" smtClean="0">
                <a:latin typeface="Times New Roman"/>
                <a:cs typeface="Times New Roman"/>
              </a:rPr>
              <a:t>w</a:t>
            </a:r>
            <a:r>
              <a:rPr lang="en-US" sz="2400" b="1" baseline="-25000" dirty="0" smtClean="0">
                <a:latin typeface="Times New Roman"/>
                <a:cs typeface="Times New Roman"/>
              </a:rPr>
              <a:t>0</a:t>
            </a:r>
            <a:r>
              <a:rPr lang="en-US" sz="2400" b="1" dirty="0" smtClean="0">
                <a:latin typeface="Calibri"/>
                <a:cs typeface="Calibri"/>
              </a:rPr>
              <a:t> and </a:t>
            </a:r>
            <a:r>
              <a:rPr lang="en-US" sz="2400" b="1" i="1" dirty="0" smtClean="0">
                <a:latin typeface="Times New Roman"/>
                <a:cs typeface="Times New Roman"/>
              </a:rPr>
              <a:t>c</a:t>
            </a:r>
            <a:r>
              <a:rPr lang="en-US" sz="2400" b="1" baseline="-25000" dirty="0" smtClean="0">
                <a:latin typeface="Times New Roman"/>
                <a:cs typeface="Times New Roman"/>
              </a:rPr>
              <a:t>0</a:t>
            </a:r>
            <a:r>
              <a:rPr lang="en-US" sz="2400" b="1" dirty="0" smtClean="0">
                <a:latin typeface="Calibri"/>
                <a:cs typeface="Calibri"/>
              </a:rPr>
              <a:t> is revealed by obfuscations</a:t>
            </a:r>
          </a:p>
          <a:p>
            <a:pPr>
              <a:defRPr/>
            </a:pPr>
            <a:r>
              <a:rPr lang="en-US" sz="2400" b="1" dirty="0" smtClean="0">
                <a:latin typeface="Calibri"/>
                <a:cs typeface="Calibri"/>
              </a:rPr>
              <a:t>                               </a:t>
            </a:r>
          </a:p>
          <a:p>
            <a:pPr>
              <a:defRPr/>
            </a:pPr>
            <a:endParaRPr lang="en-US" sz="2400" b="1" i="1" dirty="0" smtClean="0">
              <a:latin typeface="Times New Roman"/>
              <a:cs typeface="Times New Roman"/>
            </a:endParaRPr>
          </a:p>
        </p:txBody>
      </p:sp>
      <p:sp>
        <p:nvSpPr>
          <p:cNvPr id="64" name="TextBox 6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7" name="Rectangle 66"/>
          <p:cNvSpPr/>
          <p:nvPr/>
        </p:nvSpPr>
        <p:spPr>
          <a:xfrm>
            <a:off x="6934628" y="2634863"/>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68" name="Rectangle 67"/>
          <p:cNvSpPr/>
          <p:nvPr/>
        </p:nvSpPr>
        <p:spPr>
          <a:xfrm>
            <a:off x="5720116" y="2634863"/>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5781996" y="2643378"/>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70" name="TextBox 69"/>
          <p:cNvSpPr txBox="1"/>
          <p:nvPr/>
        </p:nvSpPr>
        <p:spPr>
          <a:xfrm>
            <a:off x="6549428" y="2643378"/>
            <a:ext cx="344039" cy="369332"/>
          </a:xfrm>
          <a:prstGeom prst="rect">
            <a:avLst/>
          </a:prstGeom>
          <a:noFill/>
        </p:spPr>
        <p:txBody>
          <a:bodyPr wrap="none" rtlCol="0">
            <a:spAutoFit/>
          </a:bodyPr>
          <a:lstStyle/>
          <a:p>
            <a:r>
              <a:rPr lang="en-US" dirty="0" smtClean="0"/>
              <a:t>…</a:t>
            </a:r>
            <a:endParaRPr lang="en-US" dirty="0"/>
          </a:p>
        </p:txBody>
      </p:sp>
      <p:sp>
        <p:nvSpPr>
          <p:cNvPr id="3" name="Rectangle 2"/>
          <p:cNvSpPr/>
          <p:nvPr/>
        </p:nvSpPr>
        <p:spPr>
          <a:xfrm>
            <a:off x="7708015" y="2591149"/>
            <a:ext cx="327283" cy="461665"/>
          </a:xfrm>
          <a:prstGeom prst="rect">
            <a:avLst/>
          </a:prstGeom>
        </p:spPr>
        <p:txBody>
          <a:bodyPr wrap="none">
            <a:spAutoFit/>
          </a:bodyPr>
          <a:lstStyle/>
          <a:p>
            <a:r>
              <a:rPr lang="en-US" sz="2400" b="1" dirty="0">
                <a:cs typeface="Calibri"/>
              </a:rPr>
              <a:t>?</a:t>
            </a:r>
            <a:endParaRPr lang="en-US" sz="2400" dirty="0"/>
          </a:p>
        </p:txBody>
      </p:sp>
    </p:spTree>
    <p:extLst>
      <p:ext uri="{BB962C8B-B14F-4D97-AF65-F5344CB8AC3E}">
        <p14:creationId xmlns:p14="http://schemas.microsoft.com/office/powerpoint/2010/main" val="262589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57" grpId="0" animBg="1"/>
      <p:bldP spid="67" grpId="0" animBg="1"/>
      <p:bldP spid="68" grpId="0" animBg="1"/>
      <p:bldP spid="69" grpId="0"/>
      <p:bldP spid="70"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What is revealed by obfuscations?</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503163696"/>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32330"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426395921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2331"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4" name="TextBox 6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7" name="Content Placeholder 26"/>
          <p:cNvSpPr>
            <a:spLocks noGrp="1"/>
          </p:cNvSpPr>
          <p:nvPr>
            <p:ph idx="1"/>
          </p:nvPr>
        </p:nvSpPr>
        <p:spPr>
          <a:xfrm>
            <a:off x="338285" y="659594"/>
            <a:ext cx="8658661" cy="3003353"/>
          </a:xfrm>
        </p:spPr>
        <p:txBody>
          <a:bodyPr>
            <a:normAutofit fontScale="85000" lnSpcReduction="20000"/>
          </a:bodyPr>
          <a:lstStyle/>
          <a:p>
            <a:r>
              <a:rPr lang="en-US" dirty="0" smtClean="0">
                <a:latin typeface="Calibri"/>
                <a:cs typeface="Calibri"/>
              </a:rPr>
              <a:t>Adversary’s goal: distinguish</a:t>
            </a:r>
            <a:br>
              <a:rPr lang="en-US" dirty="0" smtClean="0">
                <a:latin typeface="Calibri"/>
                <a:cs typeface="Calibri"/>
              </a:rPr>
            </a:br>
            <a:r>
              <a:rPr lang="en-US" dirty="0" smtClean="0">
                <a:latin typeface="Calibri"/>
                <a:cs typeface="Calibri"/>
              </a:rPr>
              <a:t>obfuscations of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r>
              <a:rPr lang="en-US" baseline="30000" dirty="0" smtClean="0">
                <a:latin typeface="Calibri"/>
                <a:cs typeface="Calibri"/>
              </a:rPr>
              <a:t> </a:t>
            </a:r>
            <a:r>
              <a:rPr lang="en-US" dirty="0" smtClean="0">
                <a:latin typeface="Calibri"/>
                <a:cs typeface="Calibri"/>
              </a:rPr>
              <a:t>and obfuscations of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a:p>
            <a:r>
              <a:rPr lang="en-US" dirty="0">
                <a:cs typeface="Calibri"/>
              </a:rPr>
              <a:t>Assuming secure obfuscation, </a:t>
            </a:r>
            <a:r>
              <a:rPr lang="en-US" dirty="0" smtClean="0">
                <a:cs typeface="Calibri"/>
              </a:rPr>
              <a:t>can argue about what </a:t>
            </a:r>
            <a:r>
              <a:rPr lang="en-US" dirty="0">
                <a:cs typeface="Calibri"/>
              </a:rPr>
              <a:t>is </a:t>
            </a:r>
            <a:r>
              <a:rPr lang="en-US" dirty="0" smtClean="0">
                <a:cs typeface="Calibri"/>
              </a:rPr>
              <a:t>learned through oracle queries to </a:t>
            </a:r>
            <a:r>
              <a:rPr lang="en-US" dirty="0" smtClean="0">
                <a:cs typeface="Calibri"/>
              </a:rPr>
              <a:t>symbols</a:t>
            </a:r>
            <a:endParaRPr lang="en-US" dirty="0" smtClean="0">
              <a:cs typeface="Calibri"/>
            </a:endParaRPr>
          </a:p>
          <a:p>
            <a:r>
              <a:rPr lang="en-US" dirty="0" smtClean="0">
                <a:cs typeface="Calibri"/>
              </a:rPr>
              <a:t>Enough to argue that adversary is unlikely to get 1 response from oracle in either case</a:t>
            </a:r>
            <a:r>
              <a:rPr lang="en-US" i="1" baseline="30000" dirty="0">
                <a:latin typeface="Times New Roman"/>
                <a:cs typeface="Times New Roman"/>
              </a:rPr>
              <a:t> </a:t>
            </a:r>
          </a:p>
          <a:p>
            <a:pPr lvl="1"/>
            <a:r>
              <a:rPr lang="en-US" dirty="0" smtClean="0">
                <a:cs typeface="Calibri"/>
              </a:rPr>
              <a:t>This is true when a random point is obfuscated, </a:t>
            </a:r>
            <a:br>
              <a:rPr lang="en-US" dirty="0" smtClean="0">
                <a:cs typeface="Calibri"/>
              </a:rPr>
            </a:br>
            <a:r>
              <a:rPr lang="en-US" dirty="0" smtClean="0">
                <a:cs typeface="Calibri"/>
              </a:rPr>
              <a:t>what about </a:t>
            </a:r>
            <a:r>
              <a:rPr lang="en-US" dirty="0" smtClean="0">
                <a:cs typeface="Calibri"/>
              </a:rPr>
              <a:t>when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r>
              <a:rPr lang="en-US" baseline="30000" dirty="0" smtClean="0">
                <a:cs typeface="Calibri"/>
              </a:rPr>
              <a:t> </a:t>
            </a:r>
            <a:r>
              <a:rPr lang="en-US" dirty="0" smtClean="0">
                <a:cs typeface="Calibri"/>
              </a:rPr>
              <a:t>is obfuscated?</a:t>
            </a:r>
            <a:endParaRPr lang="en-US" dirty="0">
              <a:cs typeface="Calibri"/>
            </a:endParaRPr>
          </a:p>
        </p:txBody>
      </p:sp>
    </p:spTree>
    <p:extLst>
      <p:ext uri="{BB962C8B-B14F-4D97-AF65-F5344CB8AC3E}">
        <p14:creationId xmlns:p14="http://schemas.microsoft.com/office/powerpoint/2010/main" val="1910763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a:t>
            </a:r>
            <a:r>
              <a:rPr lang="en-US" dirty="0" smtClean="0">
                <a:latin typeface="Calibri"/>
                <a:cs typeface="Calibri"/>
              </a:rPr>
              <a:t>symbols </a:t>
            </a:r>
            <a:r>
              <a:rPr lang="en-US" i="1" dirty="0" smtClean="0">
                <a:latin typeface="Times New Roman"/>
                <a:cs typeface="Times New Roman"/>
              </a:rPr>
              <a:t>J</a:t>
            </a:r>
            <a:r>
              <a:rPr lang="en-US" dirty="0" smtClean="0">
                <a:latin typeface="Calibri"/>
                <a:cs typeface="Calibri"/>
              </a:rPr>
              <a:t> </a:t>
            </a:r>
            <a:r>
              <a:rPr lang="en-US" dirty="0" smtClean="0">
                <a:latin typeface="Calibri"/>
                <a:cs typeface="Calibri"/>
              </a:rPr>
              <a:t>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31455371"/>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35276"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7"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Tree>
    <p:extLst>
      <p:ext uri="{BB962C8B-B14F-4D97-AF65-F5344CB8AC3E}">
        <p14:creationId xmlns:p14="http://schemas.microsoft.com/office/powerpoint/2010/main" val="7849762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53" y="-113034"/>
            <a:ext cx="8996947" cy="968625"/>
          </a:xfrm>
        </p:spPr>
        <p:txBody>
          <a:bodyPr>
            <a:normAutofit fontScale="90000"/>
          </a:bodyPr>
          <a:lstStyle/>
          <a:p>
            <a:r>
              <a:rPr lang="en-US" dirty="0" smtClean="0"/>
              <a:t>Block </a:t>
            </a:r>
            <a:r>
              <a:rPr lang="en-US" dirty="0" err="1" smtClean="0"/>
              <a:t>Unguessable</a:t>
            </a:r>
            <a:r>
              <a:rPr lang="en-US" dirty="0" smtClean="0"/>
              <a:t>: Proceed with Caution</a:t>
            </a:r>
            <a:endParaRPr lang="en-US" dirty="0"/>
          </a:p>
        </p:txBody>
      </p:sp>
      <p:sp>
        <p:nvSpPr>
          <p:cNvPr id="4" name="TextBox 3"/>
          <p:cNvSpPr txBox="1"/>
          <p:nvPr/>
        </p:nvSpPr>
        <p:spPr>
          <a:xfrm>
            <a:off x="676197"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1</a:t>
            </a:r>
            <a:endParaRPr lang="en-US" sz="2800" baseline="-25000" dirty="0">
              <a:latin typeface="Times New Roman"/>
              <a:cs typeface="Times New Roman"/>
            </a:endParaRPr>
          </a:p>
        </p:txBody>
      </p:sp>
      <p:sp>
        <p:nvSpPr>
          <p:cNvPr id="6" name="Rectangle 5"/>
          <p:cNvSpPr/>
          <p:nvPr/>
        </p:nvSpPr>
        <p:spPr>
          <a:xfrm>
            <a:off x="1274191" y="3348926"/>
            <a:ext cx="434275"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30000" dirty="0" smtClean="0">
                <a:solidFill>
                  <a:srgbClr val="FF0000"/>
                </a:solidFill>
                <a:latin typeface="Times New Roman"/>
                <a:cs typeface="Times New Roman"/>
              </a:rPr>
              <a:t>1</a:t>
            </a:r>
            <a:endParaRPr lang="en-US" baseline="30000" dirty="0">
              <a:solidFill>
                <a:srgbClr val="FF0000"/>
              </a:solidFill>
            </a:endParaRPr>
          </a:p>
        </p:txBody>
      </p:sp>
      <p:sp>
        <p:nvSpPr>
          <p:cNvPr id="7" name="Oval 6"/>
          <p:cNvSpPr/>
          <p:nvPr/>
        </p:nvSpPr>
        <p:spPr bwMode="auto">
          <a:xfrm>
            <a:off x="1322950" y="27445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1490363" y="39593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1163052" y="35021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1585316" y="32400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1033163"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1585316" y="37970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1033163" y="314163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1033163" y="37486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1380676" y="412673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1157002" y="3502551"/>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TextBox 19"/>
          <p:cNvSpPr txBox="1"/>
          <p:nvPr/>
        </p:nvSpPr>
        <p:spPr>
          <a:xfrm>
            <a:off x="3946427" y="3752380"/>
            <a:ext cx="432580" cy="523220"/>
          </a:xfrm>
          <a:prstGeom prst="rect">
            <a:avLst/>
          </a:prstGeom>
          <a:noFill/>
        </p:spPr>
        <p:txBody>
          <a:bodyPr wrap="none" rtlCol="0">
            <a:spAutoFit/>
          </a:bodyPr>
          <a:lstStyle/>
          <a:p>
            <a:r>
              <a:rPr lang="en-US" sz="2800" dirty="0" smtClean="0"/>
              <a:t>…</a:t>
            </a:r>
            <a:endParaRPr lang="en-US" sz="2800" dirty="0"/>
          </a:p>
        </p:txBody>
      </p:sp>
      <p:sp>
        <p:nvSpPr>
          <p:cNvPr id="22" name="TextBox 21"/>
          <p:cNvSpPr txBox="1"/>
          <p:nvPr/>
        </p:nvSpPr>
        <p:spPr>
          <a:xfrm>
            <a:off x="2324620"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2</a:t>
            </a:r>
            <a:endParaRPr lang="en-US" sz="2800" baseline="-25000" dirty="0">
              <a:latin typeface="Times New Roman"/>
              <a:cs typeface="Times New Roman"/>
            </a:endParaRPr>
          </a:p>
        </p:txBody>
      </p:sp>
      <p:sp>
        <p:nvSpPr>
          <p:cNvPr id="23" name="TextBox 22"/>
          <p:cNvSpPr txBox="1"/>
          <p:nvPr/>
        </p:nvSpPr>
        <p:spPr>
          <a:xfrm>
            <a:off x="7142599" y="1187425"/>
            <a:ext cx="735263" cy="523220"/>
          </a:xfrm>
          <a:prstGeom prst="rect">
            <a:avLst/>
          </a:prstGeom>
          <a:noFill/>
        </p:spPr>
        <p:txBody>
          <a:bodyPr wrap="square" rtlCol="0">
            <a:spAutoFit/>
          </a:bodyPr>
          <a:lstStyle/>
          <a:p>
            <a:r>
              <a:rPr lang="en-US" sz="2800" i="1" dirty="0" err="1" smtClean="0">
                <a:latin typeface="Times New Roman"/>
                <a:cs typeface="Times New Roman"/>
              </a:rPr>
              <a:t>W</a:t>
            </a:r>
            <a:r>
              <a:rPr lang="en-US" sz="2800" i="1" baseline="-25000" dirty="0" err="1" smtClean="0">
                <a:latin typeface="Times New Roman"/>
                <a:cs typeface="Times New Roman"/>
              </a:rPr>
              <a:t>k</a:t>
            </a:r>
            <a:endParaRPr lang="en-US" sz="2800" i="1" baseline="-25000" dirty="0">
              <a:latin typeface="Times New Roman"/>
              <a:cs typeface="Times New Roman"/>
            </a:endParaRPr>
          </a:p>
        </p:txBody>
      </p:sp>
      <p:sp>
        <p:nvSpPr>
          <p:cNvPr id="24" name="Rectangle 36"/>
          <p:cNvSpPr>
            <a:spLocks noChangeArrowheads="1"/>
          </p:cNvSpPr>
          <p:nvPr/>
        </p:nvSpPr>
        <p:spPr bwMode="auto">
          <a:xfrm>
            <a:off x="4665579" y="5621671"/>
            <a:ext cx="4324799" cy="116948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An adversary can guess “easy” blocks, and use gained info to guess next block</a:t>
            </a:r>
            <a:endParaRPr lang="en-US" sz="2400" b="1" dirty="0" smtClean="0">
              <a:latin typeface="Times New Roman"/>
              <a:cs typeface="Times New Roman"/>
            </a:endParaRPr>
          </a:p>
        </p:txBody>
      </p:sp>
      <p:sp>
        <p:nvSpPr>
          <p:cNvPr id="25" name="Oval 24"/>
          <p:cNvSpPr/>
          <p:nvPr/>
        </p:nvSpPr>
        <p:spPr>
          <a:xfrm>
            <a:off x="2665517" y="1479559"/>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037341" y="2475642"/>
            <a:ext cx="434275"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30000" dirty="0" smtClean="0">
                <a:solidFill>
                  <a:srgbClr val="FF0000"/>
                </a:solidFill>
                <a:latin typeface="Times New Roman"/>
                <a:cs typeface="Times New Roman"/>
              </a:rPr>
              <a:t>2</a:t>
            </a:r>
            <a:endParaRPr lang="en-US" baseline="30000" dirty="0">
              <a:solidFill>
                <a:srgbClr val="FF0000"/>
              </a:solidFill>
            </a:endParaRPr>
          </a:p>
        </p:txBody>
      </p:sp>
      <p:sp>
        <p:nvSpPr>
          <p:cNvPr id="27" name="Oval 26"/>
          <p:cNvSpPr/>
          <p:nvPr/>
        </p:nvSpPr>
        <p:spPr bwMode="auto">
          <a:xfrm>
            <a:off x="3086100" y="187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253513" y="30860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2926202" y="26288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3348466"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2796313" y="32042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3348466" y="29237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2796313" y="22683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2796313" y="28753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3143826" y="32534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2920152" y="2629267"/>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3086100" y="4765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0" name="Oval 39"/>
          <p:cNvSpPr/>
          <p:nvPr/>
        </p:nvSpPr>
        <p:spPr bwMode="auto">
          <a:xfrm>
            <a:off x="2446491" y="60986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2926202" y="55232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2" name="Oval 41"/>
          <p:cNvSpPr/>
          <p:nvPr/>
        </p:nvSpPr>
        <p:spPr bwMode="auto">
          <a:xfrm>
            <a:off x="3348466" y="52612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3535802" y="441571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3470857" y="3914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596519" y="35134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2796313" y="57698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143826" y="61478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8298445" y="20235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8465858" y="32382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8138547" y="27810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8560811" y="251902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8465858" y="481702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8560811" y="30760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8008658" y="242061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8008658" y="30276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8356171" y="340571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a:xfrm>
            <a:off x="6146652" y="1666942"/>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6518476" y="2663025"/>
            <a:ext cx="446686" cy="369332"/>
          </a:xfrm>
          <a:prstGeom prst="rect">
            <a:avLst/>
          </a:prstGeom>
        </p:spPr>
        <p:txBody>
          <a:bodyPr wrap="none">
            <a:spAutoFit/>
          </a:bodyPr>
          <a:lstStyle/>
          <a:p>
            <a:r>
              <a:rPr lang="en-US" i="1" dirty="0" err="1" smtClean="0">
                <a:solidFill>
                  <a:srgbClr val="FF0000"/>
                </a:solidFill>
                <a:latin typeface="Times New Roman"/>
                <a:cs typeface="Times New Roman"/>
              </a:rPr>
              <a:t>w</a:t>
            </a:r>
            <a:r>
              <a:rPr lang="en-US" i="1" baseline="30000" dirty="0" err="1" smtClean="0">
                <a:solidFill>
                  <a:srgbClr val="FF0000"/>
                </a:solidFill>
                <a:latin typeface="Times New Roman"/>
                <a:cs typeface="Times New Roman"/>
              </a:rPr>
              <a:t>k</a:t>
            </a:r>
            <a:endParaRPr lang="en-US" i="1" baseline="30000" dirty="0">
              <a:solidFill>
                <a:srgbClr val="FF0000"/>
              </a:solidFill>
            </a:endParaRPr>
          </a:p>
        </p:txBody>
      </p:sp>
      <p:sp>
        <p:nvSpPr>
          <p:cNvPr id="75" name="Oval 74"/>
          <p:cNvSpPr/>
          <p:nvPr/>
        </p:nvSpPr>
        <p:spPr bwMode="auto">
          <a:xfrm>
            <a:off x="6567235" y="20586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6734648" y="32734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Oval 76"/>
          <p:cNvSpPr/>
          <p:nvPr/>
        </p:nvSpPr>
        <p:spPr bwMode="auto">
          <a:xfrm>
            <a:off x="6407337" y="28162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Oval 77"/>
          <p:cNvSpPr/>
          <p:nvPr/>
        </p:nvSpPr>
        <p:spPr bwMode="auto">
          <a:xfrm>
            <a:off x="6829601" y="255413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Oval 78"/>
          <p:cNvSpPr/>
          <p:nvPr/>
        </p:nvSpPr>
        <p:spPr bwMode="auto">
          <a:xfrm>
            <a:off x="6277448" y="33916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0" name="Oval 79"/>
          <p:cNvSpPr/>
          <p:nvPr/>
        </p:nvSpPr>
        <p:spPr bwMode="auto">
          <a:xfrm>
            <a:off x="6829601" y="31111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Oval 80"/>
          <p:cNvSpPr/>
          <p:nvPr/>
        </p:nvSpPr>
        <p:spPr bwMode="auto">
          <a:xfrm>
            <a:off x="6277448" y="245573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Oval 81"/>
          <p:cNvSpPr/>
          <p:nvPr/>
        </p:nvSpPr>
        <p:spPr bwMode="auto">
          <a:xfrm>
            <a:off x="6277448" y="306277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6624961" y="34408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4" name="Oval 83"/>
          <p:cNvSpPr/>
          <p:nvPr/>
        </p:nvSpPr>
        <p:spPr bwMode="auto">
          <a:xfrm>
            <a:off x="6401287" y="2816650"/>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6" name="Straight Connector 85"/>
          <p:cNvCxnSpPr/>
          <p:nvPr/>
        </p:nvCxnSpPr>
        <p:spPr>
          <a:xfrm>
            <a:off x="2028204" y="855591"/>
            <a:ext cx="0" cy="61227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945236" y="855591"/>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6" idx="3"/>
            <a:endCxn id="25" idx="2"/>
          </p:cNvCxnSpPr>
          <p:nvPr/>
        </p:nvCxnSpPr>
        <p:spPr>
          <a:xfrm flipV="1">
            <a:off x="1708466" y="2702770"/>
            <a:ext cx="957051" cy="830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445217" y="858439"/>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4" name="Oval 113"/>
          <p:cNvSpPr/>
          <p:nvPr/>
        </p:nvSpPr>
        <p:spPr bwMode="auto">
          <a:xfrm>
            <a:off x="5434595" y="267366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5" name="Oval 114"/>
          <p:cNvSpPr/>
          <p:nvPr/>
        </p:nvSpPr>
        <p:spPr bwMode="auto">
          <a:xfrm>
            <a:off x="7604484"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6" name="Oval 115"/>
          <p:cNvSpPr/>
          <p:nvPr/>
        </p:nvSpPr>
        <p:spPr bwMode="auto">
          <a:xfrm>
            <a:off x="5760049" y="47165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7" name="Oval 116"/>
          <p:cNvSpPr/>
          <p:nvPr/>
        </p:nvSpPr>
        <p:spPr bwMode="auto">
          <a:xfrm>
            <a:off x="8356171"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8" name="Oval 117"/>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9" name="Oval 118"/>
          <p:cNvSpPr/>
          <p:nvPr/>
        </p:nvSpPr>
        <p:spPr bwMode="auto">
          <a:xfrm>
            <a:off x="6016763" y="43173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5144808" y="367779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5770400" y="5212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7485607" y="3323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8895329" y="47390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7325709" y="40812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8556" y="52311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7195820" y="465665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7747973" y="437617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9" name="Oval 128"/>
          <p:cNvSpPr/>
          <p:nvPr/>
        </p:nvSpPr>
        <p:spPr bwMode="auto">
          <a:xfrm>
            <a:off x="7195820" y="372075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0" name="Oval 129"/>
          <p:cNvSpPr/>
          <p:nvPr/>
        </p:nvSpPr>
        <p:spPr bwMode="auto">
          <a:xfrm>
            <a:off x="7195820"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1" name="Oval 130"/>
          <p:cNvSpPr/>
          <p:nvPr/>
        </p:nvSpPr>
        <p:spPr bwMode="auto">
          <a:xfrm>
            <a:off x="7543333" y="4705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2" name="Oval 131"/>
          <p:cNvSpPr/>
          <p:nvPr/>
        </p:nvSpPr>
        <p:spPr bwMode="auto">
          <a:xfrm>
            <a:off x="5209752" y="21699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3" name="Oval 132"/>
          <p:cNvSpPr/>
          <p:nvPr/>
        </p:nvSpPr>
        <p:spPr bwMode="auto">
          <a:xfrm>
            <a:off x="6533712" y="48644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4" name="Oval 133"/>
          <p:cNvSpPr/>
          <p:nvPr/>
        </p:nvSpPr>
        <p:spPr bwMode="auto">
          <a:xfrm>
            <a:off x="5951818" y="28609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5" name="Oval 134"/>
          <p:cNvSpPr/>
          <p:nvPr/>
        </p:nvSpPr>
        <p:spPr bwMode="auto">
          <a:xfrm>
            <a:off x="5958047" y="22191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6" name="Oval 135"/>
          <p:cNvSpPr/>
          <p:nvPr/>
        </p:nvSpPr>
        <p:spPr bwMode="auto">
          <a:xfrm>
            <a:off x="7159128" y="51135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7" name="Oval 136"/>
          <p:cNvSpPr/>
          <p:nvPr/>
        </p:nvSpPr>
        <p:spPr bwMode="auto">
          <a:xfrm>
            <a:off x="6537226"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Oval 137"/>
          <p:cNvSpPr/>
          <p:nvPr/>
        </p:nvSpPr>
        <p:spPr bwMode="auto">
          <a:xfrm>
            <a:off x="8530802"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9" name="Oval 138"/>
          <p:cNvSpPr/>
          <p:nvPr/>
        </p:nvSpPr>
        <p:spPr bwMode="auto">
          <a:xfrm>
            <a:off x="6764656"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0" name="Oval 139"/>
          <p:cNvSpPr/>
          <p:nvPr/>
        </p:nvSpPr>
        <p:spPr bwMode="auto">
          <a:xfrm>
            <a:off x="5644721" y="42082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1" name="Oval 140"/>
          <p:cNvSpPr/>
          <p:nvPr/>
        </p:nvSpPr>
        <p:spPr bwMode="auto">
          <a:xfrm>
            <a:off x="7989179" y="491803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2" name="Oval 141"/>
          <p:cNvSpPr/>
          <p:nvPr/>
        </p:nvSpPr>
        <p:spPr bwMode="auto">
          <a:xfrm>
            <a:off x="6689905" y="3727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3" name="Oval 142"/>
          <p:cNvSpPr/>
          <p:nvPr/>
        </p:nvSpPr>
        <p:spPr bwMode="auto">
          <a:xfrm>
            <a:off x="6212503" y="4913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4" name="Oval 143"/>
          <p:cNvSpPr/>
          <p:nvPr/>
        </p:nvSpPr>
        <p:spPr bwMode="auto">
          <a:xfrm>
            <a:off x="8203491" y="42574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5" name="Oval 144"/>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6" name="Oval 145"/>
          <p:cNvSpPr/>
          <p:nvPr/>
        </p:nvSpPr>
        <p:spPr bwMode="auto">
          <a:xfrm>
            <a:off x="5307422" y="49170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7" name="Oval 146"/>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5014919" y="54248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5492321" y="40558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5640511" y="20094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8054123" y="39424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427097" y="358362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5849361" y="33215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5297208" y="41590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5849361" y="387857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4848338" y="247564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5014919" y="49721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5463679" y="46406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159" name="Straight Arrow Connector 158"/>
          <p:cNvCxnSpPr>
            <a:stCxn id="26" idx="3"/>
          </p:cNvCxnSpPr>
          <p:nvPr/>
        </p:nvCxnSpPr>
        <p:spPr>
          <a:xfrm>
            <a:off x="3471616" y="2660308"/>
            <a:ext cx="710917" cy="74540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flipV="1">
            <a:off x="4182533" y="3062776"/>
            <a:ext cx="1964119" cy="35719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65" name="Oval 164"/>
          <p:cNvSpPr/>
          <p:nvPr/>
        </p:nvSpPr>
        <p:spPr bwMode="auto">
          <a:xfrm>
            <a:off x="3238500" y="49181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6" name="Oval 165"/>
          <p:cNvSpPr/>
          <p:nvPr/>
        </p:nvSpPr>
        <p:spPr bwMode="auto">
          <a:xfrm>
            <a:off x="3405913" y="61328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7" name="Oval 166"/>
          <p:cNvSpPr/>
          <p:nvPr/>
        </p:nvSpPr>
        <p:spPr bwMode="auto">
          <a:xfrm>
            <a:off x="2259675" y="2686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8" name="Oval 167"/>
          <p:cNvSpPr/>
          <p:nvPr/>
        </p:nvSpPr>
        <p:spPr bwMode="auto">
          <a:xfrm>
            <a:off x="3500866" y="54136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9" name="Oval 168"/>
          <p:cNvSpPr/>
          <p:nvPr/>
        </p:nvSpPr>
        <p:spPr bwMode="auto">
          <a:xfrm>
            <a:off x="3188568" y="427859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0" name="Oval 169"/>
          <p:cNvSpPr/>
          <p:nvPr/>
        </p:nvSpPr>
        <p:spPr bwMode="auto">
          <a:xfrm>
            <a:off x="3500866" y="5970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1" name="Oval 170"/>
          <p:cNvSpPr/>
          <p:nvPr/>
        </p:nvSpPr>
        <p:spPr bwMode="auto">
          <a:xfrm>
            <a:off x="2827215" y="4273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2" name="Oval 171"/>
          <p:cNvSpPr/>
          <p:nvPr/>
        </p:nvSpPr>
        <p:spPr bwMode="auto">
          <a:xfrm>
            <a:off x="2251657" y="593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3" name="Oval 172"/>
          <p:cNvSpPr/>
          <p:nvPr/>
        </p:nvSpPr>
        <p:spPr bwMode="auto">
          <a:xfrm>
            <a:off x="2599170" y="37282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4" name="Oval 173"/>
          <p:cNvSpPr/>
          <p:nvPr/>
        </p:nvSpPr>
        <p:spPr bwMode="auto">
          <a:xfrm>
            <a:off x="2476500" y="43191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5" name="Oval 174"/>
          <p:cNvSpPr/>
          <p:nvPr/>
        </p:nvSpPr>
        <p:spPr bwMode="auto">
          <a:xfrm>
            <a:off x="2431198" y="2086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6" name="Oval 175"/>
          <p:cNvSpPr/>
          <p:nvPr/>
        </p:nvSpPr>
        <p:spPr bwMode="auto">
          <a:xfrm>
            <a:off x="2316602" y="5076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7" name="Oval 176"/>
          <p:cNvSpPr/>
          <p:nvPr/>
        </p:nvSpPr>
        <p:spPr bwMode="auto">
          <a:xfrm>
            <a:off x="2738866" y="48146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8" name="Oval 177"/>
          <p:cNvSpPr/>
          <p:nvPr/>
        </p:nvSpPr>
        <p:spPr bwMode="auto">
          <a:xfrm>
            <a:off x="2561087" y="32095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9" name="Oval 178"/>
          <p:cNvSpPr/>
          <p:nvPr/>
        </p:nvSpPr>
        <p:spPr bwMode="auto">
          <a:xfrm>
            <a:off x="2346611" y="34642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0" name="Oval 179"/>
          <p:cNvSpPr/>
          <p:nvPr/>
        </p:nvSpPr>
        <p:spPr bwMode="auto">
          <a:xfrm>
            <a:off x="2186713" y="47162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1" name="Oval 180"/>
          <p:cNvSpPr/>
          <p:nvPr/>
        </p:nvSpPr>
        <p:spPr bwMode="auto">
          <a:xfrm>
            <a:off x="2186713" y="53232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2" name="Oval 181"/>
          <p:cNvSpPr/>
          <p:nvPr/>
        </p:nvSpPr>
        <p:spPr bwMode="auto">
          <a:xfrm>
            <a:off x="2321511" y="225432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3" name="Oval 182"/>
          <p:cNvSpPr/>
          <p:nvPr/>
        </p:nvSpPr>
        <p:spPr bwMode="auto">
          <a:xfrm>
            <a:off x="2133547"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4" name="Oval 183"/>
          <p:cNvSpPr/>
          <p:nvPr/>
        </p:nvSpPr>
        <p:spPr bwMode="auto">
          <a:xfrm>
            <a:off x="3694658"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5" name="Oval 184"/>
          <p:cNvSpPr/>
          <p:nvPr/>
        </p:nvSpPr>
        <p:spPr bwMode="auto">
          <a:xfrm>
            <a:off x="2541444" y="18220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6" name="Oval 185"/>
          <p:cNvSpPr/>
          <p:nvPr/>
        </p:nvSpPr>
        <p:spPr bwMode="auto">
          <a:xfrm>
            <a:off x="2133547" y="23596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974185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24" grpId="0" animBg="1"/>
      <p:bldP spid="25" grpId="0" animBg="1"/>
      <p:bldP spid="26" grpId="0"/>
      <p:bldP spid="36" grpId="0" animBg="1"/>
      <p:bldP spid="73" grpId="0" animBg="1"/>
      <p:bldP spid="74" grpId="0"/>
      <p:bldP spid="8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a:t>
            </a:r>
            <a:r>
              <a:rPr lang="en-US" dirty="0" smtClean="0">
                <a:latin typeface="Calibri"/>
                <a:cs typeface="Calibri"/>
              </a:rPr>
              <a:t>symbols </a:t>
            </a:r>
            <a:r>
              <a:rPr lang="en-US" i="1" dirty="0" smtClean="0">
                <a:latin typeface="Times New Roman"/>
                <a:cs typeface="Times New Roman"/>
              </a:rPr>
              <a:t>J</a:t>
            </a:r>
            <a:r>
              <a:rPr lang="en-US" dirty="0" smtClean="0">
                <a:latin typeface="Calibri"/>
                <a:cs typeface="Calibri"/>
              </a:rPr>
              <a:t> </a:t>
            </a:r>
            <a:r>
              <a:rPr lang="en-US" dirty="0" smtClean="0">
                <a:latin typeface="Calibri"/>
                <a:cs typeface="Calibri"/>
              </a:rPr>
              <a:t>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77317194"/>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0587"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5" name="Rectangle 36"/>
          <p:cNvSpPr>
            <a:spLocks noChangeArrowheads="1"/>
          </p:cNvSpPr>
          <p:nvPr/>
        </p:nvSpPr>
        <p:spPr bwMode="auto">
          <a:xfrm>
            <a:off x="338286" y="5411524"/>
            <a:ext cx="7682767" cy="13716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u="sng" dirty="0" smtClean="0">
                <a:latin typeface="Calibri"/>
                <a:cs typeface="Calibri"/>
              </a:rPr>
              <a:t>:</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sources where blocks are independent and enough blocks have entropy, sources with all entropic blocks</a:t>
            </a:r>
            <a:endParaRPr lang="en-US" sz="2400" b="1" i="1" dirty="0" smtClean="0">
              <a:latin typeface="Times New Roman"/>
              <a:cs typeface="Times New Roman"/>
            </a:endParaRPr>
          </a:p>
        </p:txBody>
      </p:sp>
      <p:sp>
        <p:nvSpPr>
          <p:cNvPr id="6"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Tree>
    <p:extLst>
      <p:ext uri="{BB962C8B-B14F-4D97-AF65-F5344CB8AC3E}">
        <p14:creationId xmlns:p14="http://schemas.microsoft.com/office/powerpoint/2010/main" val="34167680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a:t>
            </a:r>
            <a:r>
              <a:rPr lang="en-US" dirty="0">
                <a:cs typeface="Calibri"/>
              </a:rPr>
              <a:t>transcript after </a:t>
            </a:r>
            <a:r>
              <a:rPr lang="en-US" i="1" dirty="0">
                <a:latin typeface="Times New Roman"/>
                <a:cs typeface="Times New Roman"/>
              </a:rPr>
              <a:t>q</a:t>
            </a:r>
            <a:r>
              <a:rPr lang="en-US" dirty="0">
                <a:cs typeface="Calibri"/>
              </a:rPr>
              <a:t> queries asking: is the value stored </a:t>
            </a:r>
            <a:r>
              <a:rPr lang="en-US" dirty="0" smtClean="0">
                <a:latin typeface="Calibri"/>
                <a:cs typeface="Calibri"/>
              </a:rPr>
              <a:t>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a:t>
            </a:r>
            <a:r>
              <a:rPr lang="en-US" dirty="0">
                <a:cs typeface="Calibri"/>
              </a:rPr>
              <a:t>for any </a:t>
            </a:r>
            <a:r>
              <a:rPr lang="en-US" i="1" dirty="0">
                <a:latin typeface="Times New Roman"/>
                <a:cs typeface="Times New Roman"/>
              </a:rPr>
              <a:t>q</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a:cs typeface="Calibri"/>
              </a:rPr>
              <a:t> queries exists a </a:t>
            </a:r>
            <a:r>
              <a:rPr lang="en-US" dirty="0" smtClean="0">
                <a:latin typeface="Calibri"/>
                <a:cs typeface="Calibri"/>
              </a:rPr>
              <a:t>set of </a:t>
            </a:r>
            <a:r>
              <a:rPr lang="en-US" dirty="0" smtClean="0">
                <a:latin typeface="Calibri"/>
                <a:cs typeface="Calibri"/>
              </a:rPr>
              <a:t>symbols </a:t>
            </a:r>
            <a:r>
              <a:rPr lang="en-US" i="1" dirty="0" smtClean="0">
                <a:latin typeface="Times New Roman"/>
                <a:cs typeface="Times New Roman"/>
              </a:rPr>
              <a:t>J</a:t>
            </a:r>
            <a:r>
              <a:rPr lang="en-US" dirty="0" smtClean="0">
                <a:latin typeface="Calibri"/>
                <a:cs typeface="Calibri"/>
              </a:rPr>
              <a:t> </a:t>
            </a:r>
            <a:r>
              <a:rPr lang="en-US" dirty="0" smtClean="0">
                <a:latin typeface="Calibri"/>
                <a:cs typeface="Calibri"/>
              </a:rPr>
              <a:t>such that for all adversaries, </a:t>
            </a:r>
            <a:br>
              <a:rPr lang="en-US" dirty="0" smtClean="0">
                <a:latin typeface="Calibri"/>
                <a:cs typeface="Calibri"/>
              </a:rPr>
            </a:br>
            <a:r>
              <a:rPr lang="en-US" dirty="0" smtClean="0">
                <a:latin typeface="Times New Roman"/>
                <a:cs typeface="Times New Roman"/>
              </a:rPr>
              <a:t> </a:t>
            </a:r>
          </a:p>
          <a:p>
            <a:pPr marL="0" indent="0">
              <a:buNone/>
            </a:pPr>
            <a:r>
              <a:rPr lang="en-US" u="sng" dirty="0" err="1" smtClean="0">
                <a:cs typeface="Calibri"/>
              </a:rPr>
              <a:t>Thm</a:t>
            </a:r>
            <a:r>
              <a:rPr lang="en-US" u="sng" dirty="0" smtClean="0">
                <a:cs typeface="Calibri"/>
              </a:rPr>
              <a:t>:</a:t>
            </a:r>
            <a:r>
              <a:rPr lang="en-US" dirty="0" smtClean="0">
                <a:cs typeface="Calibri"/>
              </a:rPr>
              <a:t> When the input source is </a:t>
            </a:r>
            <a:r>
              <a:rPr lang="en-US" dirty="0" smtClean="0">
                <a:cs typeface="Calibri"/>
              </a:rPr>
              <a:t>a block </a:t>
            </a:r>
            <a:r>
              <a:rPr lang="en-US" dirty="0" err="1" smtClean="0">
                <a:cs typeface="Calibri"/>
              </a:rPr>
              <a:t>unguessable</a:t>
            </a:r>
            <a:r>
              <a:rPr lang="en-US" dirty="0" smtClean="0">
                <a:cs typeface="Calibri"/>
              </a:rPr>
              <a:t> </a:t>
            </a:r>
            <a:r>
              <a:rPr lang="en-US" dirty="0" smtClean="0">
                <a:cs typeface="Calibri"/>
              </a:rPr>
              <a:t>distribution, </a:t>
            </a:r>
            <a:r>
              <a:rPr lang="en-US" i="1" dirty="0" smtClean="0">
                <a:latin typeface="Times New Roman"/>
                <a:cs typeface="Times New Roman"/>
              </a:rPr>
              <a:t>C</a:t>
            </a:r>
            <a:r>
              <a:rPr lang="en-US" dirty="0" smtClean="0">
                <a:cs typeface="Calibri"/>
              </a:rPr>
              <a:t> has</a:t>
            </a:r>
          </a:p>
          <a:p>
            <a:pPr marL="0" indent="0">
              <a:buNone/>
            </a:pP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065723543"/>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33234"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6" name="Rectangle 36"/>
          <p:cNvSpPr>
            <a:spLocks noChangeArrowheads="1"/>
          </p:cNvSpPr>
          <p:nvPr/>
        </p:nvSpPr>
        <p:spPr bwMode="auto">
          <a:xfrm>
            <a:off x="1323474" y="5948947"/>
            <a:ext cx="6764421" cy="71337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size of the code minus the guessable positions</a:t>
            </a:r>
            <a:endParaRPr lang="en-US" sz="2400" b="1" i="1" dirty="0" smtClean="0">
              <a:latin typeface="Times New Roman"/>
              <a:cs typeface="Times New Roman"/>
            </a:endParaRPr>
          </a:p>
        </p:txBody>
      </p:sp>
      <p:cxnSp>
        <p:nvCxnSpPr>
          <p:cNvPr id="7" name="Straight Arrow Connector 6"/>
          <p:cNvCxnSpPr/>
          <p:nvPr/>
        </p:nvCxnSpPr>
        <p:spPr>
          <a:xfrm flipH="1" flipV="1">
            <a:off x="1724526" y="5427579"/>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19737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60" name="Group 59"/>
          <p:cNvGrpSpPr/>
          <p:nvPr/>
        </p:nvGrpSpPr>
        <p:grpSpPr>
          <a:xfrm>
            <a:off x="3742374" y="915699"/>
            <a:ext cx="2951489" cy="357451"/>
            <a:chOff x="3156859" y="838971"/>
            <a:chExt cx="3766267" cy="426267"/>
          </a:xfrm>
        </p:grpSpPr>
        <p:sp>
          <p:nvSpPr>
            <p:cNvPr id="61"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3791142104"/>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89787" name="Equation" r:id="rId4" imgW="2197100" imgH="241300" progId="Equation.3">
                    <p:embed/>
                  </p:oleObj>
                </mc:Choice>
                <mc:Fallback>
                  <p:oleObj name="Equation" r:id="rId4" imgW="2197100" imgH="241300" progId="Equation.3">
                    <p:embed/>
                    <p:pic>
                      <p:nvPicPr>
                        <p:cNvPr id="0" name=""/>
                        <p:cNvPicPr/>
                        <p:nvPr/>
                      </p:nvPicPr>
                      <p:blipFill>
                        <a:blip r:embed="rId5"/>
                        <a:stretch>
                          <a:fillRect/>
                        </a:stretch>
                      </p:blipFill>
                      <p:spPr>
                        <a:xfrm>
                          <a:off x="3249509" y="866775"/>
                          <a:ext cx="3627437" cy="398463"/>
                        </a:xfrm>
                        <a:prstGeom prst="rect">
                          <a:avLst/>
                        </a:prstGeom>
                      </p:spPr>
                    </p:pic>
                  </p:oleObj>
                </mc:Fallback>
              </mc:AlternateContent>
            </a:graphicData>
          </a:graphic>
        </p:graphicFrame>
      </p:gr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1" y="679829"/>
            <a:ext cx="4569067" cy="285308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strong enough</a:t>
            </a:r>
          </a:p>
          <a:p>
            <a:pPr lvl="1"/>
            <a:r>
              <a:rPr lang="en-US" sz="1300" dirty="0" smtClean="0"/>
              <a:t>Traditionally this means high entropy</a:t>
            </a:r>
          </a:p>
          <a:p>
            <a:r>
              <a:rPr lang="en-US" sz="1700" dirty="0" smtClean="0"/>
              <a:t>Fuzzy Extractors derive reliable keys </a:t>
            </a:r>
            <a:br>
              <a:rPr lang="en-US" sz="1700" dirty="0" smtClean="0"/>
            </a:br>
            <a:r>
              <a:rPr lang="en-US" sz="1700" dirty="0" smtClean="0"/>
              <a:t>from noisy data</a:t>
            </a:r>
          </a:p>
          <a:p>
            <a:pPr marL="0" indent="0">
              <a:buFont typeface="Arial"/>
              <a:buNone/>
            </a:pPr>
            <a:r>
              <a:rPr lang="en-US" sz="1200" dirty="0" smtClean="0"/>
              <a:t>         [DodisOstrovskyReyzinSmith04, 08</a:t>
            </a:r>
            <a:r>
              <a:rPr lang="en-US" sz="1200" dirty="0" smtClean="0"/>
              <a:t>] </a:t>
            </a:r>
            <a:br>
              <a:rPr lang="en-US" sz="1200" dirty="0" smtClean="0"/>
            </a:br>
            <a:r>
              <a:rPr lang="en-US" sz="1200" dirty="0" smtClean="0"/>
              <a:t>         (interactive version </a:t>
            </a:r>
            <a:r>
              <a:rPr lang="en-US" sz="1200" dirty="0" smtClean="0"/>
              <a:t>in [BennettBrassardRobert88], ….)</a:t>
            </a:r>
            <a:endParaRPr lang="en-US" sz="1400" i="1" dirty="0" smtClean="0">
              <a:latin typeface="Arial" charset="0"/>
            </a:endParaRPr>
          </a:p>
          <a:p>
            <a:r>
              <a:rPr lang="en-US" sz="1600" dirty="0">
                <a:cs typeface="Calibri"/>
              </a:rPr>
              <a:t>Correctness: </a:t>
            </a:r>
            <a:r>
              <a:rPr lang="en-US" sz="1600" i="1" dirty="0">
                <a:latin typeface="Times New Roman"/>
                <a:cs typeface="Times New Roman"/>
              </a:rPr>
              <a:t>Gen</a:t>
            </a:r>
            <a:r>
              <a:rPr lang="en-US" sz="1600" dirty="0">
                <a:latin typeface="Times New Roman"/>
                <a:cs typeface="Times New Roman"/>
              </a:rPr>
              <a:t>, </a:t>
            </a:r>
            <a:r>
              <a:rPr lang="en-US" sz="1600" i="1" dirty="0">
                <a:latin typeface="Times New Roman"/>
                <a:cs typeface="Times New Roman"/>
              </a:rPr>
              <a:t>Rep</a:t>
            </a:r>
            <a:r>
              <a:rPr lang="en-US" sz="1600" i="1" dirty="0">
                <a:latin typeface="Calibri"/>
                <a:cs typeface="Calibri"/>
              </a:rPr>
              <a:t> </a:t>
            </a:r>
            <a:r>
              <a:rPr lang="en-US" sz="1600" dirty="0">
                <a:latin typeface="Calibri"/>
                <a:cs typeface="Calibri"/>
              </a:rPr>
              <a:t>give same key </a:t>
            </a:r>
            <a:r>
              <a:rPr lang="en-US" sz="1600" dirty="0" smtClean="0">
                <a:latin typeface="Calibri"/>
                <a:cs typeface="Calibri"/>
              </a:rPr>
              <a:t/>
            </a:r>
            <a:br>
              <a:rPr lang="en-US" sz="1600" dirty="0" smtClean="0">
                <a:latin typeface="Calibri"/>
                <a:cs typeface="Calibri"/>
              </a:rPr>
            </a:br>
            <a:r>
              <a:rPr lang="en-US" sz="1600" dirty="0" smtClean="0">
                <a:latin typeface="Calibri"/>
                <a:cs typeface="Calibri"/>
              </a:rPr>
              <a:t>if </a:t>
            </a:r>
            <a:r>
              <a:rPr lang="en-US" sz="1600" i="1" dirty="0">
                <a:latin typeface="Times New Roman"/>
                <a:cs typeface="Times New Roman"/>
              </a:rPr>
              <a:t>d</a:t>
            </a:r>
            <a:r>
              <a:rPr lang="en-US" sz="1600" dirty="0">
                <a:latin typeface="Times New Roman"/>
                <a:cs typeface="Times New Roman"/>
              </a:rPr>
              <a:t>(</a:t>
            </a:r>
            <a:r>
              <a:rPr lang="en-US" sz="1600" i="1" dirty="0">
                <a:latin typeface="Times New Roman"/>
                <a:cs typeface="Times New Roman"/>
              </a:rPr>
              <a:t>w</a:t>
            </a:r>
            <a:r>
              <a:rPr lang="en-US" sz="1600" baseline="-25000" dirty="0">
                <a:latin typeface="Times New Roman"/>
                <a:cs typeface="Times New Roman"/>
              </a:rPr>
              <a:t>0</a:t>
            </a:r>
            <a:r>
              <a:rPr lang="en-US" sz="1600" dirty="0">
                <a:latin typeface="Times New Roman"/>
                <a:cs typeface="Times New Roman"/>
              </a:rPr>
              <a:t>, </a:t>
            </a:r>
            <a:r>
              <a:rPr lang="en-US" sz="1600" i="1" dirty="0">
                <a:latin typeface="Times New Roman"/>
                <a:cs typeface="Times New Roman"/>
              </a:rPr>
              <a:t>w</a:t>
            </a:r>
            <a:r>
              <a:rPr lang="en-US" sz="1600" baseline="-25000" dirty="0">
                <a:latin typeface="Times New Roman"/>
                <a:cs typeface="Times New Roman"/>
              </a:rPr>
              <a:t>1</a:t>
            </a:r>
            <a:r>
              <a:rPr lang="en-US" sz="1600" dirty="0">
                <a:latin typeface="Times New Roman"/>
                <a:cs typeface="Times New Roman"/>
              </a:rPr>
              <a:t>) &lt; </a:t>
            </a:r>
            <a:r>
              <a:rPr lang="en-US" sz="1600" i="1" dirty="0" err="1" smtClean="0">
                <a:latin typeface="Times New Roman"/>
                <a:cs typeface="Times New Roman"/>
              </a:rPr>
              <a:t>d</a:t>
            </a:r>
            <a:r>
              <a:rPr lang="en-US" sz="1600" i="1" baseline="-25000" dirty="0" err="1" smtClean="0">
                <a:latin typeface="Times New Roman"/>
                <a:cs typeface="Times New Roman"/>
              </a:rPr>
              <a:t>max</a:t>
            </a:r>
            <a:endParaRPr lang="en-US" sz="1600" dirty="0" smtClean="0">
              <a:latin typeface="Calibri"/>
              <a:cs typeface="Calibri"/>
            </a:endParaRPr>
          </a:p>
          <a:p>
            <a:r>
              <a:rPr lang="en-US" sz="1600" dirty="0" smtClean="0">
                <a:latin typeface="Calibri"/>
                <a:cs typeface="Calibri"/>
              </a:rPr>
              <a:t>Security: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a:p>
            <a:pPr lvl="1"/>
            <a:r>
              <a:rPr lang="en-US" sz="1400" dirty="0" smtClean="0">
                <a:latin typeface="Times New Roman"/>
                <a:cs typeface="Times New Roman"/>
              </a:rPr>
              <a:t>Can be statistical [DodisOstrovskyReyzinSmith08] or computational [FullerMengReyzin13]</a:t>
            </a:r>
          </a:p>
        </p:txBody>
      </p:sp>
      <p:sp>
        <p:nvSpPr>
          <p:cNvPr id="67" name="Rectangle 6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75" name="Object 74"/>
          <p:cNvGraphicFramePr>
            <a:graphicFrameLocks noChangeAspect="1"/>
          </p:cNvGraphicFramePr>
          <p:nvPr>
            <p:extLst>
              <p:ext uri="{D42A27DB-BD31-4B8C-83A1-F6EECF244321}">
                <p14:modId xmlns:p14="http://schemas.microsoft.com/office/powerpoint/2010/main" val="238561310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89788" name="Equation" r:id="rId6" imgW="139700" imgH="165100" progId="Equation.3">
                  <p:embed/>
                </p:oleObj>
              </mc:Choice>
              <mc:Fallback>
                <p:oleObj name="Equation" r:id="rId6" imgW="139700" imgH="165100" progId="Equation.3">
                  <p:embed/>
                  <p:pic>
                    <p:nvPicPr>
                      <p:cNvPr id="0" name=""/>
                      <p:cNvPicPr/>
                      <p:nvPr/>
                    </p:nvPicPr>
                    <p:blipFill>
                      <a:blip r:embed="rId7"/>
                      <a:stretch>
                        <a:fillRect/>
                      </a:stretch>
                    </p:blipFill>
                    <p:spPr>
                      <a:xfrm>
                        <a:off x="4326178" y="5204558"/>
                        <a:ext cx="242888" cy="287338"/>
                      </a:xfrm>
                      <a:prstGeom prst="rect">
                        <a:avLst/>
                      </a:prstGeom>
                    </p:spPr>
                  </p:pic>
                </p:oleObj>
              </mc:Fallback>
            </mc:AlternateContent>
          </a:graphicData>
        </a:graphic>
      </p:graphicFrame>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299276534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89789" name="Equation" r:id="rId8" imgW="177800" imgH="203200" progId="Equation.3">
                  <p:embed/>
                </p:oleObj>
              </mc:Choice>
              <mc:Fallback>
                <p:oleObj name="Equation" r:id="rId8" imgW="177800" imgH="203200" progId="Equation.3">
                  <p:embed/>
                  <p:pic>
                    <p:nvPicPr>
                      <p:cNvPr id="0" name=""/>
                      <p:cNvPicPr/>
                      <p:nvPr/>
                    </p:nvPicPr>
                    <p:blipFill>
                      <a:blip r:embed="rId9"/>
                      <a:stretch>
                        <a:fillRect/>
                      </a:stretch>
                    </p:blipFill>
                    <p:spPr>
                      <a:xfrm>
                        <a:off x="4634805" y="5540406"/>
                        <a:ext cx="307975" cy="35083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83" name="TextBox 8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212609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2" end="2"/>
                                            </p:txEl>
                                          </p:spTgt>
                                        </p:tgtEl>
                                        <p:attrNameLst>
                                          <p:attrName>style.visibility</p:attrName>
                                        </p:attrNameLst>
                                      </p:cBhvr>
                                      <p:to>
                                        <p:strVal val="visible"/>
                                      </p:to>
                                    </p:set>
                                    <p:animEffect transition="in" filter="fade">
                                      <p:cBhvr>
                                        <p:cTn id="20" dur="500"/>
                                        <p:tgtEl>
                                          <p:spTgt spid="3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3" end="3"/>
                                            </p:txEl>
                                          </p:spTgt>
                                        </p:tgtEl>
                                        <p:attrNameLst>
                                          <p:attrName>style.visibility</p:attrName>
                                        </p:attrNameLst>
                                      </p:cBhvr>
                                      <p:to>
                                        <p:strVal val="visible"/>
                                      </p:to>
                                    </p:set>
                                    <p:animEffect transition="in" filter="fade">
                                      <p:cBhvr>
                                        <p:cTn id="23" dur="500"/>
                                        <p:tgtEl>
                                          <p:spTgt spid="3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fade">
                                      <p:cBhvr>
                                        <p:cTn id="28" dur="500"/>
                                        <p:tgtEl>
                                          <p:spTgt spid="8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fade">
                                      <p:cBhvr>
                                        <p:cTn id="47" dur="500"/>
                                        <p:tgtEl>
                                          <p:spTgt spid="72"/>
                                        </p:tgtEl>
                                      </p:cBhvr>
                                    </p:animEffect>
                                  </p:childTnLst>
                                </p:cTn>
                              </p:par>
                              <p:par>
                                <p:cTn id="48" presetID="10" presetClass="entr" presetSubtype="0" fill="hold" nodeType="withEffect">
                                  <p:stCondLst>
                                    <p:cond delay="0"/>
                                  </p:stCondLst>
                                  <p:childTnLst>
                                    <p:set>
                                      <p:cBhvr>
                                        <p:cTn id="49" dur="1" fill="hold">
                                          <p:stCondLst>
                                            <p:cond delay="0"/>
                                          </p:stCondLst>
                                        </p:cTn>
                                        <p:tgtEl>
                                          <p:spTgt spid="69"/>
                                        </p:tgtEl>
                                        <p:attrNameLst>
                                          <p:attrName>style.visibility</p:attrName>
                                        </p:attrNameLst>
                                      </p:cBhvr>
                                      <p:to>
                                        <p:strVal val="visible"/>
                                      </p:to>
                                    </p:set>
                                    <p:animEffect transition="in" filter="fade">
                                      <p:cBhvr>
                                        <p:cTn id="50" dur="500"/>
                                        <p:tgtEl>
                                          <p:spTgt spid="6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2"/>
                                        </p:tgtEl>
                                        <p:attrNameLst>
                                          <p:attrName>style.visibility</p:attrName>
                                        </p:attrNameLst>
                                      </p:cBhvr>
                                      <p:to>
                                        <p:strVal val="visible"/>
                                      </p:to>
                                    </p:set>
                                    <p:animEffect transition="in" filter="fade">
                                      <p:cBhvr>
                                        <p:cTn id="55" dur="500"/>
                                        <p:tgtEl>
                                          <p:spTgt spid="8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fade">
                                      <p:cBhvr>
                                        <p:cTn id="58" dur="500"/>
                                        <p:tgtEl>
                                          <p:spTgt spid="66"/>
                                        </p:tgtEl>
                                      </p:cBhvr>
                                    </p:animEffect>
                                  </p:childTnLst>
                                </p:cTn>
                              </p:par>
                              <p:par>
                                <p:cTn id="59" presetID="10" presetClass="entr" presetSubtype="0" fill="hold" nodeType="with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7"/>
                                        </p:tgtEl>
                                        <p:attrNameLst>
                                          <p:attrName>style.visibility</p:attrName>
                                        </p:attrNameLst>
                                      </p:cBhvr>
                                      <p:to>
                                        <p:strVal val="visible"/>
                                      </p:to>
                                    </p:set>
                                    <p:animEffect transition="in" filter="fade">
                                      <p:cBhvr>
                                        <p:cTn id="74" dur="500"/>
                                        <p:tgtEl>
                                          <p:spTgt spid="67"/>
                                        </p:tgtEl>
                                      </p:cBhvr>
                                    </p:animEffect>
                                  </p:childTnLst>
                                </p:cTn>
                              </p:par>
                              <p:par>
                                <p:cTn id="75" presetID="10" presetClass="entr" presetSubtype="0" fill="hold" nodeType="withEffect">
                                  <p:stCondLst>
                                    <p:cond delay="0"/>
                                  </p:stCondLst>
                                  <p:childTnLst>
                                    <p:set>
                                      <p:cBhvr>
                                        <p:cTn id="76" dur="1" fill="hold">
                                          <p:stCondLst>
                                            <p:cond delay="0"/>
                                          </p:stCondLst>
                                        </p:cTn>
                                        <p:tgtEl>
                                          <p:spTgt spid="74"/>
                                        </p:tgtEl>
                                        <p:attrNameLst>
                                          <p:attrName>style.visibility</p:attrName>
                                        </p:attrNameLst>
                                      </p:cBhvr>
                                      <p:to>
                                        <p:strVal val="visible"/>
                                      </p:to>
                                    </p:set>
                                    <p:animEffect transition="in" filter="fade">
                                      <p:cBhvr>
                                        <p:cTn id="77" dur="500"/>
                                        <p:tgtEl>
                                          <p:spTgt spid="74"/>
                                        </p:tgtEl>
                                      </p:cBhvr>
                                    </p:animEffect>
                                  </p:childTnLst>
                                </p:cTn>
                              </p:par>
                              <p:par>
                                <p:cTn id="78" presetID="10" presetClass="entr" presetSubtype="0" fill="hold" nodeType="withEffect">
                                  <p:stCondLst>
                                    <p:cond delay="0"/>
                                  </p:stCondLst>
                                  <p:childTnLst>
                                    <p:set>
                                      <p:cBhvr>
                                        <p:cTn id="79" dur="1" fill="hold">
                                          <p:stCondLst>
                                            <p:cond delay="0"/>
                                          </p:stCondLst>
                                        </p:cTn>
                                        <p:tgtEl>
                                          <p:spTgt spid="75"/>
                                        </p:tgtEl>
                                        <p:attrNameLst>
                                          <p:attrName>style.visibility</p:attrName>
                                        </p:attrNameLst>
                                      </p:cBhvr>
                                      <p:to>
                                        <p:strVal val="visible"/>
                                      </p:to>
                                    </p:set>
                                    <p:animEffect transition="in" filter="fade">
                                      <p:cBhvr>
                                        <p:cTn id="80" dur="500"/>
                                        <p:tgtEl>
                                          <p:spTgt spid="7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fade">
                                      <p:cBhvr>
                                        <p:cTn id="88" dur="500"/>
                                        <p:tgtEl>
                                          <p:spTgt spid="3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nodeType="withEffect">
                                  <p:stCondLst>
                                    <p:cond delay="0"/>
                                  </p:stCondLst>
                                  <p:childTnLst>
                                    <p:set>
                                      <p:cBhvr>
                                        <p:cTn id="95" dur="1" fill="hold">
                                          <p:stCondLst>
                                            <p:cond delay="0"/>
                                          </p:stCondLst>
                                        </p:cTn>
                                        <p:tgtEl>
                                          <p:spTgt spid="80"/>
                                        </p:tgtEl>
                                        <p:attrNameLst>
                                          <p:attrName>style.visibility</p:attrName>
                                        </p:attrNameLst>
                                      </p:cBhvr>
                                      <p:to>
                                        <p:strVal val="visible"/>
                                      </p:to>
                                    </p:set>
                                    <p:animEffect transition="in" filter="fade">
                                      <p:cBhvr>
                                        <p:cTn id="96" dur="500"/>
                                        <p:tgtEl>
                                          <p:spTgt spid="8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6"/>
                                        </p:tgtEl>
                                        <p:attrNameLst>
                                          <p:attrName>style.visibility</p:attrName>
                                        </p:attrNameLst>
                                      </p:cBhvr>
                                      <p:to>
                                        <p:strVal val="visible"/>
                                      </p:to>
                                    </p:set>
                                    <p:animEffect transition="in" filter="fade">
                                      <p:cBhvr>
                                        <p:cTn id="101" dur="500"/>
                                        <p:tgtEl>
                                          <p:spTgt spid="76"/>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81"/>
                                        </p:tgtEl>
                                        <p:attrNameLst>
                                          <p:attrName>style.visibility</p:attrName>
                                        </p:attrNameLst>
                                      </p:cBhvr>
                                      <p:to>
                                        <p:strVal val="visible"/>
                                      </p:to>
                                    </p:set>
                                    <p:animEffect transition="in" filter="fade">
                                      <p:cBhvr>
                                        <p:cTn id="106" dur="500"/>
                                        <p:tgtEl>
                                          <p:spTgt spid="81"/>
                                        </p:tgtEl>
                                      </p:cBhvr>
                                    </p:animEffect>
                                  </p:childTnLst>
                                </p:cTn>
                              </p:par>
                              <p:par>
                                <p:cTn id="107" presetID="10" presetClass="entr" presetSubtype="0" fill="hold" nodeType="withEffect">
                                  <p:stCondLst>
                                    <p:cond delay="0"/>
                                  </p:stCondLst>
                                  <p:childTnLst>
                                    <p:set>
                                      <p:cBhvr>
                                        <p:cTn id="108" dur="1" fill="hold">
                                          <p:stCondLst>
                                            <p:cond delay="0"/>
                                          </p:stCondLst>
                                        </p:cTn>
                                        <p:tgtEl>
                                          <p:spTgt spid="84"/>
                                        </p:tgtEl>
                                        <p:attrNameLst>
                                          <p:attrName>style.visibility</p:attrName>
                                        </p:attrNameLst>
                                      </p:cBhvr>
                                      <p:to>
                                        <p:strVal val="visible"/>
                                      </p:to>
                                    </p:set>
                                    <p:animEffect transition="in" filter="fade">
                                      <p:cBhvr>
                                        <p:cTn id="109" dur="500"/>
                                        <p:tgtEl>
                                          <p:spTgt spid="84"/>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36">
                                            <p:txEl>
                                              <p:pRg st="4" end="4"/>
                                            </p:txEl>
                                          </p:spTgt>
                                        </p:tgtEl>
                                        <p:attrNameLst>
                                          <p:attrName>style.visibility</p:attrName>
                                        </p:attrNameLst>
                                      </p:cBhvr>
                                      <p:to>
                                        <p:strVal val="visible"/>
                                      </p:to>
                                    </p:set>
                                    <p:animEffect transition="in" filter="fade">
                                      <p:cBhvr>
                                        <p:cTn id="114" dur="500"/>
                                        <p:tgtEl>
                                          <p:spTgt spid="36">
                                            <p:txEl>
                                              <p:pRg st="4" end="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6">
                                            <p:txEl>
                                              <p:pRg st="5" end="5"/>
                                            </p:txEl>
                                          </p:spTgt>
                                        </p:tgtEl>
                                        <p:attrNameLst>
                                          <p:attrName>style.visibility</p:attrName>
                                        </p:attrNameLst>
                                      </p:cBhvr>
                                      <p:to>
                                        <p:strVal val="visible"/>
                                      </p:to>
                                    </p:set>
                                    <p:animEffect transition="in" filter="fade">
                                      <p:cBhvr>
                                        <p:cTn id="119" dur="500"/>
                                        <p:tgtEl>
                                          <p:spTgt spid="36">
                                            <p:txEl>
                                              <p:pRg st="5" end="5"/>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6">
                                            <p:txEl>
                                              <p:pRg st="6" end="6"/>
                                            </p:txEl>
                                          </p:spTgt>
                                        </p:tgtEl>
                                        <p:attrNameLst>
                                          <p:attrName>style.visibility</p:attrName>
                                        </p:attrNameLst>
                                      </p:cBhvr>
                                      <p:to>
                                        <p:strVal val="visible"/>
                                      </p:to>
                                    </p:set>
                                    <p:animEffect transition="in" filter="fade">
                                      <p:cBhvr>
                                        <p:cTn id="122" dur="500"/>
                                        <p:tgtEl>
                                          <p:spTgt spid="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67" grpId="0" animBg="1"/>
      <p:bldP spid="68" grpId="0" animBg="1"/>
      <p:bldP spid="82" grpId="0"/>
      <p:bldP spid="8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a:t>
            </a:r>
            <a:r>
              <a:rPr lang="en-US" dirty="0">
                <a:cs typeface="Calibri"/>
              </a:rPr>
              <a:t>transcript after </a:t>
            </a:r>
            <a:r>
              <a:rPr lang="en-US" i="1" dirty="0">
                <a:latin typeface="Times New Roman"/>
                <a:cs typeface="Times New Roman"/>
              </a:rPr>
              <a:t>q</a:t>
            </a:r>
            <a:r>
              <a:rPr lang="en-US" dirty="0">
                <a:cs typeface="Calibri"/>
              </a:rPr>
              <a:t> queries asking: is the value stored </a:t>
            </a:r>
            <a:r>
              <a:rPr lang="en-US" dirty="0" smtClean="0">
                <a:latin typeface="Calibri"/>
                <a:cs typeface="Calibri"/>
              </a:rPr>
              <a:t>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a:t>
            </a:r>
            <a:r>
              <a:rPr lang="en-US" dirty="0">
                <a:cs typeface="Calibri"/>
              </a:rPr>
              <a:t>for any </a:t>
            </a:r>
            <a:r>
              <a:rPr lang="en-US" i="1" dirty="0">
                <a:latin typeface="Times New Roman"/>
                <a:cs typeface="Times New Roman"/>
              </a:rPr>
              <a:t>q</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a:cs typeface="Calibri"/>
              </a:rPr>
              <a:t> queries exists a </a:t>
            </a:r>
            <a:r>
              <a:rPr lang="en-US" dirty="0" smtClean="0">
                <a:latin typeface="Calibri"/>
                <a:cs typeface="Calibri"/>
              </a:rPr>
              <a:t>set of </a:t>
            </a:r>
            <a:r>
              <a:rPr lang="en-US" dirty="0" smtClean="0">
                <a:latin typeface="Calibri"/>
                <a:cs typeface="Calibri"/>
              </a:rPr>
              <a:t>symbols </a:t>
            </a:r>
            <a:r>
              <a:rPr lang="en-US" i="1" dirty="0" smtClean="0">
                <a:latin typeface="Times New Roman"/>
                <a:cs typeface="Times New Roman"/>
              </a:rPr>
              <a:t>J</a:t>
            </a:r>
            <a:r>
              <a:rPr lang="en-US" dirty="0" smtClean="0">
                <a:latin typeface="Calibri"/>
                <a:cs typeface="Calibri"/>
              </a:rPr>
              <a:t> </a:t>
            </a:r>
            <a:r>
              <a:rPr lang="en-US" dirty="0" smtClean="0">
                <a:latin typeface="Calibri"/>
                <a:cs typeface="Calibri"/>
              </a:rPr>
              <a:t>such that for all adversaries, </a:t>
            </a:r>
            <a:br>
              <a:rPr lang="en-US" dirty="0" smtClean="0">
                <a:latin typeface="Calibri"/>
                <a:cs typeface="Calibri"/>
              </a:rPr>
            </a:br>
            <a:r>
              <a:rPr lang="en-US" dirty="0" smtClean="0">
                <a:latin typeface="Times New Roman"/>
                <a:cs typeface="Times New Roman"/>
              </a:rPr>
              <a:t> </a:t>
            </a:r>
          </a:p>
          <a:p>
            <a:pPr marL="0" indent="0">
              <a:buNone/>
            </a:pPr>
            <a:r>
              <a:rPr lang="en-US" u="sng" dirty="0" err="1" smtClean="0">
                <a:cs typeface="Calibri"/>
              </a:rPr>
              <a:t>Thm</a:t>
            </a:r>
            <a:r>
              <a:rPr lang="en-US" u="sng" dirty="0" smtClean="0">
                <a:cs typeface="Calibri"/>
              </a:rPr>
              <a:t>:</a:t>
            </a:r>
            <a:r>
              <a:rPr lang="en-US" dirty="0" smtClean="0">
                <a:cs typeface="Calibri"/>
              </a:rPr>
              <a:t> When the input source is </a:t>
            </a:r>
            <a:r>
              <a:rPr lang="en-US" dirty="0" smtClean="0">
                <a:cs typeface="Calibri"/>
              </a:rPr>
              <a:t>a block </a:t>
            </a:r>
            <a:r>
              <a:rPr lang="en-US" dirty="0" err="1" smtClean="0">
                <a:cs typeface="Calibri"/>
              </a:rPr>
              <a:t>unguessable</a:t>
            </a:r>
            <a:r>
              <a:rPr lang="en-US" dirty="0" smtClean="0">
                <a:cs typeface="Calibri"/>
              </a:rPr>
              <a:t> </a:t>
            </a:r>
            <a:r>
              <a:rPr lang="en-US" dirty="0" smtClean="0">
                <a:cs typeface="Calibri"/>
              </a:rPr>
              <a:t>distribution, </a:t>
            </a:r>
            <a:r>
              <a:rPr lang="en-US" i="1" dirty="0" smtClean="0">
                <a:latin typeface="Times New Roman"/>
                <a:cs typeface="Times New Roman"/>
              </a:rPr>
              <a:t>C</a:t>
            </a:r>
            <a:r>
              <a:rPr lang="en-US" dirty="0" smtClean="0">
                <a:cs typeface="Calibri"/>
              </a:rPr>
              <a:t> has</a:t>
            </a:r>
          </a:p>
          <a:p>
            <a:pPr marL="0" indent="0">
              <a:buNone/>
            </a:pP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65396099"/>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1610"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6" name="Rectangle 36"/>
          <p:cNvSpPr>
            <a:spLocks noChangeArrowheads="1"/>
          </p:cNvSpPr>
          <p:nvPr/>
        </p:nvSpPr>
        <p:spPr bwMode="auto">
          <a:xfrm>
            <a:off x="457200" y="573505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as crucial as in info-theoretic, can expand by computational extractor</a:t>
            </a:r>
            <a:endParaRPr lang="en-US" sz="2400" b="1" i="1" dirty="0" smtClean="0">
              <a:latin typeface="Times New Roman"/>
              <a:cs typeface="Times New Roman"/>
            </a:endParaRPr>
          </a:p>
        </p:txBody>
      </p:sp>
    </p:spTree>
    <p:extLst>
      <p:ext uri="{BB962C8B-B14F-4D97-AF65-F5344CB8AC3E}">
        <p14:creationId xmlns:p14="http://schemas.microsoft.com/office/powerpoint/2010/main" val="3204005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801315"/>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smtClean="0"/>
              <a:t>A block unguessable distribution means (even after correction) there is one </a:t>
            </a:r>
            <a:r>
              <a:rPr lang="en-US" dirty="0" smtClean="0"/>
              <a:t>symbol with </a:t>
            </a:r>
            <a:r>
              <a:rPr lang="en-US" dirty="0" smtClean="0"/>
              <a:t>high entropy</a:t>
            </a:r>
          </a:p>
          <a:p>
            <a:pPr marL="285750" indent="-285750">
              <a:buFont typeface="Arial"/>
              <a:buChar char="•"/>
            </a:pPr>
            <a:r>
              <a:rPr lang="en-US" dirty="0" smtClean="0">
                <a:cs typeface="Calibri"/>
              </a:rPr>
              <a:t>We get security from </a:t>
            </a:r>
            <a:r>
              <a:rPr lang="en-US" dirty="0" smtClean="0">
                <a:latin typeface="Calibri"/>
                <a:cs typeface="Calibri"/>
              </a:rPr>
              <a:t>adversary’s inability to guess this one </a:t>
            </a:r>
            <a:r>
              <a:rPr lang="en-US" dirty="0" smtClean="0">
                <a:latin typeface="Calibri"/>
                <a:cs typeface="Calibri"/>
              </a:rPr>
              <a:t>symbol</a:t>
            </a:r>
            <a:endParaRPr lang="en-US" dirty="0" smtClean="0">
              <a:latin typeface="Calibri"/>
              <a:cs typeface="Calibri"/>
            </a:endParaRPr>
          </a:p>
          <a:p>
            <a:pPr marL="285750" indent="-285750">
              <a:buFont typeface="Arial"/>
              <a:buChar char="•"/>
            </a:pPr>
            <a:r>
              <a:rPr lang="en-US" dirty="0" smtClean="0">
                <a:latin typeface="Calibri"/>
                <a:cs typeface="Calibri"/>
              </a:rPr>
              <a:t>When </a:t>
            </a:r>
            <a:r>
              <a:rPr lang="en-US" dirty="0" smtClean="0">
                <a:latin typeface="Times New Roman"/>
                <a:cs typeface="Times New Roman"/>
              </a:rPr>
              <a:t>|</a:t>
            </a:r>
            <a:r>
              <a:rPr lang="en-US" i="1" dirty="0" smtClean="0">
                <a:latin typeface="Times New Roman"/>
                <a:cs typeface="Times New Roman"/>
              </a:rPr>
              <a:t>Z</a:t>
            </a:r>
            <a:r>
              <a:rPr lang="en-US" dirty="0" smtClean="0">
                <a:latin typeface="Times New Roman"/>
                <a:cs typeface="Times New Roman"/>
              </a:rPr>
              <a:t>| = </a:t>
            </a:r>
            <a:r>
              <a:rPr lang="en-US" i="1" dirty="0" err="1" smtClean="0">
                <a:latin typeface="Times New Roman"/>
                <a:cs typeface="Times New Roman"/>
              </a:rPr>
              <a:t>ω</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and </a:t>
            </a:r>
            <a:r>
              <a:rPr lang="en-US" i="1" dirty="0" smtClean="0">
                <a:latin typeface="Times New Roman"/>
                <a:cs typeface="Times New Roman"/>
              </a:rPr>
              <a:t>C</a:t>
            </a:r>
            <a:r>
              <a:rPr lang="en-US" dirty="0" smtClean="0">
                <a:latin typeface="Calibri"/>
                <a:cs typeface="Calibri"/>
              </a:rPr>
              <a:t> corrects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errors, </a:t>
            </a:r>
            <a:r>
              <a:rPr lang="en-US" dirty="0" smtClean="0">
                <a:latin typeface="Calibri"/>
                <a:cs typeface="Calibri"/>
              </a:rPr>
              <a:t>the </a:t>
            </a:r>
            <a:r>
              <a:rPr lang="en-US" dirty="0" smtClean="0">
                <a:latin typeface="Calibri"/>
                <a:cs typeface="Calibri"/>
              </a:rPr>
              <a:t>construction is secure with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smtClean="0">
                <a:latin typeface="Times New Roman"/>
                <a:cs typeface="Times New Roman"/>
              </a:rPr>
              <a:t>≤ 0</a:t>
            </a:r>
          </a:p>
          <a:p>
            <a:pPr marL="285750" indent="-285750">
              <a:buFont typeface="Arial"/>
              <a:buChar char="•"/>
            </a:pPr>
            <a:endParaRPr lang="en-US" dirty="0" smtClean="0">
              <a:latin typeface="Calibri"/>
              <a:cs typeface="Calibri"/>
            </a:endParaRPr>
          </a:p>
        </p:txBody>
      </p:sp>
      <p:sp>
        <p:nvSpPr>
          <p:cNvPr id="7" name="Oval 6"/>
          <p:cNvSpPr/>
          <p:nvPr/>
        </p:nvSpPr>
        <p:spPr>
          <a:xfrm>
            <a:off x="5849445" y="2578527"/>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Rectangle 55"/>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grpSp>
        <p:nvGrpSpPr>
          <p:cNvPr id="11" name="Group 10"/>
          <p:cNvGrpSpPr/>
          <p:nvPr/>
        </p:nvGrpSpPr>
        <p:grpSpPr>
          <a:xfrm>
            <a:off x="3283300" y="5379240"/>
            <a:ext cx="5444104" cy="1042737"/>
            <a:chOff x="3388169" y="5039895"/>
            <a:chExt cx="5444104" cy="1042737"/>
          </a:xfrm>
        </p:grpSpPr>
        <p:sp>
          <p:nvSpPr>
            <p:cNvPr id="55" name="Rectangle 36"/>
            <p:cNvSpPr>
              <a:spLocks noChangeArrowheads="1"/>
            </p:cNvSpPr>
            <p:nvPr/>
          </p:nvSpPr>
          <p:spPr bwMode="auto">
            <a:xfrm>
              <a:off x="3388169" y="5039895"/>
              <a:ext cx="5444104" cy="104273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70796078"/>
                </p:ext>
              </p:extLst>
            </p:nvPr>
          </p:nvGraphicFramePr>
          <p:xfrm>
            <a:off x="3744031" y="5099051"/>
            <a:ext cx="3688746" cy="435477"/>
          </p:xfrm>
          <a:graphic>
            <a:graphicData uri="http://schemas.openxmlformats.org/presentationml/2006/ole">
              <mc:AlternateContent xmlns:mc="http://schemas.openxmlformats.org/markup-compatibility/2006">
                <mc:Choice xmlns:v="urn:schemas-microsoft-com:vml" Requires="v">
                  <p:oleObj spid="_x0000_s152669" name="Equation" r:id="rId4" imgW="1828800" imgH="215900" progId="Equation.3">
                    <p:embed/>
                  </p:oleObj>
                </mc:Choice>
                <mc:Fallback>
                  <p:oleObj name="Equation" r:id="rId4" imgW="1828800" imgH="215900" progId="Equation.3">
                    <p:embed/>
                    <p:pic>
                      <p:nvPicPr>
                        <p:cNvPr id="0" name=""/>
                        <p:cNvPicPr/>
                        <p:nvPr/>
                      </p:nvPicPr>
                      <p:blipFill>
                        <a:blip r:embed="rId5"/>
                        <a:stretch>
                          <a:fillRect/>
                        </a:stretch>
                      </p:blipFill>
                      <p:spPr>
                        <a:xfrm>
                          <a:off x="3744031" y="5099051"/>
                          <a:ext cx="3688746" cy="435477"/>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177650648"/>
                </p:ext>
              </p:extLst>
            </p:nvPr>
          </p:nvGraphicFramePr>
          <p:xfrm>
            <a:off x="4559394" y="5461380"/>
            <a:ext cx="3738563" cy="454025"/>
          </p:xfrm>
          <a:graphic>
            <a:graphicData uri="http://schemas.openxmlformats.org/presentationml/2006/ole">
              <mc:AlternateContent xmlns:mc="http://schemas.openxmlformats.org/markup-compatibility/2006">
                <mc:Choice xmlns:v="urn:schemas-microsoft-com:vml" Requires="v">
                  <p:oleObj spid="_x0000_s152670" name="Equation" r:id="rId6" imgW="1778000" imgH="215900" progId="Equation.3">
                    <p:embed/>
                  </p:oleObj>
                </mc:Choice>
                <mc:Fallback>
                  <p:oleObj name="Equation" r:id="rId6" imgW="1778000" imgH="215900" progId="Equation.3">
                    <p:embed/>
                    <p:pic>
                      <p:nvPicPr>
                        <p:cNvPr id="0" name=""/>
                        <p:cNvPicPr/>
                        <p:nvPr/>
                      </p:nvPicPr>
                      <p:blipFill>
                        <a:blip r:embed="rId7"/>
                        <a:stretch>
                          <a:fillRect/>
                        </a:stretch>
                      </p:blipFill>
                      <p:spPr>
                        <a:xfrm>
                          <a:off x="4559394" y="5461380"/>
                          <a:ext cx="3738563" cy="454025"/>
                        </a:xfrm>
                        <a:prstGeom prst="rect">
                          <a:avLst/>
                        </a:prstGeom>
                      </p:spPr>
                    </p:pic>
                  </p:oleObj>
                </mc:Fallback>
              </mc:AlternateContent>
            </a:graphicData>
          </a:graphic>
        </p:graphicFrame>
      </p:grpSp>
    </p:spTree>
    <p:extLst>
      <p:ext uri="{BB962C8B-B14F-4D97-AF65-F5344CB8AC3E}">
        <p14:creationId xmlns:p14="http://schemas.microsoft.com/office/powerpoint/2010/main" val="241945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nvGrpSpPr>
          <p:cNvPr id="11" name="Group 10"/>
          <p:cNvGrpSpPr/>
          <p:nvPr/>
        </p:nvGrpSpPr>
        <p:grpSpPr>
          <a:xfrm>
            <a:off x="3283300" y="5379240"/>
            <a:ext cx="5444104" cy="1042737"/>
            <a:chOff x="3388169" y="5039895"/>
            <a:chExt cx="5444104" cy="1042737"/>
          </a:xfrm>
        </p:grpSpPr>
        <p:sp>
          <p:nvSpPr>
            <p:cNvPr id="55" name="Rectangle 36"/>
            <p:cNvSpPr>
              <a:spLocks noChangeArrowheads="1"/>
            </p:cNvSpPr>
            <p:nvPr/>
          </p:nvSpPr>
          <p:spPr bwMode="auto">
            <a:xfrm>
              <a:off x="3388169" y="5039895"/>
              <a:ext cx="5444104" cy="104273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780228670"/>
                </p:ext>
              </p:extLst>
            </p:nvPr>
          </p:nvGraphicFramePr>
          <p:xfrm>
            <a:off x="3744031" y="5099051"/>
            <a:ext cx="3688746" cy="435477"/>
          </p:xfrm>
          <a:graphic>
            <a:graphicData uri="http://schemas.openxmlformats.org/presentationml/2006/ole">
              <mc:AlternateContent xmlns:mc="http://schemas.openxmlformats.org/markup-compatibility/2006">
                <mc:Choice xmlns:v="urn:schemas-microsoft-com:vml" Requires="v">
                  <p:oleObj spid="_x0000_s153689" name="Equation" r:id="rId4" imgW="1828800" imgH="215900" progId="Equation.3">
                    <p:embed/>
                  </p:oleObj>
                </mc:Choice>
                <mc:Fallback>
                  <p:oleObj name="Equation" r:id="rId4" imgW="1828800" imgH="215900" progId="Equation.3">
                    <p:embed/>
                    <p:pic>
                      <p:nvPicPr>
                        <p:cNvPr id="0" name=""/>
                        <p:cNvPicPr/>
                        <p:nvPr/>
                      </p:nvPicPr>
                      <p:blipFill>
                        <a:blip r:embed="rId5"/>
                        <a:stretch>
                          <a:fillRect/>
                        </a:stretch>
                      </p:blipFill>
                      <p:spPr>
                        <a:xfrm>
                          <a:off x="3744031" y="5099051"/>
                          <a:ext cx="3688746" cy="435477"/>
                        </a:xfrm>
                        <a:prstGeom prst="rect">
                          <a:avLst/>
                        </a:prstGeom>
                      </p:spPr>
                    </p:pic>
                  </p:oleObj>
                </mc:Fallback>
              </mc:AlternateContent>
            </a:graphicData>
          </a:graphic>
        </p:graphicFrame>
      </p:grpSp>
      <p:graphicFrame>
        <p:nvGraphicFramePr>
          <p:cNvPr id="57" name="Object 56"/>
          <p:cNvGraphicFramePr>
            <a:graphicFrameLocks noChangeAspect="1"/>
          </p:cNvGraphicFramePr>
          <p:nvPr>
            <p:extLst>
              <p:ext uri="{D42A27DB-BD31-4B8C-83A1-F6EECF244321}">
                <p14:modId xmlns:p14="http://schemas.microsoft.com/office/powerpoint/2010/main" val="2878019810"/>
              </p:ext>
            </p:extLst>
          </p:nvPr>
        </p:nvGraphicFramePr>
        <p:xfrm>
          <a:off x="4458368" y="5800725"/>
          <a:ext cx="4217988" cy="454025"/>
        </p:xfrm>
        <a:graphic>
          <a:graphicData uri="http://schemas.openxmlformats.org/presentationml/2006/ole">
            <mc:AlternateContent xmlns:mc="http://schemas.openxmlformats.org/markup-compatibility/2006">
              <mc:Choice xmlns:v="urn:schemas-microsoft-com:vml" Requires="v">
                <p:oleObj spid="_x0000_s153690" name="Equation" r:id="rId6" imgW="2006600" imgH="215900" progId="Equation.3">
                  <p:embed/>
                </p:oleObj>
              </mc:Choice>
              <mc:Fallback>
                <p:oleObj name="Equation" r:id="rId6" imgW="2006600" imgH="215900" progId="Equation.3">
                  <p:embed/>
                  <p:pic>
                    <p:nvPicPr>
                      <p:cNvPr id="0" name=""/>
                      <p:cNvPicPr/>
                      <p:nvPr/>
                    </p:nvPicPr>
                    <p:blipFill>
                      <a:blip r:embed="rId7"/>
                      <a:stretch>
                        <a:fillRect/>
                      </a:stretch>
                    </p:blipFill>
                    <p:spPr>
                      <a:xfrm>
                        <a:off x="4458368" y="5800725"/>
                        <a:ext cx="4217988" cy="454025"/>
                      </a:xfrm>
                      <a:prstGeom prst="rect">
                        <a:avLst/>
                      </a:prstGeom>
                    </p:spPr>
                  </p:pic>
                </p:oleObj>
              </mc:Fallback>
            </mc:AlternateContent>
          </a:graphicData>
        </a:graphic>
      </p:graphicFrame>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6" name="TextBox 5"/>
          <p:cNvSpPr txBox="1"/>
          <p:nvPr/>
        </p:nvSpPr>
        <p:spPr>
          <a:xfrm>
            <a:off x="150091" y="1997364"/>
            <a:ext cx="2874820" cy="4801315"/>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smtClean="0"/>
              <a:t>A block unguessable distribution means (even after correction) there is one </a:t>
            </a:r>
            <a:r>
              <a:rPr lang="en-US" dirty="0" smtClean="0"/>
              <a:t>block </a:t>
            </a:r>
            <a:r>
              <a:rPr lang="en-US" dirty="0" smtClean="0"/>
              <a:t>with high entropy</a:t>
            </a:r>
          </a:p>
          <a:p>
            <a:pPr marL="285750" indent="-285750">
              <a:buFont typeface="Arial"/>
              <a:buChar char="•"/>
            </a:pPr>
            <a:r>
              <a:rPr lang="en-US" dirty="0" smtClean="0">
                <a:cs typeface="Calibri"/>
              </a:rPr>
              <a:t>We get security from </a:t>
            </a:r>
            <a:r>
              <a:rPr lang="en-US" dirty="0" smtClean="0">
                <a:latin typeface="Calibri"/>
                <a:cs typeface="Calibri"/>
              </a:rPr>
              <a:t>adversary’s inability to guess this one block</a:t>
            </a:r>
          </a:p>
          <a:p>
            <a:pPr marL="285750" indent="-285750">
              <a:buFont typeface="Arial"/>
              <a:buChar char="•"/>
            </a:pPr>
            <a:r>
              <a:rPr lang="en-US" dirty="0" smtClean="0">
                <a:latin typeface="Calibri"/>
                <a:cs typeface="Calibri"/>
              </a:rPr>
              <a:t>When </a:t>
            </a:r>
            <a:r>
              <a:rPr lang="en-US" dirty="0" smtClean="0">
                <a:latin typeface="Times New Roman"/>
                <a:cs typeface="Times New Roman"/>
              </a:rPr>
              <a:t>|</a:t>
            </a:r>
            <a:r>
              <a:rPr lang="en-US" i="1" dirty="0" smtClean="0">
                <a:latin typeface="Times New Roman"/>
                <a:cs typeface="Times New Roman"/>
              </a:rPr>
              <a:t>Z</a:t>
            </a:r>
            <a:r>
              <a:rPr lang="en-US" dirty="0" smtClean="0">
                <a:latin typeface="Times New Roman"/>
                <a:cs typeface="Times New Roman"/>
              </a:rPr>
              <a:t>| = </a:t>
            </a:r>
            <a:r>
              <a:rPr lang="en-US" i="1" dirty="0" err="1" smtClean="0">
                <a:latin typeface="Times New Roman"/>
                <a:cs typeface="Times New Roman"/>
              </a:rPr>
              <a:t>ω</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and </a:t>
            </a:r>
            <a:r>
              <a:rPr lang="en-US" i="1" dirty="0" smtClean="0">
                <a:latin typeface="Times New Roman"/>
                <a:cs typeface="Times New Roman"/>
              </a:rPr>
              <a:t>C</a:t>
            </a:r>
            <a:r>
              <a:rPr lang="en-US" dirty="0" smtClean="0">
                <a:latin typeface="Calibri"/>
                <a:cs typeface="Calibri"/>
              </a:rPr>
              <a:t> corrects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errors, </a:t>
            </a:r>
            <a:r>
              <a:rPr lang="en-US" dirty="0" smtClean="0">
                <a:latin typeface="Calibri"/>
                <a:cs typeface="Calibri"/>
              </a:rPr>
              <a:t>the </a:t>
            </a:r>
            <a:r>
              <a:rPr lang="en-US" dirty="0" smtClean="0">
                <a:latin typeface="Calibri"/>
                <a:cs typeface="Calibri"/>
              </a:rPr>
              <a:t>construction is secure with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smtClean="0">
                <a:latin typeface="Times New Roman"/>
                <a:cs typeface="Times New Roman"/>
              </a:rPr>
              <a:t>≤ 0</a:t>
            </a:r>
          </a:p>
          <a:p>
            <a:pPr marL="285750" indent="-285750">
              <a:buFont typeface="Arial"/>
              <a:buChar char="•"/>
            </a:pPr>
            <a:endParaRPr lang="en-US" dirty="0" smtClean="0">
              <a:latin typeface="Calibri"/>
              <a:cs typeface="Calibri"/>
            </a:endParaRPr>
          </a:p>
        </p:txBody>
      </p:sp>
    </p:spTree>
    <p:extLst>
      <p:ext uri="{BB962C8B-B14F-4D97-AF65-F5344CB8AC3E}">
        <p14:creationId xmlns:p14="http://schemas.microsoft.com/office/powerpoint/2010/main" val="16960634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8229600" cy="2116221"/>
          </a:xfrm>
        </p:spPr>
        <p:txBody>
          <a:bodyPr>
            <a:normAutofit/>
          </a:bodyPr>
          <a:lstStyle/>
          <a:p>
            <a:r>
              <a:rPr lang="en-US" dirty="0" smtClean="0">
                <a:latin typeface="Calibri"/>
                <a:cs typeface="Calibri"/>
              </a:rPr>
              <a:t>Construction parameters:</a:t>
            </a:r>
            <a:endParaRPr lang="en-US" dirty="0" smtClean="0">
              <a:latin typeface="Calibri"/>
              <a:cs typeface="Calibri"/>
            </a:endParaRPr>
          </a:p>
          <a:p>
            <a:pPr lvl="1"/>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in most </a:t>
            </a:r>
            <a:r>
              <a:rPr lang="en-US" dirty="0" smtClean="0">
                <a:latin typeface="Calibri"/>
                <a:cs typeface="Calibri"/>
              </a:rPr>
              <a:t>symbols</a:t>
            </a:r>
            <a:endParaRPr lang="en-US" dirty="0" smtClean="0">
              <a:latin typeface="Calibri"/>
              <a:cs typeface="Calibri"/>
            </a:endParaRPr>
          </a:p>
          <a:p>
            <a:pPr lvl="1"/>
            <a:r>
              <a:rPr lang="en-US" dirty="0" smtClean="0">
                <a:latin typeface="Calibri"/>
                <a:cs typeface="Calibri"/>
              </a:rPr>
              <a:t>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p:txBody>
      </p:sp>
      <p:sp>
        <p:nvSpPr>
          <p:cNvPr id="4" name="Rectangle 3"/>
          <p:cNvSpPr/>
          <p:nvPr/>
        </p:nvSpPr>
        <p:spPr>
          <a:xfrm>
            <a:off x="4068722" y="1151682"/>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067317" y="2311345"/>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68844" y="1775934"/>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279114" y="910272"/>
            <a:ext cx="2111844" cy="2302596"/>
            <a:chOff x="6838074" y="2277355"/>
            <a:chExt cx="981497" cy="1772740"/>
          </a:xfrm>
        </p:grpSpPr>
        <p:sp>
          <p:nvSpPr>
            <p:cNvPr id="8" name="Trapezoid 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0" name="Straight Arrow Connector 9"/>
          <p:cNvCxnSpPr/>
          <p:nvPr/>
        </p:nvCxnSpPr>
        <p:spPr bwMode="auto">
          <a:xfrm flipV="1">
            <a:off x="518328" y="223054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3390959" y="1476572"/>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 name="Straight Arrow Connector 11"/>
          <p:cNvCxnSpPr/>
          <p:nvPr/>
        </p:nvCxnSpPr>
        <p:spPr bwMode="auto">
          <a:xfrm>
            <a:off x="3400388" y="262201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4196201156"/>
              </p:ext>
            </p:extLst>
          </p:nvPr>
        </p:nvGraphicFramePr>
        <p:xfrm>
          <a:off x="4142252" y="2330347"/>
          <a:ext cx="242888" cy="287338"/>
        </p:xfrm>
        <a:graphic>
          <a:graphicData uri="http://schemas.openxmlformats.org/presentationml/2006/ole">
            <mc:AlternateContent xmlns:mc="http://schemas.openxmlformats.org/markup-compatibility/2006">
              <mc:Choice xmlns:v="urn:schemas-microsoft-com:vml" Requires="v">
                <p:oleObj spid="_x0000_s139449"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142252" y="2330347"/>
                        <a:ext cx="242888" cy="287338"/>
                      </a:xfrm>
                      <a:prstGeom prst="rect">
                        <a:avLst/>
                      </a:prstGeom>
                    </p:spPr>
                  </p:pic>
                </p:oleObj>
              </mc:Fallback>
            </mc:AlternateContent>
          </a:graphicData>
        </a:graphic>
      </p:graphicFrame>
      <p:grpSp>
        <p:nvGrpSpPr>
          <p:cNvPr id="14" name="Group 13"/>
          <p:cNvGrpSpPr/>
          <p:nvPr/>
        </p:nvGrpSpPr>
        <p:grpSpPr>
          <a:xfrm>
            <a:off x="5014487" y="1823733"/>
            <a:ext cx="2578825" cy="1810201"/>
            <a:chOff x="6827762" y="2204122"/>
            <a:chExt cx="991809" cy="1845973"/>
          </a:xfrm>
        </p:grpSpPr>
        <p:sp>
          <p:nvSpPr>
            <p:cNvPr id="15" name="Trapezoid 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 name="TextBox 15"/>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258165" y="307869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8" name="Object 17"/>
          <p:cNvGraphicFramePr>
            <a:graphicFrameLocks noChangeAspect="1"/>
          </p:cNvGraphicFramePr>
          <p:nvPr>
            <p:extLst>
              <p:ext uri="{D42A27DB-BD31-4B8C-83A1-F6EECF244321}">
                <p14:modId xmlns:p14="http://schemas.microsoft.com/office/powerpoint/2010/main" val="4184818561"/>
              </p:ext>
            </p:extLst>
          </p:nvPr>
        </p:nvGraphicFramePr>
        <p:xfrm>
          <a:off x="4450879" y="2666195"/>
          <a:ext cx="307975" cy="350838"/>
        </p:xfrm>
        <a:graphic>
          <a:graphicData uri="http://schemas.openxmlformats.org/presentationml/2006/ole">
            <mc:AlternateContent xmlns:mc="http://schemas.openxmlformats.org/markup-compatibility/2006">
              <mc:Choice xmlns:v="urn:schemas-microsoft-com:vml" Requires="v">
                <p:oleObj spid="_x0000_s139450"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450879" y="2666195"/>
                        <a:ext cx="307975" cy="350838"/>
                      </a:xfrm>
                      <a:prstGeom prst="rect">
                        <a:avLst/>
                      </a:prstGeom>
                    </p:spPr>
                  </p:pic>
                </p:oleObj>
              </mc:Fallback>
            </mc:AlternateContent>
          </a:graphicData>
        </a:graphic>
      </p:graphicFrame>
      <p:cxnSp>
        <p:nvCxnSpPr>
          <p:cNvPr id="19" name="Straight Arrow Connector 18"/>
          <p:cNvCxnSpPr/>
          <p:nvPr/>
        </p:nvCxnSpPr>
        <p:spPr bwMode="auto">
          <a:xfrm flipV="1">
            <a:off x="7593313" y="245499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044227" y="1109355"/>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1" name="TextBox 20"/>
          <p:cNvSpPr txBox="1"/>
          <p:nvPr/>
        </p:nvSpPr>
        <p:spPr>
          <a:xfrm>
            <a:off x="634209" y="1723351"/>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2" name="Group 21"/>
          <p:cNvGrpSpPr/>
          <p:nvPr/>
        </p:nvGrpSpPr>
        <p:grpSpPr>
          <a:xfrm>
            <a:off x="7632041" y="2008399"/>
            <a:ext cx="579497" cy="369332"/>
            <a:chOff x="6366719" y="2492739"/>
            <a:chExt cx="579497" cy="369332"/>
          </a:xfrm>
        </p:grpSpPr>
        <p:sp>
          <p:nvSpPr>
            <p:cNvPr id="23" name="Rectangle 2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5" name="Rectangle 24"/>
          <p:cNvSpPr/>
          <p:nvPr/>
        </p:nvSpPr>
        <p:spPr>
          <a:xfrm>
            <a:off x="2457297" y="26053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26" name="Rectangle 25"/>
          <p:cNvSpPr/>
          <p:nvPr/>
        </p:nvSpPr>
        <p:spPr>
          <a:xfrm>
            <a:off x="2438947" y="1607734"/>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438947" y="167030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8" name="TextBox 27"/>
          <p:cNvSpPr txBox="1"/>
          <p:nvPr/>
        </p:nvSpPr>
        <p:spPr>
          <a:xfrm>
            <a:off x="2460798" y="2169975"/>
            <a:ext cx="344039" cy="369332"/>
          </a:xfrm>
          <a:prstGeom prst="rect">
            <a:avLst/>
          </a:prstGeom>
          <a:noFill/>
        </p:spPr>
        <p:txBody>
          <a:bodyPr wrap="none" rtlCol="0">
            <a:spAutoFit/>
          </a:bodyPr>
          <a:lstStyle/>
          <a:p>
            <a:r>
              <a:rPr lang="en-US" dirty="0" smtClean="0"/>
              <a:t>…</a:t>
            </a:r>
            <a:endParaRPr lang="en-US" dirty="0"/>
          </a:p>
        </p:txBody>
      </p:sp>
      <p:cxnSp>
        <p:nvCxnSpPr>
          <p:cNvPr id="29" name="Elbow Connector 28"/>
          <p:cNvCxnSpPr/>
          <p:nvPr/>
        </p:nvCxnSpPr>
        <p:spPr>
          <a:xfrm>
            <a:off x="1308975" y="2243926"/>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flipV="1">
            <a:off x="3134027" y="2617685"/>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5014487" y="1823733"/>
            <a:ext cx="2578825" cy="1810201"/>
            <a:chOff x="6827762" y="2204122"/>
            <a:chExt cx="991809" cy="1845973"/>
          </a:xfrm>
        </p:grpSpPr>
        <p:sp>
          <p:nvSpPr>
            <p:cNvPr id="32" name="Trapezoid 3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3" name="TextBox 3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34" name="Rectangle 33"/>
          <p:cNvSpPr/>
          <p:nvPr/>
        </p:nvSpPr>
        <p:spPr>
          <a:xfrm>
            <a:off x="5713905" y="312224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5" name="Rectangle 34"/>
          <p:cNvSpPr/>
          <p:nvPr/>
        </p:nvSpPr>
        <p:spPr>
          <a:xfrm>
            <a:off x="5695555" y="219147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5695555" y="2213940"/>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7" name="TextBox 36"/>
          <p:cNvSpPr txBox="1"/>
          <p:nvPr/>
        </p:nvSpPr>
        <p:spPr>
          <a:xfrm>
            <a:off x="5717406" y="2713614"/>
            <a:ext cx="344039" cy="369332"/>
          </a:xfrm>
          <a:prstGeom prst="rect">
            <a:avLst/>
          </a:prstGeom>
          <a:noFill/>
        </p:spPr>
        <p:txBody>
          <a:bodyPr wrap="none" rtlCol="0">
            <a:spAutoFit/>
          </a:bodyPr>
          <a:lstStyle/>
          <a:p>
            <a:r>
              <a:rPr lang="en-US" dirty="0" smtClean="0"/>
              <a:t>…</a:t>
            </a:r>
            <a:endParaRPr lang="en-US" dirty="0"/>
          </a:p>
        </p:txBody>
      </p:sp>
      <p:cxnSp>
        <p:nvCxnSpPr>
          <p:cNvPr id="38" name="Straight Arrow Connector 37"/>
          <p:cNvCxnSpPr/>
          <p:nvPr/>
        </p:nvCxnSpPr>
        <p:spPr bwMode="auto">
          <a:xfrm flipV="1">
            <a:off x="6393842" y="3499367"/>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9" name="Rectangle 38"/>
          <p:cNvSpPr/>
          <p:nvPr/>
        </p:nvSpPr>
        <p:spPr>
          <a:xfrm>
            <a:off x="6393842" y="2145681"/>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0" name="Rectangle 39"/>
          <p:cNvSpPr/>
          <p:nvPr/>
        </p:nvSpPr>
        <p:spPr>
          <a:xfrm>
            <a:off x="6410084" y="3122248"/>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41" name="Elbow Connector 40"/>
          <p:cNvCxnSpPr/>
          <p:nvPr/>
        </p:nvCxnSpPr>
        <p:spPr>
          <a:xfrm flipV="1">
            <a:off x="5077386" y="2550908"/>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a:off x="5077386" y="3090294"/>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6670815" y="2771093"/>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4" name="Straight Arrow Connector 43"/>
          <p:cNvCxnSpPr/>
          <p:nvPr/>
        </p:nvCxnSpPr>
        <p:spPr bwMode="auto">
          <a:xfrm flipV="1">
            <a:off x="6393842" y="2526361"/>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5" name="Straight Arrow Connector 44"/>
          <p:cNvCxnSpPr/>
          <p:nvPr/>
        </p:nvCxnSpPr>
        <p:spPr bwMode="auto">
          <a:xfrm flipV="1">
            <a:off x="7433509" y="2454999"/>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6" name="TextBox 45"/>
          <p:cNvSpPr txBox="1"/>
          <p:nvPr/>
        </p:nvSpPr>
        <p:spPr>
          <a:xfrm>
            <a:off x="1364487" y="1354019"/>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2335754" y="1479859"/>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8" name="Rectangle 36"/>
          <p:cNvSpPr>
            <a:spLocks noChangeArrowheads="1"/>
          </p:cNvSpPr>
          <p:nvPr/>
        </p:nvSpPr>
        <p:spPr bwMode="auto">
          <a:xfrm>
            <a:off x="338285" y="5803627"/>
            <a:ext cx="7682767" cy="96079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Question:</a:t>
            </a:r>
            <a:r>
              <a:rPr lang="en-US" sz="2400" b="1" dirty="0" smtClean="0">
                <a:latin typeface="Calibri"/>
                <a:cs typeface="Calibri"/>
              </a:rPr>
              <a:t> Can we reduce required entropy of symbols?</a:t>
            </a:r>
            <a:endParaRPr lang="en-US" sz="2400" b="1" i="1" dirty="0" smtClean="0">
              <a:latin typeface="Times New Roman"/>
              <a:cs typeface="Times New Roman"/>
            </a:endParaRPr>
          </a:p>
        </p:txBody>
      </p:sp>
    </p:spTree>
    <p:extLst>
      <p:ext uri="{BB962C8B-B14F-4D97-AF65-F5344CB8AC3E}">
        <p14:creationId xmlns:p14="http://schemas.microsoft.com/office/powerpoint/2010/main" val="3138473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
        <p:nvSpPr>
          <p:cNvPr id="3" name="Content Placeholder 2"/>
          <p:cNvSpPr>
            <a:spLocks noGrp="1"/>
          </p:cNvSpPr>
          <p:nvPr>
            <p:ph idx="1"/>
          </p:nvPr>
        </p:nvSpPr>
        <p:spPr>
          <a:xfrm>
            <a:off x="451635" y="920316"/>
            <a:ext cx="8229600" cy="3124890"/>
          </a:xfrm>
        </p:spPr>
        <p:txBody>
          <a:bodyPr>
            <a:normAutofit fontScale="92500"/>
          </a:bodyPr>
          <a:lstStyle/>
          <a:p>
            <a:r>
              <a:rPr lang="en-US" dirty="0" smtClean="0"/>
              <a:t>Individual obfuscation of </a:t>
            </a:r>
            <a:r>
              <a:rPr lang="en-US" dirty="0" smtClean="0"/>
              <a:t>symbols leaks equality, </a:t>
            </a:r>
            <a:r>
              <a:rPr lang="en-US" dirty="0" smtClean="0"/>
              <a:t>needed high entropy to retain security</a:t>
            </a:r>
          </a:p>
          <a:p>
            <a:r>
              <a:rPr lang="en-US" dirty="0" smtClean="0"/>
              <a:t>Can we reduce the necessary entropy if we obfuscate multiple </a:t>
            </a:r>
            <a:r>
              <a:rPr lang="en-US" dirty="0" smtClean="0"/>
              <a:t>symbols together</a:t>
            </a:r>
            <a:r>
              <a:rPr lang="en-US" dirty="0" smtClean="0"/>
              <a:t>?</a:t>
            </a:r>
          </a:p>
          <a:p>
            <a:pPr lvl="1"/>
            <a:r>
              <a:rPr lang="en-US" dirty="0" smtClean="0"/>
              <a:t>Obfuscating all </a:t>
            </a:r>
            <a:r>
              <a:rPr lang="en-US" dirty="0" smtClean="0"/>
              <a:t>symbols together </a:t>
            </a:r>
            <a:r>
              <a:rPr lang="en-US" dirty="0" smtClean="0"/>
              <a:t>works </a:t>
            </a:r>
            <a:r>
              <a:rPr lang="en-US" dirty="0" smtClean="0"/>
              <a:t/>
            </a:r>
            <a:br>
              <a:rPr lang="en-US" dirty="0" smtClean="0"/>
            </a:br>
            <a:r>
              <a:rPr lang="en-US" dirty="0" smtClean="0"/>
              <a:t>but </a:t>
            </a:r>
            <a:r>
              <a:rPr lang="en-US" dirty="0" smtClean="0"/>
              <a:t>eliminates </a:t>
            </a:r>
            <a:r>
              <a:rPr lang="en-US" dirty="0" smtClean="0"/>
              <a:t>error tolerance</a:t>
            </a:r>
            <a:endParaRPr lang="en-US" dirty="0"/>
          </a:p>
        </p:txBody>
      </p:sp>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460409" y="4045205"/>
            <a:ext cx="2111844" cy="2302596"/>
            <a:chOff x="6838074" y="2277355"/>
            <a:chExt cx="981497" cy="1772740"/>
          </a:xfrm>
        </p:grpSpPr>
        <p:sp>
          <p:nvSpPr>
            <p:cNvPr id="8" name="Trapezoid 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0" name="Straight Arrow Connector 9"/>
          <p:cNvCxnSpPr/>
          <p:nvPr/>
        </p:nvCxnSpPr>
        <p:spPr bwMode="auto">
          <a:xfrm flipV="1">
            <a:off x="699623" y="536547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3534169590"/>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0467"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3547" y="5465280"/>
                        <a:ext cx="242888" cy="287338"/>
                      </a:xfrm>
                      <a:prstGeom prst="rect">
                        <a:avLst/>
                      </a:prstGeom>
                    </p:spPr>
                  </p:pic>
                </p:oleObj>
              </mc:Fallback>
            </mc:AlternateContent>
          </a:graphicData>
        </a:graphic>
      </p:graphicFrame>
      <p:grpSp>
        <p:nvGrpSpPr>
          <p:cNvPr id="14" name="Group 13"/>
          <p:cNvGrpSpPr/>
          <p:nvPr/>
        </p:nvGrpSpPr>
        <p:grpSpPr>
          <a:xfrm>
            <a:off x="5195782" y="4958666"/>
            <a:ext cx="2578825" cy="1810201"/>
            <a:chOff x="6827762" y="2204122"/>
            <a:chExt cx="991809" cy="1845973"/>
          </a:xfrm>
        </p:grpSpPr>
        <p:sp>
          <p:nvSpPr>
            <p:cNvPr id="15" name="Trapezoid 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 name="TextBox 15"/>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439460" y="621362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8" name="Object 17"/>
          <p:cNvGraphicFramePr>
            <a:graphicFrameLocks noChangeAspect="1"/>
          </p:cNvGraphicFramePr>
          <p:nvPr>
            <p:extLst>
              <p:ext uri="{D42A27DB-BD31-4B8C-83A1-F6EECF244321}">
                <p14:modId xmlns:p14="http://schemas.microsoft.com/office/powerpoint/2010/main" val="671751725"/>
              </p:ext>
            </p:extLst>
          </p:nvPr>
        </p:nvGraphicFramePr>
        <p:xfrm>
          <a:off x="4632174" y="5801128"/>
          <a:ext cx="307975" cy="350838"/>
        </p:xfrm>
        <a:graphic>
          <a:graphicData uri="http://schemas.openxmlformats.org/presentationml/2006/ole">
            <mc:AlternateContent xmlns:mc="http://schemas.openxmlformats.org/markup-compatibility/2006">
              <mc:Choice xmlns:v="urn:schemas-microsoft-com:vml" Requires="v">
                <p:oleObj spid="_x0000_s140468"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2174" y="5801128"/>
                        <a:ext cx="307975" cy="350838"/>
                      </a:xfrm>
                      <a:prstGeom prst="rect">
                        <a:avLst/>
                      </a:prstGeom>
                    </p:spPr>
                  </p:pic>
                </p:oleObj>
              </mc:Fallback>
            </mc:AlternateContent>
          </a:graphicData>
        </a:graphic>
      </p:graphicFrame>
      <p:cxnSp>
        <p:nvCxnSpPr>
          <p:cNvPr id="19" name="Straight Arrow Connector 18"/>
          <p:cNvCxnSpPr/>
          <p:nvPr/>
        </p:nvCxnSpPr>
        <p:spPr bwMode="auto">
          <a:xfrm flipV="1">
            <a:off x="7774608" y="558993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1" name="TextBox 20"/>
          <p:cNvSpPr txBox="1"/>
          <p:nvPr/>
        </p:nvSpPr>
        <p:spPr>
          <a:xfrm>
            <a:off x="815504" y="4858284"/>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2" name="Group 21"/>
          <p:cNvGrpSpPr/>
          <p:nvPr/>
        </p:nvGrpSpPr>
        <p:grpSpPr>
          <a:xfrm>
            <a:off x="7813336" y="5143332"/>
            <a:ext cx="579497" cy="369332"/>
            <a:chOff x="6366719" y="2492739"/>
            <a:chExt cx="579497" cy="369332"/>
          </a:xfrm>
        </p:grpSpPr>
        <p:sp>
          <p:nvSpPr>
            <p:cNvPr id="23" name="Rectangle 2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5" name="Rectangle 24"/>
          <p:cNvSpPr/>
          <p:nvPr/>
        </p:nvSpPr>
        <p:spPr>
          <a:xfrm>
            <a:off x="2638592" y="574027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26" name="Rectangle 25"/>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8" name="TextBox 27"/>
          <p:cNvSpPr txBox="1"/>
          <p:nvPr/>
        </p:nvSpPr>
        <p:spPr>
          <a:xfrm>
            <a:off x="2642093" y="5304908"/>
            <a:ext cx="344039" cy="369332"/>
          </a:xfrm>
          <a:prstGeom prst="rect">
            <a:avLst/>
          </a:prstGeom>
          <a:noFill/>
        </p:spPr>
        <p:txBody>
          <a:bodyPr wrap="none" rtlCol="0">
            <a:spAutoFit/>
          </a:bodyPr>
          <a:lstStyle/>
          <a:p>
            <a:r>
              <a:rPr lang="en-US" dirty="0" smtClean="0"/>
              <a:t>…</a:t>
            </a:r>
            <a:endParaRPr lang="en-US" dirty="0"/>
          </a:p>
        </p:txBody>
      </p:sp>
      <p:cxnSp>
        <p:nvCxnSpPr>
          <p:cNvPr id="29" name="Elbow Connector 28"/>
          <p:cNvCxnSpPr/>
          <p:nvPr/>
        </p:nvCxnSpPr>
        <p:spPr>
          <a:xfrm>
            <a:off x="1490270" y="5378859"/>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flipV="1">
            <a:off x="3315322" y="5752618"/>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5195782" y="4958666"/>
            <a:ext cx="2578825" cy="1810201"/>
            <a:chOff x="6827762" y="2204122"/>
            <a:chExt cx="991809" cy="1845973"/>
          </a:xfrm>
        </p:grpSpPr>
        <p:sp>
          <p:nvSpPr>
            <p:cNvPr id="32" name="Trapezoid 3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3" name="TextBox 3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34" name="Rectangle 33"/>
          <p:cNvSpPr/>
          <p:nvPr/>
        </p:nvSpPr>
        <p:spPr>
          <a:xfrm>
            <a:off x="5895200" y="6257181"/>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5" name="Rectangle 34"/>
          <p:cNvSpPr/>
          <p:nvPr/>
        </p:nvSpPr>
        <p:spPr>
          <a:xfrm>
            <a:off x="5876850" y="5326410"/>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5876850" y="5348873"/>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7" name="TextBox 36"/>
          <p:cNvSpPr txBox="1"/>
          <p:nvPr/>
        </p:nvSpPr>
        <p:spPr>
          <a:xfrm>
            <a:off x="5898701" y="5848547"/>
            <a:ext cx="344039" cy="369332"/>
          </a:xfrm>
          <a:prstGeom prst="rect">
            <a:avLst/>
          </a:prstGeom>
          <a:noFill/>
        </p:spPr>
        <p:txBody>
          <a:bodyPr wrap="none" rtlCol="0">
            <a:spAutoFit/>
          </a:bodyPr>
          <a:lstStyle/>
          <a:p>
            <a:r>
              <a:rPr lang="en-US" dirty="0" smtClean="0"/>
              <a:t>…</a:t>
            </a:r>
            <a:endParaRPr lang="en-US" dirty="0"/>
          </a:p>
        </p:txBody>
      </p:sp>
      <p:cxnSp>
        <p:nvCxnSpPr>
          <p:cNvPr id="38" name="Straight Arrow Connector 37"/>
          <p:cNvCxnSpPr/>
          <p:nvPr/>
        </p:nvCxnSpPr>
        <p:spPr bwMode="auto">
          <a:xfrm flipV="1">
            <a:off x="6575137" y="6634300"/>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9" name="Rectangle 38"/>
          <p:cNvSpPr/>
          <p:nvPr/>
        </p:nvSpPr>
        <p:spPr>
          <a:xfrm>
            <a:off x="6575137" y="5280614"/>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0" name="Rectangle 39"/>
          <p:cNvSpPr/>
          <p:nvPr/>
        </p:nvSpPr>
        <p:spPr>
          <a:xfrm>
            <a:off x="6591379" y="6257181"/>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41" name="Elbow Connector 40"/>
          <p:cNvCxnSpPr/>
          <p:nvPr/>
        </p:nvCxnSpPr>
        <p:spPr>
          <a:xfrm flipV="1">
            <a:off x="5258681" y="5685841"/>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a:off x="5258681" y="6225227"/>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6852110" y="5906026"/>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4" name="Straight Arrow Connector 43"/>
          <p:cNvCxnSpPr/>
          <p:nvPr/>
        </p:nvCxnSpPr>
        <p:spPr bwMode="auto">
          <a:xfrm flipV="1">
            <a:off x="6575137" y="5661294"/>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5" name="Straight Arrow Connector 44"/>
          <p:cNvCxnSpPr/>
          <p:nvPr/>
        </p:nvCxnSpPr>
        <p:spPr bwMode="auto">
          <a:xfrm flipV="1">
            <a:off x="7614804" y="5589932"/>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6" name="TextBox 45"/>
          <p:cNvSpPr txBox="1"/>
          <p:nvPr/>
        </p:nvSpPr>
        <p:spPr>
          <a:xfrm>
            <a:off x="1545782" y="4488952"/>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2517049" y="4614792"/>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3996644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724629631"/>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1403"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9" y="586017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2" y="4014121"/>
            <a:ext cx="679937" cy="484949"/>
            <a:chOff x="2620242" y="4742667"/>
            <a:chExt cx="679937" cy="484949"/>
          </a:xfrm>
        </p:grpSpPr>
        <p:sp>
          <p:nvSpPr>
            <p:cNvPr id="26" name="Rectangle 25"/>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7" y="4970545"/>
            <a:ext cx="67993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5108989" y="4256596"/>
            <a:ext cx="2109959"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5134074" y="4777513"/>
            <a:ext cx="2084874" cy="435507"/>
          </a:xfrm>
          <a:prstGeom prst="bentConnector3">
            <a:avLst>
              <a:gd name="adj1" fmla="val 4939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a:stCxn id="25" idx="3"/>
          </p:cNvCxnSpPr>
          <p:nvPr/>
        </p:nvCxnSpPr>
        <p:spPr>
          <a:xfrm flipV="1">
            <a:off x="5120706" y="4777513"/>
            <a:ext cx="2098242" cy="1325139"/>
          </a:xfrm>
          <a:prstGeom prst="bentConnector3">
            <a:avLst>
              <a:gd name="adj1" fmla="val 49849"/>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a:t>
            </a:r>
            <a:r>
              <a:rPr lang="en-US" dirty="0" smtClean="0"/>
              <a:t>symbols/</a:t>
            </a:r>
            <a:r>
              <a:rPr lang="en-US" dirty="0" smtClean="0"/>
              <a:t>obfuscations in 1-1 correspondence, introduce level of indirection</a:t>
            </a:r>
          </a:p>
          <a:p>
            <a:r>
              <a:rPr lang="en-US" dirty="0" smtClean="0"/>
              <a:t>Create </a:t>
            </a:r>
            <a:r>
              <a:rPr lang="en-US" dirty="0"/>
              <a:t>random bipartite graph between </a:t>
            </a:r>
            <a:r>
              <a:rPr lang="en-US" dirty="0" smtClean="0"/>
              <a:t>symbols and </a:t>
            </a:r>
            <a:r>
              <a:rPr lang="en-US" dirty="0"/>
              <a:t>obfuscations </a:t>
            </a:r>
            <a:r>
              <a:rPr lang="en-US" dirty="0"/>
              <a:t>(published in </a:t>
            </a:r>
            <a:r>
              <a:rPr lang="en-US" i="1" dirty="0">
                <a:latin typeface="Times New Roman"/>
                <a:cs typeface="Times New Roman"/>
              </a:rPr>
              <a:t>p</a:t>
            </a:r>
            <a:r>
              <a:rPr lang="en-US" dirty="0"/>
              <a:t> </a:t>
            </a:r>
            <a:r>
              <a:rPr lang="en-US" dirty="0" smtClean="0"/>
              <a:t>)</a:t>
            </a:r>
          </a:p>
          <a:p>
            <a:pPr lvl="1"/>
            <a:r>
              <a:rPr lang="en-US" dirty="0" smtClean="0"/>
              <a:t>Each obfuscation has degree </a:t>
            </a:r>
            <a:r>
              <a:rPr lang="en-US" i="1" dirty="0" smtClean="0">
                <a:latin typeface="Times New Roman"/>
                <a:cs typeface="Times New Roman"/>
              </a:rPr>
              <a:t>α</a:t>
            </a:r>
            <a:endParaRPr lang="en-US" dirty="0" smtClean="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Tree>
    <p:extLst>
      <p:ext uri="{BB962C8B-B14F-4D97-AF65-F5344CB8AC3E}">
        <p14:creationId xmlns:p14="http://schemas.microsoft.com/office/powerpoint/2010/main" val="266263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177755059"/>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2426"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2" y="4014121"/>
            <a:ext cx="1707051" cy="484949"/>
            <a:chOff x="2620241" y="4742667"/>
            <a:chExt cx="916890"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279608"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285261"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a:t>
            </a:r>
            <a:r>
              <a:rPr lang="en-US" dirty="0" smtClean="0"/>
              <a:t>symbols/</a:t>
            </a:r>
            <a:r>
              <a:rPr lang="en-US" dirty="0" smtClean="0"/>
              <a:t>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Tree>
    <p:extLst>
      <p:ext uri="{BB962C8B-B14F-4D97-AF65-F5344CB8AC3E}">
        <p14:creationId xmlns:p14="http://schemas.microsoft.com/office/powerpoint/2010/main" val="278945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3486134193"/>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3450"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2" y="4014121"/>
            <a:ext cx="1707051" cy="484949"/>
            <a:chOff x="2620241" y="4742667"/>
            <a:chExt cx="916890"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279608"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285261"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a:t>
            </a:r>
            <a:r>
              <a:rPr lang="en-US" dirty="0" smtClean="0"/>
              <a:t>symbols/</a:t>
            </a:r>
            <a:r>
              <a:rPr lang="en-US" dirty="0" smtClean="0"/>
              <a:t>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5"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Tree>
    <p:extLst>
      <p:ext uri="{BB962C8B-B14F-4D97-AF65-F5344CB8AC3E}">
        <p14:creationId xmlns:p14="http://schemas.microsoft.com/office/powerpoint/2010/main" val="141331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1911960672"/>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4474"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2" y="4014121"/>
            <a:ext cx="1707051" cy="484949"/>
            <a:chOff x="2620241" y="4742667"/>
            <a:chExt cx="916890"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279608"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285261"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a:t>
            </a:r>
            <a:r>
              <a:rPr lang="en-US" dirty="0" smtClean="0"/>
              <a:t>symbols/</a:t>
            </a:r>
            <a:r>
              <a:rPr lang="en-US" dirty="0" smtClean="0"/>
              <a:t>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a:endCxn id="25" idx="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a:endCxn id="25" idx="1"/>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a:endCxn id="25" idx="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Tree>
    <p:extLst>
      <p:ext uri="{BB962C8B-B14F-4D97-AF65-F5344CB8AC3E}">
        <p14:creationId xmlns:p14="http://schemas.microsoft.com/office/powerpoint/2010/main" val="198405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3811396574"/>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5498"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7" y="4014121"/>
            <a:ext cx="1726169" cy="484949"/>
            <a:chOff x="2620241" y="4742667"/>
            <a:chExt cx="927158"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927157"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4</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10</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653775"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3</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a:solidFill>
                    <a:srgbClr val="FFFFFF"/>
                  </a:solidFill>
                  <a:latin typeface="Times New Roman"/>
                  <a:cs typeface="Times New Roman"/>
                </a:rPr>
                <a:t>6</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8</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a:t>
            </a:r>
            <a:r>
              <a:rPr lang="en-US" dirty="0" smtClean="0"/>
              <a:t>symbols/</a:t>
            </a:r>
            <a:r>
              <a:rPr lang="en-US" dirty="0" smtClean="0"/>
              <a:t>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a:endCxn id="25" idx="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a:endCxn id="25" idx="1"/>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a:endCxn id="25" idx="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Tree>
    <p:extLst>
      <p:ext uri="{BB962C8B-B14F-4D97-AF65-F5344CB8AC3E}">
        <p14:creationId xmlns:p14="http://schemas.microsoft.com/office/powerpoint/2010/main" val="36914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139321"/>
          </a:xfrm>
          <a:prstGeom prst="rect">
            <a:avLst/>
          </a:prstGeom>
          <a:noFill/>
        </p:spPr>
        <p:txBody>
          <a:bodyPr wrap="square" rtlCol="0">
            <a:spAutoFit/>
          </a:bodyPr>
          <a:lstStyle/>
          <a:p>
            <a:pPr marL="285750" indent="-285750">
              <a:buFont typeface="Arial"/>
              <a:buChar char="•"/>
            </a:pPr>
            <a:r>
              <a:rPr lang="en-US" dirty="0" smtClean="0"/>
              <a:t>As a minimum condition, adversary should not be guess a point </a:t>
            </a:r>
            <a:r>
              <a:rPr lang="en-US" i="1" dirty="0" smtClean="0">
                <a:latin typeface="Times New Roman"/>
                <a:cs typeface="Times New Roman"/>
              </a:rPr>
              <a:t>w</a:t>
            </a:r>
            <a:r>
              <a:rPr lang="en-US" dirty="0" smtClean="0">
                <a:latin typeface="Times New Roman"/>
                <a:cs typeface="Times New Roman"/>
              </a:rPr>
              <a:t>*</a:t>
            </a:r>
            <a:r>
              <a:rPr lang="en-US" baseline="-25000" dirty="0" smtClean="0"/>
              <a:t> </a:t>
            </a:r>
            <a:r>
              <a:rPr lang="en-US" dirty="0" smtClean="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of </a:t>
            </a:r>
            <a:r>
              <a:rPr lang="en-US" i="1" dirty="0" smtClean="0">
                <a:latin typeface="Times New Roman"/>
                <a:cs typeface="Times New Roman"/>
              </a:rPr>
              <a:t>w</a:t>
            </a:r>
            <a:r>
              <a:rPr lang="en-US" baseline="-25000" dirty="0" smtClean="0">
                <a:latin typeface="Times New Roman"/>
                <a:cs typeface="Times New Roman"/>
              </a:rPr>
              <a:t>0</a:t>
            </a:r>
          </a:p>
          <a:p>
            <a:pPr marL="285750" indent="-285750">
              <a:buFont typeface="Arial"/>
              <a:buChar char="•"/>
            </a:pPr>
            <a:r>
              <a:rPr lang="en-US" dirty="0" smtClean="0"/>
              <a:t>As the error tolerance increases this becomes easier</a:t>
            </a:r>
          </a:p>
          <a:p>
            <a:pPr marL="285750" indent="-285750">
              <a:buFont typeface="Arial"/>
              <a:buChar char="•"/>
            </a:pPr>
            <a:r>
              <a:rPr lang="en-US" dirty="0"/>
              <a:t>As an extreme example consider a distribution </a:t>
            </a:r>
            <a:r>
              <a:rPr lang="en-US" dirty="0">
                <a:latin typeface="Times New Roman"/>
                <a:cs typeface="Times New Roman"/>
              </a:rPr>
              <a:t>W </a:t>
            </a:r>
            <a:r>
              <a:rPr lang="en-US" dirty="0">
                <a:cs typeface="Calibri"/>
              </a:rPr>
              <a:t>where all points are close</a:t>
            </a:r>
          </a:p>
          <a:p>
            <a:pPr marL="285750" indent="-285750">
              <a:buFont typeface="Arial"/>
              <a:buChar char="•"/>
            </a:pPr>
            <a:endParaRPr lang="en-US" dirty="0" smtClean="0"/>
          </a:p>
        </p:txBody>
      </p:sp>
      <p:sp>
        <p:nvSpPr>
          <p:cNvPr id="7" name="Oval 6"/>
          <p:cNvSpPr/>
          <p:nvPr/>
        </p:nvSpPr>
        <p:spPr>
          <a:xfrm>
            <a:off x="6209284" y="2948432"/>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879935" y="36348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906924" y="2459335"/>
            <a:ext cx="1816177" cy="1200329"/>
          </a:xfrm>
          <a:prstGeom prst="rect">
            <a:avLst/>
          </a:prstGeom>
          <a:noFill/>
        </p:spPr>
        <p:txBody>
          <a:bodyPr wrap="none" rtlCol="0">
            <a:spAutoFit/>
          </a:bodyPr>
          <a:lstStyle/>
          <a:p>
            <a:r>
              <a:rPr lang="en-US" dirty="0" smtClean="0"/>
              <a:t>Any input to </a:t>
            </a:r>
            <a:r>
              <a:rPr lang="en-US" i="1" dirty="0" smtClean="0">
                <a:latin typeface="Times New Roman"/>
                <a:cs typeface="Times New Roman"/>
              </a:rPr>
              <a:t>Rep</a:t>
            </a:r>
          </a:p>
          <a:p>
            <a:r>
              <a:rPr lang="en-US" dirty="0" smtClean="0"/>
              <a:t>in this </a:t>
            </a:r>
            <a:r>
              <a:rPr lang="en-US" dirty="0" smtClean="0"/>
              <a:t>ball </a:t>
            </a:r>
            <a:br>
              <a:rPr lang="en-US" dirty="0" smtClean="0"/>
            </a:br>
            <a:r>
              <a:rPr lang="en-US" dirty="0" smtClean="0"/>
              <a:t>( of </a:t>
            </a:r>
            <a:r>
              <a:rPr lang="en-US" dirty="0" smtClean="0"/>
              <a:t>size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smtClean="0">
                <a:latin typeface="Times New Roman"/>
                <a:cs typeface="Times New Roman"/>
              </a:rPr>
              <a:t>|</a:t>
            </a:r>
            <a:r>
              <a:rPr lang="en-US" dirty="0" smtClean="0"/>
              <a:t> </a:t>
            </a:r>
            <a:r>
              <a:rPr lang="en-US" dirty="0" smtClean="0"/>
              <a:t>) </a:t>
            </a:r>
            <a:br>
              <a:rPr lang="en-US" dirty="0" smtClean="0"/>
            </a:br>
            <a:r>
              <a:rPr lang="en-US" dirty="0" smtClean="0"/>
              <a:t>produces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879935" y="3265543"/>
            <a:ext cx="443626" cy="369332"/>
          </a:xfrm>
          <a:prstGeom prst="rect">
            <a:avLst/>
          </a:prstGeom>
        </p:spPr>
        <p:txBody>
          <a:bodyPr wrap="none">
            <a:spAutoFit/>
          </a:bodyPr>
          <a:lstStyle/>
          <a:p>
            <a:r>
              <a:rPr lang="en-US" i="1" dirty="0">
                <a:latin typeface="Times New Roman"/>
                <a:cs typeface="Times New Roman"/>
              </a:rPr>
              <a:t>w</a:t>
            </a:r>
            <a:r>
              <a:rPr lang="en-US" baseline="-25000" dirty="0">
                <a:latin typeface="Times New Roman"/>
                <a:cs typeface="Times New Roman"/>
              </a:rPr>
              <a:t>0</a:t>
            </a:r>
            <a:endParaRPr lang="en-US" dirty="0"/>
          </a:p>
        </p:txBody>
      </p:sp>
    </p:spTree>
    <p:extLst>
      <p:ext uri="{BB962C8B-B14F-4D97-AF65-F5344CB8AC3E}">
        <p14:creationId xmlns:p14="http://schemas.microsoft.com/office/powerpoint/2010/main" val="958042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 presetClass="emph" presetSubtype="0" fill="hold" grpId="0" nodeType="clickEffect">
                                  <p:stCondLst>
                                    <p:cond delay="0"/>
                                  </p:stCondLst>
                                  <p:childTnLst>
                                    <p:animScale>
                                      <p:cBhvr>
                                        <p:cTn id="32" dur="2000" fill="hold"/>
                                        <p:tgtEl>
                                          <p:spTgt spid="7"/>
                                        </p:tgtEl>
                                      </p:cBhvr>
                                      <p:by x="150000" y="150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uiExpand="1" build="p"/>
      <p:bldP spid="7" grpId="0" animBg="1"/>
      <p:bldP spid="7" grpId="1" animBg="1"/>
      <p:bldP spid="7" grpId="2" animBg="1"/>
      <p:bldP spid="9" grpId="0" animBg="1"/>
      <p:bldP spid="9" grpId="1" animBg="1"/>
      <p:bldP spid="10" grpId="0"/>
      <p:bldP spid="10" grpId="1"/>
      <p:bldP spid="11" grpId="0"/>
      <p:bldP spid="11"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4220271509"/>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7550"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7" y="4014121"/>
            <a:ext cx="1726169" cy="484949"/>
            <a:chOff x="2620241" y="4742667"/>
            <a:chExt cx="927158"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927157"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4</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10</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653775"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3</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a:solidFill>
                    <a:srgbClr val="FFFFFF"/>
                  </a:solidFill>
                  <a:latin typeface="Times New Roman"/>
                  <a:cs typeface="Times New Roman"/>
                </a:rPr>
                <a:t>6</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8</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a:endCxn id="25" idx="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a:endCxn id="25" idx="1"/>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a:endCxn id="25" idx="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Content Placeholder 2"/>
          <p:cNvSpPr txBox="1">
            <a:spLocks/>
          </p:cNvSpPr>
          <p:nvPr/>
        </p:nvSpPr>
        <p:spPr>
          <a:xfrm>
            <a:off x="457200" y="731520"/>
            <a:ext cx="8229600" cy="2217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The graph </a:t>
            </a:r>
            <a:r>
              <a:rPr lang="en-US" sz="2000" dirty="0" smtClean="0"/>
              <a:t>is </a:t>
            </a:r>
            <a:r>
              <a:rPr lang="en-US" sz="2000" dirty="0" smtClean="0"/>
              <a:t>an averaging sampler </a:t>
            </a:r>
            <a:r>
              <a:rPr lang="en-US" sz="1800" dirty="0" smtClean="0"/>
              <a:t>[Lu2002,Vadhan2003]</a:t>
            </a:r>
            <a:endParaRPr lang="en-US" sz="2000" dirty="0" smtClean="0"/>
          </a:p>
          <a:p>
            <a:r>
              <a:rPr lang="en-US" sz="2000" dirty="0"/>
              <a:t>Obfuscating multiple blocks together degrades error tolerance</a:t>
            </a:r>
          </a:p>
          <a:p>
            <a:pPr lvl="1"/>
            <a:r>
              <a:rPr lang="en-US" sz="2000" dirty="0" smtClean="0"/>
              <a:t>If </a:t>
            </a: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latin typeface="Times New Roman"/>
                <a:cs typeface="Times New Roman"/>
              </a:rPr>
              <a:t>)≤ </a:t>
            </a:r>
            <a:r>
              <a:rPr lang="en-US" sz="2000" i="1" dirty="0" err="1" smtClean="0">
                <a:latin typeface="Times New Roman"/>
                <a:cs typeface="Times New Roman"/>
              </a:rPr>
              <a:t>d</a:t>
            </a:r>
            <a:r>
              <a:rPr lang="en-US" sz="2000" baseline="-25000" dirty="0" err="1" smtClean="0">
                <a:latin typeface="Times New Roman"/>
                <a:cs typeface="Times New Roman"/>
              </a:rPr>
              <a:t>max</a:t>
            </a:r>
            <a:r>
              <a:rPr lang="en-US" sz="2000" dirty="0" smtClean="0"/>
              <a:t>, then the probability of an obfuscation containing an error is </a:t>
            </a:r>
            <a:r>
              <a:rPr lang="en-US" sz="2000" i="1" dirty="0" smtClean="0">
                <a:latin typeface="Times New Roman"/>
                <a:cs typeface="Times New Roman"/>
              </a:rPr>
              <a:t>O</a:t>
            </a:r>
            <a:r>
              <a:rPr lang="en-US" sz="2000" dirty="0" smtClean="0">
                <a:latin typeface="Times New Roman"/>
                <a:cs typeface="Times New Roman"/>
              </a:rPr>
              <a:t>(</a:t>
            </a:r>
            <a:r>
              <a:rPr lang="en-US" sz="2000" i="1" dirty="0" err="1" smtClean="0">
                <a:latin typeface="Times New Roman"/>
                <a:cs typeface="Times New Roman"/>
              </a:rPr>
              <a:t>d</a:t>
            </a:r>
            <a:r>
              <a:rPr lang="en-US" sz="2000" baseline="-25000" dirty="0" err="1" smtClean="0">
                <a:latin typeface="Times New Roman"/>
                <a:cs typeface="Times New Roman"/>
              </a:rPr>
              <a:t>max</a:t>
            </a:r>
            <a:r>
              <a:rPr lang="en-US" sz="2000" dirty="0" smtClean="0">
                <a:latin typeface="Times New Roman"/>
                <a:cs typeface="Times New Roman"/>
              </a:rPr>
              <a:t>*α</a:t>
            </a:r>
            <a:r>
              <a:rPr lang="en-US" sz="2000" dirty="0" smtClean="0">
                <a:latin typeface="Times New Roman"/>
                <a:cs typeface="Times New Roman"/>
              </a:rPr>
              <a:t>)</a:t>
            </a:r>
            <a:r>
              <a:rPr lang="en-US" sz="2000" dirty="0" smtClean="0"/>
              <a:t>, graph is independent of error locations</a:t>
            </a:r>
            <a:endParaRPr lang="en-US" sz="2000" dirty="0" smtClean="0"/>
          </a:p>
          <a:p>
            <a:pPr lvl="1"/>
            <a:r>
              <a:rPr lang="en-US" sz="2000" dirty="0" smtClean="0"/>
              <a:t>If </a:t>
            </a:r>
            <a:r>
              <a:rPr lang="en-US" sz="2000" i="1" dirty="0" smtClean="0">
                <a:latin typeface="Times New Roman"/>
                <a:cs typeface="Times New Roman"/>
              </a:rPr>
              <a:t>C</a:t>
            </a:r>
            <a:r>
              <a:rPr lang="en-US" sz="2000" dirty="0" smtClean="0"/>
              <a:t> supports </a:t>
            </a:r>
            <a:r>
              <a:rPr lang="en-US" sz="2000" dirty="0" err="1" smtClean="0">
                <a:latin typeface="Times New Roman"/>
                <a:cs typeface="Times New Roman"/>
              </a:rPr>
              <a:t>Θ</a:t>
            </a:r>
            <a:r>
              <a:rPr lang="en-US" sz="2000" dirty="0" smtClean="0">
                <a:latin typeface="Times New Roman"/>
                <a:cs typeface="Times New Roman"/>
              </a:rPr>
              <a:t>(</a:t>
            </a:r>
            <a:r>
              <a:rPr lang="en-US" sz="2000" dirty="0" smtClean="0">
                <a:latin typeface="Times New Roman"/>
                <a:cs typeface="Times New Roman"/>
              </a:rPr>
              <a:t>k)</a:t>
            </a:r>
            <a:r>
              <a:rPr lang="en-US" sz="2000" dirty="0" smtClean="0"/>
              <a:t> </a:t>
            </a:r>
            <a:r>
              <a:rPr lang="en-US" sz="2000" dirty="0" smtClean="0"/>
              <a:t>errors and </a:t>
            </a:r>
            <a:r>
              <a:rPr lang="en-US" sz="2000" dirty="0" smtClean="0">
                <a:latin typeface="Times New Roman"/>
                <a:cs typeface="Times New Roman"/>
              </a:rPr>
              <a:t>α=</a:t>
            </a:r>
            <a:r>
              <a:rPr lang="en-US" sz="2000" dirty="0" err="1" smtClean="0">
                <a:latin typeface="Times New Roman"/>
                <a:cs typeface="Times New Roman"/>
              </a:rPr>
              <a:t>ω</a:t>
            </a:r>
            <a:r>
              <a:rPr lang="en-US" sz="2000" dirty="0">
                <a:latin typeface="Times New Roman"/>
                <a:cs typeface="Times New Roman"/>
              </a:rPr>
              <a:t>(log k)</a:t>
            </a:r>
            <a:r>
              <a:rPr lang="en-US" sz="2000" dirty="0" smtClean="0"/>
              <a:t>, construction correct </a:t>
            </a:r>
            <a:br>
              <a:rPr lang="en-US" sz="2000" dirty="0" smtClean="0"/>
            </a:br>
            <a:r>
              <a:rPr lang="en-US" sz="2000" dirty="0" err="1" smtClean="0"/>
              <a:t>w.h.p</a:t>
            </a:r>
            <a:r>
              <a:rPr lang="en-US" sz="2000" dirty="0" smtClean="0"/>
              <a:t>. if </a:t>
            </a:r>
            <a:r>
              <a:rPr lang="en-US" sz="2000" i="1" dirty="0" smtClean="0">
                <a:latin typeface="Times New Roman"/>
                <a:cs typeface="Times New Roman"/>
              </a:rPr>
              <a:t>d</a:t>
            </a:r>
            <a:r>
              <a:rPr lang="en-US" sz="2000" dirty="0" smtClean="0">
                <a:latin typeface="Times New Roman"/>
                <a:cs typeface="Times New Roman"/>
              </a:rPr>
              <a:t>(</a:t>
            </a:r>
            <a:r>
              <a:rPr lang="en-US" sz="2000" i="1" dirty="0">
                <a:latin typeface="Times New Roman"/>
                <a:cs typeface="Times New Roman"/>
              </a:rPr>
              <a:t>w</a:t>
            </a:r>
            <a:r>
              <a:rPr lang="en-US" sz="2000" baseline="-25000" dirty="0">
                <a:latin typeface="Times New Roman"/>
                <a:cs typeface="Times New Roman"/>
              </a:rPr>
              <a:t>0</a:t>
            </a:r>
            <a:r>
              <a:rPr lang="en-US" sz="2000" dirty="0">
                <a:latin typeface="Times New Roman"/>
                <a:cs typeface="Times New Roman"/>
              </a:rPr>
              <a:t>, </a:t>
            </a:r>
            <a:r>
              <a:rPr lang="en-US" sz="2000" i="1" dirty="0">
                <a:latin typeface="Times New Roman"/>
                <a:cs typeface="Times New Roman"/>
              </a:rPr>
              <a:t>w</a:t>
            </a:r>
            <a:r>
              <a:rPr lang="en-US" sz="2000" baseline="-25000" dirty="0">
                <a:latin typeface="Times New Roman"/>
                <a:cs typeface="Times New Roman"/>
              </a:rPr>
              <a:t>1</a:t>
            </a:r>
            <a:r>
              <a:rPr lang="en-US" sz="2000" dirty="0">
                <a:latin typeface="Times New Roman"/>
                <a:cs typeface="Times New Roman"/>
              </a:rPr>
              <a:t>)≤ </a:t>
            </a:r>
            <a:r>
              <a:rPr lang="en-US" sz="2000" i="1" dirty="0" smtClean="0">
                <a:latin typeface="Times New Roman"/>
                <a:cs typeface="Times New Roman"/>
              </a:rPr>
              <a:t>k</a:t>
            </a:r>
            <a:r>
              <a:rPr lang="en-US" sz="2000" dirty="0" smtClean="0">
                <a:latin typeface="Times New Roman"/>
                <a:cs typeface="Times New Roman"/>
              </a:rPr>
              <a:t>/</a:t>
            </a:r>
            <a:r>
              <a:rPr lang="en-US" sz="2000" dirty="0" err="1" smtClean="0">
                <a:latin typeface="Times New Roman"/>
                <a:cs typeface="Times New Roman"/>
              </a:rPr>
              <a:t>ω</a:t>
            </a:r>
            <a:r>
              <a:rPr lang="en-US" sz="2000" dirty="0" smtClean="0">
                <a:latin typeface="Times New Roman"/>
                <a:cs typeface="Times New Roman"/>
              </a:rPr>
              <a:t>(log k</a:t>
            </a:r>
            <a:r>
              <a:rPr lang="en-US" sz="2000" dirty="0" smtClean="0">
                <a:latin typeface="Times New Roman"/>
                <a:cs typeface="Times New Roman"/>
              </a:rPr>
              <a:t>) (by </a:t>
            </a:r>
            <a:r>
              <a:rPr lang="en-US" sz="2000" dirty="0" err="1" smtClean="0">
                <a:latin typeface="Times New Roman"/>
                <a:cs typeface="Times New Roman"/>
              </a:rPr>
              <a:t>Chernoff</a:t>
            </a:r>
            <a:r>
              <a:rPr lang="en-US" sz="2000" dirty="0" smtClean="0">
                <a:latin typeface="Times New Roman"/>
                <a:cs typeface="Times New Roman"/>
              </a:rPr>
              <a:t> bound)</a:t>
            </a:r>
            <a:endParaRPr lang="en-US" sz="2000" dirty="0" smtClean="0">
              <a:latin typeface="Times New Roman"/>
              <a:cs typeface="Times New Roman"/>
            </a:endParaRPr>
          </a:p>
          <a:p>
            <a:r>
              <a:rPr lang="en-US" sz="2000" dirty="0" smtClean="0">
                <a:solidFill>
                  <a:schemeClr val="bg1"/>
                </a:solidFill>
                <a:latin typeface="Calibri"/>
                <a:cs typeface="Calibri"/>
              </a:rPr>
              <a:t>This construction yields </a:t>
            </a:r>
            <a:r>
              <a:rPr lang="en-US" sz="2000" dirty="0" err="1" smtClean="0">
                <a:solidFill>
                  <a:schemeClr val="bg1"/>
                </a:solidFill>
                <a:latin typeface="Times New Roman"/>
                <a:cs typeface="Times New Roman"/>
              </a:rPr>
              <a:t>H</a:t>
            </a:r>
            <a:r>
              <a:rPr lang="en-US" sz="2000" baseline="-25000" dirty="0" err="1" smtClean="0">
                <a:solidFill>
                  <a:schemeClr val="bg1"/>
                </a:solidFill>
                <a:latin typeface="Times New Roman"/>
                <a:cs typeface="Times New Roman"/>
              </a:rPr>
              <a:t>usable</a:t>
            </a:r>
            <a:r>
              <a:rPr lang="en-US" sz="2000" dirty="0" smtClean="0">
                <a:solidFill>
                  <a:schemeClr val="bg1"/>
                </a:solidFill>
                <a:latin typeface="Times New Roman"/>
                <a:cs typeface="Times New Roman"/>
              </a:rPr>
              <a:t>≤ 0</a:t>
            </a:r>
            <a:r>
              <a:rPr lang="en-US" sz="2000" dirty="0" smtClean="0">
                <a:solidFill>
                  <a:schemeClr val="bg1"/>
                </a:solidFill>
                <a:latin typeface="Calibri"/>
                <a:cs typeface="Calibri"/>
              </a:rPr>
              <a:t> if alphabet is large</a:t>
            </a:r>
            <a:endParaRPr lang="en-US" sz="2000" dirty="0">
              <a:solidFill>
                <a:schemeClr val="bg1"/>
              </a:solidFill>
              <a:latin typeface="Calibri"/>
              <a:cs typeface="Calibri"/>
            </a:endParaRPr>
          </a:p>
        </p:txBody>
      </p:sp>
      <p:sp>
        <p:nvSpPr>
          <p:cNvPr id="82" name="Title 1"/>
          <p:cNvSpPr>
            <a:spLocks noGrp="1"/>
          </p:cNvSpPr>
          <p:nvPr>
            <p:ph type="title"/>
          </p:nvPr>
        </p:nvSpPr>
        <p:spPr>
          <a:xfrm>
            <a:off x="457200" y="47375"/>
            <a:ext cx="8229600" cy="674520"/>
          </a:xfrm>
        </p:spPr>
        <p:txBody>
          <a:bodyPr>
            <a:normAutofit fontScale="90000"/>
          </a:bodyPr>
          <a:lstStyle/>
          <a:p>
            <a:r>
              <a:rPr lang="en-US" dirty="0" smtClean="0"/>
              <a:t>Correctness</a:t>
            </a:r>
            <a:endParaRPr lang="en-US" dirty="0"/>
          </a:p>
        </p:txBody>
      </p:sp>
    </p:spTree>
    <p:extLst>
      <p:ext uri="{BB962C8B-B14F-4D97-AF65-F5344CB8AC3E}">
        <p14:creationId xmlns:p14="http://schemas.microsoft.com/office/powerpoint/2010/main" val="2910847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395136918"/>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6527"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7" y="4014121"/>
            <a:ext cx="1726169" cy="484949"/>
            <a:chOff x="2620241" y="4742667"/>
            <a:chExt cx="927158"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927157"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4</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10</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653775"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3</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a:solidFill>
                    <a:srgbClr val="FFFFFF"/>
                  </a:solidFill>
                  <a:latin typeface="Times New Roman"/>
                  <a:cs typeface="Times New Roman"/>
                </a:rPr>
                <a:t>6</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8</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7200" y="731520"/>
            <a:ext cx="8229600" cy="2660323"/>
          </a:xfrm>
        </p:spPr>
        <p:txBody>
          <a:bodyPr>
            <a:noAutofit/>
          </a:bodyPr>
          <a:lstStyle/>
          <a:p>
            <a:r>
              <a:rPr lang="en-US" sz="2000" dirty="0"/>
              <a:t>Denote by </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t> one selected set of symbols of </a:t>
            </a:r>
            <a:r>
              <a:rPr lang="en-US" sz="2000" i="1" dirty="0" smtClean="0">
                <a:latin typeface="Times New Roman"/>
                <a:cs typeface="Times New Roman"/>
              </a:rPr>
              <a:t>W </a:t>
            </a:r>
            <a:r>
              <a:rPr lang="en-US" sz="2000" dirty="0" smtClean="0">
                <a:latin typeface="Calibri"/>
                <a:cs typeface="Calibri"/>
              </a:rPr>
              <a:t>(</a:t>
            </a:r>
            <a:r>
              <a:rPr lang="en-US" sz="2000" i="1" dirty="0" smtClean="0">
                <a:latin typeface="Times New Roman"/>
                <a:cs typeface="Times New Roman"/>
              </a:rPr>
              <a:t>V</a:t>
            </a:r>
            <a:r>
              <a:rPr lang="en-US" sz="2000" baseline="30000" dirty="0" smtClean="0">
                <a:latin typeface="Times New Roman"/>
                <a:cs typeface="Times New Roman"/>
              </a:rPr>
              <a:t>1</a:t>
            </a:r>
            <a:r>
              <a:rPr lang="en-US" sz="2000" dirty="0" smtClean="0">
                <a:latin typeface="Times New Roman"/>
                <a:cs typeface="Times New Roman"/>
              </a:rPr>
              <a:t> =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2</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4</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10</a:t>
            </a:r>
            <a:r>
              <a:rPr lang="en-US" sz="2000" dirty="0" smtClean="0">
                <a:latin typeface="Calibri"/>
                <a:cs typeface="Calibri"/>
              </a:rPr>
              <a:t>)</a:t>
            </a:r>
            <a:endParaRPr lang="en-US" sz="2000" dirty="0" smtClean="0">
              <a:latin typeface="Calibri"/>
              <a:cs typeface="Calibri"/>
            </a:endParaRPr>
          </a:p>
          <a:p>
            <a:r>
              <a:rPr lang="en-US" sz="2000" dirty="0" smtClean="0"/>
              <a:t>Assume that a constant fraction of symbols have </a:t>
            </a:r>
            <a:r>
              <a:rPr lang="en-US" sz="2000" i="1" dirty="0">
                <a:latin typeface="Times New Roman"/>
                <a:cs typeface="Times New Roman"/>
              </a:rPr>
              <a:t>O</a:t>
            </a:r>
            <a:r>
              <a:rPr lang="en-US" sz="2000" dirty="0" smtClean="0">
                <a:latin typeface="Times New Roman"/>
                <a:cs typeface="Times New Roman"/>
              </a:rPr>
              <a:t>(1) </a:t>
            </a:r>
            <a:r>
              <a:rPr lang="en-US" sz="2000" dirty="0" smtClean="0"/>
              <a:t>entropy conditioned on values of all other symbols, denote these by </a:t>
            </a:r>
            <a:r>
              <a:rPr lang="en-US" sz="2000" i="1" dirty="0" smtClean="0">
                <a:latin typeface="Times New Roman"/>
                <a:cs typeface="Times New Roman"/>
              </a:rPr>
              <a:t>J</a:t>
            </a:r>
          </a:p>
          <a:p>
            <a:r>
              <a:rPr lang="en-US" sz="2000" i="1" dirty="0" smtClean="0">
                <a:latin typeface="Times New Roman"/>
                <a:cs typeface="Times New Roman"/>
              </a:rPr>
              <a:t>E</a:t>
            </a:r>
            <a:r>
              <a:rPr lang="en-US" sz="2000" dirty="0" smtClean="0">
                <a:latin typeface="Times New Roman"/>
                <a:cs typeface="Times New Roman"/>
              </a:rPr>
              <a:t>[ H</a:t>
            </a:r>
            <a:r>
              <a:rPr lang="en-US" sz="2000" baseline="-25000" dirty="0" smtClean="0">
                <a:latin typeface="Times New Roman"/>
                <a:cs typeface="Times New Roman"/>
              </a:rPr>
              <a:t>∞</a:t>
            </a:r>
            <a:r>
              <a:rPr lang="en-US" sz="2000" dirty="0" smtClean="0">
                <a:latin typeface="Times New Roman"/>
                <a:cs typeface="Times New Roman"/>
              </a:rPr>
              <a:t>(</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latin typeface="Times New Roman"/>
                <a:cs typeface="Times New Roman"/>
              </a:rPr>
              <a:t>)] ≥ </a:t>
            </a:r>
            <a:r>
              <a:rPr lang="en-US" sz="2000" dirty="0" err="1" smtClean="0">
                <a:latin typeface="Times New Roman"/>
                <a:cs typeface="Times New Roman"/>
              </a:rPr>
              <a:t>Ω</a:t>
            </a:r>
            <a:r>
              <a:rPr lang="en-US" sz="2000" dirty="0" smtClean="0">
                <a:latin typeface="Times New Roman"/>
                <a:cs typeface="Times New Roman"/>
              </a:rPr>
              <a:t>( E|{</a:t>
            </a:r>
            <a:r>
              <a:rPr lang="en-US" sz="2000" dirty="0" smtClean="0">
                <a:latin typeface="Calibri"/>
                <a:cs typeface="Calibri"/>
              </a:rPr>
              <a:t>indices of </a:t>
            </a:r>
            <a:r>
              <a:rPr lang="en-US" sz="2000" i="1" dirty="0" smtClean="0">
                <a:latin typeface="Times New Roman"/>
                <a:cs typeface="Times New Roman"/>
              </a:rPr>
              <a:t>J</a:t>
            </a:r>
            <a:r>
              <a:rPr lang="en-US" sz="2000" dirty="0" smtClean="0">
                <a:latin typeface="Times New Roman"/>
                <a:cs typeface="Times New Roman"/>
              </a:rPr>
              <a:t> </a:t>
            </a:r>
            <a:r>
              <a:rPr lang="en-US" sz="2000" dirty="0" smtClean="0">
                <a:latin typeface="Calibri"/>
                <a:cs typeface="Calibri"/>
              </a:rPr>
              <a:t>included in </a:t>
            </a:r>
            <a:r>
              <a:rPr lang="en-US" sz="2000" i="1" dirty="0" smtClean="0">
                <a:latin typeface="Times New Roman"/>
                <a:cs typeface="Times New Roman"/>
              </a:rPr>
              <a:t>V</a:t>
            </a:r>
            <a:r>
              <a:rPr lang="en-US" sz="2000" i="1" baseline="-25000" dirty="0" smtClean="0">
                <a:latin typeface="Times New Roman"/>
                <a:cs typeface="Times New Roman"/>
              </a:rPr>
              <a:t>i</a:t>
            </a:r>
            <a:r>
              <a:rPr lang="en-US" sz="2000" dirty="0" smtClean="0">
                <a:latin typeface="Times New Roman"/>
                <a:cs typeface="Times New Roman"/>
              </a:rPr>
              <a:t>}|)</a:t>
            </a:r>
            <a:endParaRPr lang="en-US" sz="2000" dirty="0" smtClean="0">
              <a:latin typeface="Times New Roman"/>
              <a:cs typeface="Times New Roman"/>
            </a:endParaRPr>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a:endCxn id="25" idx="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a:endCxn id="25" idx="1"/>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a:endCxn id="25" idx="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grpSp>
        <p:nvGrpSpPr>
          <p:cNvPr id="22" name="Group 21"/>
          <p:cNvGrpSpPr/>
          <p:nvPr/>
        </p:nvGrpSpPr>
        <p:grpSpPr>
          <a:xfrm>
            <a:off x="2804029" y="2125579"/>
            <a:ext cx="6066739" cy="1162912"/>
            <a:chOff x="2804029" y="2125579"/>
            <a:chExt cx="6066739" cy="1162912"/>
          </a:xfrm>
        </p:grpSpPr>
        <p:sp>
          <p:nvSpPr>
            <p:cNvPr id="82" name="Rectangle 36"/>
            <p:cNvSpPr>
              <a:spLocks noChangeArrowheads="1"/>
            </p:cNvSpPr>
            <p:nvPr/>
          </p:nvSpPr>
          <p:spPr bwMode="auto">
            <a:xfrm>
              <a:off x="2804029" y="2366211"/>
              <a:ext cx="6066739" cy="92228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dirty="0" smtClean="0">
                  <a:latin typeface="Calibri"/>
                  <a:cs typeface="Calibri"/>
                </a:rPr>
                <a:t>The size of this set is hyper-geometrically distributed.  </a:t>
              </a:r>
              <a:br>
                <a:rPr lang="en-US" sz="2000" dirty="0" smtClean="0">
                  <a:latin typeface="Calibri"/>
                  <a:cs typeface="Calibri"/>
                </a:rPr>
              </a:br>
              <a:r>
                <a:rPr lang="en-US" sz="2000" dirty="0">
                  <a:cs typeface="Calibri"/>
                </a:rPr>
                <a:t>Expected size is </a:t>
              </a:r>
              <a:r>
                <a:rPr lang="en-US" sz="2000" dirty="0">
                  <a:latin typeface="Times New Roman"/>
                  <a:cs typeface="Times New Roman"/>
                </a:rPr>
                <a:t>α*|J|/</a:t>
              </a:r>
              <a:r>
                <a:rPr lang="en-US" sz="2000" i="1" dirty="0">
                  <a:latin typeface="Times New Roman"/>
                  <a:cs typeface="Times New Roman"/>
                </a:rPr>
                <a:t>k</a:t>
              </a:r>
              <a:r>
                <a:rPr lang="en-US" sz="2000" i="1" dirty="0" smtClean="0">
                  <a:latin typeface="Times New Roman"/>
                  <a:cs typeface="Times New Roman"/>
                </a:rPr>
                <a:t>.</a:t>
              </a:r>
              <a:endParaRPr lang="en-US" sz="2000" dirty="0" smtClean="0">
                <a:latin typeface="Calibri"/>
                <a:cs typeface="Calibri"/>
              </a:endParaRPr>
            </a:p>
            <a:p>
              <a:pPr>
                <a:defRPr/>
              </a:pPr>
              <a:r>
                <a:rPr lang="en-US" sz="2000" dirty="0" smtClean="0">
                  <a:latin typeface="Calibri"/>
                  <a:cs typeface="Calibri"/>
                </a:rPr>
                <a:t>This distribution has a small tail [</a:t>
              </a:r>
              <a:r>
                <a:rPr lang="en-US" sz="2000" dirty="0" smtClean="0"/>
                <a:t>Chvátal79].</a:t>
              </a:r>
            </a:p>
          </p:txBody>
        </p:sp>
        <p:cxnSp>
          <p:nvCxnSpPr>
            <p:cNvPr id="17" name="Straight Arrow Connector 16"/>
            <p:cNvCxnSpPr/>
            <p:nvPr/>
          </p:nvCxnSpPr>
          <p:spPr>
            <a:xfrm flipH="1" flipV="1">
              <a:off x="5668211" y="2125579"/>
              <a:ext cx="1270000" cy="24063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52608022"/>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7" name="Group 56"/>
          <p:cNvGrpSpPr/>
          <p:nvPr/>
        </p:nvGrpSpPr>
        <p:grpSpPr>
          <a:xfrm>
            <a:off x="7238071" y="4452071"/>
            <a:ext cx="1648424" cy="325442"/>
            <a:chOff x="3581683" y="5446278"/>
            <a:chExt cx="1648424" cy="325442"/>
          </a:xfrm>
        </p:grpSpPr>
        <p:sp>
          <p:nvSpPr>
            <p:cNvPr id="5" name="Rectangle 4"/>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 name="Object 12"/>
            <p:cNvGraphicFramePr>
              <a:graphicFrameLocks noChangeAspect="1"/>
            </p:cNvGraphicFramePr>
            <p:nvPr>
              <p:extLst>
                <p:ext uri="{D42A27DB-BD31-4B8C-83A1-F6EECF244321}">
                  <p14:modId xmlns:p14="http://schemas.microsoft.com/office/powerpoint/2010/main" val="1777527452"/>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54628"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3547" y="5465280"/>
                          <a:ext cx="242888" cy="287338"/>
                        </a:xfrm>
                        <a:prstGeom prst="rect">
                          <a:avLst/>
                        </a:prstGeom>
                      </p:spPr>
                    </p:pic>
                  </p:oleObj>
                </mc:Fallback>
              </mc:AlternateContent>
            </a:graphicData>
          </a:graphic>
        </p:graphicFrame>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889650" y="1545947"/>
              <a:ext cx="520570" cy="411225"/>
              <a:chOff x="815504" y="4858284"/>
              <a:chExt cx="520570" cy="411225"/>
            </a:xfrm>
          </p:grpSpPr>
          <p:sp>
            <p:nvSpPr>
              <p:cNvPr id="6" name="Rectangle 5"/>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25" name="Rectangle 24"/>
          <p:cNvSpPr/>
          <p:nvPr/>
        </p:nvSpPr>
        <p:spPr>
          <a:xfrm>
            <a:off x="4440768" y="5860177"/>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56" name="Group 55"/>
          <p:cNvGrpSpPr/>
          <p:nvPr/>
        </p:nvGrpSpPr>
        <p:grpSpPr>
          <a:xfrm>
            <a:off x="4429057" y="4014121"/>
            <a:ext cx="1726169" cy="484949"/>
            <a:chOff x="2620241" y="4742667"/>
            <a:chExt cx="927158" cy="484949"/>
          </a:xfrm>
        </p:grpSpPr>
        <p:sp>
          <p:nvSpPr>
            <p:cNvPr id="26" name="Rectangle 25"/>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620242" y="4805234"/>
              <a:ext cx="927157"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4</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10</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656390" y="4615899"/>
            <a:ext cx="790647" cy="649445"/>
            <a:chOff x="669757" y="1545947"/>
            <a:chExt cx="790647" cy="649445"/>
          </a:xfrm>
        </p:grpSpPr>
        <p:cxnSp>
          <p:nvCxnSpPr>
            <p:cNvPr id="63" name="Straight Arrow Connector 6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4" name="Group 63"/>
            <p:cNvGrpSpPr/>
            <p:nvPr/>
          </p:nvGrpSpPr>
          <p:grpSpPr>
            <a:xfrm>
              <a:off x="889650" y="1545947"/>
              <a:ext cx="520570" cy="411225"/>
              <a:chOff x="815504" y="4858284"/>
              <a:chExt cx="520570" cy="411225"/>
            </a:xfrm>
          </p:grpSpPr>
          <p:sp>
            <p:nvSpPr>
              <p:cNvPr id="65" name="Rectangle 6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67" name="Group 66"/>
          <p:cNvGrpSpPr/>
          <p:nvPr/>
        </p:nvGrpSpPr>
        <p:grpSpPr>
          <a:xfrm>
            <a:off x="656390" y="5664691"/>
            <a:ext cx="790647" cy="555869"/>
            <a:chOff x="669757" y="1545947"/>
            <a:chExt cx="790647" cy="555869"/>
          </a:xfrm>
        </p:grpSpPr>
        <p:cxnSp>
          <p:nvCxnSpPr>
            <p:cNvPr id="68" name="Straight Arrow Connector 6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9" name="Group 68"/>
            <p:cNvGrpSpPr/>
            <p:nvPr/>
          </p:nvGrpSpPr>
          <p:grpSpPr>
            <a:xfrm>
              <a:off x="889650" y="1545947"/>
              <a:ext cx="520570" cy="411225"/>
              <a:chOff x="815504" y="4858284"/>
              <a:chExt cx="520570" cy="411225"/>
            </a:xfrm>
          </p:grpSpPr>
          <p:sp>
            <p:nvSpPr>
              <p:cNvPr id="70" name="Rectangle 6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3" name="Group 72"/>
          <p:cNvGrpSpPr/>
          <p:nvPr/>
        </p:nvGrpSpPr>
        <p:grpSpPr>
          <a:xfrm>
            <a:off x="4454136" y="4970545"/>
            <a:ext cx="1681967" cy="484949"/>
            <a:chOff x="2620242" y="4742667"/>
            <a:chExt cx="679937" cy="484949"/>
          </a:xfrm>
        </p:grpSpPr>
        <p:sp>
          <p:nvSpPr>
            <p:cNvPr id="74" name="Rectangle 7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620242" y="4805234"/>
              <a:ext cx="653775"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3</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a:solidFill>
                    <a:srgbClr val="FFFFFF"/>
                  </a:solidFill>
                  <a:latin typeface="Times New Roman"/>
                  <a:cs typeface="Times New Roman"/>
                </a:rPr>
                <a:t>6</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8</a:t>
              </a:r>
              <a:endParaRPr lang="en-US" baseline="30000"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7200" y="731520"/>
            <a:ext cx="8229600" cy="2660323"/>
          </a:xfrm>
        </p:spPr>
        <p:txBody>
          <a:bodyPr>
            <a:noAutofit/>
          </a:bodyPr>
          <a:lstStyle/>
          <a:p>
            <a:r>
              <a:rPr lang="en-US" sz="2000" dirty="0"/>
              <a:t>Denote by </a:t>
            </a:r>
            <a:r>
              <a:rPr lang="en-US" sz="2000" i="1" dirty="0">
                <a:latin typeface="Times New Roman"/>
                <a:cs typeface="Times New Roman"/>
              </a:rPr>
              <a:t>V</a:t>
            </a:r>
            <a:r>
              <a:rPr lang="en-US" sz="2000" i="1" baseline="-25000" dirty="0">
                <a:latin typeface="Times New Roman"/>
                <a:cs typeface="Times New Roman"/>
              </a:rPr>
              <a:t>i</a:t>
            </a:r>
            <a:r>
              <a:rPr lang="en-US" sz="2000" dirty="0"/>
              <a:t> </a:t>
            </a:r>
            <a:r>
              <a:rPr lang="en-US" sz="2000" dirty="0" smtClean="0"/>
              <a:t>one selected set of symbols of </a:t>
            </a:r>
            <a:r>
              <a:rPr lang="en-US" sz="2000" i="1" dirty="0" smtClean="0">
                <a:latin typeface="Times New Roman"/>
                <a:cs typeface="Times New Roman"/>
              </a:rPr>
              <a:t>W </a:t>
            </a:r>
            <a:r>
              <a:rPr lang="en-US" sz="2000" dirty="0" smtClean="0">
                <a:latin typeface="Calibri"/>
                <a:cs typeface="Calibri"/>
              </a:rPr>
              <a:t>(</a:t>
            </a:r>
            <a:r>
              <a:rPr lang="en-US" sz="2000" i="1" dirty="0" smtClean="0">
                <a:latin typeface="Times New Roman"/>
                <a:cs typeface="Times New Roman"/>
              </a:rPr>
              <a:t>V</a:t>
            </a:r>
            <a:r>
              <a:rPr lang="en-US" sz="2000" baseline="30000" dirty="0" smtClean="0">
                <a:latin typeface="Times New Roman"/>
                <a:cs typeface="Times New Roman"/>
              </a:rPr>
              <a:t>1</a:t>
            </a:r>
            <a:r>
              <a:rPr lang="en-US" sz="2000" dirty="0" smtClean="0">
                <a:latin typeface="Times New Roman"/>
                <a:cs typeface="Times New Roman"/>
              </a:rPr>
              <a:t> =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2</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4</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10</a:t>
            </a:r>
            <a:r>
              <a:rPr lang="en-US" sz="2000" dirty="0" smtClean="0">
                <a:latin typeface="Calibri"/>
                <a:cs typeface="Calibri"/>
              </a:rPr>
              <a:t>)</a:t>
            </a:r>
            <a:endParaRPr lang="en-US" sz="2000" dirty="0" smtClean="0">
              <a:latin typeface="Calibri"/>
              <a:cs typeface="Calibri"/>
            </a:endParaRPr>
          </a:p>
          <a:p>
            <a:r>
              <a:rPr lang="en-US" sz="2000" dirty="0" smtClean="0"/>
              <a:t>Assume that a constant fraction of symbols have </a:t>
            </a:r>
            <a:r>
              <a:rPr lang="en-US" sz="2000" i="1" dirty="0">
                <a:latin typeface="Times New Roman"/>
                <a:cs typeface="Times New Roman"/>
              </a:rPr>
              <a:t>O</a:t>
            </a:r>
            <a:r>
              <a:rPr lang="en-US" sz="2000" dirty="0" smtClean="0">
                <a:latin typeface="Times New Roman"/>
                <a:cs typeface="Times New Roman"/>
              </a:rPr>
              <a:t>(1) </a:t>
            </a:r>
            <a:r>
              <a:rPr lang="en-US" sz="2000" dirty="0" smtClean="0"/>
              <a:t>entropy conditioned on values of all other symbols, denote these by </a:t>
            </a:r>
            <a:r>
              <a:rPr lang="en-US" sz="2000" i="1" dirty="0" smtClean="0">
                <a:latin typeface="Times New Roman"/>
                <a:cs typeface="Times New Roman"/>
              </a:rPr>
              <a:t>J</a:t>
            </a:r>
          </a:p>
          <a:p>
            <a:r>
              <a:rPr lang="en-US" sz="2000" i="1" dirty="0" smtClean="0">
                <a:latin typeface="Times New Roman"/>
                <a:cs typeface="Times New Roman"/>
              </a:rPr>
              <a:t>E</a:t>
            </a:r>
            <a:r>
              <a:rPr lang="en-US" sz="2000" dirty="0" smtClean="0">
                <a:latin typeface="Times New Roman"/>
                <a:cs typeface="Times New Roman"/>
              </a:rPr>
              <a:t>[ H</a:t>
            </a:r>
            <a:r>
              <a:rPr lang="en-US" sz="2000" baseline="-25000" dirty="0" smtClean="0">
                <a:latin typeface="Times New Roman"/>
                <a:cs typeface="Times New Roman"/>
              </a:rPr>
              <a:t>∞</a:t>
            </a:r>
            <a:r>
              <a:rPr lang="en-US" sz="2000" dirty="0" smtClean="0">
                <a:latin typeface="Times New Roman"/>
                <a:cs typeface="Times New Roman"/>
              </a:rPr>
              <a:t>(</a:t>
            </a:r>
            <a:r>
              <a:rPr lang="en-US" sz="2000" i="1" dirty="0" smtClean="0">
                <a:latin typeface="Times New Roman"/>
                <a:cs typeface="Times New Roman"/>
              </a:rPr>
              <a:t>V</a:t>
            </a:r>
            <a:r>
              <a:rPr lang="en-US" sz="2000" i="1" baseline="-25000" dirty="0" smtClean="0">
                <a:latin typeface="Times New Roman"/>
                <a:cs typeface="Times New Roman"/>
              </a:rPr>
              <a:t>i</a:t>
            </a:r>
            <a:r>
              <a:rPr lang="en-US" sz="2000" dirty="0" smtClean="0">
                <a:latin typeface="Times New Roman"/>
                <a:cs typeface="Times New Roman"/>
              </a:rPr>
              <a:t>)] ≥ </a:t>
            </a:r>
            <a:r>
              <a:rPr lang="en-US" sz="2000" dirty="0" err="1" smtClean="0">
                <a:latin typeface="Times New Roman"/>
                <a:cs typeface="Times New Roman"/>
              </a:rPr>
              <a:t>Ω</a:t>
            </a:r>
            <a:r>
              <a:rPr lang="en-US" sz="2000" dirty="0" smtClean="0">
                <a:latin typeface="Times New Roman"/>
                <a:cs typeface="Times New Roman"/>
              </a:rPr>
              <a:t>( |{</a:t>
            </a:r>
            <a:r>
              <a:rPr lang="en-US" sz="2000" dirty="0" smtClean="0">
                <a:latin typeface="Calibri"/>
                <a:cs typeface="Calibri"/>
              </a:rPr>
              <a:t>indices of </a:t>
            </a:r>
            <a:r>
              <a:rPr lang="en-US" sz="2000" i="1" dirty="0" smtClean="0">
                <a:latin typeface="Times New Roman"/>
                <a:cs typeface="Times New Roman"/>
              </a:rPr>
              <a:t>J</a:t>
            </a:r>
            <a:r>
              <a:rPr lang="en-US" sz="2000" dirty="0" smtClean="0">
                <a:latin typeface="Times New Roman"/>
                <a:cs typeface="Times New Roman"/>
              </a:rPr>
              <a:t> </a:t>
            </a:r>
            <a:r>
              <a:rPr lang="en-US" sz="2000" dirty="0" smtClean="0">
                <a:latin typeface="Calibri"/>
                <a:cs typeface="Calibri"/>
              </a:rPr>
              <a:t>included in </a:t>
            </a:r>
            <a:r>
              <a:rPr lang="en-US" sz="2000" i="1" dirty="0" smtClean="0">
                <a:latin typeface="Times New Roman"/>
                <a:cs typeface="Times New Roman"/>
              </a:rPr>
              <a:t>V</a:t>
            </a:r>
            <a:r>
              <a:rPr lang="en-US" sz="2000" i="1" baseline="-25000" dirty="0" smtClean="0">
                <a:latin typeface="Times New Roman"/>
                <a:cs typeface="Times New Roman"/>
              </a:rPr>
              <a:t>i</a:t>
            </a:r>
            <a:r>
              <a:rPr lang="en-US" sz="2000" dirty="0" smtClean="0">
                <a:latin typeface="Times New Roman"/>
                <a:cs typeface="Times New Roman"/>
              </a:rPr>
              <a:t>}|)</a:t>
            </a:r>
          </a:p>
          <a:p>
            <a:r>
              <a:rPr lang="en-US" sz="2000" dirty="0" smtClean="0"/>
              <a:t>If </a:t>
            </a:r>
            <a:r>
              <a:rPr lang="en-US" sz="2000" i="1" dirty="0" smtClean="0">
                <a:latin typeface="Times New Roman"/>
                <a:cs typeface="Times New Roman"/>
              </a:rPr>
              <a:t>α = </a:t>
            </a:r>
            <a:r>
              <a:rPr lang="en-US" sz="2000" i="1" dirty="0" err="1" smtClean="0">
                <a:latin typeface="Times New Roman"/>
                <a:cs typeface="Times New Roman"/>
              </a:rPr>
              <a:t>ω</a:t>
            </a:r>
            <a:r>
              <a:rPr lang="en-US" sz="2000" dirty="0" smtClean="0">
                <a:latin typeface="Times New Roman"/>
                <a:cs typeface="Times New Roman"/>
              </a:rPr>
              <a:t>(log</a:t>
            </a:r>
            <a:r>
              <a:rPr lang="en-US" sz="2000" i="1" dirty="0" smtClean="0">
                <a:latin typeface="Times New Roman"/>
                <a:cs typeface="Times New Roman"/>
              </a:rPr>
              <a:t> n</a:t>
            </a:r>
            <a:r>
              <a:rPr lang="en-US" sz="2000" dirty="0" smtClean="0">
                <a:latin typeface="Times New Roman"/>
                <a:cs typeface="Times New Roman"/>
              </a:rPr>
              <a:t>)</a:t>
            </a:r>
            <a:r>
              <a:rPr lang="en-US" sz="2000" dirty="0" smtClean="0">
                <a:latin typeface="Calibri"/>
                <a:cs typeface="Calibri"/>
              </a:rPr>
              <a:t>, all </a:t>
            </a:r>
            <a:r>
              <a:rPr lang="en-US" sz="2000" dirty="0" smtClean="0">
                <a:latin typeface="Times New Roman"/>
                <a:cs typeface="Times New Roman"/>
              </a:rPr>
              <a:t>H</a:t>
            </a:r>
            <a:r>
              <a:rPr lang="en-US" sz="2000" baseline="-25000" dirty="0" smtClean="0">
                <a:latin typeface="Times New Roman"/>
                <a:cs typeface="Times New Roman"/>
              </a:rPr>
              <a:t>∞</a:t>
            </a:r>
            <a:r>
              <a:rPr lang="en-US" sz="2000" dirty="0" smtClean="0">
                <a:latin typeface="Times New Roman"/>
                <a:cs typeface="Times New Roman"/>
              </a:rPr>
              <a:t>(</a:t>
            </a:r>
            <a:r>
              <a:rPr lang="en-US" sz="2000" i="1" dirty="0" smtClean="0">
                <a:latin typeface="Times New Roman"/>
                <a:cs typeface="Times New Roman"/>
              </a:rPr>
              <a:t>V</a:t>
            </a:r>
            <a:r>
              <a:rPr lang="en-US" sz="2000" i="1" baseline="-25000" dirty="0" smtClean="0">
                <a:latin typeface="Times New Roman"/>
                <a:cs typeface="Times New Roman"/>
              </a:rPr>
              <a:t>i</a:t>
            </a:r>
            <a:r>
              <a:rPr lang="en-US" sz="2000" dirty="0" smtClean="0">
                <a:latin typeface="Times New Roman"/>
                <a:cs typeface="Times New Roman"/>
              </a:rPr>
              <a:t>) ≥ </a:t>
            </a:r>
            <a:r>
              <a:rPr lang="en-US" sz="2000" i="1" dirty="0" err="1" smtClean="0">
                <a:latin typeface="Times New Roman"/>
                <a:cs typeface="Times New Roman"/>
              </a:rPr>
              <a:t>ω</a:t>
            </a:r>
            <a:r>
              <a:rPr lang="en-US" sz="2000" dirty="0" smtClean="0">
                <a:latin typeface="Times New Roman"/>
                <a:cs typeface="Times New Roman"/>
              </a:rPr>
              <a:t>(log</a:t>
            </a:r>
            <a:r>
              <a:rPr lang="en-US" sz="2000" i="1" dirty="0" smtClean="0">
                <a:latin typeface="Times New Roman"/>
                <a:cs typeface="Times New Roman"/>
              </a:rPr>
              <a:t> n</a:t>
            </a:r>
            <a:r>
              <a:rPr lang="en-US" sz="2000" dirty="0" smtClean="0">
                <a:latin typeface="Times New Roman"/>
                <a:cs typeface="Times New Roman"/>
              </a:rPr>
              <a:t>) </a:t>
            </a:r>
            <a:r>
              <a:rPr lang="en-US" sz="2000" dirty="0" smtClean="0"/>
              <a:t>entropy </a:t>
            </a:r>
            <a:r>
              <a:rPr lang="en-US" sz="2000" dirty="0" err="1" smtClean="0"/>
              <a:t>w.h.p</a:t>
            </a:r>
            <a:r>
              <a:rPr lang="en-US" sz="2000" dirty="0" smtClean="0"/>
              <a:t>.</a:t>
            </a:r>
            <a:endParaRPr lang="en-US" sz="2000" dirty="0" smtClean="0"/>
          </a:p>
          <a:p>
            <a:r>
              <a:rPr lang="en-US" sz="2000" i="1" dirty="0" smtClean="0">
                <a:latin typeface="Times New Roman"/>
                <a:cs typeface="Times New Roman"/>
              </a:rPr>
              <a:t>V = V</a:t>
            </a:r>
            <a:r>
              <a:rPr lang="en-US" sz="2000" i="1" baseline="-25000" dirty="0" smtClean="0">
                <a:latin typeface="Times New Roman"/>
                <a:cs typeface="Times New Roman"/>
              </a:rPr>
              <a:t>1</a:t>
            </a:r>
            <a:r>
              <a:rPr lang="en-US" sz="2000" i="1" dirty="0" smtClean="0">
                <a:latin typeface="Times New Roman"/>
                <a:cs typeface="Times New Roman"/>
              </a:rPr>
              <a:t>,…,</a:t>
            </a:r>
            <a:r>
              <a:rPr lang="en-US" sz="2000" i="1" dirty="0">
                <a:latin typeface="Times New Roman"/>
                <a:cs typeface="Times New Roman"/>
              </a:rPr>
              <a:t>V</a:t>
            </a:r>
            <a:r>
              <a:rPr lang="en-US" sz="2000" i="1" baseline="-25000" dirty="0">
                <a:latin typeface="Times New Roman"/>
                <a:cs typeface="Times New Roman"/>
              </a:rPr>
              <a:t>α</a:t>
            </a:r>
            <a:r>
              <a:rPr lang="en-US" sz="2000" dirty="0" smtClean="0"/>
              <a:t> is a block </a:t>
            </a:r>
            <a:r>
              <a:rPr lang="en-US" sz="2000" dirty="0" err="1" smtClean="0"/>
              <a:t>unguessable</a:t>
            </a:r>
            <a:r>
              <a:rPr lang="en-US" sz="2000" dirty="0" smtClean="0"/>
              <a:t> distribution, </a:t>
            </a:r>
            <a:br>
              <a:rPr lang="en-US" sz="2000" dirty="0" smtClean="0"/>
            </a:br>
            <a:r>
              <a:rPr lang="en-US" sz="2000" dirty="0" smtClean="0"/>
              <a:t>security follows from previous construction</a:t>
            </a:r>
            <a:endParaRPr lang="en-US" sz="2000" dirty="0" smtClean="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a:endCxn id="25" idx="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a:endCxn id="25" idx="1"/>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a:endCxn id="25" idx="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spTree>
    <p:extLst>
      <p:ext uri="{BB962C8B-B14F-4D97-AF65-F5344CB8AC3E}">
        <p14:creationId xmlns:p14="http://schemas.microsoft.com/office/powerpoint/2010/main" val="20170405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245386"/>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4157579"/>
            <a:ext cx="8229600" cy="2032000"/>
          </a:xfrm>
        </p:spPr>
        <p:txBody>
          <a:bodyPr>
            <a:normAutofit fontScale="92500"/>
          </a:bodyPr>
          <a:lstStyle/>
          <a:p>
            <a:r>
              <a:rPr lang="en-US" dirty="0" smtClean="0">
                <a:latin typeface="Calibri"/>
                <a:cs typeface="Calibri"/>
              </a:rPr>
              <a:t>Second construction</a:t>
            </a:r>
          </a:p>
          <a:p>
            <a:pPr lvl="1"/>
            <a:r>
              <a:rPr lang="en-US" dirty="0" smtClean="0">
                <a:latin typeface="Calibri"/>
                <a:cs typeface="Calibri"/>
              </a:rPr>
              <a:t>Security requirement: </a:t>
            </a:r>
            <a:r>
              <a:rPr lang="en-US" dirty="0" err="1" smtClean="0">
                <a:latin typeface="Times New Roman"/>
                <a:cs typeface="Times New Roman"/>
              </a:rPr>
              <a:t>Ω</a:t>
            </a:r>
            <a:r>
              <a:rPr lang="en-US" dirty="0" smtClean="0">
                <a:latin typeface="Times New Roman"/>
                <a:cs typeface="Times New Roman"/>
              </a:rPr>
              <a:t>(</a:t>
            </a:r>
            <a:r>
              <a:rPr lang="en-US" dirty="0" smtClean="0">
                <a:latin typeface="Times New Roman"/>
                <a:cs typeface="Times New Roman"/>
              </a:rPr>
              <a:t>1) </a:t>
            </a:r>
            <a:r>
              <a:rPr lang="en-US" dirty="0" smtClean="0">
                <a:latin typeface="Calibri"/>
                <a:cs typeface="Calibri"/>
              </a:rPr>
              <a:t>entropy in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symbols</a:t>
            </a:r>
            <a:endParaRPr lang="en-US" dirty="0" smtClean="0">
              <a:latin typeface="Calibri"/>
              <a:cs typeface="Calibri"/>
            </a:endParaRPr>
          </a:p>
          <a:p>
            <a:pPr lvl="1"/>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p>
          <a:p>
            <a:pPr lvl="1"/>
            <a:r>
              <a:rPr lang="en-US" dirty="0" smtClean="0">
                <a:latin typeface="Times New Roman"/>
                <a:cs typeface="Times New Roman"/>
              </a:rPr>
              <a:t>Still have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a:latin typeface="Times New Roman"/>
                <a:cs typeface="Times New Roman"/>
              </a:rPr>
              <a:t>≤ </a:t>
            </a:r>
            <a:r>
              <a:rPr lang="en-US" dirty="0" smtClean="0">
                <a:latin typeface="Times New Roman"/>
                <a:cs typeface="Times New Roman"/>
              </a:rPr>
              <a:t>0 when |</a:t>
            </a:r>
            <a:r>
              <a:rPr lang="en-US" i="1" dirty="0">
                <a:latin typeface="Times New Roman"/>
                <a:cs typeface="Times New Roman"/>
              </a:rPr>
              <a:t>Z</a:t>
            </a:r>
            <a:r>
              <a:rPr lang="en-US" dirty="0">
                <a:latin typeface="Times New Roman"/>
                <a:cs typeface="Times New Roman"/>
              </a:rPr>
              <a:t>| = </a:t>
            </a:r>
            <a:r>
              <a:rPr lang="en-US" i="1" dirty="0" err="1">
                <a:latin typeface="Times New Roman"/>
                <a:cs typeface="Times New Roman"/>
              </a:rPr>
              <a:t>ω</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smtClean="0">
                <a:latin typeface="Times New Roman"/>
                <a:cs typeface="Times New Roman"/>
              </a:rPr>
              <a:t>)</a:t>
            </a:r>
            <a:endParaRPr lang="en-US" dirty="0">
              <a:latin typeface="Times New Roman"/>
              <a:cs typeface="Times New Roman"/>
            </a:endParaRPr>
          </a:p>
        </p:txBody>
      </p:sp>
      <p:grpSp>
        <p:nvGrpSpPr>
          <p:cNvPr id="49" name="Group 48"/>
          <p:cNvGrpSpPr/>
          <p:nvPr/>
        </p:nvGrpSpPr>
        <p:grpSpPr>
          <a:xfrm>
            <a:off x="1359804" y="624111"/>
            <a:ext cx="5808726" cy="3279224"/>
            <a:chOff x="6814750" y="1578615"/>
            <a:chExt cx="2699654" cy="2524633"/>
          </a:xfrm>
        </p:grpSpPr>
        <p:sp>
          <p:nvSpPr>
            <p:cNvPr id="50" name="Trapezoid 49"/>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1" name="TextBox 50"/>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2" name="Group 51"/>
          <p:cNvGrpSpPr/>
          <p:nvPr/>
        </p:nvGrpSpPr>
        <p:grpSpPr>
          <a:xfrm>
            <a:off x="7187654" y="1938566"/>
            <a:ext cx="1648424" cy="325442"/>
            <a:chOff x="3581683" y="5446278"/>
            <a:chExt cx="1648424" cy="325442"/>
          </a:xfrm>
        </p:grpSpPr>
        <p:sp>
          <p:nvSpPr>
            <p:cNvPr id="53" name="Rectangle 52"/>
            <p:cNvSpPr/>
            <p:nvPr/>
          </p:nvSpPr>
          <p:spPr>
            <a:xfrm>
              <a:off x="4248612" y="5446278"/>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Arrow Connector 53"/>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55" name="Object 54"/>
            <p:cNvGraphicFramePr>
              <a:graphicFrameLocks noChangeAspect="1"/>
            </p:cNvGraphicFramePr>
            <p:nvPr>
              <p:extLst>
                <p:ext uri="{D42A27DB-BD31-4B8C-83A1-F6EECF244321}">
                  <p14:modId xmlns:p14="http://schemas.microsoft.com/office/powerpoint/2010/main" val="2294521558"/>
                </p:ext>
              </p:extLst>
            </p:nvPr>
          </p:nvGraphicFramePr>
          <p:xfrm>
            <a:off x="4323547" y="5465280"/>
            <a:ext cx="242888" cy="287338"/>
          </p:xfrm>
          <a:graphic>
            <a:graphicData uri="http://schemas.openxmlformats.org/presentationml/2006/ole">
              <mc:AlternateContent xmlns:mc="http://schemas.openxmlformats.org/markup-compatibility/2006">
                <mc:Choice xmlns:v="urn:schemas-microsoft-com:vml" Requires="v">
                  <p:oleObj spid="_x0000_s148566" name="Equation" r:id="rId4" imgW="139700" imgH="165100" progId="Equation.3">
                    <p:embed/>
                  </p:oleObj>
                </mc:Choice>
                <mc:Fallback>
                  <p:oleObj name="Equation" r:id="rId4" imgW="139700" imgH="165100" progId="Equation.3">
                    <p:embed/>
                    <p:pic>
                      <p:nvPicPr>
                        <p:cNvPr id="0" name=""/>
                        <p:cNvPicPr/>
                        <p:nvPr/>
                      </p:nvPicPr>
                      <p:blipFill>
                        <a:blip r:embed="rId5"/>
                        <a:stretch>
                          <a:fillRect/>
                        </a:stretch>
                      </p:blipFill>
                      <p:spPr>
                        <a:xfrm>
                          <a:off x="4323547" y="5465280"/>
                          <a:ext cx="242888" cy="287338"/>
                        </a:xfrm>
                        <a:prstGeom prst="rect">
                          <a:avLst/>
                        </a:prstGeom>
                      </p:spPr>
                    </p:pic>
                  </p:oleObj>
                </mc:Fallback>
              </mc:AlternateContent>
            </a:graphicData>
          </a:graphic>
        </p:graphicFrame>
      </p:grpSp>
      <p:grpSp>
        <p:nvGrpSpPr>
          <p:cNvPr id="56" name="Group 55"/>
          <p:cNvGrpSpPr/>
          <p:nvPr/>
        </p:nvGrpSpPr>
        <p:grpSpPr>
          <a:xfrm>
            <a:off x="7206778" y="868713"/>
            <a:ext cx="1648424" cy="381994"/>
            <a:chOff x="3572254" y="4244288"/>
            <a:chExt cx="1648424" cy="381994"/>
          </a:xfrm>
        </p:grpSpPr>
        <p:sp>
          <p:nvSpPr>
            <p:cNvPr id="57" name="Rectangle 56"/>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Arrow Connector 57"/>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TextBox 58"/>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0" name="Group 59"/>
          <p:cNvGrpSpPr/>
          <p:nvPr/>
        </p:nvGrpSpPr>
        <p:grpSpPr>
          <a:xfrm>
            <a:off x="619340" y="1131284"/>
            <a:ext cx="790647" cy="649445"/>
            <a:chOff x="669757" y="1545947"/>
            <a:chExt cx="790647" cy="649445"/>
          </a:xfrm>
        </p:grpSpPr>
        <p:cxnSp>
          <p:nvCxnSpPr>
            <p:cNvPr id="61" name="Straight Arrow Connector 60"/>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2" name="Group 61"/>
            <p:cNvGrpSpPr/>
            <p:nvPr/>
          </p:nvGrpSpPr>
          <p:grpSpPr>
            <a:xfrm>
              <a:off x="889650" y="1545947"/>
              <a:ext cx="520570" cy="411225"/>
              <a:chOff x="815504" y="4858284"/>
              <a:chExt cx="520570" cy="411225"/>
            </a:xfrm>
          </p:grpSpPr>
          <p:sp>
            <p:nvSpPr>
              <p:cNvPr id="63" name="Rectangle 62"/>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grpSp>
      <p:sp>
        <p:nvSpPr>
          <p:cNvPr id="65" name="Rectangle 64"/>
          <p:cNvSpPr/>
          <p:nvPr/>
        </p:nvSpPr>
        <p:spPr>
          <a:xfrm>
            <a:off x="4390351" y="3346672"/>
            <a:ext cx="1663243"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grpSp>
        <p:nvGrpSpPr>
          <p:cNvPr id="66" name="Group 65"/>
          <p:cNvGrpSpPr/>
          <p:nvPr/>
        </p:nvGrpSpPr>
        <p:grpSpPr>
          <a:xfrm>
            <a:off x="4378640" y="1500616"/>
            <a:ext cx="1726169" cy="484949"/>
            <a:chOff x="2620241" y="4742667"/>
            <a:chExt cx="927158" cy="484949"/>
          </a:xfrm>
        </p:grpSpPr>
        <p:sp>
          <p:nvSpPr>
            <p:cNvPr id="67" name="Rectangle 66"/>
            <p:cNvSpPr/>
            <p:nvPr/>
          </p:nvSpPr>
          <p:spPr>
            <a:xfrm>
              <a:off x="2620241" y="4742667"/>
              <a:ext cx="916890"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620242" y="4805234"/>
              <a:ext cx="927157"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4</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10</a:t>
              </a:r>
              <a:endParaRPr lang="en-US" baseline="30000" dirty="0">
                <a:solidFill>
                  <a:srgbClr val="FFFFFF"/>
                </a:solidFill>
                <a:latin typeface="Times New Roman"/>
                <a:cs typeface="Times New Roman"/>
              </a:endParaRPr>
            </a:p>
          </p:txBody>
        </p:sp>
      </p:grpSp>
      <p:sp>
        <p:nvSpPr>
          <p:cNvPr id="69" name="TextBox 68"/>
          <p:cNvSpPr txBox="1"/>
          <p:nvPr/>
        </p:nvSpPr>
        <p:spPr>
          <a:xfrm>
            <a:off x="839234" y="2598853"/>
            <a:ext cx="344039" cy="369332"/>
          </a:xfrm>
          <a:prstGeom prst="rect">
            <a:avLst/>
          </a:prstGeom>
          <a:noFill/>
        </p:spPr>
        <p:txBody>
          <a:bodyPr wrap="none" rtlCol="0">
            <a:spAutoFit/>
          </a:bodyPr>
          <a:lstStyle/>
          <a:p>
            <a:r>
              <a:rPr lang="en-US" dirty="0" smtClean="0"/>
              <a:t>…</a:t>
            </a:r>
            <a:endParaRPr lang="en-US" dirty="0"/>
          </a:p>
        </p:txBody>
      </p:sp>
      <p:sp>
        <p:nvSpPr>
          <p:cNvPr id="70" name="TextBox 69"/>
          <p:cNvSpPr txBox="1"/>
          <p:nvPr/>
        </p:nvSpPr>
        <p:spPr>
          <a:xfrm>
            <a:off x="4387504" y="1020498"/>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71" name="Straight Arrow Connector 70"/>
          <p:cNvCxnSpPr/>
          <p:nvPr/>
        </p:nvCxnSpPr>
        <p:spPr bwMode="auto">
          <a:xfrm>
            <a:off x="5379415" y="1237339"/>
            <a:ext cx="1808239"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2" name="Group 71"/>
          <p:cNvGrpSpPr/>
          <p:nvPr/>
        </p:nvGrpSpPr>
        <p:grpSpPr>
          <a:xfrm>
            <a:off x="605973" y="2102394"/>
            <a:ext cx="790647" cy="649445"/>
            <a:chOff x="669757" y="1545947"/>
            <a:chExt cx="790647" cy="649445"/>
          </a:xfrm>
        </p:grpSpPr>
        <p:cxnSp>
          <p:nvCxnSpPr>
            <p:cNvPr id="73" name="Straight Arrow Connector 72"/>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4" name="Group 73"/>
            <p:cNvGrpSpPr/>
            <p:nvPr/>
          </p:nvGrpSpPr>
          <p:grpSpPr>
            <a:xfrm>
              <a:off x="889650" y="1545947"/>
              <a:ext cx="520570" cy="411225"/>
              <a:chOff x="815504" y="4858284"/>
              <a:chExt cx="520570" cy="411225"/>
            </a:xfrm>
          </p:grpSpPr>
          <p:sp>
            <p:nvSpPr>
              <p:cNvPr id="75" name="Rectangle 74"/>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endParaRPr lang="en-US" baseline="30000" dirty="0">
                  <a:solidFill>
                    <a:srgbClr val="FFFFFF"/>
                  </a:solidFill>
                  <a:latin typeface="Times New Roman"/>
                  <a:cs typeface="Times New Roman"/>
                </a:endParaRPr>
              </a:p>
            </p:txBody>
          </p:sp>
        </p:grpSp>
      </p:grpSp>
      <p:grpSp>
        <p:nvGrpSpPr>
          <p:cNvPr id="77" name="Group 76"/>
          <p:cNvGrpSpPr/>
          <p:nvPr/>
        </p:nvGrpSpPr>
        <p:grpSpPr>
          <a:xfrm>
            <a:off x="605973" y="3151186"/>
            <a:ext cx="790647" cy="555869"/>
            <a:chOff x="669757" y="1545947"/>
            <a:chExt cx="790647" cy="555869"/>
          </a:xfrm>
        </p:grpSpPr>
        <p:cxnSp>
          <p:nvCxnSpPr>
            <p:cNvPr id="78" name="Straight Arrow Connector 77"/>
            <p:cNvCxnSpPr/>
            <p:nvPr/>
          </p:nvCxnSpPr>
          <p:spPr bwMode="auto">
            <a:xfrm flipV="1">
              <a:off x="669757" y="209021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9" name="Group 78"/>
            <p:cNvGrpSpPr/>
            <p:nvPr/>
          </p:nvGrpSpPr>
          <p:grpSpPr>
            <a:xfrm>
              <a:off x="889650" y="1545947"/>
              <a:ext cx="520570" cy="411225"/>
              <a:chOff x="815504" y="4858284"/>
              <a:chExt cx="520570" cy="411225"/>
            </a:xfrm>
          </p:grpSpPr>
          <p:sp>
            <p:nvSpPr>
              <p:cNvPr id="80" name="Rectangle 79"/>
              <p:cNvSpPr/>
              <p:nvPr/>
            </p:nvSpPr>
            <p:spPr>
              <a:xfrm>
                <a:off x="850139" y="4910867"/>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TextBox 80"/>
              <p:cNvSpPr txBox="1"/>
              <p:nvPr/>
            </p:nvSpPr>
            <p:spPr>
              <a:xfrm>
                <a:off x="815504" y="4858284"/>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k</a:t>
                </a:r>
                <a:endParaRPr lang="en-US" baseline="30000" dirty="0">
                  <a:solidFill>
                    <a:srgbClr val="FFFFFF"/>
                  </a:solidFill>
                  <a:latin typeface="Times New Roman"/>
                  <a:cs typeface="Times New Roman"/>
                </a:endParaRPr>
              </a:p>
            </p:txBody>
          </p:sp>
        </p:grpSp>
      </p:grpSp>
      <p:sp>
        <p:nvSpPr>
          <p:cNvPr id="82" name="TextBox 81"/>
          <p:cNvSpPr txBox="1"/>
          <p:nvPr/>
        </p:nvSpPr>
        <p:spPr>
          <a:xfrm>
            <a:off x="4555166" y="2943803"/>
            <a:ext cx="344039" cy="369332"/>
          </a:xfrm>
          <a:prstGeom prst="rect">
            <a:avLst/>
          </a:prstGeom>
          <a:noFill/>
        </p:spPr>
        <p:txBody>
          <a:bodyPr wrap="none" rtlCol="0">
            <a:spAutoFit/>
          </a:bodyPr>
          <a:lstStyle/>
          <a:p>
            <a:r>
              <a:rPr lang="en-US" dirty="0" smtClean="0"/>
              <a:t>…</a:t>
            </a:r>
            <a:endParaRPr lang="en-US" dirty="0"/>
          </a:p>
        </p:txBody>
      </p:sp>
      <p:grpSp>
        <p:nvGrpSpPr>
          <p:cNvPr id="83" name="Group 82"/>
          <p:cNvGrpSpPr/>
          <p:nvPr/>
        </p:nvGrpSpPr>
        <p:grpSpPr>
          <a:xfrm>
            <a:off x="4403719" y="2457040"/>
            <a:ext cx="1681967" cy="484949"/>
            <a:chOff x="2620242" y="4742667"/>
            <a:chExt cx="679937" cy="484949"/>
          </a:xfrm>
        </p:grpSpPr>
        <p:sp>
          <p:nvSpPr>
            <p:cNvPr id="84" name="Rectangle 83"/>
            <p:cNvSpPr/>
            <p:nvPr/>
          </p:nvSpPr>
          <p:spPr>
            <a:xfrm>
              <a:off x="2620242" y="474266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2620242" y="4805234"/>
              <a:ext cx="653775"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2</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3</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a:solidFill>
                    <a:srgbClr val="FFFFFF"/>
                  </a:solidFill>
                  <a:latin typeface="Times New Roman"/>
                  <a:cs typeface="Times New Roman"/>
                </a:rPr>
                <a:t>6</a:t>
              </a:r>
              <a:r>
                <a:rPr lang="en-US" dirty="0" smtClean="0">
                  <a:solidFill>
                    <a:srgbClr val="FFFFFF"/>
                  </a:solidFill>
                  <a:latin typeface="Times New Roman"/>
                  <a:cs typeface="Times New Roman"/>
                </a:rPr>
                <a:t>,</a:t>
              </a:r>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8</a:t>
              </a:r>
              <a:endParaRPr lang="en-US" baseline="30000" dirty="0">
                <a:solidFill>
                  <a:srgbClr val="FFFFFF"/>
                </a:solidFill>
                <a:latin typeface="Times New Roman"/>
                <a:cs typeface="Times New Roman"/>
              </a:endParaRPr>
            </a:p>
          </p:txBody>
        </p:sp>
      </p:grpSp>
      <p:cxnSp>
        <p:nvCxnSpPr>
          <p:cNvPr id="86" name="Straight Arrow Connector 85"/>
          <p:cNvCxnSpPr/>
          <p:nvPr/>
        </p:nvCxnSpPr>
        <p:spPr bwMode="auto">
          <a:xfrm>
            <a:off x="1458691" y="1769129"/>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7" name="Straight Arrow Connector 86"/>
          <p:cNvCxnSpPr>
            <a:endCxn id="67" idx="1"/>
          </p:cNvCxnSpPr>
          <p:nvPr/>
        </p:nvCxnSpPr>
        <p:spPr bwMode="auto">
          <a:xfrm flipV="1">
            <a:off x="1409989" y="1743091"/>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8" name="Elbow Connector 87"/>
          <p:cNvCxnSpPr>
            <a:stCxn id="67" idx="3"/>
          </p:cNvCxnSpPr>
          <p:nvPr/>
        </p:nvCxnSpPr>
        <p:spPr>
          <a:xfrm>
            <a:off x="6085687" y="1743091"/>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9" name="Elbow Connector 88"/>
          <p:cNvCxnSpPr>
            <a:stCxn id="84" idx="3"/>
          </p:cNvCxnSpPr>
          <p:nvPr/>
        </p:nvCxnSpPr>
        <p:spPr>
          <a:xfrm flipV="1">
            <a:off x="6085686" y="2264009"/>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0" name="Elbow Connector 89"/>
          <p:cNvCxnSpPr/>
          <p:nvPr/>
        </p:nvCxnSpPr>
        <p:spPr>
          <a:xfrm flipV="1">
            <a:off x="5617794" y="2264009"/>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endCxn id="67" idx="1"/>
          </p:cNvCxnSpPr>
          <p:nvPr/>
        </p:nvCxnSpPr>
        <p:spPr bwMode="auto">
          <a:xfrm flipV="1">
            <a:off x="1409989" y="1743091"/>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2" name="Straight Arrow Connector 91"/>
          <p:cNvCxnSpPr>
            <a:endCxn id="67" idx="1"/>
          </p:cNvCxnSpPr>
          <p:nvPr/>
        </p:nvCxnSpPr>
        <p:spPr bwMode="auto">
          <a:xfrm flipV="1">
            <a:off x="1409989" y="1743091"/>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3" name="Straight Arrow Connector 92"/>
          <p:cNvCxnSpPr>
            <a:endCxn id="84" idx="1"/>
          </p:cNvCxnSpPr>
          <p:nvPr/>
        </p:nvCxnSpPr>
        <p:spPr bwMode="auto">
          <a:xfrm flipV="1">
            <a:off x="1409989" y="2699515"/>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a:endCxn id="84" idx="1"/>
          </p:cNvCxnSpPr>
          <p:nvPr/>
        </p:nvCxnSpPr>
        <p:spPr bwMode="auto">
          <a:xfrm flipV="1">
            <a:off x="1458691" y="2699515"/>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5" name="Straight Arrow Connector 94"/>
          <p:cNvCxnSpPr>
            <a:endCxn id="84" idx="1"/>
          </p:cNvCxnSpPr>
          <p:nvPr/>
        </p:nvCxnSpPr>
        <p:spPr bwMode="auto">
          <a:xfrm flipV="1">
            <a:off x="1396620" y="2699515"/>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6" name="Straight Arrow Connector 95"/>
          <p:cNvCxnSpPr>
            <a:endCxn id="84" idx="1"/>
          </p:cNvCxnSpPr>
          <p:nvPr/>
        </p:nvCxnSpPr>
        <p:spPr bwMode="auto">
          <a:xfrm flipV="1">
            <a:off x="1409989" y="2699515"/>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7" name="Straight Arrow Connector 96"/>
          <p:cNvCxnSpPr>
            <a:endCxn id="65" idx="1"/>
          </p:cNvCxnSpPr>
          <p:nvPr/>
        </p:nvCxnSpPr>
        <p:spPr bwMode="auto">
          <a:xfrm>
            <a:off x="1396620" y="2740239"/>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8" name="Straight Arrow Connector 97"/>
          <p:cNvCxnSpPr>
            <a:endCxn id="65" idx="1"/>
          </p:cNvCxnSpPr>
          <p:nvPr/>
        </p:nvCxnSpPr>
        <p:spPr bwMode="auto">
          <a:xfrm>
            <a:off x="1396620" y="2154977"/>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9" name="Straight Arrow Connector 98"/>
          <p:cNvCxnSpPr>
            <a:endCxn id="65" idx="1"/>
          </p:cNvCxnSpPr>
          <p:nvPr/>
        </p:nvCxnSpPr>
        <p:spPr bwMode="auto">
          <a:xfrm>
            <a:off x="1396620" y="3203769"/>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4204522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254000" y="1189790"/>
            <a:ext cx="8756316" cy="5467684"/>
          </a:xfrm>
        </p:spPr>
        <p:txBody>
          <a:bodyPr>
            <a:noAutofit/>
          </a:bodyPr>
          <a:lstStyle/>
          <a:p>
            <a:r>
              <a:rPr lang="en-US" sz="2400" dirty="0" smtClean="0"/>
              <a:t>We construct the first (computational) fuzzy extractors that are secure 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 </a:t>
            </a:r>
            <a:r>
              <a:rPr lang="en-US" sz="2400" dirty="0" smtClean="0">
                <a:latin typeface="Times New Roman"/>
                <a:cs typeface="Times New Roman"/>
              </a:rPr>
              <a:t>0 using point obfuscation</a:t>
            </a:r>
            <a:endParaRPr lang="en-US" sz="2400" dirty="0" smtClean="0">
              <a:latin typeface="Times New Roman"/>
              <a:cs typeface="Times New Roman"/>
            </a:endParaRPr>
          </a:p>
          <a:p>
            <a:r>
              <a:rPr lang="en-US" sz="2400" dirty="0" smtClean="0"/>
              <a:t>Constructions allow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 </a:t>
            </a:r>
            <a:r>
              <a:rPr lang="en-US" sz="2400" dirty="0" smtClean="0"/>
              <a:t>when alphabet </a:t>
            </a:r>
            <a:r>
              <a:rPr lang="en-US" sz="2400" dirty="0" smtClean="0"/>
              <a:t>is </a:t>
            </a:r>
            <a:r>
              <a:rPr lang="en-US" sz="2400" dirty="0" smtClean="0"/>
              <a:t>super-polynomial</a:t>
            </a:r>
          </a:p>
          <a:p>
            <a:pPr lvl="1"/>
            <a:r>
              <a:rPr lang="en-US" sz="2400" dirty="0" smtClean="0"/>
              <a:t>Necessary? Constructions for small alphabet?</a:t>
            </a:r>
          </a:p>
          <a:p>
            <a:r>
              <a:rPr lang="en-US" sz="2400" dirty="0" smtClean="0"/>
              <a:t>We restricted </a:t>
            </a:r>
            <a:r>
              <a:rPr lang="en-US" sz="2400" i="1" dirty="0" smtClean="0">
                <a:latin typeface="Times New Roman"/>
                <a:cs typeface="Times New Roman"/>
              </a:rPr>
              <a:t>W</a:t>
            </a:r>
            <a:r>
              <a:rPr lang="en-US" sz="2400" baseline="-25000" dirty="0" smtClean="0">
                <a:latin typeface="Times New Roman"/>
                <a:cs typeface="Times New Roman"/>
              </a:rPr>
              <a:t>0 </a:t>
            </a:r>
            <a:r>
              <a:rPr lang="en-US" sz="2400" dirty="0" smtClean="0"/>
              <a:t>, </a:t>
            </a:r>
            <a:r>
              <a:rPr lang="en-US" sz="2400" dirty="0" smtClean="0"/>
              <a:t>could </a:t>
            </a:r>
            <a:r>
              <a:rPr lang="en-US" sz="2400" dirty="0" smtClean="0"/>
              <a:t>restrict errors (</a:t>
            </a:r>
            <a:r>
              <a:rPr lang="en-US" sz="2400" dirty="0" smtClean="0"/>
              <a:t>that is restrict </a:t>
            </a:r>
            <a:r>
              <a:rPr lang="en-US" sz="2400" i="1" dirty="0" smtClean="0">
                <a:latin typeface="Times New Roman"/>
                <a:cs typeface="Times New Roman"/>
              </a:rPr>
              <a:t>W</a:t>
            </a:r>
            <a:r>
              <a:rPr lang="en-US" sz="2400" baseline="-25000" dirty="0" smtClean="0">
                <a:latin typeface="Times New Roman"/>
                <a:cs typeface="Times New Roman"/>
              </a:rPr>
              <a:t>1</a:t>
            </a:r>
            <a:r>
              <a:rPr lang="en-US" sz="2400" baseline="-25000" dirty="0" smtClean="0"/>
              <a:t> </a:t>
            </a:r>
            <a:r>
              <a:rPr lang="en-US" sz="2400" dirty="0" smtClean="0"/>
              <a:t>)</a:t>
            </a:r>
          </a:p>
          <a:p>
            <a:r>
              <a:rPr lang="en-US" sz="2400" dirty="0" smtClean="0"/>
              <a:t>Noisy point obfuscation (</a:t>
            </a:r>
            <a:r>
              <a:rPr lang="en-US" sz="2400" i="1" dirty="0" smtClean="0">
                <a:latin typeface="Times New Roman"/>
                <a:cs typeface="Times New Roman"/>
              </a:rPr>
              <a:t>I</a:t>
            </a:r>
            <a:r>
              <a:rPr lang="en-US" sz="2400" i="1" baseline="-25000" dirty="0" smtClean="0">
                <a:latin typeface="Times New Roman"/>
                <a:cs typeface="Times New Roman"/>
              </a:rPr>
              <a:t>w0</a:t>
            </a:r>
            <a:r>
              <a:rPr lang="en-US" sz="2400" dirty="0" smtClean="0">
                <a:latin typeface="Times New Roman"/>
                <a:cs typeface="Times New Roman"/>
              </a:rPr>
              <a:t>(</a:t>
            </a:r>
            <a:r>
              <a:rPr lang="en-US" sz="2400" i="1" dirty="0" smtClean="0">
                <a:latin typeface="Times New Roman"/>
                <a:cs typeface="Times New Roman"/>
              </a:rPr>
              <a:t>w</a:t>
            </a:r>
            <a:r>
              <a:rPr lang="en-US" sz="2400" i="1" baseline="-25000" dirty="0" smtClean="0">
                <a:latin typeface="Times New Roman"/>
                <a:cs typeface="Times New Roman"/>
              </a:rPr>
              <a:t>1</a:t>
            </a:r>
            <a:r>
              <a:rPr lang="en-US" sz="2400" dirty="0" smtClean="0">
                <a:latin typeface="Times New Roman"/>
                <a:cs typeface="Times New Roman"/>
              </a:rPr>
              <a:t>) </a:t>
            </a:r>
            <a:r>
              <a:rPr lang="en-US" sz="2400" dirty="0">
                <a:latin typeface="Times New Roman"/>
                <a:cs typeface="Times New Roman"/>
              </a:rPr>
              <a:t>= 1 </a:t>
            </a:r>
            <a:r>
              <a:rPr lang="en-US" sz="2400" dirty="0" err="1">
                <a:cs typeface="Calibri"/>
              </a:rPr>
              <a:t>iff</a:t>
            </a:r>
            <a:r>
              <a:rPr lang="en-US" sz="2400" dirty="0">
                <a:cs typeface="Calibri"/>
              </a:rPr>
              <a:t>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baseline="-25000" dirty="0" smtClean="0">
                <a:latin typeface="Times New Roman"/>
                <a:cs typeface="Times New Roman"/>
              </a:rPr>
              <a:t>0</a:t>
            </a:r>
            <a:r>
              <a:rPr lang="en-US" sz="2400" dirty="0" smtClean="0">
                <a:latin typeface="Times New Roman"/>
                <a:cs typeface="Times New Roman"/>
              </a:rPr>
              <a:t>, </a:t>
            </a:r>
            <a:r>
              <a:rPr lang="en-US" sz="2400" i="1" dirty="0" smtClean="0">
                <a:latin typeface="Times New Roman"/>
                <a:cs typeface="Times New Roman"/>
              </a:rPr>
              <a:t>w</a:t>
            </a:r>
            <a:r>
              <a:rPr lang="en-US" sz="2400" baseline="-25000" dirty="0" smtClean="0">
                <a:latin typeface="Times New Roman"/>
                <a:cs typeface="Times New Roman"/>
              </a:rPr>
              <a:t>1</a:t>
            </a:r>
            <a:r>
              <a:rPr lang="en-US" sz="2400" dirty="0" smtClean="0">
                <a:latin typeface="Times New Roman"/>
                <a:cs typeface="Times New Roman"/>
              </a:rPr>
              <a:t>)</a:t>
            </a:r>
            <a:r>
              <a:rPr lang="en-US" sz="2400" dirty="0">
                <a:latin typeface="Times New Roman"/>
                <a:cs typeface="Times New Roman"/>
              </a:rPr>
              <a:t> ≤</a:t>
            </a:r>
            <a:r>
              <a:rPr lang="en-US" sz="2400" dirty="0" smtClean="0">
                <a:latin typeface="Times New Roman"/>
                <a:cs typeface="Times New Roman"/>
              </a:rPr>
              <a:t> </a:t>
            </a:r>
            <a:r>
              <a:rPr lang="en-US" sz="2400" i="1" dirty="0" err="1" smtClean="0">
                <a:latin typeface="Times New Roman"/>
                <a:cs typeface="Times New Roman"/>
              </a:rPr>
              <a:t>d</a:t>
            </a:r>
            <a:r>
              <a:rPr lang="en-US" sz="2400" i="1" baseline="-25000" dirty="0" err="1" smtClean="0">
                <a:latin typeface="Times New Roman"/>
                <a:cs typeface="Times New Roman"/>
              </a:rPr>
              <a:t>max</a:t>
            </a:r>
            <a:r>
              <a:rPr lang="en-US" sz="2400" dirty="0" smtClean="0">
                <a:latin typeface="Calibri"/>
                <a:cs typeface="Calibri"/>
              </a:rPr>
              <a:t>) is a stronger primitive than a fuzzy extractor</a:t>
            </a:r>
          </a:p>
          <a:p>
            <a:pPr lvl="1"/>
            <a:r>
              <a:rPr lang="en-US" sz="2400" dirty="0" smtClean="0">
                <a:latin typeface="Calibri"/>
                <a:cs typeface="Calibri"/>
              </a:rPr>
              <a:t>Constructed by [DodisSmith05] for distributions with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smtClean="0">
                <a:latin typeface="Times New Roman"/>
                <a:cs typeface="Times New Roman"/>
              </a:rPr>
              <a:t>&gt;0</a:t>
            </a:r>
            <a:endParaRPr lang="en-US" sz="2400" dirty="0" smtClean="0">
              <a:latin typeface="Calibri"/>
              <a:cs typeface="Calibri"/>
            </a:endParaRPr>
          </a:p>
          <a:p>
            <a:pPr lvl="1"/>
            <a:r>
              <a:rPr lang="en-US" sz="2400" dirty="0" smtClean="0">
                <a:latin typeface="Calibri"/>
                <a:cs typeface="Calibri"/>
              </a:rPr>
              <a:t>Our constructions </a:t>
            </a:r>
            <a:r>
              <a:rPr lang="en-US" sz="2400" dirty="0" smtClean="0">
                <a:latin typeface="Calibri"/>
                <a:cs typeface="Calibri"/>
              </a:rPr>
              <a:t>leak </a:t>
            </a:r>
            <a:r>
              <a:rPr lang="en-US" sz="2400" dirty="0" smtClean="0">
                <a:latin typeface="Calibri"/>
                <a:cs typeface="Calibri"/>
              </a:rPr>
              <a:t>information (value of individual blocks, locations of errors) and are not </a:t>
            </a:r>
            <a:r>
              <a:rPr lang="en-US" sz="2400" dirty="0" smtClean="0">
                <a:latin typeface="Calibri"/>
                <a:cs typeface="Calibri"/>
              </a:rPr>
              <a:t>VBB obfuscation</a:t>
            </a:r>
            <a:endParaRPr lang="en-US" sz="2400" dirty="0" smtClean="0">
              <a:latin typeface="Calibri"/>
              <a:cs typeface="Calibri"/>
            </a:endParaRPr>
          </a:p>
          <a:p>
            <a:pPr lvl="1"/>
            <a:r>
              <a:rPr lang="en-US" sz="2400" dirty="0" smtClean="0">
                <a:latin typeface="Calibri"/>
                <a:cs typeface="Calibri"/>
              </a:rPr>
              <a:t>Can we construct general noisy point obfuscation? </a:t>
            </a:r>
            <a:r>
              <a:rPr lang="en-US" sz="2400" dirty="0" smtClean="0">
                <a:latin typeface="Calibri"/>
                <a:cs typeface="Calibri"/>
              </a:rPr>
              <a:t/>
            </a:r>
            <a:br>
              <a:rPr lang="en-US" sz="2400" dirty="0" smtClean="0">
                <a:latin typeface="Calibri"/>
                <a:cs typeface="Calibri"/>
              </a:rPr>
            </a:br>
            <a:r>
              <a:rPr lang="en-US" sz="2400" dirty="0" smtClean="0">
                <a:latin typeface="Calibri"/>
                <a:cs typeface="Calibri"/>
              </a:rPr>
              <a:t>from </a:t>
            </a:r>
            <a:r>
              <a:rPr lang="en-US" sz="2400" dirty="0" err="1" smtClean="0">
                <a:latin typeface="Calibri"/>
                <a:cs typeface="Calibri"/>
              </a:rPr>
              <a:t>indistinguishability</a:t>
            </a:r>
            <a:r>
              <a:rPr lang="en-US" sz="2400" dirty="0" smtClean="0">
                <a:latin typeface="Calibri"/>
                <a:cs typeface="Calibri"/>
              </a:rPr>
              <a:t> obfuscation </a:t>
            </a:r>
            <a:r>
              <a:rPr lang="en-US" sz="2400" dirty="0" smtClean="0">
                <a:latin typeface="Calibri"/>
                <a:cs typeface="Calibri"/>
              </a:rPr>
              <a:t>[</a:t>
            </a:r>
            <a:r>
              <a:rPr lang="en-US" sz="2400" dirty="0" smtClean="0">
                <a:latin typeface="Calibri"/>
                <a:cs typeface="Calibri"/>
              </a:rPr>
              <a:t>GargGentryHaleviRaykoviSahaiWaters13]?)</a:t>
            </a:r>
            <a:endParaRPr lang="en-US" sz="2400" dirty="0">
              <a:latin typeface="Calibri"/>
              <a:cs typeface="Calibri"/>
            </a:endParaRPr>
          </a:p>
        </p:txBody>
      </p:sp>
    </p:spTree>
    <p:extLst>
      <p:ext uri="{BB962C8B-B14F-4D97-AF65-F5344CB8AC3E}">
        <p14:creationId xmlns:p14="http://schemas.microsoft.com/office/powerpoint/2010/main" val="473984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693319"/>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a:t>As the error tolerance increases this becomes easier</a:t>
            </a:r>
          </a:p>
          <a:p>
            <a:pPr marL="285750" indent="-285750">
              <a:buFont typeface="Arial"/>
              <a:buChar char="•"/>
            </a:pPr>
            <a:r>
              <a:rPr lang="en-US" dirty="0" smtClean="0"/>
              <a:t>As an extreme example consider a distribution </a:t>
            </a:r>
            <a:r>
              <a:rPr lang="en-US" i="1" dirty="0" smtClean="0">
                <a:latin typeface="Times New Roman"/>
                <a:cs typeface="Times New Roman"/>
              </a:rPr>
              <a:t>W</a:t>
            </a:r>
            <a:r>
              <a:rPr lang="en-US" dirty="0" smtClean="0">
                <a:latin typeface="Times New Roman"/>
                <a:cs typeface="Times New Roman"/>
              </a:rPr>
              <a:t> </a:t>
            </a:r>
            <a:r>
              <a:rPr lang="en-US" dirty="0" smtClean="0">
                <a:latin typeface="Calibri"/>
                <a:cs typeface="Calibri"/>
              </a:rPr>
              <a:t>where all points are close</a:t>
            </a:r>
          </a:p>
          <a:p>
            <a:pPr marL="285750" indent="-285750">
              <a:buFont typeface="Arial"/>
              <a:buChar char="•"/>
            </a:pPr>
            <a:r>
              <a:rPr lang="en-US" dirty="0" smtClean="0">
                <a:latin typeface="Calibri"/>
                <a:cs typeface="Calibri"/>
              </a:rPr>
              <a:t>If there is a single point </a:t>
            </a:r>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r>
              <a:rPr lang="en-US" dirty="0" smtClean="0">
                <a:latin typeface="Calibri"/>
                <a:cs typeface="Calibri"/>
              </a:rPr>
              <a:t> close to all points in </a:t>
            </a:r>
            <a:r>
              <a:rPr lang="en-US" i="1" dirty="0" smtClean="0">
                <a:latin typeface="Times New Roman"/>
                <a:cs typeface="Times New Roman"/>
              </a:rPr>
              <a:t>W</a:t>
            </a:r>
            <a:r>
              <a:rPr lang="en-US"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58655" cy="923330"/>
          </a:xfrm>
          <a:prstGeom prst="rect">
            <a:avLst/>
          </a:prstGeom>
          <a:noFill/>
        </p:spPr>
        <p:txBody>
          <a:bodyPr wrap="none" rtlCol="0">
            <a:spAutoFit/>
          </a:bodyPr>
          <a:lstStyle/>
          <a:p>
            <a:r>
              <a:rPr lang="en-US" dirty="0" smtClean="0"/>
              <a:t>By inputting </a:t>
            </a:r>
            <a:r>
              <a:rPr lang="en-US" i="1" dirty="0" smtClean="0">
                <a:latin typeface="Times New Roman"/>
                <a:cs typeface="Times New Roman"/>
              </a:rPr>
              <a:t>w*</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the correct key</a:t>
            </a:r>
            <a:endParaRPr lang="en-US" i="1" dirty="0">
              <a:latin typeface="Times New Roman"/>
              <a:cs typeface="Times New Roman"/>
            </a:endParaRPr>
          </a:p>
        </p:txBody>
      </p:sp>
      <p:sp>
        <p:nvSpPr>
          <p:cNvPr id="11" name="Rectangle 10"/>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Rectangle 36"/>
          <p:cNvSpPr>
            <a:spLocks noChangeArrowheads="1"/>
          </p:cNvSpPr>
          <p:nvPr/>
        </p:nvSpPr>
        <p:spPr bwMode="auto">
          <a:xfrm>
            <a:off x="3323225" y="4959684"/>
            <a:ext cx="5300075" cy="156099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latin typeface="Calibri"/>
                <a:cs typeface="Calibri"/>
              </a:rPr>
              <a:t>There is a distribution </a:t>
            </a:r>
            <a:r>
              <a:rPr lang="en-US" b="1" i="1" dirty="0" smtClean="0">
                <a:latin typeface="Times New Roman"/>
                <a:cs typeface="Times New Roman"/>
              </a:rPr>
              <a:t>W</a:t>
            </a:r>
            <a:r>
              <a:rPr lang="en-US" b="1" dirty="0" smtClean="0">
                <a:latin typeface="Calibri"/>
                <a:cs typeface="Calibri"/>
              </a:rPr>
              <a:t> where the maximum key strength is the difference between </a:t>
            </a:r>
            <a:r>
              <a:rPr lang="en-US" b="1" i="1" dirty="0" smtClean="0">
                <a:latin typeface="Times New Roman"/>
                <a:cs typeface="Times New Roman"/>
              </a:rPr>
              <a:t>W</a:t>
            </a:r>
            <a:r>
              <a:rPr lang="en-US" b="1" dirty="0" smtClean="0">
                <a:latin typeface="Calibri"/>
                <a:cs typeface="Calibri"/>
              </a:rPr>
              <a:t>’s entropy and logarithm of the number tolerated error patterns, we call this value the </a:t>
            </a:r>
            <a:r>
              <a:rPr lang="en-US" b="1" i="1" dirty="0" smtClean="0">
                <a:latin typeface="Calibri"/>
                <a:cs typeface="Calibri"/>
              </a:rPr>
              <a:t>minimum usable entropy</a:t>
            </a:r>
          </a:p>
          <a:p>
            <a:pPr>
              <a:defRPr/>
            </a:pPr>
            <a:endParaRPr lang="en-US" b="1" i="1" dirty="0" smtClean="0">
              <a:latin typeface="Calibri"/>
              <a:cs typeface="Calibri"/>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012298798"/>
              </p:ext>
            </p:extLst>
          </p:nvPr>
        </p:nvGraphicFramePr>
        <p:xfrm>
          <a:off x="4110038" y="6102350"/>
          <a:ext cx="3756025" cy="438150"/>
        </p:xfrm>
        <a:graphic>
          <a:graphicData uri="http://schemas.openxmlformats.org/presentationml/2006/ole">
            <mc:AlternateContent xmlns:mc="http://schemas.openxmlformats.org/markup-compatibility/2006">
              <mc:Choice xmlns:v="urn:schemas-microsoft-com:vml" Requires="v">
                <p:oleObj spid="_x0000_s119963" name="Equation" r:id="rId4" imgW="1955800" imgH="228600" progId="Equation.3">
                  <p:embed/>
                </p:oleObj>
              </mc:Choice>
              <mc:Fallback>
                <p:oleObj name="Equation" r:id="rId4" imgW="1955800" imgH="228600" progId="Equation.3">
                  <p:embed/>
                  <p:pic>
                    <p:nvPicPr>
                      <p:cNvPr id="0" name=""/>
                      <p:cNvPicPr/>
                      <p:nvPr/>
                    </p:nvPicPr>
                    <p:blipFill>
                      <a:blip r:embed="rId5"/>
                      <a:stretch>
                        <a:fillRect/>
                      </a:stretch>
                    </p:blipFill>
                    <p:spPr>
                      <a:xfrm>
                        <a:off x="4110038" y="6102350"/>
                        <a:ext cx="3756025" cy="438150"/>
                      </a:xfrm>
                      <a:prstGeom prst="rect">
                        <a:avLst/>
                      </a:prstGeom>
                    </p:spPr>
                  </p:pic>
                </p:oleObj>
              </mc:Fallback>
            </mc:AlternateContent>
          </a:graphicData>
        </a:graphic>
      </p:graphicFrame>
    </p:spTree>
    <p:extLst>
      <p:ext uri="{BB962C8B-B14F-4D97-AF65-F5344CB8AC3E}">
        <p14:creationId xmlns:p14="http://schemas.microsoft.com/office/powerpoint/2010/main" val="217633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Usable Entropy</a:t>
            </a:r>
            <a:endParaRPr lang="en-US" dirty="0"/>
          </a:p>
        </p:txBody>
      </p:sp>
      <p:sp>
        <p:nvSpPr>
          <p:cNvPr id="3" name="Content Placeholder 2"/>
          <p:cNvSpPr>
            <a:spLocks noGrp="1"/>
          </p:cNvSpPr>
          <p:nvPr>
            <p:ph idx="1"/>
          </p:nvPr>
        </p:nvSpPr>
        <p:spPr>
          <a:xfrm>
            <a:off x="457200" y="1600200"/>
            <a:ext cx="8229600" cy="5017168"/>
          </a:xfrm>
        </p:spPr>
        <p:txBody>
          <a:bodyPr>
            <a:normAutofit fontScale="92500" lnSpcReduction="20000"/>
          </a:bodyPr>
          <a:lstStyle/>
          <a:p>
            <a:r>
              <a:rPr lang="en-US" dirty="0" smtClean="0"/>
              <a:t>Standard Fuzzy Extractors provide worst case security guarantees</a:t>
            </a:r>
          </a:p>
          <a:p>
            <a:r>
              <a:rPr lang="en-US" dirty="0" smtClean="0"/>
              <a:t>This means that </a:t>
            </a:r>
            <a:r>
              <a:rPr lang="en-US" i="1" dirty="0" smtClean="0">
                <a:latin typeface="Times New Roman"/>
                <a:cs typeface="Times New Roman"/>
              </a:rPr>
              <a:t>|key|&lt;</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a:t>
            </a:r>
            <a:r>
              <a:rPr lang="en-US" dirty="0" smtClean="0"/>
              <a:t> </a:t>
            </a:r>
          </a:p>
          <a:p>
            <a:r>
              <a:rPr lang="en-US" dirty="0" smtClean="0"/>
              <a:t>Unfortunately, many real sources have negative minimum usable entropy</a:t>
            </a:r>
          </a:p>
          <a:p>
            <a:pPr lvl="1"/>
            <a:r>
              <a:rPr lang="en-US" dirty="0" smtClean="0"/>
              <a:t>For irises,  </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 -707</a:t>
            </a:r>
          </a:p>
          <a:p>
            <a:r>
              <a:rPr lang="en-US" dirty="0" smtClean="0"/>
              <a:t>To provide security for sources with negative minimum usable entropy must use additional properties of the distribution </a:t>
            </a:r>
            <a:br>
              <a:rPr lang="en-US" dirty="0" smtClean="0"/>
            </a:br>
            <a:r>
              <a:rPr lang="en-US" dirty="0" smtClean="0"/>
              <a:t>	(e.g. points are not close together)</a:t>
            </a:r>
          </a:p>
          <a:p>
            <a:r>
              <a:rPr lang="en-US" dirty="0" smtClean="0"/>
              <a:t>Lack of reasonable properties (and constructions) prevents key derivation from physical sources</a:t>
            </a:r>
            <a:endParaRPr lang="en-US" dirty="0"/>
          </a:p>
        </p:txBody>
      </p:sp>
    </p:spTree>
    <p:extLst>
      <p:ext uri="{BB962C8B-B14F-4D97-AF65-F5344CB8AC3E}">
        <p14:creationId xmlns:p14="http://schemas.microsoft.com/office/powerpoint/2010/main" val="137403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200" y="990600"/>
            <a:ext cx="8229600" cy="5537200"/>
          </a:xfrm>
        </p:spPr>
        <p:txBody>
          <a:bodyPr>
            <a:normAutofit fontScale="77500" lnSpcReduction="20000"/>
          </a:bodyPr>
          <a:lstStyle/>
          <a:p>
            <a:r>
              <a:rPr lang="en-US" dirty="0" smtClean="0"/>
              <a:t>We consider the Hamming metric for </a:t>
            </a:r>
            <a:r>
              <a:rPr lang="en-US" dirty="0" smtClean="0"/>
              <a:t>sources </a:t>
            </a:r>
            <a:r>
              <a:rPr lang="en-US" dirty="0" smtClean="0"/>
              <a:t/>
            </a:r>
            <a:br>
              <a:rPr lang="en-US" dirty="0" smtClean="0"/>
            </a:b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Times New Roman"/>
                <a:cs typeface="Times New Roman"/>
              </a:rPr>
              <a:t> </a:t>
            </a:r>
            <a:r>
              <a:rPr lang="en-US" dirty="0" smtClean="0"/>
              <a:t>where each </a:t>
            </a:r>
            <a:r>
              <a:rPr lang="en-US" i="1" dirty="0" smtClean="0">
                <a:latin typeface="Times New Roman"/>
                <a:cs typeface="Times New Roman"/>
              </a:rPr>
              <a:t>W</a:t>
            </a:r>
            <a:r>
              <a:rPr lang="en-US" i="1" baseline="30000" dirty="0" smtClean="0">
                <a:latin typeface="Times New Roman"/>
                <a:cs typeface="Times New Roman"/>
              </a:rPr>
              <a:t>i</a:t>
            </a:r>
            <a:r>
              <a:rPr lang="en-US" dirty="0" smtClean="0"/>
              <a:t> is over </a:t>
            </a:r>
            <a:r>
              <a:rPr lang="en-US" dirty="0" smtClean="0"/>
              <a:t>alphabet </a:t>
            </a:r>
            <a:r>
              <a:rPr lang="en-US" i="1" dirty="0" smtClean="0">
                <a:latin typeface="Times New Roman"/>
                <a:cs typeface="Times New Roman"/>
              </a:rPr>
              <a:t>Z</a:t>
            </a:r>
            <a:r>
              <a:rPr lang="en-US" dirty="0" smtClean="0"/>
              <a:t> </a:t>
            </a:r>
          </a:p>
          <a:p>
            <a:r>
              <a:rPr lang="en-US" dirty="0" smtClean="0"/>
              <a:t>First constructions of (computationally-secure) fuzzy extractors for a large class of distributions when </a:t>
            </a:r>
            <a:r>
              <a:rPr lang="en-US" dirty="0">
                <a:latin typeface="Times New Roman"/>
                <a:cs typeface="Times New Roman"/>
              </a:rPr>
              <a:t>H</a:t>
            </a:r>
            <a:r>
              <a:rPr lang="en-US" i="1" baseline="-25000" dirty="0">
                <a:latin typeface="Times New Roman"/>
                <a:cs typeface="Times New Roman"/>
              </a:rPr>
              <a:t>usable</a:t>
            </a:r>
            <a:r>
              <a:rPr lang="en-US" dirty="0">
                <a:latin typeface="Times New Roman"/>
                <a:cs typeface="Times New Roman"/>
              </a:rPr>
              <a:t>(</a:t>
            </a:r>
            <a:r>
              <a:rPr lang="en-US" i="1" dirty="0">
                <a:latin typeface="Times New Roman"/>
                <a:cs typeface="Times New Roman"/>
              </a:rPr>
              <a:t>W</a:t>
            </a:r>
            <a:r>
              <a:rPr lang="en-US" dirty="0" smtClean="0">
                <a:latin typeface="Times New Roman"/>
                <a:cs typeface="Times New Roman"/>
              </a:rPr>
              <a:t>)&lt;0</a:t>
            </a:r>
          </a:p>
          <a:p>
            <a:pPr lvl="1"/>
            <a:r>
              <a:rPr lang="en-US" dirty="0" smtClean="0">
                <a:latin typeface="Calibri"/>
                <a:cs typeface="Calibri"/>
              </a:rPr>
              <a:t>First construction:</a:t>
            </a:r>
          </a:p>
          <a:p>
            <a:pPr marL="914400" lvl="2" indent="0">
              <a:buNone/>
            </a:pPr>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in most </a:t>
            </a:r>
            <a:r>
              <a:rPr lang="en-US" dirty="0" smtClean="0">
                <a:latin typeface="Calibri"/>
                <a:cs typeface="Calibri"/>
              </a:rPr>
              <a:t>symbols</a:t>
            </a:r>
            <a:endParaRPr lang="en-US" dirty="0" smtClean="0">
              <a:latin typeface="Calibri"/>
              <a:cs typeface="Calibri"/>
            </a:endParaRPr>
          </a:p>
          <a:p>
            <a:pPr marL="914400" lvl="2" indent="0">
              <a:buNone/>
            </a:pPr>
            <a:r>
              <a:rPr lang="en-US" dirty="0" smtClean="0">
                <a:latin typeface="Calibri"/>
                <a:cs typeface="Calibri"/>
              </a:rPr>
              <a:t>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a:p>
            <a:pPr lvl="1"/>
            <a:r>
              <a:rPr lang="en-US" dirty="0" smtClean="0">
                <a:latin typeface="Calibri"/>
                <a:cs typeface="Calibri"/>
              </a:rPr>
              <a:t>Second construction: </a:t>
            </a:r>
            <a:endParaRPr lang="en-US" dirty="0">
              <a:latin typeface="Calibri"/>
              <a:cs typeface="Calibri"/>
            </a:endParaRPr>
          </a:p>
          <a:p>
            <a:pPr marL="914400" lvl="2" indent="0">
              <a:buNone/>
            </a:pPr>
            <a:r>
              <a:rPr lang="en-US" dirty="0" smtClean="0">
                <a:latin typeface="Calibri"/>
                <a:cs typeface="Calibri"/>
              </a:rPr>
              <a:t>Security requirement: </a:t>
            </a:r>
            <a:r>
              <a:rPr lang="en-US" i="1" dirty="0" smtClean="0">
                <a:latin typeface="Times New Roman"/>
                <a:cs typeface="Times New Roman"/>
              </a:rPr>
              <a:t>O</a:t>
            </a:r>
            <a:r>
              <a:rPr lang="en-US" dirty="0" smtClean="0">
                <a:latin typeface="Times New Roman"/>
                <a:cs typeface="Times New Roman"/>
              </a:rPr>
              <a:t>(1)</a:t>
            </a:r>
            <a:r>
              <a:rPr lang="en-US" dirty="0" smtClean="0">
                <a:latin typeface="Calibri"/>
                <a:cs typeface="Calibri"/>
              </a:rPr>
              <a:t> entropy in most </a:t>
            </a:r>
            <a:r>
              <a:rPr lang="en-US" dirty="0" smtClean="0">
                <a:latin typeface="Calibri"/>
                <a:cs typeface="Calibri"/>
              </a:rPr>
              <a:t>symbols</a:t>
            </a:r>
            <a:endParaRPr lang="en-US" dirty="0" smtClean="0">
              <a:latin typeface="Calibri"/>
              <a:cs typeface="Calibri"/>
            </a:endParaRPr>
          </a:p>
          <a:p>
            <a:pPr marL="914400" lvl="2" indent="0">
              <a:buNone/>
            </a:pPr>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i="1"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endParaRPr lang="en-US" dirty="0">
              <a:latin typeface="Calibri"/>
              <a:cs typeface="Calibri"/>
            </a:endParaRPr>
          </a:p>
          <a:p>
            <a:r>
              <a:rPr lang="en-US" dirty="0" smtClean="0">
                <a:latin typeface="Calibri"/>
                <a:cs typeface="Calibri"/>
              </a:rPr>
              <a:t>Note: Our security requirement </a:t>
            </a:r>
            <a:r>
              <a:rPr lang="en-US" dirty="0" smtClean="0">
                <a:latin typeface="Calibri"/>
                <a:cs typeface="Calibri"/>
              </a:rPr>
              <a:t>contains more </a:t>
            </a:r>
            <a:r>
              <a:rPr lang="en-US" dirty="0" smtClean="0">
                <a:latin typeface="Calibri"/>
                <a:cs typeface="Calibri"/>
              </a:rPr>
              <a:t>structure </a:t>
            </a:r>
            <a:r>
              <a:rPr lang="en-US" dirty="0" smtClean="0">
                <a:latin typeface="Calibri"/>
                <a:cs typeface="Calibri"/>
              </a:rPr>
              <a:t>than </a:t>
            </a:r>
            <a:r>
              <a:rPr lang="en-US" dirty="0" smtClean="0">
                <a:latin typeface="Calibri"/>
                <a:cs typeface="Calibri"/>
              </a:rPr>
              <a:t>just entropy, </a:t>
            </a:r>
            <a:r>
              <a:rPr lang="en-US" dirty="0" smtClean="0">
                <a:latin typeface="Calibri"/>
                <a:cs typeface="Calibri"/>
              </a:rPr>
              <a:t>some structure is necessary</a:t>
            </a:r>
            <a:endParaRPr lang="en-US" dirty="0" smtClean="0">
              <a:latin typeface="Calibri"/>
              <a:cs typeface="Calibri"/>
            </a:endParaRPr>
          </a:p>
          <a:p>
            <a:r>
              <a:rPr lang="en-US" dirty="0" smtClean="0">
                <a:latin typeface="Calibri"/>
                <a:cs typeface="Calibri"/>
              </a:rPr>
              <a:t>Security of </a:t>
            </a:r>
            <a:r>
              <a:rPr lang="en-US" dirty="0" smtClean="0">
                <a:latin typeface="Calibri"/>
                <a:cs typeface="Calibri"/>
              </a:rPr>
              <a:t>our schemes </a:t>
            </a:r>
            <a:r>
              <a:rPr lang="en-US" dirty="0" smtClean="0">
                <a:latin typeface="Calibri"/>
                <a:cs typeface="Calibri"/>
              </a:rPr>
              <a:t>relies on </a:t>
            </a:r>
            <a:r>
              <a:rPr lang="en-US" dirty="0" smtClean="0">
                <a:latin typeface="Calibri"/>
                <a:cs typeface="Calibri"/>
              </a:rPr>
              <a:t>point </a:t>
            </a:r>
            <a:r>
              <a:rPr lang="en-US" dirty="0" smtClean="0">
                <a:latin typeface="Calibri"/>
                <a:cs typeface="Calibri"/>
              </a:rPr>
              <a:t>obfuscation (achievable under particular number theoretic assumptions </a:t>
            </a:r>
            <a:r>
              <a:rPr lang="en-US" sz="2800" dirty="0" smtClean="0">
                <a:latin typeface="Calibri"/>
                <a:cs typeface="Calibri"/>
              </a:rPr>
              <a:t>[BitanskiCanetti10]</a:t>
            </a:r>
            <a:r>
              <a:rPr lang="en-US" dirty="0" smtClean="0">
                <a:latin typeface="Calibri"/>
                <a:cs typeface="Calibri"/>
              </a:rPr>
              <a:t>)</a:t>
            </a:r>
            <a:endParaRPr lang="en-US" dirty="0" smtClean="0">
              <a:latin typeface="Times New Roman"/>
              <a:cs typeface="Times New Roman"/>
            </a:endParaRPr>
          </a:p>
        </p:txBody>
      </p:sp>
    </p:spTree>
    <p:extLst>
      <p:ext uri="{BB962C8B-B14F-4D97-AF65-F5344CB8AC3E}">
        <p14:creationId xmlns:p14="http://schemas.microsoft.com/office/powerpoint/2010/main" val="1015931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6"/>
          <p:cNvSpPr>
            <a:spLocks noChangeArrowheads="1"/>
          </p:cNvSpPr>
          <p:nvPr/>
        </p:nvSpPr>
        <p:spPr bwMode="auto">
          <a:xfrm>
            <a:off x="796075" y="1613568"/>
            <a:ext cx="7890725" cy="11002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sp>
        <p:nvSpPr>
          <p:cNvPr id="3" name="Content Placeholder 2"/>
          <p:cNvSpPr>
            <a:spLocks noGrp="1"/>
          </p:cNvSpPr>
          <p:nvPr>
            <p:ph idx="1"/>
          </p:nvPr>
        </p:nvSpPr>
        <p:spPr/>
        <p:txBody>
          <a:bodyPr>
            <a:normAutofit fontScale="92500" lnSpcReduction="10000"/>
          </a:bodyPr>
          <a:lstStyle/>
          <a:p>
            <a:pPr marL="342900" lvl="1" indent="-342900">
              <a:buFont typeface="Arial"/>
              <a:buChar char="•"/>
            </a:pPr>
            <a:r>
              <a:rPr lang="en-US" dirty="0" smtClean="0"/>
              <a:t>Instead of producing a pseudorandom key, enough to produce output, </a:t>
            </a:r>
            <a:r>
              <a:rPr lang="en-US" i="1" dirty="0" smtClean="0">
                <a:latin typeface="Times New Roman"/>
                <a:cs typeface="Times New Roman"/>
              </a:rPr>
              <a:t>c</a:t>
            </a:r>
            <a:r>
              <a:rPr lang="en-US" dirty="0" smtClean="0">
                <a:latin typeface="Calibri"/>
                <a:cs typeface="Calibri"/>
              </a:rPr>
              <a:t>,</a:t>
            </a:r>
            <a:r>
              <a:rPr lang="en-US" dirty="0" smtClean="0"/>
              <a:t> with </a:t>
            </a:r>
            <a:r>
              <a:rPr lang="en-US" i="1" dirty="0" smtClean="0"/>
              <a:t>computational </a:t>
            </a:r>
            <a:r>
              <a:rPr lang="en-US" dirty="0" smtClean="0"/>
              <a:t>entropy </a:t>
            </a:r>
            <a:r>
              <a:rPr lang="en-US" sz="2400" dirty="0" smtClean="0">
                <a:cs typeface="Calibri"/>
              </a:rPr>
              <a:t>[HåstadImpagliazzoLevinLuby99, HsiaoLuReyzin07]</a:t>
            </a:r>
            <a:endParaRPr lang="en-US" dirty="0" smtClean="0"/>
          </a:p>
          <a:p>
            <a:pPr lvl="1"/>
            <a:r>
              <a:rPr lang="en-US" dirty="0" smtClean="0"/>
              <a:t>Exists </a:t>
            </a:r>
            <a:r>
              <a:rPr lang="en-US" i="1" dirty="0" smtClean="0">
                <a:latin typeface="Times New Roman"/>
                <a:cs typeface="Times New Roman"/>
              </a:rPr>
              <a:t>c</a:t>
            </a:r>
            <a:r>
              <a:rPr lang="en-US" dirty="0" smtClean="0">
                <a:latin typeface="Times New Roman"/>
                <a:cs typeface="Times New Roman"/>
              </a:rPr>
              <a:t>’</a:t>
            </a:r>
            <a:r>
              <a:rPr lang="en-US" dirty="0" smtClean="0"/>
              <a:t> (with real entropy) and for all </a:t>
            </a:r>
            <a:r>
              <a:rPr lang="en-US" i="1" dirty="0" smtClean="0">
                <a:latin typeface="Times New Roman"/>
                <a:cs typeface="Times New Roman"/>
              </a:rPr>
              <a:t>D</a:t>
            </a:r>
            <a:r>
              <a:rPr lang="en-US" dirty="0" smtClean="0">
                <a:latin typeface="Times New Roman"/>
                <a:cs typeface="Times New Roman"/>
              </a:rPr>
              <a:t>, </a:t>
            </a:r>
            <a:br>
              <a:rPr lang="en-US" dirty="0" smtClean="0">
                <a:latin typeface="Times New Roman"/>
                <a:cs typeface="Times New Roman"/>
              </a:rPr>
            </a:b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a:t>
            </a:r>
            <a:endParaRPr lang="en-US" dirty="0">
              <a:latin typeface="Times New Roman"/>
              <a:cs typeface="Times New Roman"/>
            </a:endParaRPr>
          </a:p>
          <a:p>
            <a:pPr lvl="1"/>
            <a:r>
              <a:rPr lang="en-US" dirty="0" smtClean="0">
                <a:latin typeface="Calibri"/>
                <a:cs typeface="Calibri"/>
              </a:rPr>
              <a:t>We </a:t>
            </a:r>
            <a:r>
              <a:rPr lang="en-US" dirty="0" smtClean="0">
                <a:latin typeface="Calibri"/>
                <a:cs typeface="Calibri"/>
              </a:rPr>
              <a:t>call this a </a:t>
            </a:r>
            <a:r>
              <a:rPr lang="en-US" dirty="0" smtClean="0">
                <a:latin typeface="Calibri"/>
                <a:cs typeface="Calibri"/>
              </a:rPr>
              <a:t>computational </a:t>
            </a:r>
            <a:r>
              <a:rPr lang="en-US" dirty="0" smtClean="0">
                <a:latin typeface="Calibri"/>
                <a:cs typeface="Calibri"/>
              </a:rPr>
              <a:t>fuzzy conductor </a:t>
            </a:r>
            <a:br>
              <a:rPr lang="en-US" dirty="0" smtClean="0">
                <a:latin typeface="Calibri"/>
                <a:cs typeface="Calibri"/>
              </a:rPr>
            </a:br>
            <a:r>
              <a:rPr lang="en-US" dirty="0" smtClean="0">
                <a:latin typeface="Calibri"/>
                <a:cs typeface="Calibri"/>
              </a:rPr>
              <a:t>	 </a:t>
            </a:r>
            <a:r>
              <a:rPr lang="en-US" sz="2200" dirty="0" smtClean="0">
                <a:latin typeface="Calibri"/>
                <a:cs typeface="Calibri"/>
              </a:rPr>
              <a:t>[KanukurthiReyzin09]</a:t>
            </a:r>
            <a:r>
              <a:rPr lang="en-US" dirty="0" smtClean="0">
                <a:latin typeface="Calibri"/>
                <a:cs typeface="Calibri"/>
              </a:rPr>
              <a:t> </a:t>
            </a:r>
            <a:r>
              <a:rPr lang="en-US" sz="2600" dirty="0" smtClean="0">
                <a:latin typeface="Calibri"/>
                <a:cs typeface="Calibri"/>
              </a:rPr>
              <a:t>define info-theory fuzzy conductors</a:t>
            </a:r>
          </a:p>
          <a:p>
            <a:r>
              <a:rPr lang="en-US" dirty="0" smtClean="0"/>
              <a:t>Convertible to computational fuzzy extractor using computational </a:t>
            </a:r>
            <a:r>
              <a:rPr lang="en-US" sz="3000" dirty="0" smtClean="0"/>
              <a:t>[Krawczyk10]</a:t>
            </a:r>
            <a:r>
              <a:rPr lang="en-US" dirty="0" smtClean="0"/>
              <a:t> or information-theoretic randomness extractors </a:t>
            </a:r>
            <a:r>
              <a:rPr lang="en-US" sz="3000" dirty="0" smtClean="0"/>
              <a:t>[NisanZuckerman93]</a:t>
            </a:r>
          </a:p>
          <a:p>
            <a:endParaRPr lang="en-US" sz="3000" dirty="0" smtClean="0"/>
          </a:p>
          <a:p>
            <a:endParaRPr lang="en-US" sz="3000" dirty="0"/>
          </a:p>
        </p:txBody>
      </p:sp>
      <p:sp>
        <p:nvSpPr>
          <p:cNvPr id="2" name="Title 1"/>
          <p:cNvSpPr>
            <a:spLocks noGrp="1"/>
          </p:cNvSpPr>
          <p:nvPr>
            <p:ph type="title"/>
          </p:nvPr>
        </p:nvSpPr>
        <p:spPr/>
        <p:txBody>
          <a:bodyPr/>
          <a:lstStyle/>
          <a:p>
            <a:r>
              <a:rPr lang="en-US" dirty="0" smtClean="0"/>
              <a:t>Quick Aside</a:t>
            </a:r>
            <a:endParaRPr lang="en-US" dirty="0"/>
          </a:p>
        </p:txBody>
      </p:sp>
    </p:spTree>
    <p:extLst>
      <p:ext uri="{BB962C8B-B14F-4D97-AF65-F5344CB8AC3E}">
        <p14:creationId xmlns:p14="http://schemas.microsoft.com/office/powerpoint/2010/main" val="38703621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pic>
        <p:nvPicPr>
          <p:cNvPr id="4" name="Picture 3"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5" name="Rectangle 4"/>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6" name="Rectangle 5"/>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a:t>
            </a:r>
            <a:r>
              <a:rPr lang="en-US" sz="2800" dirty="0" smtClean="0"/>
              <a:t>” (VBB)</a:t>
            </a:r>
            <a:endParaRPr lang="en-US" sz="2800" dirty="0" smtClean="0"/>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endParaRPr lang="en-US" sz="2800" dirty="0" smtClean="0">
              <a:solidFill>
                <a:srgbClr val="FFFFFF"/>
              </a:solidFill>
            </a:endParaRPr>
          </a:p>
          <a:p>
            <a:r>
              <a:rPr lang="en-US" sz="2800" dirty="0" smtClean="0">
                <a:solidFill>
                  <a:srgbClr val="FFFFFF"/>
                </a:solidFill>
              </a:rPr>
              <a:t>Possible for point programs </a:t>
            </a:r>
            <a:br>
              <a:rPr lang="en-US" sz="2800" dirty="0" smtClean="0">
                <a:solidFill>
                  <a:srgbClr val="FFFFFF"/>
                </a:solidFill>
              </a:rPr>
            </a:br>
            <a:r>
              <a:rPr lang="en-US" sz="2800" dirty="0" smtClean="0">
                <a:solidFill>
                  <a:srgbClr val="FFFFFF"/>
                </a:solidFill>
              </a:rPr>
              <a:t/>
            </a:r>
            <a:br>
              <a:rPr lang="en-US" sz="2800" dirty="0" smtClean="0">
                <a:solidFill>
                  <a:srgbClr val="FFFFFF"/>
                </a:solidFill>
              </a:rPr>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solidFill>
                <a:srgbClr val="FFFFFF"/>
              </a:solidFill>
            </a:endParaRPr>
          </a:p>
        </p:txBody>
      </p:sp>
    </p:spTree>
    <p:extLst>
      <p:ext uri="{BB962C8B-B14F-4D97-AF65-F5344CB8AC3E}">
        <p14:creationId xmlns:p14="http://schemas.microsoft.com/office/powerpoint/2010/main" val="1700550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triangle" w="lg" len="lg"/>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12556</TotalTime>
  <Words>6289</Words>
  <Application>Microsoft Macintosh PowerPoint</Application>
  <PresentationFormat>On-screen Show (4:3)</PresentationFormat>
  <Paragraphs>923</Paragraphs>
  <Slides>44</Slides>
  <Notes>44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47" baseType="lpstr">
      <vt:lpstr>Office Theme</vt:lpstr>
      <vt:lpstr>Equation</vt:lpstr>
      <vt:lpstr>Microsoft Equation</vt:lpstr>
      <vt:lpstr>Key Derivation from Noisy Sources with More Errors Than Entropy</vt:lpstr>
      <vt:lpstr>Key Derivation from Noisy Sources</vt:lpstr>
      <vt:lpstr>Fuzzy Extractors</vt:lpstr>
      <vt:lpstr>Error Tolerance and Security are at Odds</vt:lpstr>
      <vt:lpstr>Error Tolerance and Security are at Odds</vt:lpstr>
      <vt:lpstr>Minimum Usable Entropy</vt:lpstr>
      <vt:lpstr>Results </vt:lpstr>
      <vt:lpstr>Quick Aside</vt:lpstr>
      <vt:lpstr>Point Obfuscation</vt:lpstr>
      <vt:lpstr>Point Obfuscation</vt:lpstr>
      <vt:lpstr>Point Obfuscation</vt:lpstr>
      <vt:lpstr>Construction Attempt #1</vt:lpstr>
      <vt:lpstr>Construction Attempt #2</vt:lpstr>
      <vt:lpstr>Construction Attempt #2</vt:lpstr>
      <vt:lpstr>Construction Attempt #2</vt:lpstr>
      <vt:lpstr>Point Functions      Digital Lockers</vt:lpstr>
      <vt:lpstr>Construction Attempt #3</vt:lpstr>
      <vt:lpstr>Construction Attempt #3</vt:lpstr>
      <vt:lpstr>Construction Attempt #3</vt:lpstr>
      <vt:lpstr>Construction Attempt #3</vt:lpstr>
      <vt:lpstr>Construction Attempt #3</vt:lpstr>
      <vt:lpstr>Construction</vt:lpstr>
      <vt:lpstr>Construction</vt:lpstr>
      <vt:lpstr>Correctness and Security</vt:lpstr>
      <vt:lpstr>What is revealed by obfuscations?</vt:lpstr>
      <vt:lpstr>Block Unguessable Distributions</vt:lpstr>
      <vt:lpstr>Block Unguessable: Proceed with Caution</vt:lpstr>
      <vt:lpstr>Block Unguessable Distributions</vt:lpstr>
      <vt:lpstr>Block Unguessable Distributions</vt:lpstr>
      <vt:lpstr>Block Unguessable Distributions</vt:lpstr>
      <vt:lpstr>Error Tolerance and Security are at Odds</vt:lpstr>
      <vt:lpstr>Error Tolerance and Security are at Odds</vt:lpstr>
      <vt:lpstr>Results </vt:lpstr>
      <vt:lpstr>Reducing Required Entropy</vt:lpstr>
      <vt:lpstr>Reducing Required Entropy</vt:lpstr>
      <vt:lpstr>Reducing Required Entropy</vt:lpstr>
      <vt:lpstr>Reducing Required Entropy</vt:lpstr>
      <vt:lpstr>Reducing Required Entropy</vt:lpstr>
      <vt:lpstr>Reducing Required Entropy</vt:lpstr>
      <vt:lpstr>Correctness</vt:lpstr>
      <vt:lpstr>Security</vt:lpstr>
      <vt:lpstr>Security</vt:lpstr>
      <vt:lpstr>Results </vt:lpstr>
      <vt:lpstr>Conclusion</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529</cp:revision>
  <dcterms:created xsi:type="dcterms:W3CDTF">2013-03-29T19:18:32Z</dcterms:created>
  <dcterms:modified xsi:type="dcterms:W3CDTF">2014-02-19T22:06:31Z</dcterms:modified>
</cp:coreProperties>
</file>