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3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4.bin" ContentType="application/vnd.openxmlformats-officedocument.oleObject"/>
  <Override PartName="/ppt/notesSlides/notesSlide18.xml" ContentType="application/vnd.openxmlformats-officedocument.presentationml.notesSlide+xml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embeddings/oleObject6.bin" ContentType="application/vnd.openxmlformats-officedocument.oleObject"/>
  <Override PartName="/ppt/notesSlides/notesSlide20.xml" ContentType="application/vnd.openxmlformats-officedocument.presentationml.notesSlide+xml"/>
  <Override PartName="/ppt/embeddings/oleObject7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7" r:id="rId2"/>
    <p:sldId id="259" r:id="rId3"/>
    <p:sldId id="308" r:id="rId4"/>
    <p:sldId id="365" r:id="rId5"/>
    <p:sldId id="366" r:id="rId6"/>
    <p:sldId id="312" r:id="rId7"/>
    <p:sldId id="367" r:id="rId8"/>
    <p:sldId id="263" r:id="rId9"/>
    <p:sldId id="274" r:id="rId10"/>
    <p:sldId id="265" r:id="rId11"/>
    <p:sldId id="281" r:id="rId12"/>
    <p:sldId id="282" r:id="rId13"/>
    <p:sldId id="283" r:id="rId14"/>
    <p:sldId id="315" r:id="rId15"/>
    <p:sldId id="368" r:id="rId16"/>
    <p:sldId id="369" r:id="rId17"/>
    <p:sldId id="370" r:id="rId18"/>
    <p:sldId id="371" r:id="rId19"/>
    <p:sldId id="344" r:id="rId20"/>
    <p:sldId id="347" r:id="rId21"/>
    <p:sldId id="372" r:id="rId22"/>
    <p:sldId id="375" r:id="rId23"/>
    <p:sldId id="374" r:id="rId24"/>
    <p:sldId id="376" r:id="rId25"/>
    <p:sldId id="301" r:id="rId26"/>
    <p:sldId id="377" r:id="rId27"/>
    <p:sldId id="353" r:id="rId28"/>
    <p:sldId id="378" r:id="rId29"/>
    <p:sldId id="379" r:id="rId30"/>
    <p:sldId id="380" r:id="rId31"/>
    <p:sldId id="321" r:id="rId32"/>
    <p:sldId id="358" r:id="rId33"/>
    <p:sldId id="381" r:id="rId34"/>
    <p:sldId id="382" r:id="rId35"/>
    <p:sldId id="329" r:id="rId36"/>
    <p:sldId id="361" r:id="rId37"/>
    <p:sldId id="334" r:id="rId38"/>
    <p:sldId id="332" r:id="rId39"/>
    <p:sldId id="383" r:id="rId40"/>
    <p:sldId id="385" r:id="rId41"/>
    <p:sldId id="356" r:id="rId42"/>
    <p:sldId id="306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0A"/>
    <a:srgbClr val="F3E816"/>
    <a:srgbClr val="FFFFFF"/>
    <a:srgbClr val="008000"/>
    <a:srgbClr val="82A0FF"/>
    <a:srgbClr val="0011B2"/>
    <a:srgbClr val="DE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17" autoAdjust="0"/>
    <p:restoredTop sz="94727" autoAdjust="0"/>
  </p:normalViewPr>
  <p:slideViewPr>
    <p:cSldViewPr snapToGrid="0" snapToObjects="1">
      <p:cViewPr varScale="1">
        <p:scale>
          <a:sx n="83" d="100"/>
          <a:sy n="83" d="100"/>
        </p:scale>
        <p:origin x="-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5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4532-0A1D-7741-B7F8-C491C4C533AD}" type="datetimeFigureOut">
              <a:rPr lang="en-US" smtClean="0"/>
              <a:t>6/14/13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7516-47F0-4541-821C-B489248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FCF78-6F42-DD47-BFB7-03FB0C2A10D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883025" y="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>
            <a:prstTxWarp prst="textNoShape">
              <a:avLst/>
            </a:prstTxWarp>
          </a:bodyPr>
          <a:lstStyle/>
          <a:p>
            <a:pPr algn="r"/>
            <a:r>
              <a:rPr lang="en-US" altLang="en-US" sz="1000" i="1">
                <a:latin typeface="Times New Roman" pitchFamily="-110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79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95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01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66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79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6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6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1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6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23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23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23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07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28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28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2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528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Using the result of </a:t>
            </a:r>
            <a:r>
              <a:rPr lang="en-US" baseline="0" dirty="0" err="1" smtClean="0"/>
              <a:t>Micciancio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Peikert</a:t>
            </a:r>
            <a:r>
              <a:rPr lang="en-US" baseline="0" dirty="0" smtClean="0"/>
              <a:t> we get security for all slightly deficient distributions.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86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BBE6B-6949-4B0B-BB52-F8D70DF7AE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8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75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30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F37516-47F0-4541-821C-B489248754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0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6/14/13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6/14/13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6/14/13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6/14/13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6/14/13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6/14/13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3B97-7D03-374D-AECD-E740583BEFF3}" type="datetimeFigureOut">
              <a:rPr lang="en-US" smtClean="0"/>
              <a:t>6/14/13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2.emf"/><Relationship Id="rId9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587810"/>
            <a:ext cx="7772400" cy="1470025"/>
          </a:xfrm>
        </p:spPr>
        <p:txBody>
          <a:bodyPr/>
          <a:lstStyle/>
          <a:p>
            <a:r>
              <a:rPr lang="en-US" dirty="0" smtClean="0"/>
              <a:t>Computational Fuzzy Extractors</a:t>
            </a:r>
            <a:endParaRPr lang="en-US" dirty="0"/>
          </a:p>
        </p:txBody>
      </p:sp>
      <p:sp>
        <p:nvSpPr>
          <p:cNvPr id="4110" name="Text Box 14"/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598470" y="3277687"/>
            <a:ext cx="7261260" cy="636222"/>
          </a:xfrm>
          <a:noFill/>
          <a:ln/>
        </p:spPr>
        <p:txBody>
          <a:bodyPr/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Benjamin Fuller</a:t>
            </a:r>
            <a:r>
              <a:rPr lang="en-US" altLang="en-US" sz="2400" dirty="0" smtClean="0">
                <a:solidFill>
                  <a:srgbClr val="000000"/>
                </a:solidFill>
              </a:rPr>
              <a:t>,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Xianrui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Meng</a:t>
            </a:r>
            <a:r>
              <a:rPr lang="en-US" altLang="en-US" sz="2400" dirty="0" smtClean="0">
                <a:solidFill>
                  <a:srgbClr val="000000"/>
                </a:solidFill>
              </a:rPr>
              <a:t>, and Leonid Reyzin</a:t>
            </a:r>
          </a:p>
        </p:txBody>
      </p:sp>
      <p:pic>
        <p:nvPicPr>
          <p:cNvPr id="3" name="Picture 2" descr="boston_univ_rg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737" y="4326938"/>
            <a:ext cx="2724727" cy="1222288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>
          <a:xfrm>
            <a:off x="1661807" y="6028504"/>
            <a:ext cx="5134587" cy="54080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>
                <a:solidFill>
                  <a:schemeClr val="tx1"/>
                </a:solidFill>
              </a:rPr>
              <a:t>June 4, 2013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281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7162"/>
            <a:ext cx="8229600" cy="1143000"/>
          </a:xfrm>
        </p:spPr>
        <p:txBody>
          <a:bodyPr/>
          <a:lstStyle/>
          <a:p>
            <a:r>
              <a:rPr lang="en-US" dirty="0" smtClean="0"/>
              <a:t>Computational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16" y="788737"/>
            <a:ext cx="9023684" cy="596231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Information theoretic security requirement for sketches: </a:t>
            </a:r>
            <a:r>
              <a:rPr lang="en-US" sz="2800" dirty="0">
                <a:latin typeface="Times New Roman"/>
                <a:cs typeface="Times New Roman"/>
              </a:rPr>
              <a:t>H</a:t>
            </a:r>
            <a:r>
              <a:rPr lang="en-US" sz="2800" baseline="-25000" dirty="0">
                <a:latin typeface="Times New Roman"/>
                <a:cs typeface="Times New Roman"/>
              </a:rPr>
              <a:t>∞</a:t>
            </a:r>
            <a:r>
              <a:rPr lang="en-US" sz="2800" dirty="0">
                <a:latin typeface="Times New Roman"/>
                <a:cs typeface="Times New Roman"/>
              </a:rPr>
              <a:t>(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 |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) </a:t>
            </a:r>
            <a:r>
              <a:rPr lang="en-US" sz="2800" dirty="0" smtClean="0"/>
              <a:t>should be high</a:t>
            </a:r>
          </a:p>
          <a:p>
            <a:r>
              <a:rPr lang="en-US" sz="2800" dirty="0" smtClean="0"/>
              <a:t>Can </a:t>
            </a:r>
            <a:r>
              <a:rPr lang="en-US" sz="2800" dirty="0"/>
              <a:t>we </a:t>
            </a:r>
            <a:r>
              <a:rPr lang="en-US" sz="2800" dirty="0" smtClean="0"/>
              <a:t>improve on this computationally, i.e., have     </a:t>
            </a:r>
            <a:r>
              <a:rPr lang="en-US" sz="2800" dirty="0" err="1" smtClean="0">
                <a:latin typeface="Times New Roman"/>
                <a:cs typeface="Times New Roman"/>
              </a:rPr>
              <a:t>H</a:t>
            </a:r>
            <a:r>
              <a:rPr lang="en-US" sz="2800" baseline="30000" dirty="0" err="1" smtClean="0">
                <a:latin typeface="Times New Roman"/>
                <a:cs typeface="Times New Roman"/>
              </a:rPr>
              <a:t>comp</a:t>
            </a:r>
            <a:r>
              <a:rPr lang="en-US" sz="2800" dirty="0" smtClean="0">
                <a:latin typeface="Times New Roman"/>
                <a:cs typeface="Times New Roman"/>
              </a:rPr>
              <a:t>(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 |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) &gt; H</a:t>
            </a:r>
            <a:r>
              <a:rPr lang="en-US" sz="2800" baseline="-25000" dirty="0" smtClean="0">
                <a:latin typeface="Times New Roman"/>
                <a:cs typeface="Times New Roman"/>
              </a:rPr>
              <a:t>∞</a:t>
            </a:r>
            <a:r>
              <a:rPr lang="en-US" sz="2800" dirty="0" smtClean="0">
                <a:latin typeface="Times New Roman"/>
                <a:cs typeface="Times New Roman"/>
              </a:rPr>
              <a:t>( </a:t>
            </a:r>
            <a:r>
              <a:rPr lang="en-US" sz="2800" i="1" dirty="0" smtClean="0">
                <a:latin typeface="Times New Roman"/>
                <a:cs typeface="Times New Roman"/>
              </a:rPr>
              <a:t>W</a:t>
            </a:r>
            <a:r>
              <a:rPr lang="en-US" sz="2800" baseline="-25000" dirty="0" smtClean="0">
                <a:latin typeface="Times New Roman"/>
                <a:cs typeface="Times New Roman"/>
              </a:rPr>
              <a:t>0</a:t>
            </a:r>
            <a:r>
              <a:rPr lang="en-US" sz="2800" dirty="0" smtClean="0">
                <a:latin typeface="Times New Roman"/>
                <a:cs typeface="Times New Roman"/>
              </a:rPr>
              <a:t> | </a:t>
            </a:r>
            <a:r>
              <a:rPr lang="en-US" sz="2800" i="1" dirty="0" smtClean="0">
                <a:latin typeface="Times New Roman"/>
                <a:cs typeface="Times New Roman"/>
              </a:rPr>
              <a:t>p</a:t>
            </a:r>
            <a:r>
              <a:rPr lang="en-US" sz="28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800" dirty="0" smtClean="0"/>
              <a:t>What does </a:t>
            </a:r>
            <a:r>
              <a:rPr lang="en-US" sz="2800" dirty="0" err="1">
                <a:latin typeface="Times New Roman"/>
                <a:cs typeface="Times New Roman"/>
              </a:rPr>
              <a:t>H</a:t>
            </a:r>
            <a:r>
              <a:rPr lang="en-US" sz="2800" baseline="30000" dirty="0" err="1">
                <a:latin typeface="Times New Roman"/>
                <a:cs typeface="Times New Roman"/>
              </a:rPr>
              <a:t>comp</a:t>
            </a:r>
            <a:r>
              <a:rPr lang="en-US" sz="2800" dirty="0">
                <a:latin typeface="Times New Roman"/>
                <a:cs typeface="Times New Roman"/>
              </a:rPr>
              <a:t>(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 |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) </a:t>
            </a:r>
            <a:r>
              <a:rPr lang="en-US" sz="2800" dirty="0" smtClean="0"/>
              <a:t>even mean?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/>
              <a:t>Most natural </a:t>
            </a:r>
            <a:r>
              <a:rPr lang="en-US" sz="2800" dirty="0" smtClean="0"/>
              <a:t>requirement:  </a:t>
            </a:r>
            <a:br>
              <a:rPr lang="en-US" sz="2800" dirty="0" smtClean="0"/>
            </a:br>
            <a:r>
              <a:rPr lang="en-US" sz="2800" dirty="0" smtClean="0"/>
              <a:t>  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 |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r>
              <a:rPr lang="en-US" sz="2800" i="1" dirty="0">
                <a:latin typeface="Times New Roman"/>
                <a:cs typeface="Times New Roman"/>
              </a:rPr>
              <a:t> </a:t>
            </a:r>
            <a:r>
              <a:rPr lang="en-US" sz="2800" dirty="0" smtClean="0"/>
              <a:t>is indistinguishable from </a:t>
            </a:r>
            <a:r>
              <a:rPr lang="en-US" sz="2800" dirty="0" smtClean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Y | p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r>
              <a:rPr lang="en-US" sz="2800" dirty="0">
                <a:cs typeface="Calibri"/>
              </a:rPr>
              <a:t> and</a:t>
            </a:r>
            <a:r>
              <a:rPr lang="en-US" sz="2800" i="1" dirty="0">
                <a:latin typeface="Times New Roman"/>
                <a:cs typeface="Times New Roman"/>
              </a:rPr>
              <a:t> H</a:t>
            </a:r>
            <a:r>
              <a:rPr lang="en-US" sz="2800" i="1" baseline="-25000" dirty="0">
                <a:latin typeface="Times New Roman"/>
                <a:cs typeface="Times New Roman"/>
              </a:rPr>
              <a:t>∞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Y | p</a:t>
            </a:r>
            <a:r>
              <a:rPr lang="en-US" sz="2800" dirty="0" smtClean="0">
                <a:latin typeface="Times New Roman"/>
                <a:cs typeface="Times New Roman"/>
              </a:rPr>
              <a:t>) </a:t>
            </a:r>
            <a:r>
              <a:rPr lang="en-US" sz="2800" dirty="0">
                <a:latin typeface="Times New Roman"/>
                <a:cs typeface="Times New Roman"/>
              </a:rPr>
              <a:t>≥ </a:t>
            </a:r>
            <a:r>
              <a:rPr lang="en-US" sz="2800" i="1" dirty="0">
                <a:latin typeface="Times New Roman"/>
                <a:cs typeface="Times New Roman"/>
              </a:rPr>
              <a:t>k</a:t>
            </a:r>
            <a:r>
              <a:rPr lang="en-US" sz="2800" i="1" dirty="0" smtClean="0">
                <a:latin typeface="Times New Roman"/>
                <a:cs typeface="Times New Roman"/>
              </a:rPr>
              <a:t> 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cs typeface="Calibri"/>
              </a:rPr>
              <a:t>Known as HILL entropy </a:t>
            </a:r>
            <a:r>
              <a:rPr lang="en-US" sz="1600" dirty="0">
                <a:cs typeface="Calibri"/>
              </a:rPr>
              <a:t>[HåstadImpagliazzoLevinLuby99]</a:t>
            </a:r>
            <a:r>
              <a:rPr lang="en-US" sz="2800" dirty="0">
                <a:cs typeface="Calibri"/>
              </a:rPr>
              <a:t>, denoted as </a:t>
            </a:r>
            <a:r>
              <a:rPr lang="en-US" sz="2800" i="1" dirty="0">
                <a:latin typeface="Times New Roman"/>
                <a:cs typeface="Times New Roman"/>
              </a:rPr>
              <a:t>H</a:t>
            </a:r>
            <a:r>
              <a:rPr lang="en-US" sz="2800" baseline="30000" dirty="0">
                <a:latin typeface="Times New Roman"/>
                <a:cs typeface="Times New Roman"/>
              </a:rPr>
              <a:t>HILL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baseline="-25000" dirty="0">
                <a:latin typeface="Times New Roman"/>
                <a:cs typeface="Times New Roman"/>
              </a:rPr>
              <a:t>0</a:t>
            </a:r>
            <a:r>
              <a:rPr lang="en-US" sz="2800" dirty="0">
                <a:latin typeface="Times New Roman"/>
                <a:cs typeface="Times New Roman"/>
              </a:rPr>
              <a:t> |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) ≥ </a:t>
            </a:r>
            <a:r>
              <a:rPr lang="en-US" sz="2800" i="1" dirty="0">
                <a:latin typeface="Times New Roman"/>
                <a:cs typeface="Times New Roman"/>
              </a:rPr>
              <a:t>k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cs typeface="Calibri"/>
              </a:rPr>
              <a:t>Applying a randomness extractor to </a:t>
            </a:r>
            <a:r>
              <a:rPr lang="en-US" sz="2800" dirty="0">
                <a:latin typeface="Times New Roman"/>
                <a:cs typeface="Times New Roman"/>
              </a:rPr>
              <a:t>HILL </a:t>
            </a:r>
            <a:r>
              <a:rPr lang="en-US" sz="2800" dirty="0">
                <a:cs typeface="Calibri"/>
              </a:rPr>
              <a:t>entropy produces a pseudorandom key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3846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69" y="-51566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HILL Secure Sketches </a:t>
            </a:r>
            <a:r>
              <a:rPr lang="en-US" dirty="0">
                <a:latin typeface="Times New Roman"/>
                <a:cs typeface="Times New Roman"/>
              </a:rPr>
              <a:t></a:t>
            </a:r>
            <a:r>
              <a:rPr lang="en-US" dirty="0" smtClean="0"/>
              <a:t> Secure Sketches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8423"/>
            <a:ext cx="8229600" cy="56047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Our Theorem: 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smtClean="0">
                <a:latin typeface="Times New Roman"/>
                <a:cs typeface="Times New Roman"/>
              </a:rPr>
              <a:t>H</a:t>
            </a:r>
            <a:r>
              <a:rPr lang="en-US" baseline="30000" dirty="0" smtClean="0">
                <a:latin typeface="Times New Roman"/>
                <a:cs typeface="Times New Roman"/>
              </a:rPr>
              <a:t>HILL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|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) ≥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, then </a:t>
            </a:r>
          </a:p>
          <a:p>
            <a:pPr marL="0" indent="0">
              <a:buNone/>
            </a:pPr>
            <a:r>
              <a:rPr lang="en-US" sz="3000" dirty="0" smtClean="0"/>
              <a:t>there exists an error-correcting code </a:t>
            </a:r>
            <a:r>
              <a:rPr lang="en-US" sz="3000" i="1" dirty="0" smtClean="0">
                <a:latin typeface="Times New Roman"/>
                <a:cs typeface="Times New Roman"/>
              </a:rPr>
              <a:t>C </a:t>
            </a:r>
            <a:r>
              <a:rPr lang="en-US" sz="3000" dirty="0" smtClean="0">
                <a:latin typeface="Calibri"/>
                <a:cs typeface="Calibri"/>
              </a:rPr>
              <a:t>with </a:t>
            </a:r>
            <a:r>
              <a:rPr lang="en-US" sz="3000" dirty="0" smtClean="0">
                <a:latin typeface="Times New Roman"/>
                <a:cs typeface="Times New Roman"/>
              </a:rPr>
              <a:t>2</a:t>
            </a:r>
            <a:r>
              <a:rPr lang="en-US" sz="30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800" baseline="30000" dirty="0" smtClean="0">
                <a:latin typeface="Times New Roman"/>
                <a:cs typeface="Times New Roman"/>
              </a:rPr>
              <a:t>−</a:t>
            </a:r>
            <a:r>
              <a:rPr lang="en-US" sz="3000" baseline="30000" dirty="0" smtClean="0">
                <a:latin typeface="Times New Roman"/>
                <a:cs typeface="Times New Roman"/>
              </a:rPr>
              <a:t>2</a:t>
            </a:r>
            <a:r>
              <a:rPr lang="en-US" sz="3000" dirty="0" smtClean="0">
                <a:latin typeface="Calibri"/>
                <a:cs typeface="Calibri"/>
              </a:rPr>
              <a:t> points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and </a:t>
            </a:r>
          </a:p>
          <a:p>
            <a:pPr marL="0" indent="0">
              <a:buNone/>
            </a:pPr>
            <a:r>
              <a:rPr lang="en-US" sz="3000" i="1" dirty="0" smtClean="0">
                <a:latin typeface="Times New Roman"/>
                <a:cs typeface="Times New Roman"/>
              </a:rPr>
              <a:t>Rec</a:t>
            </a:r>
            <a:r>
              <a:rPr lang="en-US" sz="3000" dirty="0" smtClean="0"/>
              <a:t> corrects </a:t>
            </a:r>
            <a:r>
              <a:rPr lang="en-US" sz="3000" i="1" dirty="0" err="1" smtClean="0">
                <a:latin typeface="Times New Roman"/>
                <a:cs typeface="Times New Roman"/>
              </a:rPr>
              <a:t>d</a:t>
            </a:r>
            <a:r>
              <a:rPr lang="en-US" sz="3000" i="1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sz="3000" dirty="0" smtClean="0"/>
              <a:t> random errors on </a:t>
            </a:r>
            <a:r>
              <a:rPr lang="en-US" sz="3000" i="1" dirty="0" smtClean="0">
                <a:latin typeface="Times New Roman"/>
                <a:cs typeface="Times New Roman"/>
              </a:rPr>
              <a:t>C</a:t>
            </a:r>
          </a:p>
          <a:p>
            <a:pPr marL="0" indent="0">
              <a:buNone/>
            </a:pPr>
            <a:endParaRPr lang="en-US" i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 smtClean="0"/>
              <a:t>Corollary:</a:t>
            </a:r>
            <a:r>
              <a:rPr lang="en-US" dirty="0" smtClean="0"/>
              <a:t> (Using secure sketch of </a:t>
            </a:r>
            <a:r>
              <a:rPr lang="en-US" sz="2200" dirty="0" smtClean="0"/>
              <a:t>[Smith07]</a:t>
            </a:r>
            <a:r>
              <a:rPr lang="en-US" dirty="0" smtClean="0"/>
              <a:t>)</a:t>
            </a:r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dirty="0" smtClean="0"/>
              <a:t>If there exists a sketch with HILL entropy </a:t>
            </a:r>
            <a:r>
              <a:rPr lang="en-US" i="1" dirty="0">
                <a:latin typeface="Times New Roman"/>
                <a:cs typeface="Times New Roman"/>
              </a:rPr>
              <a:t>k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then there exists a sketch with true entropy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latin typeface="Times New Roman"/>
                <a:cs typeface="Times New Roman"/>
              </a:rPr>
              <a:t>−2</a:t>
            </a:r>
            <a:r>
              <a:rPr lang="en-US" dirty="0" smtClean="0"/>
              <a:t>.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65725" y="3493422"/>
            <a:ext cx="9118384" cy="10493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dirty="0" smtClean="0"/>
              <a:t>We can fix a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/>
              <a:t> value where </a:t>
            </a:r>
            <a:r>
              <a:rPr lang="en-US" sz="2400" i="1" dirty="0" smtClean="0">
                <a:latin typeface="Times New Roman"/>
                <a:cs typeface="Times New Roman"/>
              </a:rPr>
              <a:t>Rec</a:t>
            </a:r>
            <a:r>
              <a:rPr lang="en-US" sz="2400" dirty="0" smtClean="0"/>
              <a:t> functions as a good decoder for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i="1" dirty="0" smtClean="0">
                <a:latin typeface="Times New Roman"/>
                <a:cs typeface="Times New Roman"/>
              </a:rPr>
              <a:t>Rec</a:t>
            </a:r>
            <a:r>
              <a:rPr lang="en-US" sz="2400" dirty="0" smtClean="0"/>
              <a:t> must also decode on </a:t>
            </a:r>
            <a:r>
              <a:rPr lang="en-US" sz="2400" i="1" dirty="0" smtClean="0">
                <a:latin typeface="Times New Roman"/>
                <a:cs typeface="Times New Roman"/>
              </a:rPr>
              <a:t>Y </a:t>
            </a:r>
            <a:r>
              <a:rPr lang="en-US" sz="2400" dirty="0"/>
              <a:t> </a:t>
            </a:r>
            <a:r>
              <a:rPr lang="en-US" sz="2400" dirty="0" smtClean="0"/>
              <a:t>by </a:t>
            </a:r>
            <a:r>
              <a:rPr lang="en-US" sz="2400" dirty="0" err="1" smtClean="0"/>
              <a:t>indistinguishability</a:t>
            </a:r>
            <a:r>
              <a:rPr lang="en-US" sz="2400" dirty="0" smtClean="0"/>
              <a:t>, and </a:t>
            </a:r>
            <a:r>
              <a:rPr lang="en-US" sz="2400" i="1" dirty="0">
                <a:latin typeface="Times New Roman"/>
                <a:cs typeface="Times New Roman"/>
              </a:rPr>
              <a:t>Y</a:t>
            </a:r>
            <a:r>
              <a:rPr lang="en-US" sz="2400" dirty="0" smtClean="0"/>
              <a:t> is large 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2217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0982"/>
            <a:ext cx="8559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Maybe Relax Info-Theoretic Definition?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0675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HILL entropy (</a:t>
            </a:r>
            <a:r>
              <a:rPr lang="en-US" sz="2400" dirty="0" err="1" smtClean="0"/>
              <a:t>indistinguishability</a:t>
            </a:r>
            <a:r>
              <a:rPr lang="en-US" sz="2400" dirty="0" smtClean="0"/>
              <a:t>) may be asking too much; what if we think of other computational notions?</a:t>
            </a:r>
          </a:p>
          <a:p>
            <a:r>
              <a:rPr lang="en-US" sz="2400" dirty="0" smtClean="0"/>
              <a:t>Minimum requirement: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 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dirty="0">
                <a:cs typeface="Calibri"/>
              </a:rPr>
              <a:t>is </a:t>
            </a:r>
            <a:r>
              <a:rPr lang="en-US" sz="2400" dirty="0" smtClean="0">
                <a:cs typeface="Calibri"/>
              </a:rPr>
              <a:t>hard to compute given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cs typeface="Calibri"/>
              </a:rPr>
              <a:t> </a:t>
            </a:r>
            <a:endParaRPr lang="en-US" sz="2400" dirty="0" smtClean="0"/>
          </a:p>
          <a:p>
            <a:r>
              <a:rPr lang="en-US" sz="2400" dirty="0" smtClean="0"/>
              <a:t>Called “unpredictability entropy”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i="1" dirty="0" err="1" smtClean="0">
                <a:latin typeface="Times New Roman"/>
                <a:cs typeface="Times New Roman"/>
              </a:rPr>
              <a:t>H</a:t>
            </a:r>
            <a:r>
              <a:rPr lang="en-US" sz="2400" baseline="30000" dirty="0" err="1" smtClean="0">
                <a:latin typeface="Times New Roman"/>
                <a:cs typeface="Times New Roman"/>
              </a:rPr>
              <a:t>unp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 | </a:t>
            </a:r>
            <a:r>
              <a:rPr lang="en-US" sz="2400" i="1" dirty="0">
                <a:latin typeface="Times New Roman"/>
                <a:cs typeface="Times New Roman"/>
              </a:rPr>
              <a:t>p</a:t>
            </a:r>
            <a:r>
              <a:rPr lang="en-US" sz="2400" dirty="0">
                <a:latin typeface="Times New Roman"/>
                <a:cs typeface="Times New Roman"/>
              </a:rPr>
              <a:t>) 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Nice feature of this entropy: it’s still extractable</a:t>
            </a:r>
          </a:p>
          <a:p>
            <a:pPr lvl="1"/>
            <a:r>
              <a:rPr lang="en-US" sz="2000" dirty="0" smtClean="0">
                <a:latin typeface="Calibri"/>
                <a:cs typeface="Calibri"/>
              </a:rPr>
              <a:t>Applying a randomness extractor (with reconstruction procedure) produces a pseudorandom key </a:t>
            </a:r>
            <a:r>
              <a:rPr lang="en-US" sz="1200" dirty="0" smtClean="0">
                <a:latin typeface="Calibri"/>
                <a:cs typeface="Calibri"/>
              </a:rPr>
              <a:t>[HsiaoLuReyzin07]</a:t>
            </a:r>
          </a:p>
          <a:p>
            <a:endParaRPr lang="en-US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181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9300"/>
            <a:ext cx="8425692" cy="4149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Theorem:</a:t>
            </a:r>
          </a:p>
          <a:p>
            <a:pPr marL="0" indent="0">
              <a:buNone/>
            </a:pPr>
            <a:r>
              <a:rPr lang="en-US" dirty="0" smtClean="0"/>
              <a:t>For any distribution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 </a:t>
            </a:r>
            <a:r>
              <a:rPr lang="en-US" dirty="0" smtClean="0">
                <a:latin typeface="Calibri"/>
                <a:cs typeface="Calibri"/>
              </a:rPr>
              <a:t>over metric space </a:t>
            </a:r>
            <a:r>
              <a:rPr lang="en-US" b="1" i="1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Calibri"/>
                <a:cs typeface="Calibri"/>
              </a:rPr>
              <a:t>,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i="1" dirty="0" err="1" smtClean="0">
                <a:latin typeface="Times New Roman"/>
                <a:cs typeface="Times New Roman"/>
              </a:rPr>
              <a:t>H</a:t>
            </a:r>
            <a:r>
              <a:rPr lang="en-US" baseline="30000" dirty="0" err="1" smtClean="0">
                <a:latin typeface="Times New Roman"/>
                <a:cs typeface="Times New Roman"/>
              </a:rPr>
              <a:t>unp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| </a:t>
            </a:r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) </a:t>
            </a:r>
            <a:r>
              <a:rPr lang="en-US" dirty="0" smtClean="0">
                <a:cs typeface="Calibri"/>
              </a:rPr>
              <a:t>≤</a:t>
            </a:r>
            <a:r>
              <a:rPr lang="en-US" dirty="0" smtClean="0"/>
              <a:t> </a:t>
            </a:r>
            <a:r>
              <a:rPr lang="en-US" dirty="0" smtClean="0">
                <a:latin typeface="Times New Roman"/>
                <a:cs typeface="Times New Roman"/>
              </a:rPr>
              <a:t>log |</a:t>
            </a:r>
            <a:r>
              <a:rPr lang="en-US" b="1" i="1" dirty="0" smtClean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| </a:t>
            </a:r>
            <a:r>
              <a:rPr lang="en-US" dirty="0">
                <a:latin typeface="Times New Roman"/>
                <a:cs typeface="Times New Roman"/>
              </a:rPr>
              <a:t>− </a:t>
            </a:r>
            <a:r>
              <a:rPr lang="en-US" dirty="0" smtClean="0">
                <a:latin typeface="Times New Roman"/>
                <a:cs typeface="Times New Roman"/>
              </a:rPr>
              <a:t>log </a:t>
            </a:r>
            <a:r>
              <a:rPr lang="en-US" dirty="0">
                <a:latin typeface="Times New Roman"/>
                <a:cs typeface="Times New Roman"/>
              </a:rPr>
              <a:t>|</a:t>
            </a:r>
            <a:r>
              <a:rPr lang="en-US" i="1" dirty="0" err="1">
                <a:latin typeface="Times New Roman"/>
                <a:cs typeface="Times New Roman"/>
              </a:rPr>
              <a:t>B</a:t>
            </a:r>
            <a:r>
              <a:rPr lang="en-US" i="1" baseline="-25000" dirty="0" err="1">
                <a:latin typeface="Times New Roman"/>
                <a:cs typeface="Times New Roman"/>
              </a:rPr>
              <a:t>dmax</a:t>
            </a:r>
            <a:r>
              <a:rPr lang="en-US" dirty="0">
                <a:latin typeface="Times New Roman"/>
                <a:cs typeface="Times New Roman"/>
              </a:rPr>
              <a:t>|</a:t>
            </a:r>
            <a:endParaRPr lang="en-US" dirty="0" smtClean="0"/>
          </a:p>
          <a:p>
            <a:pPr marL="0" indent="0">
              <a:buNone/>
            </a:pPr>
            <a:endParaRPr lang="en-US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 smtClean="0">
                <a:latin typeface="Calibri"/>
                <a:cs typeface="Calibri"/>
              </a:rPr>
              <a:t>Note</a:t>
            </a:r>
            <a:r>
              <a:rPr lang="en-US" dirty="0" smtClean="0">
                <a:latin typeface="Calibri"/>
                <a:cs typeface="Calibri"/>
              </a:rPr>
              <a:t>: For the Hamming metric, there are information - theoretic sketches that nearly meet this bound </a:t>
            </a:r>
            <a:r>
              <a:rPr lang="en-US" sz="2600" dirty="0" smtClean="0">
                <a:latin typeface="Calibri"/>
                <a:cs typeface="Calibri"/>
              </a:rPr>
              <a:t>[Code of Forney1966, Sketch of Smith2007]</a:t>
            </a:r>
            <a:endParaRPr lang="en-US" baseline="-25000" dirty="0">
              <a:latin typeface="Calibri"/>
              <a:cs typeface="Calibri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2669" y="-51566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unp</a:t>
            </a:r>
            <a:r>
              <a:rPr lang="en-US" dirty="0" smtClean="0"/>
              <a:t> secure sketches </a:t>
            </a:r>
            <a:r>
              <a:rPr lang="en-US" dirty="0" smtClean="0">
                <a:latin typeface="Times New Roman"/>
                <a:cs typeface="Times New Roman"/>
              </a:rPr>
              <a:t> </a:t>
            </a:r>
            <a:r>
              <a:rPr lang="en-US" dirty="0" smtClean="0"/>
              <a:t>secure sketches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5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Can we do better in computational setting?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secure sketches: NO</a:t>
            </a:r>
          </a:p>
          <a:p>
            <a:pPr lvl="1"/>
            <a:r>
              <a:rPr lang="en-US" sz="2400" dirty="0" smtClean="0"/>
              <a:t>A sketch that retains HILL entropy implies</a:t>
            </a:r>
            <a:br>
              <a:rPr lang="en-US" sz="2400" dirty="0" smtClean="0"/>
            </a:br>
            <a:r>
              <a:rPr lang="en-US" sz="2400" dirty="0" smtClean="0"/>
              <a:t> an information theoretic sketch</a:t>
            </a:r>
          </a:p>
          <a:p>
            <a:pPr lvl="1"/>
            <a:r>
              <a:rPr lang="en-US" sz="2400" dirty="0" smtClean="0"/>
              <a:t>The unpredictability must drop by </a:t>
            </a:r>
            <a:r>
              <a:rPr lang="en-US" sz="2400" dirty="0" smtClean="0">
                <a:latin typeface="Times New Roman"/>
                <a:cs typeface="Times New Roman"/>
              </a:rPr>
              <a:t>|</a:t>
            </a:r>
            <a:r>
              <a:rPr lang="en-US" sz="2400" i="1" dirty="0" err="1" smtClean="0">
                <a:latin typeface="Times New Roman"/>
                <a:cs typeface="Times New Roman"/>
              </a:rPr>
              <a:t>B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dmax</a:t>
            </a:r>
            <a:r>
              <a:rPr lang="en-US" sz="2400" dirty="0" smtClean="0">
                <a:latin typeface="Times New Roman"/>
                <a:cs typeface="Times New Roman"/>
              </a:rPr>
              <a:t>|,</a:t>
            </a:r>
            <a:br>
              <a:rPr lang="en-US" sz="2400" dirty="0" smtClean="0">
                <a:latin typeface="Times New Roman"/>
                <a:cs typeface="Times New Roman"/>
              </a:rPr>
            </a:br>
            <a:r>
              <a:rPr lang="en-US" sz="2400" dirty="0" smtClean="0"/>
              <a:t>at least for uniform inputs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lvl="1"/>
            <a:endParaRPr lang="en-US" dirty="0"/>
          </a:p>
          <a:p>
            <a:r>
              <a:rPr lang="en-US" dirty="0" smtClean="0"/>
              <a:t>For fuzzy extractors: YES</a:t>
            </a:r>
          </a:p>
          <a:p>
            <a:pPr lvl="1"/>
            <a:r>
              <a:rPr lang="en-US" sz="2400" dirty="0" smtClean="0"/>
              <a:t>Know we can’t just make the sketch “computational”</a:t>
            </a:r>
          </a:p>
          <a:p>
            <a:pPr lvl="1"/>
            <a:r>
              <a:rPr lang="en-US" sz="2400" dirty="0" smtClean="0"/>
              <a:t>Other approaches?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67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78" y="-337634"/>
            <a:ext cx="868973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Computational Fuzzy Extractor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sp>
        <p:nvSpPr>
          <p:cNvPr id="55" name="Rectangle 36"/>
          <p:cNvSpPr>
            <a:spLocks noChangeArrowheads="1"/>
          </p:cNvSpPr>
          <p:nvPr/>
        </p:nvSpPr>
        <p:spPr bwMode="auto">
          <a:xfrm>
            <a:off x="5354553" y="686050"/>
            <a:ext cx="3064108" cy="88595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400" b="1" dirty="0" smtClean="0"/>
              <a:t>Can’t just </a:t>
            </a:r>
            <a:br>
              <a:rPr lang="en-US" sz="2400" b="1" dirty="0" smtClean="0"/>
            </a:br>
            <a:r>
              <a:rPr lang="en-US" sz="2400" b="1" dirty="0" smtClean="0"/>
              <a:t>work with sketch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56" name="Straight Arrow Connector 55"/>
          <p:cNvCxnSpPr>
            <a:stCxn id="55" idx="2"/>
          </p:cNvCxnSpPr>
          <p:nvPr/>
        </p:nvCxnSpPr>
        <p:spPr bwMode="auto">
          <a:xfrm flipH="1">
            <a:off x="5900665" y="1572000"/>
            <a:ext cx="985942" cy="6335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7" name="Straight Arrow Connector 56"/>
          <p:cNvCxnSpPr/>
          <p:nvPr/>
        </p:nvCxnSpPr>
        <p:spPr bwMode="auto">
          <a:xfrm flipH="1">
            <a:off x="2858485" y="1350220"/>
            <a:ext cx="2496068" cy="758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256091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78" y="-337634"/>
            <a:ext cx="868973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Computational Fuzzy Extractor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sp>
        <p:nvSpPr>
          <p:cNvPr id="48" name="Rectangle 36"/>
          <p:cNvSpPr>
            <a:spLocks noChangeArrowheads="1"/>
          </p:cNvSpPr>
          <p:nvPr/>
        </p:nvSpPr>
        <p:spPr bwMode="auto">
          <a:xfrm>
            <a:off x="5327816" y="566731"/>
            <a:ext cx="3602295" cy="104694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/>
              <a:t>What about an extractor that outputs pseudorandom bits?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>
            <a:off x="6737684" y="1525156"/>
            <a:ext cx="190168" cy="567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2831858" y="1412722"/>
            <a:ext cx="2460567" cy="2304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5" name="Group 4"/>
          <p:cNvGrpSpPr/>
          <p:nvPr/>
        </p:nvGrpSpPr>
        <p:grpSpPr>
          <a:xfrm>
            <a:off x="2041769" y="997988"/>
            <a:ext cx="849662" cy="1044618"/>
            <a:chOff x="3116309" y="4011234"/>
            <a:chExt cx="849662" cy="1044618"/>
          </a:xfrm>
        </p:grpSpPr>
        <p:sp>
          <p:nvSpPr>
            <p:cNvPr id="54" name="Trapezoid 53"/>
            <p:cNvSpPr/>
            <p:nvPr/>
          </p:nvSpPr>
          <p:spPr bwMode="auto">
            <a:xfrm rot="5400000">
              <a:off x="2988670" y="4144973"/>
              <a:ext cx="1044618" cy="777140"/>
            </a:xfrm>
            <a:prstGeom prst="trapezoid">
              <a:avLst>
                <a:gd name="adj" fmla="val 25298"/>
              </a:avLst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116309" y="4278731"/>
              <a:ext cx="849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Cext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477052" y="2038445"/>
            <a:ext cx="870298" cy="1044618"/>
            <a:chOff x="3109041" y="3997866"/>
            <a:chExt cx="870298" cy="1044618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2975302" y="4131605"/>
              <a:ext cx="1044618" cy="777140"/>
            </a:xfrm>
            <a:prstGeom prst="trapezoid">
              <a:avLst>
                <a:gd name="adj" fmla="val 25298"/>
              </a:avLst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129677" y="4278731"/>
              <a:ext cx="849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Cext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-1" y="3683000"/>
            <a:ext cx="9050421" cy="2443163"/>
          </a:xfrm>
        </p:spPr>
        <p:txBody>
          <a:bodyPr>
            <a:noAutofit/>
          </a:bodyPr>
          <a:lstStyle/>
          <a:p>
            <a:r>
              <a:rPr lang="en-US" sz="2400" dirty="0" smtClean="0"/>
              <a:t>Computational extractors convert high-entropy sources to pseudorandom bits [</a:t>
            </a:r>
            <a:r>
              <a:rPr lang="en-US" sz="2000" dirty="0" smtClean="0"/>
              <a:t>Krawczyk10, Dachman-SoledGennaroKrawczykMalkin12</a:t>
            </a:r>
            <a:r>
              <a:rPr lang="en-US" sz="2400" dirty="0" smtClean="0"/>
              <a:t>]</a:t>
            </a:r>
          </a:p>
          <a:p>
            <a:r>
              <a:rPr lang="en-US" sz="2400" dirty="0" smtClean="0"/>
              <a:t>Most natural construction: </a:t>
            </a:r>
            <a:r>
              <a:rPr lang="en-US" sz="2400" i="1" dirty="0" err="1" smtClean="0">
                <a:latin typeface="Times New Roman"/>
                <a:cs typeface="Times New Roman"/>
              </a:rPr>
              <a:t>Cext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) = PRG(</a:t>
            </a:r>
            <a:r>
              <a:rPr lang="en-US" sz="2400" i="1" dirty="0" smtClean="0">
                <a:latin typeface="Times New Roman"/>
                <a:cs typeface="Times New Roman"/>
              </a:rPr>
              <a:t>Ext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))</a:t>
            </a:r>
          </a:p>
          <a:p>
            <a:r>
              <a:rPr lang="en-US" sz="2400" dirty="0" smtClean="0"/>
              <a:t>Other constructions also possible (may </a:t>
            </a:r>
            <a:r>
              <a:rPr lang="en-US" sz="2400" dirty="0"/>
              <a:t>avoid the </a:t>
            </a:r>
            <a:r>
              <a:rPr lang="en-US" sz="2400" dirty="0">
                <a:latin typeface="Times New Roman"/>
                <a:cs typeface="Times New Roman"/>
              </a:rPr>
              <a:t>2log (1</a:t>
            </a:r>
            <a:r>
              <a:rPr lang="en-US" sz="2400" i="1" dirty="0">
                <a:latin typeface="Times New Roman"/>
                <a:cs typeface="Times New Roman"/>
              </a:rPr>
              <a:t>/</a:t>
            </a:r>
            <a:r>
              <a:rPr lang="en-US" sz="2400" i="1" dirty="0" err="1">
                <a:latin typeface="Times New Roman"/>
                <a:cs typeface="Times New Roman"/>
              </a:rPr>
              <a:t>ε</a:t>
            </a:r>
            <a:r>
              <a:rPr lang="en-US" sz="2400" dirty="0" smtClean="0">
                <a:latin typeface="Times New Roman"/>
                <a:cs typeface="Times New Roman"/>
              </a:rPr>
              <a:t>) </a:t>
            </a:r>
            <a:r>
              <a:rPr lang="en-US" sz="2400" dirty="0" smtClean="0"/>
              <a:t>loss)</a:t>
            </a:r>
          </a:p>
          <a:p>
            <a:r>
              <a:rPr lang="en-US" sz="2400" dirty="0" smtClean="0"/>
              <a:t>But: all seem to require that enough entropy is left after Sketch to run some crypto!</a:t>
            </a:r>
            <a:br>
              <a:rPr lang="en-US" sz="2400" dirty="0" smtClean="0"/>
            </a:br>
            <a:endParaRPr lang="en-US" i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9259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78" y="-337634"/>
            <a:ext cx="868973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Computational Fuzzy Extractor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94242" y="3683000"/>
            <a:ext cx="3946135" cy="3175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We’ll try to combine a sketch and an extractor</a:t>
            </a:r>
          </a:p>
          <a:p>
            <a:r>
              <a:rPr lang="en-US" sz="2400" dirty="0" smtClean="0">
                <a:latin typeface="Calibri"/>
                <a:cs typeface="Calibri"/>
              </a:rPr>
              <a:t>We’ll base our construction on the code offset sketch</a:t>
            </a:r>
          </a:p>
          <a:p>
            <a:r>
              <a:rPr lang="en-US" sz="2400" dirty="0" smtClean="0">
                <a:latin typeface="Calibri"/>
                <a:cs typeface="Calibri"/>
              </a:rPr>
              <a:t>Instantiate with 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random linear code</a:t>
            </a:r>
          </a:p>
          <a:p>
            <a:r>
              <a:rPr lang="en-US" sz="2400" dirty="0" smtClean="0">
                <a:latin typeface="Calibri"/>
                <a:cs typeface="Calibri"/>
              </a:rPr>
              <a:t>Base security on Learning with Errors (LWE)</a:t>
            </a:r>
            <a:endParaRPr lang="en-US" dirty="0" smtClean="0"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040377" y="3784931"/>
            <a:ext cx="5012765" cy="289783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>
            <a:stCxn id="64" idx="3"/>
            <a:endCxn id="63" idx="7"/>
          </p:cNvCxnSpPr>
          <p:nvPr/>
        </p:nvCxnSpPr>
        <p:spPr bwMode="auto">
          <a:xfrm flipH="1">
            <a:off x="5248634" y="414077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3" name="Oval 62"/>
          <p:cNvSpPr/>
          <p:nvPr/>
        </p:nvSpPr>
        <p:spPr bwMode="auto">
          <a:xfrm>
            <a:off x="5137767" y="512166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7484098" y="405678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040377" y="4471733"/>
            <a:ext cx="257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32654" y="3768212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= </a:t>
            </a:r>
            <a:r>
              <a:rPr lang="en-US" sz="2400" i="1" dirty="0" err="1" smtClean="0">
                <a:latin typeface="Times New Roman"/>
                <a:cs typeface="Times New Roman"/>
              </a:rPr>
              <a:t>Gx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351127"/>
              </p:ext>
            </p:extLst>
          </p:nvPr>
        </p:nvGraphicFramePr>
        <p:xfrm>
          <a:off x="7397472" y="4181167"/>
          <a:ext cx="1454470" cy="1038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65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97472" y="4181167"/>
                        <a:ext cx="1454470" cy="1038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7397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56" grpId="0" animBg="1"/>
      <p:bldP spid="63" grpId="0" animBg="1"/>
      <p:bldP spid="64" grpId="0" animBg="1"/>
      <p:bldP spid="65" grpId="0"/>
      <p:bldP spid="66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3364196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2346" y="4099587"/>
            <a:ext cx="2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807" y="4689972"/>
            <a:ext cx="9117904" cy="1746172"/>
          </a:xfrm>
        </p:spPr>
        <p:txBody>
          <a:bodyPr>
            <a:noAutofit/>
          </a:bodyPr>
          <a:lstStyle/>
          <a:p>
            <a:r>
              <a:rPr lang="en-US" sz="2400" dirty="0" smtClean="0"/>
              <a:t>Recovering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i="1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is known as learning with errors</a:t>
            </a:r>
          </a:p>
          <a:p>
            <a:r>
              <a:rPr lang="en-US" sz="2400" dirty="0" smtClean="0"/>
              <a:t>[Regev05] shows solving LWE implies approximating lattice problems </a:t>
            </a:r>
          </a:p>
          <a:p>
            <a:r>
              <a:rPr lang="en-US" sz="2400" dirty="0" smtClean="0"/>
              <a:t>Error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/>
              <a:t> is drawn from Gaussian </a:t>
            </a:r>
            <a:r>
              <a:rPr lang="en-US" sz="2400" dirty="0"/>
              <a:t>distribution </a:t>
            </a:r>
            <a:r>
              <a:rPr lang="en-US" sz="2400" dirty="0" smtClean="0"/>
              <a:t>(</a:t>
            </a:r>
            <a:r>
              <a:rPr lang="en-US" sz="2400" dirty="0"/>
              <a:t>per coordinate)</a:t>
            </a:r>
            <a:endParaRPr lang="en-US" sz="2400" dirty="0" smtClean="0"/>
          </a:p>
          <a:p>
            <a:pPr marL="342900" lvl="1" indent="-342900">
              <a:buFont typeface="Arial"/>
              <a:buChar char="•"/>
            </a:pPr>
            <a:r>
              <a:rPr lang="en-US" sz="2400" dirty="0"/>
              <a:t>[</a:t>
            </a:r>
            <a:r>
              <a:rPr lang="en-US" sz="2400" dirty="0" smtClean="0"/>
              <a:t>AkaviaGoldwasserVinod09</a:t>
            </a:r>
            <a:r>
              <a:rPr lang="en-US" sz="2400" dirty="0"/>
              <a:t>] show if LWE is secure on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/2</a:t>
            </a:r>
            <a:r>
              <a:rPr lang="en-US" sz="2400" dirty="0"/>
              <a:t> variables, </a:t>
            </a:r>
            <a:br>
              <a:rPr lang="en-US" sz="2400" dirty="0"/>
            </a:br>
            <a:r>
              <a:rPr lang="en-US" sz="2400" dirty="0"/>
              <a:t>any additional variables are hardcore</a:t>
            </a:r>
          </a:p>
          <a:p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2814" y="1415480"/>
            <a:ext cx="537573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5400000">
            <a:off x="3603043" y="311682"/>
            <a:ext cx="789702" cy="1267396"/>
            <a:chOff x="24962" y="1600200"/>
            <a:chExt cx="789702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552680" y="1430342"/>
            <a:ext cx="467128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56221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3217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502079" y="1415480"/>
            <a:ext cx="422557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39495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-1668582" y="-93662"/>
            <a:ext cx="8229600" cy="1143000"/>
          </a:xfrm>
        </p:spPr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61622" y="1237730"/>
            <a:ext cx="2560960" cy="2071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522548" y="1775268"/>
            <a:ext cx="1575608" cy="6839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6" name="Oval 25"/>
          <p:cNvSpPr/>
          <p:nvPr/>
        </p:nvSpPr>
        <p:spPr bwMode="auto">
          <a:xfrm>
            <a:off x="444898" y="2412831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2098156" y="1725693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334" y="2525687"/>
            <a:ext cx="180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p=Ax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907915"/>
              </p:ext>
            </p:extLst>
          </p:nvPr>
        </p:nvGraphicFramePr>
        <p:xfrm>
          <a:off x="1398289" y="1360256"/>
          <a:ext cx="1224293" cy="87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1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289" y="1360256"/>
                        <a:ext cx="1224293" cy="87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/>
          <p:cNvSpPr/>
          <p:nvPr/>
        </p:nvSpPr>
        <p:spPr bwMode="auto">
          <a:xfrm>
            <a:off x="7446818" y="1415480"/>
            <a:ext cx="727364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4505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4" grpId="0" build="p"/>
      <p:bldP spid="17" grpId="0" animBg="1"/>
      <p:bldP spid="18" grpId="0" animBg="1"/>
      <p:bldP spid="19" grpId="0"/>
      <p:bldP spid="21" grpId="0" animBg="1"/>
      <p:bldP spid="22" grpId="0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2346" y="4099587"/>
            <a:ext cx="2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2814" y="1415480"/>
            <a:ext cx="537573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552680" y="1430342"/>
            <a:ext cx="467128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56221" y="1417790"/>
            <a:ext cx="1267396" cy="304495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3217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446818" y="1415480"/>
            <a:ext cx="727364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502079" y="1415480"/>
            <a:ext cx="422557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-1668582" y="-93662"/>
            <a:ext cx="8229600" cy="1143000"/>
          </a:xfrm>
        </p:spPr>
        <p:txBody>
          <a:bodyPr/>
          <a:lstStyle/>
          <a:p>
            <a:r>
              <a:rPr lang="en-US" dirty="0" smtClean="0"/>
              <a:t>Learning with Errors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 rot="5400000">
            <a:off x="3285649" y="675780"/>
            <a:ext cx="789706" cy="633260"/>
            <a:chOff x="24962" y="1600200"/>
            <a:chExt cx="789702" cy="3048000"/>
          </a:xfrm>
        </p:grpSpPr>
        <p:sp>
          <p:nvSpPr>
            <p:cNvPr id="31" name="Left Brace 3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3919892" y="675561"/>
            <a:ext cx="789704" cy="633698"/>
            <a:chOff x="24962" y="1600200"/>
            <a:chExt cx="789702" cy="3048000"/>
          </a:xfrm>
        </p:grpSpPr>
        <p:sp>
          <p:nvSpPr>
            <p:cNvPr id="34" name="Left Brace 33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5400000">
            <a:off x="3603042" y="312531"/>
            <a:ext cx="789704" cy="1267396"/>
            <a:chOff x="24962" y="1600200"/>
            <a:chExt cx="789702" cy="3048000"/>
          </a:xfrm>
        </p:grpSpPr>
        <p:sp>
          <p:nvSpPr>
            <p:cNvPr id="37" name="Left Brace 3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-134205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3364197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35564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986154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05162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682134" y="1417790"/>
            <a:ext cx="641483" cy="3048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553608" y="1429385"/>
            <a:ext cx="629292" cy="1297991"/>
            <a:chOff x="6716707" y="2878142"/>
            <a:chExt cx="629292" cy="1297991"/>
          </a:xfrm>
        </p:grpSpPr>
        <p:sp>
          <p:nvSpPr>
            <p:cNvPr id="43" name="Rectangle 42"/>
            <p:cNvSpPr/>
            <p:nvPr/>
          </p:nvSpPr>
          <p:spPr bwMode="auto">
            <a:xfrm>
              <a:off x="6719106" y="2878142"/>
              <a:ext cx="626893" cy="62013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716707" y="3498275"/>
              <a:ext cx="629292" cy="67785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139495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1622" y="1237730"/>
            <a:ext cx="2560960" cy="2071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>
            <a:off x="522548" y="1775268"/>
            <a:ext cx="1575608" cy="6839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8" name="Oval 47"/>
          <p:cNvSpPr/>
          <p:nvPr/>
        </p:nvSpPr>
        <p:spPr bwMode="auto">
          <a:xfrm>
            <a:off x="444898" y="2412831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098156" y="1725693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6334" y="2525687"/>
            <a:ext cx="180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p=Ax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891749"/>
              </p:ext>
            </p:extLst>
          </p:nvPr>
        </p:nvGraphicFramePr>
        <p:xfrm>
          <a:off x="1398289" y="1360256"/>
          <a:ext cx="1224293" cy="87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0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289" y="1360256"/>
                        <a:ext cx="1224293" cy="87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Content Placeholder 3"/>
          <p:cNvSpPr txBox="1">
            <a:spLocks/>
          </p:cNvSpPr>
          <p:nvPr/>
        </p:nvSpPr>
        <p:spPr>
          <a:xfrm>
            <a:off x="13807" y="4689972"/>
            <a:ext cx="9117904" cy="1746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Recovering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is known as learning with errors</a:t>
            </a:r>
          </a:p>
          <a:p>
            <a:r>
              <a:rPr lang="en-US" sz="2400" dirty="0" smtClean="0"/>
              <a:t>[Regev05] shows solving LWE implies approximating lattice problems </a:t>
            </a:r>
          </a:p>
          <a:p>
            <a:r>
              <a:rPr lang="en-US" sz="2400" dirty="0" smtClean="0"/>
              <a:t>Error</a:t>
            </a:r>
            <a:r>
              <a:rPr lang="en-US" sz="2400" dirty="0"/>
              <a:t>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/>
              <a:t> </a:t>
            </a:r>
            <a:r>
              <a:rPr lang="en-US" sz="2400" dirty="0" smtClean="0"/>
              <a:t>is drawn from Gaussian distribution (per coordinate)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[</a:t>
            </a:r>
            <a:r>
              <a:rPr lang="en-US" sz="2400" dirty="0" smtClean="0"/>
              <a:t>AkaviaGoldwasserVinod09</a:t>
            </a:r>
            <a:r>
              <a:rPr lang="en-US" sz="2400" dirty="0" smtClean="0"/>
              <a:t>] show if LWE is secure on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/2</a:t>
            </a:r>
            <a:r>
              <a:rPr lang="en-US" sz="2400" dirty="0" smtClean="0"/>
              <a:t> variables, </a:t>
            </a:r>
            <a:br>
              <a:rPr lang="en-US" sz="2400" dirty="0" smtClean="0"/>
            </a:br>
            <a:r>
              <a:rPr lang="en-US" sz="2400" dirty="0" smtClean="0"/>
              <a:t>any additional variables are hardcore</a:t>
            </a:r>
          </a:p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149345" y="6380905"/>
            <a:ext cx="3454792" cy="461665"/>
          </a:xfrm>
          <a:prstGeom prst="rect">
            <a:avLst/>
          </a:prstGeom>
          <a:solidFill>
            <a:srgbClr val="F3E816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>
                <a:solidFill>
                  <a:prstClr val="black"/>
                </a:solidFill>
                <a:latin typeface="Times New Roman"/>
                <a:cs typeface="Times New Roman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|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lang="en-US" sz="2400" dirty="0">
                <a:solidFill>
                  <a:prstClr val="black"/>
                </a:solidFill>
              </a:rPr>
              <a:t> is pseudorandom</a:t>
            </a:r>
          </a:p>
        </p:txBody>
      </p:sp>
    </p:spTree>
    <p:extLst>
      <p:ext uri="{BB962C8B-B14F-4D97-AF65-F5344CB8AC3E}">
        <p14:creationId xmlns:p14="http://schemas.microsoft.com/office/powerpoint/2010/main" val="224884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" grpId="0" animBg="1"/>
      <p:bldP spid="41" grpId="0" animBg="1"/>
      <p:bldP spid="4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2"/>
          <p:cNvSpPr>
            <a:spLocks noGrp="1"/>
          </p:cNvSpPr>
          <p:nvPr>
            <p:ph type="title"/>
          </p:nvPr>
        </p:nvSpPr>
        <p:spPr>
          <a:xfrm>
            <a:off x="457200" y="-12943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</a:rPr>
              <a:t>Key Derivation from Noisy Sources</a:t>
            </a:r>
            <a:endParaRPr lang="en-US" dirty="0">
              <a:latin typeface="Ari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 l="23770" t="50000" r="3369" b="22278"/>
          <a:stretch>
            <a:fillRect/>
          </a:stretch>
        </p:blipFill>
        <p:spPr bwMode="auto">
          <a:xfrm>
            <a:off x="4327440" y="2533073"/>
            <a:ext cx="4800600" cy="10081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933402" y="1752600"/>
            <a:ext cx="390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Physically </a:t>
            </a:r>
            <a:r>
              <a:rPr lang="en-US" sz="1800" b="1" dirty="0" err="1" smtClean="0"/>
              <a:t>Unclonable</a:t>
            </a:r>
            <a:r>
              <a:rPr lang="en-US" sz="1800" b="1" dirty="0" smtClean="0"/>
              <a:t> Functions (PUFs)</a:t>
            </a:r>
            <a:endParaRPr lang="en-US" sz="1800" b="1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770" r="-6770"/>
          <a:stretch>
            <a:fillRect/>
          </a:stretch>
        </p:blipFill>
        <p:spPr bwMode="auto">
          <a:xfrm>
            <a:off x="5379486" y="4756720"/>
            <a:ext cx="8175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-400" r="30920"/>
          <a:stretch/>
        </p:blipFill>
        <p:spPr>
          <a:xfrm>
            <a:off x="6599365" y="4223320"/>
            <a:ext cx="1497921" cy="2209800"/>
          </a:xfrm>
          <a:prstGeom prst="rect">
            <a:avLst/>
          </a:prstGeom>
          <a:effectLst/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5991418" y="3722186"/>
            <a:ext cx="181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/>
              <a:t>Biometric Data</a:t>
            </a:r>
            <a:endParaRPr lang="en-US" sz="1800" b="1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289180"/>
              </p:ext>
            </p:extLst>
          </p:nvPr>
        </p:nvGraphicFramePr>
        <p:xfrm>
          <a:off x="8670661" y="3062360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32" name="Equation" r:id="rId7" imgW="203200" imgH="215900" progId="Equation.3">
                  <p:embed/>
                </p:oleObj>
              </mc:Choice>
              <mc:Fallback>
                <p:oleObj name="Equation" r:id="rId7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70661" y="3062360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458390"/>
              </p:ext>
            </p:extLst>
          </p:nvPr>
        </p:nvGraphicFramePr>
        <p:xfrm>
          <a:off x="8318236" y="5244876"/>
          <a:ext cx="352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33" name="Equation" r:id="rId9" imgW="203200" imgH="215900" progId="Equation.3">
                  <p:embed/>
                </p:oleObj>
              </mc:Choice>
              <mc:Fallback>
                <p:oleObj name="Equation" r:id="rId9" imgW="2032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18236" y="5244876"/>
                        <a:ext cx="35242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360469" y="6084455"/>
            <a:ext cx="4780343" cy="62345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1800" b="1" dirty="0" smtClean="0"/>
              <a:t>Goal of this talk: produce longer keys</a:t>
            </a:r>
            <a:endParaRPr lang="en-US" sz="1800" b="1" dirty="0">
              <a:latin typeface="Times New Roman"/>
              <a:cs typeface="Times New Roman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14" y="926200"/>
            <a:ext cx="4846773" cy="4675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High-entropy sources </a:t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are often noisy </a:t>
            </a:r>
          </a:p>
          <a:p>
            <a:pPr lvl="1"/>
            <a:r>
              <a:rPr lang="en-US" sz="2000" dirty="0">
                <a:latin typeface="Arial" charset="0"/>
              </a:rPr>
              <a:t>Source value </a:t>
            </a:r>
            <a:r>
              <a:rPr lang="en-US" sz="2000" i="1" dirty="0">
                <a:latin typeface="Arial" charset="0"/>
              </a:rPr>
              <a:t>changes</a:t>
            </a:r>
            <a:r>
              <a:rPr lang="en-US" sz="2000" dirty="0">
                <a:latin typeface="Arial" charset="0"/>
              </a:rPr>
              <a:t> over time</a:t>
            </a:r>
            <a:r>
              <a:rPr lang="en-US" sz="2000" dirty="0" smtClean="0">
                <a:latin typeface="Arial" charset="0"/>
              </a:rPr>
              <a:t>,</a:t>
            </a:r>
            <a:br>
              <a:rPr lang="en-US" sz="2000" dirty="0" smtClean="0">
                <a:latin typeface="Arial" charset="0"/>
              </a:rPr>
            </a:b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dirty="0">
                <a:latin typeface="Times New Roman"/>
                <a:cs typeface="Times New Roman"/>
              </a:rPr>
              <a:t>≠ 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</a:p>
          <a:p>
            <a:pPr lvl="1"/>
            <a:r>
              <a:rPr lang="en-US" altLang="ja-JP" sz="2000" dirty="0" smtClean="0">
                <a:latin typeface="Arial"/>
                <a:cs typeface="Arial"/>
              </a:rPr>
              <a:t>Assume a bound on distance:</a:t>
            </a:r>
            <a:br>
              <a:rPr lang="en-US" altLang="ja-JP" sz="2000" dirty="0" smtClean="0">
                <a:latin typeface="Arial"/>
                <a:cs typeface="Arial"/>
              </a:rPr>
            </a:br>
            <a:r>
              <a:rPr lang="en-US" altLang="ja-JP" sz="2000" i="1" dirty="0" smtClean="0">
                <a:latin typeface="Times New Roman"/>
                <a:cs typeface="Times New Roman"/>
              </a:rPr>
              <a:t>d</a:t>
            </a:r>
            <a:r>
              <a:rPr lang="en-US" altLang="ja-JP" sz="2000" dirty="0" smtClean="0">
                <a:latin typeface="Times New Roman"/>
                <a:cs typeface="Times New Roman"/>
              </a:rPr>
              <a:t>(</a:t>
            </a:r>
            <a:r>
              <a:rPr lang="en-US" altLang="ja-JP" sz="20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000" baseline="-25000" dirty="0" smtClean="0">
                <a:latin typeface="Times New Roman"/>
                <a:cs typeface="Times New Roman"/>
              </a:rPr>
              <a:t>0</a:t>
            </a:r>
            <a:r>
              <a:rPr lang="en-US" altLang="ja-JP" sz="2000" dirty="0" smtClean="0">
                <a:latin typeface="Times New Roman"/>
                <a:cs typeface="Times New Roman"/>
              </a:rPr>
              <a:t>, </a:t>
            </a:r>
            <a:r>
              <a:rPr lang="en-US" altLang="ja-JP" sz="2000" i="1" dirty="0" smtClean="0">
                <a:latin typeface="Times New Roman"/>
                <a:cs typeface="Times New Roman"/>
              </a:rPr>
              <a:t>w</a:t>
            </a:r>
            <a:r>
              <a:rPr lang="en-US" altLang="ja-JP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altLang="ja-JP" sz="2000" dirty="0" smtClean="0">
                <a:latin typeface="Times New Roman"/>
                <a:cs typeface="Times New Roman"/>
              </a:rPr>
              <a:t>) ≤ </a:t>
            </a:r>
            <a:r>
              <a:rPr lang="en-US" altLang="ja-JP" sz="2000" i="1" dirty="0" err="1" smtClean="0">
                <a:latin typeface="Times New Roman"/>
                <a:cs typeface="Times New Roman"/>
              </a:rPr>
              <a:t>d</a:t>
            </a:r>
            <a:r>
              <a:rPr lang="en-US" altLang="ja-JP" sz="2000" baseline="-25000" dirty="0" err="1" smtClean="0">
                <a:latin typeface="Times New Roman"/>
                <a:cs typeface="Times New Roman"/>
              </a:rPr>
              <a:t>max</a:t>
            </a:r>
            <a:endParaRPr lang="en-US" altLang="ja-JP" sz="2000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600" dirty="0" smtClean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Want </a:t>
            </a:r>
            <a:r>
              <a:rPr lang="en-US" sz="2400" dirty="0">
                <a:latin typeface="Arial" charset="0"/>
              </a:rPr>
              <a:t>to derive </a:t>
            </a:r>
            <a:r>
              <a:rPr lang="en-US" sz="2400" dirty="0" smtClean="0">
                <a:latin typeface="Arial" charset="0"/>
              </a:rPr>
              <a:t>a stable </a:t>
            </a:r>
            <a:r>
              <a:rPr lang="en-US" sz="2400" dirty="0">
                <a:latin typeface="Arial" charset="0"/>
              </a:rPr>
              <a:t>key </a:t>
            </a:r>
            <a:r>
              <a:rPr lang="en-US" sz="2400" dirty="0" smtClean="0">
                <a:latin typeface="Arial" charset="0"/>
              </a:rPr>
              <a:t/>
            </a:r>
            <a:br>
              <a:rPr lang="en-US" sz="2400" dirty="0" smtClean="0">
                <a:latin typeface="Arial" charset="0"/>
              </a:rPr>
            </a:br>
            <a:r>
              <a:rPr lang="en-US" sz="2400" dirty="0" smtClean="0">
                <a:latin typeface="Arial" charset="0"/>
              </a:rPr>
              <a:t>from a noisy source</a:t>
            </a:r>
            <a:endParaRPr lang="en-US" sz="2400" dirty="0">
              <a:latin typeface="Arial" charset="0"/>
            </a:endParaRP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Want 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0</a:t>
            </a:r>
            <a:r>
              <a:rPr lang="en-US" sz="2000" dirty="0" smtClean="0">
                <a:latin typeface="Times New Roman"/>
                <a:cs typeface="Times New Roman"/>
              </a:rPr>
              <a:t>, </a:t>
            </a:r>
            <a:r>
              <a:rPr lang="en-US" sz="2000" i="1" dirty="0" smtClean="0">
                <a:latin typeface="Times New Roman"/>
                <a:cs typeface="Times New Roman"/>
              </a:rPr>
              <a:t>w</a:t>
            </a:r>
            <a:r>
              <a:rPr lang="en-US" sz="2000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>
                <a:latin typeface="Arial" charset="0"/>
                <a:cs typeface="Arial" charset="0"/>
              </a:rPr>
              <a:t> to </a:t>
            </a:r>
            <a:r>
              <a:rPr lang="en-US" sz="2000" dirty="0">
                <a:latin typeface="Arial" charset="0"/>
                <a:cs typeface="Arial" charset="0"/>
              </a:rPr>
              <a:t>map to same </a:t>
            </a:r>
            <a:r>
              <a:rPr lang="en-US" sz="2000" dirty="0" smtClean="0">
                <a:latin typeface="Arial" charset="0"/>
                <a:cs typeface="Arial" charset="0"/>
              </a:rPr>
              <a:t>key</a:t>
            </a:r>
            <a:br>
              <a:rPr lang="en-US" sz="2000" dirty="0" smtClean="0">
                <a:latin typeface="Arial" charset="0"/>
                <a:cs typeface="Arial" charset="0"/>
              </a:rPr>
            </a:br>
            <a:endParaRPr lang="en-US" sz="1600" dirty="0">
              <a:latin typeface="Arial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charset="0"/>
              </a:rPr>
              <a:t>Want the key to be </a:t>
            </a:r>
            <a:r>
              <a:rPr lang="en-US" sz="2400" i="1" dirty="0" smtClean="0">
                <a:latin typeface="Arial" charset="0"/>
              </a:rPr>
              <a:t>cryptographically</a:t>
            </a:r>
            <a:r>
              <a:rPr lang="en-US" sz="2400" dirty="0" smtClean="0">
                <a:latin typeface="Arial" charset="0"/>
              </a:rPr>
              <a:t> strong</a:t>
            </a:r>
          </a:p>
          <a:p>
            <a:pPr lvl="1"/>
            <a:r>
              <a:rPr lang="en-US" sz="2000" dirty="0" smtClean="0">
                <a:latin typeface="Arial" charset="0"/>
                <a:cs typeface="Arial" charset="0"/>
              </a:rPr>
              <a:t>Appear uniform to the adversary</a:t>
            </a:r>
            <a:endParaRPr lang="en-US" sz="2000" dirty="0"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70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 animBg="1"/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2346" y="4099587"/>
            <a:ext cx="20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2662814" y="1415480"/>
            <a:ext cx="537573" cy="3048000"/>
            <a:chOff x="71289" y="1600200"/>
            <a:chExt cx="743375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552680" y="1430342"/>
            <a:ext cx="467128" cy="1295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5056221" y="1417790"/>
            <a:ext cx="1267396" cy="304495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63217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502079" y="1415480"/>
            <a:ext cx="422557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grpSp>
        <p:nvGrpSpPr>
          <p:cNvPr id="29" name="Group 28"/>
          <p:cNvGrpSpPr/>
          <p:nvPr/>
        </p:nvGrpSpPr>
        <p:grpSpPr>
          <a:xfrm rot="5400000">
            <a:off x="3285649" y="675780"/>
            <a:ext cx="789706" cy="633260"/>
            <a:chOff x="24962" y="1600200"/>
            <a:chExt cx="789702" cy="3048000"/>
          </a:xfrm>
        </p:grpSpPr>
        <p:sp>
          <p:nvSpPr>
            <p:cNvPr id="31" name="Left Brace 3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 rot="5400000">
            <a:off x="3919892" y="675561"/>
            <a:ext cx="789704" cy="633698"/>
            <a:chOff x="24962" y="1600200"/>
            <a:chExt cx="789702" cy="3048000"/>
          </a:xfrm>
        </p:grpSpPr>
        <p:sp>
          <p:nvSpPr>
            <p:cNvPr id="34" name="Left Brace 33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3364197" y="1417790"/>
            <a:ext cx="1267396" cy="3048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335564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986154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051629" y="1417790"/>
            <a:ext cx="641483" cy="30449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682134" y="1417790"/>
            <a:ext cx="641483" cy="30480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553608" y="1429385"/>
            <a:ext cx="629292" cy="1297991"/>
            <a:chOff x="6716707" y="2878142"/>
            <a:chExt cx="629292" cy="1297991"/>
          </a:xfrm>
        </p:grpSpPr>
        <p:sp>
          <p:nvSpPr>
            <p:cNvPr id="43" name="Rectangle 42"/>
            <p:cNvSpPr/>
            <p:nvPr/>
          </p:nvSpPr>
          <p:spPr bwMode="auto">
            <a:xfrm>
              <a:off x="6719106" y="2878142"/>
              <a:ext cx="626893" cy="62013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716707" y="3498275"/>
              <a:ext cx="629292" cy="677858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7446818" y="1415480"/>
            <a:ext cx="727364" cy="305031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39495" y="2634680"/>
            <a:ext cx="28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352456" y="1426472"/>
            <a:ext cx="1275181" cy="3042635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446818" y="1418797"/>
            <a:ext cx="727364" cy="3050310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8497468" y="1412432"/>
            <a:ext cx="422557" cy="3050310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550779" y="2050812"/>
            <a:ext cx="629292" cy="677858"/>
          </a:xfrm>
          <a:prstGeom prst="rect">
            <a:avLst/>
          </a:prstGeom>
          <a:solidFill>
            <a:srgbClr val="0011B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5051629" y="1430342"/>
            <a:ext cx="1271988" cy="30324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348563" y="1430342"/>
            <a:ext cx="1275181" cy="3042635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1622" y="1237730"/>
            <a:ext cx="2560960" cy="207125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 flipH="1">
            <a:off x="522548" y="1775268"/>
            <a:ext cx="1575608" cy="6839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8" name="Oval 57"/>
          <p:cNvSpPr/>
          <p:nvPr/>
        </p:nvSpPr>
        <p:spPr bwMode="auto">
          <a:xfrm>
            <a:off x="444898" y="2412831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2098156" y="1725693"/>
            <a:ext cx="77650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6334" y="2525687"/>
            <a:ext cx="1800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p=Ax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959732"/>
              </p:ext>
            </p:extLst>
          </p:nvPr>
        </p:nvGraphicFramePr>
        <p:xfrm>
          <a:off x="1398289" y="1360256"/>
          <a:ext cx="1224293" cy="87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1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289" y="1360256"/>
                        <a:ext cx="1224293" cy="87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Content Placeholder 3"/>
          <p:cNvSpPr txBox="1">
            <a:spLocks/>
          </p:cNvSpPr>
          <p:nvPr/>
        </p:nvSpPr>
        <p:spPr>
          <a:xfrm>
            <a:off x="13807" y="4689972"/>
            <a:ext cx="9117904" cy="17461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Recovering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/>
              <a:t>is known as learning with errors</a:t>
            </a:r>
          </a:p>
          <a:p>
            <a:r>
              <a:rPr lang="en-US" sz="2400" dirty="0" smtClean="0"/>
              <a:t>[Regev05] shows solving LWE implies approximating lattice problems </a:t>
            </a:r>
          </a:p>
          <a:p>
            <a:r>
              <a:rPr lang="en-US" sz="2400" dirty="0" smtClean="0"/>
              <a:t>Error</a:t>
            </a:r>
            <a:r>
              <a:rPr lang="en-US" sz="2400" dirty="0"/>
              <a:t>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/>
              <a:t> </a:t>
            </a:r>
            <a:r>
              <a:rPr lang="en-US" sz="2400" dirty="0" smtClean="0"/>
              <a:t>is drawn from Gaussian distribution (per coordinate)</a:t>
            </a:r>
          </a:p>
          <a:p>
            <a:pPr marL="342900" lvl="1" indent="-342900">
              <a:buFont typeface="Arial"/>
              <a:buChar char="•"/>
            </a:pPr>
            <a:r>
              <a:rPr lang="en-US" sz="2400" dirty="0" smtClean="0"/>
              <a:t>[</a:t>
            </a:r>
            <a:r>
              <a:rPr lang="en-US" sz="2400" dirty="0" smtClean="0"/>
              <a:t>AkaviaGoldwasserVinod09</a:t>
            </a:r>
            <a:r>
              <a:rPr lang="en-US" sz="2400" dirty="0" smtClean="0"/>
              <a:t>] show if LWE is secure on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/2</a:t>
            </a:r>
            <a:r>
              <a:rPr lang="en-US" sz="2400" dirty="0" smtClean="0"/>
              <a:t> variables, </a:t>
            </a:r>
            <a:br>
              <a:rPr lang="en-US" sz="2400" dirty="0" smtClean="0"/>
            </a:br>
            <a:r>
              <a:rPr lang="en-US" sz="2400" dirty="0" smtClean="0"/>
              <a:t>any additional variables are hardcore:</a:t>
            </a:r>
          </a:p>
          <a:p>
            <a:endParaRPr lang="en-US" sz="2400" dirty="0"/>
          </a:p>
        </p:txBody>
      </p:sp>
      <p:sp>
        <p:nvSpPr>
          <p:cNvPr id="66" name="Rectangle 65"/>
          <p:cNvSpPr/>
          <p:nvPr/>
        </p:nvSpPr>
        <p:spPr>
          <a:xfrm>
            <a:off x="5149345" y="6380905"/>
            <a:ext cx="34547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>
                <a:solidFill>
                  <a:prstClr val="black"/>
                </a:solidFill>
                <a:latin typeface="Times New Roman"/>
                <a:cs typeface="Times New Roman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|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lang="en-US" sz="2400" dirty="0">
                <a:solidFill>
                  <a:prstClr val="black"/>
                </a:solidFill>
              </a:rPr>
              <a:t> is pseudorandom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45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  <p:bldP spid="61" grpId="0" animBg="1"/>
      <p:bldP spid="62" grpId="0" animBg="1"/>
      <p:bldP spid="52" grpId="0" animBg="1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80815" y="3548469"/>
            <a:ext cx="9049758" cy="63585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Unlikely that 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lang="en-US" sz="2400" baseline="-250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comes from the correct (Gaussian) distribution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2121551" y="3658627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051873" y="3558913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6" name="Rectangle 55"/>
          <p:cNvSpPr/>
          <p:nvPr/>
        </p:nvSpPr>
        <p:spPr bwMode="auto">
          <a:xfrm>
            <a:off x="1028809" y="4128153"/>
            <a:ext cx="6781991" cy="1271858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28809" y="4128153"/>
            <a:ext cx="6781991" cy="461665"/>
            <a:chOff x="1028809" y="4128153"/>
            <a:chExt cx="6781991" cy="461665"/>
          </a:xfrm>
        </p:grpSpPr>
        <p:sp>
          <p:nvSpPr>
            <p:cNvPr id="64" name="Rectangle 63"/>
            <p:cNvSpPr/>
            <p:nvPr/>
          </p:nvSpPr>
          <p:spPr>
            <a:xfrm>
              <a:off x="1028809" y="4128153"/>
              <a:ext cx="10927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00010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092874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 100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088415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836738" y="4128153"/>
              <a:ext cx="11077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111101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794310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00010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959185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870061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37437" y="4711682"/>
            <a:ext cx="6465461" cy="520700"/>
            <a:chOff x="1137437" y="4711682"/>
            <a:chExt cx="6465461" cy="520700"/>
          </a:xfrm>
        </p:grpSpPr>
        <p:grpSp>
          <p:nvGrpSpPr>
            <p:cNvPr id="65" name="Group 64"/>
            <p:cNvGrpSpPr/>
            <p:nvPr/>
          </p:nvGrpSpPr>
          <p:grpSpPr>
            <a:xfrm>
              <a:off x="1137437" y="4711682"/>
              <a:ext cx="732837" cy="520700"/>
              <a:chOff x="722838" y="3073400"/>
              <a:chExt cx="732837" cy="520700"/>
            </a:xfrm>
          </p:grpSpPr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68" name="Oval 67"/>
              <p:cNvSpPr/>
              <p:nvPr/>
            </p:nvSpPr>
            <p:spPr>
              <a:xfrm>
                <a:off x="929502" y="329550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092874" y="4711682"/>
              <a:ext cx="732837" cy="520700"/>
              <a:chOff x="722838" y="3073400"/>
              <a:chExt cx="732837" cy="520700"/>
            </a:xfrm>
          </p:grpSpPr>
          <p:pic>
            <p:nvPicPr>
              <p:cNvPr id="83" name="Picture 8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84" name="Oval 83"/>
              <p:cNvSpPr/>
              <p:nvPr/>
            </p:nvSpPr>
            <p:spPr>
              <a:xfrm>
                <a:off x="1063061" y="3156861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048311" y="4711682"/>
              <a:ext cx="732837" cy="520700"/>
              <a:chOff x="722838" y="3073400"/>
              <a:chExt cx="732837" cy="520700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89" name="Oval 88"/>
              <p:cNvSpPr/>
              <p:nvPr/>
            </p:nvSpPr>
            <p:spPr>
              <a:xfrm>
                <a:off x="972751" y="313377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003748" y="4711682"/>
              <a:ext cx="732837" cy="520700"/>
              <a:chOff x="722838" y="3073400"/>
              <a:chExt cx="732837" cy="520700"/>
            </a:xfrm>
          </p:grpSpPr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94" name="Oval 93"/>
              <p:cNvSpPr/>
              <p:nvPr/>
            </p:nvSpPr>
            <p:spPr>
              <a:xfrm>
                <a:off x="1186528" y="3489150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914622" y="4711682"/>
              <a:ext cx="732837" cy="520700"/>
              <a:chOff x="722838" y="3073400"/>
              <a:chExt cx="732837" cy="520700"/>
            </a:xfrm>
          </p:grpSpPr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99" name="Oval 98"/>
              <p:cNvSpPr/>
              <p:nvPr/>
            </p:nvSpPr>
            <p:spPr>
              <a:xfrm>
                <a:off x="929502" y="329550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4959185" y="4711682"/>
              <a:ext cx="732837" cy="520700"/>
              <a:chOff x="722838" y="3073400"/>
              <a:chExt cx="732837" cy="520700"/>
            </a:xfrm>
          </p:grpSpPr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104" name="Oval 103"/>
              <p:cNvSpPr/>
              <p:nvPr/>
            </p:nvSpPr>
            <p:spPr>
              <a:xfrm>
                <a:off x="929502" y="3295505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6870061" y="4711682"/>
              <a:ext cx="732837" cy="520700"/>
              <a:chOff x="722838" y="3073400"/>
              <a:chExt cx="732837" cy="520700"/>
            </a:xfrm>
          </p:grpSpPr>
          <p:pic>
            <p:nvPicPr>
              <p:cNvPr id="108" name="Picture 10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38" y="3073400"/>
                <a:ext cx="732837" cy="520700"/>
              </a:xfrm>
              <a:prstGeom prst="rect">
                <a:avLst/>
              </a:prstGeom>
            </p:spPr>
          </p:pic>
          <p:sp>
            <p:nvSpPr>
              <p:cNvPr id="109" name="Oval 108"/>
              <p:cNvSpPr/>
              <p:nvPr/>
            </p:nvSpPr>
            <p:spPr>
              <a:xfrm>
                <a:off x="1032329" y="3116726"/>
                <a:ext cx="86498" cy="9424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" name="Content Placeholder 2"/>
          <p:cNvSpPr txBox="1">
            <a:spLocks/>
          </p:cNvSpPr>
          <p:nvPr/>
        </p:nvSpPr>
        <p:spPr>
          <a:xfrm>
            <a:off x="80205" y="5574634"/>
            <a:ext cx="9256240" cy="1243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dirty="0" smtClean="0"/>
              <a:t>Can we use it to sample coordinate-wise Gaussian?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Each coordinate requires a variable number of bits to sample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Hard to do that in a noise-tolerant way because all this bits shift</a:t>
            </a:r>
          </a:p>
        </p:txBody>
      </p:sp>
    </p:spTree>
    <p:extLst>
      <p:ext uri="{BB962C8B-B14F-4D97-AF65-F5344CB8AC3E}">
        <p14:creationId xmlns:p14="http://schemas.microsoft.com/office/powerpoint/2010/main" val="293415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1" build="p"/>
      <p:bldP spid="77" grpId="0" animBg="1"/>
      <p:bldP spid="78" grpId="0"/>
      <p:bldP spid="56" grpId="0" animBg="1"/>
      <p:bldP spid="1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80815" y="3548469"/>
            <a:ext cx="9049758" cy="63584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Unlikely that 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lang="en-US" sz="2400" baseline="-250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comes from the correct (Gaussian) distribution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97869" y="4096579"/>
            <a:ext cx="9049758" cy="143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prstClr val="black"/>
                </a:solidFill>
              </a:rPr>
              <a:t>Recent Results of [Döttling&amp;Müller-Quade13, Micciancio&amp;Peikert13] </a:t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LWE is secure with error drawn uniformly from a small interval</a:t>
            </a:r>
          </a:p>
          <a:p>
            <a:pPr>
              <a:spcBef>
                <a:spcPts val="0"/>
              </a:spcBef>
            </a:pPr>
            <a:endParaRPr lang="en-US" sz="2400" dirty="0" smtClean="0"/>
          </a:p>
        </p:txBody>
      </p:sp>
      <p:sp>
        <p:nvSpPr>
          <p:cNvPr id="79" name="Rectangle 78"/>
          <p:cNvSpPr/>
          <p:nvPr/>
        </p:nvSpPr>
        <p:spPr bwMode="auto">
          <a:xfrm>
            <a:off x="1137437" y="5127432"/>
            <a:ext cx="6781991" cy="461665"/>
          </a:xfrm>
          <a:prstGeom prst="rect">
            <a:avLst/>
          </a:prstGeom>
          <a:solidFill>
            <a:srgbClr val="82A0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1137437" y="5127432"/>
            <a:ext cx="6781991" cy="461665"/>
            <a:chOff x="1028809" y="4128153"/>
            <a:chExt cx="6781991" cy="461665"/>
          </a:xfrm>
        </p:grpSpPr>
        <p:sp>
          <p:nvSpPr>
            <p:cNvPr id="81" name="Rectangle 80"/>
            <p:cNvSpPr/>
            <p:nvPr/>
          </p:nvSpPr>
          <p:spPr>
            <a:xfrm>
              <a:off x="1028809" y="4128153"/>
              <a:ext cx="109274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026034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 1100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048311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1101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983786" y="4128153"/>
              <a:ext cx="11077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941358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1111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945817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0001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870061" y="4128153"/>
              <a:ext cx="9407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911225" algn="l"/>
                  <a:tab pos="1833563" algn="l"/>
                  <a:tab pos="2743200" algn="l"/>
                  <a:tab pos="3654425" algn="l"/>
                  <a:tab pos="4576763" algn="l"/>
                  <a:tab pos="5487988" algn="l"/>
                  <a:tab pos="6397625" algn="l"/>
                </a:tabLst>
              </a:pPr>
              <a:r>
                <a:rPr lang="en-US" altLang="zh-TW" sz="2400" dirty="0" smtClean="0">
                  <a:latin typeface="Times New Roman"/>
                  <a:cs typeface="Times New Roman"/>
                </a:rPr>
                <a:t>1010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136" name="Rectangle 135"/>
          <p:cNvSpPr/>
          <p:nvPr/>
        </p:nvSpPr>
        <p:spPr>
          <a:xfrm>
            <a:off x="2121551" y="3658627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2051873" y="3558913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02951" y="5174563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533273" y="5074849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40" name="Content Placeholder 2"/>
          <p:cNvSpPr txBox="1">
            <a:spLocks/>
          </p:cNvSpPr>
          <p:nvPr/>
        </p:nvSpPr>
        <p:spPr>
          <a:xfrm>
            <a:off x="103221" y="5706091"/>
            <a:ext cx="9049758" cy="1437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prstClr val="black"/>
                </a:solidFill>
              </a:rPr>
              <a:t>Now, differences between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prstClr val="black"/>
                </a:solidFill>
              </a:rPr>
              <a:t> and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1 </a:t>
            </a:r>
            <a:r>
              <a:rPr lang="en-US" sz="2400" dirty="0" smtClean="0">
                <a:solidFill>
                  <a:prstClr val="black"/>
                </a:solidFill>
              </a:rPr>
              <a:t>just mean differences in a few coordinates (we’ll talk about Rep in a minute)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76000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9" grpId="0" animBg="1"/>
      <p:bldP spid="138" grpId="0" animBg="1"/>
      <p:bldP spid="139" grpId="0"/>
      <p:bldP spid="1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80815" y="3561837"/>
            <a:ext cx="9049758" cy="3175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Q: What’s the trick that gets us more bits?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A: We don’t extract            from </a:t>
            </a:r>
            <a:r>
              <a:rPr lang="en-US" sz="2400" i="1" dirty="0" smtClean="0">
                <a:latin typeface="Times New Roman"/>
                <a:cs typeface="Times New Roman"/>
              </a:rPr>
              <a:t>    </a:t>
            </a:r>
            <a:r>
              <a:rPr lang="en-US" sz="2400" dirty="0" smtClean="0"/>
              <a:t> (in fact, we are not aware of any entropy notion that gives  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|A</a:t>
            </a:r>
            <a:r>
              <a:rPr lang="en-US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b   </a:t>
            </a:r>
            <a:r>
              <a:rPr lang="en-US" sz="2400" dirty="0" smtClean="0"/>
              <a:t>high computational entropy)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Instead, we use secret randomness, and then hide it using 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Note: computational extractors could not have done this, </a:t>
            </a:r>
            <a:br>
              <a:rPr lang="en-US" sz="2400" dirty="0" smtClean="0"/>
            </a:br>
            <a:r>
              <a:rPr lang="en-US" sz="2400" dirty="0" smtClean="0"/>
              <a:t>because they are not allowed to have secret randomness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011569" y="4725544"/>
            <a:ext cx="855995" cy="355023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042316" y="4378335"/>
            <a:ext cx="640194" cy="358055"/>
          </a:xfrm>
          <a:prstGeom prst="rect">
            <a:avLst/>
          </a:prstGeom>
          <a:solidFill>
            <a:srgbClr val="0011B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048904" y="4282967"/>
            <a:ext cx="6954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13239" y="4353781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43561" y="4254067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659144" y="4725544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3589466" y="4625830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71654" y="4651155"/>
            <a:ext cx="101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|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0" name="Rectangle 49"/>
          <p:cNvSpPr/>
          <p:nvPr/>
        </p:nvSpPr>
        <p:spPr>
          <a:xfrm>
            <a:off x="7809814" y="5127451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740136" y="5027737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19242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82" grpId="0" animBg="1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/>
      <p:bldP spid="50" grpId="0" animBg="1"/>
      <p:bldP spid="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6082629" y="2005280"/>
            <a:ext cx="576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1308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7433" y="-271851"/>
            <a:ext cx="3007895" cy="1143000"/>
          </a:xfrm>
        </p:spPr>
        <p:txBody>
          <a:bodyPr/>
          <a:lstStyle/>
          <a:p>
            <a:r>
              <a:rPr lang="en-US" dirty="0" smtClean="0"/>
              <a:t>Rep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405748"/>
            <a:ext cx="8970211" cy="3198180"/>
          </a:xfrm>
        </p:spPr>
        <p:txBody>
          <a:bodyPr>
            <a:no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Rep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/>
              <a:t>has </a:t>
            </a:r>
            <a:r>
              <a:rPr lang="en-US" sz="2400" i="1" dirty="0" smtClean="0">
                <a:latin typeface="Times New Roman"/>
                <a:cs typeface="Times New Roman"/>
              </a:rPr>
              <a:t>A</a:t>
            </a:r>
            <a:r>
              <a:rPr lang="en-US" sz="2400" dirty="0" smtClean="0"/>
              <a:t> and something close to </a:t>
            </a:r>
            <a:r>
              <a:rPr lang="en-US" sz="2400" i="1" dirty="0" smtClean="0">
                <a:latin typeface="Times New Roman"/>
                <a:cs typeface="Times New Roman"/>
              </a:rPr>
              <a:t>Ax</a:t>
            </a:r>
          </a:p>
          <a:p>
            <a:r>
              <a:rPr lang="en-US" sz="2400" dirty="0" smtClean="0"/>
              <a:t>This is a decoding problem (same as in the traditional construction)</a:t>
            </a:r>
          </a:p>
          <a:p>
            <a:r>
              <a:rPr lang="en-US" sz="2400" dirty="0" smtClean="0"/>
              <a:t>Of course, decoding random codes is hard, </a:t>
            </a:r>
            <a:br>
              <a:rPr lang="en-US" sz="2400" dirty="0" smtClean="0"/>
            </a:br>
            <a:r>
              <a:rPr lang="en-US" sz="2400" dirty="0" smtClean="0"/>
              <a:t>but is possible for small distances.</a:t>
            </a:r>
          </a:p>
          <a:p>
            <a:r>
              <a:rPr lang="en-US" sz="2400" dirty="0" smtClean="0"/>
              <a:t>(We can’t use LWE trapdoor, because there is no secret storage)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24308" y="3920663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122205" y="1179576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3055" y="2433206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22205" y="1821629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574826" y="1179576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2" name="Left Bracket 31"/>
          <p:cNvSpPr/>
          <p:nvPr/>
        </p:nvSpPr>
        <p:spPr>
          <a:xfrm>
            <a:off x="6342225" y="1195910"/>
            <a:ext cx="111682" cy="303981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ket 32"/>
          <p:cNvSpPr/>
          <p:nvPr/>
        </p:nvSpPr>
        <p:spPr>
          <a:xfrm flipH="1">
            <a:off x="8394545" y="1195910"/>
            <a:ext cx="136200" cy="304481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7638700" y="1179576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91655" y="2509406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−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50533" y="1179753"/>
            <a:ext cx="743375" cy="3048000"/>
            <a:chOff x="71289" y="1600200"/>
            <a:chExt cx="743375" cy="3048000"/>
          </a:xfrm>
        </p:grpSpPr>
        <p:sp>
          <p:nvSpPr>
            <p:cNvPr id="98" name="Left Brace 97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 rot="5400000">
            <a:off x="1429523" y="-67634"/>
            <a:ext cx="680845" cy="1752600"/>
            <a:chOff x="133819" y="1600200"/>
            <a:chExt cx="680845" cy="3048000"/>
          </a:xfrm>
        </p:grpSpPr>
        <p:sp>
          <p:nvSpPr>
            <p:cNvPr id="101" name="Left Brace 10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 rot="16200000">
              <a:off x="-25348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7" name="Rectangle 26"/>
          <p:cNvSpPr/>
          <p:nvPr/>
        </p:nvSpPr>
        <p:spPr bwMode="auto">
          <a:xfrm>
            <a:off x="893644" y="1195911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089589" y="1196087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4" name="Left Brace 23"/>
          <p:cNvSpPr/>
          <p:nvPr/>
        </p:nvSpPr>
        <p:spPr>
          <a:xfrm rot="5400000">
            <a:off x="5030392" y="-1117399"/>
            <a:ext cx="239607" cy="42829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 bwMode="auto">
          <a:xfrm>
            <a:off x="3089589" y="431441"/>
            <a:ext cx="4343253" cy="472817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i="1" dirty="0">
                <a:solidFill>
                  <a:schemeClr val="bg1"/>
                </a:solidFill>
                <a:latin typeface="Times New Roman"/>
                <a:cs typeface="Times New Roman"/>
              </a:rPr>
              <a:t>b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4700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5" grpId="0" animBg="1"/>
      <p:bldP spid="26" grpId="0"/>
      <p:bldP spid="31" grpId="0" animBg="1"/>
      <p:bldP spid="28" grpId="0" animBg="1"/>
      <p:bldP spid="32" grpId="0" animBg="1"/>
      <p:bldP spid="33" grpId="0" animBg="1"/>
      <p:bldP spid="34" grpId="0" animBg="1"/>
      <p:bldP spid="35" grpId="0"/>
      <p:bldP spid="36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7433" y="-271851"/>
            <a:ext cx="3007895" cy="1143000"/>
          </a:xfrm>
        </p:spPr>
        <p:txBody>
          <a:bodyPr/>
          <a:lstStyle/>
          <a:p>
            <a:r>
              <a:rPr lang="en-US" dirty="0" smtClean="0"/>
              <a:t>Rep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24308" y="3920663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122205" y="1179576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3055" y="2433206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22205" y="1821629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574826" y="1179576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32" name="Left Bracket 31"/>
          <p:cNvSpPr/>
          <p:nvPr/>
        </p:nvSpPr>
        <p:spPr>
          <a:xfrm>
            <a:off x="6342225" y="1195910"/>
            <a:ext cx="111682" cy="303981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ket 32"/>
          <p:cNvSpPr/>
          <p:nvPr/>
        </p:nvSpPr>
        <p:spPr>
          <a:xfrm flipH="1">
            <a:off x="8394545" y="1195910"/>
            <a:ext cx="136200" cy="304481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7638700" y="1179576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91655" y="2509406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−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50533" y="1179753"/>
            <a:ext cx="743375" cy="3048000"/>
            <a:chOff x="71289" y="1600200"/>
            <a:chExt cx="743375" cy="3048000"/>
          </a:xfrm>
        </p:grpSpPr>
        <p:sp>
          <p:nvSpPr>
            <p:cNvPr id="98" name="Left Brace 97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 rot="5400000">
            <a:off x="1429523" y="-67634"/>
            <a:ext cx="680845" cy="1752600"/>
            <a:chOff x="133819" y="1600200"/>
            <a:chExt cx="680845" cy="3048000"/>
          </a:xfrm>
        </p:grpSpPr>
        <p:sp>
          <p:nvSpPr>
            <p:cNvPr id="101" name="Left Brace 10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 rot="16200000">
              <a:off x="-25348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7" name="Rectangle 26"/>
          <p:cNvSpPr/>
          <p:nvPr/>
        </p:nvSpPr>
        <p:spPr bwMode="auto">
          <a:xfrm>
            <a:off x="893644" y="1195911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089589" y="1196087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56434" y="4362274"/>
            <a:ext cx="8987565" cy="2402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Example algorithms for log many errors:</a:t>
            </a:r>
            <a:endParaRPr lang="en-US" sz="2400" i="1" baseline="-250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5078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2" grpId="0" animBg="1"/>
      <p:bldP spid="33" grpId="0" animBg="1"/>
      <p:bldP spid="34" grpId="0" animBg="1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893644" y="1195911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089589" y="1196087"/>
            <a:ext cx="1830663" cy="3031666"/>
          </a:xfrm>
          <a:prstGeom prst="rect">
            <a:avLst/>
          </a:prstGeom>
          <a:solidFill>
            <a:srgbClr val="008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34" y="4362274"/>
            <a:ext cx="8987565" cy="2402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Example algorithms for log many errors:</a:t>
            </a:r>
            <a:endParaRPr lang="en-US" sz="2400" i="1" baseline="-25000" dirty="0" smtClean="0">
              <a:latin typeface="Times New Roman"/>
              <a:cs typeface="Times New Roman"/>
            </a:endParaRPr>
          </a:p>
          <a:p>
            <a:r>
              <a:rPr lang="en-US" sz="2400" dirty="0" smtClean="0"/>
              <a:t>Select </a:t>
            </a:r>
            <a:r>
              <a:rPr lang="en-US" sz="2400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/>
              <a:t> random samples (hopefully, they have no errors)</a:t>
            </a:r>
          </a:p>
          <a:p>
            <a:r>
              <a:rPr lang="en-US" sz="2400" dirty="0" smtClean="0"/>
              <a:t>Solve linear system for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/>
              <a:t> on these samples</a:t>
            </a:r>
          </a:p>
          <a:p>
            <a:r>
              <a:rPr lang="en-US" sz="2400" dirty="0" smtClean="0"/>
              <a:t>Verify correctness of </a:t>
            </a:r>
            <a:r>
              <a:rPr lang="en-US" sz="2400" i="1" dirty="0" smtClean="0">
                <a:latin typeface="Times New Roman"/>
                <a:cs typeface="Times New Roman"/>
              </a:rPr>
              <a:t>x</a:t>
            </a:r>
            <a:r>
              <a:rPr lang="en-US" sz="2400" dirty="0" smtClean="0"/>
              <a:t> using other samples</a:t>
            </a:r>
          </a:p>
          <a:p>
            <a:r>
              <a:rPr lang="en-US" sz="2400" dirty="0" smtClean="0"/>
              <a:t>Repeat until successful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724308" y="3920663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5122205" y="1179576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3055" y="2433206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22205" y="1821629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50533" y="1179753"/>
            <a:ext cx="743375" cy="3048000"/>
            <a:chOff x="71289" y="1600200"/>
            <a:chExt cx="743375" cy="3048000"/>
          </a:xfrm>
        </p:grpSpPr>
        <p:sp>
          <p:nvSpPr>
            <p:cNvPr id="98" name="Left Brace 97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 rot="5400000">
            <a:off x="1429523" y="-67634"/>
            <a:ext cx="680845" cy="1752600"/>
            <a:chOff x="133819" y="1600200"/>
            <a:chExt cx="680845" cy="3048000"/>
          </a:xfrm>
        </p:grpSpPr>
        <p:sp>
          <p:nvSpPr>
            <p:cNvPr id="101" name="Left Brace 100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 rot="16200000">
              <a:off x="-25348" y="2783453"/>
              <a:ext cx="8415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73" name="Rectangle 72"/>
          <p:cNvSpPr/>
          <p:nvPr/>
        </p:nvSpPr>
        <p:spPr bwMode="auto">
          <a:xfrm>
            <a:off x="6429471" y="1179753"/>
            <a:ext cx="1536892" cy="3048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  <a:r>
              <a:rPr kumimoji="0" lang="en-US" sz="3600" b="1" u="none" strike="noStrike" cap="none" normalizeH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–</a:t>
            </a:r>
            <a:r>
              <a:rPr kumimoji="0" lang="en-US" sz="3600" b="1" i="1" u="none" strike="noStrike" cap="none" normalizeH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6429471" y="4018349"/>
            <a:ext cx="1536892" cy="2079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429471" y="3821991"/>
            <a:ext cx="1536892" cy="2079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429471" y="1752312"/>
            <a:ext cx="1536892" cy="2079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429471" y="3043913"/>
            <a:ext cx="1536892" cy="2079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93645" y="1179575"/>
            <a:ext cx="7072718" cy="221234"/>
            <a:chOff x="893645" y="1179575"/>
            <a:chExt cx="7072718" cy="221234"/>
          </a:xfrm>
        </p:grpSpPr>
        <p:sp>
          <p:nvSpPr>
            <p:cNvPr id="78" name="Rectangle 77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089589" y="1179575"/>
              <a:ext cx="1822141" cy="221233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93645" y="1192167"/>
              <a:ext cx="1830664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93644" y="1960215"/>
            <a:ext cx="7075682" cy="216160"/>
            <a:chOff x="890681" y="1179576"/>
            <a:chExt cx="7075682" cy="216160"/>
          </a:xfrm>
        </p:grpSpPr>
        <p:sp>
          <p:nvSpPr>
            <p:cNvPr id="112" name="Rectangle 111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86627" y="1179576"/>
              <a:ext cx="1825104" cy="216160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90681" y="1192167"/>
              <a:ext cx="1830663" cy="203569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90681" y="2347375"/>
            <a:ext cx="7075682" cy="221233"/>
            <a:chOff x="890681" y="1179575"/>
            <a:chExt cx="7075682" cy="221233"/>
          </a:xfrm>
        </p:grpSpPr>
        <p:sp>
          <p:nvSpPr>
            <p:cNvPr id="116" name="Rectangle 115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3086627" y="1179575"/>
              <a:ext cx="1825104" cy="221233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90681" y="1192167"/>
              <a:ext cx="1830663" cy="203569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893644" y="3392116"/>
            <a:ext cx="7072719" cy="221233"/>
            <a:chOff x="893644" y="1179576"/>
            <a:chExt cx="7072719" cy="221233"/>
          </a:xfrm>
        </p:grpSpPr>
        <p:sp>
          <p:nvSpPr>
            <p:cNvPr id="120" name="Rectangle 119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089591" y="1179576"/>
              <a:ext cx="1822140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93644" y="1192167"/>
              <a:ext cx="1830663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93644" y="3600758"/>
            <a:ext cx="7075682" cy="221233"/>
            <a:chOff x="890681" y="1179576"/>
            <a:chExt cx="7075682" cy="221233"/>
          </a:xfrm>
        </p:grpSpPr>
        <p:sp>
          <p:nvSpPr>
            <p:cNvPr id="124" name="Rectangle 123"/>
            <p:cNvSpPr/>
            <p:nvPr/>
          </p:nvSpPr>
          <p:spPr>
            <a:xfrm>
              <a:off x="6429471" y="1187094"/>
              <a:ext cx="1536892" cy="20864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086629" y="1179576"/>
              <a:ext cx="1825102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90681" y="1192167"/>
              <a:ext cx="1830665" cy="208642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-867433" y="-271851"/>
            <a:ext cx="3007895" cy="1143000"/>
          </a:xfrm>
        </p:spPr>
        <p:txBody>
          <a:bodyPr/>
          <a:lstStyle/>
          <a:p>
            <a:r>
              <a:rPr lang="en-US" dirty="0" smtClean="0"/>
              <a:t>Rep</a:t>
            </a:r>
            <a:endParaRPr lang="en-US" i="1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36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3" grpId="0" animBg="1"/>
      <p:bldP spid="6" grpId="0" animBg="1"/>
      <p:bldP spid="36" grpId="0" animBg="1"/>
      <p:bldP spid="37" grpId="0" animBg="1"/>
      <p:bldP spid="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80815" y="3561837"/>
            <a:ext cx="9049758" cy="3175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[Döttling&amp;Müller</a:t>
            </a:r>
            <a:r>
              <a:rPr lang="en-US" sz="2400" dirty="0"/>
              <a:t>-Quade13</a:t>
            </a:r>
            <a:r>
              <a:rPr lang="en-US" sz="2400" dirty="0" smtClean="0"/>
              <a:t>]: each dimension of        can be sampled with only a fraction of the bits needed for each dimension of </a:t>
            </a:r>
            <a:r>
              <a:rPr lang="en-US" sz="2400" dirty="0">
                <a:cs typeface="Calibri"/>
              </a:rPr>
              <a:t>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/>
              <a:t>i.e., </a:t>
            </a:r>
            <a:r>
              <a:rPr lang="en-US" sz="2400" dirty="0">
                <a:cs typeface="Calibri"/>
              </a:rPr>
              <a:t>we can protect 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cs typeface="Calibri"/>
              </a:rPr>
              <a:t> using fewer than 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i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|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smtClean="0">
                <a:cs typeface="Calibri"/>
              </a:rPr>
              <a:t>bits)</a:t>
            </a:r>
            <a:endParaRPr lang="en-US" sz="2400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63164"/>
            <a:ext cx="126630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4173350" y="4865054"/>
            <a:ext cx="640194" cy="358055"/>
          </a:xfrm>
          <a:prstGeom prst="rect">
            <a:avLst/>
          </a:prstGeom>
          <a:solidFill>
            <a:srgbClr val="0011B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193306" y="4769686"/>
            <a:ext cx="6954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455943" y="4808293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372897" y="4721947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6789590" y="2420316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889235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425392" y="2132650"/>
            <a:ext cx="435402" cy="756617"/>
            <a:chOff x="3011807" y="4846345"/>
            <a:chExt cx="282835" cy="618548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65" name="Rectangle 64"/>
          <p:cNvSpPr/>
          <p:nvPr/>
        </p:nvSpPr>
        <p:spPr bwMode="auto">
          <a:xfrm>
            <a:off x="5254819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019777" y="2052955"/>
            <a:ext cx="531816" cy="1093850"/>
            <a:chOff x="3798810" y="2600915"/>
            <a:chExt cx="531816" cy="109385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98810" y="2600915"/>
              <a:ext cx="5318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−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824944" y="1607406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758103" y="1633686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676807" y="2827210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,</a:t>
            </a:r>
            <a:endParaRPr lang="en-US" sz="2400" dirty="0"/>
          </a:p>
        </p:txBody>
      </p:sp>
      <p:sp>
        <p:nvSpPr>
          <p:cNvPr id="86" name="Rectangle 85"/>
          <p:cNvSpPr/>
          <p:nvPr/>
        </p:nvSpPr>
        <p:spPr>
          <a:xfrm>
            <a:off x="6450527" y="3663997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6380849" y="3564283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52150" y="6501302"/>
            <a:ext cx="640194" cy="358055"/>
          </a:xfrm>
          <a:prstGeom prst="rect">
            <a:avLst/>
          </a:prstGeom>
          <a:solidFill>
            <a:srgbClr val="0011B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672106" y="6405934"/>
            <a:ext cx="69547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44807" y="6471277"/>
            <a:ext cx="352425" cy="358642"/>
          </a:xfrm>
          <a:prstGeom prst="rect">
            <a:avLst/>
          </a:prstGeom>
          <a:solidFill>
            <a:srgbClr val="82A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4161761" y="6384931"/>
            <a:ext cx="5299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Content Placeholder 2"/>
          <p:cNvSpPr txBox="1">
            <a:spLocks/>
          </p:cNvSpPr>
          <p:nvPr/>
        </p:nvSpPr>
        <p:spPr>
          <a:xfrm>
            <a:off x="72799" y="4743573"/>
            <a:ext cx="9049758" cy="317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So we can get as many bits in          as in        −− lossless!</a:t>
            </a:r>
          </a:p>
          <a:p>
            <a:r>
              <a:rPr lang="en-US" sz="2400" dirty="0" smtClean="0"/>
              <a:t>Can correct as many errors as can be efficiently decoded </a:t>
            </a:r>
            <a:br>
              <a:rPr lang="en-US" sz="2400" dirty="0" smtClean="0"/>
            </a:br>
            <a:r>
              <a:rPr lang="en-US" sz="2400" dirty="0" smtClean="0"/>
              <a:t>for a random linear code (our algorithm: logarithmically many)</a:t>
            </a:r>
          </a:p>
          <a:p>
            <a:r>
              <a:rPr lang="en-US" sz="2400" dirty="0" smtClean="0"/>
              <a:t>Key length doesn’t depend on how many errors are being corrected</a:t>
            </a:r>
          </a:p>
          <a:p>
            <a:r>
              <a:rPr lang="en-US" sz="2400" dirty="0" smtClean="0"/>
              <a:t>Intuition:          is encrypted by       and decryption tolerates noise</a:t>
            </a:r>
          </a:p>
        </p:txBody>
      </p:sp>
    </p:spTree>
    <p:extLst>
      <p:ext uri="{BB962C8B-B14F-4D97-AF65-F5344CB8AC3E}">
        <p14:creationId xmlns:p14="http://schemas.microsoft.com/office/powerpoint/2010/main" val="90679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75" grpId="0" animBg="1"/>
      <p:bldP spid="76" grpId="0"/>
      <p:bldP spid="77" grpId="0" animBg="1"/>
      <p:bldP spid="78" grpId="0"/>
      <p:bldP spid="86" grpId="0" animBg="1"/>
      <p:bldP spid="87" grpId="0"/>
      <p:bldP spid="90" grpId="0" animBg="1"/>
      <p:bldP spid="91" grpId="0"/>
      <p:bldP spid="92" grpId="0" animBg="1"/>
      <p:bldP spid="93" grpId="0"/>
      <p:bldP spid="9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9" name="Straight Arrow Connector 178"/>
          <p:cNvCxnSpPr/>
          <p:nvPr/>
        </p:nvCxnSpPr>
        <p:spPr bwMode="auto">
          <a:xfrm flipV="1">
            <a:off x="7703904" y="2163164"/>
            <a:ext cx="126630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6789590" y="2420316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889235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425392" y="2132650"/>
            <a:ext cx="435402" cy="756617"/>
            <a:chOff x="3011807" y="4846345"/>
            <a:chExt cx="282835" cy="618548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65" name="Rectangle 64"/>
          <p:cNvSpPr/>
          <p:nvPr/>
        </p:nvSpPr>
        <p:spPr bwMode="auto">
          <a:xfrm>
            <a:off x="5254819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019777" y="2052955"/>
            <a:ext cx="531816" cy="1093850"/>
            <a:chOff x="3798810" y="2600915"/>
            <a:chExt cx="531816" cy="109385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98810" y="2600915"/>
              <a:ext cx="5318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−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824944" y="1607406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758103" y="1633686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4" name="Rectangle 36"/>
          <p:cNvSpPr>
            <a:spLocks noChangeArrowheads="1"/>
          </p:cNvSpPr>
          <p:nvPr/>
        </p:nvSpPr>
        <p:spPr bwMode="auto">
          <a:xfrm>
            <a:off x="5564785" y="3590636"/>
            <a:ext cx="2136033" cy="51954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823932" y="5075527"/>
            <a:ext cx="4754603" cy="33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457200" y="3590636"/>
            <a:ext cx="8229600" cy="31464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Theorem:</a:t>
            </a:r>
            <a:r>
              <a:rPr lang="en-US" dirty="0" smtClean="0"/>
              <a:t>  </a:t>
            </a:r>
            <a:r>
              <a:rPr lang="en-US" dirty="0"/>
              <a:t>If 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i="1" baseline="-25000" dirty="0" err="1">
                <a:latin typeface="Times New Roman"/>
                <a:cs typeface="Times New Roman"/>
              </a:rPr>
              <a:t>max</a:t>
            </a:r>
            <a:r>
              <a:rPr lang="en-US" dirty="0">
                <a:latin typeface="Times New Roman"/>
                <a:cs typeface="Times New Roman"/>
              </a:rPr>
              <a:t> = </a:t>
            </a:r>
            <a:r>
              <a:rPr lang="en-US" i="1" dirty="0">
                <a:latin typeface="Times New Roman"/>
                <a:cs typeface="Times New Roman"/>
              </a:rPr>
              <a:t>O</a:t>
            </a:r>
            <a:r>
              <a:rPr lang="en-US" dirty="0">
                <a:latin typeface="Times New Roman"/>
                <a:cs typeface="Times New Roman"/>
              </a:rPr>
              <a:t>(log 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) </a:t>
            </a:r>
            <a:r>
              <a:rPr lang="en-US" dirty="0">
                <a:cs typeface="Times New Roman"/>
              </a:rPr>
              <a:t>and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dirty="0">
                <a:cs typeface="Calibri"/>
              </a:rPr>
              <a:t> is uniform,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our construction </a:t>
            </a:r>
          </a:p>
          <a:p>
            <a:pPr marL="0" indent="0">
              <a:buNone/>
            </a:pPr>
            <a:r>
              <a:rPr lang="en-US" dirty="0" smtClean="0"/>
              <a:t>   1</a:t>
            </a:r>
            <a:r>
              <a:rPr lang="en-US" dirty="0"/>
              <a:t>) Is lossless </a:t>
            </a:r>
          </a:p>
          <a:p>
            <a:pPr marL="0" indent="0">
              <a:buNone/>
            </a:pPr>
            <a:r>
              <a:rPr lang="en-US" dirty="0" smtClean="0"/>
              <a:t>   2) Runs </a:t>
            </a:r>
            <a:r>
              <a:rPr lang="en-US" dirty="0"/>
              <a:t>in expected polynomial time</a:t>
            </a:r>
          </a:p>
          <a:p>
            <a:pPr marL="0" indent="0">
              <a:buNone/>
            </a:pPr>
            <a:r>
              <a:rPr lang="en-US" dirty="0" smtClean="0"/>
              <a:t>   3</a:t>
            </a:r>
            <a:r>
              <a:rPr lang="en-US" dirty="0"/>
              <a:t>) Yields pseudorandom </a:t>
            </a:r>
            <a:r>
              <a:rPr lang="en-US" dirty="0" smtClean="0"/>
              <a:t>key </a:t>
            </a:r>
            <a:r>
              <a:rPr lang="en-US" dirty="0"/>
              <a:t>assuming </a:t>
            </a:r>
            <a:r>
              <a:rPr lang="en-US" dirty="0" smtClean="0"/>
              <a:t>GAPSVP</a:t>
            </a:r>
            <a:br>
              <a:rPr lang="en-US" dirty="0" smtClean="0"/>
            </a:br>
            <a:r>
              <a:rPr lang="en-US" dirty="0" smtClean="0"/>
              <a:t>      and </a:t>
            </a:r>
            <a:r>
              <a:rPr lang="en-US" dirty="0"/>
              <a:t>SIVP are hard to approximate </a:t>
            </a:r>
            <a:r>
              <a:rPr lang="en-US" dirty="0" smtClean="0"/>
              <a:t>within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/>
              <a:t>polynomial factors</a:t>
            </a:r>
          </a:p>
          <a:p>
            <a:endParaRPr lang="en-US" u="sng" dirty="0" smtClean="0"/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8" name="Rectangle 87"/>
          <p:cNvSpPr/>
          <p:nvPr/>
        </p:nvSpPr>
        <p:spPr>
          <a:xfrm>
            <a:off x="5676807" y="2827210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,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998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261636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Public</a:t>
            </a:r>
            <a:endParaRPr lang="en-US" sz="2400" dirty="0">
              <a:latin typeface="+mj-lt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479309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Assume source has </a:t>
            </a:r>
            <a:r>
              <a:rPr lang="en-US" sz="2400" dirty="0" err="1" smtClean="0"/>
              <a:t>minentropy</a:t>
            </a:r>
            <a:r>
              <a:rPr lang="en-US" sz="2400" dirty="0" smtClean="0"/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(no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is likelier than 2</a:t>
            </a:r>
            <a:r>
              <a:rPr lang="en-US" sz="2400" baseline="30000" dirty="0" smtClean="0"/>
              <a:t>−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Fuzzy Extractors derive reliable keys from noisy data </a:t>
            </a:r>
            <a:r>
              <a:rPr lang="en-US" sz="2000" dirty="0" smtClean="0"/>
              <a:t>[BennetBrassardRobert85] …lots of work…  [DodisOstrovskyReyzinSmith04</a:t>
            </a:r>
            <a:r>
              <a:rPr lang="en-US" sz="2000" dirty="0"/>
              <a:t>] … </a:t>
            </a:r>
            <a:endParaRPr lang="en-US" sz="2000" dirty="0" smtClean="0"/>
          </a:p>
          <a:p>
            <a:r>
              <a:rPr lang="en-US" sz="2400" dirty="0" smtClean="0">
                <a:cs typeface="Calibri"/>
              </a:rPr>
              <a:t>Correctness</a:t>
            </a:r>
            <a:r>
              <a:rPr lang="en-US" sz="2400" dirty="0">
                <a:cs typeface="Calibri"/>
              </a:rPr>
              <a:t>: </a:t>
            </a:r>
            <a:r>
              <a:rPr lang="en-US" sz="2400" dirty="0">
                <a:latin typeface="Times New Roman"/>
                <a:cs typeface="Times New Roman"/>
              </a:rPr>
              <a:t>Gen, Rep</a:t>
            </a:r>
            <a:r>
              <a:rPr lang="en-US" sz="2400" dirty="0">
                <a:latin typeface="Calibri"/>
                <a:cs typeface="Calibri"/>
              </a:rPr>
              <a:t> give same key if 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) &lt;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Security: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key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 ≈ (</a:t>
            </a:r>
            <a:r>
              <a:rPr lang="en-US" sz="2400" i="1" dirty="0" smtClean="0"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7" y="4631104"/>
            <a:ext cx="2578823" cy="1877041"/>
            <a:chOff x="6827762" y="2135962"/>
            <a:chExt cx="991808" cy="191413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 bwMode="auto">
          <a:xfrm flipV="1">
            <a:off x="4442091" y="5952904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2" name="TextBox 81"/>
          <p:cNvSpPr txBox="1"/>
          <p:nvPr/>
        </p:nvSpPr>
        <p:spPr>
          <a:xfrm>
            <a:off x="5471418" y="2793779"/>
            <a:ext cx="782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91399" y="4570826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96149" y="5478366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6093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animBg="1"/>
      <p:bldP spid="25" grpId="0" uiExpand="1" animBg="1"/>
      <p:bldP spid="27" grpId="0" uiExpand="1" animBg="1"/>
      <p:bldP spid="30" grpId="0" uiExpand="1"/>
      <p:bldP spid="34" grpId="0" uiExpand="1" animBg="1"/>
      <p:bldP spid="35" grpId="0" uiExpand="1"/>
      <p:bldP spid="37" grpId="0" uiExpand="1" animBg="1"/>
      <p:bldP spid="39" grpId="0" uiExpand="1"/>
      <p:bldP spid="36" grpId="0" build="p"/>
      <p:bldP spid="68" grpId="0" uiExpand="1" animBg="1"/>
      <p:bldP spid="83" grpId="0" uiExpand="1"/>
      <p:bldP spid="41" grpId="0" animBg="1"/>
      <p:bldP spid="2" grpId="0"/>
      <p:bldP spid="40" grpId="0" animBg="1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46766" y="4954217"/>
            <a:ext cx="8402076" cy="171395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Can we do better in computational setting?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3583"/>
            <a:ext cx="8991600" cy="558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Our Results:</a:t>
            </a:r>
            <a:endParaRPr lang="en-US" sz="3600" dirty="0" smtClean="0"/>
          </a:p>
          <a:p>
            <a:r>
              <a:rPr lang="en-US" dirty="0" smtClean="0"/>
              <a:t>For secure sketches: NO</a:t>
            </a:r>
          </a:p>
          <a:p>
            <a:pPr lvl="1"/>
            <a:r>
              <a:rPr lang="en-US" dirty="0" smtClean="0"/>
              <a:t>We show that defining a secure sketch in computational setting does not improve entropy loss</a:t>
            </a:r>
            <a:endParaRPr lang="en-US" dirty="0"/>
          </a:p>
          <a:p>
            <a:r>
              <a:rPr lang="en-US" dirty="0" smtClean="0"/>
              <a:t>For fuzzy extractors: YES</a:t>
            </a:r>
          </a:p>
          <a:p>
            <a:pPr lvl="1"/>
            <a:r>
              <a:rPr lang="en-US" dirty="0" smtClean="0"/>
              <a:t>We construct a </a:t>
            </a:r>
            <a:r>
              <a:rPr lang="en-US" i="1" dirty="0" smtClean="0"/>
              <a:t>lossless</a:t>
            </a:r>
            <a:r>
              <a:rPr lang="en-US" dirty="0" smtClean="0"/>
              <a:t> computational Fuzzy Extractor</a:t>
            </a:r>
            <a:br>
              <a:rPr lang="en-US" dirty="0" smtClean="0"/>
            </a:br>
            <a:r>
              <a:rPr lang="en-US" dirty="0" smtClean="0"/>
              <a:t>for uniform sources</a:t>
            </a:r>
            <a:br>
              <a:rPr lang="en-US" dirty="0" smtClean="0"/>
            </a:br>
            <a:r>
              <a:rPr lang="en-US" dirty="0" smtClean="0"/>
              <a:t>based on the Learning with Errors (LWE) problem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91284" y="4933778"/>
            <a:ext cx="8991600" cy="1924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To </a:t>
            </a:r>
            <a:r>
              <a:rPr lang="en-US" dirty="0"/>
              <a:t>get it work on distributions other than uniform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we extend hardness of LWE to case when some dimensions have known </a:t>
            </a:r>
            <a:r>
              <a:rPr lang="en-US" dirty="0" smtClean="0"/>
              <a:t>error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symbol-fixing error </a:t>
            </a:r>
            <a:r>
              <a:rPr lang="en-US" dirty="0" smtClean="0"/>
              <a:t>sources)</a:t>
            </a:r>
          </a:p>
        </p:txBody>
      </p:sp>
    </p:spTree>
    <p:extLst>
      <p:ext uri="{BB962C8B-B14F-4D97-AF65-F5344CB8AC3E}">
        <p14:creationId xmlns:p14="http://schemas.microsoft.com/office/powerpoint/2010/main" val="2539865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Symbol Fixing Sources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213895" y="5374106"/>
            <a:ext cx="8729579" cy="137998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A source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is a symbol fixing source if for each block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0,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1)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0,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is a fixed value, or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2)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0,</a:t>
            </a:r>
            <a:r>
              <a:rPr lang="en-US" sz="2400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is uniformly distributed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Let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be the number of blocks that are fixed.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254005" y="1309794"/>
            <a:ext cx="401423" cy="2951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672979" y="1208850"/>
            <a:ext cx="84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alibri"/>
              </a:rPr>
              <a:t>Fixed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0713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4" grpId="0" animBg="1"/>
      <p:bldP spid="35" grpId="0" animBg="1"/>
      <p:bldP spid="36" grpId="0" animBg="1"/>
      <p:bldP spid="39" grpId="0" build="p" animBg="1"/>
      <p:bldP spid="40" grpId="0" animBg="1"/>
      <p:bldP spid="4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Fixed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15006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6578" y="4858657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30603" y="2181477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145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30206" y="2181477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547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67530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30603" y="2823735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895" y="2181477"/>
            <a:ext cx="743375" cy="3048000"/>
            <a:chOff x="71289" y="1600200"/>
            <a:chExt cx="743375" cy="3048000"/>
          </a:xfrm>
        </p:grpSpPr>
        <p:sp>
          <p:nvSpPr>
            <p:cNvPr id="17" name="Left Brace 1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958003" y="1264131"/>
            <a:ext cx="789702" cy="875695"/>
            <a:chOff x="24962" y="1600200"/>
            <a:chExt cx="789702" cy="3048000"/>
          </a:xfrm>
        </p:grpSpPr>
        <p:sp>
          <p:nvSpPr>
            <p:cNvPr id="20" name="Left Brace 1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1834606" y="1263830"/>
            <a:ext cx="789702" cy="876300"/>
            <a:chOff x="24962" y="1600200"/>
            <a:chExt cx="789702" cy="3048000"/>
          </a:xfrm>
        </p:grpSpPr>
        <p:sp>
          <p:nvSpPr>
            <p:cNvPr id="23" name="Left Brace 2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0" y="5574632"/>
            <a:ext cx="9112568" cy="11764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sz="2400" u="sng" dirty="0" err="1" smtClean="0">
                <a:solidFill>
                  <a:srgbClr val="000000"/>
                </a:solidFill>
                <a:latin typeface="Calibri"/>
                <a:cs typeface="Calibri"/>
              </a:rPr>
              <a:t>Def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: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i="1" dirty="0" smtClean="0">
                <a:solidFill>
                  <a:srgbClr val="000000"/>
                </a:solidFill>
                <a:cs typeface="Times New Roman"/>
              </a:rPr>
              <a:t>-fixed 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LWE</a:t>
            </a:r>
            <a:r>
              <a:rPr lang="en-US" sz="2400" i="1" dirty="0" smtClean="0">
                <a:solidFill>
                  <a:srgbClr val="000000"/>
                </a:solidFill>
                <a:cs typeface="Times New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is standard LWE except that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dimensions </a:t>
            </a:r>
            <a:b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have a fixed (and adversarially known) error value.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019808" y="68920"/>
            <a:ext cx="2092760" cy="165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7254005" y="1309794"/>
            <a:ext cx="401423" cy="2951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2979" y="1208850"/>
            <a:ext cx="84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alibri"/>
              </a:rPr>
              <a:t>Fixed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021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Fixed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15006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6578" y="4858657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30603" y="2181477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145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30206" y="2181477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547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67530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30603" y="2823735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895" y="2181477"/>
            <a:ext cx="743375" cy="3048000"/>
            <a:chOff x="71289" y="1600200"/>
            <a:chExt cx="743375" cy="3048000"/>
          </a:xfrm>
        </p:grpSpPr>
        <p:sp>
          <p:nvSpPr>
            <p:cNvPr id="17" name="Left Brace 1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958003" y="1264131"/>
            <a:ext cx="789702" cy="875695"/>
            <a:chOff x="24962" y="1600200"/>
            <a:chExt cx="789702" cy="3048000"/>
          </a:xfrm>
        </p:grpSpPr>
        <p:sp>
          <p:nvSpPr>
            <p:cNvPr id="20" name="Left Brace 1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1834606" y="1263830"/>
            <a:ext cx="789702" cy="876300"/>
            <a:chOff x="24962" y="1600200"/>
            <a:chExt cx="789702" cy="3048000"/>
          </a:xfrm>
        </p:grpSpPr>
        <p:sp>
          <p:nvSpPr>
            <p:cNvPr id="23" name="Left Brace 2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19808" y="68920"/>
            <a:ext cx="2092760" cy="165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7254005" y="1309794"/>
            <a:ext cx="401423" cy="2951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2979" y="1208850"/>
            <a:ext cx="84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alibri"/>
              </a:rPr>
              <a:t>Fixed</a:t>
            </a:r>
            <a:endParaRPr lang="en-US" sz="2400" dirty="0">
              <a:cs typeface="Calibri"/>
            </a:endParaRPr>
          </a:p>
        </p:txBody>
      </p:sp>
      <p:sp>
        <p:nvSpPr>
          <p:cNvPr id="47" name="Rectangle 36"/>
          <p:cNvSpPr>
            <a:spLocks noChangeArrowheads="1"/>
          </p:cNvSpPr>
          <p:nvPr/>
        </p:nvSpPr>
        <p:spPr bwMode="auto">
          <a:xfrm>
            <a:off x="71895" y="5698879"/>
            <a:ext cx="8851711" cy="105217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 algn="ctr"/>
            <a:r>
              <a:rPr lang="en-US" sz="2400" u="sng" dirty="0" smtClean="0">
                <a:solidFill>
                  <a:srgbClr val="000000"/>
                </a:solidFill>
                <a:latin typeface="Calibri"/>
                <a:cs typeface="Calibri"/>
              </a:rPr>
              <a:t>Our Theorem: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Security </a:t>
            </a:r>
            <a:r>
              <a:rPr lang="en-US" sz="2400" dirty="0" smtClean="0">
                <a:solidFill>
                  <a:srgbClr val="000000"/>
                </a:solidFill>
                <a:cs typeface="Calibri"/>
              </a:rPr>
              <a:t>of 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LWE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of matrices of dimension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  <a:p>
            <a:pPr lvl="1" algn="ctr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implies</a:t>
            </a:r>
          </a:p>
          <a:p>
            <a:pPr lvl="1" algn="ctr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Security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-fixed LWE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of matrices of dimension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871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06" y="-91440"/>
            <a:ext cx="8229600" cy="1143000"/>
          </a:xfrm>
        </p:spPr>
        <p:txBody>
          <a:bodyPr/>
          <a:lstStyle/>
          <a:p>
            <a:r>
              <a:rPr lang="en-US" dirty="0" smtClean="0"/>
              <a:t>LWE w/ Fixed Errors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15006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6578" y="4858657"/>
            <a:ext cx="2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,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230603" y="2181477"/>
            <a:ext cx="648290" cy="6422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145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446174" y="2181477"/>
            <a:ext cx="457200" cy="3048000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30206" y="2181477"/>
            <a:ext cx="4572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65473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337398" y="2181477"/>
            <a:ext cx="691652" cy="3048000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67530" y="2181477"/>
            <a:ext cx="1752600" cy="3048000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30603" y="2823735"/>
            <a:ext cx="648290" cy="653142"/>
          </a:xfrm>
          <a:prstGeom prst="rect">
            <a:avLst/>
          </a:prstGeom>
          <a:solidFill>
            <a:srgbClr val="0011B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1895" y="2181477"/>
            <a:ext cx="743375" cy="3048000"/>
            <a:chOff x="71289" y="1600200"/>
            <a:chExt cx="743375" cy="3048000"/>
          </a:xfrm>
        </p:grpSpPr>
        <p:sp>
          <p:nvSpPr>
            <p:cNvPr id="17" name="Left Brace 16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289" y="2783454"/>
              <a:ext cx="5636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5400000">
            <a:off x="958003" y="1264131"/>
            <a:ext cx="789702" cy="875695"/>
            <a:chOff x="24962" y="1600200"/>
            <a:chExt cx="789702" cy="3048000"/>
          </a:xfrm>
        </p:grpSpPr>
        <p:sp>
          <p:nvSpPr>
            <p:cNvPr id="20" name="Left Brace 19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878899" y="2783455"/>
              <a:ext cx="2330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 rot="5400000">
            <a:off x="1834606" y="1263830"/>
            <a:ext cx="789702" cy="876300"/>
            <a:chOff x="24962" y="1600200"/>
            <a:chExt cx="789702" cy="3048000"/>
          </a:xfrm>
        </p:grpSpPr>
        <p:sp>
          <p:nvSpPr>
            <p:cNvPr id="23" name="Left Brace 22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-878094" y="2783449"/>
              <a:ext cx="232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n/</a:t>
              </a:r>
              <a:r>
                <a:rPr lang="en-US" sz="2800" dirty="0" smtClean="0">
                  <a:latin typeface="Times New Roman"/>
                  <a:cs typeface="Times New Roman"/>
                </a:rPr>
                <a:t>2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337398" y="2181477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337398" y="32004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337398" y="465838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337398" y="5029200"/>
            <a:ext cx="691652" cy="20027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019808" y="68920"/>
            <a:ext cx="2092760" cy="16556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7254005" y="1309794"/>
            <a:ext cx="401423" cy="2951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672979" y="1208850"/>
            <a:ext cx="844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cs typeface="Calibri"/>
              </a:rPr>
              <a:t>Fixed</a:t>
            </a:r>
            <a:endParaRPr lang="en-US" sz="2400" dirty="0">
              <a:cs typeface="Calibri"/>
            </a:endParaRP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71895" y="5381878"/>
            <a:ext cx="8445937" cy="139530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r>
              <a:rPr lang="en-US" sz="2400" u="sng" dirty="0" smtClean="0">
                <a:latin typeface="Calibri"/>
                <a:cs typeface="Calibri"/>
              </a:rPr>
              <a:t>Corollary:</a:t>
            </a:r>
            <a:r>
              <a:rPr lang="en-US" sz="2400" dirty="0" smtClean="0">
                <a:latin typeface="Calibri"/>
                <a:cs typeface="Calibri"/>
              </a:rPr>
              <a:t>(Applying [</a:t>
            </a:r>
            <a:r>
              <a:rPr lang="en-US" sz="2400" dirty="0" smtClean="0">
                <a:latin typeface="Calibri"/>
                <a:cs typeface="Calibri"/>
              </a:rPr>
              <a:t>AkaviaGoldwasserVinod09</a:t>
            </a:r>
            <a:r>
              <a:rPr lang="en-US" sz="2400" dirty="0" smtClean="0">
                <a:latin typeface="Calibri"/>
                <a:cs typeface="Calibri"/>
              </a:rPr>
              <a:t>])</a:t>
            </a:r>
          </a:p>
          <a:p>
            <a:r>
              <a:rPr lang="en-US" sz="2400" dirty="0" smtClean="0">
                <a:latin typeface="Calibri"/>
                <a:cs typeface="Calibri"/>
              </a:rPr>
              <a:t>    If 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LWE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is secure on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/3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variables,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   our construction is a computational fuzzy extractor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   for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-block fixing sources where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&lt;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/3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31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6"/>
          <p:cNvSpPr>
            <a:spLocks noChangeArrowheads="1"/>
          </p:cNvSpPr>
          <p:nvPr/>
        </p:nvSpPr>
        <p:spPr bwMode="auto">
          <a:xfrm>
            <a:off x="158604" y="191090"/>
            <a:ext cx="8851711" cy="105217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 algn="ctr"/>
            <a:r>
              <a:rPr lang="en-US" sz="2400" u="sng" dirty="0" smtClean="0">
                <a:solidFill>
                  <a:srgbClr val="000000"/>
                </a:solidFill>
                <a:latin typeface="Calibri"/>
                <a:cs typeface="Calibri"/>
              </a:rPr>
              <a:t>Theorem: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Security </a:t>
            </a:r>
            <a:r>
              <a:rPr lang="en-US" sz="2400" dirty="0" smtClean="0">
                <a:solidFill>
                  <a:srgbClr val="000000"/>
                </a:solidFill>
                <a:cs typeface="Calibri"/>
              </a:rPr>
              <a:t>of 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LWE 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of matrices of dimension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  <a:p>
            <a:pPr lvl="1" algn="ctr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implies</a:t>
            </a:r>
          </a:p>
          <a:p>
            <a:pPr lvl="1" algn="ctr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security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cs typeface="Times New Roman"/>
              </a:rPr>
              <a:t>-fixed LWE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 of matrices of dimension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755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5579535" y="2871216"/>
            <a:ext cx="457200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80339" y="2871216"/>
            <a:ext cx="524328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98671" y="2871216"/>
            <a:ext cx="1888054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0758" y="2861640"/>
            <a:ext cx="723151" cy="2929466"/>
            <a:chOff x="91513" y="1600200"/>
            <a:chExt cx="723151" cy="3048000"/>
          </a:xfrm>
        </p:grpSpPr>
        <p:sp>
          <p:nvSpPr>
            <p:cNvPr id="12" name="Left Brace 1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-164221" y="2794039"/>
              <a:ext cx="10346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m+α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5400000">
            <a:off x="1460503" y="1379550"/>
            <a:ext cx="787399" cy="1888055"/>
            <a:chOff x="133820" y="1600200"/>
            <a:chExt cx="680844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378280" y="2818854"/>
              <a:ext cx="1476615" cy="45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n+α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3168968" y="2871216"/>
            <a:ext cx="457200" cy="1295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233672" y="2871216"/>
            <a:ext cx="691652" cy="2929466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0752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6206067" y="2737536"/>
            <a:ext cx="2" cy="325737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62539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98671" y="2873026"/>
            <a:ext cx="1888054" cy="2929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33672" y="2864559"/>
            <a:ext cx="691652" cy="29312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77259" y="2871216"/>
            <a:ext cx="459476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180339" y="2873026"/>
            <a:ext cx="532793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855003" y="2149273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33672" y="5197529"/>
            <a:ext cx="691652" cy="60496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0728" y="0"/>
            <a:ext cx="7215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rgbClr val="000000"/>
                </a:solidFill>
                <a:latin typeface="Calibri"/>
                <a:cs typeface="Calibri"/>
              </a:rPr>
              <a:t>Assume: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srgbClr val="000000"/>
                </a:solidFill>
              </a:rPr>
              <a:t> distinguishes between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A,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Ax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 and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where last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</a:rPr>
              <a:t> samples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 have no error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u="sng" dirty="0" smtClean="0">
                <a:solidFill>
                  <a:srgbClr val="000000"/>
                </a:solidFill>
              </a:rPr>
              <a:t>Goal:</a:t>
            </a:r>
            <a:r>
              <a:rPr lang="en-US" sz="2400" dirty="0" smtClean="0">
                <a:solidFill>
                  <a:srgbClr val="000000"/>
                </a:solidFill>
              </a:rPr>
              <a:t> build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> that distinguishes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’,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’+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from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/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where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is from error distribution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47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" grpId="0" animBg="1"/>
      <p:bldP spid="10" grpId="0" animBg="1"/>
      <p:bldP spid="20" grpId="0" animBg="1"/>
      <p:bldP spid="21" grpId="0" animBg="1"/>
      <p:bldP spid="22" grpId="0"/>
      <p:bldP spid="31" grpId="0"/>
      <p:bldP spid="33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5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5579535" y="2871216"/>
            <a:ext cx="457200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80339" y="2871216"/>
            <a:ext cx="524328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98671" y="2871216"/>
            <a:ext cx="1888054" cy="292946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460502" y="1379549"/>
            <a:ext cx="787400" cy="1888055"/>
            <a:chOff x="133819" y="1600200"/>
            <a:chExt cx="680845" cy="3048000"/>
          </a:xfrm>
        </p:grpSpPr>
        <p:sp>
          <p:nvSpPr>
            <p:cNvPr id="15" name="Left Brace 14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-378281" y="2818854"/>
              <a:ext cx="1476615" cy="45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>
                  <a:latin typeface="Times New Roman"/>
                  <a:cs typeface="Times New Roman"/>
                </a:rPr>
                <a:t>n+α</a:t>
              </a:r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3168968" y="2871216"/>
            <a:ext cx="457200" cy="1295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4233672" y="2871216"/>
            <a:ext cx="691652" cy="2929466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w</a:t>
            </a:r>
            <a:r>
              <a:rPr kumimoji="0" lang="en-US" sz="3600" b="1" u="none" strike="noStrike" cap="none" normalizeH="0" baseline="-2500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0752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10174" y="2873026"/>
            <a:ext cx="1325026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4233672" y="2871216"/>
            <a:ext cx="691652" cy="2322693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e</a:t>
            </a:r>
            <a:endParaRPr kumimoji="0" lang="en-US" sz="3600" b="1" u="none" strike="noStrike" cap="none" normalizeH="0" baseline="-25000" dirty="0" smtClean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180337" y="2873026"/>
            <a:ext cx="524328" cy="232269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579535" y="2871216"/>
            <a:ext cx="457200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62539" y="3400677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98671" y="2873026"/>
            <a:ext cx="1888054" cy="2929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168969" y="2873026"/>
            <a:ext cx="616736" cy="87924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33672" y="2864559"/>
            <a:ext cx="691652" cy="29312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77259" y="2871216"/>
            <a:ext cx="459476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180339" y="2873026"/>
            <a:ext cx="532793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855003" y="2149273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33672" y="5197529"/>
            <a:ext cx="691652" cy="60496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68870" y="2861639"/>
            <a:ext cx="638823" cy="1304975"/>
            <a:chOff x="4754723" y="1611198"/>
            <a:chExt cx="637576" cy="535242"/>
          </a:xfrm>
        </p:grpSpPr>
        <p:sp>
          <p:nvSpPr>
            <p:cNvPr id="40" name="Rectangle 39"/>
            <p:cNvSpPr/>
            <p:nvPr/>
          </p:nvSpPr>
          <p:spPr bwMode="auto">
            <a:xfrm>
              <a:off x="4776667" y="1643260"/>
              <a:ext cx="615632" cy="33323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36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3600" b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’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754723" y="1611198"/>
              <a:ext cx="615632" cy="53524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0758" y="2861640"/>
            <a:ext cx="723151" cy="2929466"/>
            <a:chOff x="70758" y="2861640"/>
            <a:chExt cx="723151" cy="2929466"/>
          </a:xfrm>
        </p:grpSpPr>
        <p:sp>
          <p:nvSpPr>
            <p:cNvPr id="12" name="Left Brace 11"/>
            <p:cNvSpPr/>
            <p:nvPr/>
          </p:nvSpPr>
          <p:spPr>
            <a:xfrm>
              <a:off x="554302" y="2861640"/>
              <a:ext cx="239607" cy="292946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-164857" y="3998878"/>
              <a:ext cx="9944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m+α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80728" y="0"/>
            <a:ext cx="72158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solidFill>
                  <a:srgbClr val="000000"/>
                </a:solidFill>
                <a:latin typeface="Calibri"/>
                <a:cs typeface="Calibri"/>
              </a:rPr>
              <a:t>Assume: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srgbClr val="000000"/>
                </a:solidFill>
              </a:rPr>
              <a:t> distinguishes between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A,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Ax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+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 and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where last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400" dirty="0" smtClean="0">
                <a:solidFill>
                  <a:srgbClr val="000000"/>
                </a:solidFill>
              </a:rPr>
              <a:t> samples of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 have no error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u="sng" dirty="0" smtClean="0">
                <a:solidFill>
                  <a:srgbClr val="000000"/>
                </a:solidFill>
              </a:rPr>
              <a:t>Goal:</a:t>
            </a:r>
            <a:r>
              <a:rPr lang="en-US" sz="2400" dirty="0" smtClean="0">
                <a:solidFill>
                  <a:srgbClr val="000000"/>
                </a:solidFill>
              </a:rPr>
              <a:t> build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> that distinguishes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’,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’+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from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’,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olidFill>
                  <a:srgbClr val="000000"/>
                </a:solidFill>
              </a:rPr>
              <a:t/>
            </a:r>
            <a:br>
              <a:rPr lang="en-US" sz="2400" dirty="0" smtClean="0">
                <a:solidFill>
                  <a:srgbClr val="000000"/>
                </a:solidFill>
              </a:rPr>
            </a:br>
            <a:r>
              <a:rPr lang="en-US" sz="2400" dirty="0" smtClean="0">
                <a:solidFill>
                  <a:srgbClr val="000000"/>
                </a:solidFill>
              </a:rPr>
              <a:t>where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solidFill>
                  <a:srgbClr val="000000"/>
                </a:solidFill>
              </a:rPr>
              <a:t> is from error distribution</a:t>
            </a:r>
            <a:endParaRPr lang="en-US" sz="2400" dirty="0">
              <a:solidFill>
                <a:srgbClr val="000000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206067" y="2737536"/>
            <a:ext cx="2" cy="325737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 bwMode="auto">
          <a:xfrm>
            <a:off x="5846987" y="2154625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705199" y="3649577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7408287" y="3708401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08339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" grpId="0" animBg="1"/>
      <p:bldP spid="10" grpId="0" animBg="1"/>
      <p:bldP spid="20" grpId="0" animBg="1"/>
      <p:bldP spid="21" grpId="0" animBg="1"/>
      <p:bldP spid="17" grpId="0" animBg="1"/>
      <p:bldP spid="26" grpId="0" animBg="1"/>
      <p:bldP spid="29" grpId="0" animBg="1"/>
      <p:bldP spid="30" grpId="0" animBg="1"/>
      <p:bldP spid="35" grpId="0" animBg="1"/>
      <p:bldP spid="41" grpId="0" animBg="1"/>
      <p:bldP spid="46" grpId="0" animBg="1"/>
      <p:bldP spid="47" grpId="0"/>
      <p:bldP spid="4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6145912" y="1073116"/>
            <a:ext cx="219364" cy="3117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 bwMode="auto">
          <a:xfrm>
            <a:off x="907657" y="5196193"/>
            <a:ext cx="1325880" cy="6035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235199" y="5196193"/>
            <a:ext cx="548967" cy="6035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S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19187" y="1113220"/>
            <a:ext cx="219364" cy="3117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5855003" y="2149273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830" y="0"/>
            <a:ext cx="8756854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Know last error terms fixed at 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Generate last 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 samples uniformly random</a:t>
            </a: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Our free variables “explain” the last 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cs typeface="Times New Roman"/>
              </a:rPr>
              <a:t>α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000000"/>
                </a:solidFill>
                <a:cs typeface="Calibri"/>
              </a:rPr>
              <a:t>samples </a:t>
            </a:r>
            <a:endParaRPr lang="en-US" sz="22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0" lvl="1"/>
            <a:r>
              <a:rPr lang="en-US" sz="2200" dirty="0" smtClean="0">
                <a:solidFill>
                  <a:srgbClr val="000000"/>
                </a:solidFill>
                <a:cs typeface="Calibri"/>
              </a:rPr>
              <a:t>	For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R,S</a:t>
            </a:r>
            <a:r>
              <a:rPr lang="en-US" sz="2200" dirty="0" smtClean="0">
                <a:solidFill>
                  <a:srgbClr val="000000"/>
                </a:solidFill>
                <a:cs typeface="Calibri"/>
              </a:rPr>
              <a:t> </a:t>
            </a:r>
            <a:r>
              <a:rPr lang="en-US" sz="2200" dirty="0">
                <a:solidFill>
                  <a:srgbClr val="000000"/>
                </a:solidFill>
                <a:cs typeface="Calibri"/>
              </a:rPr>
              <a:t>uniformly random,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sz="2200" dirty="0" smtClean="0">
                <a:solidFill>
                  <a:srgbClr val="000000"/>
                </a:solidFill>
                <a:cs typeface="Calibri"/>
              </a:rPr>
              <a:t> is solution to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Rx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+Sx</a:t>
            </a:r>
            <a:r>
              <a:rPr lang="en-US" sz="22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/>
                <a:cs typeface="Times New Roman"/>
              </a:rPr>
              <a:t>= 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$</a:t>
            </a:r>
            <a:endParaRPr lang="en-US" sz="2200" dirty="0" smtClean="0">
              <a:solidFill>
                <a:srgbClr val="000000"/>
              </a:solidFill>
              <a:latin typeface="Calibri"/>
              <a:cs typeface="Calibri"/>
            </a:endParaRPr>
          </a:p>
          <a:p>
            <a:pPr marL="457200" indent="-457200">
              <a:buAutoNum type="arabicParenR"/>
            </a:pP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Randomize matrix and samples using rows with no error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Add random multiple of each row in 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R||S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lang="en-US" sz="2200" dirty="0" smtClean="0">
                <a:solidFill>
                  <a:srgbClr val="000000"/>
                </a:solidFill>
                <a:latin typeface="Calibri"/>
                <a:cs typeface="Calibri"/>
              </a:rPr>
              <a:t> to each row in 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US" sz="2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en-US" sz="22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/>
            <a:endParaRPr lang="en-US" sz="22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41" name="Group 40"/>
          <p:cNvGrpSpPr/>
          <p:nvPr/>
        </p:nvGrpSpPr>
        <p:grpSpPr>
          <a:xfrm rot="5400000">
            <a:off x="1178986" y="1758554"/>
            <a:ext cx="787404" cy="1325025"/>
            <a:chOff x="133817" y="1600200"/>
            <a:chExt cx="680847" cy="3048000"/>
          </a:xfrm>
        </p:grpSpPr>
        <p:sp>
          <p:nvSpPr>
            <p:cNvPr id="42" name="Left Brace 4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-88984" y="2818856"/>
              <a:ext cx="898016" cy="452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1" name="Rectangle 50"/>
          <p:cNvSpPr/>
          <p:nvPr/>
        </p:nvSpPr>
        <p:spPr bwMode="auto">
          <a:xfrm>
            <a:off x="2223654" y="2871216"/>
            <a:ext cx="560512" cy="232257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910174" y="2873026"/>
            <a:ext cx="1325026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896112" y="2871216"/>
            <a:ext cx="1888054" cy="2929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75158" y="3752273"/>
            <a:ext cx="600975" cy="40869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0752" y="3401568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33672" y="5191881"/>
            <a:ext cx="691652" cy="60496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233672" y="2871216"/>
            <a:ext cx="691652" cy="2322693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e</a:t>
            </a:r>
            <a:endParaRPr kumimoji="0" lang="en-US" sz="3600" b="1" u="none" strike="noStrike" cap="none" normalizeH="0" baseline="-25000" dirty="0" smtClean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579535" y="2871216"/>
            <a:ext cx="457200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62539" y="3401568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33672" y="2865568"/>
            <a:ext cx="691652" cy="29312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77259" y="2867378"/>
            <a:ext cx="459476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0759" y="2865568"/>
            <a:ext cx="723150" cy="2324503"/>
            <a:chOff x="91514" y="1600200"/>
            <a:chExt cx="723150" cy="3048000"/>
          </a:xfrm>
        </p:grpSpPr>
        <p:sp>
          <p:nvSpPr>
            <p:cNvPr id="39" name="Left Brace 3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-16431" y="2864880"/>
              <a:ext cx="739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55300" y="514870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$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5835" y="515051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$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168968" y="3648737"/>
            <a:ext cx="615632" cy="3810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53" name="Rectangle 36"/>
          <p:cNvSpPr>
            <a:spLocks noChangeArrowheads="1"/>
          </p:cNvSpPr>
          <p:nvPr/>
        </p:nvSpPr>
        <p:spPr bwMode="auto">
          <a:xfrm>
            <a:off x="70758" y="6019429"/>
            <a:ext cx="7923558" cy="6946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endParaRPr lang="en-US" baseline="-25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180337" y="2873026"/>
            <a:ext cx="524328" cy="232269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7180339" y="2873026"/>
            <a:ext cx="532793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150562" y="6042733"/>
            <a:ext cx="219364" cy="31172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36"/>
          <p:cNvSpPr>
            <a:spLocks noChangeArrowheads="1"/>
          </p:cNvSpPr>
          <p:nvPr/>
        </p:nvSpPr>
        <p:spPr bwMode="auto">
          <a:xfrm>
            <a:off x="12830" y="6006061"/>
            <a:ext cx="8248854" cy="694638"/>
          </a:xfrm>
          <a:prstGeom prst="roundRect">
            <a:avLst>
              <a:gd name="adj" fmla="val 16667"/>
            </a:avLst>
          </a:prstGeom>
          <a:noFill/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lvl="1"/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Main issues are ensuring that we have a valid solution 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’||</a:t>
            </a:r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lang="en-US" sz="2400" baseline="-25000" dirty="0" smtClean="0">
                <a:solidFill>
                  <a:srgbClr val="000000"/>
                </a:solidFill>
                <a:latin typeface="Calibri"/>
                <a:cs typeface="Calibri"/>
              </a:rPr>
              <a:t/>
            </a:r>
            <a:br>
              <a:rPr lang="en-US" sz="2400" baseline="-25000" dirty="0" smtClean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400" dirty="0" smtClean="0">
                <a:solidFill>
                  <a:srgbClr val="000000"/>
                </a:solidFill>
                <a:latin typeface="Calibri"/>
                <a:cs typeface="Calibri"/>
              </a:rPr>
              <a:t>and producing a random matrix</a:t>
            </a:r>
            <a:endParaRPr lang="en-US" sz="2400" baseline="-250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168870" y="2861639"/>
            <a:ext cx="638823" cy="1304975"/>
            <a:chOff x="3168870" y="2861639"/>
            <a:chExt cx="638823" cy="1304975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168969" y="2873026"/>
              <a:ext cx="616736" cy="87924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3168870" y="2861639"/>
              <a:ext cx="638823" cy="1304975"/>
              <a:chOff x="4754723" y="1611198"/>
              <a:chExt cx="637576" cy="535242"/>
            </a:xfrm>
          </p:grpSpPr>
          <p:sp>
            <p:nvSpPr>
              <p:cNvPr id="65" name="Rectangle 64"/>
              <p:cNvSpPr/>
              <p:nvPr/>
            </p:nvSpPr>
            <p:spPr bwMode="auto">
              <a:xfrm>
                <a:off x="4776667" y="1643260"/>
                <a:ext cx="615632" cy="33323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x</a:t>
                </a:r>
                <a:r>
                  <a:rPr kumimoji="0" lang="en-US" sz="3600" b="1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’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754723" y="1611198"/>
                <a:ext cx="615632" cy="53524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1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endParaRPr>
              </a:p>
            </p:txBody>
          </p:sp>
        </p:grpSp>
      </p:grpSp>
      <p:cxnSp>
        <p:nvCxnSpPr>
          <p:cNvPr id="44" name="Straight Connector 43"/>
          <p:cNvCxnSpPr/>
          <p:nvPr/>
        </p:nvCxnSpPr>
        <p:spPr>
          <a:xfrm flipH="1">
            <a:off x="6206067" y="2737536"/>
            <a:ext cx="2" cy="325737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5705199" y="3649577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7408287" y="3708401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55" name="Rectangle 54"/>
          <p:cNvSpPr/>
          <p:nvPr/>
        </p:nvSpPr>
        <p:spPr bwMode="auto">
          <a:xfrm>
            <a:off x="5846987" y="2154625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822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2" grpId="0" animBg="1"/>
      <p:bldP spid="49" grpId="0" animBg="1"/>
      <p:bldP spid="2" grpId="0" animBg="1"/>
      <p:bldP spid="5" grpId="0" animBg="1"/>
      <p:bldP spid="27" grpId="0" build="p"/>
      <p:bldP spid="51" grpId="0" animBg="1"/>
      <p:bldP spid="50" grpId="0" animBg="1"/>
      <p:bldP spid="28" grpId="0" animBg="1"/>
      <p:bldP spid="46" grpId="0"/>
      <p:bldP spid="47" grpId="0"/>
      <p:bldP spid="48" grpId="0"/>
      <p:bldP spid="53" grpId="0" animBg="1"/>
      <p:bldP spid="60" grpId="0" animBg="1"/>
      <p:bldP spid="62" grpId="0"/>
      <p:bldP spid="5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 bwMode="auto">
          <a:xfrm>
            <a:off x="907657" y="5196193"/>
            <a:ext cx="1325880" cy="6035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235199" y="5196193"/>
            <a:ext cx="548967" cy="6035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S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55003" y="2149273"/>
            <a:ext cx="702127" cy="54861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D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41" name="Group 40"/>
          <p:cNvGrpSpPr/>
          <p:nvPr/>
        </p:nvGrpSpPr>
        <p:grpSpPr>
          <a:xfrm rot="5400000">
            <a:off x="1178986" y="1758554"/>
            <a:ext cx="787404" cy="1325025"/>
            <a:chOff x="133817" y="1600200"/>
            <a:chExt cx="680847" cy="3048000"/>
          </a:xfrm>
        </p:grpSpPr>
        <p:sp>
          <p:nvSpPr>
            <p:cNvPr id="42" name="Left Brace 41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-88984" y="2818856"/>
              <a:ext cx="898016" cy="4524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n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51" name="Rectangle 50"/>
          <p:cNvSpPr/>
          <p:nvPr/>
        </p:nvSpPr>
        <p:spPr bwMode="auto">
          <a:xfrm>
            <a:off x="2223654" y="2871216"/>
            <a:ext cx="560512" cy="2322576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910174" y="2873026"/>
            <a:ext cx="1325026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A</a:t>
            </a:r>
            <a:r>
              <a:rPr kumimoji="0" lang="en-US" sz="3600" b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bg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896112" y="2871216"/>
            <a:ext cx="1888054" cy="29294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175158" y="3752273"/>
            <a:ext cx="600975" cy="40869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0752" y="3401568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+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233672" y="5191881"/>
            <a:ext cx="691652" cy="60496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4233672" y="2871216"/>
            <a:ext cx="691652" cy="2322693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/>
                <a:cs typeface="Times New Roman"/>
              </a:rPr>
              <a:t>e</a:t>
            </a:r>
            <a:endParaRPr kumimoji="0" lang="en-US" sz="3600" b="1" u="none" strike="noStrike" cap="none" normalizeH="0" baseline="-25000" dirty="0" smtClean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579535" y="2871216"/>
            <a:ext cx="457200" cy="232450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62539" y="3401568"/>
            <a:ext cx="394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=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233672" y="2865568"/>
            <a:ext cx="691652" cy="293127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77259" y="2867378"/>
            <a:ext cx="459476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0759" y="2865568"/>
            <a:ext cx="723150" cy="2324503"/>
            <a:chOff x="91514" y="1600200"/>
            <a:chExt cx="723150" cy="3048000"/>
          </a:xfrm>
        </p:grpSpPr>
        <p:sp>
          <p:nvSpPr>
            <p:cNvPr id="39" name="Left Brace 38"/>
            <p:cNvSpPr/>
            <p:nvPr/>
          </p:nvSpPr>
          <p:spPr>
            <a:xfrm>
              <a:off x="575057" y="1600200"/>
              <a:ext cx="239607" cy="3048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-16431" y="2864880"/>
              <a:ext cx="739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 smtClean="0">
                  <a:latin typeface="Times New Roman"/>
                  <a:cs typeface="Times New Roman"/>
                </a:rPr>
                <a:t>m</a:t>
              </a:r>
              <a:endParaRPr lang="en-US" sz="2800" i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255300" y="514870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$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5835" y="515051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$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168968" y="3648737"/>
            <a:ext cx="615632" cy="3810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x</a:t>
            </a:r>
            <a:r>
              <a:rPr kumimoji="0" lang="en-US" sz="3600" b="1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7180337" y="2873026"/>
            <a:ext cx="524328" cy="2322693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U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7180339" y="2873026"/>
            <a:ext cx="532793" cy="29276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168870" y="2861639"/>
            <a:ext cx="638823" cy="1304975"/>
            <a:chOff x="3168870" y="2861639"/>
            <a:chExt cx="638823" cy="1304975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168969" y="2873026"/>
              <a:ext cx="616736" cy="87924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3168870" y="2861639"/>
              <a:ext cx="638823" cy="1304975"/>
              <a:chOff x="4754723" y="1611198"/>
              <a:chExt cx="637576" cy="535242"/>
            </a:xfrm>
          </p:grpSpPr>
          <p:sp>
            <p:nvSpPr>
              <p:cNvPr id="65" name="Rectangle 64"/>
              <p:cNvSpPr/>
              <p:nvPr/>
            </p:nvSpPr>
            <p:spPr bwMode="auto">
              <a:xfrm>
                <a:off x="4776667" y="1643260"/>
                <a:ext cx="615632" cy="333236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1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x</a:t>
                </a:r>
                <a:r>
                  <a:rPr kumimoji="0" lang="en-US" sz="3600" b="1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/>
                    <a:cs typeface="Times New Roman"/>
                  </a:rPr>
                  <a:t>’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4754723" y="1611198"/>
                <a:ext cx="615632" cy="535242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600" b="1" i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endParaRPr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-1" y="4053"/>
            <a:ext cx="718033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u="sng" dirty="0">
                <a:cs typeface="Calibri"/>
              </a:rPr>
              <a:t>Theorem:</a:t>
            </a:r>
            <a:r>
              <a:rPr lang="en-US" sz="3200" dirty="0">
                <a:cs typeface="Times New Roman"/>
              </a:rPr>
              <a:t> </a:t>
            </a:r>
            <a:br>
              <a:rPr lang="en-US" sz="3200" dirty="0">
                <a:cs typeface="Times New Roman"/>
              </a:rPr>
            </a:br>
            <a:r>
              <a:rPr lang="en-US" sz="3200" dirty="0" smtClean="0">
                <a:cs typeface="Times New Roman"/>
              </a:rPr>
              <a:t>   If LWE is secure on </a:t>
            </a:r>
            <a:r>
              <a:rPr lang="en-US" sz="3200" i="1" dirty="0" err="1" smtClean="0">
                <a:latin typeface="Times New Roman"/>
                <a:cs typeface="Times New Roman"/>
              </a:rPr>
              <a:t>A</a:t>
            </a:r>
            <a:r>
              <a:rPr lang="en-US" sz="3200" dirty="0" err="1" smtClean="0">
                <a:latin typeface="Times New Roman"/>
                <a:cs typeface="Times New Roman"/>
              </a:rPr>
              <a:t>’</a:t>
            </a:r>
            <a:r>
              <a:rPr lang="en-US" sz="3200" i="1" dirty="0" err="1" smtClean="0">
                <a:latin typeface="Times New Roman"/>
                <a:cs typeface="Times New Roman"/>
              </a:rPr>
              <a:t>x</a:t>
            </a:r>
            <a:r>
              <a:rPr lang="en-US" sz="3200" dirty="0" err="1" smtClean="0">
                <a:latin typeface="Times New Roman"/>
                <a:cs typeface="Times New Roman"/>
              </a:rPr>
              <a:t>’+</a:t>
            </a:r>
            <a:r>
              <a:rPr lang="en-US" sz="3200" i="1" dirty="0" err="1" smtClean="0">
                <a:latin typeface="Times New Roman"/>
                <a:cs typeface="Times New Roman"/>
              </a:rPr>
              <a:t>e</a:t>
            </a:r>
            <a:endParaRPr lang="en-US" sz="3200" i="1" dirty="0" smtClean="0">
              <a:latin typeface="Times New Roman"/>
              <a:cs typeface="Times New Roman"/>
            </a:endParaRPr>
          </a:p>
          <a:p>
            <a:pPr lvl="1"/>
            <a:r>
              <a:rPr lang="en-US" sz="3200" dirty="0" smtClean="0">
                <a:solidFill>
                  <a:srgbClr val="000000"/>
                </a:solidFill>
                <a:cs typeface="Times New Roman"/>
              </a:rPr>
              <a:t>       then </a:t>
            </a:r>
            <a:endParaRPr lang="en-US" sz="3200" dirty="0">
              <a:solidFill>
                <a:srgbClr val="000000"/>
              </a:solidFill>
              <a:cs typeface="Times New Roman"/>
            </a:endParaRPr>
          </a:p>
          <a:p>
            <a:pPr lvl="1"/>
            <a:r>
              <a:rPr lang="en-US" sz="3200" dirty="0" smtClean="0">
                <a:solidFill>
                  <a:srgbClr val="000000"/>
                </a:solidFill>
                <a:cs typeface="Calibri"/>
              </a:rPr>
              <a:t>   LWE is secure on </a:t>
            </a:r>
            <a:r>
              <a:rPr lang="en-US" sz="3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Ax</a:t>
            </a:r>
            <a:r>
              <a:rPr lang="en-US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+ </a:t>
            </a:r>
            <a:r>
              <a:rPr lang="en-US" sz="3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32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705199" y="3649577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7408287" y="3708401"/>
            <a:ext cx="457200" cy="695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’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6206067" y="2737536"/>
            <a:ext cx="2" cy="3257373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967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261636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Source</a:t>
            </a:r>
            <a:endParaRPr lang="en-US" sz="240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479309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Assume source has </a:t>
            </a:r>
            <a:r>
              <a:rPr lang="en-US" sz="2400" dirty="0" err="1" smtClean="0"/>
              <a:t>minentropy</a:t>
            </a:r>
            <a:r>
              <a:rPr lang="en-US" sz="2400" dirty="0" smtClean="0"/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(no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is likelier than 2</a:t>
            </a:r>
            <a:r>
              <a:rPr lang="en-US" sz="2400" baseline="30000" dirty="0" smtClean="0"/>
              <a:t>−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Fuzzy Extractors derive reliable keys from noisy data </a:t>
            </a:r>
            <a:r>
              <a:rPr lang="en-US" sz="2000" dirty="0" smtClean="0"/>
              <a:t>[BennetBrassardRobert85] …lots of work…  [DodisOstrovskyReyzinSmith04</a:t>
            </a:r>
            <a:r>
              <a:rPr lang="en-US" sz="2000" dirty="0"/>
              <a:t>] … </a:t>
            </a:r>
            <a:endParaRPr lang="en-US" sz="2000" dirty="0" smtClean="0"/>
          </a:p>
          <a:p>
            <a:r>
              <a:rPr lang="en-US" sz="2400" dirty="0" smtClean="0">
                <a:cs typeface="Calibri"/>
              </a:rPr>
              <a:t>Correctness</a:t>
            </a:r>
            <a:r>
              <a:rPr lang="en-US" sz="2400" dirty="0">
                <a:cs typeface="Calibri"/>
              </a:rPr>
              <a:t>: </a:t>
            </a:r>
            <a:r>
              <a:rPr lang="en-US" sz="2400" dirty="0">
                <a:latin typeface="Times New Roman"/>
                <a:cs typeface="Times New Roman"/>
              </a:rPr>
              <a:t>Gen, Rep</a:t>
            </a:r>
            <a:r>
              <a:rPr lang="en-US" sz="2400" dirty="0">
                <a:latin typeface="Calibri"/>
                <a:cs typeface="Calibri"/>
              </a:rPr>
              <a:t> give same key if 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) &lt;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Security: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key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 ≈ (</a:t>
            </a:r>
            <a:r>
              <a:rPr lang="en-US" sz="2400" i="1" dirty="0" smtClean="0"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400" dirty="0" smtClean="0">
                <a:solidFill>
                  <a:prstClr val="black"/>
                </a:solidFill>
                <a:cs typeface="Calibri"/>
              </a:rPr>
              <a:t>Typical Construction: 	- derive 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prstClr val="black"/>
                </a:solidFill>
                <a:cs typeface="Calibri"/>
              </a:rPr>
              <a:t>using a randomness extractor</a:t>
            </a:r>
            <a:endParaRPr lang="en-US" sz="1800" dirty="0">
              <a:latin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7" y="4631104"/>
            <a:ext cx="2578823" cy="1877041"/>
            <a:chOff x="6827762" y="2135962"/>
            <a:chExt cx="991808" cy="191413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 bwMode="auto">
          <a:xfrm flipV="1">
            <a:off x="4442091" y="5952904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96149" y="5478366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36"/>
          <p:cNvSpPr>
            <a:spLocks noChangeArrowheads="1"/>
          </p:cNvSpPr>
          <p:nvPr/>
        </p:nvSpPr>
        <p:spPr bwMode="auto">
          <a:xfrm>
            <a:off x="-1" y="3302007"/>
            <a:ext cx="9146248" cy="56146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2400" dirty="0" smtClean="0"/>
              <a:t>Converts high entropy sources to uniform: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baseline="-25000" dirty="0" smtClean="0">
                <a:latin typeface="Times New Roman"/>
                <a:cs typeface="Times New Roman"/>
              </a:rPr>
              <a:t>∞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)≥ </a:t>
            </a:r>
            <a:r>
              <a:rPr lang="en-US" sz="2400" i="1" dirty="0" smtClean="0">
                <a:latin typeface="Times New Roman"/>
                <a:cs typeface="Times New Roman"/>
              </a:rPr>
              <a:t>k </a:t>
            </a:r>
            <a:r>
              <a:rPr lang="en-US" sz="2400" dirty="0" smtClean="0">
                <a:latin typeface="Times New Roman"/>
                <a:cs typeface="Times New Roman"/>
              </a:rPr>
              <a:t> Ext (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) ≈ </a:t>
            </a:r>
            <a:r>
              <a:rPr lang="en-US" sz="2400" i="1" dirty="0" smtClean="0">
                <a:latin typeface="Times New Roman"/>
                <a:cs typeface="Times New Roman"/>
              </a:rPr>
              <a:t>U</a:t>
            </a:r>
            <a:endParaRPr lang="en-US" sz="2400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064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0" grpId="2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>
          <a:xfrm>
            <a:off x="3850106" y="672458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9" name="Straight Arrow Connector 178"/>
          <p:cNvCxnSpPr/>
          <p:nvPr/>
        </p:nvCxnSpPr>
        <p:spPr bwMode="auto">
          <a:xfrm flipV="1">
            <a:off x="7703904" y="2163164"/>
            <a:ext cx="1266307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783265" y="698738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594292" y="1769317"/>
            <a:ext cx="1485708" cy="461665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(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A, b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lang="en-US" sz="24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2365703" y="169421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9287" y="1700562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/>
                <a:cs typeface="Times New Roman"/>
              </a:rPr>
              <a:t>=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465348" y="1365134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636970" y="1365657"/>
            <a:ext cx="367256" cy="1086181"/>
          </a:xfrm>
          <a:prstGeom prst="rect">
            <a:avLst/>
          </a:prstGeom>
          <a:solidFill>
            <a:srgbClr val="82A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w</a:t>
            </a:r>
            <a:r>
              <a:rPr kumimoji="0" lang="en-US" sz="1600" b="1" u="none" strike="noStrike" cap="none" normalizeH="0" baseline="-2500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3239735" y="1362961"/>
            <a:ext cx="271243" cy="1088877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b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01505" y="1406546"/>
            <a:ext cx="435402" cy="756617"/>
            <a:chOff x="3011807" y="4846345"/>
            <a:chExt cx="282835" cy="61854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68506" y="1365134"/>
            <a:ext cx="529946" cy="1086181"/>
            <a:chOff x="3799745" y="2608584"/>
            <a:chExt cx="529946" cy="1086181"/>
          </a:xfrm>
        </p:grpSpPr>
        <p:sp>
          <p:nvSpPr>
            <p:cNvPr id="70" name="Rectangle 69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799745" y="2908379"/>
              <a:ext cx="5299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-881202" y="-174481"/>
            <a:ext cx="5695657" cy="1214441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Our Construction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6789590" y="2420316"/>
            <a:ext cx="285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/>
                <a:cs typeface="Times New Roman"/>
              </a:rPr>
              <a:t>+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889235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425392" y="2132650"/>
            <a:ext cx="435402" cy="756617"/>
            <a:chOff x="3011807" y="4846345"/>
            <a:chExt cx="282835" cy="618548"/>
          </a:xfrm>
        </p:grpSpPr>
        <p:sp>
          <p:nvSpPr>
            <p:cNvPr id="63" name="Rectangle 62"/>
            <p:cNvSpPr/>
            <p:nvPr/>
          </p:nvSpPr>
          <p:spPr bwMode="auto">
            <a:xfrm>
              <a:off x="3011807" y="4846345"/>
              <a:ext cx="282835" cy="30417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3011807" y="5137150"/>
              <a:ext cx="282835" cy="327743"/>
            </a:xfrm>
            <a:prstGeom prst="rect">
              <a:avLst/>
            </a:prstGeom>
            <a:solidFill>
              <a:srgbClr val="0011B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1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x</a:t>
              </a:r>
              <a:r>
                <a:rPr kumimoji="0" lang="en-US" sz="2000" b="1" u="none" strike="noStrike" cap="none" normalizeH="0" baseline="-2500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Times New Roman"/>
                  <a:cs typeface="Times New Roman"/>
                </a:rPr>
                <a:t>2</a:t>
              </a:r>
            </a:p>
          </p:txBody>
        </p:sp>
      </p:grpSp>
      <p:sp>
        <p:nvSpPr>
          <p:cNvPr id="65" name="Rectangle 64"/>
          <p:cNvSpPr/>
          <p:nvPr/>
        </p:nvSpPr>
        <p:spPr bwMode="auto">
          <a:xfrm>
            <a:off x="5254819" y="2091238"/>
            <a:ext cx="486441" cy="1086704"/>
          </a:xfrm>
          <a:prstGeom prst="rect">
            <a:avLst/>
          </a:prstGeom>
          <a:solidFill>
            <a:srgbClr val="008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A</a:t>
            </a:r>
            <a:endParaRPr kumimoji="0" lang="en-US" sz="2400" u="none" strike="noStrike" cap="none" normalizeH="0" baseline="-25000" dirty="0" smtClean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7019777" y="2052955"/>
            <a:ext cx="531816" cy="1093850"/>
            <a:chOff x="3798810" y="2600915"/>
            <a:chExt cx="531816" cy="1093850"/>
          </a:xfrm>
        </p:grpSpPr>
        <p:sp>
          <p:nvSpPr>
            <p:cNvPr id="68" name="Rectangle 67"/>
            <p:cNvSpPr/>
            <p:nvPr/>
          </p:nvSpPr>
          <p:spPr bwMode="auto">
            <a:xfrm>
              <a:off x="3863689" y="2608584"/>
              <a:ext cx="395786" cy="1086181"/>
            </a:xfrm>
            <a:prstGeom prst="rect">
              <a:avLst/>
            </a:prstGeom>
            <a:solidFill>
              <a:srgbClr val="82A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798810" y="2600915"/>
              <a:ext cx="5318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0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−</a:t>
              </a:r>
              <a:b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w</a:t>
              </a:r>
              <a:r>
                <a:rPr lang="en-US" sz="24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  <a:endParaRPr lang="en-US" sz="2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7824944" y="1607406"/>
            <a:ext cx="988766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758103" y="1633686"/>
            <a:ext cx="130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= </a:t>
            </a:r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lang="en-US" sz="2400" baseline="-25000" dirty="0" smtClean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n-US" sz="2400" baseline="-25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823932" y="5075527"/>
            <a:ext cx="4754603" cy="33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-27107" y="3590636"/>
            <a:ext cx="8879728" cy="31464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u="sng" dirty="0" smtClean="0"/>
              <a:t>Theorem:</a:t>
            </a:r>
            <a:r>
              <a:rPr lang="en-US" sz="2800" dirty="0" smtClean="0"/>
              <a:t>  </a:t>
            </a:r>
            <a:r>
              <a:rPr lang="en-US" sz="2800" dirty="0"/>
              <a:t>If </a:t>
            </a:r>
            <a:r>
              <a:rPr lang="en-US" sz="2800" i="1" dirty="0" err="1">
                <a:latin typeface="Times New Roman"/>
                <a:cs typeface="Times New Roman"/>
              </a:rPr>
              <a:t>d</a:t>
            </a:r>
            <a:r>
              <a:rPr lang="en-US" sz="2800" i="1" baseline="-25000" dirty="0" err="1">
                <a:latin typeface="Times New Roman"/>
                <a:cs typeface="Times New Roman"/>
              </a:rPr>
              <a:t>max</a:t>
            </a:r>
            <a:r>
              <a:rPr lang="en-US" sz="2800" dirty="0">
                <a:latin typeface="Times New Roman"/>
                <a:cs typeface="Times New Roman"/>
              </a:rPr>
              <a:t> = </a:t>
            </a:r>
            <a:r>
              <a:rPr lang="en-US" sz="2800" i="1" dirty="0">
                <a:latin typeface="Times New Roman"/>
                <a:cs typeface="Times New Roman"/>
              </a:rPr>
              <a:t>O</a:t>
            </a:r>
            <a:r>
              <a:rPr lang="en-US" sz="2800" dirty="0">
                <a:latin typeface="Times New Roman"/>
                <a:cs typeface="Times New Roman"/>
              </a:rPr>
              <a:t>(log </a:t>
            </a:r>
            <a:r>
              <a:rPr lang="en-US" sz="2800" i="1" dirty="0">
                <a:latin typeface="Times New Roman"/>
                <a:cs typeface="Times New Roman"/>
              </a:rPr>
              <a:t>n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  <a:r>
              <a:rPr lang="en-US" sz="2800" dirty="0">
                <a:cs typeface="Times New Roman"/>
              </a:rPr>
              <a:t> and </a:t>
            </a:r>
            <a:r>
              <a:rPr lang="en-US" sz="2800" i="1" dirty="0">
                <a:latin typeface="Times New Roman"/>
                <a:cs typeface="Times New Roman"/>
              </a:rPr>
              <a:t>W</a:t>
            </a:r>
            <a:r>
              <a:rPr lang="en-US" sz="2800" dirty="0">
                <a:cs typeface="Calibri"/>
              </a:rPr>
              <a:t> is uniform, 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our construction </a:t>
            </a:r>
          </a:p>
          <a:p>
            <a:pPr marL="0" indent="0">
              <a:buNone/>
            </a:pPr>
            <a:r>
              <a:rPr lang="en-US" sz="2800" dirty="0" smtClean="0"/>
              <a:t>   1</a:t>
            </a:r>
            <a:r>
              <a:rPr lang="en-US" sz="2800" dirty="0"/>
              <a:t>) Is lossless </a:t>
            </a:r>
          </a:p>
          <a:p>
            <a:pPr marL="0" indent="0">
              <a:buNone/>
            </a:pPr>
            <a:r>
              <a:rPr lang="en-US" sz="2800" dirty="0" smtClean="0"/>
              <a:t>   2) Runs </a:t>
            </a:r>
            <a:r>
              <a:rPr lang="en-US" sz="2800" dirty="0"/>
              <a:t>in expected polynomial time</a:t>
            </a:r>
          </a:p>
          <a:p>
            <a:pPr marL="0" indent="0">
              <a:buNone/>
            </a:pPr>
            <a:r>
              <a:rPr lang="en-US" sz="2800" dirty="0" smtClean="0"/>
              <a:t>   3</a:t>
            </a:r>
            <a:r>
              <a:rPr lang="en-US" sz="2800" dirty="0"/>
              <a:t>) Yields pseudorandom </a:t>
            </a:r>
            <a:r>
              <a:rPr lang="en-US" sz="2800" dirty="0" smtClean="0"/>
              <a:t>key </a:t>
            </a:r>
            <a:r>
              <a:rPr lang="en-US" sz="2800" dirty="0"/>
              <a:t>assuming </a:t>
            </a:r>
            <a:r>
              <a:rPr lang="en-US" sz="2800" dirty="0" smtClean="0"/>
              <a:t>GAPSVP</a:t>
            </a:r>
            <a:br>
              <a:rPr lang="en-US" sz="2800" dirty="0" smtClean="0"/>
            </a:br>
            <a:r>
              <a:rPr lang="en-US" sz="2800" dirty="0" smtClean="0"/>
              <a:t>      and </a:t>
            </a:r>
            <a:r>
              <a:rPr lang="en-US" sz="2800" dirty="0"/>
              <a:t>SIVP are hard to approximate </a:t>
            </a:r>
            <a:r>
              <a:rPr lang="en-US" sz="2800" dirty="0" smtClean="0"/>
              <a:t>within</a:t>
            </a:r>
            <a:br>
              <a:rPr lang="en-US" sz="2800" dirty="0" smtClean="0"/>
            </a:br>
            <a:r>
              <a:rPr lang="en-US" sz="2800" dirty="0" smtClean="0"/>
              <a:t>      </a:t>
            </a:r>
            <a:r>
              <a:rPr lang="en-US" sz="2800" dirty="0"/>
              <a:t>polynomial factors</a:t>
            </a:r>
          </a:p>
          <a:p>
            <a:endParaRPr lang="en-US" sz="2800" u="sng" dirty="0" smtClean="0"/>
          </a:p>
        </p:txBody>
      </p:sp>
      <p:cxnSp>
        <p:nvCxnSpPr>
          <p:cNvPr id="82" name="Straight Arrow Connector 81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8" name="Rectangle 87"/>
          <p:cNvSpPr/>
          <p:nvPr/>
        </p:nvSpPr>
        <p:spPr>
          <a:xfrm>
            <a:off x="5676807" y="2827210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,</a:t>
            </a:r>
            <a:endParaRPr lang="en-US" sz="2400" dirty="0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6701551" y="3586795"/>
            <a:ext cx="2685760" cy="775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/>
              <a:t>s</a:t>
            </a:r>
            <a:r>
              <a:rPr lang="en-US" sz="2800" dirty="0" smtClean="0"/>
              <a:t>ymbol-fixing,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5425313" y="3907025"/>
            <a:ext cx="1228633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828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9990"/>
            <a:ext cx="8229600" cy="11430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091" y="937512"/>
            <a:ext cx="8536709" cy="5096164"/>
          </a:xfrm>
        </p:spPr>
        <p:txBody>
          <a:bodyPr>
            <a:noAutofit/>
          </a:bodyPr>
          <a:lstStyle/>
          <a:p>
            <a:r>
              <a:rPr lang="en-US" sz="2800" i="1" dirty="0" smtClean="0"/>
              <a:t>Fuzzy Extractors</a:t>
            </a:r>
            <a:r>
              <a:rPr lang="en-US" sz="2800" dirty="0" smtClean="0"/>
              <a:t> and </a:t>
            </a:r>
            <a:r>
              <a:rPr lang="en-US" sz="2800" i="1" dirty="0" smtClean="0"/>
              <a:t>Secure Sketches</a:t>
            </a:r>
            <a:r>
              <a:rPr lang="en-US" sz="2800" dirty="0" smtClean="0"/>
              <a:t> suffer from entropy losses in information theoretic setting</a:t>
            </a:r>
          </a:p>
          <a:p>
            <a:pPr lvl="1"/>
            <a:r>
              <a:rPr lang="en-US" dirty="0" smtClean="0"/>
              <a:t>May keep the resulting key from being useful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2800" dirty="0" smtClean="0"/>
              <a:t>What about the Computational Setting?</a:t>
            </a:r>
          </a:p>
          <a:p>
            <a:r>
              <a:rPr lang="en-US" sz="2800" dirty="0" smtClean="0"/>
              <a:t>Negative Result: </a:t>
            </a:r>
            <a:br>
              <a:rPr lang="en-US" sz="2800" dirty="0" smtClean="0"/>
            </a:br>
            <a:r>
              <a:rPr lang="en-US" sz="2800" dirty="0" smtClean="0"/>
              <a:t>This entropy loss in inherent for </a:t>
            </a:r>
            <a:r>
              <a:rPr lang="en-US" sz="2800" i="1" dirty="0" smtClean="0"/>
              <a:t>Secure Sketches</a:t>
            </a:r>
          </a:p>
          <a:p>
            <a:endParaRPr lang="en-US" sz="1800" dirty="0" smtClean="0"/>
          </a:p>
          <a:p>
            <a:r>
              <a:rPr lang="en-US" sz="2800" dirty="0" smtClean="0"/>
              <a:t>Positive Result: </a:t>
            </a:r>
            <a:br>
              <a:rPr lang="en-US" sz="2800" dirty="0" smtClean="0"/>
            </a:br>
            <a:r>
              <a:rPr lang="en-US" sz="2800" dirty="0" smtClean="0"/>
              <a:t>Construct lossless </a:t>
            </a:r>
            <a:r>
              <a:rPr lang="en-US" sz="2800" i="1" dirty="0" smtClean="0"/>
              <a:t>Computational Fuzzy Extractor</a:t>
            </a:r>
            <a:r>
              <a:rPr lang="en-US" sz="2800" dirty="0" smtClean="0"/>
              <a:t> using the </a:t>
            </a:r>
            <a:r>
              <a:rPr lang="en-US" sz="2800" i="1" dirty="0" smtClean="0"/>
              <a:t>Learning with Errors</a:t>
            </a:r>
            <a:r>
              <a:rPr lang="en-US" sz="2800" dirty="0" smtClean="0"/>
              <a:t> problem</a:t>
            </a:r>
          </a:p>
          <a:p>
            <a:pPr lvl="1"/>
            <a:r>
              <a:rPr lang="en-US" dirty="0" smtClean="0"/>
              <a:t>For Hamming distance over a finite field, </a:t>
            </a:r>
            <a:br>
              <a:rPr lang="en-US" dirty="0" smtClean="0"/>
            </a:br>
            <a:r>
              <a:rPr lang="en-US" dirty="0" smtClean="0"/>
              <a:t>with log errors and only for symbol-fixing sources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126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1440"/>
            <a:ext cx="8229600" cy="1143000"/>
          </a:xfrm>
        </p:spPr>
        <p:txBody>
          <a:bodyPr/>
          <a:lstStyle/>
          <a:p>
            <a:r>
              <a:rPr lang="en-US" dirty="0" smtClean="0"/>
              <a:t>Open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Improve error-tolerance</a:t>
            </a:r>
            <a:endParaRPr lang="en-US" i="1" baseline="-25000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Handle source distributions beyond </a:t>
            </a:r>
            <a:br>
              <a:rPr lang="en-US" dirty="0" smtClean="0">
                <a:latin typeface="Calibri"/>
                <a:cs typeface="Calibri"/>
              </a:rPr>
            </a:br>
            <a:r>
              <a:rPr lang="en-US" dirty="0" smtClean="0">
                <a:latin typeface="Calibri"/>
                <a:cs typeface="Calibri"/>
              </a:rPr>
              <a:t>symbol-fixing</a:t>
            </a:r>
          </a:p>
          <a:p>
            <a:endParaRPr lang="en-US" dirty="0" smtClean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Beat information-theoretic constructions on parameter sizes of practical relevance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Other computational assumptions?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55466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55339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252648" y="385010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6248" y="-261636"/>
            <a:ext cx="8229600" cy="861257"/>
          </a:xfrm>
        </p:spPr>
        <p:txBody>
          <a:bodyPr/>
          <a:lstStyle/>
          <a:p>
            <a:r>
              <a:rPr lang="en-US" dirty="0" smtClean="0"/>
              <a:t>Fuzzy Extractors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019808" y="68920"/>
            <a:ext cx="2092760" cy="1168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57935" y="92403"/>
            <a:ext cx="381695" cy="277047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70761" y="46260"/>
            <a:ext cx="1834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7257935" y="907787"/>
            <a:ext cx="381695" cy="2873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72726" y="826671"/>
            <a:ext cx="117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254005" y="462523"/>
            <a:ext cx="383660" cy="355600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668795" y="455657"/>
            <a:ext cx="63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  <a:cs typeface="Arial"/>
              </a:rPr>
              <a:t>Key</a:t>
            </a:r>
            <a:endParaRPr lang="en-US" sz="2400" dirty="0">
              <a:latin typeface="+mj-lt"/>
              <a:cs typeface="Arial"/>
            </a:endParaRP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-1" y="479309"/>
            <a:ext cx="9504948" cy="2853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Assume source has </a:t>
            </a:r>
            <a:r>
              <a:rPr lang="en-US" sz="2400" dirty="0" err="1" smtClean="0"/>
              <a:t>minentropy</a:t>
            </a:r>
            <a:r>
              <a:rPr lang="en-US" sz="2400" dirty="0" smtClean="0"/>
              <a:t> </a:t>
            </a:r>
            <a:r>
              <a:rPr lang="en-US" sz="2400" i="1" dirty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(no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dirty="0" smtClean="0"/>
              <a:t> is likelier than 2</a:t>
            </a:r>
            <a:r>
              <a:rPr lang="en-US" sz="2400" baseline="30000" dirty="0" smtClean="0"/>
              <a:t>−</a:t>
            </a:r>
            <a:r>
              <a:rPr lang="en-US" sz="2400" i="1" baseline="30000" dirty="0" smtClean="0">
                <a:latin typeface="Times New Roman"/>
                <a:cs typeface="Times New Roman"/>
              </a:rPr>
              <a:t>k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Fuzzy Extractors derive reliable keys from noisy data </a:t>
            </a:r>
            <a:r>
              <a:rPr lang="en-US" sz="2000" dirty="0" smtClean="0"/>
              <a:t>[BennetBrassardRobert85] …lots of work…  [DodisOstrovskyReyzinSmith04</a:t>
            </a:r>
            <a:r>
              <a:rPr lang="en-US" sz="2000" dirty="0"/>
              <a:t>] … </a:t>
            </a:r>
            <a:endParaRPr lang="en-US" sz="2000" dirty="0" smtClean="0"/>
          </a:p>
          <a:p>
            <a:r>
              <a:rPr lang="en-US" sz="2400" dirty="0" smtClean="0">
                <a:cs typeface="Calibri"/>
              </a:rPr>
              <a:t>Correctness</a:t>
            </a:r>
            <a:r>
              <a:rPr lang="en-US" sz="2400" dirty="0">
                <a:cs typeface="Calibri"/>
              </a:rPr>
              <a:t>: </a:t>
            </a:r>
            <a:r>
              <a:rPr lang="en-US" sz="2400" dirty="0">
                <a:latin typeface="Times New Roman"/>
                <a:cs typeface="Times New Roman"/>
              </a:rPr>
              <a:t>Gen, Rep</a:t>
            </a:r>
            <a:r>
              <a:rPr lang="en-US" sz="2400" dirty="0">
                <a:latin typeface="Calibri"/>
                <a:cs typeface="Calibri"/>
              </a:rPr>
              <a:t> give same key if 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>
                <a:latin typeface="Times New Roman"/>
                <a:cs typeface="Times New Roman"/>
              </a:rPr>
              <a:t>) &lt;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max</a:t>
            </a:r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Security: 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key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 ≈ (</a:t>
            </a:r>
            <a:r>
              <a:rPr lang="en-US" sz="2400" i="1" dirty="0" smtClean="0">
                <a:latin typeface="Times New Roman"/>
                <a:cs typeface="Times New Roman"/>
              </a:rPr>
              <a:t>U</a:t>
            </a:r>
            <a:r>
              <a:rPr lang="en-US" sz="2400" dirty="0" smtClean="0">
                <a:latin typeface="Times New Roman"/>
                <a:cs typeface="Times New Roman"/>
              </a:rPr>
              <a:t> , 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</a:p>
          <a:p>
            <a:r>
              <a:rPr lang="en-US" sz="2400" dirty="0" smtClean="0">
                <a:solidFill>
                  <a:prstClr val="black"/>
                </a:solidFill>
                <a:cs typeface="Calibri"/>
              </a:rPr>
              <a:t>Typical Construction: 	- derive </a:t>
            </a:r>
            <a:r>
              <a:rPr lang="en-US" sz="2400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key </a:t>
            </a:r>
            <a:r>
              <a:rPr lang="en-US" sz="2400" dirty="0" smtClean="0">
                <a:solidFill>
                  <a:prstClr val="black"/>
                </a:solidFill>
                <a:cs typeface="Calibri"/>
              </a:rPr>
              <a:t>using a randomness extractor</a:t>
            </a:r>
            <a:br>
              <a:rPr lang="en-US" sz="2400" dirty="0" smtClean="0">
                <a:solidFill>
                  <a:prstClr val="black"/>
                </a:solidFill>
                <a:cs typeface="Calibri"/>
              </a:rPr>
            </a:br>
            <a:r>
              <a:rPr lang="en-US" sz="2400" dirty="0" smtClean="0">
                <a:solidFill>
                  <a:prstClr val="black"/>
                </a:solidFill>
                <a:cs typeface="Calibri"/>
              </a:rPr>
              <a:t>							- correct errors using a </a:t>
            </a:r>
            <a:r>
              <a:rPr lang="en-US" sz="2400" i="1" u="sng" dirty="0" smtClean="0">
                <a:solidFill>
                  <a:prstClr val="black"/>
                </a:solidFill>
                <a:cs typeface="Calibri"/>
              </a:rPr>
              <a:t>secure sketch</a:t>
            </a:r>
            <a:endParaRPr lang="en-US" sz="1800" i="1" u="sng" dirty="0">
              <a:latin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52770" y="4650145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3042" y="3744379"/>
            <a:ext cx="2111840" cy="2342700"/>
            <a:chOff x="6838074" y="2246479"/>
            <a:chExt cx="981495" cy="1803616"/>
          </a:xfrm>
        </p:grpSpPr>
        <p:sp>
          <p:nvSpPr>
            <p:cNvPr id="70" name="Trapezoid 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 bwMode="auto">
          <a:xfrm flipV="1">
            <a:off x="702254" y="510475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3574885" y="435078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3584314" y="549622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76" name="Group 75"/>
          <p:cNvGrpSpPr/>
          <p:nvPr/>
        </p:nvGrpSpPr>
        <p:grpSpPr>
          <a:xfrm>
            <a:off x="5198417" y="4631104"/>
            <a:ext cx="2578823" cy="1877041"/>
            <a:chOff x="6827762" y="2135962"/>
            <a:chExt cx="991808" cy="1914133"/>
          </a:xfrm>
        </p:grpSpPr>
        <p:sp>
          <p:nvSpPr>
            <p:cNvPr id="77" name="Trapezoid 76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 bwMode="auto">
          <a:xfrm flipV="1">
            <a:off x="4442091" y="5952904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81" name="Straight Arrow Connector 80"/>
          <p:cNvCxnSpPr/>
          <p:nvPr/>
        </p:nvCxnSpPr>
        <p:spPr bwMode="auto">
          <a:xfrm flipV="1">
            <a:off x="7777239" y="53292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3" name="TextBox 82"/>
          <p:cNvSpPr txBox="1"/>
          <p:nvPr/>
        </p:nvSpPr>
        <p:spPr>
          <a:xfrm>
            <a:off x="791399" y="4570826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259236" y="387638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9313" y="4906860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96149" y="5478366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7852457" y="4765042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859045" y="4791322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563009" y="5201232"/>
            <a:ext cx="777240" cy="1042416"/>
            <a:chOff x="6851952" y="2558143"/>
            <a:chExt cx="967619" cy="1491952"/>
          </a:xfrm>
        </p:grpSpPr>
        <p:sp>
          <p:nvSpPr>
            <p:cNvPr id="32" name="Trapezoid 3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3" name="Elbow Connector 42"/>
          <p:cNvCxnSpPr>
            <a:endCxn id="32" idx="0"/>
          </p:cNvCxnSpPr>
          <p:nvPr/>
        </p:nvCxnSpPr>
        <p:spPr>
          <a:xfrm rot="10800000" flipV="1">
            <a:off x="7340249" y="5340754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H="1">
            <a:off x="1492904" y="4704303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115112" y="4175635"/>
            <a:ext cx="777140" cy="1044618"/>
            <a:chOff x="6851952" y="2558143"/>
            <a:chExt cx="967619" cy="1491952"/>
          </a:xfrm>
        </p:grpSpPr>
        <p:sp>
          <p:nvSpPr>
            <p:cNvPr id="46" name="Trapezoid 45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48" name="Elbow Connector 47"/>
          <p:cNvCxnSpPr>
            <a:endCxn id="46" idx="0"/>
          </p:cNvCxnSpPr>
          <p:nvPr/>
        </p:nvCxnSpPr>
        <p:spPr>
          <a:xfrm rot="10800000" flipV="1">
            <a:off x="2892253" y="4350782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endCxn id="60" idx="2"/>
          </p:cNvCxnSpPr>
          <p:nvPr/>
        </p:nvCxnSpPr>
        <p:spPr>
          <a:xfrm rot="10800000" flipH="1" flipV="1">
            <a:off x="1492901" y="5118137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2048280" y="5270536"/>
            <a:ext cx="1018094" cy="734722"/>
            <a:chOff x="7008234" y="2074428"/>
            <a:chExt cx="391556" cy="749241"/>
          </a:xfrm>
        </p:grpSpPr>
        <p:sp>
          <p:nvSpPr>
            <p:cNvPr id="60" name="Trapezoid 59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2" name="Elbow Connector 61"/>
          <p:cNvCxnSpPr/>
          <p:nvPr/>
        </p:nvCxnSpPr>
        <p:spPr>
          <a:xfrm rot="10800000" flipV="1">
            <a:off x="2892243" y="5496221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5341044" y="5361691"/>
            <a:ext cx="746870" cy="734722"/>
            <a:chOff x="6995999" y="2074428"/>
            <a:chExt cx="423951" cy="749241"/>
          </a:xfrm>
        </p:grpSpPr>
        <p:sp>
          <p:nvSpPr>
            <p:cNvPr id="64" name="Trapezoid 63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67" name="Straight Connector 66"/>
          <p:cNvCxnSpPr/>
          <p:nvPr/>
        </p:nvCxnSpPr>
        <p:spPr>
          <a:xfrm>
            <a:off x="5261311" y="5964505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261311" y="551099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 bwMode="auto">
          <a:xfrm>
            <a:off x="5934423" y="5787339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82" name="Rectangle 81"/>
          <p:cNvSpPr/>
          <p:nvPr/>
        </p:nvSpPr>
        <p:spPr>
          <a:xfrm>
            <a:off x="5978405" y="5283198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3112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06"/>
          <p:cNvSpPr/>
          <p:nvPr/>
        </p:nvSpPr>
        <p:spPr>
          <a:xfrm>
            <a:off x="3450451" y="4683161"/>
            <a:ext cx="308929" cy="363581"/>
          </a:xfrm>
          <a:prstGeom prst="rect">
            <a:avLst/>
          </a:prstGeom>
          <a:solidFill>
            <a:srgbClr val="82A0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244439" y="4654219"/>
            <a:ext cx="308929" cy="363581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39061" y="2098019"/>
            <a:ext cx="779846" cy="734722"/>
          </a:xfrm>
          <a:prstGeom prst="rect">
            <a:avLst/>
          </a:prstGeom>
          <a:solidFill>
            <a:srgbClr val="FFF4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158498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3850" y="3932127"/>
            <a:ext cx="1655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Code Offset</a:t>
            </a:r>
            <a:br>
              <a:rPr lang="en-US" sz="2400" dirty="0" smtClean="0"/>
            </a:br>
            <a:r>
              <a:rPr lang="en-US" sz="2400" dirty="0" smtClean="0"/>
              <a:t>Sketch</a:t>
            </a:r>
            <a:endParaRPr lang="en-US" sz="2400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56136"/>
            <a:ext cx="208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p </a:t>
            </a:r>
            <a:r>
              <a:rPr lang="en-US" sz="2400" i="1" dirty="0" smtClean="0">
                <a:latin typeface="Times New Roman"/>
                <a:cs typeface="Times New Roman"/>
              </a:rPr>
              <a:t> =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597" y="4994678"/>
            <a:ext cx="182744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  </a:t>
            </a:r>
            <a:r>
              <a:rPr lang="en-US" sz="2400" dirty="0" smtClean="0">
                <a:latin typeface="Calibri"/>
                <a:cs typeface="Calibri"/>
              </a:rPr>
              <a:t>generates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a code that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corrects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errors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905070" y="400771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= </a:t>
            </a:r>
            <a:r>
              <a:rPr lang="en-US" sz="2400" i="1" dirty="0" err="1" smtClean="0">
                <a:latin typeface="Times New Roman"/>
                <a:cs typeface="Times New Roman"/>
              </a:rPr>
              <a:t>Gx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131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  <p:bldP spid="73" grpId="0" animBg="1"/>
      <p:bldP spid="68" grpId="0" animBg="1"/>
      <p:bldP spid="69" grpId="0" animBg="1"/>
      <p:bldP spid="70" grpId="0"/>
      <p:bldP spid="74" grpId="0" animBg="1"/>
      <p:bldP spid="75" grpId="0" animBg="1"/>
      <p:bldP spid="79" grpId="0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2039061" y="2098019"/>
            <a:ext cx="779846" cy="734722"/>
          </a:xfrm>
          <a:prstGeom prst="rect">
            <a:avLst/>
          </a:prstGeom>
          <a:solidFill>
            <a:srgbClr val="FFF40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36"/>
          <p:cNvSpPr>
            <a:spLocks noChangeArrowheads="1"/>
          </p:cNvSpPr>
          <p:nvPr/>
        </p:nvSpPr>
        <p:spPr bwMode="auto">
          <a:xfrm>
            <a:off x="1974944" y="6267930"/>
            <a:ext cx="5841691" cy="52860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50000"/>
                  <a:satMod val="300000"/>
                  <a:alpha val="24000"/>
                </a:schemeClr>
              </a:gs>
              <a:gs pos="35000">
                <a:schemeClr val="accent1">
                  <a:tint val="37000"/>
                  <a:satMod val="300000"/>
                  <a:alpha val="24000"/>
                </a:schemeClr>
              </a:gs>
              <a:gs pos="100000">
                <a:schemeClr val="accent1">
                  <a:tint val="15000"/>
                  <a:satMod val="350000"/>
                  <a:alpha val="2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905070" y="5675567"/>
            <a:ext cx="308929" cy="363581"/>
          </a:xfrm>
          <a:prstGeom prst="rect">
            <a:avLst/>
          </a:prstGeom>
          <a:solidFill>
            <a:srgbClr val="82A0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450451" y="4683161"/>
            <a:ext cx="308929" cy="363581"/>
          </a:xfrm>
          <a:prstGeom prst="rect">
            <a:avLst/>
          </a:prstGeom>
          <a:solidFill>
            <a:srgbClr val="82A0FF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244439" y="4654219"/>
            <a:ext cx="308929" cy="363581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66" y="-284162"/>
            <a:ext cx="8229600" cy="1143000"/>
          </a:xfrm>
        </p:spPr>
        <p:txBody>
          <a:bodyPr/>
          <a:lstStyle/>
          <a:p>
            <a:r>
              <a:rPr lang="en-US" dirty="0" smtClean="0"/>
              <a:t>Secure Sketches</a:t>
            </a:r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 flipH="1">
            <a:off x="0" y="34798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 bwMode="auto">
          <a:xfrm>
            <a:off x="2209804" y="3882701"/>
            <a:ext cx="5012765" cy="158498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93850" y="3932127"/>
            <a:ext cx="1655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Code Offset</a:t>
            </a:r>
            <a:br>
              <a:rPr lang="en-US" sz="2400" dirty="0" smtClean="0"/>
            </a:br>
            <a:r>
              <a:rPr lang="en-US" sz="2400" dirty="0" smtClean="0"/>
              <a:t>Sketch</a:t>
            </a:r>
            <a:endParaRPr lang="en-US" sz="2400" dirty="0"/>
          </a:p>
        </p:txBody>
      </p:sp>
      <p:cxnSp>
        <p:nvCxnSpPr>
          <p:cNvPr id="71" name="Straight Arrow Connector 70"/>
          <p:cNvCxnSpPr>
            <a:stCxn id="75" idx="3"/>
            <a:endCxn id="74" idx="7"/>
          </p:cNvCxnSpPr>
          <p:nvPr/>
        </p:nvCxnSpPr>
        <p:spPr bwMode="auto">
          <a:xfrm flipH="1">
            <a:off x="3418061" y="4238548"/>
            <a:ext cx="2254486" cy="9953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Oval 73"/>
          <p:cNvSpPr/>
          <p:nvPr/>
        </p:nvSpPr>
        <p:spPr bwMode="auto">
          <a:xfrm>
            <a:off x="3307194" y="5219438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5653525" y="4154553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209804" y="4556136"/>
            <a:ext cx="208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p </a:t>
            </a:r>
            <a:r>
              <a:rPr lang="en-US" sz="2400" i="1" dirty="0" smtClean="0">
                <a:latin typeface="Times New Roman"/>
                <a:cs typeface="Times New Roman"/>
              </a:rPr>
              <a:t> =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597" y="4994678"/>
            <a:ext cx="182744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G  </a:t>
            </a:r>
            <a:r>
              <a:rPr lang="en-US" sz="2400" dirty="0" smtClean="0">
                <a:latin typeface="Calibri"/>
                <a:cs typeface="Calibri"/>
              </a:rPr>
              <a:t>generates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a code that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corrects</a:t>
            </a:r>
            <a:br>
              <a:rPr lang="en-US" sz="2400" dirty="0" smtClean="0">
                <a:latin typeface="Calibri"/>
                <a:cs typeface="Calibri"/>
              </a:rPr>
            </a:b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lang="en-US" sz="2400" i="1" dirty="0" err="1" smtClean="0">
                <a:latin typeface="Times New Roman"/>
                <a:cs typeface="Times New Roman"/>
              </a:rPr>
              <a:t>d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max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errors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905070" y="400771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 = </a:t>
            </a:r>
            <a:r>
              <a:rPr lang="en-US" sz="2400" i="1" dirty="0" err="1" smtClean="0">
                <a:latin typeface="Times New Roman"/>
                <a:cs typeface="Times New Roman"/>
              </a:rPr>
              <a:t>Gx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4179313" y="672458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779435" y="1472498"/>
            <a:ext cx="352425" cy="358642"/>
          </a:xfrm>
          <a:prstGeom prst="rect">
            <a:avLst/>
          </a:prstGeom>
          <a:solidFill>
            <a:srgbClr val="82A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1389707" y="566732"/>
            <a:ext cx="2111840" cy="2342700"/>
            <a:chOff x="6838074" y="2246479"/>
            <a:chExt cx="981495" cy="1803616"/>
          </a:xfrm>
        </p:grpSpPr>
        <p:sp>
          <p:nvSpPr>
            <p:cNvPr id="170" name="Trapezoid 169"/>
            <p:cNvSpPr/>
            <p:nvPr/>
          </p:nvSpPr>
          <p:spPr bwMode="auto">
            <a:xfrm rot="5400000">
              <a:off x="6589784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838074" y="2246479"/>
              <a:ext cx="371070" cy="355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Gen</a:t>
              </a:r>
              <a:endParaRPr lang="en-US" sz="2400" i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172" name="Straight Arrow Connector 171"/>
          <p:cNvCxnSpPr/>
          <p:nvPr/>
        </p:nvCxnSpPr>
        <p:spPr bwMode="auto">
          <a:xfrm flipV="1">
            <a:off x="628919" y="192710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3501550" y="117313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4" name="Straight Arrow Connector 173"/>
          <p:cNvCxnSpPr/>
          <p:nvPr/>
        </p:nvCxnSpPr>
        <p:spPr bwMode="auto">
          <a:xfrm>
            <a:off x="3510979" y="231857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grpSp>
        <p:nvGrpSpPr>
          <p:cNvPr id="175" name="Group 174"/>
          <p:cNvGrpSpPr/>
          <p:nvPr/>
        </p:nvGrpSpPr>
        <p:grpSpPr>
          <a:xfrm>
            <a:off x="5125082" y="1453457"/>
            <a:ext cx="2578823" cy="1877041"/>
            <a:chOff x="6827762" y="2135962"/>
            <a:chExt cx="991808" cy="1914133"/>
          </a:xfrm>
        </p:grpSpPr>
        <p:sp>
          <p:nvSpPr>
            <p:cNvPr id="176" name="Trapezoid 175"/>
            <p:cNvSpPr/>
            <p:nvPr/>
          </p:nvSpPr>
          <p:spPr bwMode="auto">
            <a:xfrm rot="5400000">
              <a:off x="6589785" y="2820309"/>
              <a:ext cx="1491952" cy="967619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6827762" y="2135962"/>
              <a:ext cx="29389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Rep</a:t>
              </a:r>
              <a:endParaRPr lang="en-US" sz="24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78" name="Straight Arrow Connector 177"/>
          <p:cNvCxnSpPr/>
          <p:nvPr/>
        </p:nvCxnSpPr>
        <p:spPr bwMode="auto">
          <a:xfrm flipV="1">
            <a:off x="4368756" y="277525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9" name="Straight Arrow Connector 178"/>
          <p:cNvCxnSpPr/>
          <p:nvPr/>
        </p:nvCxnSpPr>
        <p:spPr bwMode="auto">
          <a:xfrm flipV="1">
            <a:off x="7703904" y="215156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80" name="TextBox 179"/>
          <p:cNvSpPr txBox="1"/>
          <p:nvPr/>
        </p:nvSpPr>
        <p:spPr>
          <a:xfrm>
            <a:off x="718064" y="1393179"/>
            <a:ext cx="52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24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4185901" y="698738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05978" y="1729213"/>
            <a:ext cx="496183" cy="523220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lang="en-US" sz="28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522814" y="2300719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endParaRPr lang="en-US" sz="2400" dirty="0"/>
          </a:p>
        </p:txBody>
      </p:sp>
      <p:sp>
        <p:nvSpPr>
          <p:cNvPr id="184" name="Rectangle 183"/>
          <p:cNvSpPr/>
          <p:nvPr/>
        </p:nvSpPr>
        <p:spPr>
          <a:xfrm>
            <a:off x="7779122" y="1587395"/>
            <a:ext cx="640194" cy="479703"/>
          </a:xfrm>
          <a:prstGeom prst="rect">
            <a:avLst/>
          </a:prstGeom>
          <a:solidFill>
            <a:srgbClr val="0011B2"/>
          </a:solidFill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7785710" y="1613675"/>
            <a:ext cx="69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lang="en-US" sz="24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grpSp>
        <p:nvGrpSpPr>
          <p:cNvPr id="186" name="Group 185"/>
          <p:cNvGrpSpPr/>
          <p:nvPr/>
        </p:nvGrpSpPr>
        <p:grpSpPr>
          <a:xfrm>
            <a:off x="6489674" y="2023585"/>
            <a:ext cx="777240" cy="1042416"/>
            <a:chOff x="6851952" y="2558143"/>
            <a:chExt cx="967619" cy="1491952"/>
          </a:xfrm>
        </p:grpSpPr>
        <p:sp>
          <p:nvSpPr>
            <p:cNvPr id="187" name="Trapezoid 186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894286" y="2997469"/>
              <a:ext cx="866199" cy="660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89" name="Elbow Connector 188"/>
          <p:cNvCxnSpPr>
            <a:endCxn id="187" idx="0"/>
          </p:cNvCxnSpPr>
          <p:nvPr/>
        </p:nvCxnSpPr>
        <p:spPr>
          <a:xfrm rot="10800000" flipV="1">
            <a:off x="7266914" y="2163107"/>
            <a:ext cx="436990" cy="38168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/>
          <p:nvPr/>
        </p:nvCxnSpPr>
        <p:spPr>
          <a:xfrm rot="10800000" flipH="1">
            <a:off x="1419569" y="1526656"/>
            <a:ext cx="622200" cy="413835"/>
          </a:xfrm>
          <a:prstGeom prst="bentConnector3">
            <a:avLst>
              <a:gd name="adj1" fmla="val 36073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2041777" y="997988"/>
            <a:ext cx="777140" cy="1044618"/>
            <a:chOff x="6851952" y="2558143"/>
            <a:chExt cx="967619" cy="1491952"/>
          </a:xfrm>
        </p:grpSpPr>
        <p:sp>
          <p:nvSpPr>
            <p:cNvPr id="192" name="Trapezoid 191"/>
            <p:cNvSpPr/>
            <p:nvPr/>
          </p:nvSpPr>
          <p:spPr bwMode="auto">
            <a:xfrm rot="5400000">
              <a:off x="6589786" y="2820309"/>
              <a:ext cx="1491952" cy="967619"/>
            </a:xfrm>
            <a:prstGeom prst="trapezoid">
              <a:avLst>
                <a:gd name="adj" fmla="val 425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894285" y="2997469"/>
              <a:ext cx="866310" cy="659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Ext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4" name="Elbow Connector 193"/>
          <p:cNvCxnSpPr>
            <a:endCxn id="192" idx="0"/>
          </p:cNvCxnSpPr>
          <p:nvPr/>
        </p:nvCxnSpPr>
        <p:spPr>
          <a:xfrm rot="10800000" flipV="1">
            <a:off x="2818918" y="1173135"/>
            <a:ext cx="682635" cy="347162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/>
          <p:cNvCxnSpPr>
            <a:endCxn id="197" idx="2"/>
          </p:cNvCxnSpPr>
          <p:nvPr/>
        </p:nvCxnSpPr>
        <p:spPr>
          <a:xfrm rot="10800000" flipH="1" flipV="1">
            <a:off x="1419566" y="1940490"/>
            <a:ext cx="622203" cy="519762"/>
          </a:xfrm>
          <a:prstGeom prst="bentConnector3">
            <a:avLst>
              <a:gd name="adj1" fmla="val 34764"/>
            </a:avLst>
          </a:prstGeom>
          <a:ln w="9525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1974945" y="2092889"/>
            <a:ext cx="1018094" cy="734722"/>
            <a:chOff x="7008234" y="2074428"/>
            <a:chExt cx="391556" cy="749241"/>
          </a:xfrm>
        </p:grpSpPr>
        <p:sp>
          <p:nvSpPr>
            <p:cNvPr id="197" name="Trapezoid 196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008234" y="2260734"/>
              <a:ext cx="391556" cy="4394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Sketch</a:t>
              </a:r>
              <a:endParaRPr lang="en-US" sz="2200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199" name="Elbow Connector 198"/>
          <p:cNvCxnSpPr/>
          <p:nvPr/>
        </p:nvCxnSpPr>
        <p:spPr>
          <a:xfrm rot="10800000" flipV="1">
            <a:off x="2818908" y="2318574"/>
            <a:ext cx="682642" cy="141678"/>
          </a:xfrm>
          <a:prstGeom prst="bentConnector3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5267709" y="2184044"/>
            <a:ext cx="746870" cy="734722"/>
            <a:chOff x="6995999" y="2074428"/>
            <a:chExt cx="423951" cy="749241"/>
          </a:xfrm>
        </p:grpSpPr>
        <p:sp>
          <p:nvSpPr>
            <p:cNvPr id="201" name="Trapezoid 200"/>
            <p:cNvSpPr/>
            <p:nvPr/>
          </p:nvSpPr>
          <p:spPr bwMode="auto">
            <a:xfrm rot="5400000">
              <a:off x="6808760" y="2299608"/>
              <a:ext cx="749241" cy="298882"/>
            </a:xfrm>
            <a:prstGeom prst="trapezoid">
              <a:avLst>
                <a:gd name="adj" fmla="val 0"/>
              </a:avLst>
            </a:prstGeom>
            <a:solidFill>
              <a:srgbClr val="FFF40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  <a:ea typeface="ＭＳ Ｐゴシック" charset="0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6995999" y="2219838"/>
              <a:ext cx="423951" cy="4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Rec</a:t>
              </a:r>
              <a:endParaRPr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cxnSp>
        <p:nvCxnSpPr>
          <p:cNvPr id="203" name="Straight Connector 202"/>
          <p:cNvCxnSpPr/>
          <p:nvPr/>
        </p:nvCxnSpPr>
        <p:spPr>
          <a:xfrm>
            <a:off x="5187976" y="2786858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187976" y="2333351"/>
            <a:ext cx="1270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 bwMode="auto">
          <a:xfrm>
            <a:off x="5861088" y="2609692"/>
            <a:ext cx="62858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206" name="Rectangle 205"/>
          <p:cNvSpPr/>
          <p:nvPr/>
        </p:nvSpPr>
        <p:spPr>
          <a:xfrm>
            <a:off x="5905070" y="2105551"/>
            <a:ext cx="529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 flipV="1">
            <a:off x="3437083" y="4864112"/>
            <a:ext cx="2437506" cy="4045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H="1" flipV="1">
            <a:off x="5764392" y="4238548"/>
            <a:ext cx="156120" cy="54156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941300" y="4410785"/>
            <a:ext cx="142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/>
                <a:cs typeface="Times New Roman"/>
              </a:rPr>
              <a:t>p </a:t>
            </a:r>
            <a:r>
              <a:rPr lang="en-US" sz="2400" dirty="0" smtClean="0">
                <a:sym typeface="Symbol"/>
              </a:rPr>
              <a:t>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1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8" name="Rectangle 36"/>
          <p:cNvSpPr>
            <a:spLocks noChangeArrowheads="1"/>
          </p:cNvSpPr>
          <p:nvPr/>
        </p:nvSpPr>
        <p:spPr bwMode="auto">
          <a:xfrm>
            <a:off x="7296327" y="3636211"/>
            <a:ext cx="1847673" cy="236283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dirty="0" smtClean="0"/>
              <a:t>If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/>
              <a:t> and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r>
              <a:rPr lang="en-US" sz="2400" dirty="0" smtClean="0"/>
              <a:t> are close </a:t>
            </a:r>
            <a:br>
              <a:rPr lang="en-US" sz="2400" dirty="0" smtClean="0"/>
            </a:br>
            <a:r>
              <a:rPr lang="en-US" sz="2400" dirty="0" smtClean="0"/>
              <a:t>then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>
                <a:latin typeface="Times New Roman"/>
                <a:cs typeface="Times New Roman"/>
              </a:rPr>
              <a:t>’ </a:t>
            </a:r>
            <a:r>
              <a:rPr lang="en-US" sz="2400" i="1" dirty="0" smtClean="0">
                <a:latin typeface="Times New Roman"/>
                <a:cs typeface="Times New Roman"/>
              </a:rPr>
              <a:t>= 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endParaRPr lang="en-US" sz="2400" i="1" dirty="0" smtClean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400" dirty="0" smtClean="0"/>
              <a:t>so</a:t>
            </a:r>
          </a:p>
          <a:p>
            <a:pPr>
              <a:defRPr/>
            </a:pP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=</a:t>
            </a:r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i="1" dirty="0" smtClean="0">
                <a:latin typeface="Times New Roman"/>
                <a:cs typeface="Times New Roman"/>
              </a:rPr>
              <a:t>’</a:t>
            </a:r>
            <a:r>
              <a:rPr lang="en-US" sz="2400" dirty="0" smtClean="0">
                <a:sym typeface="Symbol"/>
              </a:rPr>
              <a:t>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endParaRPr lang="en-US" sz="2400" i="1" dirty="0">
              <a:latin typeface="Times New Roman"/>
              <a:cs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04910" y="3875078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ec</a:t>
            </a:r>
            <a:r>
              <a:rPr lang="en-US" sz="2400" dirty="0" smtClean="0">
                <a:latin typeface="Times New Roman"/>
                <a:cs typeface="Times New Roman"/>
              </a:rPr>
              <a:t>’=</a:t>
            </a:r>
            <a:r>
              <a:rPr lang="en-US" sz="2400" i="1" dirty="0" smtClean="0">
                <a:latin typeface="Times New Roman"/>
                <a:cs typeface="Times New Roman"/>
              </a:rPr>
              <a:t>Dec</a:t>
            </a:r>
            <a:r>
              <a:rPr lang="en-US" sz="2400" dirty="0" smtClean="0">
                <a:latin typeface="Times New Roman"/>
                <a:cs typeface="Times New Roman"/>
              </a:rPr>
              <a:t>(</a:t>
            </a:r>
            <a:r>
              <a:rPr lang="en-US" sz="2400" i="1" dirty="0" smtClean="0">
                <a:latin typeface="Times New Roman"/>
                <a:cs typeface="Times New Roman"/>
              </a:rPr>
              <a:t>p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  <a:sym typeface="Symbol"/>
              </a:rPr>
              <a:t> </a:t>
            </a:r>
            <a:r>
              <a:rPr lang="en-US" sz="2400" i="1" dirty="0">
                <a:latin typeface="Times New Roman"/>
                <a:cs typeface="Times New Roman"/>
              </a:rPr>
              <a:t>w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latin typeface="Times New Roman"/>
                <a:cs typeface="Times New Roman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855567" y="4780117"/>
            <a:ext cx="129889" cy="9840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209804" y="5675567"/>
            <a:ext cx="308929" cy="363581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36"/>
          <p:cNvSpPr>
            <a:spLocks noChangeArrowheads="1"/>
          </p:cNvSpPr>
          <p:nvPr/>
        </p:nvSpPr>
        <p:spPr bwMode="auto">
          <a:xfrm>
            <a:off x="2062756" y="5537276"/>
            <a:ext cx="4330338" cy="52860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>
                  <a:tint val="50000"/>
                  <a:satMod val="300000"/>
                  <a:alpha val="24000"/>
                </a:schemeClr>
              </a:gs>
              <a:gs pos="35000">
                <a:schemeClr val="accent1">
                  <a:tint val="37000"/>
                  <a:satMod val="300000"/>
                  <a:alpha val="24000"/>
                </a:schemeClr>
              </a:gs>
              <a:gs pos="100000">
                <a:schemeClr val="accent1">
                  <a:tint val="15000"/>
                  <a:satMod val="350000"/>
                  <a:alpha val="25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i="1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lang="en-US" sz="2400" i="1" dirty="0">
                <a:latin typeface="Times New Roman"/>
                <a:cs typeface="Times New Roman"/>
              </a:rPr>
              <a:t>  </a:t>
            </a:r>
            <a:r>
              <a:rPr lang="en-US" sz="2400" dirty="0">
                <a:cs typeface="Calibri"/>
              </a:rPr>
              <a:t>reveals information about </a:t>
            </a:r>
            <a:r>
              <a:rPr lang="en-US" sz="2400" i="1" dirty="0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endParaRPr lang="en-US" sz="2400" dirty="0">
              <a:latin typeface="Times New Roman"/>
              <a:cs typeface="Times New Roman"/>
            </a:endParaRPr>
          </a:p>
        </p:txBody>
      </p:sp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058728"/>
              </p:ext>
            </p:extLst>
          </p:nvPr>
        </p:nvGraphicFramePr>
        <p:xfrm>
          <a:off x="2015136" y="6292668"/>
          <a:ext cx="57467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2" name="Equation" r:id="rId4" imgW="2501900" imgH="215900" progId="Equation.3">
                  <p:embed/>
                </p:oleObj>
              </mc:Choice>
              <mc:Fallback>
                <p:oleObj name="Equation" r:id="rId4" imgW="2501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5136" y="6292668"/>
                        <a:ext cx="5746750" cy="498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Rectangle 36"/>
          <p:cNvSpPr>
            <a:spLocks noChangeArrowheads="1"/>
          </p:cNvSpPr>
          <p:nvPr/>
        </p:nvSpPr>
        <p:spPr bwMode="auto">
          <a:xfrm>
            <a:off x="5880043" y="601519"/>
            <a:ext cx="2990215" cy="110599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>
                <a:latin typeface="Calibri"/>
                <a:cs typeface="Calibri"/>
              </a:rPr>
              <a:t>E</a:t>
            </a:r>
            <a:r>
              <a:rPr lang="en-US" sz="2400" b="1" dirty="0" smtClean="0">
                <a:latin typeface="Calibri"/>
                <a:cs typeface="Calibri"/>
              </a:rPr>
              <a:t>xtract from distributions of reduced entropy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7008681" y="1730925"/>
            <a:ext cx="251381" cy="447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1419568" y="507683"/>
            <a:ext cx="2990215" cy="110599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>
              <a:defRPr/>
            </a:pPr>
            <a:r>
              <a:rPr lang="en-US" sz="2400" b="1" dirty="0" smtClean="0">
                <a:latin typeface="Calibri"/>
                <a:cs typeface="Calibri"/>
              </a:rPr>
              <a:t>Guarantee a bound</a:t>
            </a:r>
            <a:br>
              <a:rPr lang="en-US" sz="2400" b="1" dirty="0" smtClean="0">
                <a:latin typeface="Calibri"/>
                <a:cs typeface="Calibri"/>
              </a:rPr>
            </a:br>
            <a:r>
              <a:rPr lang="en-US" sz="2400" b="1" dirty="0" smtClean="0">
                <a:latin typeface="Calibri"/>
                <a:cs typeface="Calibri"/>
              </a:rPr>
              <a:t>on how much entropy</a:t>
            </a:r>
            <a:br>
              <a:rPr lang="en-US" sz="2400" b="1" dirty="0" smtClean="0">
                <a:latin typeface="Calibri"/>
                <a:cs typeface="Calibri"/>
              </a:rPr>
            </a:br>
            <a:r>
              <a:rPr lang="en-US" sz="2400" b="1" dirty="0" smtClean="0">
                <a:latin typeface="Calibri"/>
                <a:cs typeface="Calibri"/>
              </a:rPr>
              <a:t>gets reduced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48206" y="1637089"/>
            <a:ext cx="251381" cy="4473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24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78" grpId="0" animBg="1"/>
      <p:bldP spid="65" grpId="0" animBg="1"/>
      <p:bldP spid="76" grpId="0"/>
      <p:bldP spid="56" grpId="0"/>
      <p:bldP spid="58" grpId="0" animBg="1"/>
      <p:bldP spid="58" grpId="1" animBg="1"/>
      <p:bldP spid="59" grpId="0"/>
      <p:bldP spid="60" grpId="0" animBg="1"/>
      <p:bldP spid="62" grpId="0" animBg="1"/>
      <p:bldP spid="66" grpId="0" animBg="1"/>
      <p:bldP spid="81" grpId="0" animBg="1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88" y="-119062"/>
            <a:ext cx="8229600" cy="1143000"/>
          </a:xfrm>
        </p:spPr>
        <p:txBody>
          <a:bodyPr/>
          <a:lstStyle/>
          <a:p>
            <a:r>
              <a:rPr lang="en-US" dirty="0" smtClean="0"/>
              <a:t>Entropy Loss From Fuzzy Extractors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84" y="900068"/>
            <a:ext cx="9042816" cy="5093398"/>
          </a:xfrm>
        </p:spPr>
        <p:txBody>
          <a:bodyPr>
            <a:noAutofit/>
          </a:bodyPr>
          <a:lstStyle/>
          <a:p>
            <a:r>
              <a:rPr lang="en-US" sz="2400" dirty="0" smtClean="0"/>
              <a:t>Entropy is at a premium for physical sources</a:t>
            </a:r>
          </a:p>
          <a:p>
            <a:pPr lvl="1"/>
            <a:r>
              <a:rPr lang="en-US" sz="2200" dirty="0" smtClean="0"/>
              <a:t>Iris </a:t>
            </a:r>
            <a:r>
              <a:rPr lang="en-US" sz="2200" dirty="0"/>
              <a:t>≈</a:t>
            </a:r>
            <a:r>
              <a:rPr lang="en-US" sz="2200" dirty="0">
                <a:latin typeface="Times New Roman"/>
                <a:cs typeface="Times New Roman"/>
              </a:rPr>
              <a:t>249</a:t>
            </a:r>
            <a:r>
              <a:rPr lang="en-US" sz="2200" dirty="0"/>
              <a:t> [Daugman1996</a:t>
            </a:r>
            <a:r>
              <a:rPr lang="en-US" sz="2200" dirty="0" smtClean="0"/>
              <a:t>]</a:t>
            </a:r>
          </a:p>
          <a:p>
            <a:pPr lvl="1"/>
            <a:r>
              <a:rPr lang="en-US" sz="2200" dirty="0" smtClean="0"/>
              <a:t>Fingerprint ≈</a:t>
            </a:r>
            <a:r>
              <a:rPr lang="en-US" sz="2200" dirty="0" smtClean="0">
                <a:latin typeface="Times New Roman"/>
                <a:cs typeface="Times New Roman"/>
              </a:rPr>
              <a:t>82 </a:t>
            </a:r>
            <a:r>
              <a:rPr lang="en-US" sz="2200" dirty="0" smtClean="0">
                <a:latin typeface="Calibri"/>
                <a:cs typeface="Calibri"/>
              </a:rPr>
              <a:t>[RathaConnellBolle2001]</a:t>
            </a:r>
            <a:endParaRPr lang="en-US" sz="2200" dirty="0">
              <a:latin typeface="Calibri"/>
              <a:cs typeface="Calibri"/>
            </a:endParaRPr>
          </a:p>
          <a:p>
            <a:pPr lvl="1"/>
            <a:r>
              <a:rPr lang="en-US" sz="2200" dirty="0"/>
              <a:t>Passwords ≈</a:t>
            </a:r>
            <a:r>
              <a:rPr lang="en-US" sz="2200" dirty="0">
                <a:latin typeface="Times New Roman"/>
                <a:cs typeface="Times New Roman"/>
              </a:rPr>
              <a:t>31</a:t>
            </a:r>
            <a:r>
              <a:rPr lang="en-US" sz="2200" dirty="0">
                <a:cs typeface="Calibri"/>
              </a:rPr>
              <a:t> [ShayKomanduri+2010] </a:t>
            </a:r>
            <a:endParaRPr lang="en-US" sz="2200" dirty="0" smtClean="0">
              <a:cs typeface="Calibri"/>
            </a:endParaRPr>
          </a:p>
          <a:p>
            <a:pPr lvl="1"/>
            <a:r>
              <a:rPr lang="en-US" sz="2200" dirty="0" smtClean="0">
                <a:cs typeface="Calibri"/>
              </a:rPr>
              <a:t>User interaction – more entropy means more hassle for the user</a:t>
            </a:r>
            <a:endParaRPr lang="en-US" sz="2200" dirty="0">
              <a:cs typeface="Calibri"/>
            </a:endParaRPr>
          </a:p>
          <a:p>
            <a:r>
              <a:rPr lang="en-US" sz="2400" dirty="0" smtClean="0"/>
              <a:t>Above construction of fuzzy extractors, with the traditional analysis:</a:t>
            </a:r>
            <a:endParaRPr lang="en-US" sz="2400" dirty="0"/>
          </a:p>
          <a:p>
            <a:pPr lvl="1"/>
            <a:r>
              <a:rPr lang="en-US" sz="2200" dirty="0" smtClean="0"/>
              <a:t>Secure sketches loss = redundancy of code ≥ error correcting capability</a:t>
            </a:r>
          </a:p>
          <a:p>
            <a:pPr lvl="1"/>
            <a:r>
              <a:rPr lang="en-US" sz="2200" dirty="0" smtClean="0"/>
              <a:t>Plus randomness extractor loss of </a:t>
            </a:r>
            <a:r>
              <a:rPr lang="en-US" sz="2200" dirty="0" smtClean="0">
                <a:latin typeface="Times New Roman"/>
                <a:cs typeface="Times New Roman"/>
              </a:rPr>
              <a:t>2log (1</a:t>
            </a:r>
            <a:r>
              <a:rPr lang="en-US" sz="2200" i="1" dirty="0" smtClean="0">
                <a:latin typeface="Times New Roman"/>
                <a:cs typeface="Times New Roman"/>
              </a:rPr>
              <a:t>/</a:t>
            </a:r>
            <a:r>
              <a:rPr lang="en-US" sz="2200" i="1" dirty="0" err="1" smtClean="0">
                <a:latin typeface="Times New Roman"/>
                <a:cs typeface="Times New Roman"/>
              </a:rPr>
              <a:t>ε</a:t>
            </a:r>
            <a:r>
              <a:rPr lang="en-US" sz="2200" dirty="0" smtClean="0">
                <a:latin typeface="Times New Roman"/>
                <a:cs typeface="Times New Roman"/>
              </a:rPr>
              <a:t>)</a:t>
            </a:r>
            <a:endParaRPr lang="en-US" sz="2200" dirty="0" smtClean="0"/>
          </a:p>
          <a:p>
            <a:r>
              <a:rPr lang="en-US" sz="2400" dirty="0" smtClean="0"/>
              <a:t>Can we improve on this?</a:t>
            </a:r>
          </a:p>
          <a:p>
            <a:r>
              <a:rPr lang="en-US" sz="2400" dirty="0" smtClean="0"/>
              <a:t>Our suggestion: redefine secure sketches/fuzzy extractors </a:t>
            </a:r>
            <a:r>
              <a:rPr lang="en-US" sz="2400" u="sng" dirty="0" smtClean="0"/>
              <a:t>computationally</a:t>
            </a:r>
          </a:p>
          <a:p>
            <a:pPr lvl="1"/>
            <a:r>
              <a:rPr lang="en-US" sz="2000" dirty="0" smtClean="0"/>
              <a:t>I.e., give up on security against all-powerful adversaries,</a:t>
            </a:r>
            <a:br>
              <a:rPr lang="en-US" sz="2000" dirty="0" smtClean="0"/>
            </a:br>
            <a:r>
              <a:rPr lang="en-US" sz="2000" dirty="0" smtClean="0"/>
              <a:t>limit yourself to computational ones</a:t>
            </a:r>
            <a:endParaRPr lang="en-US" sz="2000" dirty="0"/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25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43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Can we do better in computational setting?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3583"/>
            <a:ext cx="8991600" cy="558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Our Results:</a:t>
            </a:r>
          </a:p>
          <a:p>
            <a:pPr marL="0" indent="0">
              <a:buNone/>
            </a:pPr>
            <a:endParaRPr lang="en-US" sz="3300" dirty="0" smtClean="0"/>
          </a:p>
          <a:p>
            <a:r>
              <a:rPr lang="en-US" dirty="0" smtClean="0"/>
              <a:t>For secure sketches: NO</a:t>
            </a:r>
          </a:p>
          <a:p>
            <a:pPr lvl="1"/>
            <a:r>
              <a:rPr lang="en-US" dirty="0" smtClean="0"/>
              <a:t>We show that defining a secure sketch in computational setting does not improve entropy loss</a:t>
            </a:r>
          </a:p>
          <a:p>
            <a:endParaRPr lang="en-US" dirty="0"/>
          </a:p>
          <a:p>
            <a:r>
              <a:rPr lang="en-US" dirty="0" smtClean="0"/>
              <a:t>For fuzzy extractors: YES</a:t>
            </a:r>
          </a:p>
          <a:p>
            <a:pPr lvl="1"/>
            <a:r>
              <a:rPr lang="en-US" dirty="0" smtClean="0"/>
              <a:t>We construct a </a:t>
            </a:r>
            <a:r>
              <a:rPr lang="en-US" i="1" dirty="0" smtClean="0"/>
              <a:t>lossless</a:t>
            </a:r>
            <a:r>
              <a:rPr lang="en-US" dirty="0" smtClean="0"/>
              <a:t> computational Fuzzy Extractor based on the Learning with Errors (LWE) problem</a:t>
            </a:r>
          </a:p>
          <a:p>
            <a:pPr lvl="1"/>
            <a:r>
              <a:rPr lang="en-US" dirty="0" smtClean="0"/>
              <a:t>To get it work on distributions other than uniform, we extend hardness of LWE to case when some dimensions have known error</a:t>
            </a:r>
          </a:p>
          <a:p>
            <a:pPr lvl="1"/>
            <a:r>
              <a:rPr lang="en-US" dirty="0" smtClean="0"/>
              <a:t>Caveat: this result shows only feasibility of a different construction and analysis; we do not claim to have a specific set of parameters for beating the traditional construction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04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19602</TotalTime>
  <Words>2191</Words>
  <Application>Microsoft Macintosh PowerPoint</Application>
  <PresentationFormat>On-screen Show (4:3)</PresentationFormat>
  <Paragraphs>767</Paragraphs>
  <Slides>42</Slides>
  <Notes>36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Equation</vt:lpstr>
      <vt:lpstr>Computational Fuzzy Extractors</vt:lpstr>
      <vt:lpstr>Key Derivation from Noisy Sources</vt:lpstr>
      <vt:lpstr>Fuzzy Extractors</vt:lpstr>
      <vt:lpstr>Fuzzy Extractors</vt:lpstr>
      <vt:lpstr>Fuzzy Extractors</vt:lpstr>
      <vt:lpstr>Secure Sketches</vt:lpstr>
      <vt:lpstr>Secure Sketches</vt:lpstr>
      <vt:lpstr>Entropy Loss From Fuzzy Extractors</vt:lpstr>
      <vt:lpstr>Can we do better in computational setting?</vt:lpstr>
      <vt:lpstr>Computational Secure Sketches</vt:lpstr>
      <vt:lpstr>HILL Secure Sketches  Secure Sketches</vt:lpstr>
      <vt:lpstr>Maybe Relax Info-Theoretic Definition?</vt:lpstr>
      <vt:lpstr>PowerPoint Presentation</vt:lpstr>
      <vt:lpstr>Can we do better in computational setting?</vt:lpstr>
      <vt:lpstr>Building a Computational Fuzzy Extractor</vt:lpstr>
      <vt:lpstr>Building a Computational Fuzzy Extractor</vt:lpstr>
      <vt:lpstr>Building a Computational Fuzzy Extractor</vt:lpstr>
      <vt:lpstr>Learning with Errors</vt:lpstr>
      <vt:lpstr>Learning with Errors</vt:lpstr>
      <vt:lpstr>Our Construction</vt:lpstr>
      <vt:lpstr>Our Construction</vt:lpstr>
      <vt:lpstr>Our Construction</vt:lpstr>
      <vt:lpstr>Our Construction</vt:lpstr>
      <vt:lpstr>Our Construction</vt:lpstr>
      <vt:lpstr>Rep</vt:lpstr>
      <vt:lpstr>Rep</vt:lpstr>
      <vt:lpstr>Rep</vt:lpstr>
      <vt:lpstr>Our Construction</vt:lpstr>
      <vt:lpstr>Our Construction</vt:lpstr>
      <vt:lpstr>Can we do better in computational setting?</vt:lpstr>
      <vt:lpstr>Symbol Fixing Sources</vt:lpstr>
      <vt:lpstr>LWE w/ Fixed Errors</vt:lpstr>
      <vt:lpstr>LWE w/ Fixed Errors</vt:lpstr>
      <vt:lpstr>LWE w/ Fixed Errors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Construction</vt:lpstr>
      <vt:lpstr>Conclusions</vt:lpstr>
      <vt:lpstr>Open Problems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Fuzzy Extractors</dc:title>
  <dc:creator>Benjamin Fuller</dc:creator>
  <cp:lastModifiedBy>Leonid Reyzin</cp:lastModifiedBy>
  <cp:revision>438</cp:revision>
  <dcterms:created xsi:type="dcterms:W3CDTF">2013-03-29T19:18:32Z</dcterms:created>
  <dcterms:modified xsi:type="dcterms:W3CDTF">2013-06-14T16:41:54Z</dcterms:modified>
</cp:coreProperties>
</file>