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notesSlides/notesSlide14.xml" ContentType="application/vnd.openxmlformats-officedocument.presentationml.notesSlide+xml"/>
  <Override PartName="/ppt/embeddings/oleObject8.bin" ContentType="application/vnd.openxmlformats-officedocument.oleObject"/>
  <Override PartName="/ppt/notesSlides/notesSlide15.xml" ContentType="application/vnd.openxmlformats-officedocument.presentationml.notesSlide+xml"/>
  <Override PartName="/ppt/embeddings/oleObject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0.bin" ContentType="application/vnd.openxmlformats-officedocument.oleObject"/>
  <Override PartName="/ppt/notesSlides/notesSlide18.xml" ContentType="application/vnd.openxmlformats-officedocument.presentationml.notesSlide+xml"/>
  <Override PartName="/ppt/embeddings/oleObject11.bin" ContentType="application/vnd.openxmlformats-officedocument.oleObject"/>
  <Override PartName="/ppt/notesSlides/notesSlide19.xml" ContentType="application/vnd.openxmlformats-officedocument.presentationml.notesSlide+xml"/>
  <Override PartName="/ppt/embeddings/oleObject12.bin" ContentType="application/vnd.openxmlformats-officedocument.oleObject"/>
  <Override PartName="/ppt/notesSlides/notesSlide20.xml" ContentType="application/vnd.openxmlformats-officedocument.presentationml.notesSlide+xml"/>
  <Override PartName="/ppt/embeddings/oleObject13.bin" ContentType="application/vnd.openxmlformats-officedocument.oleObject"/>
  <Override PartName="/ppt/notesSlides/notesSlide21.xml" ContentType="application/vnd.openxmlformats-officedocument.presentationml.notesSlide+xml"/>
  <Override PartName="/ppt/embeddings/oleObject14.bin" ContentType="application/vnd.openxmlformats-officedocument.oleObject"/>
  <Override PartName="/ppt/notesSlides/notesSlide22.xml" ContentType="application/vnd.openxmlformats-officedocument.presentationml.notesSlide+xml"/>
  <Override PartName="/ppt/embeddings/oleObject15.bin" ContentType="application/vnd.openxmlformats-officedocument.oleObject"/>
  <Override PartName="/ppt/notesSlides/notesSlide23.xml" ContentType="application/vnd.openxmlformats-officedocument.presentationml.notesSlide+xml"/>
  <Override PartName="/ppt/embeddings/oleObject16.bin" ContentType="application/vnd.openxmlformats-officedocument.oleObject"/>
  <Override PartName="/ppt/notesSlides/notesSlide24.xml" ContentType="application/vnd.openxmlformats-officedocument.presentationml.notesSlide+xml"/>
  <Override PartName="/ppt/embeddings/oleObject17.bin" ContentType="application/vnd.openxmlformats-officedocument.oleObject"/>
  <Override PartName="/ppt/notesSlides/notesSlide25.xml" ContentType="application/vnd.openxmlformats-officedocument.presentationml.notesSlide+xml"/>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20.bin" ContentType="application/vnd.openxmlformats-officedocument.oleObject"/>
  <Override PartName="/ppt/notesSlides/notesSlide29.xml" ContentType="application/vnd.openxmlformats-officedocument.presentationml.notesSlide+xml"/>
  <Override PartName="/ppt/embeddings/oleObject21.bin" ContentType="application/vnd.openxmlformats-officedocument.oleObject"/>
  <Override PartName="/ppt/notesSlides/notesSlide30.xml" ContentType="application/vnd.openxmlformats-officedocument.presentationml.notesSlide+xml"/>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2.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3.xml" ContentType="application/vnd.openxmlformats-officedocument.presentationml.notesSlide+xml"/>
  <Override PartName="/ppt/embeddings/oleObject27.bin" ContentType="application/vnd.openxmlformats-officedocument.oleObject"/>
  <Override PartName="/ppt/notesSlides/notesSlide34.xml" ContentType="application/vnd.openxmlformats-officedocument.presentationml.notesSlide+xml"/>
  <Override PartName="/ppt/embeddings/oleObject28.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402" r:id="rId28"/>
    <p:sldId id="403" r:id="rId29"/>
    <p:sldId id="386" r:id="rId30"/>
    <p:sldId id="404" r:id="rId31"/>
    <p:sldId id="389" r:id="rId32"/>
    <p:sldId id="405" r:id="rId33"/>
    <p:sldId id="390" r:id="rId34"/>
    <p:sldId id="391" r:id="rId35"/>
    <p:sldId id="392" r:id="rId36"/>
    <p:sldId id="393" r:id="rId37"/>
    <p:sldId id="394" r:id="rId38"/>
    <p:sldId id="395" r:id="rId39"/>
    <p:sldId id="396" r:id="rId40"/>
    <p:sldId id="398" r:id="rId41"/>
    <p:sldId id="397" r:id="rId42"/>
    <p:sldId id="406" r:id="rId43"/>
    <p:sldId id="399" r:id="rId44"/>
    <p:sldId id="4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4084" autoAdjust="0"/>
  </p:normalViewPr>
  <p:slideViewPr>
    <p:cSldViewPr snapToGrid="0" snapToObjects="1">
      <p:cViewPr>
        <p:scale>
          <a:sx n="95" d="100"/>
          <a:sy n="95" d="100"/>
        </p:scale>
        <p:origin x="-280" y="-8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known to be achievable under particular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now, we’ll turn</a:t>
            </a:r>
            <a:r>
              <a:rPr lang="en-US" baseline="0" dirty="0" smtClean="0"/>
              <a:t> to the task of trying to build our fuzzy extractor.  We’ll start with the most basic thing that’s possible with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This will be our public value p.</a:t>
            </a:r>
          </a:p>
          <a:p>
            <a:r>
              <a:rPr lang="en-US" baseline="0" dirty="0" smtClean="0"/>
              <a:t>&lt;click&gt;</a:t>
            </a:r>
          </a:p>
          <a:p>
            <a:r>
              <a:rPr lang="en-US" baseline="0" dirty="0" smtClean="0"/>
              <a:t>Then 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doesn’t match.  This is a very useful property in coding theory.</a:t>
            </a:r>
            <a:r>
              <a:rPr lang="en-US" baseline="0" dirty="0" smtClean="0"/>
              <a:t>  However, it is not immediately obvious how to do something obvious with this property.</a:t>
            </a:r>
          </a:p>
          <a:p>
            <a:r>
              <a:rPr lang="en-US" baseline="0" dirty="0" smtClean="0"/>
              <a:t>&lt;click&gt;</a:t>
            </a:r>
          </a:p>
          <a:p>
            <a:r>
              <a:rPr lang="en-US" baseline="0" dirty="0" smtClean="0"/>
              <a:t>We’ll first review a technique from the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That is instead of outputting 1 on the right point they can output an arbitrary point c.  </a:t>
            </a:r>
          </a:p>
          <a:p>
            <a:r>
              <a:rPr lang="en-US" baseline="0" dirty="0" smtClean="0"/>
              <a:t>&lt;click&gt;</a:t>
            </a:r>
          </a:p>
          <a:p>
            <a:r>
              <a:rPr lang="en-US" baseline="0" dirty="0" smtClean="0"/>
              <a:t>The idea is for each bit of c to either obfuscate w or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And so we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try to able this trick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then create Gen as describe.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can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simply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significantly more complicated.</a:t>
            </a:r>
          </a:p>
          <a:p>
            <a:r>
              <a:rPr lang="en-US" baseline="0" dirty="0" smtClean="0"/>
              <a:t>&lt;click&gt;</a:t>
            </a:r>
          </a:p>
          <a:p>
            <a:r>
              <a:rPr lang="en-US" baseline="0" dirty="0" smtClean="0"/>
              <a:t>We have to ask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I understand this is tricky definition so I will leave it there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a:t>
            </a:r>
            <a:r>
              <a:rPr lang="en-US" baseline="0" dirty="0" err="1" smtClean="0"/>
              <a:t>adaptivity</a:t>
            </a:r>
            <a:r>
              <a:rPr lang="en-US" baseline="0" dirty="0" smtClean="0"/>
              <a:t> seems crucial to the definition.  I’ll now show how distributions with high starting entropy can be completely recovered with access to the oracle.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significantly higher, W_3 higher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all of this is to say that definition is not natural and is tricky.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so given 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the bits of computational entropy we get out is the logarithm of the number of </a:t>
            </a:r>
            <a:r>
              <a:rPr lang="en-US" baseline="0" dirty="0" err="1" smtClean="0"/>
              <a:t>codewords</a:t>
            </a:r>
            <a:r>
              <a:rPr lang="en-US" baseline="0" dirty="0" smtClean="0"/>
              <a:t> in C minus the number of guessable positions in the distribution.&lt;click&gt;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The interesting question is what classes of distributions can we get a meaningful amount of entropy out.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As example, this means that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Thus, 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something reasonable.  To answer this question, we’ll first consider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Recall that 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there is some limit to this approach as if we obfuscate all symbols simultaneously then we will have no error tolerance.  This is the first attempt we made and just point obfuscation.</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used is a special case of an averaging sampler used in construction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Obviously</a:t>
            </a:r>
            <a:r>
              <a:rPr lang="en-US" baseline="0" dirty="0" smtClean="0"/>
              <a:t> obfuscating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proceeds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just the number of samples times the fraction of elements that are in |J|.  Furthermore,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If allows us to conclude that as long</a:t>
            </a:r>
            <a:r>
              <a:rPr lang="en-US" baseline="0" dirty="0" smtClean="0"/>
              <a:t> as we select a super-logarithmic number of samples, all of the obfuscated values should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immediately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second 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current draw back of our construction is that the alphabet must be super-polynomial size.  We don’t know if this is necessary for negative minimum usable entropy can be achieved with smaller alphabets.</a:t>
            </a:r>
          </a:p>
          <a:p>
            <a:r>
              <a:rPr lang="en-US" baseline="0" dirty="0" smtClean="0"/>
              <a:t>&lt;click&gt;</a:t>
            </a:r>
          </a:p>
          <a:p>
            <a:r>
              <a:rPr lang="en-US" baseline="0" dirty="0" smtClean="0"/>
              <a:t>In all of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some attention in the literature.  This is a program that outputs 1 if the input is close enough to the stored value.  This object can be used to build a computational fuzzy extractor and is fact stronger.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only achieve obfuscation for certain distributions and do not satisfy strong notions of obfuscation.</a:t>
            </a:r>
          </a:p>
          <a:p>
            <a:r>
              <a:rPr lang="en-US" baseline="0" dirty="0" smtClean="0"/>
              <a:t>&lt;click&gt;</a:t>
            </a:r>
          </a:p>
          <a:p>
            <a:r>
              <a:rPr lang="en-US" baseline="0" dirty="0" smtClean="0"/>
              <a:t>Our constructions leak significant information and are not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a:t>
            </a:r>
            <a:r>
              <a:rPr lang="en-US" baseline="0" smtClean="0"/>
              <a:t>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Not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noisy sources of practical importance have negative minimum usable entropy </a:t>
            </a:r>
          </a:p>
          <a:p>
            <a:r>
              <a:rPr lang="en-US" baseline="0" dirty="0" smtClean="0"/>
              <a:t>Irises are widely believed to be the strongest biometric and if we just consider entropy estimates and necessary error tolerance, they have a very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more about the distribution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physical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meaningful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supports significantly lower entropy levels in the source but this comes at a cost of error tolerance.</a:t>
            </a:r>
          </a:p>
          <a:p>
            <a:r>
              <a:rPr lang="en-US" baseline="0" dirty="0" smtClean="0"/>
              <a:t>&lt;click&gt; </a:t>
            </a:r>
          </a:p>
          <a:p>
            <a:r>
              <a:rPr lang="en-US" baseline="0" dirty="0" smtClean="0"/>
              <a:t>Note that our security requirements don’t just talk about entropy levels,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is supposed to output a pseudorandom key.  Instead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allow us to convert a computational fuzzy conductor into a computational fuzzy extractor.  In particular all we need is to apply a information-theoretic or computational randomness extractor to the output c.</a:t>
            </a:r>
          </a:p>
          <a:p>
            <a:r>
              <a:rPr lang="en-US" baseline="0" dirty="0" smtClean="0"/>
              <a:t>&lt;click&gt;</a:t>
            </a:r>
          </a:p>
          <a:p>
            <a:r>
              <a:rPr lang="en-US" baseline="0" dirty="0" smtClean="0"/>
              <a:t>Thus 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8.bin"/><Relationship Id="rId5"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9.bin"/><Relationship Id="rId5" Type="http://schemas.openxmlformats.org/officeDocument/2006/relationships/image" Target="../media/image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0.bin"/><Relationship Id="rId5" Type="http://schemas.openxmlformats.org/officeDocument/2006/relationships/image" Target="../media/image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1.bin"/><Relationship Id="rId5" Type="http://schemas.openxmlformats.org/officeDocument/2006/relationships/image" Target="../media/image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2.bin"/><Relationship Id="rId5" Type="http://schemas.openxmlformats.org/officeDocument/2006/relationships/image" Target="../media/image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3.bin"/><Relationship Id="rId5" Type="http://schemas.openxmlformats.org/officeDocument/2006/relationships/image" Target="../media/image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4.bin"/><Relationship Id="rId5" Type="http://schemas.openxmlformats.org/officeDocument/2006/relationships/image" Target="../media/image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5.bin"/><Relationship Id="rId5" Type="http://schemas.openxmlformats.org/officeDocument/2006/relationships/image" Target="../media/image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6.bin"/><Relationship Id="rId5" Type="http://schemas.openxmlformats.org/officeDocument/2006/relationships/image" Target="../media/image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7.bin"/><Relationship Id="rId5" Type="http://schemas.openxmlformats.org/officeDocument/2006/relationships/image" Target="../media/image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8.bin"/><Relationship Id="rId5" Type="http://schemas.openxmlformats.org/officeDocument/2006/relationships/image" Target="../media/image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0.bin"/><Relationship Id="rId5" Type="http://schemas.openxmlformats.org/officeDocument/2006/relationships/image" Target="../media/image9.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1.bin"/><Relationship Id="rId5" Type="http://schemas.openxmlformats.org/officeDocument/2006/relationships/image" Target="../media/image9.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2.bin"/><Relationship Id="rId5" Type="http://schemas.openxmlformats.org/officeDocument/2006/relationships/image" Target="../media/image9.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10.emf"/><Relationship Id="rId6" Type="http://schemas.openxmlformats.org/officeDocument/2006/relationships/oleObject" Target="../embeddings/oleObject24.bin"/><Relationship Id="rId7" Type="http://schemas.openxmlformats.org/officeDocument/2006/relationships/image" Target="../media/image11.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5.bin"/><Relationship Id="rId5" Type="http://schemas.openxmlformats.org/officeDocument/2006/relationships/image" Target="../media/image10.emf"/><Relationship Id="rId6" Type="http://schemas.openxmlformats.org/officeDocument/2006/relationships/oleObject" Target="../embeddings/oleObject26.bin"/><Relationship Id="rId7" Type="http://schemas.openxmlformats.org/officeDocument/2006/relationships/image" Target="../media/image12.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8.bin"/><Relationship Id="rId5"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2730500"/>
            <a:ext cx="3937000" cy="2032000"/>
          </a:xfrm>
          <a:prstGeom prst="rect">
            <a:avLst/>
          </a:prstGeom>
          <a:gradFill flip="none" rotWithShape="1">
            <a:gsLst>
              <a:gs pos="0">
                <a:schemeClr val="bg1">
                  <a:lumMod val="50000"/>
                </a:schemeClr>
              </a:gs>
              <a:gs pos="100000">
                <a:schemeClr val="tx1"/>
              </a:gs>
            </a:gsLst>
            <a:lin ang="81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 (VBB)</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strong version achievable under number-theoretic assumptions (composable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5085352" y="2722484"/>
            <a:ext cx="3937000" cy="2032000"/>
          </a:xfrm>
          <a:prstGeom prst="rect">
            <a:avLst/>
          </a:prstGeom>
          <a:gradFill flip="none" rotWithShape="1">
            <a:gsLst>
              <a:gs pos="0">
                <a:schemeClr val="bg1">
                  <a:lumMod val="50000"/>
                </a:schemeClr>
              </a:gs>
              <a:gs pos="100000">
                <a:schemeClr val="tx1"/>
              </a:gs>
            </a:gsLst>
            <a:lin ang="81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95130" y="5155968"/>
            <a:ext cx="822823" cy="616100"/>
            <a:chOff x="1173446" y="5964505"/>
            <a:chExt cx="822823" cy="616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77" name="Group 76"/>
          <p:cNvGrpSpPr/>
          <p:nvPr/>
        </p:nvGrpSpPr>
        <p:grpSpPr>
          <a:xfrm>
            <a:off x="5749000" y="5176041"/>
            <a:ext cx="822823" cy="616100"/>
            <a:chOff x="1173446" y="5964505"/>
            <a:chExt cx="822823" cy="616100"/>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3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9" name="Group 48"/>
          <p:cNvGrpSpPr/>
          <p:nvPr/>
        </p:nvGrpSpPr>
        <p:grpSpPr>
          <a:xfrm>
            <a:off x="2495130" y="5155968"/>
            <a:ext cx="822823" cy="616100"/>
            <a:chOff x="1173446" y="5964505"/>
            <a:chExt cx="822823" cy="61610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52" name="Group 51"/>
          <p:cNvGrpSpPr/>
          <p:nvPr/>
        </p:nvGrpSpPr>
        <p:grpSpPr>
          <a:xfrm>
            <a:off x="5749000" y="5176041"/>
            <a:ext cx="822823" cy="616100"/>
            <a:chOff x="1173446" y="5964505"/>
            <a:chExt cx="822823" cy="616100"/>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1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95130" y="4297744"/>
            <a:ext cx="822823" cy="616100"/>
            <a:chOff x="1173446" y="5964505"/>
            <a:chExt cx="822823" cy="616100"/>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0" name="Group 49"/>
          <p:cNvGrpSpPr/>
          <p:nvPr/>
        </p:nvGrpSpPr>
        <p:grpSpPr>
          <a:xfrm>
            <a:off x="2495130" y="5292046"/>
            <a:ext cx="822823" cy="616100"/>
            <a:chOff x="1173446" y="5964505"/>
            <a:chExt cx="822823" cy="616100"/>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0" name="Group 59"/>
          <p:cNvGrpSpPr/>
          <p:nvPr/>
        </p:nvGrpSpPr>
        <p:grpSpPr>
          <a:xfrm>
            <a:off x="5729811" y="4961738"/>
            <a:ext cx="822823" cy="616100"/>
            <a:chOff x="1173446" y="5964505"/>
            <a:chExt cx="822823" cy="61610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729811" y="5862464"/>
            <a:ext cx="822823" cy="616100"/>
            <a:chOff x="1173446" y="5964505"/>
            <a:chExt cx="822823" cy="616100"/>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15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23309" y="3136841"/>
            <a:ext cx="3826736" cy="140767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need a technique from point obfuscation literature to exploit this info</a:t>
            </a:r>
          </a:p>
        </p:txBody>
      </p:sp>
      <p:grpSp>
        <p:nvGrpSpPr>
          <p:cNvPr id="43" name="Group 42"/>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2495130" y="4297744"/>
            <a:ext cx="822823" cy="616100"/>
            <a:chOff x="1173446" y="5964505"/>
            <a:chExt cx="822823" cy="616100"/>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0" name="Group 59"/>
          <p:cNvGrpSpPr/>
          <p:nvPr/>
        </p:nvGrpSpPr>
        <p:grpSpPr>
          <a:xfrm>
            <a:off x="2495130" y="5292046"/>
            <a:ext cx="822823" cy="616100"/>
            <a:chOff x="1173446" y="5964505"/>
            <a:chExt cx="822823" cy="61610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3" name="Group 62"/>
          <p:cNvGrpSpPr/>
          <p:nvPr/>
        </p:nvGrpSpPr>
        <p:grpSpPr>
          <a:xfrm>
            <a:off x="5729811" y="4961738"/>
            <a:ext cx="822823" cy="616100"/>
            <a:chOff x="1173446" y="5964505"/>
            <a:chExt cx="822823" cy="616100"/>
          </a:xfrm>
        </p:grpSpPr>
        <p:sp>
          <p:nvSpPr>
            <p:cNvPr id="64" name="Rectangle 63"/>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5" name="Rectangle 64"/>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729811" y="5862464"/>
            <a:ext cx="822823" cy="616100"/>
            <a:chOff x="1173446" y="5964505"/>
            <a:chExt cx="822823" cy="616100"/>
          </a:xfrm>
        </p:grpSpPr>
        <p:sp>
          <p:nvSpPr>
            <p:cNvPr id="67" name="Rectangle 6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8" name="Rectangle 6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Point Functions      Digital Lockers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cxnSp>
        <p:nvCxnSpPr>
          <p:cNvPr id="6" name="Straight Arrow Connector 5"/>
          <p:cNvCxnSpPr/>
          <p:nvPr/>
        </p:nvCxnSpPr>
        <p:spPr>
          <a:xfrm>
            <a:off x="4411580" y="508000"/>
            <a:ext cx="62831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6437026" y="2381762"/>
            <a:ext cx="822823" cy="616100"/>
            <a:chOff x="1173446" y="5964505"/>
            <a:chExt cx="822823" cy="6161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437026" y="3019111"/>
            <a:ext cx="822823" cy="616100"/>
            <a:chOff x="1173446" y="5964505"/>
            <a:chExt cx="822823" cy="616100"/>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421415" y="4180129"/>
            <a:ext cx="822823" cy="616100"/>
            <a:chOff x="1173446" y="5964505"/>
            <a:chExt cx="822823" cy="616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18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4" name="TextBox 5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8" name="Group 57"/>
          <p:cNvGrpSpPr/>
          <p:nvPr/>
        </p:nvGrpSpPr>
        <p:grpSpPr>
          <a:xfrm>
            <a:off x="2495130" y="4297744"/>
            <a:ext cx="822823" cy="616100"/>
            <a:chOff x="1173446" y="5964505"/>
            <a:chExt cx="822823" cy="616100"/>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2495130" y="5292046"/>
            <a:ext cx="822823" cy="616100"/>
            <a:chOff x="1173446" y="5964505"/>
            <a:chExt cx="822823" cy="616100"/>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4" name="Group 63"/>
          <p:cNvGrpSpPr/>
          <p:nvPr/>
        </p:nvGrpSpPr>
        <p:grpSpPr>
          <a:xfrm>
            <a:off x="5729811" y="4961738"/>
            <a:ext cx="822823" cy="616100"/>
            <a:chOff x="1173446" y="5964505"/>
            <a:chExt cx="822823" cy="61610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7" name="Group 66"/>
          <p:cNvGrpSpPr/>
          <p:nvPr/>
        </p:nvGrpSpPr>
        <p:grpSpPr>
          <a:xfrm>
            <a:off x="5729811" y="5862464"/>
            <a:ext cx="822823" cy="616100"/>
            <a:chOff x="1173446" y="5964505"/>
            <a:chExt cx="822823" cy="616100"/>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20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95130" y="4297744"/>
            <a:ext cx="822823" cy="616100"/>
            <a:chOff x="1173446" y="5964505"/>
            <a:chExt cx="822823" cy="616100"/>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9" name="Group 58"/>
          <p:cNvGrpSpPr/>
          <p:nvPr/>
        </p:nvGrpSpPr>
        <p:grpSpPr>
          <a:xfrm>
            <a:off x="2495130" y="5292046"/>
            <a:ext cx="822823" cy="616100"/>
            <a:chOff x="1173446" y="5964505"/>
            <a:chExt cx="822823" cy="616100"/>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5729811" y="4961738"/>
            <a:ext cx="822823" cy="616100"/>
            <a:chOff x="1173446" y="5964505"/>
            <a:chExt cx="822823" cy="616100"/>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729811" y="5862464"/>
            <a:ext cx="822823" cy="616100"/>
            <a:chOff x="1173446" y="5964505"/>
            <a:chExt cx="822823" cy="616100"/>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5"/>
                                        </p:tgtEl>
                                      </p:cBhvr>
                                    </p:animEffect>
                                    <p:set>
                                      <p:cBhvr>
                                        <p:cTn id="14"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2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495130" y="4297744"/>
            <a:ext cx="822823" cy="616100"/>
            <a:chOff x="1173446" y="5964505"/>
            <a:chExt cx="822823" cy="616100"/>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495130" y="5292046"/>
            <a:ext cx="822823" cy="616100"/>
            <a:chOff x="1173446" y="5964505"/>
            <a:chExt cx="822823" cy="616100"/>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729811" y="4961738"/>
            <a:ext cx="822823" cy="616100"/>
            <a:chOff x="1173446" y="5964505"/>
            <a:chExt cx="822823" cy="616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729811" y="5862464"/>
            <a:ext cx="822823" cy="616100"/>
            <a:chOff x="1173446" y="5964505"/>
            <a:chExt cx="822823" cy="616100"/>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747"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748"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29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grpSp>
        <p:nvGrpSpPr>
          <p:cNvPr id="43" name="Group 42"/>
          <p:cNvGrpSpPr/>
          <p:nvPr/>
        </p:nvGrpSpPr>
        <p:grpSpPr>
          <a:xfrm>
            <a:off x="786386" y="4588137"/>
            <a:ext cx="529946" cy="461665"/>
            <a:chOff x="637563" y="4042853"/>
            <a:chExt cx="529946" cy="461665"/>
          </a:xfrm>
        </p:grpSpPr>
        <p:sp>
          <p:nvSpPr>
            <p:cNvPr id="44" name="Rectangle 4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95130" y="4297744"/>
            <a:ext cx="822823" cy="616100"/>
            <a:chOff x="1173446" y="5964505"/>
            <a:chExt cx="822823" cy="616100"/>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9" name="Group 58"/>
          <p:cNvGrpSpPr/>
          <p:nvPr/>
        </p:nvGrpSpPr>
        <p:grpSpPr>
          <a:xfrm>
            <a:off x="2495130" y="5292046"/>
            <a:ext cx="822823" cy="616100"/>
            <a:chOff x="1173446" y="5964505"/>
            <a:chExt cx="822823" cy="616100"/>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5729811" y="4961738"/>
            <a:ext cx="822823" cy="616100"/>
            <a:chOff x="1173446" y="5964505"/>
            <a:chExt cx="822823" cy="616100"/>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729811" y="5862464"/>
            <a:ext cx="822823" cy="616100"/>
            <a:chOff x="1173446" y="5964505"/>
            <a:chExt cx="822823" cy="616100"/>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24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95130" y="4297744"/>
            <a:ext cx="822823" cy="616100"/>
            <a:chOff x="1173446" y="5964505"/>
            <a:chExt cx="822823" cy="616100"/>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9" name="Group 58"/>
          <p:cNvGrpSpPr/>
          <p:nvPr/>
        </p:nvGrpSpPr>
        <p:grpSpPr>
          <a:xfrm>
            <a:off x="2495130" y="5292046"/>
            <a:ext cx="822823" cy="616100"/>
            <a:chOff x="1173446" y="5964505"/>
            <a:chExt cx="822823" cy="616100"/>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5729811" y="4961738"/>
            <a:ext cx="822823" cy="616100"/>
            <a:chOff x="1173446" y="5964505"/>
            <a:chExt cx="822823" cy="616100"/>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729811" y="5862464"/>
            <a:ext cx="822823" cy="616100"/>
            <a:chOff x="1173446" y="5964505"/>
            <a:chExt cx="822823" cy="616100"/>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27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grpSp>
        <p:nvGrpSpPr>
          <p:cNvPr id="57" name="Group 56"/>
          <p:cNvGrpSpPr/>
          <p:nvPr/>
        </p:nvGrpSpPr>
        <p:grpSpPr>
          <a:xfrm>
            <a:off x="786386" y="4588137"/>
            <a:ext cx="529946" cy="461665"/>
            <a:chOff x="637563" y="4042853"/>
            <a:chExt cx="52994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3" name="TextBox 6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4" name="TextBox 6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5" name="Group 64"/>
          <p:cNvGrpSpPr/>
          <p:nvPr/>
        </p:nvGrpSpPr>
        <p:grpSpPr>
          <a:xfrm>
            <a:off x="2495130" y="4297744"/>
            <a:ext cx="822823" cy="616100"/>
            <a:chOff x="1173446" y="5964505"/>
            <a:chExt cx="822823" cy="616100"/>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495130" y="5292046"/>
            <a:ext cx="822823" cy="616100"/>
            <a:chOff x="1173446" y="5964505"/>
            <a:chExt cx="822823" cy="616100"/>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729811" y="4961738"/>
            <a:ext cx="822823" cy="616100"/>
            <a:chOff x="1173446" y="5964505"/>
            <a:chExt cx="822823" cy="616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729811" y="5862464"/>
            <a:ext cx="822823" cy="616100"/>
            <a:chOff x="1173446" y="5964505"/>
            <a:chExt cx="822823" cy="616100"/>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1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7" name="Group 56"/>
          <p:cNvGrpSpPr/>
          <p:nvPr/>
        </p:nvGrpSpPr>
        <p:grpSpPr>
          <a:xfrm>
            <a:off x="786386" y="4588137"/>
            <a:ext cx="529946" cy="461665"/>
            <a:chOff x="637563" y="4042853"/>
            <a:chExt cx="529946" cy="461665"/>
          </a:xfrm>
        </p:grpSpPr>
        <p:sp>
          <p:nvSpPr>
            <p:cNvPr id="64" name="Rectangle 6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TextBox 6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8" name="TextBox 6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9" name="Group 68"/>
          <p:cNvGrpSpPr/>
          <p:nvPr/>
        </p:nvGrpSpPr>
        <p:grpSpPr>
          <a:xfrm>
            <a:off x="2495130" y="4297744"/>
            <a:ext cx="822823" cy="616100"/>
            <a:chOff x="1173446" y="5964505"/>
            <a:chExt cx="822823" cy="616100"/>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2" name="Group 71"/>
          <p:cNvGrpSpPr/>
          <p:nvPr/>
        </p:nvGrpSpPr>
        <p:grpSpPr>
          <a:xfrm>
            <a:off x="2495130" y="5292046"/>
            <a:ext cx="822823" cy="616100"/>
            <a:chOff x="1173446" y="5964505"/>
            <a:chExt cx="822823" cy="616100"/>
          </a:xfrm>
        </p:grpSpPr>
        <p:sp>
          <p:nvSpPr>
            <p:cNvPr id="73" name="Rectangle 7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5" name="Group 74"/>
          <p:cNvGrpSpPr/>
          <p:nvPr/>
        </p:nvGrpSpPr>
        <p:grpSpPr>
          <a:xfrm>
            <a:off x="5729811" y="4961738"/>
            <a:ext cx="822823" cy="616100"/>
            <a:chOff x="1173446" y="5964505"/>
            <a:chExt cx="822823" cy="616100"/>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5729811" y="5862464"/>
            <a:ext cx="822823" cy="616100"/>
            <a:chOff x="1173446" y="5964505"/>
            <a:chExt cx="822823" cy="616100"/>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2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5" name="Group 74"/>
          <p:cNvGrpSpPr/>
          <p:nvPr/>
        </p:nvGrpSpPr>
        <p:grpSpPr>
          <a:xfrm>
            <a:off x="2495130" y="4297744"/>
            <a:ext cx="822823" cy="616100"/>
            <a:chOff x="1173446" y="5964505"/>
            <a:chExt cx="822823" cy="616100"/>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2495130" y="5292046"/>
            <a:ext cx="822823" cy="616100"/>
            <a:chOff x="1173446" y="5964505"/>
            <a:chExt cx="822823" cy="616100"/>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1" name="Group 80"/>
          <p:cNvGrpSpPr/>
          <p:nvPr/>
        </p:nvGrpSpPr>
        <p:grpSpPr>
          <a:xfrm>
            <a:off x="5729811" y="4961738"/>
            <a:ext cx="822823" cy="616100"/>
            <a:chOff x="1173446" y="5964505"/>
            <a:chExt cx="822823" cy="616100"/>
          </a:xfrm>
        </p:grpSpPr>
        <p:sp>
          <p:nvSpPr>
            <p:cNvPr id="82" name="Rectangle 8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3" name="Rectangle 8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4" name="Group 83"/>
          <p:cNvGrpSpPr/>
          <p:nvPr/>
        </p:nvGrpSpPr>
        <p:grpSpPr>
          <a:xfrm>
            <a:off x="5729811" y="5862464"/>
            <a:ext cx="822823" cy="616100"/>
            <a:chOff x="1173446" y="5964505"/>
            <a:chExt cx="822823" cy="616100"/>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3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grpSp>
        <p:nvGrpSpPr>
          <p:cNvPr id="57" name="Group 56"/>
          <p:cNvGrpSpPr/>
          <p:nvPr/>
        </p:nvGrpSpPr>
        <p:grpSpPr>
          <a:xfrm>
            <a:off x="786386" y="4588137"/>
            <a:ext cx="529946" cy="461665"/>
            <a:chOff x="637563" y="4042853"/>
            <a:chExt cx="529946" cy="461665"/>
          </a:xfrm>
        </p:grpSpPr>
        <p:sp>
          <p:nvSpPr>
            <p:cNvPr id="68" name="Rectangle 6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9" name="TextBox 6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0" name="TextBox 69"/>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1" name="Group 70"/>
          <p:cNvGrpSpPr/>
          <p:nvPr/>
        </p:nvGrpSpPr>
        <p:grpSpPr>
          <a:xfrm>
            <a:off x="2495130" y="4297744"/>
            <a:ext cx="822823" cy="616100"/>
            <a:chOff x="1173446" y="5964505"/>
            <a:chExt cx="822823" cy="616100"/>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4" name="Group 73"/>
          <p:cNvGrpSpPr/>
          <p:nvPr/>
        </p:nvGrpSpPr>
        <p:grpSpPr>
          <a:xfrm>
            <a:off x="2495130" y="5292046"/>
            <a:ext cx="822823" cy="616100"/>
            <a:chOff x="1173446" y="5964505"/>
            <a:chExt cx="822823" cy="616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7" name="Group 76"/>
          <p:cNvGrpSpPr/>
          <p:nvPr/>
        </p:nvGrpSpPr>
        <p:grpSpPr>
          <a:xfrm>
            <a:off x="5729811" y="4961738"/>
            <a:ext cx="822823" cy="616100"/>
            <a:chOff x="1173446" y="5964505"/>
            <a:chExt cx="822823" cy="616100"/>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0" name="Group 79"/>
          <p:cNvGrpSpPr/>
          <p:nvPr/>
        </p:nvGrpSpPr>
        <p:grpSpPr>
          <a:xfrm>
            <a:off x="5729811" y="5862464"/>
            <a:ext cx="822823" cy="616100"/>
            <a:chOff x="1173446" y="5964505"/>
            <a:chExt cx="822823" cy="616100"/>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282"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6305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620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733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593"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5723543"/>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324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1323474" y="5948947"/>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1724526" y="5427579"/>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801"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 </a:t>
            </a:r>
            <a:br>
              <a:rPr lang="en-US" sz="1200" dirty="0" smtClean="0"/>
            </a:br>
            <a:r>
              <a:rPr lang="en-US" sz="1200" dirty="0" smtClean="0"/>
              <a:t>         (interactive version in [BennettBrassardRobert88</a:t>
            </a:r>
            <a:r>
              <a:rPr lang="en-US" sz="1200" dirty="0" smtClean="0"/>
              <a:t>])</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key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802"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xEl>
                                              <p:pRg st="4" end="4"/>
                                            </p:txEl>
                                          </p:spTgt>
                                        </p:tgtEl>
                                        <p:attrNameLst>
                                          <p:attrName>style.visibility</p:attrName>
                                        </p:attrNameLst>
                                      </p:cBhvr>
                                      <p:to>
                                        <p:strVal val="visible"/>
                                      </p:to>
                                    </p:set>
                                    <p:animEffect transition="in" filter="fade">
                                      <p:cBhvr>
                                        <p:cTn id="108" dur="500"/>
                                        <p:tgtEl>
                                          <p:spTgt spid="36">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xEl>
                                              <p:pRg st="5" end="5"/>
                                            </p:txEl>
                                          </p:spTgt>
                                        </p:tgtEl>
                                        <p:attrNameLst>
                                          <p:attrName>style.visibility</p:attrName>
                                        </p:attrNameLst>
                                      </p:cBhvr>
                                      <p:to>
                                        <p:strVal val="visible"/>
                                      </p:to>
                                    </p:set>
                                    <p:animEffect transition="in" filter="fade">
                                      <p:cBhvr>
                                        <p:cTn id="113" dur="500"/>
                                        <p:tgtEl>
                                          <p:spTgt spid="36">
                                            <p:txEl>
                                              <p:pRg st="5" end="5"/>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xEl>
                                              <p:pRg st="6" end="6"/>
                                            </p:txEl>
                                          </p:spTgt>
                                        </p:tgtEl>
                                        <p:attrNameLst>
                                          <p:attrName>style.visibility</p:attrName>
                                        </p:attrNameLst>
                                      </p:cBhvr>
                                      <p:to>
                                        <p:strVal val="visible"/>
                                      </p:to>
                                    </p:set>
                                    <p:animEffect transition="in" filter="fade">
                                      <p:cBhvr>
                                        <p:cTn id="116"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16"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as in info-theoretic, can expand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symbol 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symbol</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0796078"/>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2680"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77650648"/>
                </p:ext>
              </p:extLst>
            </p:nvPr>
          </p:nvGraphicFramePr>
          <p:xfrm>
            <a:off x="4559394" y="5461380"/>
            <a:ext cx="3738563" cy="454025"/>
          </p:xfrm>
          <a:graphic>
            <a:graphicData uri="http://schemas.openxmlformats.org/presentationml/2006/ole">
              <mc:AlternateContent xmlns:mc="http://schemas.openxmlformats.org/markup-compatibility/2006">
                <mc:Choice xmlns:v="urn:schemas-microsoft-com:vml" Requires="v">
                  <p:oleObj spid="_x0000_s152681" name="Equation" r:id="rId6" imgW="1778000" imgH="215900" progId="Equation.3">
                    <p:embed/>
                  </p:oleObj>
                </mc:Choice>
                <mc:Fallback>
                  <p:oleObj name="Equation" r:id="rId6" imgW="1778000" imgH="215900" progId="Equation.3">
                    <p:embed/>
                    <p:pic>
                      <p:nvPicPr>
                        <p:cNvPr id="0" name=""/>
                        <p:cNvPicPr/>
                        <p:nvPr/>
                      </p:nvPicPr>
                      <p:blipFill>
                        <a:blip r:embed="rId7"/>
                        <a:stretch>
                          <a:fillRect/>
                        </a:stretch>
                      </p:blipFill>
                      <p:spPr>
                        <a:xfrm>
                          <a:off x="4559394" y="5461380"/>
                          <a:ext cx="3738563" cy="454025"/>
                        </a:xfrm>
                        <a:prstGeom prst="rect">
                          <a:avLst/>
                        </a:prstGeom>
                      </p:spPr>
                    </p:pic>
                  </p:oleObj>
                </mc:Fallback>
              </mc:AlternateContent>
            </a:graphicData>
          </a:graphic>
        </p:graphicFrame>
      </p:gr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80228670"/>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3700"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pSp>
      <p:graphicFrame>
        <p:nvGraphicFramePr>
          <p:cNvPr id="57" name="Object 56"/>
          <p:cNvGraphicFramePr>
            <a:graphicFrameLocks noChangeAspect="1"/>
          </p:cNvGraphicFramePr>
          <p:nvPr>
            <p:extLst>
              <p:ext uri="{D42A27DB-BD31-4B8C-83A1-F6EECF244321}">
                <p14:modId xmlns:p14="http://schemas.microsoft.com/office/powerpoint/2010/main" val="2878019810"/>
              </p:ext>
            </p:extLst>
          </p:nvPr>
        </p:nvGraphicFramePr>
        <p:xfrm>
          <a:off x="4458368" y="5800725"/>
          <a:ext cx="4217988" cy="454025"/>
        </p:xfrm>
        <a:graphic>
          <a:graphicData uri="http://schemas.openxmlformats.org/presentationml/2006/ole">
            <mc:AlternateContent xmlns:mc="http://schemas.openxmlformats.org/markup-compatibility/2006">
              <mc:Choice xmlns:v="urn:schemas-microsoft-com:vml" Requires="v">
                <p:oleObj spid="_x0000_s153701" name="Equation" r:id="rId6" imgW="2006600" imgH="215900" progId="Equation.3">
                  <p:embed/>
                </p:oleObj>
              </mc:Choice>
              <mc:Fallback>
                <p:oleObj name="Equation" r:id="rId6" imgW="2006600" imgH="215900" progId="Equation.3">
                  <p:embed/>
                  <p:pic>
                    <p:nvPicPr>
                      <p:cNvPr id="0" name=""/>
                      <p:cNvPicPr/>
                      <p:nvPr/>
                    </p:nvPicPr>
                    <p:blipFill>
                      <a:blip r:embed="rId7"/>
                      <a:stretch>
                        <a:fillRect/>
                      </a:stretch>
                    </p:blipFill>
                    <p:spPr>
                      <a:xfrm>
                        <a:off x="4458368" y="5800725"/>
                        <a:ext cx="4217988" cy="454025"/>
                      </a:xfrm>
                      <a:prstGeom prst="rect">
                        <a:avLst/>
                      </a:prstGeom>
                    </p:spPr>
                  </p:pic>
                </p:oleObj>
              </mc:Fallback>
            </mc:AlternateContent>
          </a:graphicData>
        </a:graphic>
      </p:graphicFrame>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a:t>
            </a:r>
            <a:r>
              <a:rPr lang="en-US" dirty="0" smtClean="0"/>
              <a:t>symbol with </a:t>
            </a:r>
            <a:r>
              <a:rPr lang="en-US" dirty="0" smtClean="0"/>
              <a:t>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a:t>
            </a:r>
            <a:r>
              <a:rPr lang="en-US" dirty="0" smtClean="0">
                <a:latin typeface="Calibri"/>
                <a:cs typeface="Calibri"/>
              </a:rPr>
              <a:t>symbol</a:t>
            </a:r>
            <a:endParaRPr lang="en-US" dirty="0" smtClean="0">
              <a:latin typeface="Calibri"/>
              <a:cs typeface="Calibri"/>
            </a:endParaRP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45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7" name="Group 76"/>
          <p:cNvGrpSpPr/>
          <p:nvPr/>
        </p:nvGrpSpPr>
        <p:grpSpPr>
          <a:xfrm>
            <a:off x="2311204" y="1415301"/>
            <a:ext cx="822823" cy="616100"/>
            <a:chOff x="1173446" y="5964505"/>
            <a:chExt cx="822823" cy="616100"/>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0" name="Group 79"/>
          <p:cNvGrpSpPr/>
          <p:nvPr/>
        </p:nvGrpSpPr>
        <p:grpSpPr>
          <a:xfrm>
            <a:off x="2311204" y="2409603"/>
            <a:ext cx="822823" cy="616100"/>
            <a:chOff x="1173446" y="5964505"/>
            <a:chExt cx="822823" cy="616100"/>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545885" y="2079295"/>
            <a:ext cx="822823" cy="616100"/>
            <a:chOff x="1173446" y="5964505"/>
            <a:chExt cx="822823" cy="616100"/>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6" name="Group 85"/>
          <p:cNvGrpSpPr/>
          <p:nvPr/>
        </p:nvGrpSpPr>
        <p:grpSpPr>
          <a:xfrm>
            <a:off x="5545885" y="2980021"/>
            <a:ext cx="822823" cy="616100"/>
            <a:chOff x="1173446" y="5964505"/>
            <a:chExt cx="822823" cy="616100"/>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symbols leaks equality, needed high entropy to retain security</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47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786386" y="4855497"/>
            <a:ext cx="529946" cy="461665"/>
            <a:chOff x="637563" y="4042853"/>
            <a:chExt cx="529946" cy="461665"/>
          </a:xfrm>
        </p:grpSpPr>
        <p:sp>
          <p:nvSpPr>
            <p:cNvPr id="49" name="Rectangle 4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TextBox 4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1" name="TextBox 50"/>
          <p:cNvSpPr txBox="1"/>
          <p:nvPr/>
        </p:nvSpPr>
        <p:spPr>
          <a:xfrm>
            <a:off x="4252648" y="531790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2495130" y="4551736"/>
            <a:ext cx="822823" cy="616100"/>
            <a:chOff x="1173446" y="5964505"/>
            <a:chExt cx="822823" cy="616100"/>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5" name="Group 54"/>
          <p:cNvGrpSpPr/>
          <p:nvPr/>
        </p:nvGrpSpPr>
        <p:grpSpPr>
          <a:xfrm>
            <a:off x="2495130" y="5546038"/>
            <a:ext cx="822823" cy="616100"/>
            <a:chOff x="1173446" y="5964505"/>
            <a:chExt cx="822823" cy="616100"/>
          </a:xfrm>
        </p:grpSpPr>
        <p:sp>
          <p:nvSpPr>
            <p:cNvPr id="56" name="Rectangle 55"/>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8" name="Group 57"/>
          <p:cNvGrpSpPr/>
          <p:nvPr/>
        </p:nvGrpSpPr>
        <p:grpSpPr>
          <a:xfrm>
            <a:off x="5729811" y="5215730"/>
            <a:ext cx="822823" cy="616100"/>
            <a:chOff x="1173446" y="5964505"/>
            <a:chExt cx="822823" cy="616100"/>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5729811" y="6116456"/>
            <a:ext cx="822823" cy="616100"/>
            <a:chOff x="1173446" y="5964505"/>
            <a:chExt cx="822823" cy="616100"/>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632538" cy="461665"/>
            <a:chOff x="637563" y="4042853"/>
            <a:chExt cx="632538"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53" name="Group 52"/>
          <p:cNvGrpSpPr/>
          <p:nvPr/>
        </p:nvGrpSpPr>
        <p:grpSpPr>
          <a:xfrm>
            <a:off x="649733" y="4739379"/>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69757" y="5629344"/>
            <a:ext cx="660664" cy="461665"/>
            <a:chOff x="637563" y="4042853"/>
            <a:chExt cx="660664"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2" name="Group 81"/>
          <p:cNvGrpSpPr/>
          <p:nvPr/>
        </p:nvGrpSpPr>
        <p:grpSpPr>
          <a:xfrm>
            <a:off x="4311251" y="3948546"/>
            <a:ext cx="822823" cy="616100"/>
            <a:chOff x="1173446" y="5964505"/>
            <a:chExt cx="822823" cy="616100"/>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8" name="Group 87"/>
          <p:cNvGrpSpPr/>
          <p:nvPr/>
        </p:nvGrpSpPr>
        <p:grpSpPr>
          <a:xfrm>
            <a:off x="4311251" y="4942848"/>
            <a:ext cx="822823" cy="616100"/>
            <a:chOff x="1173446" y="5964505"/>
            <a:chExt cx="822823" cy="616100"/>
          </a:xfrm>
        </p:grpSpPr>
        <p:sp>
          <p:nvSpPr>
            <p:cNvPr id="89" name="Rectangle 88"/>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0" name="Rectangle 8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1" name="Group 90"/>
          <p:cNvGrpSpPr/>
          <p:nvPr/>
        </p:nvGrpSpPr>
        <p:grpSpPr>
          <a:xfrm>
            <a:off x="4286166" y="5759255"/>
            <a:ext cx="822823" cy="616100"/>
            <a:chOff x="1173446" y="5964505"/>
            <a:chExt cx="822823" cy="616100"/>
          </a:xfrm>
        </p:grpSpPr>
        <p:sp>
          <p:nvSpPr>
            <p:cNvPr id="92" name="Rectangle 91"/>
            <p:cNvSpPr/>
            <p:nvPr/>
          </p:nvSpPr>
          <p:spPr>
            <a:xfrm>
              <a:off x="1316332" y="6095656"/>
              <a:ext cx="679937"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632538" cy="461665"/>
            <a:chOff x="637563" y="4042853"/>
            <a:chExt cx="632538"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79" name="Group 78"/>
          <p:cNvGrpSpPr/>
          <p:nvPr/>
        </p:nvGrpSpPr>
        <p:grpSpPr>
          <a:xfrm>
            <a:off x="649733" y="4739379"/>
            <a:ext cx="632538" cy="461665"/>
            <a:chOff x="637563" y="4042853"/>
            <a:chExt cx="632538"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85" name="Group 84"/>
          <p:cNvGrpSpPr/>
          <p:nvPr/>
        </p:nvGrpSpPr>
        <p:grpSpPr>
          <a:xfrm>
            <a:off x="669757" y="5629344"/>
            <a:ext cx="660664" cy="461665"/>
            <a:chOff x="637563" y="4042853"/>
            <a:chExt cx="660664"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311251" y="3948546"/>
            <a:ext cx="1971907" cy="616100"/>
            <a:chOff x="1173446" y="5964505"/>
            <a:chExt cx="1971907" cy="616100"/>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4" name="Group 93"/>
          <p:cNvGrpSpPr/>
          <p:nvPr/>
        </p:nvGrpSpPr>
        <p:grpSpPr>
          <a:xfrm>
            <a:off x="4311251" y="4942848"/>
            <a:ext cx="1971907" cy="616100"/>
            <a:chOff x="1173446" y="5964505"/>
            <a:chExt cx="1971907" cy="616100"/>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8" name="Group 97"/>
          <p:cNvGrpSpPr/>
          <p:nvPr/>
        </p:nvGrpSpPr>
        <p:grpSpPr>
          <a:xfrm>
            <a:off x="4286166" y="5759255"/>
            <a:ext cx="1996992" cy="616100"/>
            <a:chOff x="1173446" y="5964505"/>
            <a:chExt cx="1996992" cy="616100"/>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4" name="Group 43"/>
          <p:cNvGrpSpPr/>
          <p:nvPr/>
        </p:nvGrpSpPr>
        <p:grpSpPr>
          <a:xfrm>
            <a:off x="669757" y="3644789"/>
            <a:ext cx="790647" cy="649445"/>
            <a:chOff x="669757" y="1545947"/>
            <a:chExt cx="790647" cy="649445"/>
          </a:xfrm>
        </p:grpSpPr>
        <p:cxnSp>
          <p:nvCxnSpPr>
            <p:cNvPr id="48" name="Straight Arrow Connector 4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9" name="TextBox 4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0" name="TextBox 4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1" name="Straight Arrow Connector 5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3" name="Group 52"/>
          <p:cNvGrpSpPr/>
          <p:nvPr/>
        </p:nvGrpSpPr>
        <p:grpSpPr>
          <a:xfrm>
            <a:off x="656390" y="3672502"/>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49733" y="4739379"/>
            <a:ext cx="632538" cy="461665"/>
            <a:chOff x="637563" y="4042853"/>
            <a:chExt cx="632538" cy="461665"/>
          </a:xfrm>
        </p:grpSpPr>
        <p:sp>
          <p:nvSpPr>
            <p:cNvPr id="76" name="Rectangle 7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78" name="Group 77"/>
          <p:cNvGrpSpPr/>
          <p:nvPr/>
        </p:nvGrpSpPr>
        <p:grpSpPr>
          <a:xfrm>
            <a:off x="669757" y="5629344"/>
            <a:ext cx="660664" cy="461665"/>
            <a:chOff x="637563" y="4042853"/>
            <a:chExt cx="660664" cy="461665"/>
          </a:xfrm>
        </p:grpSpPr>
        <p:sp>
          <p:nvSpPr>
            <p:cNvPr id="79" name="Rectangle 7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TextBox 7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5" name="Group 84"/>
          <p:cNvGrpSpPr/>
          <p:nvPr/>
        </p:nvGrpSpPr>
        <p:grpSpPr>
          <a:xfrm>
            <a:off x="4311251" y="3948546"/>
            <a:ext cx="1971907" cy="616100"/>
            <a:chOff x="1173446" y="5964505"/>
            <a:chExt cx="1971907" cy="616100"/>
          </a:xfrm>
        </p:grpSpPr>
        <p:sp>
          <p:nvSpPr>
            <p:cNvPr id="86" name="Rectangle 85"/>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4311251" y="4942848"/>
            <a:ext cx="1971907" cy="616100"/>
            <a:chOff x="1173446" y="5964505"/>
            <a:chExt cx="1971907" cy="616100"/>
          </a:xfrm>
        </p:grpSpPr>
        <p:sp>
          <p:nvSpPr>
            <p:cNvPr id="90" name="Rectangle 89"/>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2" name="Group 91"/>
          <p:cNvGrpSpPr/>
          <p:nvPr/>
        </p:nvGrpSpPr>
        <p:grpSpPr>
          <a:xfrm>
            <a:off x="4286166" y="5759255"/>
            <a:ext cx="1996992" cy="616100"/>
            <a:chOff x="1173446" y="5964505"/>
            <a:chExt cx="1996992" cy="616100"/>
          </a:xfrm>
        </p:grpSpPr>
        <p:sp>
          <p:nvSpPr>
            <p:cNvPr id="93" name="Rectangle 92"/>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4" name="Rectangle 93"/>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3" name="Group 102"/>
          <p:cNvGrpSpPr/>
          <p:nvPr/>
        </p:nvGrpSpPr>
        <p:grpSpPr>
          <a:xfrm>
            <a:off x="4311251" y="3948546"/>
            <a:ext cx="1971907" cy="616100"/>
            <a:chOff x="1173446" y="5964505"/>
            <a:chExt cx="1971907" cy="616100"/>
          </a:xfrm>
        </p:grpSpPr>
        <p:sp>
          <p:nvSpPr>
            <p:cNvPr id="104" name="Rectangle 103"/>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106" name="Group 105"/>
          <p:cNvGrpSpPr/>
          <p:nvPr/>
        </p:nvGrpSpPr>
        <p:grpSpPr>
          <a:xfrm>
            <a:off x="4311251" y="4942848"/>
            <a:ext cx="1971907" cy="616100"/>
            <a:chOff x="1173446" y="5964505"/>
            <a:chExt cx="1971907" cy="616100"/>
          </a:xfrm>
        </p:grpSpPr>
        <p:sp>
          <p:nvSpPr>
            <p:cNvPr id="107" name="Rectangle 106"/>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8" name="Rectangle 107"/>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109" name="Group 108"/>
          <p:cNvGrpSpPr/>
          <p:nvPr/>
        </p:nvGrpSpPr>
        <p:grpSpPr>
          <a:xfrm>
            <a:off x="4286166" y="5759255"/>
            <a:ext cx="1996992" cy="616100"/>
            <a:chOff x="1173446" y="5964505"/>
            <a:chExt cx="1996992" cy="616100"/>
          </a:xfrm>
        </p:grpSpPr>
        <p:sp>
          <p:nvSpPr>
            <p:cNvPr id="110" name="Rectangle 109"/>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3" name="Group 102"/>
          <p:cNvGrpSpPr/>
          <p:nvPr/>
        </p:nvGrpSpPr>
        <p:grpSpPr>
          <a:xfrm>
            <a:off x="4311251" y="3948546"/>
            <a:ext cx="1971907" cy="616100"/>
            <a:chOff x="1173446" y="5964505"/>
            <a:chExt cx="1971907" cy="616100"/>
          </a:xfrm>
        </p:grpSpPr>
        <p:sp>
          <p:nvSpPr>
            <p:cNvPr id="104" name="Rectangle 103"/>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1173446"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106" name="Group 105"/>
          <p:cNvGrpSpPr/>
          <p:nvPr/>
        </p:nvGrpSpPr>
        <p:grpSpPr>
          <a:xfrm>
            <a:off x="4404827" y="4942848"/>
            <a:ext cx="1878331" cy="616100"/>
            <a:chOff x="1267022" y="5964505"/>
            <a:chExt cx="1878331" cy="616100"/>
          </a:xfrm>
        </p:grpSpPr>
        <p:sp>
          <p:nvSpPr>
            <p:cNvPr id="107" name="Rectangle 106"/>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8" name="Rectangle 107"/>
            <p:cNvSpPr/>
            <p:nvPr/>
          </p:nvSpPr>
          <p:spPr>
            <a:xfrm>
              <a:off x="1267022"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109" name="Group 108"/>
          <p:cNvGrpSpPr/>
          <p:nvPr/>
        </p:nvGrpSpPr>
        <p:grpSpPr>
          <a:xfrm>
            <a:off x="4286166" y="5759255"/>
            <a:ext cx="1996992" cy="616100"/>
            <a:chOff x="1173446" y="5964505"/>
            <a:chExt cx="1996992" cy="616100"/>
          </a:xfrm>
        </p:grpSpPr>
        <p:sp>
          <p:nvSpPr>
            <p:cNvPr id="110" name="Rectangle 109"/>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 of 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is 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graph is independent of error locations</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(k)</a:t>
            </a:r>
            <a:r>
              <a:rPr lang="en-US" sz="2000" dirty="0" smtClean="0"/>
              <a:t> errors and </a:t>
            </a:r>
            <a:r>
              <a:rPr lang="en-US" sz="2000" dirty="0" smtClean="0">
                <a:latin typeface="Times New Roman"/>
                <a:cs typeface="Times New Roman"/>
              </a:rPr>
              <a:t>α=</a:t>
            </a:r>
            <a:r>
              <a:rPr lang="en-US" sz="2000" dirty="0" err="1" smtClean="0">
                <a:latin typeface="Times New Roman"/>
                <a:cs typeface="Times New Roman"/>
              </a:rPr>
              <a:t>ω</a:t>
            </a:r>
            <a:r>
              <a:rPr lang="en-US" sz="2000" dirty="0">
                <a:latin typeface="Times New Roman"/>
                <a:cs typeface="Times New Roman"/>
              </a:rPr>
              <a:t>(log k)</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 (by </a:t>
            </a:r>
            <a:r>
              <a:rPr lang="en-US" sz="2000" dirty="0" err="1" smtClean="0">
                <a:latin typeface="Times New Roman"/>
                <a:cs typeface="Times New Roman"/>
              </a:rPr>
              <a:t>Chernoff</a:t>
            </a:r>
            <a:r>
              <a:rPr lang="en-US" sz="2000" dirty="0" smtClean="0">
                <a:latin typeface="Times New Roman"/>
                <a:cs typeface="Times New Roman"/>
              </a:rPr>
              <a:t> bound)</a:t>
            </a: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5" name="Group 94"/>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3" name="Group 102"/>
          <p:cNvGrpSpPr/>
          <p:nvPr/>
        </p:nvGrpSpPr>
        <p:grpSpPr>
          <a:xfrm>
            <a:off x="4311251" y="3948546"/>
            <a:ext cx="1971907" cy="616100"/>
            <a:chOff x="1173446" y="5964505"/>
            <a:chExt cx="1971907" cy="616100"/>
          </a:xfrm>
        </p:grpSpPr>
        <p:sp>
          <p:nvSpPr>
            <p:cNvPr id="104" name="Rectangle 103"/>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1173446"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106" name="Group 105"/>
          <p:cNvGrpSpPr/>
          <p:nvPr/>
        </p:nvGrpSpPr>
        <p:grpSpPr>
          <a:xfrm>
            <a:off x="4404827" y="4942848"/>
            <a:ext cx="1878331" cy="616100"/>
            <a:chOff x="1267022" y="5964505"/>
            <a:chExt cx="1878331" cy="616100"/>
          </a:xfrm>
        </p:grpSpPr>
        <p:sp>
          <p:nvSpPr>
            <p:cNvPr id="107" name="Rectangle 106"/>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8" name="Rectangle 107"/>
            <p:cNvSpPr/>
            <p:nvPr/>
          </p:nvSpPr>
          <p:spPr>
            <a:xfrm>
              <a:off x="1267022"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109" name="Group 108"/>
          <p:cNvGrpSpPr/>
          <p:nvPr/>
        </p:nvGrpSpPr>
        <p:grpSpPr>
          <a:xfrm>
            <a:off x="4286166" y="5759255"/>
            <a:ext cx="1996992" cy="616100"/>
            <a:chOff x="1173446" y="5964505"/>
            <a:chExt cx="1996992" cy="616100"/>
          </a:xfrm>
        </p:grpSpPr>
        <p:sp>
          <p:nvSpPr>
            <p:cNvPr id="110" name="Rectangle 109"/>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668211" y="2125579"/>
              <a:ext cx="1270000"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6" name="Group 95"/>
          <p:cNvGrpSpPr/>
          <p:nvPr/>
        </p:nvGrpSpPr>
        <p:grpSpPr>
          <a:xfrm>
            <a:off x="649733" y="4739379"/>
            <a:ext cx="632538" cy="461665"/>
            <a:chOff x="637563" y="4042853"/>
            <a:chExt cx="632538" cy="461665"/>
          </a:xfrm>
        </p:grpSpPr>
        <p:sp>
          <p:nvSpPr>
            <p:cNvPr id="97" name="Rectangle 9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TextBox 9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9" name="Group 98"/>
          <p:cNvGrpSpPr/>
          <p:nvPr/>
        </p:nvGrpSpPr>
        <p:grpSpPr>
          <a:xfrm>
            <a:off x="669757" y="5629344"/>
            <a:ext cx="660664" cy="461665"/>
            <a:chOff x="637563" y="4042853"/>
            <a:chExt cx="660664" cy="461665"/>
          </a:xfrm>
        </p:grpSpPr>
        <p:sp>
          <p:nvSpPr>
            <p:cNvPr id="100" name="Rectangle 9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1" name="TextBox 100"/>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2" name="Straight Arrow Connector 10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TextBox 102"/>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4" name="Group 103"/>
          <p:cNvGrpSpPr/>
          <p:nvPr/>
        </p:nvGrpSpPr>
        <p:grpSpPr>
          <a:xfrm>
            <a:off x="4311251" y="3948546"/>
            <a:ext cx="1971907" cy="616100"/>
            <a:chOff x="1173446" y="5964505"/>
            <a:chExt cx="1971907" cy="616100"/>
          </a:xfrm>
        </p:grpSpPr>
        <p:sp>
          <p:nvSpPr>
            <p:cNvPr id="105" name="Rectangle 104"/>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73446"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107" name="Group 106"/>
          <p:cNvGrpSpPr/>
          <p:nvPr/>
        </p:nvGrpSpPr>
        <p:grpSpPr>
          <a:xfrm>
            <a:off x="4404827" y="4942848"/>
            <a:ext cx="1878331" cy="616100"/>
            <a:chOff x="1267022" y="5964505"/>
            <a:chExt cx="1878331" cy="616100"/>
          </a:xfrm>
        </p:grpSpPr>
        <p:sp>
          <p:nvSpPr>
            <p:cNvPr id="108" name="Rectangle 107"/>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267022"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110" name="Group 109"/>
          <p:cNvGrpSpPr/>
          <p:nvPr/>
        </p:nvGrpSpPr>
        <p:grpSpPr>
          <a:xfrm>
            <a:off x="4286166" y="5759255"/>
            <a:ext cx="1996992" cy="616100"/>
            <a:chOff x="1173446" y="5964505"/>
            <a:chExt cx="1996992" cy="616100"/>
          </a:xfrm>
        </p:grpSpPr>
        <p:sp>
          <p:nvSpPr>
            <p:cNvPr id="111" name="Rectangle 110"/>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2" name="Rectangle 111"/>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a:latin typeface="Times New Roman"/>
                <a:cs typeface="Times New Roman"/>
              </a:rPr>
              <a:t>V</a:t>
            </a:r>
            <a:r>
              <a:rPr lang="en-US" sz="2000" i="1" baseline="-25000" dirty="0">
                <a:latin typeface="Times New Roman"/>
                <a:cs typeface="Times New Roman"/>
              </a:rPr>
              <a:t>i</a:t>
            </a:r>
            <a:r>
              <a:rPr lang="en-US" sz="2000" dirty="0"/>
              <a:t> </a:t>
            </a:r>
            <a:r>
              <a:rPr lang="en-US" sz="2000" dirty="0" smtClean="0"/>
              <a:t>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p>
          <a:p>
            <a:r>
              <a:rPr lang="en-US" sz="2000" i="1" dirty="0" smtClean="0">
                <a:latin typeface="Times New Roman"/>
                <a:cs typeface="Times New Roman"/>
              </a:rPr>
              <a:t>V = V</a:t>
            </a:r>
            <a:r>
              <a:rPr lang="en-US" sz="2000" i="1" baseline="-25000" dirty="0" smtClean="0">
                <a:latin typeface="Times New Roman"/>
                <a:cs typeface="Times New Roman"/>
              </a:rPr>
              <a:t>1</a:t>
            </a:r>
            <a:r>
              <a:rPr lang="en-US" sz="2000" i="1" dirty="0" smtClean="0">
                <a:latin typeface="Times New Roman"/>
                <a:cs typeface="Times New Roman"/>
              </a:rPr>
              <a:t>,…,</a:t>
            </a:r>
            <a:r>
              <a:rPr lang="en-US" sz="2000" i="1" dirty="0">
                <a:latin typeface="Times New Roman"/>
                <a:cs typeface="Times New Roman"/>
              </a:rPr>
              <a:t>V</a:t>
            </a:r>
            <a:r>
              <a:rPr lang="en-US" sz="2000" i="1" baseline="-25000" dirty="0">
                <a:latin typeface="Times New Roman"/>
                <a:cs typeface="Times New Roman"/>
              </a:rPr>
              <a:t>α</a:t>
            </a:r>
            <a:r>
              <a:rPr lang="en-US" sz="2000" dirty="0" smtClean="0"/>
              <a:t> 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3" name="Group 102"/>
          <p:cNvGrpSpPr/>
          <p:nvPr/>
        </p:nvGrpSpPr>
        <p:grpSpPr>
          <a:xfrm>
            <a:off x="4311251" y="3948546"/>
            <a:ext cx="1971907" cy="616100"/>
            <a:chOff x="1173446" y="5964505"/>
            <a:chExt cx="1971907" cy="616100"/>
          </a:xfrm>
        </p:grpSpPr>
        <p:sp>
          <p:nvSpPr>
            <p:cNvPr id="104" name="Rectangle 103"/>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1173446"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106" name="Group 105"/>
          <p:cNvGrpSpPr/>
          <p:nvPr/>
        </p:nvGrpSpPr>
        <p:grpSpPr>
          <a:xfrm>
            <a:off x="4404827" y="4942848"/>
            <a:ext cx="1878331" cy="616100"/>
            <a:chOff x="1267022" y="5964505"/>
            <a:chExt cx="1878331" cy="616100"/>
          </a:xfrm>
        </p:grpSpPr>
        <p:sp>
          <p:nvSpPr>
            <p:cNvPr id="107" name="Rectangle 106"/>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8" name="Rectangle 107"/>
            <p:cNvSpPr/>
            <p:nvPr/>
          </p:nvSpPr>
          <p:spPr>
            <a:xfrm>
              <a:off x="1267022"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109" name="Group 108"/>
          <p:cNvGrpSpPr/>
          <p:nvPr/>
        </p:nvGrpSpPr>
        <p:grpSpPr>
          <a:xfrm>
            <a:off x="4286166" y="5759255"/>
            <a:ext cx="1996992" cy="616100"/>
            <a:chOff x="1173446" y="5964505"/>
            <a:chExt cx="1996992" cy="616100"/>
          </a:xfrm>
        </p:grpSpPr>
        <p:sp>
          <p:nvSpPr>
            <p:cNvPr id="110" name="Rectangle 109"/>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0" name="Group 99"/>
          <p:cNvGrpSpPr/>
          <p:nvPr/>
        </p:nvGrpSpPr>
        <p:grpSpPr>
          <a:xfrm>
            <a:off x="619573" y="1131284"/>
            <a:ext cx="790647" cy="649445"/>
            <a:chOff x="669757" y="1545947"/>
            <a:chExt cx="790647" cy="649445"/>
          </a:xfrm>
        </p:grpSpPr>
        <p:cxnSp>
          <p:nvCxnSpPr>
            <p:cNvPr id="101" name="Straight Arrow Connector 10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03" name="TextBox 102"/>
          <p:cNvSpPr txBox="1"/>
          <p:nvPr/>
        </p:nvSpPr>
        <p:spPr>
          <a:xfrm>
            <a:off x="839467" y="2598853"/>
            <a:ext cx="344039" cy="369332"/>
          </a:xfrm>
          <a:prstGeom prst="rect">
            <a:avLst/>
          </a:prstGeom>
          <a:noFill/>
        </p:spPr>
        <p:txBody>
          <a:bodyPr wrap="none" rtlCol="0">
            <a:spAutoFit/>
          </a:bodyPr>
          <a:lstStyle/>
          <a:p>
            <a:r>
              <a:rPr lang="en-US" dirty="0" smtClean="0"/>
              <a:t>…</a:t>
            </a:r>
            <a:endParaRPr lang="en-US" dirty="0"/>
          </a:p>
        </p:txBody>
      </p:sp>
      <p:cxnSp>
        <p:nvCxnSpPr>
          <p:cNvPr id="104" name="Straight Arrow Connector 103"/>
          <p:cNvCxnSpPr/>
          <p:nvPr/>
        </p:nvCxnSpPr>
        <p:spPr bwMode="auto">
          <a:xfrm flipV="1">
            <a:off x="606206" y="274023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606206" y="369545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6" name="Group 105"/>
          <p:cNvGrpSpPr/>
          <p:nvPr/>
        </p:nvGrpSpPr>
        <p:grpSpPr>
          <a:xfrm>
            <a:off x="606206" y="1158997"/>
            <a:ext cx="632538" cy="461665"/>
            <a:chOff x="637563" y="4042853"/>
            <a:chExt cx="632538" cy="461665"/>
          </a:xfrm>
        </p:grpSpPr>
        <p:sp>
          <p:nvSpPr>
            <p:cNvPr id="107" name="Rectangle 10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TextBox 10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109" name="Group 108"/>
          <p:cNvGrpSpPr/>
          <p:nvPr/>
        </p:nvGrpSpPr>
        <p:grpSpPr>
          <a:xfrm>
            <a:off x="599549" y="2225874"/>
            <a:ext cx="632538" cy="461665"/>
            <a:chOff x="637563" y="4042853"/>
            <a:chExt cx="632538" cy="461665"/>
          </a:xfrm>
        </p:grpSpPr>
        <p:sp>
          <p:nvSpPr>
            <p:cNvPr id="110" name="Rectangle 10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112" name="Group 111"/>
          <p:cNvGrpSpPr/>
          <p:nvPr/>
        </p:nvGrpSpPr>
        <p:grpSpPr>
          <a:xfrm>
            <a:off x="619573" y="3115839"/>
            <a:ext cx="660664" cy="461665"/>
            <a:chOff x="637563" y="4042853"/>
            <a:chExt cx="660664" cy="461665"/>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15" name="Straight Arrow Connector 114"/>
          <p:cNvCxnSpPr/>
          <p:nvPr/>
        </p:nvCxnSpPr>
        <p:spPr bwMode="auto">
          <a:xfrm>
            <a:off x="7206778" y="226682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7903665" y="184062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17" name="Group 116"/>
          <p:cNvGrpSpPr/>
          <p:nvPr/>
        </p:nvGrpSpPr>
        <p:grpSpPr>
          <a:xfrm>
            <a:off x="4244404" y="1394937"/>
            <a:ext cx="1971907" cy="616100"/>
            <a:chOff x="1173446" y="5964505"/>
            <a:chExt cx="1971907" cy="616100"/>
          </a:xfrm>
        </p:grpSpPr>
        <p:sp>
          <p:nvSpPr>
            <p:cNvPr id="118" name="Rectangle 117"/>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73446"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120" name="Group 119"/>
          <p:cNvGrpSpPr/>
          <p:nvPr/>
        </p:nvGrpSpPr>
        <p:grpSpPr>
          <a:xfrm>
            <a:off x="4337980" y="2389239"/>
            <a:ext cx="1878331" cy="616100"/>
            <a:chOff x="1267022" y="5964505"/>
            <a:chExt cx="1878331" cy="616100"/>
          </a:xfrm>
        </p:grpSpPr>
        <p:sp>
          <p:nvSpPr>
            <p:cNvPr id="121" name="Rectangle 120"/>
            <p:cNvSpPr/>
            <p:nvPr/>
          </p:nvSpPr>
          <p:spPr>
            <a:xfrm>
              <a:off x="1316332" y="6095656"/>
              <a:ext cx="1829021"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2" name="Rectangle 121"/>
            <p:cNvSpPr/>
            <p:nvPr/>
          </p:nvSpPr>
          <p:spPr>
            <a:xfrm>
              <a:off x="1267022" y="5964505"/>
              <a:ext cx="1824852"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123" name="Group 122"/>
          <p:cNvGrpSpPr/>
          <p:nvPr/>
        </p:nvGrpSpPr>
        <p:grpSpPr>
          <a:xfrm>
            <a:off x="4219319" y="3205646"/>
            <a:ext cx="1996992" cy="616100"/>
            <a:chOff x="1173446" y="5964505"/>
            <a:chExt cx="1996992" cy="616100"/>
          </a:xfrm>
        </p:grpSpPr>
        <p:sp>
          <p:nvSpPr>
            <p:cNvPr id="124" name="Rectangle 123"/>
            <p:cNvSpPr/>
            <p:nvPr/>
          </p:nvSpPr>
          <p:spPr>
            <a:xfrm>
              <a:off x="1316332" y="6095656"/>
              <a:ext cx="1854106" cy="484949"/>
            </a:xfrm>
            <a:prstGeom prst="rect">
              <a:avLst/>
            </a:prstGeom>
            <a:gradFill flip="none" rotWithShape="1">
              <a:gsLst>
                <a:gs pos="0">
                  <a:schemeClr val="bg1">
                    <a:lumMod val="50000"/>
                  </a:schemeClr>
                </a:gs>
                <a:gs pos="80000">
                  <a:schemeClr val="tx1"/>
                </a:gs>
              </a:gsLst>
              <a:lin ang="135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5" name="Rectangle 124"/>
            <p:cNvSpPr/>
            <p:nvPr/>
          </p:nvSpPr>
          <p:spPr>
            <a:xfrm>
              <a:off x="1173446" y="596450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We construct the first (computational) fuzzy extractors that are secure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r>
              <a:rPr lang="en-US" sz="2400" dirty="0" smtClean="0"/>
              <a:t>Necessary? Constructions for small alphabet?</a:t>
            </a:r>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could restrict errors (that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a:p>
            <a:r>
              <a:rPr lang="en-US" sz="2400" dirty="0" smtClean="0"/>
              <a:t>Noisy point obfuscation (</a:t>
            </a:r>
            <a:r>
              <a:rPr lang="en-US" sz="2400" i="1" dirty="0" smtClean="0">
                <a:latin typeface="Times New Roman"/>
                <a:cs typeface="Times New Roman"/>
              </a:rPr>
              <a:t>I</a:t>
            </a:r>
            <a:r>
              <a:rPr lang="en-US" sz="2400" i="1" baseline="-25000" dirty="0" smtClean="0">
                <a:latin typeface="Times New Roman"/>
                <a:cs typeface="Times New Roman"/>
              </a:rPr>
              <a:t>w0</a:t>
            </a:r>
            <a:r>
              <a:rPr lang="en-US" sz="2400" dirty="0" smtClean="0">
                <a:latin typeface="Times New Roman"/>
                <a:cs typeface="Times New Roman"/>
              </a:rPr>
              <a:t>(</a:t>
            </a:r>
            <a:r>
              <a:rPr lang="en-US" sz="2400" i="1" dirty="0" smtClean="0">
                <a:latin typeface="Times New Roman"/>
                <a:cs typeface="Times New Roman"/>
              </a:rPr>
              <a:t>w</a:t>
            </a:r>
            <a:r>
              <a:rPr lang="en-US" sz="2400" i="1" baseline="-25000" dirty="0" smtClean="0">
                <a:latin typeface="Times New Roman"/>
                <a:cs typeface="Times New Roman"/>
              </a:rPr>
              <a:t>1</a:t>
            </a:r>
            <a:r>
              <a:rPr lang="en-US" sz="2400" dirty="0" smtClean="0">
                <a:latin typeface="Times New Roman"/>
                <a:cs typeface="Times New Roman"/>
              </a:rPr>
              <a:t>) </a:t>
            </a:r>
            <a:r>
              <a:rPr lang="en-US" sz="2400" dirty="0">
                <a:latin typeface="Times New Roman"/>
                <a:cs typeface="Times New Roman"/>
              </a:rPr>
              <a:t>= 1 </a:t>
            </a:r>
            <a:r>
              <a:rPr lang="en-US" sz="2400" dirty="0" err="1">
                <a:cs typeface="Calibri"/>
              </a:rPr>
              <a:t>iff</a:t>
            </a:r>
            <a:r>
              <a:rPr lang="en-US" sz="2400" dirty="0">
                <a:cs typeface="Calibri"/>
              </a:rPr>
              <a:t>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r>
              <a:rPr lang="en-US" sz="2400" dirty="0">
                <a:latin typeface="Times New Roman"/>
                <a:cs typeface="Times New Roman"/>
              </a:rPr>
              <a:t> ≤</a:t>
            </a:r>
            <a:r>
              <a:rPr lang="en-US" sz="2400" dirty="0" smtClean="0">
                <a:latin typeface="Times New Roman"/>
                <a:cs typeface="Times New Roman"/>
              </a:rPr>
              <a:t>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dirty="0" smtClean="0">
                <a:latin typeface="Calibri"/>
                <a:cs typeface="Calibri"/>
              </a:rPr>
              <a:t>) is a stronger primitive than a fuzzy extractor</a:t>
            </a:r>
          </a:p>
          <a:p>
            <a:pPr lvl="1"/>
            <a:r>
              <a:rPr lang="en-US" sz="2400" dirty="0" smtClean="0">
                <a:latin typeface="Calibri"/>
                <a:cs typeface="Calibri"/>
              </a:rPr>
              <a:t>Constructed by [DodisSmith05] for distributions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smtClean="0">
                <a:latin typeface="Times New Roman"/>
                <a:cs typeface="Times New Roman"/>
              </a:rPr>
              <a:t>&gt;0</a:t>
            </a:r>
            <a:endParaRPr lang="en-US" sz="2400" dirty="0" smtClean="0">
              <a:latin typeface="Calibri"/>
              <a:cs typeface="Calibri"/>
            </a:endParaRPr>
          </a:p>
          <a:p>
            <a:pPr lvl="1"/>
            <a:r>
              <a:rPr lang="en-US" sz="2400" dirty="0" smtClean="0">
                <a:latin typeface="Calibri"/>
                <a:cs typeface="Calibri"/>
              </a:rPr>
              <a:t>Our constructions leak information (value of individual blocks, locations of errors) and are not VBB obfuscation</a:t>
            </a:r>
          </a:p>
          <a:p>
            <a:pPr lvl="1"/>
            <a:r>
              <a:rPr lang="en-US" sz="2400" dirty="0" smtClean="0">
                <a:latin typeface="Calibri"/>
                <a:cs typeface="Calibri"/>
              </a:rPr>
              <a:t>Can we construct general noisy point obfuscation? </a:t>
            </a:r>
            <a:br>
              <a:rPr lang="en-US" sz="2400" dirty="0" smtClean="0">
                <a:latin typeface="Calibri"/>
                <a:cs typeface="Calibri"/>
              </a:rPr>
            </a:br>
            <a:r>
              <a:rPr lang="en-US" sz="2400" dirty="0" smtClean="0">
                <a:latin typeface="Calibri"/>
                <a:cs typeface="Calibri"/>
              </a:rPr>
              <a:t>from </a:t>
            </a:r>
            <a:r>
              <a:rPr lang="en-US" sz="2400" dirty="0" err="1" smtClean="0">
                <a:latin typeface="Calibri"/>
                <a:cs typeface="Calibri"/>
              </a:rPr>
              <a:t>indistinguishability</a:t>
            </a:r>
            <a:r>
              <a:rPr lang="en-US" sz="2400" dirty="0" smtClean="0">
                <a:latin typeface="Calibri"/>
                <a:cs typeface="Calibri"/>
              </a:rPr>
              <a:t> obfuscation [GargGentryHaleviRaykoviSahaiWaters13]?)</a:t>
            </a:r>
            <a:endParaRPr lang="en-US" sz="2400"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969"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2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for sources with negative minimum usable entropy must use additional properties of the distribution </a:t>
            </a:r>
            <a:br>
              <a:rPr lang="en-US" dirty="0" smtClean="0"/>
            </a:br>
            <a:r>
              <a:rPr lang="en-US" dirty="0" smtClean="0"/>
              <a:t>	(e.g. points are not close together)</a:t>
            </a:r>
          </a:p>
          <a:p>
            <a:r>
              <a:rPr lang="en-US" dirty="0" smtClean="0"/>
              <a:t>Lack of reasonable properties (and constructions) prevents key derivation from physical sources</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symbols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contains more structure than just entropy, some structure is necessary</a:t>
            </a:r>
          </a:p>
          <a:p>
            <a:r>
              <a:rPr lang="en-US" dirty="0" smtClean="0">
                <a:latin typeface="Calibri"/>
                <a:cs typeface="Calibri"/>
              </a:rPr>
              <a:t>Security 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We call this a computational 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3000" dirty="0" smtClean="0"/>
              <a:t>[Krawczyk10]</a:t>
            </a:r>
            <a:r>
              <a:rPr lang="en-US" dirty="0" smtClean="0"/>
              <a:t> or information-theoretic randomness extractors </a:t>
            </a:r>
            <a:r>
              <a:rPr lang="en-US" sz="3000" dirty="0" smtClean="0"/>
              <a:t>[NisanZuckerman93]</a:t>
            </a:r>
          </a:p>
          <a:p>
            <a:endParaRPr lang="en-US" sz="3000" dirty="0" smtClean="0"/>
          </a:p>
          <a:p>
            <a:endParaRPr lang="en-US" sz="3000" dirty="0"/>
          </a:p>
        </p:txBody>
      </p:sp>
      <p:sp>
        <p:nvSpPr>
          <p:cNvPr id="2" name="Title 1"/>
          <p:cNvSpPr>
            <a:spLocks noGrp="1"/>
          </p:cNvSpPr>
          <p:nvPr>
            <p:ph type="title"/>
          </p:nvPr>
        </p:nvSpPr>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12602</TotalTime>
  <Words>6346</Words>
  <Application>Microsoft Macintosh PowerPoint</Application>
  <PresentationFormat>On-screen Show (4:3)</PresentationFormat>
  <Paragraphs>980</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Point Functions      Digital Lockers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Block Unguessable Distributions</vt:lpstr>
      <vt:lpstr>Block Unguessable Distributions</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Conclusion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535</cp:revision>
  <dcterms:created xsi:type="dcterms:W3CDTF">2013-03-29T19:18:32Z</dcterms:created>
  <dcterms:modified xsi:type="dcterms:W3CDTF">2014-02-19T23:13:57Z</dcterms:modified>
</cp:coreProperties>
</file>