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84" r:id="rId7"/>
    <p:sldId id="278" r:id="rId8"/>
    <p:sldId id="262" r:id="rId9"/>
    <p:sldId id="263" r:id="rId10"/>
    <p:sldId id="274" r:id="rId11"/>
    <p:sldId id="264" r:id="rId12"/>
    <p:sldId id="265" r:id="rId13"/>
    <p:sldId id="280" r:id="rId14"/>
    <p:sldId id="281" r:id="rId15"/>
    <p:sldId id="282" r:id="rId16"/>
    <p:sldId id="283" r:id="rId17"/>
    <p:sldId id="285" r:id="rId18"/>
    <p:sldId id="293" r:id="rId19"/>
    <p:sldId id="266" r:id="rId20"/>
    <p:sldId id="267" r:id="rId21"/>
    <p:sldId id="268" r:id="rId22"/>
    <p:sldId id="269" r:id="rId23"/>
    <p:sldId id="270" r:id="rId24"/>
    <p:sldId id="271" r:id="rId25"/>
    <p:sldId id="286" r:id="rId26"/>
    <p:sldId id="287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7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22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12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9.emf"/><Relationship Id="rId1" Type="http://schemas.openxmlformats.org/officeDocument/2006/relationships/image" Target="../media/image13.e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24.emf"/><Relationship Id="rId1" Type="http://schemas.openxmlformats.org/officeDocument/2006/relationships/image" Target="../media/image13.emf"/><Relationship Id="rId2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14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15.emf"/><Relationship Id="rId10" Type="http://schemas.openxmlformats.org/officeDocument/2006/relationships/oleObject" Target="../embeddings/Microsoft_Equation3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17.emf"/><Relationship Id="rId8" Type="http://schemas.openxmlformats.org/officeDocument/2006/relationships/oleObject" Target="../embeddings/Microsoft_Equation5.bin"/><Relationship Id="rId9" Type="http://schemas.openxmlformats.org/officeDocument/2006/relationships/image" Target="../media/image15.emf"/><Relationship Id="rId10" Type="http://schemas.openxmlformats.org/officeDocument/2006/relationships/oleObject" Target="../embeddings/Microsoft_Equation6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Microsoft_Equation11.bin"/><Relationship Id="rId13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8.bin"/><Relationship Id="rId7" Type="http://schemas.openxmlformats.org/officeDocument/2006/relationships/image" Target="../media/image17.emf"/><Relationship Id="rId8" Type="http://schemas.openxmlformats.org/officeDocument/2006/relationships/oleObject" Target="../embeddings/Microsoft_Equation9.bin"/><Relationship Id="rId9" Type="http://schemas.openxmlformats.org/officeDocument/2006/relationships/image" Target="../media/image15.emf"/><Relationship Id="rId10" Type="http://schemas.openxmlformats.org/officeDocument/2006/relationships/oleObject" Target="../embeddings/Microsoft_Equation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2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13.bin"/><Relationship Id="rId6" Type="http://schemas.openxmlformats.org/officeDocument/2006/relationships/image" Target="../media/image21.emf"/><Relationship Id="rId7" Type="http://schemas.openxmlformats.org/officeDocument/2006/relationships/oleObject" Target="../embeddings/Microsoft_Equation14.bin"/><Relationship Id="rId8" Type="http://schemas.openxmlformats.org/officeDocument/2006/relationships/image" Target="../media/image22.emf"/><Relationship Id="rId9" Type="http://schemas.openxmlformats.org/officeDocument/2006/relationships/oleObject" Target="../embeddings/Microsoft_Equation15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Microsoft_Equation19.bin"/><Relationship Id="rId13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16.bin"/><Relationship Id="rId7" Type="http://schemas.openxmlformats.org/officeDocument/2006/relationships/image" Target="../media/image17.emf"/><Relationship Id="rId8" Type="http://schemas.openxmlformats.org/officeDocument/2006/relationships/oleObject" Target="../embeddings/Microsoft_Equation17.bin"/><Relationship Id="rId9" Type="http://schemas.openxmlformats.org/officeDocument/2006/relationships/image" Target="../media/image15.emf"/><Relationship Id="rId10" Type="http://schemas.openxmlformats.org/officeDocument/2006/relationships/oleObject" Target="../embeddings/Microsoft_Equation1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image" Target="../media/image8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820302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Extend hardness of LWE to case when some dimensions have known error</a:t>
            </a:r>
          </a:p>
          <a:p>
            <a:pPr lvl="1"/>
            <a:r>
              <a:rPr lang="en-US" dirty="0" smtClean="0"/>
              <a:t>Construct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for block-fixing sources </a:t>
            </a:r>
            <a:r>
              <a:rPr lang="en-US" sz="2400" dirty="0" smtClean="0"/>
              <a:t>[KampZuckerman07]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61873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  <a:endParaRPr lang="en-US" sz="2200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391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construct a secure sketch such that </a:t>
            </a:r>
            <a:r>
              <a:rPr lang="en-US" i="1" dirty="0" err="1">
                <a:latin typeface="Times New Roman"/>
                <a:cs typeface="Times New Roman"/>
              </a:rPr>
              <a:t>ss</a:t>
            </a:r>
            <a:r>
              <a:rPr lang="en-US" dirty="0"/>
              <a:t> does not provide any information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, </a:t>
            </a:r>
            <a:r>
              <a:rPr lang="en-US" dirty="0"/>
              <a:t>but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</a:t>
            </a:r>
            <a:r>
              <a:rPr lang="en-US" dirty="0"/>
              <a:t>can be recovered from a close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there exist algorithms: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 = sketch(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rec(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&lt;</a:t>
            </a:r>
            <a:r>
              <a:rPr lang="en-US" altLang="ja-JP" i="1" dirty="0" err="1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>
                <a:latin typeface="Times New Roman"/>
                <a:cs typeface="Times New Roman"/>
              </a:rPr>
              <a:t>max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and </a:t>
            </a:r>
            <a:r>
              <a:rPr lang="en-US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= H</a:t>
            </a:r>
            <a:r>
              <a:rPr lang="en-US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natural requirement: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looks like it has high entropy.  </a:t>
            </a:r>
            <a:br>
              <a:rPr lang="en-US" dirty="0" smtClean="0"/>
            </a:br>
            <a:r>
              <a:rPr lang="en-US" dirty="0" smtClean="0"/>
              <a:t>That is </a:t>
            </a:r>
          </a:p>
          <a:p>
            <a:pPr marL="0" indent="0" algn="ctr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≈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Calibri"/>
                <a:cs typeface="Calibri"/>
              </a:rPr>
              <a:t> and</a:t>
            </a:r>
            <a:r>
              <a:rPr lang="en-US" i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≥ k</a:t>
            </a:r>
          </a:p>
          <a:p>
            <a:r>
              <a:rPr lang="en-US" dirty="0" smtClean="0">
                <a:latin typeface="Calibri"/>
                <a:cs typeface="Calibri"/>
              </a:rPr>
              <a:t>Known as HILL </a:t>
            </a:r>
            <a:r>
              <a:rPr lang="en-US" dirty="0">
                <a:cs typeface="Calibri"/>
              </a:rPr>
              <a:t>entropy </a:t>
            </a:r>
            <a:r>
              <a:rPr lang="en-US" sz="1800" dirty="0">
                <a:cs typeface="Calibri"/>
              </a:rPr>
              <a:t>[HastadImpagliazzoLevinLuby99]</a:t>
            </a:r>
            <a:r>
              <a:rPr lang="en-US" dirty="0"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denoted as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Applying a randomness extractor to HILL entropy produces a pseudorandom key </a:t>
            </a:r>
            <a:r>
              <a:rPr lang="en-US" sz="1800" dirty="0" smtClean="0">
                <a:latin typeface="Times New Roman"/>
                <a:cs typeface="Times New Roman"/>
              </a:rPr>
              <a:t>[</a:t>
            </a:r>
            <a:r>
              <a:rPr lang="en-US" sz="1800" b="1" dirty="0" smtClean="0">
                <a:latin typeface="Times New Roman"/>
                <a:cs typeface="Times New Roman"/>
              </a:rPr>
              <a:t>F</a:t>
            </a:r>
            <a:r>
              <a:rPr lang="en-US" sz="1800" dirty="0" smtClean="0">
                <a:latin typeface="Times New Roman"/>
                <a:cs typeface="Times New Roman"/>
              </a:rPr>
              <a:t>Reyzin11]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7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27863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   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2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 1: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dirty="0" smtClean="0"/>
              <a:t>there exists set </a:t>
            </a:r>
            <a:r>
              <a:rPr lang="en-US" i="1" dirty="0" smtClean="0">
                <a:latin typeface="Times New Roman"/>
                <a:cs typeface="Times New Roman"/>
              </a:rPr>
              <a:t>C, |C|</a:t>
            </a:r>
            <a:r>
              <a:rPr lang="en-US" dirty="0" smtClean="0">
                <a:latin typeface="Times New Roman"/>
                <a:cs typeface="Times New Roman"/>
              </a:rPr>
              <a:t>≥2</a:t>
            </a:r>
            <a:r>
              <a:rPr lang="en-US" i="1" baseline="30000" dirty="0" smtClean="0">
                <a:latin typeface="Times New Roman"/>
                <a:cs typeface="Times New Roman"/>
              </a:rPr>
              <a:t>k</a:t>
            </a:r>
            <a:r>
              <a:rPr lang="en-US" baseline="30000" dirty="0" smtClean="0">
                <a:latin typeface="Times New Roman"/>
                <a:cs typeface="Times New Roman"/>
              </a:rPr>
              <a:t>-2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points of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/>
              <a:t> form an error-correcting code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/>
              <a:t> corrects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/>
              <a:t> random errors on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u="sng" dirty="0" smtClean="0"/>
              <a:t>Corollary 1:</a:t>
            </a:r>
            <a:r>
              <a:rPr lang="en-US" dirty="0" smtClean="0"/>
              <a:t> (Sketch of </a:t>
            </a:r>
            <a:r>
              <a:rPr lang="en-US" sz="2100" dirty="0" smtClean="0"/>
              <a:t>[DodisSmith05]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 HILL entropy of a sketch drops by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bits, </a:t>
            </a:r>
            <a:br>
              <a:rPr lang="en-US" dirty="0" smtClean="0"/>
            </a:br>
            <a:r>
              <a:rPr lang="en-US" dirty="0" smtClean="0"/>
              <a:t>there exists a sketch whose information theoretic entropy drops by no more than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dirty="0" smtClean="0"/>
              <a:t> bits.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13" y="902140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10699" y="5591819"/>
            <a:ext cx="7730892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dirty="0" smtClean="0"/>
              <a:t>We can fix an </a:t>
            </a:r>
            <a:r>
              <a:rPr lang="en-US" b="1" i="1" dirty="0" err="1" smtClean="0">
                <a:latin typeface="Times New Roman"/>
                <a:cs typeface="Times New Roman"/>
              </a:rPr>
              <a:t>ss</a:t>
            </a:r>
            <a:r>
              <a:rPr lang="en-US" b="1" dirty="0" smtClean="0"/>
              <a:t> value where </a:t>
            </a:r>
            <a:r>
              <a:rPr lang="en-US" sz="1800" b="1" dirty="0" smtClean="0">
                <a:latin typeface="Times New Roman"/>
                <a:cs typeface="Times New Roman"/>
              </a:rPr>
              <a:t>rec</a:t>
            </a:r>
            <a:r>
              <a:rPr lang="en-US" sz="1800" b="1" dirty="0" smtClean="0"/>
              <a:t> functions as a good </a:t>
            </a:r>
            <a:r>
              <a:rPr lang="en-US" b="1" dirty="0" smtClean="0"/>
              <a:t>a decoding algorithm.  </a:t>
            </a:r>
            <a:br>
              <a:rPr lang="en-US" b="1" dirty="0" smtClean="0"/>
            </a:br>
            <a:r>
              <a:rPr lang="en-US" b="1" dirty="0" smtClean="0"/>
              <a:t>For a distribution,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, to be indistinguishable, </a:t>
            </a:r>
            <a:r>
              <a:rPr lang="en-US" b="1" dirty="0" smtClean="0">
                <a:latin typeface="Times New Roman"/>
                <a:cs typeface="Times New Roman"/>
              </a:rPr>
              <a:t>rec</a:t>
            </a:r>
            <a:r>
              <a:rPr lang="en-US" b="1" dirty="0" smtClean="0"/>
              <a:t> must also decode on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.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sketches be unpredictable?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Indistinguishability</a:t>
            </a:r>
            <a:r>
              <a:rPr lang="en-US" dirty="0" smtClean="0"/>
              <a:t> may the wrong definition</a:t>
            </a:r>
          </a:p>
          <a:p>
            <a:r>
              <a:rPr lang="en-US" dirty="0" smtClean="0"/>
              <a:t>Definitely need that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Calibri"/>
                <a:cs typeface="Calibri"/>
              </a:rPr>
              <a:t> is unpredictable</a:t>
            </a:r>
          </a:p>
          <a:p>
            <a:r>
              <a:rPr lang="en-US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800" dirty="0" smtClean="0">
                <a:latin typeface="Calibri"/>
                <a:cs typeface="Calibri"/>
              </a:rPr>
              <a:t>[HsiaoLuReyzin07]</a:t>
            </a:r>
          </a:p>
          <a:p>
            <a:r>
              <a:rPr lang="en-US" dirty="0" smtClean="0">
                <a:latin typeface="Calibri"/>
                <a:cs typeface="Calibri"/>
              </a:rPr>
              <a:t>Main concern: </a:t>
            </a: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>
                <a:latin typeface="Calibri"/>
                <a:cs typeface="Calibri"/>
              </a:rPr>
              <a:t> acts like a decoder of an error-correcting code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1" y="274638"/>
            <a:ext cx="862612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unpredictability conditioned on </a:t>
            </a:r>
            <a:r>
              <a:rPr lang="en-US" sz="3600" i="1" dirty="0" err="1" smtClean="0">
                <a:latin typeface="Times New Roman"/>
                <a:cs typeface="Times New Roman"/>
              </a:rPr>
              <a:t>ss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5692" cy="3528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smtClean="0"/>
              <a:t> be the # of points in balls of radius </a:t>
            </a:r>
            <a:r>
              <a:rPr lang="en-US" dirty="0" err="1" smtClean="0">
                <a:latin typeface="Times New Roman"/>
                <a:cs typeface="Times New Roman"/>
              </a:rPr>
              <a:t>d</a:t>
            </a:r>
            <a:r>
              <a:rPr lang="en-US" baseline="-25000" dirty="0" err="1" smtClean="0">
                <a:latin typeface="Times New Roman"/>
                <a:cs typeface="Times New Roman"/>
              </a:rPr>
              <a:t>max</a:t>
            </a:r>
            <a:endParaRPr lang="en-US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Theorem 2: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 and the Hamming metric,</a:t>
            </a:r>
          </a:p>
          <a:p>
            <a:pPr marL="0" indent="0">
              <a:buNone/>
            </a:pP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’s</a:t>
            </a:r>
            <a:r>
              <a:rPr lang="en-US" dirty="0" smtClean="0"/>
              <a:t> unpredictability conditioned on any secure sketch</a:t>
            </a:r>
          </a:p>
          <a:p>
            <a:pPr marL="0" indent="0">
              <a:buNone/>
            </a:pPr>
            <a:r>
              <a:rPr lang="en-US" dirty="0" smtClean="0"/>
              <a:t>decreases by a factor of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 2 also holds if we consider unpredictability </a:t>
            </a:r>
            <a:br>
              <a:rPr lang="en-US" dirty="0" smtClean="0"/>
            </a:br>
            <a:r>
              <a:rPr lang="en-US" dirty="0" smtClean="0"/>
              <a:t>of distributions that are indistinguishable from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10699" y="5246292"/>
            <a:ext cx="7730892" cy="14993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These results also hold for any algorithm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1) that is error-tolerant, and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2) the source can be recovered from the output.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65760" lvl="1"/>
            <a:endParaRPr lang="en-US" baseline="-25000" dirty="0" smtClean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Give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up on building a secure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sketch, focus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fuzzy extractor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93101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Need computational assumption that is error-tolerant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Seems natural to use random linear codes </a:t>
            </a:r>
            <a:br>
              <a:rPr lang="en-US" sz="20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(syndrome decoding is NP-hard)</a:t>
            </a:r>
          </a:p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98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 Offset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67685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ym typeface="Symbol"/>
              </a:rPr>
              <a:t> 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=w</a:t>
            </a:r>
            <a:r>
              <a:rPr lang="en-US" sz="1800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(can’t use bits of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cs typeface="Calibri"/>
              </a:rPr>
              <a:t>)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</a:t>
            </a:r>
            <a:r>
              <a:rPr lang="en-US" sz="1600" dirty="0">
                <a:cs typeface="Calibri"/>
              </a:rPr>
              <a:t>security for different types of distributions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endParaRPr lang="en-US" sz="1400" dirty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415222" y="5694212"/>
            <a:ext cx="6149509" cy="8958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We’ll spend the rest of the talk addressing these issues. 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For now, assume that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is the uniform distribution.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0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506"/>
              </p:ext>
            </p:extLst>
          </p:nvPr>
        </p:nvGraphicFramePr>
        <p:xfrm>
          <a:off x="990600" y="1371600"/>
          <a:ext cx="640649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2184400" imgH="1143000" progId="Equation.3">
                  <p:embed/>
                </p:oleObj>
              </mc:Choice>
              <mc:Fallback>
                <p:oleObj name="Equation" r:id="rId3" imgW="2184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6406499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pPr lvl="1"/>
            <a:r>
              <a:rPr lang="en-US" dirty="0"/>
              <a:t>Small errors seem to make the problem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86" y="5531581"/>
            <a:ext cx="8878382" cy="1196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763000" cy="39518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Authentication with Noisy Data</a:t>
            </a:r>
          </a:p>
          <a:p>
            <a:pPr lvl="1"/>
            <a:r>
              <a:rPr lang="en-US" sz="2000" dirty="0" smtClean="0">
                <a:latin typeface="Arial" charset="0"/>
              </a:rPr>
              <a:t>Fuzzy Extractors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Impossibility of Computational Secure Sketches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26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10301"/>
              </p:ext>
            </p:extLst>
          </p:nvPr>
        </p:nvGraphicFramePr>
        <p:xfrm>
          <a:off x="973138" y="1371600"/>
          <a:ext cx="64436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2197100" imgH="1143000" progId="Equation.3">
                  <p:embed/>
                </p:oleObj>
              </mc:Choice>
              <mc:Fallback>
                <p:oleObj name="Equation" r:id="rId3" imgW="21971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1371600"/>
                        <a:ext cx="6443662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/>
              <a:t>What happens if we add small errors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pPr lvl="1"/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7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06571"/>
              </p:ext>
            </p:extLst>
          </p:nvPr>
        </p:nvGraphicFramePr>
        <p:xfrm>
          <a:off x="304800" y="1316038"/>
          <a:ext cx="7226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463800" imgH="1181100" progId="Equation.3">
                  <p:embed/>
                </p:oleObj>
              </mc:Choice>
              <mc:Fallback>
                <p:oleObj name="Equation" r:id="rId3" imgW="2463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16038"/>
                        <a:ext cx="72263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680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1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21031"/>
            <a:ext cx="8229600" cy="17461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[Regev05] reduces solving LWE </a:t>
            </a:r>
            <a:br>
              <a:rPr lang="en-US" dirty="0" smtClean="0"/>
            </a:br>
            <a:r>
              <a:rPr lang="en-US" dirty="0" smtClean="0"/>
              <a:t>to approximating lattice problems </a:t>
            </a:r>
            <a:br>
              <a:rPr lang="en-US" dirty="0" smtClean="0"/>
            </a:br>
            <a:r>
              <a:rPr lang="en-US" dirty="0" smtClean="0"/>
              <a:t>of dimension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(within polynomial factors) in P</a:t>
            </a:r>
          </a:p>
          <a:p>
            <a:r>
              <a:rPr lang="en-US" dirty="0" smtClean="0"/>
              <a:t>Error is drawn from Gaussian distribution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8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Fuzzy Extractor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799"/>
            <a:ext cx="8305800" cy="1981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idea: Use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/>
              <a:t>as the randomness for Gaussian distribution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Pro: Would inherent security proof of </a:t>
            </a:r>
            <a:r>
              <a:rPr lang="en-US" dirty="0" err="1" smtClean="0">
                <a:latin typeface="Times New Roman"/>
                <a:cs typeface="Times New Roman"/>
              </a:rPr>
              <a:t>Regev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Con: Gaussian sampling takes a variable number of bits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152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11480" y="2298000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0"/>
            <a:ext cx="8305800" cy="122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the Gaussian algorithm requires </a:t>
            </a:r>
            <a:br>
              <a:rPr lang="en-US" dirty="0" smtClean="0"/>
            </a:br>
            <a:r>
              <a:rPr lang="en-US" dirty="0" smtClean="0"/>
              <a:t>4 or 5 bits (determined by 1</a:t>
            </a:r>
            <a:r>
              <a:rPr lang="en-US" baseline="30000" dirty="0" smtClean="0"/>
              <a:t>st</a:t>
            </a:r>
            <a:r>
              <a:rPr lang="en-US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96" y="2298000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596" y="4150971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1480" y="4212526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9997" y="5928224"/>
            <a:ext cx="20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1480" y="3226091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	1111	1100	1001	1010	1010	1110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1480" y="5131752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	1001	00110	1010	1011	1010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9819" y="2708194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6055" y="2708194"/>
            <a:ext cx="22233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52900" y="2708194"/>
            <a:ext cx="50224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6258" y="2708194"/>
            <a:ext cx="2862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8214" y="2708194"/>
            <a:ext cx="6098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05859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9908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34429" y="4622946"/>
            <a:ext cx="211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56458" y="4622946"/>
            <a:ext cx="760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43887" y="4622946"/>
            <a:ext cx="2942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49545" y="2708194"/>
            <a:ext cx="1018169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35934" y="4622946"/>
            <a:ext cx="46092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539" y="2708194"/>
            <a:ext cx="75231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87868" y="4622946"/>
            <a:ext cx="6766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4476" y="4622946"/>
            <a:ext cx="870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7505" y="2708194"/>
            <a:ext cx="12587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6596" y="3226091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596" y="5131752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46518" y="5928224"/>
            <a:ext cx="185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</a:t>
            </a:r>
            <a:r>
              <a:rPr lang="en-US" altLang="ja-JP" sz="2800" dirty="0" smtClean="0">
                <a:latin typeface="Times New Roman"/>
                <a:cs typeface="Times New Roman"/>
              </a:rPr>
              <a:t>7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23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  <p:bldP spid="8" grpId="0"/>
      <p:bldP spid="9" grpId="0"/>
      <p:bldP spid="10" grpId="0"/>
      <p:bldP spid="11" grpId="0"/>
      <p:bldP spid="13" grpId="0"/>
      <p:bldP spid="75" grpId="0"/>
      <p:bldP spid="76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LWE w/ Uniform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8863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Recent Results of </a:t>
            </a:r>
            <a:r>
              <a:rPr lang="en-US" sz="1800" dirty="0" smtClean="0"/>
              <a:t>[DöttlingMüller-Quade13, MicciancioPeikert13] </a:t>
            </a:r>
            <a:br>
              <a:rPr lang="en-US" sz="1800" dirty="0" smtClean="0"/>
            </a:br>
            <a:r>
              <a:rPr lang="en-US" dirty="0" smtClean="0"/>
              <a:t>show security of LWE with error drawn uniformly from an interval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91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A1, </a:t>
            </a:r>
            <a:r>
              <a:rPr lang="en-US" dirty="0" err="1" smtClean="0"/>
              <a:t>Asecure</a:t>
            </a:r>
            <a:r>
              <a:rPr lang="en-US" dirty="0" smtClean="0"/>
              <a:t>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cs typeface="Calibri"/>
              </a:rPr>
              <a:t>Hard </a:t>
            </a:r>
            <a:r>
              <a:rPr lang="en-US" dirty="0">
                <a:cs typeface="Calibri"/>
              </a:rPr>
              <a:t>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480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8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59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72720"/>
            <a:ext cx="3983696" cy="4675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charset="0"/>
              </a:rPr>
              <a:t>High entropy sources suitable for key derivation are often noisy 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Want </a:t>
            </a:r>
            <a:r>
              <a:rPr lang="en-US" dirty="0">
                <a:latin typeface="Arial" charset="0"/>
              </a:rPr>
              <a:t>to derive stable and </a:t>
            </a:r>
            <a:r>
              <a:rPr lang="en-US" i="1" dirty="0">
                <a:latin typeface="Arial" charset="0"/>
              </a:rPr>
              <a:t>cryptographically</a:t>
            </a:r>
            <a:r>
              <a:rPr lang="en-US" dirty="0">
                <a:latin typeface="Arial" charset="0"/>
              </a:rPr>
              <a:t> strong key from </a:t>
            </a:r>
            <a:r>
              <a:rPr lang="en-US" dirty="0" smtClean="0">
                <a:latin typeface="Arial" charset="0"/>
              </a:rPr>
              <a:t>noisy data (called a source)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value </a:t>
            </a:r>
            <a:r>
              <a:rPr lang="en-US" i="1" dirty="0" smtClean="0">
                <a:latin typeface="Arial" charset="0"/>
              </a:rPr>
              <a:t>changes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over time,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altLang="ja-JP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Want this key to map to same key</a:t>
            </a:r>
          </a:p>
          <a:p>
            <a:pPr lvl="2"/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= </a:t>
            </a:r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ja-JP" dirty="0" smtClean="0">
                <a:latin typeface="Times New Roman" charset="0"/>
                <a:cs typeface="Times New Roman" charset="0"/>
              </a:rPr>
              <a:t>)</a:t>
            </a:r>
            <a:endParaRPr lang="en-US" altLang="ja-JP" dirty="0">
              <a:latin typeface="Times New Roman" charset="0"/>
              <a:cs typeface="Times New Roman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Different </a:t>
            </a:r>
            <a:r>
              <a:rPr lang="en-US" dirty="0">
                <a:latin typeface="Arial" charset="0"/>
              </a:rPr>
              <a:t>images </a:t>
            </a:r>
            <a:r>
              <a:rPr lang="en-US" i="1" dirty="0">
                <a:latin typeface="Arial" charset="0"/>
              </a:rPr>
              <a:t>must</a:t>
            </a:r>
            <a:r>
              <a:rPr lang="en-US" dirty="0">
                <a:latin typeface="Arial" charset="0"/>
              </a:rPr>
              <a:t> map to different and </a:t>
            </a:r>
            <a:r>
              <a:rPr lang="en-US" i="1" dirty="0">
                <a:latin typeface="Arial" charset="0"/>
              </a:rPr>
              <a:t>independent </a:t>
            </a:r>
            <a:r>
              <a:rPr lang="en-US" dirty="0">
                <a:latin typeface="Arial" charset="0"/>
              </a:rPr>
              <a:t>keys</a:t>
            </a:r>
          </a:p>
          <a:p>
            <a:pPr lvl="1"/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≠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cs typeface="Times New Roman" charset="0"/>
              </a:rPr>
              <a:t>’</a:t>
            </a:r>
            <a:r>
              <a:rPr 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Noisy Distributions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3770" t="50000" r="3369" b="22278"/>
          <a:stretch>
            <a:fillRect/>
          </a:stretch>
        </p:blipFill>
        <p:spPr bwMode="auto">
          <a:xfrm>
            <a:off x="4073440" y="2209800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95800" y="1752600"/>
            <a:ext cx="378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4952321" y="457200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400" r="30920"/>
          <a:stretch/>
        </p:blipFill>
        <p:spPr>
          <a:xfrm>
            <a:off x="6172200" y="403860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483434" y="335280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81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cs typeface="Calibri"/>
              </a:rPr>
              <a:t>fff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55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Has a key: if LWE is secure for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/2 </a:t>
            </a:r>
            <a:r>
              <a:rPr lang="en-US" dirty="0" smtClean="0">
                <a:latin typeface="Calibri"/>
                <a:cs typeface="Calibri"/>
              </a:rPr>
              <a:t>variables, then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Ax</a:t>
            </a:r>
            <a:r>
              <a:rPr lang="en-US" dirty="0" smtClean="0">
                <a:latin typeface="Times New Roman"/>
                <a:cs typeface="Times New Roman"/>
              </a:rPr>
              <a:t>+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is pseudorandom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24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</a:t>
            </a:r>
            <a:r>
              <a:rPr lang="en-US" sz="2000" dirty="0" smtClean="0"/>
              <a:t>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634492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169855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3. ???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2372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89083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604381" y="5114681"/>
            <a:ext cx="5423873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To recover key, we need to decode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–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is a random code with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)&lt;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errors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76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bldLvl="2"/>
      <p:bldP spid="7" grpId="0" uiExpand="1" build="p"/>
      <p:bldP spid="12" grpId="0" animBg="1"/>
      <p:bldP spid="10" grpId="0" uiExpand="1" build="p"/>
      <p:bldP spid="11" grpId="0" animBg="1"/>
      <p:bldP spid="1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algorithm for small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689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Select n random dimensions </a:t>
            </a:r>
          </a:p>
          <a:p>
            <a:pPr lvl="1"/>
            <a:r>
              <a:rPr lang="en-US" dirty="0" smtClean="0"/>
              <a:t>(hopefully, no errors in these dimensions)</a:t>
            </a:r>
          </a:p>
          <a:p>
            <a:r>
              <a:rPr lang="en-US" dirty="0" smtClean="0"/>
              <a:t>Try to compute x using Gaussian elimination on these dimensions</a:t>
            </a:r>
          </a:p>
          <a:p>
            <a:r>
              <a:rPr lang="en-US" dirty="0" smtClean="0"/>
              <a:t>Verify correctness of x using other samples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84095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381459" y="1600200"/>
            <a:ext cx="1411779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-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81458" y="1600200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81458" y="2393647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81459" y="3574142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81459" y="4402667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23434" y="19907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23435" y="2808349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23435" y="3275226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23435" y="394772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23435" y="41243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23435" y="42767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584095" y="5114681"/>
            <a:ext cx="4444159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algorithm runs in expected polynomial time if 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 log n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))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89252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</a:t>
            </a:r>
            <a:r>
              <a:rPr lang="en-US" sz="2000" dirty="0" smtClean="0"/>
              <a:t>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6032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4329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53666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6270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9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3"/>
            <a:ext cx="8229600" cy="1143000"/>
          </a:xfrm>
        </p:spPr>
        <p:txBody>
          <a:bodyPr/>
          <a:lstStyle/>
          <a:p>
            <a:r>
              <a:rPr lang="en-US" dirty="0" smtClean="0"/>
              <a:t>Lossless Fuzzy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543"/>
            <a:ext cx="8229600" cy="55855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[DottlingMullerQuade13], dimensions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have linearly more bits than dimensions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/>
              <a:t>We can extract half the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a key</a:t>
            </a:r>
          </a:p>
          <a:p>
            <a:pPr lvl="1"/>
            <a:r>
              <a:rPr lang="en-US" dirty="0" smtClean="0"/>
              <a:t>Allows us to be lossless when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inversion algorithm works if </a:t>
            </a:r>
            <a:br>
              <a:rPr lang="en-US" dirty="0" smtClean="0"/>
            </a:br>
            <a:endParaRPr lang="en-US" dirty="0" smtClean="0"/>
          </a:p>
          <a:p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Theorem 3:</a:t>
            </a:r>
            <a:r>
              <a:rPr lang="en-US" dirty="0" smtClean="0"/>
              <a:t>  If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(log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 and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 is uniform,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1) Is lossless </a:t>
            </a:r>
          </a:p>
          <a:p>
            <a:pPr marL="0" indent="0">
              <a:buNone/>
            </a:pPr>
            <a:r>
              <a:rPr lang="en-US" dirty="0" smtClean="0"/>
              <a:t>2) Decoding runs in expected polynomial time</a:t>
            </a:r>
          </a:p>
          <a:p>
            <a:pPr marL="0" indent="0">
              <a:buNone/>
            </a:pPr>
            <a:r>
              <a:rPr lang="en-US" dirty="0" smtClean="0"/>
              <a:t>3) Yields pseudorandom key assuming GAPSVP and SIVP are hard to approximate within polynomial factors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697422"/>
              </p:ext>
            </p:extLst>
          </p:nvPr>
        </p:nvGraphicFramePr>
        <p:xfrm>
          <a:off x="887413" y="3268663"/>
          <a:ext cx="3203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3268663"/>
                        <a:ext cx="320357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1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  <a:endParaRPr lang="en-US" sz="1600" b="1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</a:t>
            </a:r>
            <a:r>
              <a:rPr lang="en-US" sz="2000" dirty="0" smtClean="0"/>
              <a:t>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138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0912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2705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2185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8848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n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155908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4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47810" y="1600200"/>
            <a:ext cx="4054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Then for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LWE w/ block fixing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00200"/>
            <a:ext cx="40543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 4: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01272"/>
              </p:ext>
            </p:extLst>
          </p:nvPr>
        </p:nvGraphicFramePr>
        <p:xfrm>
          <a:off x="845306" y="2837845"/>
          <a:ext cx="157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749300" imgH="723900" progId="Equation.3">
                  <p:embed/>
                </p:oleObj>
              </mc:Choice>
              <mc:Fallback>
                <p:oleObj name="Equation" r:id="rId3" imgW="749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306" y="2837845"/>
                        <a:ext cx="157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8200"/>
              </p:ext>
            </p:extLst>
          </p:nvPr>
        </p:nvGraphicFramePr>
        <p:xfrm>
          <a:off x="4781090" y="2816225"/>
          <a:ext cx="31289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5" imgW="1485900" imgH="1041400" progId="Equation.3">
                  <p:embed/>
                </p:oleObj>
              </mc:Choice>
              <mc:Fallback>
                <p:oleObj name="Equation" r:id="rId5" imgW="14859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090" y="2816225"/>
                        <a:ext cx="3128963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97628"/>
              </p:ext>
            </p:extLst>
          </p:nvPr>
        </p:nvGraphicFramePr>
        <p:xfrm>
          <a:off x="715283" y="5232174"/>
          <a:ext cx="2647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7" imgW="1257300" imgH="215900" progId="Equation.3">
                  <p:embed/>
                </p:oleObj>
              </mc:Choice>
              <mc:Fallback>
                <p:oleObj name="Equation" r:id="rId7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283" y="5232174"/>
                        <a:ext cx="26479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09754"/>
              </p:ext>
            </p:extLst>
          </p:nvPr>
        </p:nvGraphicFramePr>
        <p:xfrm>
          <a:off x="4580465" y="5232400"/>
          <a:ext cx="2754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9" imgW="1308100" imgH="215900" progId="Equation.3">
                  <p:embed/>
                </p:oleObj>
              </mc:Choice>
              <mc:Fallback>
                <p:oleObj name="Equation" r:id="rId9" imgW="1308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0465" y="5232400"/>
                        <a:ext cx="27543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80465" y="2217438"/>
            <a:ext cx="3906310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3485" y="2217438"/>
            <a:ext cx="2869748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  <a:endParaRPr lang="en-US" sz="1600" b="1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</a:t>
            </a:r>
            <a:r>
              <a:rPr lang="en-US" sz="2000" dirty="0" smtClean="0"/>
              <a:t>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97689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40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6162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6077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1591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m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756629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6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510644" y="5702475"/>
            <a:ext cx="5311013" cy="11071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Times New Roman"/>
                <a:cs typeface="Times New Roman"/>
              </a:rPr>
              <a:t>Theorem 4 implies our construction is secure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if W = 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1,…, m</a:t>
            </a:r>
            <a:r>
              <a:rPr lang="en-US" sz="1800" b="1" dirty="0" smtClean="0">
                <a:latin typeface="Times New Roman"/>
                <a:cs typeface="Times New Roman"/>
              </a:rPr>
              <a:t> is a block fixing source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(assuming enough blocks have are uniform)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4387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from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Collect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latin typeface="Arial"/>
                <a:cs typeface="Arial"/>
              </a:rPr>
              <a:t> and compare to initial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Arial"/>
                <a:cs typeface="Arial"/>
              </a:rPr>
              <a:t> accept if </a:t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en-US" altLang="ja-JP" i="1" dirty="0" smtClean="0">
                <a:latin typeface="Times New Roman"/>
                <a:cs typeface="Times New Roman"/>
              </a:rPr>
              <a:t>d</a:t>
            </a:r>
            <a:r>
              <a:rPr lang="en-US" altLang="ja-JP" dirty="0" smtClean="0">
                <a:latin typeface="Times New Roman"/>
                <a:cs typeface="Times New Roman"/>
              </a:rPr>
              <a:t>(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cs typeface="Times New Roman"/>
              </a:rPr>
              <a:t>)&lt;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i="1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Similar application for PUFs where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Arial"/>
                <a:cs typeface="Arial"/>
              </a:rPr>
              <a:t> are the output of some challenge function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Privacy Amplification</a:t>
            </a:r>
            <a:r>
              <a:rPr lang="en-US" baseline="30000" dirty="0" smtClean="0">
                <a:latin typeface="Calibri (Body)"/>
                <a:cs typeface="Calibri (Body)"/>
              </a:rPr>
              <a:t> </a:t>
            </a:r>
            <a:r>
              <a:rPr lang="en-US" sz="2600" dirty="0" smtClean="0">
                <a:latin typeface="Calibri (Body)"/>
                <a:cs typeface="Calibri (Body)"/>
              </a:rPr>
              <a:t>[</a:t>
            </a:r>
            <a:r>
              <a:rPr lang="en-US" sz="2600" dirty="0" err="1" smtClean="0">
                <a:latin typeface="Calibri (Body)"/>
                <a:cs typeface="Calibri (Body)"/>
              </a:rPr>
              <a:t>ChandranKanukurthiOstrovskyReyzin</a:t>
            </a:r>
            <a:r>
              <a:rPr lang="en-US" sz="2600" dirty="0" smtClean="0">
                <a:latin typeface="Calibri (Body)"/>
                <a:cs typeface="Calibri (Body)"/>
              </a:rPr>
              <a:t>]</a:t>
            </a:r>
          </a:p>
          <a:p>
            <a:pPr lvl="1"/>
            <a:r>
              <a:rPr lang="en-US" dirty="0" smtClean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(that are close) to create a shared key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Considered in information theoretic terms</a:t>
            </a:r>
          </a:p>
          <a:p>
            <a:r>
              <a:rPr lang="en-US" dirty="0" smtClean="0">
                <a:latin typeface="Calibri"/>
                <a:cs typeface="Calibri"/>
              </a:rPr>
              <a:t>(Fuzzy) Password Authentication Key Exchange</a:t>
            </a:r>
            <a:endParaRPr lang="en-US" baseline="30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baseline="30000" dirty="0">
                <a:latin typeface="Calibri"/>
                <a:cs typeface="Calibri"/>
              </a:rPr>
              <a:t>	</a:t>
            </a:r>
            <a:r>
              <a:rPr lang="en-US" sz="2600" dirty="0" smtClean="0">
                <a:latin typeface="Calibri"/>
                <a:cs typeface="Calibri"/>
              </a:rPr>
              <a:t>[BoyenDodisKatzOstrovsky05]</a:t>
            </a:r>
            <a:endParaRPr lang="en-US" sz="2600" baseline="30000" dirty="0" smtClean="0">
              <a:latin typeface="Calibri"/>
              <a:cs typeface="Calibri"/>
            </a:endParaRPr>
          </a:p>
          <a:p>
            <a:pPr lvl="1"/>
            <a:r>
              <a:rPr lang="en-US" dirty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cs typeface="Arial"/>
              </a:rPr>
              <a:t>(that are close) to create a shared key </a:t>
            </a:r>
            <a:r>
              <a:rPr lang="en-US" i="1" dirty="0" smtClean="0">
                <a:cs typeface="Arial"/>
              </a:rPr>
              <a:t>independent </a:t>
            </a:r>
            <a:r>
              <a:rPr lang="en-US" dirty="0" smtClean="0">
                <a:cs typeface="Arial"/>
              </a:rPr>
              <a:t>key with high entropy</a:t>
            </a:r>
            <a:endParaRPr lang="en-US" dirty="0">
              <a:cs typeface="Arial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Requires Computational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87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inverter supporting </a:t>
            </a:r>
            <a:br>
              <a:rPr lang="en-US" dirty="0" smtClean="0"/>
            </a:br>
            <a:r>
              <a:rPr lang="en-US" dirty="0" smtClean="0"/>
              <a:t>larger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Show security of LWE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for other high entropy distributions</a:t>
            </a:r>
          </a:p>
          <a:p>
            <a:r>
              <a:rPr lang="en-US" dirty="0" smtClean="0">
                <a:latin typeface="Calibri"/>
                <a:cs typeface="Calibri"/>
              </a:rPr>
              <a:t>Base a lossless fuzzy extractor on another computational assumption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2893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67685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ym typeface="Symbol"/>
              </a:rPr>
              <a:t> 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=w</a:t>
            </a:r>
            <a:r>
              <a:rPr lang="en-US" sz="1800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37" idx="1"/>
            <a:endCxn id="35" idx="4"/>
          </p:cNvCxnSpPr>
          <p:nvPr/>
        </p:nvCxnSpPr>
        <p:spPr bwMode="auto">
          <a:xfrm flipV="1">
            <a:off x="7887585" y="3676552"/>
            <a:ext cx="165985" cy="88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7988625" y="3546663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868563" y="454166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11" idx="6"/>
            <a:endCxn id="37" idx="2"/>
          </p:cNvCxnSpPr>
          <p:nvPr/>
        </p:nvCxnSpPr>
        <p:spPr bwMode="auto">
          <a:xfrm>
            <a:off x="5014867" y="3737939"/>
            <a:ext cx="2853696" cy="868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</a:t>
            </a:r>
            <a:r>
              <a:rPr lang="en-US" b="1" dirty="0"/>
              <a:t> </a:t>
            </a:r>
            <a:r>
              <a:rPr lang="en-US" sz="1800" b="1" dirty="0" smtClean="0"/>
              <a:t>and </a:t>
            </a:r>
          </a:p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7595"/>
              </p:ext>
            </p:extLst>
          </p:nvPr>
        </p:nvGraphicFramePr>
        <p:xfrm>
          <a:off x="3837760" y="6272213"/>
          <a:ext cx="42973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736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24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  <p:bldP spid="100" grpId="0"/>
      <p:bldP spid="11" grpId="0" animBg="1"/>
      <p:bldP spid="14" grpId="0" animBg="1"/>
      <p:bldP spid="15" grpId="0" animBg="1"/>
      <p:bldP spid="15" grpId="1" animBg="1"/>
      <p:bldP spid="22" grpId="0"/>
      <p:bldP spid="24" grpId="0"/>
      <p:bldP spid="24" grpId="1"/>
      <p:bldP spid="25" grpId="0"/>
      <p:bldP spid="27" grpId="0"/>
      <p:bldP spid="35" grpId="0" animBg="1"/>
      <p:bldP spid="37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249610" y="1770945"/>
            <a:ext cx="2845001" cy="13112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0669"/>
              </p:ext>
            </p:extLst>
          </p:nvPr>
        </p:nvGraphicFramePr>
        <p:xfrm>
          <a:off x="6443310" y="2633662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3310" y="2633662"/>
                        <a:ext cx="155098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ketchPi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333500"/>
            <a:ext cx="2655740" cy="2191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3053" y="4128462"/>
            <a:ext cx="2845001" cy="1671635"/>
            <a:chOff x="6249610" y="3824479"/>
            <a:chExt cx="2845001" cy="1671635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27009" y="4221988"/>
            <a:ext cx="967619" cy="1463040"/>
            <a:chOff x="6851952" y="2558143"/>
            <a:chExt cx="967619" cy="1491952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2811466" y="496406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8661"/>
              </p:ext>
            </p:extLst>
          </p:nvPr>
        </p:nvGraphicFramePr>
        <p:xfrm>
          <a:off x="3015550" y="453970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5550" y="453970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>
            <a:stCxn id="28" idx="0"/>
          </p:cNvCxnSpPr>
          <p:nvPr/>
        </p:nvCxnSpPr>
        <p:spPr bwMode="auto">
          <a:xfrm>
            <a:off x="4594629" y="495350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717"/>
              </p:ext>
            </p:extLst>
          </p:nvPr>
        </p:nvGraphicFramePr>
        <p:xfrm>
          <a:off x="4733828" y="461962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9" imgW="876300" imgH="215900" progId="Equation.3">
                  <p:embed/>
                </p:oleObj>
              </mc:Choice>
              <mc:Fallback>
                <p:oleObj name="Equation" r:id="rId9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3828" y="461962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7588" y="1101494"/>
            <a:ext cx="5051612" cy="4164082"/>
            <a:chOff x="3787588" y="1101494"/>
            <a:chExt cx="5051612" cy="41640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787588" y="1440635"/>
              <a:ext cx="5012765" cy="38249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31920" y="1101494"/>
              <a:ext cx="149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Secure Sketch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4" idx="3"/>
              <a:endCxn id="11" idx="7"/>
            </p:cNvCxnSpPr>
            <p:nvPr/>
          </p:nvCxnSpPr>
          <p:spPr bwMode="auto">
            <a:xfrm flipH="1">
              <a:off x="4995845" y="2348718"/>
              <a:ext cx="1279995" cy="13432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884978" y="3672994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56818" y="223785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4886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dirty="0" smtClean="0">
                  <a:latin typeface="Times New Roman"/>
                  <a:cs typeface="Times New Roman"/>
                </a:rPr>
                <a:t>’=Decode(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  <a:sym typeface="Symbol"/>
                </a:rPr>
                <a:t>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3795" y="3883985"/>
              <a:ext cx="2084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i="1" dirty="0" smtClean="0">
                  <a:latin typeface="Times New Roman"/>
                  <a:cs typeface="Times New Roman"/>
                </a:rPr>
                <a:t>=w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sym typeface="Symbol"/>
                </a:rPr>
                <a:t>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7242" y="1855810"/>
              <a:ext cx="167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=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Arrow Connector 29"/>
            <p:cNvCxnSpPr>
              <a:stCxn id="37" idx="1"/>
              <a:endCxn id="35" idx="4"/>
            </p:cNvCxnSpPr>
            <p:nvPr/>
          </p:nvCxnSpPr>
          <p:spPr bwMode="auto">
            <a:xfrm flipV="1">
              <a:off x="7887585" y="3676552"/>
              <a:ext cx="165985" cy="8841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7988625" y="3546663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868563" y="4541660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11" idx="6"/>
              <a:endCxn id="37" idx="2"/>
            </p:cNvCxnSpPr>
            <p:nvPr/>
          </p:nvCxnSpPr>
          <p:spPr bwMode="auto">
            <a:xfrm>
              <a:off x="5014867" y="3737939"/>
              <a:ext cx="2853696" cy="8686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  <a:br>
              <a:rPr lang="en-US" sz="1800" b="1" dirty="0" smtClean="0"/>
            </a:b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1218"/>
              </p:ext>
            </p:extLst>
          </p:nvPr>
        </p:nvGraphicFramePr>
        <p:xfrm>
          <a:off x="3837760" y="6272213"/>
          <a:ext cx="429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70651" y="5601002"/>
            <a:ext cx="3200895" cy="10696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Converts high entropy sources</a:t>
            </a:r>
            <a:br>
              <a:rPr lang="en-US" sz="1800" b="1" dirty="0" smtClean="0"/>
            </a:br>
            <a:r>
              <a:rPr lang="en-US" sz="1800" b="1" dirty="0" smtClean="0"/>
              <a:t> to the uniform distribution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H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∞</a:t>
            </a:r>
            <a:r>
              <a:rPr lang="en-US" sz="1800" b="1" dirty="0" smtClean="0">
                <a:latin typeface="Times New Roman"/>
                <a:cs typeface="Times New Roman"/>
              </a:rPr>
              <a:t>(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>
                <a:latin typeface="Times New Roman"/>
                <a:cs typeface="Times New Roman"/>
              </a:rPr>
              <a:t>)≥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Calibri"/>
                <a:cs typeface="Calibri"/>
              </a:rPr>
              <a:t>then </a:t>
            </a:r>
            <a:r>
              <a:rPr lang="en-US" sz="1800" b="1" dirty="0" smtClean="0">
                <a:latin typeface="Times New Roman"/>
                <a:cs typeface="Times New Roman"/>
              </a:rPr>
              <a:t>Ext (</a:t>
            </a:r>
            <a:r>
              <a:rPr lang="en-US" sz="1800" b="1" i="1" dirty="0" smtClean="0">
                <a:latin typeface="Times New Roman"/>
                <a:cs typeface="Times New Roman"/>
              </a:rPr>
              <a:t>W </a:t>
            </a:r>
            <a:r>
              <a:rPr lang="en-US" sz="1800" b="1" dirty="0" smtClean="0">
                <a:latin typeface="Times New Roman"/>
                <a:cs typeface="Times New Roman"/>
              </a:rPr>
              <a:t>) ≈ U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0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3563112" cy="4828032"/>
          </a:xfrm>
        </p:spPr>
        <p:txBody>
          <a:bodyPr/>
          <a:lstStyle/>
          <a:p>
            <a:r>
              <a:rPr lang="en-US" sz="1600" dirty="0" smtClean="0"/>
              <a:t>Secure Sketches Transform a code </a:t>
            </a:r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dirty="0" smtClean="0"/>
              <a:t> into a code </a:t>
            </a:r>
            <a:r>
              <a:rPr lang="en-US" sz="1600" i="1" dirty="0" smtClean="0">
                <a:latin typeface="Times New Roman"/>
                <a:cs typeface="Times New Roman"/>
              </a:rPr>
              <a:t>C’</a:t>
            </a:r>
            <a:r>
              <a:rPr lang="en-US" sz="1600" dirty="0" smtClean="0"/>
              <a:t> where the original biometric reading is a </a:t>
            </a:r>
            <a:r>
              <a:rPr lang="en-US" sz="1600" dirty="0" err="1" smtClean="0"/>
              <a:t>codeword</a:t>
            </a:r>
            <a:endParaRPr lang="en-US" sz="1600" dirty="0" smtClean="0"/>
          </a:p>
          <a:p>
            <a:r>
              <a:rPr lang="en-US" sz="1600" dirty="0" smtClean="0"/>
              <a:t>Secure Sketches reveals the shift between C and C’</a:t>
            </a:r>
          </a:p>
          <a:p>
            <a:r>
              <a:rPr lang="en-US" sz="1600" dirty="0" smtClean="0"/>
              <a:t>This is the number of redundant bits in the code</a:t>
            </a:r>
          </a:p>
          <a:p>
            <a:r>
              <a:rPr lang="en-US" sz="1600" dirty="0" smtClean="0"/>
              <a:t>Equal to radius of each ball (in a perfect code)</a:t>
            </a:r>
          </a:p>
          <a:p>
            <a:r>
              <a:rPr lang="en-US" sz="1600" dirty="0" smtClean="0"/>
              <a:t>This drops the information theoretic entropy of the biometric by the radius of each ball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18235"/>
            <a:ext cx="5181599" cy="4301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1101494"/>
            <a:ext cx="218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886200" y="2286000"/>
            <a:ext cx="4876800" cy="3352800"/>
            <a:chOff x="3886200" y="2286000"/>
            <a:chExt cx="4876800" cy="3352800"/>
          </a:xfrm>
        </p:grpSpPr>
        <p:sp>
          <p:nvSpPr>
            <p:cNvPr id="7" name="Oval 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962400" y="1752600"/>
            <a:ext cx="4876800" cy="3352800"/>
            <a:chOff x="3962400" y="1752600"/>
            <a:chExt cx="4876800" cy="3352800"/>
          </a:xfrm>
        </p:grpSpPr>
        <p:sp>
          <p:nvSpPr>
            <p:cNvPr id="111" name="Oval 110"/>
            <p:cNvSpPr/>
            <p:nvPr/>
          </p:nvSpPr>
          <p:spPr bwMode="auto">
            <a:xfrm>
              <a:off x="45720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7912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0104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4008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1816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9624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200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5720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912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4953000" y="472440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66846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1828800"/>
            <a:ext cx="3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41" name="Straight Arrow Connector 140"/>
          <p:cNvCxnSpPr>
            <a:stCxn id="120" idx="3"/>
          </p:cNvCxnSpPr>
          <p:nvPr/>
        </p:nvCxnSpPr>
        <p:spPr bwMode="auto">
          <a:xfrm flipH="1">
            <a:off x="5029200" y="4530467"/>
            <a:ext cx="81368" cy="193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3754034" y="2590800"/>
            <a:ext cx="4876800" cy="3352800"/>
            <a:chOff x="3886200" y="2286000"/>
            <a:chExt cx="4876800" cy="3352800"/>
          </a:xfrm>
        </p:grpSpPr>
        <p:sp>
          <p:nvSpPr>
            <p:cNvPr id="147" name="Oval 14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267200" y="1828800"/>
            <a:ext cx="4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105400" y="5181600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4800600"/>
            <a:ext cx="4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2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1667 0.04444 " pathEditMode="relative" ptsTypes="AA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 animBg="1"/>
      <p:bldP spid="138" grpId="0"/>
      <p:bldP spid="139" grpId="0"/>
      <p:bldP spid="139" grpId="1"/>
      <p:bldP spid="165" grpId="0"/>
      <p:bldP spid="60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Biometrics typically have at most </a:t>
            </a:r>
            <a:r>
              <a:rPr lang="en-US" i="1" dirty="0" smtClean="0">
                <a:latin typeface="Times New Roman"/>
                <a:cs typeface="Times New Roman"/>
              </a:rPr>
              <a:t>100-200</a:t>
            </a:r>
            <a:r>
              <a:rPr lang="en-US" dirty="0" smtClean="0"/>
              <a:t> bits of entropy</a:t>
            </a:r>
          </a:p>
          <a:p>
            <a:r>
              <a:rPr lang="en-US" dirty="0" smtClean="0"/>
              <a:t>Entropy loss is considered in information-theoretic setting </a:t>
            </a:r>
            <a:br>
              <a:rPr lang="en-US" dirty="0" smtClean="0"/>
            </a:br>
            <a:r>
              <a:rPr lang="en-US" dirty="0" smtClean="0"/>
              <a:t>(all powerful adversary)</a:t>
            </a:r>
          </a:p>
          <a:p>
            <a:r>
              <a:rPr lang="en-US" dirty="0" smtClean="0"/>
              <a:t>Fuzzy extractors have two losses:</a:t>
            </a:r>
            <a:endParaRPr lang="en-US" dirty="0"/>
          </a:p>
          <a:p>
            <a:pPr lvl="1"/>
            <a:r>
              <a:rPr lang="en-US" dirty="0" smtClean="0"/>
              <a:t>Secure sketches lose twice the error correcting capability of the code </a:t>
            </a:r>
          </a:p>
          <a:p>
            <a:pPr lvl="2"/>
            <a:r>
              <a:rPr lang="en-US" dirty="0" smtClean="0"/>
              <a:t>For error rates of </a:t>
            </a:r>
            <a:r>
              <a:rPr lang="en-US" i="1" dirty="0" smtClean="0">
                <a:latin typeface="Times New Roman"/>
                <a:cs typeface="Times New Roman"/>
              </a:rPr>
              <a:t>10-20%</a:t>
            </a:r>
            <a:r>
              <a:rPr lang="en-US" dirty="0" smtClean="0"/>
              <a:t>, equates to </a:t>
            </a:r>
            <a:r>
              <a:rPr lang="en-US" i="1" dirty="0" smtClean="0">
                <a:latin typeface="Times New Roman"/>
                <a:cs typeface="Times New Roman"/>
              </a:rPr>
              <a:t>10-40</a:t>
            </a:r>
            <a:r>
              <a:rPr lang="en-US" dirty="0" smtClean="0"/>
              <a:t> bits.</a:t>
            </a:r>
          </a:p>
          <a:p>
            <a:pPr lvl="1"/>
            <a:r>
              <a:rPr lang="en-US" dirty="0" smtClean="0"/>
              <a:t>Randomness extractors lose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log (</a:t>
            </a:r>
            <a:r>
              <a:rPr lang="en-US" i="1" dirty="0" smtClean="0">
                <a:latin typeface="Times New Roman"/>
                <a:cs typeface="Times New Roman"/>
              </a:rPr>
              <a:t>1/</a:t>
            </a:r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or between </a:t>
            </a:r>
            <a:r>
              <a:rPr lang="en-US" i="1" dirty="0" smtClean="0">
                <a:latin typeface="Times New Roman"/>
                <a:cs typeface="Times New Roman"/>
              </a:rPr>
              <a:t>60-100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After these losses the key may be too short to be useful: </a:t>
            </a:r>
            <a:r>
              <a:rPr lang="en-US" i="1" dirty="0" smtClean="0">
                <a:latin typeface="Times New Roman"/>
                <a:cs typeface="Times New Roman"/>
              </a:rPr>
              <a:t>30-60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0" y="1472571"/>
            <a:ext cx="42672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Can we eliminate either of these entropy losses?</a:t>
            </a:r>
            <a:endParaRPr lang="en-US" sz="1800" b="1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0" y="2867129"/>
            <a:ext cx="4267200" cy="19003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[</a:t>
            </a:r>
            <a:r>
              <a:rPr lang="en-US" b="1" dirty="0" err="1" smtClean="0"/>
              <a:t>DodisOstrovskyReyzinSmith</a:t>
            </a:r>
            <a:r>
              <a:rPr lang="en-US" b="1" dirty="0" smtClean="0"/>
              <a:t>]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entropy retained by a secure sketch is bounded by the best error-correcting code that can correct 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b="1" dirty="0" smtClean="0"/>
              <a:t> random errors with high probability</a:t>
            </a:r>
            <a:endParaRPr lang="en-US" sz="1800" b="1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0" y="5051972"/>
            <a:ext cx="4267200" cy="14989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Fuzzy Extractors and Secure Sketches </a:t>
            </a:r>
            <a:r>
              <a:rPr lang="en-US" b="1" dirty="0" smtClean="0"/>
              <a:t>consider unbounded adversaries.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do better in the </a:t>
            </a:r>
            <a:br>
              <a:rPr lang="en-US" b="1" dirty="0" smtClean="0"/>
            </a:br>
            <a:r>
              <a:rPr lang="en-US" b="1" dirty="0" smtClean="0"/>
              <a:t>computational setting?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2141</Words>
  <Application>Microsoft Macintosh PowerPoint</Application>
  <PresentationFormat>On-screen Show (4:3)</PresentationFormat>
  <Paragraphs>557</Paragraphs>
  <Slides>40</Slides>
  <Notes>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Equation</vt:lpstr>
      <vt:lpstr>Microsoft Equation</vt:lpstr>
      <vt:lpstr>Computational Fuzzy Extractors</vt:lpstr>
      <vt:lpstr>Outline</vt:lpstr>
      <vt:lpstr>Noisy Distributions</vt:lpstr>
      <vt:lpstr>Security from Noisy Data</vt:lpstr>
      <vt:lpstr>Fuzzy Extractors</vt:lpstr>
      <vt:lpstr>Fuzzy Extractors</vt:lpstr>
      <vt:lpstr>Fuzzy Extractors</vt:lpstr>
      <vt:lpstr>Another View of Secure Sketches</vt:lpstr>
      <vt:lpstr>Entropy Loss From Fuzzy Extractors</vt:lpstr>
      <vt:lpstr>Results</vt:lpstr>
      <vt:lpstr>Outline</vt:lpstr>
      <vt:lpstr>Computational Secure Sketch</vt:lpstr>
      <vt:lpstr>HILL Secure Sketch</vt:lpstr>
      <vt:lpstr>HILL Secure Sketches     Secure Sketches</vt:lpstr>
      <vt:lpstr>Can sketches be unpredictable?</vt:lpstr>
      <vt:lpstr>Maximum unpredictability conditioned on ss</vt:lpstr>
      <vt:lpstr>Outline</vt:lpstr>
      <vt:lpstr>Our construction</vt:lpstr>
      <vt:lpstr>Solving random linear equations</vt:lpstr>
      <vt:lpstr>Learning with Errors</vt:lpstr>
      <vt:lpstr>Learning with Errors</vt:lpstr>
      <vt:lpstr>Learning with Errors</vt:lpstr>
      <vt:lpstr>Learning with Errors</vt:lpstr>
      <vt:lpstr>Computational Fuzzy Extractor</vt:lpstr>
      <vt:lpstr>Randomness w/ Variable Sampling Length</vt:lpstr>
      <vt:lpstr>LWE w/ Uniform Error</vt:lpstr>
      <vt:lpstr>Finding a key</vt:lpstr>
      <vt:lpstr>Finding a key</vt:lpstr>
      <vt:lpstr>Finding a key</vt:lpstr>
      <vt:lpstr>Finding a key</vt:lpstr>
      <vt:lpstr>Finding a key</vt:lpstr>
      <vt:lpstr>Finding a key</vt:lpstr>
      <vt:lpstr>Our construction</vt:lpstr>
      <vt:lpstr>Inversion algorithm for small dmax</vt:lpstr>
      <vt:lpstr>Our construction</vt:lpstr>
      <vt:lpstr>Lossless Fuzzy Extractor</vt:lpstr>
      <vt:lpstr>Our construction</vt:lpstr>
      <vt:lpstr>LWE w/ block fixing sources</vt:lpstr>
      <vt:lpstr>Our construction</vt:lpstr>
      <vt:lpstr>Open Problems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53</cp:revision>
  <dcterms:created xsi:type="dcterms:W3CDTF">2013-03-29T19:18:32Z</dcterms:created>
  <dcterms:modified xsi:type="dcterms:W3CDTF">2013-04-01T23:57:56Z</dcterms:modified>
</cp:coreProperties>
</file>