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embeddings/oleObject3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377" r:id="rId17"/>
    <p:sldId id="378" r:id="rId18"/>
    <p:sldId id="379" r:id="rId19"/>
    <p:sldId id="382" r:id="rId20"/>
    <p:sldId id="380" r:id="rId21"/>
    <p:sldId id="381" r:id="rId22"/>
    <p:sldId id="383" r:id="rId23"/>
    <p:sldId id="384" r:id="rId24"/>
    <p:sldId id="385" r:id="rId25"/>
    <p:sldId id="388" r:id="rId26"/>
    <p:sldId id="386" r:id="rId27"/>
    <p:sldId id="38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9599" autoAdjust="0"/>
  </p:normalViewPr>
  <p:slideViewPr>
    <p:cSldViewPr snapToGrid="0" snapToObjects="1">
      <p:cViewPr>
        <p:scale>
          <a:sx n="95" d="100"/>
          <a:sy n="95" d="100"/>
        </p:scale>
        <p:origin x="-648" y="-24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5" Type="http://schemas.openxmlformats.org/officeDocument/2006/relationships/oleObject" Target="../embeddings/oleObject10.bin"/><Relationship Id="rId6"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emf"/><Relationship Id="rId5" Type="http://schemas.openxmlformats.org/officeDocument/2006/relationships/oleObject" Target="../embeddings/oleObject12.bin"/><Relationship Id="rId6"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emf"/><Relationship Id="rId5" Type="http://schemas.openxmlformats.org/officeDocument/2006/relationships/oleObject" Target="../embeddings/oleObject14.bin"/><Relationship Id="rId6"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emf"/><Relationship Id="rId5" Type="http://schemas.openxmlformats.org/officeDocument/2006/relationships/oleObject" Target="../embeddings/oleObject18.bin"/><Relationship Id="rId6"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emf"/><Relationship Id="rId5" Type="http://schemas.openxmlformats.org/officeDocument/2006/relationships/oleObject" Target="../embeddings/oleObject20.bin"/><Relationship Id="rId6"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6.emf"/><Relationship Id="rId5" Type="http://schemas.openxmlformats.org/officeDocument/2006/relationships/oleObject" Target="../embeddings/oleObject22.bin"/><Relationship Id="rId6"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6.emf"/><Relationship Id="rId5" Type="http://schemas.openxmlformats.org/officeDocument/2006/relationships/oleObject" Target="../embeddings/oleObject24.bin"/><Relationship Id="rId6"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6.emf"/><Relationship Id="rId5" Type="http://schemas.openxmlformats.org/officeDocument/2006/relationships/oleObject" Target="../embeddings/oleObject26.bin"/><Relationship Id="rId6"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6.emf"/><Relationship Id="rId5" Type="http://schemas.openxmlformats.org/officeDocument/2006/relationships/oleObject" Target="../embeddings/oleObject28.bin"/><Relationship Id="rId6"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6.emf"/><Relationship Id="rId5" Type="http://schemas.openxmlformats.org/officeDocument/2006/relationships/oleObject" Target="../embeddings/oleObject30.bin"/><Relationship Id="rId6" Type="http://schemas.openxmlformats.org/officeDocument/2006/relationships/image" Target="../media/image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6.emf"/><Relationship Id="rId5" Type="http://schemas.openxmlformats.org/officeDocument/2006/relationships/oleObject" Target="../embeddings/oleObject32.bin"/><Relationship Id="rId6"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10.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10.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8.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version achievable under number-theoretic assumptions </a:t>
            </a:r>
            <a:r>
              <a:rPr lang="en-US" sz="1800" dirty="0" smtClean="0"/>
              <a:t>[BitanskiCanetti10]</a:t>
            </a:r>
            <a:r>
              <a:rPr lang="en-US" dirty="0" smtClean="0"/>
              <a:t> </a:t>
            </a:r>
          </a:p>
          <a:p>
            <a:endParaRPr lang="en-US" sz="2000" dirty="0"/>
          </a:p>
        </p:txBody>
      </p:sp>
      <p:sp>
        <p:nvSpPr>
          <p:cNvPr id="22" name="Rectangle 21"/>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10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10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92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93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blocks 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blocks </a:t>
            </a:r>
            <a:r>
              <a:rPr lang="en-US" dirty="0" smtClean="0"/>
              <a:t>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090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091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block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94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95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64052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396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97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99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99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01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018"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08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088"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Using output </a:t>
            </a:r>
            <a:r>
              <a:rPr lang="en-US" sz="2400" b="1" dirty="0" smtClean="0">
                <a:latin typeface="Calibri"/>
                <a:cs typeface="Calibri"/>
              </a:rPr>
              <a:t>of obfuscations,</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endParaRPr lang="en-US" sz="2400" b="1" dirty="0" smtClean="0">
              <a:latin typeface="Calibri"/>
              <a:cs typeface="Calibri"/>
            </a:endParaRP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539"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540"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703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04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Using output </a:t>
            </a:r>
            <a:r>
              <a:rPr lang="en-US" sz="2400" b="1" dirty="0" smtClean="0">
                <a:latin typeface="Calibri"/>
                <a:cs typeface="Calibri"/>
              </a:rPr>
              <a:t>of obfuscations,</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endParaRPr lang="en-US" sz="2400" b="1" dirty="0" smtClean="0">
              <a:latin typeface="Calibri"/>
              <a:cs typeface="Calibri"/>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06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06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Using output </a:t>
            </a:r>
            <a:r>
              <a:rPr lang="en-US" sz="2400" b="1" dirty="0" smtClean="0">
                <a:latin typeface="Calibri"/>
                <a:cs typeface="Calibri"/>
              </a:rPr>
              <a:t>of obfuscations,</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endParaRPr lang="en-US" sz="2400" b="1" dirty="0" smtClean="0">
              <a:latin typeface="Calibri"/>
              <a:cs typeface="Calibri"/>
            </a:endParaRPr>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10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11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1104567480"/>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111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12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103805" cy="4525963"/>
          </a:xfrm>
        </p:spPr>
        <p:txBody>
          <a:bodyPr/>
          <a:lstStyle/>
          <a:p>
            <a:r>
              <a:rPr lang="en-US" dirty="0" smtClean="0"/>
              <a:t>Correctness:</a:t>
            </a:r>
            <a:br>
              <a:rPr lang="en-US" dirty="0" smtClean="0"/>
            </a:br>
            <a:r>
              <a:rPr lang="en-US" dirty="0" smtClean="0"/>
              <a:t>If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p>
          <a:p>
            <a:pPr marL="0" indent="0">
              <a:buNone/>
            </a:pPr>
            <a:r>
              <a:rPr lang="en-US" altLang="ja-JP" dirty="0" smtClean="0">
                <a:latin typeface="Calibri"/>
                <a:cs typeface="Calibri"/>
              </a:rPr>
              <a:t>then</a:t>
            </a:r>
            <a:r>
              <a:rPr lang="en-US" altLang="ja-JP" i="1" dirty="0" smtClean="0">
                <a:latin typeface="Calibri"/>
                <a:cs typeface="Calibri"/>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50316369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212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13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3"/>
            <a:ext cx="8658661" cy="4525963"/>
          </a:xfrm>
        </p:spPr>
        <p:txBody>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a:t>
            </a:r>
            <a:r>
              <a:rPr lang="en-US" i="1" dirty="0" smtClean="0">
                <a:cs typeface="Calibri"/>
              </a:rPr>
              <a:t>queries </a:t>
            </a:r>
            <a:r>
              <a:rPr lang="en-US" dirty="0" smtClean="0">
                <a:cs typeface="Calibri"/>
              </a:rPr>
              <a:t>to blocks</a:t>
            </a:r>
          </a:p>
          <a:p>
            <a:r>
              <a:rPr lang="en-US" dirty="0" smtClean="0">
                <a:cs typeface="Calibri"/>
              </a:rPr>
              <a:t>Enough to argue that adversary is unlikely to get 1 response from oracle in either case</a:t>
            </a:r>
            <a:endParaRPr lang="en-US" dirty="0">
              <a:cs typeface="Calibri"/>
            </a:endParaRPr>
          </a:p>
          <a:p>
            <a:endParaRPr lang="en-US" i="1" baseline="30000" dirty="0">
              <a:latin typeface="Times New Roman"/>
              <a:cs typeface="Times New Roman"/>
            </a:endParaRPr>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Unguessable Distribution</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view after </a:t>
            </a:r>
            <a:r>
              <a:rPr lang="en-US" i="1" dirty="0" smtClean="0">
                <a:latin typeface="Times New Roman"/>
                <a:cs typeface="Times New Roman"/>
              </a:rPr>
              <a:t>q</a:t>
            </a:r>
            <a:r>
              <a:rPr lang="en-US" dirty="0" smtClean="0">
                <a:latin typeface="Calibri"/>
                <a:cs typeface="Calibri"/>
              </a:rPr>
              <a:t> queries of the form: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polynomial q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42081399"/>
              </p:ext>
            </p:extLst>
          </p:nvPr>
        </p:nvGraphicFramePr>
        <p:xfrm>
          <a:off x="675438" y="3301328"/>
          <a:ext cx="5147627" cy="575511"/>
        </p:xfrm>
        <a:graphic>
          <a:graphicData uri="http://schemas.openxmlformats.org/presentationml/2006/ole">
            <mc:AlternateContent xmlns:mc="http://schemas.openxmlformats.org/markup-compatibility/2006">
              <mc:Choice xmlns:v="urn:schemas-microsoft-com:vml" Requires="v">
                <p:oleObj spid="_x0000_s135172" name="Equation" r:id="rId3" imgW="2044700" imgH="228600" progId="Equation.3">
                  <p:embed/>
                </p:oleObj>
              </mc:Choice>
              <mc:Fallback>
                <p:oleObj name="Equation" r:id="rId3" imgW="2044700" imgH="228600" progId="Equation.3">
                  <p:embed/>
                  <p:pic>
                    <p:nvPicPr>
                      <p:cNvPr id="0" name=""/>
                      <p:cNvPicPr/>
                      <p:nvPr/>
                    </p:nvPicPr>
                    <p:blipFill>
                      <a:blip r:embed="rId4"/>
                      <a:stretch>
                        <a:fillRect/>
                      </a:stretch>
                    </p:blipFill>
                    <p:spPr>
                      <a:xfrm>
                        <a:off x="675438" y="3301328"/>
                        <a:ext cx="5147627" cy="575511"/>
                      </a:xfrm>
                      <a:prstGeom prst="rect">
                        <a:avLst/>
                      </a:prstGeom>
                    </p:spPr>
                  </p:pic>
                </p:oleObj>
              </mc:Fallback>
            </mc:AlternateContent>
          </a:graphicData>
        </a:graphic>
      </p:graphicFrame>
      <p:sp>
        <p:nvSpPr>
          <p:cNvPr id="5" name="Rectangle 36"/>
          <p:cNvSpPr>
            <a:spLocks noChangeArrowheads="1"/>
          </p:cNvSpPr>
          <p:nvPr/>
        </p:nvSpPr>
        <p:spPr bwMode="auto">
          <a:xfrm>
            <a:off x="338285" y="3801971"/>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Examples:</a:t>
            </a:r>
            <a:r>
              <a:rPr lang="en-US" sz="2400" b="1" dirty="0" smtClean="0">
                <a:latin typeface="Calibri"/>
                <a:cs typeface="Calibri"/>
              </a:rPr>
              <a:t> block fixing sources </a:t>
            </a:r>
            <a:r>
              <a:rPr lang="en-US" sz="2000" b="1" dirty="0" smtClean="0">
                <a:latin typeface="Calibri"/>
                <a:cs typeface="Calibri"/>
              </a:rPr>
              <a:t>[Ka</a:t>
            </a:r>
            <a:r>
              <a:rPr lang="en-US" sz="2000" b="1" dirty="0" smtClean="0">
                <a:latin typeface="Calibri"/>
                <a:cs typeface="Calibri"/>
              </a:rPr>
              <a:t>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5334000"/>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Unguessable Distribution</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view after </a:t>
            </a:r>
            <a:r>
              <a:rPr lang="en-US" i="1" dirty="0" smtClean="0">
                <a:latin typeface="Times New Roman"/>
                <a:cs typeface="Times New Roman"/>
              </a:rPr>
              <a:t>q</a:t>
            </a:r>
            <a:r>
              <a:rPr lang="en-US" dirty="0" smtClean="0">
                <a:latin typeface="Calibri"/>
                <a:cs typeface="Calibri"/>
              </a:rPr>
              <a:t> queries of the form: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polynomial q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block unguessable distributions,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21489831"/>
              </p:ext>
            </p:extLst>
          </p:nvPr>
        </p:nvGraphicFramePr>
        <p:xfrm>
          <a:off x="675438" y="3301328"/>
          <a:ext cx="5147627" cy="575511"/>
        </p:xfrm>
        <a:graphic>
          <a:graphicData uri="http://schemas.openxmlformats.org/presentationml/2006/ole">
            <mc:AlternateContent xmlns:mc="http://schemas.openxmlformats.org/markup-compatibility/2006">
              <mc:Choice xmlns:v="urn:schemas-microsoft-com:vml" Requires="v">
                <p:oleObj spid="_x0000_s133132" name="Equation" r:id="rId3" imgW="2044700" imgH="228600" progId="Equation.3">
                  <p:embed/>
                </p:oleObj>
              </mc:Choice>
              <mc:Fallback>
                <p:oleObj name="Equation" r:id="rId3" imgW="2044700" imgH="228600" progId="Equation.3">
                  <p:embed/>
                  <p:pic>
                    <p:nvPicPr>
                      <p:cNvPr id="0" name=""/>
                      <p:cNvPicPr/>
                      <p:nvPr/>
                    </p:nvPicPr>
                    <p:blipFill>
                      <a:blip r:embed="rId4"/>
                      <a:stretch>
                        <a:fillRect/>
                      </a:stretch>
                    </p:blipFill>
                    <p:spPr>
                      <a:xfrm>
                        <a:off x="675438" y="3301328"/>
                        <a:ext cx="5147627" cy="575511"/>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guarantees there is at least one dimension that is hard for an adversary to guess</a:t>
            </a:r>
          </a:p>
          <a:p>
            <a:pPr marL="285750" indent="-285750">
              <a:buFont typeface="Arial"/>
              <a:buChar char="•"/>
            </a:pPr>
            <a:r>
              <a:rPr lang="en-US" dirty="0" smtClean="0">
                <a:cs typeface="Calibri"/>
              </a:rPr>
              <a:t>With super-polynomial alphabet Z,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 (more error patterns than entropy)</a:t>
            </a:r>
          </a:p>
          <a:p>
            <a:pPr marL="285750" indent="-285750">
              <a:buFont typeface="Arial"/>
              <a:buChar char="•"/>
            </a:pPr>
            <a:r>
              <a:rPr lang="en-US" dirty="0" smtClean="0">
                <a:latin typeface="Times New Roman"/>
                <a:cs typeface="Times New Roman"/>
              </a:rPr>
              <a:t>Our first construction is not secure for </a:t>
            </a:r>
            <a:r>
              <a:rPr lang="en-US" smtClean="0">
                <a:latin typeface="Times New Roman"/>
                <a:cs typeface="Times New Roman"/>
              </a:rPr>
              <a:t>all distributions</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828032"/>
            <a:ext cx="5300075" cy="16926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22224445"/>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36194"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487"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029365"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a:t>
            </a:r>
            <a:r>
              <a:rPr lang="en-US" sz="1600" dirty="0">
                <a:latin typeface="Calibri"/>
                <a:cs typeface="Calibri"/>
              </a:rPr>
              <a:t> 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488"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489"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4000500" y="2459335"/>
            <a:ext cx="206979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produces</a:t>
            </a:r>
          </a:p>
          <a:p>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bldP spid="7" grpId="0" animBg="1"/>
      <p:bldP spid="7" grpId="1" animBg="1"/>
      <p:bldP spid="7" grpId="2" animBg="1"/>
      <p:bldP spid="9" grpId="0" animBg="1"/>
      <p:bldP spid="9" grpId="1" animBg="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828032"/>
            <a:ext cx="5300075" cy="16926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71025564"/>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861"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p:txBody>
          <a:bodyPr>
            <a:normAutofit/>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we must use some other property of the distribution</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85000" lnSpcReduction="10000"/>
          </a:bodyPr>
          <a:lstStyle/>
          <a:p>
            <a:r>
              <a:rPr lang="en-US" dirty="0" smtClean="0"/>
              <a:t>We consider the Hamming metric for block sources </a:t>
            </a:r>
            <a:r>
              <a:rPr lang="en-US" dirty="0" smtClean="0"/>
              <a:t/>
            </a:r>
            <a:br>
              <a:rPr lang="en-US" dirty="0" smtClean="0"/>
            </a:br>
            <a:r>
              <a:rPr lang="en-US" i="1" dirty="0" smtClean="0">
                <a:latin typeface="Times New Roman"/>
                <a:cs typeface="Times New Roman"/>
              </a:rPr>
              <a:t>W</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some 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assumptions)</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a:t>
            </a:r>
            <a:endParaRPr lang="en-US" dirty="0"/>
          </a:p>
        </p:txBody>
      </p:sp>
      <p:sp>
        <p:nvSpPr>
          <p:cNvPr id="3" name="Content Placeholder 2"/>
          <p:cNvSpPr>
            <a:spLocks noGrp="1"/>
          </p:cNvSpPr>
          <p:nvPr>
            <p:ph idx="1"/>
          </p:nvPr>
        </p:nvSpPr>
        <p:spPr/>
        <p:txBody>
          <a:bodyPr>
            <a:normAutofit/>
          </a:bodyPr>
          <a:lstStyle/>
          <a:p>
            <a:r>
              <a:rPr lang="en-US" dirty="0" smtClean="0"/>
              <a:t>Enough to produce an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a:t>
            </a:r>
          </a:p>
          <a:p>
            <a:pPr lvl="1"/>
            <a:r>
              <a:rPr lang="en-US" dirty="0" smtClean="0"/>
              <a:t>Exists </a:t>
            </a:r>
            <a:r>
              <a:rPr lang="en-US" dirty="0" smtClean="0">
                <a:latin typeface="Times New Roman"/>
                <a:cs typeface="Times New Roman"/>
              </a:rPr>
              <a:t>c’</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br>
              <a:rPr lang="en-US" dirty="0" smtClean="0">
                <a:latin typeface="Times New Roman"/>
                <a:cs typeface="Times New Roman"/>
              </a:rPr>
            </a:br>
            <a:r>
              <a:rPr lang="en-US" sz="2400" dirty="0">
                <a:cs typeface="Calibri"/>
              </a:rPr>
              <a:t>[</a:t>
            </a:r>
            <a:r>
              <a:rPr lang="en-US" sz="2400" dirty="0" smtClean="0">
                <a:cs typeface="Calibri"/>
              </a:rPr>
              <a:t>HåstadImpagliazzoLevinLuby99,HsiaoLuReyzin07]</a:t>
            </a:r>
            <a:endParaRPr lang="en-US" sz="2400" dirty="0">
              <a:latin typeface="Times New Roman"/>
              <a:cs typeface="Times New Roman"/>
            </a:endParaRPr>
          </a:p>
          <a:p>
            <a:r>
              <a:rPr lang="en-US" dirty="0" smtClean="0"/>
              <a:t>Convertible to a pseudorandom key using computational </a:t>
            </a:r>
            <a:r>
              <a:rPr lang="en-US" sz="2600" dirty="0" smtClean="0"/>
              <a:t>[Krawczyk10]</a:t>
            </a:r>
            <a:r>
              <a:rPr lang="en-US" dirty="0" smtClean="0"/>
              <a:t> or information-theoretic randomness extractors </a:t>
            </a:r>
            <a:r>
              <a:rPr lang="en-US" sz="2600" dirty="0" smtClean="0"/>
              <a:t>[NisanZuckerman93]</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10441</TotalTime>
  <Words>1540</Words>
  <Application>Microsoft Macintosh PowerPoint</Application>
  <PresentationFormat>On-screen Show (4:3)</PresentationFormat>
  <Paragraphs>391</Paragraphs>
  <Slides>27</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vt:lpstr>
      <vt:lpstr>Block Unguessable Distribution</vt:lpstr>
      <vt:lpstr>Error Tolerance and Security are at Odds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421</cp:revision>
  <dcterms:created xsi:type="dcterms:W3CDTF">2013-03-29T19:18:32Z</dcterms:created>
  <dcterms:modified xsi:type="dcterms:W3CDTF">2014-02-14T20:57:54Z</dcterms:modified>
</cp:coreProperties>
</file>