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5.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6.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7.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24.bin" ContentType="application/vnd.openxmlformats-officedocument.oleObject"/>
  <Override PartName="/ppt/notesSlides/notesSlide11.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12.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notesSlides/notesSlide13.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349" r:id="rId5"/>
    <p:sldId id="259" r:id="rId6"/>
    <p:sldId id="260" r:id="rId7"/>
    <p:sldId id="261" r:id="rId8"/>
    <p:sldId id="334" r:id="rId9"/>
    <p:sldId id="263" r:id="rId10"/>
    <p:sldId id="264" r:id="rId11"/>
    <p:sldId id="265" r:id="rId12"/>
    <p:sldId id="266" r:id="rId13"/>
    <p:sldId id="267" r:id="rId14"/>
    <p:sldId id="268" r:id="rId15"/>
    <p:sldId id="333" r:id="rId16"/>
    <p:sldId id="335" r:id="rId17"/>
    <p:sldId id="273" r:id="rId18"/>
    <p:sldId id="274" r:id="rId19"/>
    <p:sldId id="336" r:id="rId20"/>
    <p:sldId id="276" r:id="rId21"/>
    <p:sldId id="337" r:id="rId22"/>
    <p:sldId id="338" r:id="rId23"/>
    <p:sldId id="339" r:id="rId24"/>
    <p:sldId id="340" r:id="rId25"/>
    <p:sldId id="341" r:id="rId26"/>
    <p:sldId id="342" r:id="rId27"/>
    <p:sldId id="343" r:id="rId28"/>
    <p:sldId id="348" r:id="rId29"/>
    <p:sldId id="344" r:id="rId30"/>
    <p:sldId id="345" r:id="rId31"/>
    <p:sldId id="347" r:id="rId32"/>
    <p:sldId id="350" r:id="rId33"/>
    <p:sldId id="352" r:id="rId34"/>
    <p:sldId id="346"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0" d="100"/>
          <a:sy n="120" d="100"/>
        </p:scale>
        <p:origin x="-160" y="576"/>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31.emf"/><Relationship Id="rId3"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31.emf"/><Relationship Id="rId3"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31.emf"/><Relationship Id="rId3"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9.emf"/><Relationship Id="rId3"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17.emf"/><Relationship Id="rId3"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emf"/><Relationship Id="rId6" Type="http://schemas.openxmlformats.org/officeDocument/2006/relationships/image" Target="../media/image26.emf"/><Relationship Id="rId1" Type="http://schemas.openxmlformats.org/officeDocument/2006/relationships/image" Target="../media/image24.emf"/><Relationship Id="rId2"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1152525" y="692150"/>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10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11</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28127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832104" y="1389888"/>
            <a:ext cx="7479792" cy="1298448"/>
          </a:xfrm>
        </p:spPr>
        <p:txBody>
          <a:bodyPr anchor="b" anchorCtr="0"/>
          <a:lstStyle>
            <a:lvl1pPr>
              <a:lnSpc>
                <a:spcPct val="100000"/>
              </a:lnSpc>
              <a:spcAft>
                <a:spcPts val="600"/>
              </a:spcAft>
              <a:defRPr sz="36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832104" y="3008376"/>
            <a:ext cx="7479792"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smtClean="0"/>
              <a:t>Click to edit Master subtitle style</a:t>
            </a:r>
            <a:endParaRPr lang="en-US" altLang="en-US" dirty="0"/>
          </a:p>
        </p:txBody>
      </p:sp>
      <p:sp>
        <p:nvSpPr>
          <p:cNvPr id="9" name="Freeform 8"/>
          <p:cNvSpPr>
            <a:spLocks/>
          </p:cNvSpPr>
          <p:nvPr userDrawn="1"/>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 name="Freeform 8"/>
          <p:cNvSpPr>
            <a:spLocks/>
          </p:cNvSpPr>
          <p:nvPr userDrawn="1"/>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2" name="Picture 1" descr="LL_Logo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2072" y="5111496"/>
            <a:ext cx="3429000" cy="345440"/>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344168" y="1700784"/>
            <a:ext cx="6455664"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smtClean="0"/>
              <a:t>Click icon to add chart</a:t>
            </a:r>
            <a:endParaRPr lang="en-US" dirty="0"/>
          </a:p>
        </p:txBody>
      </p:sp>
      <p:sp>
        <p:nvSpPr>
          <p:cNvPr id="5" name="Text Placeholder 4"/>
          <p:cNvSpPr>
            <a:spLocks noGrp="1"/>
          </p:cNvSpPr>
          <p:nvPr>
            <p:ph type="body" sz="quarter" idx="11"/>
          </p:nvPr>
        </p:nvSpPr>
        <p:spPr>
          <a:xfrm>
            <a:off x="1344168" y="1252728"/>
            <a:ext cx="6455664"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344168" y="5705856"/>
            <a:ext cx="6455664"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00709624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75488" y="1289304"/>
            <a:ext cx="819302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75488" y="1289304"/>
            <a:ext cx="398678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63440" y="1289304"/>
            <a:ext cx="398678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80532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1832" y="146304"/>
            <a:ext cx="7260336"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475488" y="1289304"/>
            <a:ext cx="819302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941832" y="594360"/>
            <a:ext cx="7260336"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241134664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75488" y="1682496"/>
            <a:ext cx="8193024"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34664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1581912" y="1764792"/>
            <a:ext cx="5971032"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1581912" y="1316736"/>
            <a:ext cx="5971032"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581912" y="5605272"/>
            <a:ext cx="5971032"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1737360" y="1828800"/>
            <a:ext cx="5687568"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smtClean="0"/>
              <a:t>Click icon to add media</a:t>
            </a:r>
            <a:endParaRPr lang="en-US" dirty="0"/>
          </a:p>
        </p:txBody>
      </p:sp>
      <p:sp>
        <p:nvSpPr>
          <p:cNvPr id="5" name="Text Placeholder 4"/>
          <p:cNvSpPr>
            <a:spLocks noGrp="1"/>
          </p:cNvSpPr>
          <p:nvPr>
            <p:ph type="body" sz="quarter" idx="11"/>
          </p:nvPr>
        </p:nvSpPr>
        <p:spPr>
          <a:xfrm>
            <a:off x="1737360" y="1371600"/>
            <a:ext cx="5687568"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37360" y="5230368"/>
            <a:ext cx="5687568"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3803974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941832" y="100584"/>
            <a:ext cx="7260336"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smtClean="0"/>
              <a:t>Click to edit Master title style</a:t>
            </a:r>
            <a:endParaRPr lang="en-US" altLang="en-US" dirty="0"/>
          </a:p>
        </p:txBody>
      </p:sp>
      <p:sp>
        <p:nvSpPr>
          <p:cNvPr id="1032"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4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dirty="0" smtClean="0"/>
              <a:t>Fuzzy Ext</a:t>
            </a:r>
            <a:r>
              <a:rPr lang="en-US" altLang="en-US" sz="700" b="0" i="0" baseline="0" dirty="0" smtClean="0"/>
              <a:t>-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smtClean="0"/>
          </a:p>
          <a:p>
            <a:pPr algn="l">
              <a:lnSpc>
                <a:spcPct val="100000"/>
              </a:lnSpc>
            </a:pPr>
            <a:r>
              <a:rPr lang="en-US" altLang="en-US" sz="700" b="0" i="0" baseline="0" dirty="0" smtClean="0"/>
              <a:t>BWF 08/26/14</a:t>
            </a:r>
          </a:p>
        </p:txBody>
      </p:sp>
      <p:sp>
        <p:nvSpPr>
          <p:cNvPr id="11"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3" name="Picture 2" descr="LL_Logo_blue_nomark.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75704" y="6473952"/>
            <a:ext cx="2023269" cy="230071"/>
          </a:xfrm>
          <a:prstGeom prst="rect">
            <a:avLst/>
          </a:prstGeom>
        </p:spPr>
      </p:pic>
      <p:pic>
        <p:nvPicPr>
          <p:cNvPr id="6" name="Picture 5" descr="LL_Logo_alone_blu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5760" y="246888"/>
            <a:ext cx="548658" cy="5311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Lst>
  <p:timing>
    <p:tnLst>
      <p:par>
        <p:cTn xmlns:p14="http://schemas.microsoft.com/office/powerpoint/2010/main" id="1" dur="indefinite" restart="never" nodeType="tmRoot"/>
      </p:par>
    </p:tnLst>
  </p:timing>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image" Target="../media/image17.emf"/><Relationship Id="rId6" Type="http://schemas.openxmlformats.org/officeDocument/2006/relationships/oleObject" Target="../embeddings/oleObject6.bin"/><Relationship Id="rId7" Type="http://schemas.openxmlformats.org/officeDocument/2006/relationships/image" Target="../media/image19.emf"/><Relationship Id="rId8" Type="http://schemas.openxmlformats.org/officeDocument/2006/relationships/oleObject" Target="../embeddings/oleObject7.bin"/><Relationship Id="rId9" Type="http://schemas.openxmlformats.org/officeDocument/2006/relationships/image" Target="../media/image1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8.bin"/><Relationship Id="rId5" Type="http://schemas.openxmlformats.org/officeDocument/2006/relationships/image" Target="../media/image20.emf"/><Relationship Id="rId6" Type="http://schemas.openxmlformats.org/officeDocument/2006/relationships/oleObject" Target="../embeddings/oleObject9.bin"/><Relationship Id="rId7" Type="http://schemas.openxmlformats.org/officeDocument/2006/relationships/image" Target="../media/image17.emf"/><Relationship Id="rId8" Type="http://schemas.openxmlformats.org/officeDocument/2006/relationships/oleObject" Target="../embeddings/oleObject10.bin"/><Relationship Id="rId9"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1.bin"/><Relationship Id="rId5" Type="http://schemas.openxmlformats.org/officeDocument/2006/relationships/image" Target="../media/image21.emf"/><Relationship Id="rId6" Type="http://schemas.openxmlformats.org/officeDocument/2006/relationships/oleObject" Target="../embeddings/oleObject12.bin"/><Relationship Id="rId7" Type="http://schemas.openxmlformats.org/officeDocument/2006/relationships/image" Target="../media/image22.emf"/><Relationship Id="rId8" Type="http://schemas.openxmlformats.org/officeDocument/2006/relationships/oleObject" Target="../embeddings/oleObject13.bin"/><Relationship Id="rId9"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4.bin"/><Relationship Id="rId5" Type="http://schemas.openxmlformats.org/officeDocument/2006/relationships/image" Target="../media/image21.emf"/><Relationship Id="rId6" Type="http://schemas.openxmlformats.org/officeDocument/2006/relationships/oleObject" Target="../embeddings/oleObject15.bin"/><Relationship Id="rId7" Type="http://schemas.openxmlformats.org/officeDocument/2006/relationships/image" Target="../media/image22.emf"/><Relationship Id="rId8" Type="http://schemas.openxmlformats.org/officeDocument/2006/relationships/oleObject" Target="../embeddings/oleObject16.bin"/><Relationship Id="rId9" Type="http://schemas.openxmlformats.org/officeDocument/2006/relationships/image" Target="../media/image2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oleObject" Target="../embeddings/oleObject21.bin"/><Relationship Id="rId13" Type="http://schemas.openxmlformats.org/officeDocument/2006/relationships/image" Target="../media/image23.emf"/><Relationship Id="rId14" Type="http://schemas.openxmlformats.org/officeDocument/2006/relationships/oleObject" Target="../embeddings/oleObject22.bin"/><Relationship Id="rId15" Type="http://schemas.openxmlformats.org/officeDocument/2006/relationships/image" Target="../media/image26.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17.bin"/><Relationship Id="rId5" Type="http://schemas.openxmlformats.org/officeDocument/2006/relationships/image" Target="../media/image24.emf"/><Relationship Id="rId6" Type="http://schemas.openxmlformats.org/officeDocument/2006/relationships/oleObject" Target="../embeddings/oleObject18.bin"/><Relationship Id="rId7" Type="http://schemas.openxmlformats.org/officeDocument/2006/relationships/image" Target="../media/image25.emf"/><Relationship Id="rId8" Type="http://schemas.openxmlformats.org/officeDocument/2006/relationships/oleObject" Target="../embeddings/oleObject19.bin"/><Relationship Id="rId9" Type="http://schemas.openxmlformats.org/officeDocument/2006/relationships/image" Target="../media/image21.emf"/><Relationship Id="rId10"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8.png"/><Relationship Id="rId5" Type="http://schemas.openxmlformats.org/officeDocument/2006/relationships/image" Target="../media/image10.jpg"/><Relationship Id="rId6" Type="http://schemas.openxmlformats.org/officeDocument/2006/relationships/image" Target="../media/image29.jpg"/><Relationship Id="rId7" Type="http://schemas.openxmlformats.org/officeDocument/2006/relationships/oleObject" Target="../embeddings/oleObject24.bin"/><Relationship Id="rId8" Type="http://schemas.openxmlformats.org/officeDocument/2006/relationships/image" Target="../media/image28.emf"/><Relationship Id="rId9" Type="http://schemas.openxmlformats.org/officeDocument/2006/relationships/image" Target="../media/image30.jpg"/><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5.bin"/><Relationship Id="rId5" Type="http://schemas.openxmlformats.org/officeDocument/2006/relationships/image" Target="../media/image22.emf"/><Relationship Id="rId6" Type="http://schemas.openxmlformats.org/officeDocument/2006/relationships/oleObject" Target="../embeddings/oleObject26.bin"/><Relationship Id="rId7" Type="http://schemas.openxmlformats.org/officeDocument/2006/relationships/image" Target="../media/image31.emf"/><Relationship Id="rId8" Type="http://schemas.openxmlformats.org/officeDocument/2006/relationships/oleObject" Target="../embeddings/oleObject27.bin"/><Relationship Id="rId9" Type="http://schemas.openxmlformats.org/officeDocument/2006/relationships/image" Target="../media/image32.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8.bin"/><Relationship Id="rId5" Type="http://schemas.openxmlformats.org/officeDocument/2006/relationships/image" Target="../media/image22.emf"/><Relationship Id="rId6" Type="http://schemas.openxmlformats.org/officeDocument/2006/relationships/oleObject" Target="../embeddings/oleObject29.bin"/><Relationship Id="rId7" Type="http://schemas.openxmlformats.org/officeDocument/2006/relationships/image" Target="../media/image31.emf"/><Relationship Id="rId8" Type="http://schemas.openxmlformats.org/officeDocument/2006/relationships/oleObject" Target="../embeddings/oleObject30.bin"/><Relationship Id="rId9" Type="http://schemas.openxmlformats.org/officeDocument/2006/relationships/image" Target="../media/image33.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1.bin"/><Relationship Id="rId5" Type="http://schemas.openxmlformats.org/officeDocument/2006/relationships/image" Target="../media/image22.emf"/><Relationship Id="rId6" Type="http://schemas.openxmlformats.org/officeDocument/2006/relationships/oleObject" Target="../embeddings/oleObject32.bin"/><Relationship Id="rId7" Type="http://schemas.openxmlformats.org/officeDocument/2006/relationships/image" Target="../media/image31.emf"/><Relationship Id="rId8" Type="http://schemas.openxmlformats.org/officeDocument/2006/relationships/oleObject" Target="../embeddings/oleObject33.bin"/><Relationship Id="rId9" Type="http://schemas.openxmlformats.org/officeDocument/2006/relationships/image" Target="../media/image33.emf"/><Relationship Id="rId10" Type="http://schemas.openxmlformats.org/officeDocument/2006/relationships/image" Target="../media/image3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g"/><Relationship Id="rId3" Type="http://schemas.openxmlformats.org/officeDocument/2006/relationships/image" Target="../media/image29.jpg"/></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image" Target="../media/image3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 Id="rId3" Type="http://schemas.openxmlformats.org/officeDocument/2006/relationships/image" Target="../media/image3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 Id="rId3" Type="http://schemas.openxmlformats.org/officeDocument/2006/relationships/image" Target="../media/image36.emf"/></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5.emf"/><Relationship Id="rId5"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image" Target="../media/image3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g"/><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oleObject" Target="../embeddings/oleObject1.bin"/><Relationship Id="rId8" Type="http://schemas.openxmlformats.org/officeDocument/2006/relationships/image" Target="../media/image13.emf"/><Relationship Id="rId9" Type="http://schemas.openxmlformats.org/officeDocument/2006/relationships/oleObject" Target="../embeddings/oleObject2.bin"/><Relationship Id="rId10" Type="http://schemas.openxmlformats.org/officeDocument/2006/relationships/image" Target="../media/image1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17.emf"/><Relationship Id="rId6" Type="http://schemas.openxmlformats.org/officeDocument/2006/relationships/oleObject" Target="../embeddings/oleObject4.bin"/><Relationship Id="rId7"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0"/>
            <a:ext cx="7479792" cy="1298448"/>
          </a:xfrm>
        </p:spPr>
        <p:txBody>
          <a:bodyPr/>
          <a:lstStyle/>
          <a:p>
            <a:r>
              <a:rPr lang="en-US" dirty="0" smtClean="0"/>
              <a:t>When is Key Derivation from Noisy Sources Possible?</a:t>
            </a:r>
            <a:endParaRPr lang="en-US" dirty="0"/>
          </a:p>
        </p:txBody>
      </p:sp>
      <p:sp>
        <p:nvSpPr>
          <p:cNvPr id="4110" name="Text Box 14"/>
          <p:cNvSpPr txBox="1">
            <a:spLocks noGrp="1" noChangeArrowheads="1"/>
          </p:cNvSpPr>
          <p:nvPr>
            <p:ph type="subTitle" sz="quarter" idx="1"/>
          </p:nvPr>
        </p:nvSpPr>
        <p:spPr>
          <a:xfrm>
            <a:off x="838200" y="2743200"/>
            <a:ext cx="7479792" cy="1792224"/>
          </a:xfrm>
          <a:noFill/>
          <a:ln/>
        </p:spPr>
        <p:txBody>
          <a:bodyPr/>
          <a:lstStyle/>
          <a:p>
            <a:r>
              <a:rPr lang="en-US" altLang="en-US" sz="2400" i="1" dirty="0"/>
              <a:t>Benjamin </a:t>
            </a:r>
            <a:r>
              <a:rPr lang="en-US" altLang="en-US" sz="2400" i="1" dirty="0" smtClean="0"/>
              <a:t>Fuller</a:t>
            </a:r>
            <a:r>
              <a:rPr lang="en-US" altLang="en-US" sz="2400" dirty="0" smtClean="0">
                <a:solidFill>
                  <a:srgbClr val="000000"/>
                </a:solidFill>
              </a:rPr>
              <a:t>, Leonid </a:t>
            </a:r>
            <a:r>
              <a:rPr lang="en-US" altLang="en-US" sz="2400" dirty="0" err="1" smtClean="0">
                <a:solidFill>
                  <a:srgbClr val="000000"/>
                </a:solidFill>
              </a:rPr>
              <a:t>Reyzin</a:t>
            </a:r>
            <a:r>
              <a:rPr lang="en-US" altLang="en-US" sz="2400" dirty="0" smtClean="0">
                <a:solidFill>
                  <a:srgbClr val="000000"/>
                </a:solidFill>
              </a:rPr>
              <a:t>, and Adam Smith</a:t>
            </a:r>
          </a:p>
          <a:p>
            <a:r>
              <a:rPr lang="en-US" altLang="en-US" sz="1800" dirty="0" smtClean="0"/>
              <a:t>Additional Work with </a:t>
            </a:r>
            <a:br>
              <a:rPr lang="en-US" altLang="en-US" sz="1800" dirty="0" smtClean="0"/>
            </a:br>
            <a:r>
              <a:rPr lang="en-US" altLang="en-US" sz="1800" dirty="0" smtClean="0"/>
              <a:t>Ran Canetti, </a:t>
            </a:r>
            <a:r>
              <a:rPr lang="en-US" altLang="en-US" sz="1800" dirty="0" err="1" smtClean="0"/>
              <a:t>Xianrui</a:t>
            </a:r>
            <a:r>
              <a:rPr lang="en-US" altLang="en-US" sz="1800" dirty="0" smtClean="0"/>
              <a:t> </a:t>
            </a:r>
            <a:r>
              <a:rPr lang="en-US" altLang="en-US" sz="1800" dirty="0" err="1" smtClean="0"/>
              <a:t>Meng</a:t>
            </a:r>
            <a:r>
              <a:rPr lang="en-US" altLang="en-US" sz="1800" dirty="0" smtClean="0"/>
              <a:t>, Omer </a:t>
            </a:r>
            <a:r>
              <a:rPr lang="en-US" altLang="en-US" sz="1800" dirty="0" err="1" smtClean="0"/>
              <a:t>Paneth</a:t>
            </a:r>
            <a:endParaRPr lang="en-US" altLang="en-US" sz="1800" dirty="0" smtClean="0"/>
          </a:p>
          <a:p>
            <a:r>
              <a:rPr lang="en-US" altLang="en-US" sz="2000" dirty="0" smtClean="0"/>
              <a:t>August 26, 2014</a:t>
            </a:r>
            <a:endParaRPr lang="en-US" alt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205543"/>
            <a:ext cx="8229600" cy="861257"/>
          </a:xfrm>
        </p:spPr>
        <p:txBody>
          <a:bodyPr/>
          <a:lstStyle/>
          <a:p>
            <a:r>
              <a:rPr lang="en-US" dirty="0" smtClean="0"/>
              <a:t>Fuzzy Extractors</a:t>
            </a:r>
            <a:endParaRPr lang="en-US" dirty="0"/>
          </a:p>
        </p:txBody>
      </p:sp>
      <p:grpSp>
        <p:nvGrpSpPr>
          <p:cNvPr id="104" name="Group 103"/>
          <p:cNvGrpSpPr/>
          <p:nvPr/>
        </p:nvGrpSpPr>
        <p:grpSpPr>
          <a:xfrm>
            <a:off x="6563009" y="5201232"/>
            <a:ext cx="777240" cy="1042416"/>
            <a:chOff x="6851952" y="2558143"/>
            <a:chExt cx="967619" cy="1491952"/>
          </a:xfrm>
        </p:grpSpPr>
        <p:sp>
          <p:nvSpPr>
            <p:cNvPr id="105" name="Trapezoid 104"/>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6" name="TextBox 105"/>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07" name="Elbow Connector 106"/>
          <p:cNvCxnSpPr>
            <a:endCxn id="105"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2115112" y="4175635"/>
            <a:ext cx="777140" cy="1044618"/>
            <a:chOff x="6851952" y="2558143"/>
            <a:chExt cx="967619" cy="1491952"/>
          </a:xfrm>
        </p:grpSpPr>
        <p:sp>
          <p:nvSpPr>
            <p:cNvPr id="110" name="Trapezoid 109"/>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1" name="TextBox 110"/>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12" name="Elbow Connector 111"/>
          <p:cNvCxnSpPr>
            <a:endCxn id="110"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 name="Group 115"/>
          <p:cNvGrpSpPr/>
          <p:nvPr/>
        </p:nvGrpSpPr>
        <p:grpSpPr>
          <a:xfrm>
            <a:off x="1463040" y="3784483"/>
            <a:ext cx="2111844" cy="2302596"/>
            <a:chOff x="6838074" y="2277355"/>
            <a:chExt cx="981497" cy="1772740"/>
          </a:xfrm>
        </p:grpSpPr>
        <p:sp>
          <p:nvSpPr>
            <p:cNvPr id="117" name="Trapezoid 1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8" name="TextBox 117"/>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9" name="Straight Arrow Connector 11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0" name="Straight Arrow Connector 11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1" name="Straight Arrow Connector 12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6" name="Straight Arrow Connector 12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8" name="Straight Arrow Connector 12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4191000"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1" name="Group 130"/>
          <p:cNvGrpSpPr/>
          <p:nvPr/>
        </p:nvGrpSpPr>
        <p:grpSpPr>
          <a:xfrm>
            <a:off x="7772400" y="4882610"/>
            <a:ext cx="579497" cy="369332"/>
            <a:chOff x="6323152" y="2492739"/>
            <a:chExt cx="579497" cy="369332"/>
          </a:xfrm>
        </p:grpSpPr>
        <p:sp>
          <p:nvSpPr>
            <p:cNvPr id="132" name="Rectangle 13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6323152"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3"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4" name="Rectangle 53"/>
          <p:cNvSpPr/>
          <p:nvPr/>
        </p:nvSpPr>
        <p:spPr>
          <a:xfrm>
            <a:off x="4482292" y="1527077"/>
            <a:ext cx="4572000" cy="1538883"/>
          </a:xfrm>
          <a:prstGeom prst="rect">
            <a:avLst/>
          </a:prstGeom>
        </p:spPr>
        <p:txBody>
          <a:bodyPr>
            <a:spAutoFit/>
          </a:bodyPr>
          <a:lstStyle/>
          <a:p>
            <a:r>
              <a:rPr lang="en-US" sz="2000" dirty="0" smtClean="0">
                <a:cs typeface="Calibri"/>
              </a:rPr>
              <a:t>Traditional Construction</a:t>
            </a: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a:cs typeface="Calibri"/>
            </a:endParaRPr>
          </a:p>
          <a:p>
            <a:pPr lvl="1"/>
            <a:endParaRPr lang="en-US" sz="1400" i="1" dirty="0">
              <a:latin typeface="Arial" charset="0"/>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2778075309"/>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320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7" name="Group 56"/>
          <p:cNvGrpSpPr/>
          <p:nvPr/>
        </p:nvGrpSpPr>
        <p:grpSpPr>
          <a:xfrm>
            <a:off x="786386" y="4588137"/>
            <a:ext cx="413796" cy="461665"/>
            <a:chOff x="637563" y="4042853"/>
            <a:chExt cx="41379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grpSp>
        <p:nvGrpSpPr>
          <p:cNvPr id="7" name="Group 6"/>
          <p:cNvGrpSpPr/>
          <p:nvPr/>
        </p:nvGrpSpPr>
        <p:grpSpPr>
          <a:xfrm>
            <a:off x="762000" y="5055111"/>
            <a:ext cx="3239324" cy="1234249"/>
            <a:chOff x="786386" y="5462022"/>
            <a:chExt cx="3239324" cy="1234249"/>
          </a:xfrm>
        </p:grpSpPr>
        <p:grpSp>
          <p:nvGrpSpPr>
            <p:cNvPr id="2" name="Group 1"/>
            <p:cNvGrpSpPr/>
            <p:nvPr/>
          </p:nvGrpSpPr>
          <p:grpSpPr>
            <a:xfrm>
              <a:off x="786386" y="5791025"/>
              <a:ext cx="3239324" cy="905246"/>
              <a:chOff x="3747564" y="1307002"/>
              <a:chExt cx="3239324" cy="905246"/>
            </a:xfrm>
          </p:grpSpPr>
          <p:sp>
            <p:nvSpPr>
              <p:cNvPr id="64" name="Rectangle 36"/>
              <p:cNvSpPr>
                <a:spLocks noChangeArrowheads="1"/>
              </p:cNvSpPr>
              <p:nvPr/>
            </p:nvSpPr>
            <p:spPr bwMode="auto">
              <a:xfrm>
                <a:off x="3747564" y="1307002"/>
                <a:ext cx="3239324" cy="9052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400" dirty="0" smtClean="0"/>
                  <a:t>Converts high entropy sources to uniform </a:t>
                </a:r>
                <a:br>
                  <a:rPr lang="en-US" sz="1400" dirty="0" smtClean="0"/>
                </a:br>
                <a:r>
                  <a:rPr lang="en-US" sz="1600" i="1" dirty="0" smtClean="0">
                    <a:latin typeface="Times New Roman"/>
                    <a:cs typeface="Times New Roman"/>
                  </a:rPr>
                  <a:t>H</a:t>
                </a:r>
                <a:r>
                  <a:rPr lang="en-US" sz="1600" baseline="-25000" dirty="0" smtClean="0">
                    <a:latin typeface="Times New Roman"/>
                    <a:cs typeface="Times New Roman"/>
                  </a:rPr>
                  <a:t>∞</a:t>
                </a:r>
                <a:r>
                  <a:rPr lang="en-US" sz="1600" dirty="0" smtClean="0">
                    <a:latin typeface="Times New Roman"/>
                    <a:cs typeface="Times New Roman"/>
                  </a:rPr>
                  <a:t>(</a:t>
                </a:r>
                <a:r>
                  <a:rPr lang="en-US" sz="1600" i="1" dirty="0" smtClean="0">
                    <a:latin typeface="Times New Roman"/>
                    <a:cs typeface="Times New Roman"/>
                  </a:rPr>
                  <a:t>W</a:t>
                </a:r>
                <a:r>
                  <a:rPr lang="en-US" sz="1600" dirty="0" smtClean="0">
                    <a:latin typeface="Times New Roman"/>
                    <a:cs typeface="Times New Roman"/>
                  </a:rPr>
                  <a:t>)≥ </a:t>
                </a:r>
                <a:r>
                  <a:rPr lang="en-US" sz="1600" i="1" dirty="0" smtClean="0">
                    <a:latin typeface="Times New Roman"/>
                    <a:cs typeface="Times New Roman"/>
                  </a:rPr>
                  <a:t>k</a:t>
                </a:r>
                <a:r>
                  <a:rPr lang="en-US" sz="1600" dirty="0" smtClean="0">
                    <a:latin typeface="Times New Roman"/>
                    <a:cs typeface="Times New Roman"/>
                  </a:rPr>
                  <a:t>          Ext (</a:t>
                </a:r>
                <a:r>
                  <a:rPr lang="en-US" sz="1600" i="1" dirty="0" smtClean="0">
                    <a:latin typeface="Times New Roman"/>
                    <a:cs typeface="Times New Roman"/>
                  </a:rPr>
                  <a:t>W </a:t>
                </a:r>
                <a:r>
                  <a:rPr lang="en-US" sz="1600" dirty="0" smtClean="0">
                    <a:latin typeface="Times New Roman"/>
                    <a:cs typeface="Times New Roman"/>
                  </a:rPr>
                  <a:t>) ≈ </a:t>
                </a:r>
                <a:r>
                  <a:rPr lang="en-US" sz="1600" i="1" dirty="0" smtClean="0">
                    <a:latin typeface="Times New Roman"/>
                    <a:cs typeface="Times New Roman"/>
                  </a:rPr>
                  <a:t>U</a:t>
                </a:r>
                <a:endParaRPr lang="en-US" sz="1600" i="1" dirty="0">
                  <a:latin typeface="Times New Roman"/>
                  <a:cs typeface="Times New Roman"/>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1934375831"/>
                  </p:ext>
                </p:extLst>
              </p:nvPr>
            </p:nvGraphicFramePr>
            <p:xfrm>
              <a:off x="5042964" y="1847438"/>
              <a:ext cx="517525" cy="323850"/>
            </p:xfrm>
            <a:graphic>
              <a:graphicData uri="http://schemas.openxmlformats.org/presentationml/2006/ole">
                <mc:AlternateContent xmlns:mc="http://schemas.openxmlformats.org/markup-compatibility/2006">
                  <mc:Choice xmlns:v="urn:schemas-microsoft-com:vml" Requires="v">
                    <p:oleObj spid="_x0000_s3206" name="Equation" r:id="rId6" imgW="203200" imgH="127000" progId="Equation.3">
                      <p:embed/>
                    </p:oleObj>
                  </mc:Choice>
                  <mc:Fallback>
                    <p:oleObj name="Equation" r:id="rId6" imgW="203200" imgH="127000" progId="Equation.3">
                      <p:embed/>
                      <p:pic>
                        <p:nvPicPr>
                          <p:cNvPr id="0" name=""/>
                          <p:cNvPicPr/>
                          <p:nvPr/>
                        </p:nvPicPr>
                        <p:blipFill>
                          <a:blip r:embed="rId7"/>
                          <a:stretch>
                            <a:fillRect/>
                          </a:stretch>
                        </p:blipFill>
                        <p:spPr>
                          <a:xfrm>
                            <a:off x="5042964" y="1847438"/>
                            <a:ext cx="517525" cy="323850"/>
                          </a:xfrm>
                          <a:prstGeom prst="rect">
                            <a:avLst/>
                          </a:prstGeom>
                        </p:spPr>
                      </p:pic>
                    </p:oleObj>
                  </mc:Fallback>
                </mc:AlternateContent>
              </a:graphicData>
            </a:graphic>
          </p:graphicFrame>
        </p:grpSp>
        <p:cxnSp>
          <p:nvCxnSpPr>
            <p:cNvPr id="5" name="Straight Arrow Connector 4"/>
            <p:cNvCxnSpPr>
              <a:stCxn id="64" idx="0"/>
              <a:endCxn id="110" idx="3"/>
            </p:cNvCxnSpPr>
            <p:nvPr/>
          </p:nvCxnSpPr>
          <p:spPr>
            <a:xfrm flipV="1">
              <a:off x="2406048" y="5462022"/>
              <a:ext cx="122020" cy="32900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52" name="Rectangle 51"/>
          <p:cNvSpPr/>
          <p:nvPr/>
        </p:nvSpPr>
        <p:spPr>
          <a:xfrm>
            <a:off x="7477008" y="-25810"/>
            <a:ext cx="1666992" cy="9402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543800" y="5238"/>
            <a:ext cx="381000" cy="2008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7922035" y="-76200"/>
            <a:ext cx="917165" cy="369332"/>
          </a:xfrm>
          <a:prstGeom prst="rect">
            <a:avLst/>
          </a:prstGeom>
          <a:noFill/>
        </p:spPr>
        <p:txBody>
          <a:bodyPr wrap="square" rtlCol="0">
            <a:spAutoFit/>
          </a:bodyPr>
          <a:lstStyle/>
          <a:p>
            <a:r>
              <a:rPr lang="en-US" sz="1800" dirty="0" smtClean="0"/>
              <a:t>Source</a:t>
            </a:r>
            <a:endParaRPr lang="en-US" sz="1800" dirty="0"/>
          </a:p>
        </p:txBody>
      </p:sp>
      <p:sp>
        <p:nvSpPr>
          <p:cNvPr id="63" name="Rectangle 62"/>
          <p:cNvSpPr/>
          <p:nvPr/>
        </p:nvSpPr>
        <p:spPr>
          <a:xfrm>
            <a:off x="7543801" y="609600"/>
            <a:ext cx="381000" cy="228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924800" y="533400"/>
            <a:ext cx="1179895" cy="369332"/>
          </a:xfrm>
          <a:prstGeom prst="rect">
            <a:avLst/>
          </a:prstGeom>
          <a:noFill/>
        </p:spPr>
        <p:txBody>
          <a:bodyPr wrap="square" rtlCol="0">
            <a:spAutoFit/>
          </a:bodyPr>
          <a:lstStyle/>
          <a:p>
            <a:r>
              <a:rPr lang="en-US" sz="1800" dirty="0" smtClean="0"/>
              <a:t>Public </a:t>
            </a:r>
            <a:r>
              <a:rPr lang="en-US" sz="1800" dirty="0" smtClean="0">
                <a:latin typeface="Times New Roman"/>
                <a:cs typeface="Times New Roman"/>
              </a:rPr>
              <a:t>(</a:t>
            </a:r>
            <a:r>
              <a:rPr lang="en-US" sz="1800" i="1" dirty="0" smtClean="0">
                <a:latin typeface="Times New Roman"/>
                <a:cs typeface="Times New Roman"/>
              </a:rPr>
              <a:t>p</a:t>
            </a:r>
            <a:r>
              <a:rPr lang="en-US" sz="1800" dirty="0" smtClean="0">
                <a:latin typeface="Times New Roman"/>
                <a:cs typeface="Times New Roman"/>
              </a:rPr>
              <a:t>)</a:t>
            </a:r>
            <a:endParaRPr lang="en-US" sz="1800" dirty="0">
              <a:latin typeface="Times New Roman"/>
              <a:cs typeface="Times New Roman"/>
            </a:endParaRPr>
          </a:p>
        </p:txBody>
      </p:sp>
      <p:sp>
        <p:nvSpPr>
          <p:cNvPr id="66" name="Rectangle 65"/>
          <p:cNvSpPr/>
          <p:nvPr/>
        </p:nvSpPr>
        <p:spPr>
          <a:xfrm>
            <a:off x="7543800" y="304800"/>
            <a:ext cx="365995" cy="20852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7924800" y="209490"/>
            <a:ext cx="612209" cy="400110"/>
          </a:xfrm>
          <a:prstGeom prst="rect">
            <a:avLst/>
          </a:prstGeom>
          <a:noFill/>
        </p:spPr>
        <p:txBody>
          <a:bodyPr wrap="none" rtlCol="0">
            <a:spAutoFit/>
          </a:bodyPr>
          <a:lstStyle/>
          <a:p>
            <a:r>
              <a:rPr lang="en-US" sz="2000" i="1" dirty="0" smtClean="0">
                <a:latin typeface="Times New Roman"/>
                <a:cs typeface="Times New Roman"/>
              </a:rPr>
              <a:t>key</a:t>
            </a:r>
            <a:endParaRPr lang="en-US" sz="2000" i="1" dirty="0">
              <a:latin typeface="Times New Roman"/>
              <a:cs typeface="Times New Roman"/>
            </a:endParaRPr>
          </a:p>
        </p:txBody>
      </p:sp>
      <p:sp>
        <p:nvSpPr>
          <p:cNvPr id="68" name="Content Placeholder 1"/>
          <p:cNvSpPr txBox="1">
            <a:spLocks/>
          </p:cNvSpPr>
          <p:nvPr/>
        </p:nvSpPr>
        <p:spPr>
          <a:xfrm>
            <a:off x="37863" y="990600"/>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smtClean="0"/>
              <a:t>Assume our source is strong</a:t>
            </a:r>
          </a:p>
          <a:p>
            <a:pPr lvl="1"/>
            <a:r>
              <a:rPr lang="en-US" sz="1800" b="1" dirty="0" smtClean="0"/>
              <a:t>Traditionally, high entropy</a:t>
            </a:r>
          </a:p>
          <a:p>
            <a:endParaRPr lang="en-US" sz="2000" b="1" dirty="0" smtClean="0"/>
          </a:p>
          <a:p>
            <a:r>
              <a:rPr lang="en-US" sz="2000" b="1" dirty="0" smtClean="0"/>
              <a:t>Fuzzy Extractors derive reliable keys from noisy data</a:t>
            </a:r>
          </a:p>
          <a:p>
            <a:pPr marL="0" indent="0">
              <a:buFont typeface="Arial"/>
              <a:buNone/>
            </a:pPr>
            <a:r>
              <a:rPr lang="en-US" sz="1600" b="1" dirty="0" smtClean="0"/>
              <a:t>         [DodisOstrovskyReyzinSmith04, 08] </a:t>
            </a:r>
            <a:br>
              <a:rPr lang="en-US" sz="1600" b="1" dirty="0" smtClean="0"/>
            </a:br>
            <a:r>
              <a:rPr lang="en-US" sz="1600" b="1" dirty="0" smtClean="0"/>
              <a:t>         (</a:t>
            </a:r>
            <a:r>
              <a:rPr lang="en-US" sz="1800" b="1" dirty="0" smtClean="0"/>
              <a:t>interactive setting in </a:t>
            </a:r>
            <a:r>
              <a:rPr lang="en-US" sz="1600" b="1" dirty="0" err="1" smtClean="0">
                <a:solidFill>
                  <a:srgbClr val="FFFFFF"/>
                </a:solidFill>
              </a:rPr>
              <a:t>aaaa</a:t>
            </a:r>
            <a:r>
              <a:rPr lang="en-US" sz="1600" b="1" dirty="0" smtClean="0"/>
              <a:t>[BennettBrassardRobert88])</a:t>
            </a:r>
            <a:endParaRPr lang="en-US" sz="1800" b="1" i="1" dirty="0" smtClean="0">
              <a:latin typeface="Arial" charset="0"/>
            </a:endParaRPr>
          </a:p>
        </p:txBody>
      </p:sp>
      <p:grpSp>
        <p:nvGrpSpPr>
          <p:cNvPr id="69" name="Group 68"/>
          <p:cNvGrpSpPr/>
          <p:nvPr/>
        </p:nvGrpSpPr>
        <p:grpSpPr>
          <a:xfrm>
            <a:off x="457200" y="1656978"/>
            <a:ext cx="3505200" cy="400421"/>
            <a:chOff x="3233298" y="671244"/>
            <a:chExt cx="3516196" cy="326219"/>
          </a:xfrm>
        </p:grpSpPr>
        <p:sp>
          <p:nvSpPr>
            <p:cNvPr id="70" name="Rectangle 36"/>
            <p:cNvSpPr>
              <a:spLocks noChangeArrowheads="1"/>
            </p:cNvSpPr>
            <p:nvPr/>
          </p:nvSpPr>
          <p:spPr bwMode="auto">
            <a:xfrm>
              <a:off x="3233298" y="687066"/>
              <a:ext cx="3516196" cy="31039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71" name="Object 70"/>
            <p:cNvGraphicFramePr>
              <a:graphicFrameLocks noChangeAspect="1"/>
            </p:cNvGraphicFramePr>
            <p:nvPr>
              <p:extLst>
                <p:ext uri="{D42A27DB-BD31-4B8C-83A1-F6EECF244321}">
                  <p14:modId xmlns:p14="http://schemas.microsoft.com/office/powerpoint/2010/main" val="737320457"/>
                </p:ext>
              </p:extLst>
            </p:nvPr>
          </p:nvGraphicFramePr>
          <p:xfrm>
            <a:off x="3302078" y="671244"/>
            <a:ext cx="3294538" cy="326219"/>
          </p:xfrm>
          <a:graphic>
            <a:graphicData uri="http://schemas.openxmlformats.org/presentationml/2006/ole">
              <mc:AlternateContent xmlns:mc="http://schemas.openxmlformats.org/markup-compatibility/2006">
                <mc:Choice xmlns:v="urn:schemas-microsoft-com:vml" Requires="v">
                  <p:oleObj spid="_x0000_s3207" name="Equation" r:id="rId8" imgW="2133600" imgH="228600" progId="Equation.3">
                    <p:embed/>
                  </p:oleObj>
                </mc:Choice>
                <mc:Fallback>
                  <p:oleObj name="Equation" r:id="rId8" imgW="2133600" imgH="228600" progId="Equation.3">
                    <p:embed/>
                    <p:pic>
                      <p:nvPicPr>
                        <p:cNvPr id="0" name=""/>
                        <p:cNvPicPr/>
                        <p:nvPr/>
                      </p:nvPicPr>
                      <p:blipFill>
                        <a:blip r:embed="rId9"/>
                        <a:stretch>
                          <a:fillRect/>
                        </a:stretch>
                      </p:blipFill>
                      <p:spPr>
                        <a:xfrm>
                          <a:off x="3302078" y="671244"/>
                          <a:ext cx="3294538" cy="326219"/>
                        </a:xfrm>
                        <a:prstGeom prst="rect">
                          <a:avLst/>
                        </a:prstGeom>
                      </p:spPr>
                    </p:pic>
                  </p:oleObj>
                </mc:Fallback>
              </mc:AlternateContent>
            </a:graphicData>
          </a:graphic>
        </p:graphicFrame>
      </p:grpSp>
      <p:grpSp>
        <p:nvGrpSpPr>
          <p:cNvPr id="72" name="Group 71"/>
          <p:cNvGrpSpPr/>
          <p:nvPr/>
        </p:nvGrpSpPr>
        <p:grpSpPr>
          <a:xfrm>
            <a:off x="5198413" y="4495800"/>
            <a:ext cx="2578825" cy="1810201"/>
            <a:chOff x="6827762" y="2204122"/>
            <a:chExt cx="991809" cy="1845973"/>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spTree>
    <p:extLst>
      <p:ext uri="{BB962C8B-B14F-4D97-AF65-F5344CB8AC3E}">
        <p14:creationId xmlns:p14="http://schemas.microsoft.com/office/powerpoint/2010/main" val="69879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par>
                                <p:cTn id="18" presetID="10" presetClass="entr" presetSubtype="0" fill="hold" nodeType="with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500"/>
                                        <p:tgtEl>
                                          <p:spTgt spid="108"/>
                                        </p:tgtEl>
                                      </p:cBhvr>
                                    </p:animEffect>
                                  </p:childTnLst>
                                </p:cTn>
                              </p:par>
                              <p:par>
                                <p:cTn id="21" presetID="10"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par>
                                <p:cTn id="34" presetID="10"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205543"/>
            <a:ext cx="8229600" cy="861257"/>
          </a:xfrm>
        </p:spPr>
        <p:txBody>
          <a:bodyPr/>
          <a:lstStyle/>
          <a:p>
            <a:r>
              <a:rPr lang="en-US" dirty="0" smtClean="0"/>
              <a:t>Fuzzy Extractors</a:t>
            </a:r>
            <a:endParaRPr lang="en-US" dirty="0"/>
          </a:p>
        </p:txBody>
      </p:sp>
      <p:cxnSp>
        <p:nvCxnSpPr>
          <p:cNvPr id="51" name="Elbow Connector 50"/>
          <p:cNvCxnSpPr>
            <a:endCxn id="53" idx="2"/>
          </p:cNvCxnSpPr>
          <p:nvPr/>
        </p:nvCxnSpPr>
        <p:spPr>
          <a:xfrm rot="10800000" flipH="1" flipV="1">
            <a:off x="1492901" y="511813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057399" y="5270536"/>
            <a:ext cx="939947" cy="734722"/>
            <a:chOff x="7011744" y="2074428"/>
            <a:chExt cx="361501"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11744" y="2294558"/>
              <a:ext cx="361501"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Sketch</a:t>
              </a:r>
              <a:endParaRPr lang="en-US" sz="2000" i="1" dirty="0">
                <a:solidFill>
                  <a:srgbClr val="0000FF"/>
                </a:solidFill>
                <a:latin typeface="Times New Roman"/>
                <a:cs typeface="Times New Roman"/>
              </a:endParaRPr>
            </a:p>
          </p:txBody>
        </p:sp>
      </p:grpSp>
      <p:cxnSp>
        <p:nvCxnSpPr>
          <p:cNvPr id="56" name="Elbow Connector 55"/>
          <p:cNvCxnSpPr/>
          <p:nvPr/>
        </p:nvCxnSpPr>
        <p:spPr>
          <a:xfrm rot="10800000" flipV="1">
            <a:off x="2892243" y="5496221"/>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364760" y="5361691"/>
            <a:ext cx="655040" cy="734722"/>
            <a:chOff x="7009462" y="2074428"/>
            <a:chExt cx="371825"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09462" y="2259820"/>
              <a:ext cx="371825"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Rec</a:t>
              </a:r>
              <a:endParaRPr lang="en-US" sz="2000" i="1" dirty="0">
                <a:solidFill>
                  <a:srgbClr val="0000FF"/>
                </a:solidFill>
                <a:latin typeface="Times New Roman"/>
                <a:cs typeface="Times New Roman"/>
              </a:endParaRPr>
            </a:p>
          </p:txBody>
        </p:sp>
      </p:grpSp>
      <p:cxnSp>
        <p:nvCxnSpPr>
          <p:cNvPr id="68" name="Straight Arrow Connector 67"/>
          <p:cNvCxnSpPr/>
          <p:nvPr/>
        </p:nvCxnSpPr>
        <p:spPr bwMode="auto">
          <a:xfrm>
            <a:off x="5934423" y="5787339"/>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9" name="Object 68"/>
          <p:cNvGraphicFramePr>
            <a:graphicFrameLocks noChangeAspect="1"/>
          </p:cNvGraphicFramePr>
          <p:nvPr>
            <p:extLst>
              <p:ext uri="{D42A27DB-BD31-4B8C-83A1-F6EECF244321}">
                <p14:modId xmlns:p14="http://schemas.microsoft.com/office/powerpoint/2010/main" val="1830588349"/>
              </p:ext>
            </p:extLst>
          </p:nvPr>
        </p:nvGraphicFramePr>
        <p:xfrm>
          <a:off x="6137275" y="5306093"/>
          <a:ext cx="265113" cy="241300"/>
        </p:xfrm>
        <a:graphic>
          <a:graphicData uri="http://schemas.openxmlformats.org/presentationml/2006/ole">
            <mc:AlternateContent xmlns:mc="http://schemas.openxmlformats.org/markup-compatibility/2006">
              <mc:Choice xmlns:v="urn:schemas-microsoft-com:vml" Requires="v">
                <p:oleObj spid="_x0000_s4226"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6137275" y="5306093"/>
                        <a:ext cx="265113" cy="241300"/>
                      </a:xfrm>
                      <a:prstGeom prst="rect">
                        <a:avLst/>
                      </a:prstGeom>
                    </p:spPr>
                  </p:pic>
                </p:oleObj>
              </mc:Fallback>
            </mc:AlternateContent>
          </a:graphicData>
        </a:graphic>
      </p:graphicFrame>
      <p:cxnSp>
        <p:nvCxnSpPr>
          <p:cNvPr id="10" name="Straight Connector 9"/>
          <p:cNvCxnSpPr/>
          <p:nvPr/>
        </p:nvCxnSpPr>
        <p:spPr>
          <a:xfrm>
            <a:off x="5261311" y="5964505"/>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55109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8" name="Group 117"/>
          <p:cNvGrpSpPr/>
          <p:nvPr/>
        </p:nvGrpSpPr>
        <p:grpSpPr>
          <a:xfrm>
            <a:off x="6563009" y="5201232"/>
            <a:ext cx="777240" cy="1042416"/>
            <a:chOff x="6851952" y="2558143"/>
            <a:chExt cx="967619" cy="1491952"/>
          </a:xfrm>
        </p:grpSpPr>
        <p:sp>
          <p:nvSpPr>
            <p:cNvPr id="119" name="Trapezoid 11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0" name="TextBox 11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1" name="Elbow Connector 120"/>
          <p:cNvCxnSpPr>
            <a:endCxn id="119"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Elbow Connector 121"/>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2115112" y="4175635"/>
            <a:ext cx="777140" cy="1044618"/>
            <a:chOff x="6851952" y="2558143"/>
            <a:chExt cx="967619" cy="1491952"/>
          </a:xfrm>
        </p:grpSpPr>
        <p:sp>
          <p:nvSpPr>
            <p:cNvPr id="124" name="Trapezoid 123"/>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6" name="Elbow Connector 125"/>
          <p:cNvCxnSpPr>
            <a:endCxn id="124"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1463040" y="3784483"/>
            <a:ext cx="2111844" cy="2302596"/>
            <a:chOff x="6838074" y="2277355"/>
            <a:chExt cx="981497" cy="1772740"/>
          </a:xfrm>
        </p:grpSpPr>
        <p:sp>
          <p:nvSpPr>
            <p:cNvPr id="131" name="Trapezoid 13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0" name="Straight Arrow Connector 139"/>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2" name="Straight Arrow Connector 14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53" name="TextBox 152"/>
          <p:cNvSpPr txBox="1"/>
          <p:nvPr/>
        </p:nvSpPr>
        <p:spPr>
          <a:xfrm>
            <a:off x="4191000"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55" name="Group 154"/>
          <p:cNvGrpSpPr/>
          <p:nvPr/>
        </p:nvGrpSpPr>
        <p:grpSpPr>
          <a:xfrm>
            <a:off x="7772400" y="4882610"/>
            <a:ext cx="579497" cy="369332"/>
            <a:chOff x="6323152" y="2492739"/>
            <a:chExt cx="579497" cy="369332"/>
          </a:xfrm>
        </p:grpSpPr>
        <p:sp>
          <p:nvSpPr>
            <p:cNvPr id="156" name="Rectangle 15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6323152"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70" name="Object 69"/>
          <p:cNvGraphicFramePr>
            <a:graphicFrameLocks noChangeAspect="1"/>
          </p:cNvGraphicFramePr>
          <p:nvPr>
            <p:extLst>
              <p:ext uri="{D42A27DB-BD31-4B8C-83A1-F6EECF244321}">
                <p14:modId xmlns:p14="http://schemas.microsoft.com/office/powerpoint/2010/main" val="1592181137"/>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4227"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594350"/>
                        <a:ext cx="236977" cy="261018"/>
                      </a:xfrm>
                      <a:prstGeom prst="rect">
                        <a:avLst/>
                      </a:prstGeom>
                    </p:spPr>
                  </p:pic>
                </p:oleObj>
              </mc:Fallback>
            </mc:AlternateContent>
          </a:graphicData>
        </a:graphic>
      </p:graphicFrame>
      <p:sp>
        <p:nvSpPr>
          <p:cNvPr id="72" name="TextBox 7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73" name="Group 72"/>
          <p:cNvGrpSpPr/>
          <p:nvPr/>
        </p:nvGrpSpPr>
        <p:grpSpPr>
          <a:xfrm>
            <a:off x="786386" y="4588137"/>
            <a:ext cx="413796" cy="461665"/>
            <a:chOff x="637563" y="4042853"/>
            <a:chExt cx="413796" cy="461665"/>
          </a:xfrm>
        </p:grpSpPr>
        <p:sp>
          <p:nvSpPr>
            <p:cNvPr id="74" name="Rectangle 7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5" name="TextBox 7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8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81" name="Rectangle 80"/>
          <p:cNvSpPr/>
          <p:nvPr/>
        </p:nvSpPr>
        <p:spPr>
          <a:xfrm>
            <a:off x="4482292" y="1527077"/>
            <a:ext cx="4572000" cy="2154436"/>
          </a:xfrm>
          <a:prstGeom prst="rect">
            <a:avLst/>
          </a:prstGeom>
        </p:spPr>
        <p:txBody>
          <a:bodyPr>
            <a:spAutoFit/>
          </a:bodyPr>
          <a:lstStyle/>
          <a:p>
            <a:r>
              <a:rPr lang="en-US" sz="2000" dirty="0" smtClean="0">
                <a:cs typeface="Calibri"/>
              </a:rPr>
              <a:t>Traditional Construction</a:t>
            </a: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smtClean="0">
              <a:cs typeface="Calibri"/>
            </a:endParaRPr>
          </a:p>
          <a:p>
            <a:pPr marL="800100" lvl="1" indent="-342900">
              <a:buFont typeface="Arial"/>
              <a:buChar char="•"/>
            </a:pPr>
            <a:r>
              <a:rPr lang="en-US" sz="2000" dirty="0" smtClean="0">
                <a:cs typeface="Calibri"/>
              </a:rPr>
              <a:t>Error correct to </a:t>
            </a:r>
            <a:r>
              <a:rPr lang="en-US" sz="2000" i="1" dirty="0" smtClean="0">
                <a:latin typeface="Times New Roman"/>
                <a:cs typeface="Times New Roman"/>
              </a:rPr>
              <a:t>w</a:t>
            </a:r>
            <a:r>
              <a:rPr lang="en-US" sz="2000" i="1" dirty="0" smtClean="0">
                <a:cs typeface="Calibri"/>
              </a:rPr>
              <a:t> </a:t>
            </a:r>
            <a:r>
              <a:rPr lang="en-US" sz="2000" dirty="0" smtClean="0">
                <a:cs typeface="Calibri"/>
              </a:rPr>
              <a:t>with </a:t>
            </a:r>
            <a:br>
              <a:rPr lang="en-US" sz="2000" dirty="0" smtClean="0">
                <a:cs typeface="Calibri"/>
              </a:rPr>
            </a:br>
            <a:r>
              <a:rPr lang="en-US" sz="2000" dirty="0" smtClean="0">
                <a:cs typeface="Calibri"/>
              </a:rPr>
              <a:t>a </a:t>
            </a:r>
            <a:r>
              <a:rPr lang="en-US" sz="2000" i="1" dirty="0" smtClean="0">
                <a:cs typeface="Calibri"/>
              </a:rPr>
              <a:t>secure sketch </a:t>
            </a:r>
            <a:endParaRPr lang="en-US" sz="2000" i="1" dirty="0">
              <a:cs typeface="Calibri"/>
            </a:endParaRPr>
          </a:p>
          <a:p>
            <a:pPr lvl="1"/>
            <a:endParaRPr lang="en-US" sz="1400" i="1" dirty="0">
              <a:latin typeface="Arial" charset="0"/>
            </a:endParaRPr>
          </a:p>
        </p:txBody>
      </p:sp>
      <p:sp>
        <p:nvSpPr>
          <p:cNvPr id="58" name="Content Placeholder 1"/>
          <p:cNvSpPr txBox="1">
            <a:spLocks/>
          </p:cNvSpPr>
          <p:nvPr/>
        </p:nvSpPr>
        <p:spPr>
          <a:xfrm>
            <a:off x="37863" y="990600"/>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smtClean="0"/>
              <a:t>Assume our source is strong</a:t>
            </a:r>
          </a:p>
          <a:p>
            <a:pPr lvl="1"/>
            <a:r>
              <a:rPr lang="en-US" sz="1800" b="1" dirty="0" smtClean="0"/>
              <a:t>Traditionally, high entropy</a:t>
            </a:r>
          </a:p>
          <a:p>
            <a:endParaRPr lang="en-US" sz="2000" b="1" dirty="0" smtClean="0"/>
          </a:p>
          <a:p>
            <a:r>
              <a:rPr lang="en-US" sz="2000" b="1" dirty="0" smtClean="0"/>
              <a:t>Fuzzy Extractors derive reliable keys from noisy data</a:t>
            </a:r>
          </a:p>
          <a:p>
            <a:pPr marL="0" indent="0">
              <a:buFont typeface="Arial"/>
              <a:buNone/>
            </a:pPr>
            <a:r>
              <a:rPr lang="en-US" sz="1600" b="1" dirty="0" smtClean="0"/>
              <a:t>         [DodisOstrovskyReyzinSmith04, 08] </a:t>
            </a:r>
            <a:br>
              <a:rPr lang="en-US" sz="1600" b="1" dirty="0" smtClean="0"/>
            </a:br>
            <a:r>
              <a:rPr lang="en-US" sz="1600" b="1" dirty="0" smtClean="0"/>
              <a:t>         (</a:t>
            </a:r>
            <a:r>
              <a:rPr lang="en-US" sz="1800" b="1" dirty="0" smtClean="0"/>
              <a:t>interactive setting in </a:t>
            </a:r>
            <a:r>
              <a:rPr lang="en-US" sz="1600" b="1" dirty="0" err="1" smtClean="0">
                <a:solidFill>
                  <a:srgbClr val="FFFFFF"/>
                </a:solidFill>
              </a:rPr>
              <a:t>aaaa</a:t>
            </a:r>
            <a:r>
              <a:rPr lang="en-US" sz="1600" b="1" dirty="0" smtClean="0"/>
              <a:t>[BennettBrassardRobert88])</a:t>
            </a:r>
            <a:endParaRPr lang="en-US" sz="1800" b="1" i="1" dirty="0" smtClean="0">
              <a:latin typeface="Arial" charset="0"/>
            </a:endParaRPr>
          </a:p>
        </p:txBody>
      </p:sp>
      <p:grpSp>
        <p:nvGrpSpPr>
          <p:cNvPr id="60" name="Group 59"/>
          <p:cNvGrpSpPr/>
          <p:nvPr/>
        </p:nvGrpSpPr>
        <p:grpSpPr>
          <a:xfrm>
            <a:off x="457200" y="1656978"/>
            <a:ext cx="3505200" cy="400421"/>
            <a:chOff x="3233298" y="671244"/>
            <a:chExt cx="3516196" cy="326219"/>
          </a:xfrm>
        </p:grpSpPr>
        <p:sp>
          <p:nvSpPr>
            <p:cNvPr id="61" name="Rectangle 36"/>
            <p:cNvSpPr>
              <a:spLocks noChangeArrowheads="1"/>
            </p:cNvSpPr>
            <p:nvPr/>
          </p:nvSpPr>
          <p:spPr bwMode="auto">
            <a:xfrm>
              <a:off x="3233298" y="687066"/>
              <a:ext cx="3516196" cy="31039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329036885"/>
                </p:ext>
              </p:extLst>
            </p:nvPr>
          </p:nvGraphicFramePr>
          <p:xfrm>
            <a:off x="3302078" y="671244"/>
            <a:ext cx="3294538" cy="326219"/>
          </p:xfrm>
          <a:graphic>
            <a:graphicData uri="http://schemas.openxmlformats.org/presentationml/2006/ole">
              <mc:AlternateContent xmlns:mc="http://schemas.openxmlformats.org/markup-compatibility/2006">
                <mc:Choice xmlns:v="urn:schemas-microsoft-com:vml" Requires="v">
                  <p:oleObj spid="_x0000_s4228" name="Equation" r:id="rId8" imgW="2133600" imgH="228600" progId="Equation.3">
                    <p:embed/>
                  </p:oleObj>
                </mc:Choice>
                <mc:Fallback>
                  <p:oleObj name="Equation" r:id="rId8" imgW="2133600" imgH="228600" progId="Equation.3">
                    <p:embed/>
                    <p:pic>
                      <p:nvPicPr>
                        <p:cNvPr id="0" name=""/>
                        <p:cNvPicPr/>
                        <p:nvPr/>
                      </p:nvPicPr>
                      <p:blipFill>
                        <a:blip r:embed="rId9"/>
                        <a:stretch>
                          <a:fillRect/>
                        </a:stretch>
                      </p:blipFill>
                      <p:spPr>
                        <a:xfrm>
                          <a:off x="3302078" y="671244"/>
                          <a:ext cx="3294538" cy="326219"/>
                        </a:xfrm>
                        <a:prstGeom prst="rect">
                          <a:avLst/>
                        </a:prstGeom>
                      </p:spPr>
                    </p:pic>
                  </p:oleObj>
                </mc:Fallback>
              </mc:AlternateContent>
            </a:graphicData>
          </a:graphic>
        </p:graphicFrame>
      </p:grpSp>
      <p:sp>
        <p:nvSpPr>
          <p:cNvPr id="63" name="Rectangle 62"/>
          <p:cNvSpPr/>
          <p:nvPr/>
        </p:nvSpPr>
        <p:spPr>
          <a:xfrm>
            <a:off x="7477008" y="-25810"/>
            <a:ext cx="1666992" cy="9402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7543800" y="5238"/>
            <a:ext cx="381000" cy="2008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922035" y="-76200"/>
            <a:ext cx="917165" cy="369332"/>
          </a:xfrm>
          <a:prstGeom prst="rect">
            <a:avLst/>
          </a:prstGeom>
          <a:noFill/>
        </p:spPr>
        <p:txBody>
          <a:bodyPr wrap="square" rtlCol="0">
            <a:spAutoFit/>
          </a:bodyPr>
          <a:lstStyle/>
          <a:p>
            <a:r>
              <a:rPr lang="en-US" sz="1800" dirty="0" smtClean="0"/>
              <a:t>Source</a:t>
            </a:r>
            <a:endParaRPr lang="en-US" sz="1800" dirty="0"/>
          </a:p>
        </p:txBody>
      </p:sp>
      <p:sp>
        <p:nvSpPr>
          <p:cNvPr id="67" name="Rectangle 66"/>
          <p:cNvSpPr/>
          <p:nvPr/>
        </p:nvSpPr>
        <p:spPr>
          <a:xfrm>
            <a:off x="7543801" y="609600"/>
            <a:ext cx="381000" cy="228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924800" y="533400"/>
            <a:ext cx="1179895" cy="369332"/>
          </a:xfrm>
          <a:prstGeom prst="rect">
            <a:avLst/>
          </a:prstGeom>
          <a:noFill/>
        </p:spPr>
        <p:txBody>
          <a:bodyPr wrap="square" rtlCol="0">
            <a:spAutoFit/>
          </a:bodyPr>
          <a:lstStyle/>
          <a:p>
            <a:r>
              <a:rPr lang="en-US" sz="1800" dirty="0" smtClean="0"/>
              <a:t>Public </a:t>
            </a:r>
            <a:r>
              <a:rPr lang="en-US" sz="1800" dirty="0" smtClean="0">
                <a:latin typeface="Times New Roman"/>
                <a:cs typeface="Times New Roman"/>
              </a:rPr>
              <a:t>(</a:t>
            </a:r>
            <a:r>
              <a:rPr lang="en-US" sz="1800" i="1" dirty="0" smtClean="0">
                <a:latin typeface="Times New Roman"/>
                <a:cs typeface="Times New Roman"/>
              </a:rPr>
              <a:t>p</a:t>
            </a:r>
            <a:r>
              <a:rPr lang="en-US" sz="1800" dirty="0" smtClean="0">
                <a:latin typeface="Times New Roman"/>
                <a:cs typeface="Times New Roman"/>
              </a:rPr>
              <a:t>)</a:t>
            </a:r>
            <a:endParaRPr lang="en-US" sz="1800" dirty="0">
              <a:latin typeface="Times New Roman"/>
              <a:cs typeface="Times New Roman"/>
            </a:endParaRPr>
          </a:p>
        </p:txBody>
      </p:sp>
      <p:sp>
        <p:nvSpPr>
          <p:cNvPr id="83" name="Rectangle 82"/>
          <p:cNvSpPr/>
          <p:nvPr/>
        </p:nvSpPr>
        <p:spPr>
          <a:xfrm>
            <a:off x="7543800" y="304800"/>
            <a:ext cx="365995" cy="20852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924800" y="209490"/>
            <a:ext cx="612209" cy="400110"/>
          </a:xfrm>
          <a:prstGeom prst="rect">
            <a:avLst/>
          </a:prstGeom>
          <a:noFill/>
        </p:spPr>
        <p:txBody>
          <a:bodyPr wrap="none" rtlCol="0">
            <a:spAutoFit/>
          </a:bodyPr>
          <a:lstStyle/>
          <a:p>
            <a:r>
              <a:rPr lang="en-US" sz="2000" i="1" dirty="0" smtClean="0">
                <a:latin typeface="Times New Roman"/>
                <a:cs typeface="Times New Roman"/>
              </a:rPr>
              <a:t>key</a:t>
            </a:r>
            <a:endParaRPr lang="en-US" sz="2000" i="1" dirty="0">
              <a:latin typeface="Times New Roman"/>
              <a:cs typeface="Times New Roman"/>
            </a:endParaRPr>
          </a:p>
        </p:txBody>
      </p:sp>
      <p:grpSp>
        <p:nvGrpSpPr>
          <p:cNvPr id="88" name="Group 87"/>
          <p:cNvGrpSpPr/>
          <p:nvPr/>
        </p:nvGrpSpPr>
        <p:grpSpPr>
          <a:xfrm>
            <a:off x="5198413" y="4495800"/>
            <a:ext cx="2578825" cy="1810201"/>
            <a:chOff x="6827762" y="2204122"/>
            <a:chExt cx="991809" cy="1845973"/>
          </a:xfrm>
        </p:grpSpPr>
        <p:sp>
          <p:nvSpPr>
            <p:cNvPr id="89" name="Trapezoid 8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0" name="TextBox 8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spTree>
    <p:extLst>
      <p:ext uri="{BB962C8B-B14F-4D97-AF65-F5344CB8AC3E}">
        <p14:creationId xmlns:p14="http://schemas.microsoft.com/office/powerpoint/2010/main" val="1970615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2244439" y="4654220"/>
            <a:ext cx="203197"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15026" y="2536256"/>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76200"/>
            <a:ext cx="8229600" cy="1143000"/>
          </a:xfrm>
        </p:spPr>
        <p:txBody>
          <a:bodyPr/>
          <a:lstStyle/>
          <a:p>
            <a:r>
              <a:rPr lang="en-US" dirty="0" smtClean="0"/>
              <a:t>Secure Sketches</a:t>
            </a:r>
            <a:endParaRPr lang="en-US" dirty="0"/>
          </a:p>
        </p:txBody>
      </p:sp>
      <p:grpSp>
        <p:nvGrpSpPr>
          <p:cNvPr id="29" name="Group 28"/>
          <p:cNvGrpSpPr/>
          <p:nvPr/>
        </p:nvGrpSpPr>
        <p:grpSpPr>
          <a:xfrm>
            <a:off x="1562965" y="1050205"/>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237047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57600" y="160020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733800" y="2438400"/>
            <a:ext cx="1600200"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618799"/>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8737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107102064"/>
              </p:ext>
            </p:extLst>
          </p:nvPr>
        </p:nvGraphicFramePr>
        <p:xfrm>
          <a:off x="4779963" y="2542736"/>
          <a:ext cx="219075" cy="241300"/>
        </p:xfrm>
        <a:graphic>
          <a:graphicData uri="http://schemas.openxmlformats.org/presentationml/2006/ole">
            <mc:AlternateContent xmlns:mc="http://schemas.openxmlformats.org/markup-compatibility/2006">
              <mc:Choice xmlns:v="urn:schemas-microsoft-com:vml" Requires="v">
                <p:oleObj spid="_x0000_s525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779963" y="2542736"/>
                        <a:ext cx="219075" cy="241300"/>
                      </a:xfrm>
                      <a:prstGeom prst="rect">
                        <a:avLst/>
                      </a:prstGeom>
                    </p:spPr>
                  </p:pic>
                </p:oleObj>
              </mc:Fallback>
            </mc:AlternateContent>
          </a:graphicData>
        </a:graphic>
      </p:graphicFrame>
      <p:cxnSp>
        <p:nvCxnSpPr>
          <p:cNvPr id="43" name="Straight Arrow Connector 42"/>
          <p:cNvCxnSpPr/>
          <p:nvPr/>
        </p:nvCxnSpPr>
        <p:spPr bwMode="auto">
          <a:xfrm flipV="1">
            <a:off x="7877161" y="225006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1448814"/>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970022"/>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6" y="1600200"/>
            <a:ext cx="665334" cy="36982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2122087"/>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261609"/>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238385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1" y="2536256"/>
            <a:ext cx="939947" cy="734722"/>
            <a:chOff x="7033939" y="2074428"/>
            <a:chExt cx="361501"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61501"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Sketch</a:t>
              </a:r>
              <a:endParaRPr lang="en-US" sz="2000" i="1" dirty="0">
                <a:solidFill>
                  <a:srgbClr val="0000FF"/>
                </a:solidFill>
                <a:latin typeface="Times New Roman"/>
                <a:cs typeface="Times New Roman"/>
              </a:endParaRPr>
            </a:p>
          </p:txBody>
        </p:sp>
      </p:grpSp>
      <p:cxnSp>
        <p:nvCxnSpPr>
          <p:cNvPr id="58" name="Elbow Connector 57"/>
          <p:cNvCxnSpPr/>
          <p:nvPr/>
        </p:nvCxnSpPr>
        <p:spPr>
          <a:xfrm rot="10800000" flipV="1">
            <a:off x="2992166" y="2438399"/>
            <a:ext cx="741635" cy="465219"/>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799" y="2282546"/>
            <a:ext cx="655038" cy="734722"/>
            <a:chOff x="7033939" y="2074428"/>
            <a:chExt cx="371824"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371824"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Rec</a:t>
              </a:r>
              <a:endParaRPr lang="en-US" sz="2000" i="1" dirty="0">
                <a:solidFill>
                  <a:srgbClr val="0000FF"/>
                </a:solidFill>
                <a:latin typeface="Times New Roman"/>
                <a:cs typeface="Times New Roman"/>
              </a:endParaRPr>
            </a:p>
          </p:txBody>
        </p:sp>
      </p:grpSp>
      <p:cxnSp>
        <p:nvCxnSpPr>
          <p:cNvPr id="62" name="Straight Arrow Connector 61"/>
          <p:cNvCxnSpPr/>
          <p:nvPr/>
        </p:nvCxnSpPr>
        <p:spPr bwMode="auto">
          <a:xfrm>
            <a:off x="6034345" y="2708194"/>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243311540"/>
              </p:ext>
            </p:extLst>
          </p:nvPr>
        </p:nvGraphicFramePr>
        <p:xfrm>
          <a:off x="6212139" y="2281215"/>
          <a:ext cx="263525" cy="241300"/>
        </p:xfrm>
        <a:graphic>
          <a:graphicData uri="http://schemas.openxmlformats.org/presentationml/2006/ole">
            <mc:AlternateContent xmlns:mc="http://schemas.openxmlformats.org/markup-compatibility/2006">
              <mc:Choice xmlns:v="urn:schemas-microsoft-com:vml" Requires="v">
                <p:oleObj spid="_x0000_s5254" name="Equation" r:id="rId6" imgW="152400" imgH="139700" progId="Equation.3">
                  <p:embed/>
                </p:oleObj>
              </mc:Choice>
              <mc:Fallback>
                <p:oleObj name="Equation" r:id="rId6" imgW="152400" imgH="139700" progId="Equation.3">
                  <p:embed/>
                  <p:pic>
                    <p:nvPicPr>
                      <p:cNvPr id="0" name=""/>
                      <p:cNvPicPr/>
                      <p:nvPr/>
                    </p:nvPicPr>
                    <p:blipFill>
                      <a:blip r:embed="rId7"/>
                      <a:stretch>
                        <a:fillRect/>
                      </a:stretch>
                    </p:blipFill>
                    <p:spPr>
                      <a:xfrm>
                        <a:off x="6212139" y="2281215"/>
                        <a:ext cx="263525" cy="241300"/>
                      </a:xfrm>
                      <a:prstGeom prst="rect">
                        <a:avLst/>
                      </a:prstGeom>
                    </p:spPr>
                  </p:pic>
                </p:oleObj>
              </mc:Fallback>
            </mc:AlternateContent>
          </a:graphicData>
        </a:graphic>
      </p:graphicFrame>
      <p:cxnSp>
        <p:nvCxnSpPr>
          <p:cNvPr id="64" name="Straight Connector 63"/>
          <p:cNvCxnSpPr/>
          <p:nvPr/>
        </p:nvCxnSpPr>
        <p:spPr>
          <a:xfrm>
            <a:off x="5361233" y="2885360"/>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431853"/>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29196" cy="2365699"/>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sz="1800"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sz="1800" i="1" dirty="0" smtClean="0">
                <a:latin typeface="Times New Roman"/>
                <a:cs typeface="Times New Roman"/>
              </a:rPr>
              <a:t>w</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3041085534"/>
              </p:ext>
            </p:extLst>
          </p:nvPr>
        </p:nvGraphicFramePr>
        <p:xfrm>
          <a:off x="114300" y="1424177"/>
          <a:ext cx="1174750" cy="336550"/>
        </p:xfrm>
        <a:graphic>
          <a:graphicData uri="http://schemas.openxmlformats.org/presentationml/2006/ole">
            <mc:AlternateContent xmlns:mc="http://schemas.openxmlformats.org/markup-compatibility/2006">
              <mc:Choice xmlns:v="urn:schemas-microsoft-com:vml" Requires="v">
                <p:oleObj spid="_x0000_s5255" name="Equation" r:id="rId8" imgW="711200" imgH="203200" progId="Equation.3">
                  <p:embed/>
                </p:oleObj>
              </mc:Choice>
              <mc:Fallback>
                <p:oleObj name="Equation" r:id="rId8" imgW="711200" imgH="203200" progId="Equation.3">
                  <p:embed/>
                  <p:pic>
                    <p:nvPicPr>
                      <p:cNvPr id="0" name=""/>
                      <p:cNvPicPr/>
                      <p:nvPr/>
                    </p:nvPicPr>
                    <p:blipFill>
                      <a:blip r:embed="rId9"/>
                      <a:stretch>
                        <a:fillRect/>
                      </a:stretch>
                    </p:blipFill>
                    <p:spPr>
                      <a:xfrm>
                        <a:off x="114300" y="1424177"/>
                        <a:ext cx="1174750" cy="336550"/>
                      </a:xfrm>
                      <a:prstGeom prst="rect">
                        <a:avLst/>
                      </a:prstGeom>
                    </p:spPr>
                  </p:pic>
                </p:oleObj>
              </mc:Fallback>
            </mc:AlternateContent>
          </a:graphicData>
        </a:graphic>
      </p:graphicFrame>
      <p:sp>
        <p:nvSpPr>
          <p:cNvPr id="72" name="TextBox 71"/>
          <p:cNvSpPr txBox="1"/>
          <p:nvPr/>
        </p:nvSpPr>
        <p:spPr>
          <a:xfrm>
            <a:off x="30597" y="5188803"/>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76" name="TextBox 75"/>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grpSp>
        <p:nvGrpSpPr>
          <p:cNvPr id="4" name="Group 3"/>
          <p:cNvGrpSpPr/>
          <p:nvPr/>
        </p:nvGrpSpPr>
        <p:grpSpPr>
          <a:xfrm>
            <a:off x="4221103" y="1232983"/>
            <a:ext cx="579497" cy="369332"/>
            <a:chOff x="4238310" y="720459"/>
            <a:chExt cx="579497" cy="369332"/>
          </a:xfrm>
        </p:grpSpPr>
        <p:sp>
          <p:nvSpPr>
            <p:cNvPr id="77" name="Rectangle 7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86" name="Group 85"/>
          <p:cNvGrpSpPr/>
          <p:nvPr/>
        </p:nvGrpSpPr>
        <p:grpSpPr>
          <a:xfrm>
            <a:off x="7848600" y="1803465"/>
            <a:ext cx="579497" cy="369332"/>
            <a:chOff x="6318824" y="2492739"/>
            <a:chExt cx="579497" cy="369332"/>
          </a:xfrm>
        </p:grpSpPr>
        <p:sp>
          <p:nvSpPr>
            <p:cNvPr id="87" name="Rectangle 8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6318824"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0" name="TextBox 79"/>
          <p:cNvSpPr txBox="1"/>
          <p:nvPr/>
        </p:nvSpPr>
        <p:spPr>
          <a:xfrm>
            <a:off x="4462000" y="1991336"/>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3" name="Group 82"/>
          <p:cNvGrpSpPr/>
          <p:nvPr/>
        </p:nvGrpSpPr>
        <p:grpSpPr>
          <a:xfrm>
            <a:off x="995738" y="1860430"/>
            <a:ext cx="413796" cy="461665"/>
            <a:chOff x="637563" y="4042853"/>
            <a:chExt cx="413796" cy="461665"/>
          </a:xfrm>
        </p:grpSpPr>
        <p:sp>
          <p:nvSpPr>
            <p:cNvPr id="89" name="Rectangle 8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0" name="TextBox 8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1609463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0" end="0"/>
                                            </p:txEl>
                                          </p:spTgt>
                                        </p:tgtEl>
                                        <p:attrNameLst>
                                          <p:attrName>style.visibility</p:attrName>
                                        </p:attrNameLst>
                                      </p:cBhvr>
                                      <p:to>
                                        <p:strVal val="visible"/>
                                      </p:to>
                                    </p:set>
                                    <p:animEffect transition="in" filter="fade">
                                      <p:cBhvr>
                                        <p:cTn id="22" dur="500"/>
                                        <p:tgtEl>
                                          <p:spTgt spid="76">
                                            <p:txEl>
                                              <p:pRg st="0" end="0"/>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8" grpId="0" animBg="1"/>
      <p:bldP spid="69" grpId="0" animBg="1"/>
      <p:bldP spid="70" grpId="0"/>
      <p:bldP spid="74" grpId="0" animBg="1"/>
      <p:bldP spid="75" grpId="0" animBg="1"/>
      <p:bldP spid="79" grpId="0"/>
      <p:bldP spid="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493262" y="2286000"/>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09800" y="2541878"/>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76200"/>
            <a:ext cx="8229600" cy="1143000"/>
          </a:xfrm>
        </p:spPr>
        <p:txBody>
          <a:bodyPr/>
          <a:lstStyle/>
          <a:p>
            <a:r>
              <a:rPr lang="en-US" dirty="0" smtClean="0"/>
              <a:t>Secure Sketches</a:t>
            </a:r>
            <a:endParaRPr lang="en-US" dirty="0"/>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sz="1800"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sz="1800" i="1" dirty="0">
                <a:latin typeface="Times New Roman"/>
                <a:cs typeface="Times New Roman"/>
                <a:sym typeface="Symbol"/>
              </a:rPr>
              <a:t>x</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sz="1800" i="1" dirty="0" smtClean="0">
                <a:latin typeface="Times New Roman"/>
                <a:cs typeface="Times New Roman"/>
              </a:rPr>
              <a:t>p </a:t>
            </a:r>
            <a:r>
              <a:rPr lang="en-US" sz="1800" dirty="0" smtClean="0">
                <a:sym typeface="Symbol"/>
              </a:rPr>
              <a:t> </a:t>
            </a:r>
            <a:r>
              <a:rPr lang="en-US" sz="1800"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sz="1800"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sz="1800" i="1" dirty="0" smtClean="0">
                <a:latin typeface="Times New Roman"/>
                <a:cs typeface="Times New Roman"/>
              </a:rPr>
              <a:t>w</a:t>
            </a:r>
            <a:endParaRPr lang="en-US" sz="1800" dirty="0">
              <a:latin typeface="Times New Roman"/>
              <a:cs typeface="Times New Roman"/>
            </a:endParaRPr>
          </a:p>
        </p:txBody>
      </p:sp>
      <p:sp>
        <p:nvSpPr>
          <p:cNvPr id="80" name="TextBox 79"/>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dirty="0" smtClean="0"/>
              <a:t> and </a:t>
            </a:r>
            <a:r>
              <a:rPr lang="en-US" sz="1800" b="1" i="1" dirty="0" smtClean="0">
                <a:latin typeface="Times New Roman"/>
                <a:cs typeface="Times New Roman"/>
              </a:rPr>
              <a:t>x</a:t>
            </a:r>
            <a:r>
              <a:rPr lang="en-US" sz="1800" b="1" dirty="0" smtClean="0"/>
              <a:t> are close then </a:t>
            </a:r>
            <a:br>
              <a:rPr lang="en-US" sz="1800" b="1" dirty="0" smtClean="0"/>
            </a:br>
            <a:r>
              <a:rPr lang="en-US" sz="1800" b="1" i="1" dirty="0" smtClean="0">
                <a:latin typeface="Times New Roman"/>
                <a:cs typeface="Times New Roman"/>
              </a:rPr>
              <a:t>w = </a:t>
            </a:r>
            <a:r>
              <a:rPr lang="en-US" sz="1800" b="1" i="1" dirty="0" err="1" smtClean="0">
                <a:latin typeface="Times New Roman"/>
                <a:cs typeface="Times New Roman"/>
              </a:rPr>
              <a:t>ec</a:t>
            </a:r>
            <a:r>
              <a:rPr lang="en-US" sz="1800" b="1" dirty="0" smtClean="0">
                <a:latin typeface="Times New Roman"/>
                <a:cs typeface="Times New Roman"/>
              </a:rPr>
              <a:t>’</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sp>
        <p:nvSpPr>
          <p:cNvPr id="83" name="TextBox 82"/>
          <p:cNvSpPr txBox="1"/>
          <p:nvPr/>
        </p:nvSpPr>
        <p:spPr>
          <a:xfrm>
            <a:off x="30597" y="5188803"/>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cxnSp>
        <p:nvCxnSpPr>
          <p:cNvPr id="132" name="Straight Connector 131"/>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1562965" y="1050205"/>
            <a:ext cx="2111842" cy="2302595"/>
            <a:chOff x="6838075" y="2277356"/>
            <a:chExt cx="981496" cy="1772739"/>
          </a:xfrm>
        </p:grpSpPr>
        <p:sp>
          <p:nvSpPr>
            <p:cNvPr id="91" name="Trapezoid 9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2" name="TextBox 91"/>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93" name="Straight Arrow Connector 92"/>
          <p:cNvCxnSpPr/>
          <p:nvPr/>
        </p:nvCxnSpPr>
        <p:spPr bwMode="auto">
          <a:xfrm flipV="1">
            <a:off x="802176" y="237047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a:off x="3657600" y="160020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p:nvPr/>
        </p:nvCxnSpPr>
        <p:spPr bwMode="auto">
          <a:xfrm>
            <a:off x="3733800" y="2438400"/>
            <a:ext cx="1600200"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6" name="Group 95"/>
          <p:cNvGrpSpPr/>
          <p:nvPr/>
        </p:nvGrpSpPr>
        <p:grpSpPr>
          <a:xfrm>
            <a:off x="5298335" y="1618799"/>
            <a:ext cx="2578825" cy="1810201"/>
            <a:chOff x="6827762" y="2204122"/>
            <a:chExt cx="991809" cy="1845973"/>
          </a:xfrm>
        </p:grpSpPr>
        <p:sp>
          <p:nvSpPr>
            <p:cNvPr id="97" name="Trapezoid 9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8" name="TextBox 9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99" name="Straight Arrow Connector 98"/>
          <p:cNvCxnSpPr/>
          <p:nvPr/>
        </p:nvCxnSpPr>
        <p:spPr bwMode="auto">
          <a:xfrm flipV="1">
            <a:off x="4542013" y="28737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00" name="Object 99"/>
          <p:cNvGraphicFramePr>
            <a:graphicFrameLocks noChangeAspect="1"/>
          </p:cNvGraphicFramePr>
          <p:nvPr>
            <p:extLst>
              <p:ext uri="{D42A27DB-BD31-4B8C-83A1-F6EECF244321}">
                <p14:modId xmlns:p14="http://schemas.microsoft.com/office/powerpoint/2010/main" val="485479515"/>
              </p:ext>
            </p:extLst>
          </p:nvPr>
        </p:nvGraphicFramePr>
        <p:xfrm>
          <a:off x="4779963" y="2542736"/>
          <a:ext cx="219075" cy="241300"/>
        </p:xfrm>
        <a:graphic>
          <a:graphicData uri="http://schemas.openxmlformats.org/presentationml/2006/ole">
            <mc:AlternateContent xmlns:mc="http://schemas.openxmlformats.org/markup-compatibility/2006">
              <mc:Choice xmlns:v="urn:schemas-microsoft-com:vml" Requires="v">
                <p:oleObj spid="_x0000_s627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779963" y="2542736"/>
                        <a:ext cx="219075" cy="241300"/>
                      </a:xfrm>
                      <a:prstGeom prst="rect">
                        <a:avLst/>
                      </a:prstGeom>
                    </p:spPr>
                  </p:pic>
                </p:oleObj>
              </mc:Fallback>
            </mc:AlternateContent>
          </a:graphicData>
        </a:graphic>
      </p:graphicFrame>
      <p:cxnSp>
        <p:nvCxnSpPr>
          <p:cNvPr id="101" name="Straight Arrow Connector 100"/>
          <p:cNvCxnSpPr/>
          <p:nvPr/>
        </p:nvCxnSpPr>
        <p:spPr bwMode="auto">
          <a:xfrm flipV="1">
            <a:off x="7877161" y="225006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2" name="Group 101"/>
          <p:cNvGrpSpPr/>
          <p:nvPr/>
        </p:nvGrpSpPr>
        <p:grpSpPr>
          <a:xfrm>
            <a:off x="2215026" y="1448814"/>
            <a:ext cx="777240" cy="1042416"/>
            <a:chOff x="6851952" y="2558143"/>
            <a:chExt cx="967619" cy="1491952"/>
          </a:xfrm>
        </p:grpSpPr>
        <p:sp>
          <p:nvSpPr>
            <p:cNvPr id="103" name="Trapezoid 10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4" name="TextBox 103"/>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105" name="Elbow Connector 104"/>
          <p:cNvCxnSpPr>
            <a:stCxn id="91" idx="2"/>
            <a:endCxn id="103" idx="2"/>
          </p:cNvCxnSpPr>
          <p:nvPr/>
        </p:nvCxnSpPr>
        <p:spPr>
          <a:xfrm rot="10800000" flipH="1">
            <a:off x="1592824" y="1970022"/>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a:endCxn id="103" idx="0"/>
          </p:cNvCxnSpPr>
          <p:nvPr/>
        </p:nvCxnSpPr>
        <p:spPr>
          <a:xfrm rot="10800000" flipV="1">
            <a:off x="2992266" y="1600200"/>
            <a:ext cx="665334" cy="36982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6662931" y="2122087"/>
            <a:ext cx="777240" cy="1042416"/>
            <a:chOff x="6851952" y="2558143"/>
            <a:chExt cx="967619" cy="1491952"/>
          </a:xfrm>
        </p:grpSpPr>
        <p:sp>
          <p:nvSpPr>
            <p:cNvPr id="108" name="Trapezoid 1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9" name="TextBox 108"/>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110" name="Elbow Connector 109"/>
          <p:cNvCxnSpPr>
            <a:endCxn id="108" idx="0"/>
          </p:cNvCxnSpPr>
          <p:nvPr/>
        </p:nvCxnSpPr>
        <p:spPr>
          <a:xfrm rot="10800000" flipV="1">
            <a:off x="7440171" y="2261609"/>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a:endCxn id="113" idx="2"/>
          </p:cNvCxnSpPr>
          <p:nvPr/>
        </p:nvCxnSpPr>
        <p:spPr>
          <a:xfrm rot="10800000" flipH="1" flipV="1">
            <a:off x="1592823" y="238385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2215031" y="2536256"/>
            <a:ext cx="939947" cy="734722"/>
            <a:chOff x="7033939" y="2074428"/>
            <a:chExt cx="361501" cy="749241"/>
          </a:xfrm>
        </p:grpSpPr>
        <p:sp>
          <p:nvSpPr>
            <p:cNvPr id="113" name="Trapezoid 11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4" name="TextBox 113"/>
            <p:cNvSpPr txBox="1"/>
            <p:nvPr/>
          </p:nvSpPr>
          <p:spPr>
            <a:xfrm>
              <a:off x="7033939" y="2260734"/>
              <a:ext cx="361501"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Sketch</a:t>
              </a:r>
              <a:endParaRPr lang="en-US" sz="2000" i="1" dirty="0">
                <a:solidFill>
                  <a:srgbClr val="0000FF"/>
                </a:solidFill>
                <a:latin typeface="Times New Roman"/>
                <a:cs typeface="Times New Roman"/>
              </a:endParaRPr>
            </a:p>
          </p:txBody>
        </p:sp>
      </p:grpSp>
      <p:cxnSp>
        <p:nvCxnSpPr>
          <p:cNvPr id="115" name="Elbow Connector 114"/>
          <p:cNvCxnSpPr/>
          <p:nvPr/>
        </p:nvCxnSpPr>
        <p:spPr>
          <a:xfrm rot="10800000" flipV="1">
            <a:off x="2992166" y="2438399"/>
            <a:ext cx="741635" cy="465219"/>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6" name="Group 115"/>
          <p:cNvGrpSpPr/>
          <p:nvPr/>
        </p:nvGrpSpPr>
        <p:grpSpPr>
          <a:xfrm>
            <a:off x="5507799" y="2282546"/>
            <a:ext cx="655038" cy="734722"/>
            <a:chOff x="7033939" y="2074428"/>
            <a:chExt cx="371824" cy="749241"/>
          </a:xfrm>
        </p:grpSpPr>
        <p:sp>
          <p:nvSpPr>
            <p:cNvPr id="117" name="Trapezoid 116"/>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8" name="TextBox 117"/>
            <p:cNvSpPr txBox="1"/>
            <p:nvPr/>
          </p:nvSpPr>
          <p:spPr>
            <a:xfrm>
              <a:off x="7033939" y="2260734"/>
              <a:ext cx="371824"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Rec</a:t>
              </a:r>
              <a:endParaRPr lang="en-US" sz="2000" i="1" dirty="0">
                <a:solidFill>
                  <a:srgbClr val="0000FF"/>
                </a:solidFill>
                <a:latin typeface="Times New Roman"/>
                <a:cs typeface="Times New Roman"/>
              </a:endParaRPr>
            </a:p>
          </p:txBody>
        </p:sp>
      </p:grpSp>
      <p:cxnSp>
        <p:nvCxnSpPr>
          <p:cNvPr id="119" name="Straight Arrow Connector 118"/>
          <p:cNvCxnSpPr/>
          <p:nvPr/>
        </p:nvCxnSpPr>
        <p:spPr bwMode="auto">
          <a:xfrm>
            <a:off x="6034345" y="2708194"/>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20" name="Object 119"/>
          <p:cNvGraphicFramePr>
            <a:graphicFrameLocks noChangeAspect="1"/>
          </p:cNvGraphicFramePr>
          <p:nvPr>
            <p:extLst>
              <p:ext uri="{D42A27DB-BD31-4B8C-83A1-F6EECF244321}">
                <p14:modId xmlns:p14="http://schemas.microsoft.com/office/powerpoint/2010/main" val="597495630"/>
              </p:ext>
            </p:extLst>
          </p:nvPr>
        </p:nvGraphicFramePr>
        <p:xfrm>
          <a:off x="6212139" y="2281215"/>
          <a:ext cx="263525" cy="241300"/>
        </p:xfrm>
        <a:graphic>
          <a:graphicData uri="http://schemas.openxmlformats.org/presentationml/2006/ole">
            <mc:AlternateContent xmlns:mc="http://schemas.openxmlformats.org/markup-compatibility/2006">
              <mc:Choice xmlns:v="urn:schemas-microsoft-com:vml" Requires="v">
                <p:oleObj spid="_x0000_s6278" name="Equation" r:id="rId6" imgW="152400" imgH="139700" progId="Equation.3">
                  <p:embed/>
                </p:oleObj>
              </mc:Choice>
              <mc:Fallback>
                <p:oleObj name="Equation" r:id="rId6" imgW="152400" imgH="139700" progId="Equation.3">
                  <p:embed/>
                  <p:pic>
                    <p:nvPicPr>
                      <p:cNvPr id="0" name=""/>
                      <p:cNvPicPr/>
                      <p:nvPr/>
                    </p:nvPicPr>
                    <p:blipFill>
                      <a:blip r:embed="rId7"/>
                      <a:stretch>
                        <a:fillRect/>
                      </a:stretch>
                    </p:blipFill>
                    <p:spPr>
                      <a:xfrm>
                        <a:off x="6212139" y="2281215"/>
                        <a:ext cx="263525" cy="241300"/>
                      </a:xfrm>
                      <a:prstGeom prst="rect">
                        <a:avLst/>
                      </a:prstGeom>
                    </p:spPr>
                  </p:pic>
                </p:oleObj>
              </mc:Fallback>
            </mc:AlternateContent>
          </a:graphicData>
        </a:graphic>
      </p:graphicFrame>
      <p:cxnSp>
        <p:nvCxnSpPr>
          <p:cNvPr id="121" name="Straight Connector 120"/>
          <p:cNvCxnSpPr/>
          <p:nvPr/>
        </p:nvCxnSpPr>
        <p:spPr>
          <a:xfrm>
            <a:off x="5361233" y="2885360"/>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5361233" y="2431853"/>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124" name="Object 123"/>
          <p:cNvGraphicFramePr>
            <a:graphicFrameLocks noChangeAspect="1"/>
          </p:cNvGraphicFramePr>
          <p:nvPr>
            <p:extLst>
              <p:ext uri="{D42A27DB-BD31-4B8C-83A1-F6EECF244321}">
                <p14:modId xmlns:p14="http://schemas.microsoft.com/office/powerpoint/2010/main" val="3757507099"/>
              </p:ext>
            </p:extLst>
          </p:nvPr>
        </p:nvGraphicFramePr>
        <p:xfrm>
          <a:off x="114300" y="1424177"/>
          <a:ext cx="1174750" cy="336550"/>
        </p:xfrm>
        <a:graphic>
          <a:graphicData uri="http://schemas.openxmlformats.org/presentationml/2006/ole">
            <mc:AlternateContent xmlns:mc="http://schemas.openxmlformats.org/markup-compatibility/2006">
              <mc:Choice xmlns:v="urn:schemas-microsoft-com:vml" Requires="v">
                <p:oleObj spid="_x0000_s6279" name="Equation" r:id="rId8" imgW="711200" imgH="203200" progId="Equation.3">
                  <p:embed/>
                </p:oleObj>
              </mc:Choice>
              <mc:Fallback>
                <p:oleObj name="Equation" r:id="rId8" imgW="711200" imgH="203200" progId="Equation.3">
                  <p:embed/>
                  <p:pic>
                    <p:nvPicPr>
                      <p:cNvPr id="0" name=""/>
                      <p:cNvPicPr/>
                      <p:nvPr/>
                    </p:nvPicPr>
                    <p:blipFill>
                      <a:blip r:embed="rId9"/>
                      <a:stretch>
                        <a:fillRect/>
                      </a:stretch>
                    </p:blipFill>
                    <p:spPr>
                      <a:xfrm>
                        <a:off x="114300" y="1424177"/>
                        <a:ext cx="1174750" cy="336550"/>
                      </a:xfrm>
                      <a:prstGeom prst="rect">
                        <a:avLst/>
                      </a:prstGeom>
                    </p:spPr>
                  </p:pic>
                </p:oleObj>
              </mc:Fallback>
            </mc:AlternateContent>
          </a:graphicData>
        </a:graphic>
      </p:graphicFrame>
      <p:grpSp>
        <p:nvGrpSpPr>
          <p:cNvPr id="125" name="Group 124"/>
          <p:cNvGrpSpPr/>
          <p:nvPr/>
        </p:nvGrpSpPr>
        <p:grpSpPr>
          <a:xfrm>
            <a:off x="4221103" y="1232983"/>
            <a:ext cx="579497" cy="369332"/>
            <a:chOff x="4238310" y="720459"/>
            <a:chExt cx="579497" cy="369332"/>
          </a:xfrm>
        </p:grpSpPr>
        <p:sp>
          <p:nvSpPr>
            <p:cNvPr id="126" name="Rectangle 12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8" name="Group 127"/>
          <p:cNvGrpSpPr/>
          <p:nvPr/>
        </p:nvGrpSpPr>
        <p:grpSpPr>
          <a:xfrm>
            <a:off x="7848600" y="1803465"/>
            <a:ext cx="579497" cy="369332"/>
            <a:chOff x="6318824" y="2492739"/>
            <a:chExt cx="579497" cy="369332"/>
          </a:xfrm>
        </p:grpSpPr>
        <p:sp>
          <p:nvSpPr>
            <p:cNvPr id="129" name="Rectangle 12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TextBox 129"/>
            <p:cNvSpPr txBox="1"/>
            <p:nvPr/>
          </p:nvSpPr>
          <p:spPr>
            <a:xfrm>
              <a:off x="6318824"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1" name="TextBox 130"/>
          <p:cNvSpPr txBox="1"/>
          <p:nvPr/>
        </p:nvSpPr>
        <p:spPr>
          <a:xfrm>
            <a:off x="4462000" y="1991336"/>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33" name="Group 132"/>
          <p:cNvGrpSpPr/>
          <p:nvPr/>
        </p:nvGrpSpPr>
        <p:grpSpPr>
          <a:xfrm>
            <a:off x="995738" y="1860430"/>
            <a:ext cx="413796" cy="461665"/>
            <a:chOff x="637563" y="4042853"/>
            <a:chExt cx="413796" cy="461665"/>
          </a:xfrm>
        </p:grpSpPr>
        <p:sp>
          <p:nvSpPr>
            <p:cNvPr id="134" name="Rectangle 13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36" name="Rectangle 135"/>
          <p:cNvSpPr/>
          <p:nvPr/>
        </p:nvSpPr>
        <p:spPr bwMode="auto">
          <a:xfrm>
            <a:off x="2209804" y="3882701"/>
            <a:ext cx="5029196" cy="2365699"/>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2022208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8" grpId="0" animBg="1"/>
      <p:bldP spid="76" grpId="0" animBg="1"/>
      <p:bldP spid="77" grpId="0"/>
      <p:bldP spid="78" grpId="0"/>
      <p:bldP spid="80" grpId="0"/>
      <p:bldP spid="86"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sz="1800" i="1" dirty="0" smtClean="0">
                <a:latin typeface="Times New Roman"/>
                <a:cs typeface="Times New Roman"/>
              </a:rPr>
              <a:t>p </a:t>
            </a:r>
            <a:r>
              <a:rPr lang="en-US" sz="1800" dirty="0" smtClean="0">
                <a:sym typeface="Symbol"/>
              </a:rPr>
              <a:t> </a:t>
            </a:r>
            <a:r>
              <a:rPr lang="en-US" sz="1800"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sz="1800"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sz="1800" i="1" dirty="0" smtClean="0">
                <a:latin typeface="Times New Roman"/>
                <a:cs typeface="Times New Roman"/>
              </a:rPr>
              <a:t>w</a:t>
            </a:r>
            <a:endParaRPr lang="en-US" sz="1800" dirty="0">
              <a:latin typeface="Times New Roman"/>
              <a:cs typeface="Times New Roman"/>
            </a:endParaRPr>
          </a:p>
        </p:txBody>
      </p:sp>
      <p:cxnSp>
        <p:nvCxnSpPr>
          <p:cNvPr id="81" name="Straight Arrow Connector 80"/>
          <p:cNvCxnSpPr>
            <a:stCxn id="83" idx="6"/>
            <a:endCxn id="82" idx="2"/>
          </p:cNvCxnSpPr>
          <p:nvPr/>
        </p:nvCxnSpPr>
        <p:spPr bwMode="auto">
          <a:xfrm flipV="1">
            <a:off x="5387689" y="6069003"/>
            <a:ext cx="327311" cy="762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5715000" y="6019800"/>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257800" y="6096000"/>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1820717" cy="87656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4953000" y="5638800"/>
            <a:ext cx="1421868" cy="369332"/>
          </a:xfrm>
          <a:prstGeom prst="rect">
            <a:avLst/>
          </a:prstGeom>
          <a:noFill/>
        </p:spPr>
        <p:txBody>
          <a:bodyPr wrap="square" rtlCol="0">
            <a:spAutoFit/>
          </a:bodyPr>
          <a:lstStyle/>
          <a:p>
            <a:r>
              <a:rPr lang="en-US" sz="1800" i="1" dirty="0" smtClean="0">
                <a:latin typeface="Times New Roman"/>
                <a:cs typeface="Times New Roman"/>
              </a:rPr>
              <a:t>p </a:t>
            </a:r>
            <a:r>
              <a:rPr lang="en-US" sz="1800" dirty="0" smtClean="0">
                <a:sym typeface="Symbol"/>
              </a:rPr>
              <a:t> </a:t>
            </a:r>
            <a:r>
              <a:rPr lang="en-US" sz="1800" i="1" dirty="0">
                <a:latin typeface="Times New Roman"/>
                <a:cs typeface="Times New Roman"/>
                <a:sym typeface="Symbol"/>
              </a:rPr>
              <a:t>x</a:t>
            </a:r>
            <a:r>
              <a:rPr lang="en-US" sz="1800"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138814"/>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i="1" dirty="0" smtClean="0">
                <a:latin typeface="Times New Roman"/>
                <a:cs typeface="Times New Roman"/>
              </a:rPr>
              <a:t>w</a:t>
            </a:r>
            <a:r>
              <a:rPr lang="en-US" sz="1800" b="1" dirty="0" smtClean="0"/>
              <a:t> </a:t>
            </a:r>
            <a:r>
              <a:rPr lang="en-US" sz="1800" b="1" dirty="0"/>
              <a:t>is </a:t>
            </a:r>
            <a:r>
              <a:rPr lang="en-US" sz="1800" b="1" dirty="0" smtClean="0"/>
              <a:t>unknown </a:t>
            </a:r>
            <a:r>
              <a:rPr lang="en-US" sz="1800" b="1" dirty="0"/>
              <a:t>(knowing </a:t>
            </a:r>
            <a:r>
              <a:rPr lang="en-US" sz="1800" i="1" dirty="0" smtClean="0">
                <a:latin typeface="Times New Roman"/>
                <a:cs typeface="Times New Roman"/>
              </a:rPr>
              <a:t>p</a:t>
            </a:r>
            <a:r>
              <a:rPr lang="en-US" sz="1800" b="1" dirty="0" smtClean="0"/>
              <a:t>)</a:t>
            </a:r>
            <a:r>
              <a:rPr lang="en-US" sz="1800" b="1" dirty="0"/>
              <a:t>:</a:t>
            </a:r>
            <a:br>
              <a:rPr lang="en-US" sz="1800" b="1" dirty="0"/>
            </a:br>
            <a:endParaRPr lang="en-US" sz="1800" b="1" dirty="0" smtClean="0"/>
          </a:p>
          <a:p>
            <a:pPr>
              <a:defRPr/>
            </a:pPr>
            <a:endParaRPr lang="en-US" sz="1800" b="1" dirty="0"/>
          </a:p>
          <a:p>
            <a:pPr>
              <a:defRPr/>
            </a:pP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a:t>
            </a:r>
            <a:r>
              <a:rPr lang="en-US" sz="1800" b="1" dirty="0"/>
              <a:t> </a:t>
            </a:r>
            <a:r>
              <a:rPr lang="en-US" sz="1800" b="1" dirty="0" smtClean="0"/>
              <a:t>entropy loss</a:t>
            </a:r>
            <a:endParaRPr lang="en-US" sz="1400" b="1" dirty="0" smtClean="0"/>
          </a:p>
        </p:txBody>
      </p:sp>
      <p:graphicFrame>
        <p:nvGraphicFramePr>
          <p:cNvPr id="89" name="Object 88"/>
          <p:cNvGraphicFramePr>
            <a:graphicFrameLocks noChangeAspect="1"/>
          </p:cNvGraphicFramePr>
          <p:nvPr>
            <p:extLst>
              <p:ext uri="{D42A27DB-BD31-4B8C-83A1-F6EECF244321}">
                <p14:modId xmlns:p14="http://schemas.microsoft.com/office/powerpoint/2010/main" val="4005224322"/>
              </p:ext>
            </p:extLst>
          </p:nvPr>
        </p:nvGraphicFramePr>
        <p:xfrm>
          <a:off x="7467600" y="4876800"/>
          <a:ext cx="1508125" cy="336550"/>
        </p:xfrm>
        <a:graphic>
          <a:graphicData uri="http://schemas.openxmlformats.org/presentationml/2006/ole">
            <mc:AlternateContent xmlns:mc="http://schemas.openxmlformats.org/markup-compatibility/2006">
              <mc:Choice xmlns:v="urn:schemas-microsoft-com:vml" Requires="v">
                <p:oleObj spid="_x0000_s7439" name="Equation" r:id="rId4" imgW="914400" imgH="203200" progId="Equation.3">
                  <p:embed/>
                </p:oleObj>
              </mc:Choice>
              <mc:Fallback>
                <p:oleObj name="Equation" r:id="rId4" imgW="914400" imgH="203200" progId="Equation.3">
                  <p:embed/>
                  <p:pic>
                    <p:nvPicPr>
                      <p:cNvPr id="0" name=""/>
                      <p:cNvPicPr/>
                      <p:nvPr/>
                    </p:nvPicPr>
                    <p:blipFill>
                      <a:blip r:embed="rId5"/>
                      <a:stretch>
                        <a:fillRect/>
                      </a:stretch>
                    </p:blipFill>
                    <p:spPr>
                      <a:xfrm>
                        <a:off x="7467600" y="4876800"/>
                        <a:ext cx="1508125" cy="336550"/>
                      </a:xfrm>
                      <a:prstGeom prst="rect">
                        <a:avLst/>
                      </a:prstGeom>
                    </p:spPr>
                  </p:pic>
                </p:oleObj>
              </mc:Fallback>
            </mc:AlternateContent>
          </a:graphicData>
        </a:graphic>
      </p:graphicFrame>
      <p:sp>
        <p:nvSpPr>
          <p:cNvPr id="2" name="Title 1"/>
          <p:cNvSpPr>
            <a:spLocks noGrp="1"/>
          </p:cNvSpPr>
          <p:nvPr>
            <p:ph type="title"/>
          </p:nvPr>
        </p:nvSpPr>
        <p:spPr>
          <a:xfrm>
            <a:off x="454266" y="76200"/>
            <a:ext cx="8229600" cy="1143000"/>
          </a:xfrm>
        </p:spPr>
        <p:txBody>
          <a:bodyPr/>
          <a:lstStyle/>
          <a:p>
            <a:r>
              <a:rPr lang="en-US" dirty="0" smtClean="0"/>
              <a:t>Secure Sketches</a:t>
            </a:r>
            <a:endParaRPr lang="en-US" dirty="0"/>
          </a:p>
        </p:txBody>
      </p: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sp>
        <p:nvSpPr>
          <p:cNvPr id="90" name="Rectangle 36"/>
          <p:cNvSpPr>
            <a:spLocks noChangeArrowheads="1"/>
          </p:cNvSpPr>
          <p:nvPr/>
        </p:nvSpPr>
        <p:spPr bwMode="auto">
          <a:xfrm>
            <a:off x="6093931" y="68707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i="1" dirty="0" smtClean="0">
                <a:latin typeface="Times New Roman"/>
                <a:cs typeface="Times New Roman"/>
              </a:rPr>
              <a:t>Ext</a:t>
            </a:r>
            <a:r>
              <a:rPr lang="en-US" sz="2000" b="1" dirty="0" smtClean="0">
                <a:latin typeface="Calibri"/>
                <a:cs typeface="Calibri"/>
              </a:rPr>
              <a:t> must be able to extract from distributions where </a:t>
            </a:r>
          </a:p>
          <a:p>
            <a:pPr>
              <a:defRPr/>
            </a:pPr>
            <a:endParaRPr lang="en-US" sz="16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2277195194"/>
              </p:ext>
            </p:extLst>
          </p:nvPr>
        </p:nvGraphicFramePr>
        <p:xfrm>
          <a:off x="6934200" y="1219200"/>
          <a:ext cx="1506537" cy="334963"/>
        </p:xfrm>
        <a:graphic>
          <a:graphicData uri="http://schemas.openxmlformats.org/presentationml/2006/ole">
            <mc:AlternateContent xmlns:mc="http://schemas.openxmlformats.org/markup-compatibility/2006">
              <mc:Choice xmlns:v="urn:schemas-microsoft-com:vml" Requires="v">
                <p:oleObj spid="_x0000_s7440" name="Equation" r:id="rId6" imgW="914400" imgH="203200" progId="Equation.3">
                  <p:embed/>
                </p:oleObj>
              </mc:Choice>
              <mc:Fallback>
                <p:oleObj name="Equation" r:id="rId6" imgW="914400" imgH="203200" progId="Equation.3">
                  <p:embed/>
                  <p:pic>
                    <p:nvPicPr>
                      <p:cNvPr id="0" name=""/>
                      <p:cNvPicPr/>
                      <p:nvPr/>
                    </p:nvPicPr>
                    <p:blipFill>
                      <a:blip r:embed="rId7"/>
                      <a:stretch>
                        <a:fillRect/>
                      </a:stretch>
                    </p:blipFill>
                    <p:spPr>
                      <a:xfrm>
                        <a:off x="6934200" y="1219200"/>
                        <a:ext cx="1506537" cy="334963"/>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0597" y="5188803"/>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92" name="Rectangle 91"/>
          <p:cNvSpPr/>
          <p:nvPr/>
        </p:nvSpPr>
        <p:spPr bwMode="auto">
          <a:xfrm>
            <a:off x="2209804" y="3882701"/>
            <a:ext cx="5029196" cy="2365699"/>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3" name="Rectangle 92"/>
          <p:cNvSpPr/>
          <p:nvPr/>
        </p:nvSpPr>
        <p:spPr>
          <a:xfrm>
            <a:off x="5493262" y="2286000"/>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8" name="Group 97"/>
          <p:cNvGrpSpPr/>
          <p:nvPr/>
        </p:nvGrpSpPr>
        <p:grpSpPr>
          <a:xfrm>
            <a:off x="1562965" y="1050205"/>
            <a:ext cx="2111842" cy="2302595"/>
            <a:chOff x="6838075" y="2277356"/>
            <a:chExt cx="981496" cy="1772739"/>
          </a:xfrm>
        </p:grpSpPr>
        <p:sp>
          <p:nvSpPr>
            <p:cNvPr id="99" name="Trapezoid 9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0" name="TextBox 99"/>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1" name="Straight Arrow Connector 110"/>
          <p:cNvCxnSpPr/>
          <p:nvPr/>
        </p:nvCxnSpPr>
        <p:spPr bwMode="auto">
          <a:xfrm flipV="1">
            <a:off x="802176" y="237047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3657600" y="160020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3733800" y="2438400"/>
            <a:ext cx="1600200"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4" name="Group 113"/>
          <p:cNvGrpSpPr/>
          <p:nvPr/>
        </p:nvGrpSpPr>
        <p:grpSpPr>
          <a:xfrm>
            <a:off x="5298335" y="1618799"/>
            <a:ext cx="2578825" cy="1810201"/>
            <a:chOff x="6827762" y="2204122"/>
            <a:chExt cx="991809" cy="1845973"/>
          </a:xfrm>
        </p:grpSpPr>
        <p:sp>
          <p:nvSpPr>
            <p:cNvPr id="115" name="Trapezoid 1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6" name="TextBox 115"/>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17" name="Straight Arrow Connector 116"/>
          <p:cNvCxnSpPr/>
          <p:nvPr/>
        </p:nvCxnSpPr>
        <p:spPr bwMode="auto">
          <a:xfrm flipV="1">
            <a:off x="4542013" y="28737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18" name="Object 117"/>
          <p:cNvGraphicFramePr>
            <a:graphicFrameLocks noChangeAspect="1"/>
          </p:cNvGraphicFramePr>
          <p:nvPr>
            <p:extLst>
              <p:ext uri="{D42A27DB-BD31-4B8C-83A1-F6EECF244321}">
                <p14:modId xmlns:p14="http://schemas.microsoft.com/office/powerpoint/2010/main" val="3680334662"/>
              </p:ext>
            </p:extLst>
          </p:nvPr>
        </p:nvGraphicFramePr>
        <p:xfrm>
          <a:off x="4779963" y="2542736"/>
          <a:ext cx="219075" cy="241300"/>
        </p:xfrm>
        <a:graphic>
          <a:graphicData uri="http://schemas.openxmlformats.org/presentationml/2006/ole">
            <mc:AlternateContent xmlns:mc="http://schemas.openxmlformats.org/markup-compatibility/2006">
              <mc:Choice xmlns:v="urn:schemas-microsoft-com:vml" Requires="v">
                <p:oleObj spid="_x0000_s7441" name="Equation" r:id="rId8" imgW="127000" imgH="139700" progId="Equation.3">
                  <p:embed/>
                </p:oleObj>
              </mc:Choice>
              <mc:Fallback>
                <p:oleObj name="Equation" r:id="rId8" imgW="127000" imgH="139700" progId="Equation.3">
                  <p:embed/>
                  <p:pic>
                    <p:nvPicPr>
                      <p:cNvPr id="0" name=""/>
                      <p:cNvPicPr/>
                      <p:nvPr/>
                    </p:nvPicPr>
                    <p:blipFill>
                      <a:blip r:embed="rId9"/>
                      <a:stretch>
                        <a:fillRect/>
                      </a:stretch>
                    </p:blipFill>
                    <p:spPr>
                      <a:xfrm>
                        <a:off x="4779963" y="2542736"/>
                        <a:ext cx="219075" cy="241300"/>
                      </a:xfrm>
                      <a:prstGeom prst="rect">
                        <a:avLst/>
                      </a:prstGeom>
                    </p:spPr>
                  </p:pic>
                </p:oleObj>
              </mc:Fallback>
            </mc:AlternateContent>
          </a:graphicData>
        </a:graphic>
      </p:graphicFrame>
      <p:cxnSp>
        <p:nvCxnSpPr>
          <p:cNvPr id="119" name="Straight Arrow Connector 118"/>
          <p:cNvCxnSpPr/>
          <p:nvPr/>
        </p:nvCxnSpPr>
        <p:spPr bwMode="auto">
          <a:xfrm flipV="1">
            <a:off x="7877161" y="225006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0" name="Group 119"/>
          <p:cNvGrpSpPr/>
          <p:nvPr/>
        </p:nvGrpSpPr>
        <p:grpSpPr>
          <a:xfrm>
            <a:off x="2215026" y="1448814"/>
            <a:ext cx="777240" cy="1042416"/>
            <a:chOff x="6851952" y="2558143"/>
            <a:chExt cx="967619" cy="1491952"/>
          </a:xfrm>
        </p:grpSpPr>
        <p:sp>
          <p:nvSpPr>
            <p:cNvPr id="121" name="Trapezoid 12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2" name="TextBox 121"/>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123" name="Elbow Connector 122"/>
          <p:cNvCxnSpPr>
            <a:stCxn id="99" idx="2"/>
            <a:endCxn id="121" idx="2"/>
          </p:cNvCxnSpPr>
          <p:nvPr/>
        </p:nvCxnSpPr>
        <p:spPr>
          <a:xfrm rot="10800000" flipH="1">
            <a:off x="1592824" y="1970022"/>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4" name="Elbow Connector 123"/>
          <p:cNvCxnSpPr>
            <a:endCxn id="121" idx="0"/>
          </p:cNvCxnSpPr>
          <p:nvPr/>
        </p:nvCxnSpPr>
        <p:spPr>
          <a:xfrm rot="10800000" flipV="1">
            <a:off x="2992266" y="1600200"/>
            <a:ext cx="665334" cy="36982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5" name="Group 124"/>
          <p:cNvGrpSpPr/>
          <p:nvPr/>
        </p:nvGrpSpPr>
        <p:grpSpPr>
          <a:xfrm>
            <a:off x="6662931" y="2122087"/>
            <a:ext cx="777240" cy="1042416"/>
            <a:chOff x="6851952" y="2558143"/>
            <a:chExt cx="967619" cy="1491952"/>
          </a:xfrm>
        </p:grpSpPr>
        <p:sp>
          <p:nvSpPr>
            <p:cNvPr id="126" name="Trapezoid 12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7" name="TextBox 126"/>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128" name="Elbow Connector 127"/>
          <p:cNvCxnSpPr>
            <a:endCxn id="126" idx="0"/>
          </p:cNvCxnSpPr>
          <p:nvPr/>
        </p:nvCxnSpPr>
        <p:spPr>
          <a:xfrm rot="10800000" flipV="1">
            <a:off x="7440171" y="2261609"/>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Elbow Connector 128"/>
          <p:cNvCxnSpPr>
            <a:endCxn id="131" idx="2"/>
          </p:cNvCxnSpPr>
          <p:nvPr/>
        </p:nvCxnSpPr>
        <p:spPr>
          <a:xfrm rot="10800000" flipH="1" flipV="1">
            <a:off x="1592823" y="238385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30" name="Group 129"/>
          <p:cNvGrpSpPr/>
          <p:nvPr/>
        </p:nvGrpSpPr>
        <p:grpSpPr>
          <a:xfrm>
            <a:off x="2215031" y="2536256"/>
            <a:ext cx="939947" cy="734722"/>
            <a:chOff x="7033939" y="2074428"/>
            <a:chExt cx="361501" cy="749241"/>
          </a:xfrm>
        </p:grpSpPr>
        <p:sp>
          <p:nvSpPr>
            <p:cNvPr id="131" name="Trapezoid 130"/>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7033939" y="2260734"/>
              <a:ext cx="361501"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Sketch</a:t>
              </a:r>
              <a:endParaRPr lang="en-US" sz="2000" i="1" dirty="0">
                <a:solidFill>
                  <a:srgbClr val="0000FF"/>
                </a:solidFill>
                <a:latin typeface="Times New Roman"/>
                <a:cs typeface="Times New Roman"/>
              </a:endParaRPr>
            </a:p>
          </p:txBody>
        </p:sp>
      </p:grpSp>
      <p:cxnSp>
        <p:nvCxnSpPr>
          <p:cNvPr id="133" name="Elbow Connector 132"/>
          <p:cNvCxnSpPr/>
          <p:nvPr/>
        </p:nvCxnSpPr>
        <p:spPr>
          <a:xfrm rot="10800000" flipV="1">
            <a:off x="2992166" y="2438399"/>
            <a:ext cx="741635" cy="465219"/>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4" name="Group 133"/>
          <p:cNvGrpSpPr/>
          <p:nvPr/>
        </p:nvGrpSpPr>
        <p:grpSpPr>
          <a:xfrm>
            <a:off x="5507799" y="2282546"/>
            <a:ext cx="655038" cy="734722"/>
            <a:chOff x="7033939" y="2074428"/>
            <a:chExt cx="371824" cy="749241"/>
          </a:xfrm>
        </p:grpSpPr>
        <p:sp>
          <p:nvSpPr>
            <p:cNvPr id="135" name="Trapezoid 134"/>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6" name="TextBox 135"/>
            <p:cNvSpPr txBox="1"/>
            <p:nvPr/>
          </p:nvSpPr>
          <p:spPr>
            <a:xfrm>
              <a:off x="7033939" y="2260734"/>
              <a:ext cx="371824"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Rec</a:t>
              </a:r>
              <a:endParaRPr lang="en-US" sz="2000" i="1" dirty="0">
                <a:solidFill>
                  <a:srgbClr val="0000FF"/>
                </a:solidFill>
                <a:latin typeface="Times New Roman"/>
                <a:cs typeface="Times New Roman"/>
              </a:endParaRPr>
            </a:p>
          </p:txBody>
        </p:sp>
      </p:grpSp>
      <p:cxnSp>
        <p:nvCxnSpPr>
          <p:cNvPr id="137" name="Straight Arrow Connector 136"/>
          <p:cNvCxnSpPr/>
          <p:nvPr/>
        </p:nvCxnSpPr>
        <p:spPr bwMode="auto">
          <a:xfrm>
            <a:off x="6034345" y="2708194"/>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8" name="Object 137"/>
          <p:cNvGraphicFramePr>
            <a:graphicFrameLocks noChangeAspect="1"/>
          </p:cNvGraphicFramePr>
          <p:nvPr>
            <p:extLst>
              <p:ext uri="{D42A27DB-BD31-4B8C-83A1-F6EECF244321}">
                <p14:modId xmlns:p14="http://schemas.microsoft.com/office/powerpoint/2010/main" val="2560383669"/>
              </p:ext>
            </p:extLst>
          </p:nvPr>
        </p:nvGraphicFramePr>
        <p:xfrm>
          <a:off x="6212139" y="2281215"/>
          <a:ext cx="263525" cy="241300"/>
        </p:xfrm>
        <a:graphic>
          <a:graphicData uri="http://schemas.openxmlformats.org/presentationml/2006/ole">
            <mc:AlternateContent xmlns:mc="http://schemas.openxmlformats.org/markup-compatibility/2006">
              <mc:Choice xmlns:v="urn:schemas-microsoft-com:vml" Requires="v">
                <p:oleObj spid="_x0000_s7442" name="Equation" r:id="rId10" imgW="152400" imgH="139700" progId="Equation.3">
                  <p:embed/>
                </p:oleObj>
              </mc:Choice>
              <mc:Fallback>
                <p:oleObj name="Equation" r:id="rId10" imgW="152400" imgH="139700" progId="Equation.3">
                  <p:embed/>
                  <p:pic>
                    <p:nvPicPr>
                      <p:cNvPr id="0" name=""/>
                      <p:cNvPicPr/>
                      <p:nvPr/>
                    </p:nvPicPr>
                    <p:blipFill>
                      <a:blip r:embed="rId11"/>
                      <a:stretch>
                        <a:fillRect/>
                      </a:stretch>
                    </p:blipFill>
                    <p:spPr>
                      <a:xfrm>
                        <a:off x="6212139" y="2281215"/>
                        <a:ext cx="263525" cy="241300"/>
                      </a:xfrm>
                      <a:prstGeom prst="rect">
                        <a:avLst/>
                      </a:prstGeom>
                    </p:spPr>
                  </p:pic>
                </p:oleObj>
              </mc:Fallback>
            </mc:AlternateContent>
          </a:graphicData>
        </a:graphic>
      </p:graphicFrame>
      <p:cxnSp>
        <p:nvCxnSpPr>
          <p:cNvPr id="139" name="Straight Connector 138"/>
          <p:cNvCxnSpPr/>
          <p:nvPr/>
        </p:nvCxnSpPr>
        <p:spPr>
          <a:xfrm>
            <a:off x="5361233" y="2885360"/>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5361233" y="2431853"/>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141" name="Object 140"/>
          <p:cNvGraphicFramePr>
            <a:graphicFrameLocks noChangeAspect="1"/>
          </p:cNvGraphicFramePr>
          <p:nvPr>
            <p:extLst>
              <p:ext uri="{D42A27DB-BD31-4B8C-83A1-F6EECF244321}">
                <p14:modId xmlns:p14="http://schemas.microsoft.com/office/powerpoint/2010/main" val="1347540871"/>
              </p:ext>
            </p:extLst>
          </p:nvPr>
        </p:nvGraphicFramePr>
        <p:xfrm>
          <a:off x="114300" y="1424177"/>
          <a:ext cx="1174750" cy="336550"/>
        </p:xfrm>
        <a:graphic>
          <a:graphicData uri="http://schemas.openxmlformats.org/presentationml/2006/ole">
            <mc:AlternateContent xmlns:mc="http://schemas.openxmlformats.org/markup-compatibility/2006">
              <mc:Choice xmlns:v="urn:schemas-microsoft-com:vml" Requires="v">
                <p:oleObj spid="_x0000_s7443" name="Equation" r:id="rId12" imgW="711200" imgH="203200" progId="Equation.3">
                  <p:embed/>
                </p:oleObj>
              </mc:Choice>
              <mc:Fallback>
                <p:oleObj name="Equation" r:id="rId12" imgW="711200" imgH="203200" progId="Equation.3">
                  <p:embed/>
                  <p:pic>
                    <p:nvPicPr>
                      <p:cNvPr id="0" name=""/>
                      <p:cNvPicPr/>
                      <p:nvPr/>
                    </p:nvPicPr>
                    <p:blipFill>
                      <a:blip r:embed="rId13"/>
                      <a:stretch>
                        <a:fillRect/>
                      </a:stretch>
                    </p:blipFill>
                    <p:spPr>
                      <a:xfrm>
                        <a:off x="114300" y="1424177"/>
                        <a:ext cx="1174750" cy="336550"/>
                      </a:xfrm>
                      <a:prstGeom prst="rect">
                        <a:avLst/>
                      </a:prstGeom>
                    </p:spPr>
                  </p:pic>
                </p:oleObj>
              </mc:Fallback>
            </mc:AlternateContent>
          </a:graphicData>
        </a:graphic>
      </p:graphicFrame>
      <p:grpSp>
        <p:nvGrpSpPr>
          <p:cNvPr id="142" name="Group 141"/>
          <p:cNvGrpSpPr/>
          <p:nvPr/>
        </p:nvGrpSpPr>
        <p:grpSpPr>
          <a:xfrm>
            <a:off x="4221103" y="1232983"/>
            <a:ext cx="579497" cy="369332"/>
            <a:chOff x="4238310" y="720459"/>
            <a:chExt cx="579497" cy="369332"/>
          </a:xfrm>
        </p:grpSpPr>
        <p:sp>
          <p:nvSpPr>
            <p:cNvPr id="143" name="Rectangle 142"/>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45" name="Group 144"/>
          <p:cNvGrpSpPr/>
          <p:nvPr/>
        </p:nvGrpSpPr>
        <p:grpSpPr>
          <a:xfrm>
            <a:off x="7848600" y="1803465"/>
            <a:ext cx="579497" cy="369332"/>
            <a:chOff x="6318824" y="2492739"/>
            <a:chExt cx="579497" cy="369332"/>
          </a:xfrm>
        </p:grpSpPr>
        <p:sp>
          <p:nvSpPr>
            <p:cNvPr id="146" name="Rectangle 14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TextBox 146"/>
            <p:cNvSpPr txBox="1"/>
            <p:nvPr/>
          </p:nvSpPr>
          <p:spPr>
            <a:xfrm>
              <a:off x="6318824"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48" name="TextBox 147"/>
          <p:cNvSpPr txBox="1"/>
          <p:nvPr/>
        </p:nvSpPr>
        <p:spPr>
          <a:xfrm>
            <a:off x="4462000" y="1991336"/>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49" name="Group 148"/>
          <p:cNvGrpSpPr/>
          <p:nvPr/>
        </p:nvGrpSpPr>
        <p:grpSpPr>
          <a:xfrm>
            <a:off x="995738" y="1860430"/>
            <a:ext cx="413796" cy="461665"/>
            <a:chOff x="637563" y="4042853"/>
            <a:chExt cx="413796" cy="461665"/>
          </a:xfrm>
        </p:grpSpPr>
        <p:sp>
          <p:nvSpPr>
            <p:cNvPr id="150" name="Rectangle 14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51" name="TextBox 15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grpSp>
        <p:nvGrpSpPr>
          <p:cNvPr id="10" name="Group 9"/>
          <p:cNvGrpSpPr/>
          <p:nvPr/>
        </p:nvGrpSpPr>
        <p:grpSpPr>
          <a:xfrm>
            <a:off x="4800600" y="2514600"/>
            <a:ext cx="304800" cy="307975"/>
            <a:chOff x="4876800" y="3048000"/>
            <a:chExt cx="304800" cy="307975"/>
          </a:xfrm>
        </p:grpSpPr>
        <p:sp>
          <p:nvSpPr>
            <p:cNvPr id="153" name="Rectangle 152"/>
            <p:cNvSpPr/>
            <p:nvPr/>
          </p:nvSpPr>
          <p:spPr>
            <a:xfrm>
              <a:off x="4876800" y="3048000"/>
              <a:ext cx="304800" cy="2775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2" name="Object 151"/>
            <p:cNvGraphicFramePr>
              <a:graphicFrameLocks noChangeAspect="1"/>
            </p:cNvGraphicFramePr>
            <p:nvPr>
              <p:extLst>
                <p:ext uri="{D42A27DB-BD31-4B8C-83A1-F6EECF244321}">
                  <p14:modId xmlns:p14="http://schemas.microsoft.com/office/powerpoint/2010/main" val="1239558070"/>
                </p:ext>
              </p:extLst>
            </p:nvPr>
          </p:nvGraphicFramePr>
          <p:xfrm>
            <a:off x="4876800" y="3048000"/>
            <a:ext cx="285750" cy="307975"/>
          </p:xfrm>
          <a:graphic>
            <a:graphicData uri="http://schemas.openxmlformats.org/presentationml/2006/ole">
              <mc:AlternateContent xmlns:mc="http://schemas.openxmlformats.org/markup-compatibility/2006">
                <mc:Choice xmlns:v="urn:schemas-microsoft-com:vml" Requires="v">
                  <p:oleObj spid="_x0000_s7444" name="Equation" r:id="rId14" imgW="165100" imgH="177800" progId="Equation.3">
                    <p:embed/>
                  </p:oleObj>
                </mc:Choice>
                <mc:Fallback>
                  <p:oleObj name="Equation" r:id="rId14" imgW="165100" imgH="177800" progId="Equation.3">
                    <p:embed/>
                    <p:pic>
                      <p:nvPicPr>
                        <p:cNvPr id="0" name=""/>
                        <p:cNvPicPr/>
                        <p:nvPr/>
                      </p:nvPicPr>
                      <p:blipFill>
                        <a:blip r:embed="rId15"/>
                        <a:stretch>
                          <a:fillRect/>
                        </a:stretch>
                      </p:blipFill>
                      <p:spPr>
                        <a:xfrm>
                          <a:off x="4876800" y="3048000"/>
                          <a:ext cx="285750" cy="307975"/>
                        </a:xfrm>
                        <a:prstGeom prst="rect">
                          <a:avLst/>
                        </a:prstGeom>
                      </p:spPr>
                    </p:pic>
                  </p:oleObj>
                </mc:Fallback>
              </mc:AlternateContent>
            </a:graphicData>
          </a:graphic>
        </p:graphicFrame>
      </p:grpSp>
    </p:spTree>
    <p:extLst>
      <p:ext uri="{BB962C8B-B14F-4D97-AF65-F5344CB8AC3E}">
        <p14:creationId xmlns:p14="http://schemas.microsoft.com/office/powerpoint/2010/main" val="20303773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76"/>
                                        </p:tgtEl>
                                      </p:cBhvr>
                                    </p:animEffect>
                                    <p:set>
                                      <p:cBhvr>
                                        <p:cTn id="11" dur="1" fill="hold">
                                          <p:stCondLst>
                                            <p:cond delay="499"/>
                                          </p:stCondLst>
                                        </p:cTn>
                                        <p:tgtEl>
                                          <p:spTgt spid="76"/>
                                        </p:tgtEl>
                                        <p:attrNameLst>
                                          <p:attrName>style.visibility</p:attrName>
                                        </p:attrNameLst>
                                      </p:cBhvr>
                                      <p:to>
                                        <p:strVal val="hidden"/>
                                      </p:to>
                                    </p:set>
                                  </p:childTnLst>
                                </p:cTn>
                              </p:par>
                              <p:par>
                                <p:cTn id="12" presetID="9" presetClass="exit" presetSubtype="0" fill="hold" nodeType="withEffect">
                                  <p:stCondLst>
                                    <p:cond delay="0"/>
                                  </p:stCondLst>
                                  <p:childTnLst>
                                    <p:animEffect transition="out" filter="dissolve">
                                      <p:cBhvr>
                                        <p:cTn id="13" dur="500"/>
                                        <p:tgtEl>
                                          <p:spTgt spid="72"/>
                                        </p:tgtEl>
                                      </p:cBhvr>
                                    </p:animEffect>
                                    <p:set>
                                      <p:cBhvr>
                                        <p:cTn id="14" dur="1" fill="hold">
                                          <p:stCondLst>
                                            <p:cond delay="499"/>
                                          </p:stCondLst>
                                        </p:cTn>
                                        <p:tgtEl>
                                          <p:spTgt spid="72"/>
                                        </p:tgtEl>
                                        <p:attrNameLst>
                                          <p:attrName>style.visibility</p:attrName>
                                        </p:attrNameLst>
                                      </p:cBhvr>
                                      <p:to>
                                        <p:strVal val="hidden"/>
                                      </p:to>
                                    </p:set>
                                  </p:childTnLst>
                                </p:cTn>
                              </p:par>
                              <p:par>
                                <p:cTn id="15" presetID="9" presetClass="exit" presetSubtype="0" fill="hold" nodeType="withEffect">
                                  <p:stCondLst>
                                    <p:cond delay="0"/>
                                  </p:stCondLst>
                                  <p:childTnLst>
                                    <p:animEffect transition="out" filter="dissolve">
                                      <p:cBhvr>
                                        <p:cTn id="16" dur="500"/>
                                        <p:tgtEl>
                                          <p:spTgt spid="73"/>
                                        </p:tgtEl>
                                      </p:cBhvr>
                                    </p:animEffect>
                                    <p:set>
                                      <p:cBhvr>
                                        <p:cTn id="17" dur="1" fill="hold">
                                          <p:stCondLst>
                                            <p:cond delay="499"/>
                                          </p:stCondLst>
                                        </p:cTn>
                                        <p:tgtEl>
                                          <p:spTgt spid="73"/>
                                        </p:tgtEl>
                                        <p:attrNameLst>
                                          <p:attrName>style.visibility</p:attrName>
                                        </p:attrNameLst>
                                      </p:cBhvr>
                                      <p:to>
                                        <p:strVal val="hidden"/>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0" presetClass="exit" presetSubtype="0" fill="hold" grpId="0" nodeType="withEffect">
                                  <p:stCondLst>
                                    <p:cond delay="0"/>
                                  </p:stCondLst>
                                  <p:childTnLst>
                                    <p:animEffect transition="out" filter="fade">
                                      <p:cBhvr>
                                        <p:cTn id="26" dur="500"/>
                                        <p:tgtEl>
                                          <p:spTgt spid="78"/>
                                        </p:tgtEl>
                                      </p:cBhvr>
                                    </p:animEffect>
                                    <p:set>
                                      <p:cBhvr>
                                        <p:cTn id="27" dur="1" fill="hold">
                                          <p:stCondLst>
                                            <p:cond delay="499"/>
                                          </p:stCondLst>
                                        </p:cTn>
                                        <p:tgtEl>
                                          <p:spTgt spid="7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6">
                                            <p:bg/>
                                          </p:spTgt>
                                        </p:tgtEl>
                                        <p:attrNameLst>
                                          <p:attrName>style.visibility</p:attrName>
                                        </p:attrNameLst>
                                      </p:cBhvr>
                                      <p:to>
                                        <p:strVal val="visible"/>
                                      </p:to>
                                    </p:set>
                                    <p:animEffect transition="in" filter="fade">
                                      <p:cBhvr>
                                        <p:cTn id="38" dur="500"/>
                                        <p:tgtEl>
                                          <p:spTgt spid="86">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6">
                                            <p:txEl>
                                              <p:pRg st="0" end="0"/>
                                            </p:txEl>
                                          </p:spTgt>
                                        </p:tgtEl>
                                        <p:attrNameLst>
                                          <p:attrName>style.visibility</p:attrName>
                                        </p:attrNameLst>
                                      </p:cBhvr>
                                      <p:to>
                                        <p:strVal val="visible"/>
                                      </p:to>
                                    </p:set>
                                    <p:animEffect transition="in" filter="fade">
                                      <p:cBhvr>
                                        <p:cTn id="41" dur="500"/>
                                        <p:tgtEl>
                                          <p:spTgt spid="86">
                                            <p:txEl>
                                              <p:pRg st="0" end="0"/>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6">
                                            <p:txEl>
                                              <p:pRg st="2" end="2"/>
                                            </p:txEl>
                                          </p:spTgt>
                                        </p:tgtEl>
                                        <p:attrNameLst>
                                          <p:attrName>style.visibility</p:attrName>
                                        </p:attrNameLst>
                                      </p:cBhvr>
                                      <p:to>
                                        <p:strVal val="visible"/>
                                      </p:to>
                                    </p:set>
                                    <p:animEffect transition="in" filter="fade">
                                      <p:cBhvr>
                                        <p:cTn id="50" dur="500"/>
                                        <p:tgtEl>
                                          <p:spTgt spid="86">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childTnLst>
                                </p:cTn>
                              </p:par>
                              <p:par>
                                <p:cTn id="59" presetID="10"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82" grpId="0" animBg="1"/>
      <p:bldP spid="83" grpId="0" animBg="1"/>
      <p:bldP spid="85" grpId="0"/>
      <p:bldP spid="86" grpId="0" build="p" animBg="1"/>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832" y="228600"/>
            <a:ext cx="7260336" cy="813816"/>
          </a:xfrm>
        </p:spPr>
        <p:txBody>
          <a:bodyPr/>
          <a:lstStyle/>
          <a:p>
            <a:r>
              <a:rPr lang="en-US" dirty="0" smtClean="0"/>
              <a:t>Implementing Fuzzy Extractors</a:t>
            </a:r>
            <a:endParaRPr lang="en-US" dirty="0"/>
          </a:p>
        </p:txBody>
      </p:sp>
      <p:sp>
        <p:nvSpPr>
          <p:cNvPr id="3" name="Content Placeholder 2"/>
          <p:cNvSpPr>
            <a:spLocks noGrp="1"/>
          </p:cNvSpPr>
          <p:nvPr>
            <p:ph idx="1"/>
          </p:nvPr>
        </p:nvSpPr>
        <p:spPr>
          <a:xfrm>
            <a:off x="475488" y="1289304"/>
            <a:ext cx="8193024" cy="2215896"/>
          </a:xfrm>
        </p:spPr>
        <p:txBody>
          <a:bodyPr/>
          <a:lstStyle/>
          <a:p>
            <a:r>
              <a:rPr lang="en-US" dirty="0" smtClean="0"/>
              <a:t>Need to know:</a:t>
            </a:r>
          </a:p>
          <a:p>
            <a:pPr lvl="1"/>
            <a:r>
              <a:rPr lang="en-US" dirty="0" smtClean="0"/>
              <a:t>Starting metric space </a:t>
            </a:r>
            <a:r>
              <a:rPr lang="en-US" b="0" i="1" dirty="0" smtClean="0">
                <a:latin typeface="Times New Roman"/>
                <a:cs typeface="Times New Roman"/>
              </a:rPr>
              <a:t>M</a:t>
            </a:r>
          </a:p>
          <a:p>
            <a:pPr lvl="1"/>
            <a:r>
              <a:rPr lang="en-US" dirty="0" smtClean="0"/>
              <a:t>Starting Entropy</a:t>
            </a:r>
          </a:p>
          <a:p>
            <a:pPr lvl="1"/>
            <a:r>
              <a:rPr lang="en-US" dirty="0" smtClean="0"/>
              <a:t>Desired Error tolerance </a:t>
            </a:r>
            <a:r>
              <a:rPr lang="en-US" b="0" i="1" dirty="0" err="1" smtClean="0">
                <a:latin typeface="Times New Roman"/>
                <a:cs typeface="Times New Roman"/>
              </a:rPr>
              <a:t>d</a:t>
            </a:r>
            <a:r>
              <a:rPr lang="en-US" b="0" i="1" baseline="-25000" dirty="0" err="1" smtClean="0">
                <a:latin typeface="Times New Roman"/>
                <a:cs typeface="Times New Roman"/>
              </a:rPr>
              <a:t>max</a:t>
            </a:r>
            <a:endParaRPr lang="en-US" b="0" i="1" baseline="-25000" dirty="0" smtClean="0">
              <a:latin typeface="Times New Roman"/>
              <a:cs typeface="Times New Roman"/>
            </a:endParaRPr>
          </a:p>
          <a:p>
            <a:pPr lvl="1"/>
            <a:endParaRPr lang="en-US" dirty="0"/>
          </a:p>
          <a:p>
            <a:r>
              <a:rPr lang="en-US" dirty="0" smtClean="0"/>
              <a:t>Code </a:t>
            </a:r>
            <a:r>
              <a:rPr lang="en-US" b="0" i="1" dirty="0" smtClean="0">
                <a:latin typeface="Times New Roman"/>
                <a:cs typeface="Times New Roman"/>
              </a:rPr>
              <a:t>C</a:t>
            </a:r>
            <a:r>
              <a:rPr lang="en-US" dirty="0" smtClean="0"/>
              <a:t> that corrects </a:t>
            </a:r>
            <a:r>
              <a:rPr lang="en-US" b="0" i="1" dirty="0" err="1" smtClean="0">
                <a:latin typeface="Times New Roman"/>
                <a:cs typeface="Times New Roman"/>
              </a:rPr>
              <a:t>d</a:t>
            </a:r>
            <a:r>
              <a:rPr lang="en-US" b="0" i="1" baseline="-25000" dirty="0" err="1" smtClean="0">
                <a:latin typeface="Times New Roman"/>
                <a:cs typeface="Times New Roman"/>
              </a:rPr>
              <a:t>max</a:t>
            </a:r>
            <a:r>
              <a:rPr lang="en-US" baseline="-25000" dirty="0" smtClean="0"/>
              <a:t> </a:t>
            </a:r>
            <a:r>
              <a:rPr lang="en-US" dirty="0" smtClean="0"/>
              <a:t>errors</a:t>
            </a:r>
          </a:p>
          <a:p>
            <a:r>
              <a:rPr lang="en-US" b="0" i="1" dirty="0" smtClean="0">
                <a:latin typeface="Times New Roman"/>
                <a:cs typeface="Times New Roman"/>
              </a:rPr>
              <a:t>Hash</a:t>
            </a:r>
            <a:r>
              <a:rPr lang="en-US" dirty="0" smtClean="0"/>
              <a:t> from </a:t>
            </a:r>
            <a:r>
              <a:rPr lang="en-US" b="0" i="1" dirty="0">
                <a:latin typeface="Times New Roman"/>
                <a:cs typeface="Times New Roman"/>
              </a:rPr>
              <a:t>M</a:t>
            </a:r>
            <a:r>
              <a:rPr lang="en-US" dirty="0" smtClean="0"/>
              <a:t> to bit-strings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55344167"/>
              </p:ext>
            </p:extLst>
          </p:nvPr>
        </p:nvGraphicFramePr>
        <p:xfrm>
          <a:off x="2895600" y="1981200"/>
          <a:ext cx="1174750" cy="336550"/>
        </p:xfrm>
        <a:graphic>
          <a:graphicData uri="http://schemas.openxmlformats.org/presentationml/2006/ole">
            <mc:AlternateContent xmlns:mc="http://schemas.openxmlformats.org/markup-compatibility/2006">
              <mc:Choice xmlns:v="urn:schemas-microsoft-com:vml" Requires="v">
                <p:oleObj spid="_x0000_s59432" name="Equation" r:id="rId3" imgW="711200" imgH="203200" progId="Equation.3">
                  <p:embed/>
                </p:oleObj>
              </mc:Choice>
              <mc:Fallback>
                <p:oleObj name="Equation" r:id="rId3" imgW="711200" imgH="203200" progId="Equation.3">
                  <p:embed/>
                  <p:pic>
                    <p:nvPicPr>
                      <p:cNvPr id="0" name=""/>
                      <p:cNvPicPr/>
                      <p:nvPr/>
                    </p:nvPicPr>
                    <p:blipFill>
                      <a:blip r:embed="rId4"/>
                      <a:stretch>
                        <a:fillRect/>
                      </a:stretch>
                    </p:blipFill>
                    <p:spPr>
                      <a:xfrm>
                        <a:off x="2895600" y="1981200"/>
                        <a:ext cx="1174750" cy="336550"/>
                      </a:xfrm>
                      <a:prstGeom prst="rect">
                        <a:avLst/>
                      </a:prstGeom>
                    </p:spPr>
                  </p:pic>
                </p:oleObj>
              </mc:Fallback>
            </mc:AlternateContent>
          </a:graphicData>
        </a:graphic>
      </p:graphicFrame>
      <p:grpSp>
        <p:nvGrpSpPr>
          <p:cNvPr id="10" name="Group 9"/>
          <p:cNvGrpSpPr/>
          <p:nvPr/>
        </p:nvGrpSpPr>
        <p:grpSpPr>
          <a:xfrm>
            <a:off x="838200" y="3886200"/>
            <a:ext cx="2235021" cy="1565196"/>
            <a:chOff x="838200" y="3886200"/>
            <a:chExt cx="2235021" cy="1565196"/>
          </a:xfrm>
        </p:grpSpPr>
        <p:sp>
          <p:nvSpPr>
            <p:cNvPr id="5" name="TextBox 4"/>
            <p:cNvSpPr txBox="1"/>
            <p:nvPr/>
          </p:nvSpPr>
          <p:spPr>
            <a:xfrm>
              <a:off x="838200" y="3886200"/>
              <a:ext cx="1779504" cy="461665"/>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r>
                <a:rPr lang="en-US" dirty="0" smtClean="0">
                  <a:solidFill>
                    <a:srgbClr val="0000FF"/>
                  </a:solidFill>
                  <a:latin typeface="Times New Roman"/>
                  <a:cs typeface="Times New Roman"/>
                </a:rPr>
                <a:t>(</a:t>
              </a:r>
              <a:r>
                <a:rPr lang="en-US" i="1" dirty="0" smtClean="0">
                  <a:solidFill>
                    <a:srgbClr val="0000FF"/>
                  </a:solidFill>
                  <a:latin typeface="Times New Roman"/>
                  <a:cs typeface="Times New Roman"/>
                </a:rPr>
                <a:t>w</a:t>
              </a:r>
              <a:r>
                <a:rPr lang="en-US" dirty="0" smtClean="0">
                  <a:solidFill>
                    <a:srgbClr val="0000FF"/>
                  </a:solidFill>
                  <a:latin typeface="Times New Roman"/>
                  <a:cs typeface="Times New Roman"/>
                </a:rPr>
                <a:t>)</a:t>
              </a:r>
              <a:endParaRPr lang="en-US" dirty="0">
                <a:solidFill>
                  <a:srgbClr val="0000FF"/>
                </a:solidFill>
                <a:latin typeface="Times New Roman"/>
                <a:cs typeface="Times New Roman"/>
              </a:endParaRPr>
            </a:p>
          </p:txBody>
        </p:sp>
        <p:sp>
          <p:nvSpPr>
            <p:cNvPr id="6" name="TextBox 5"/>
            <p:cNvSpPr txBox="1"/>
            <p:nvPr/>
          </p:nvSpPr>
          <p:spPr>
            <a:xfrm>
              <a:off x="990600" y="4343400"/>
              <a:ext cx="2082621" cy="1107996"/>
            </a:xfrm>
            <a:prstGeom prst="rect">
              <a:avLst/>
            </a:prstGeom>
            <a:noFill/>
            <a:ln>
              <a:solidFill>
                <a:schemeClr val="tx1"/>
              </a:solidFill>
            </a:ln>
          </p:spPr>
          <p:txBody>
            <a:bodyPr wrap="none" rtlCol="0">
              <a:spAutoFit/>
            </a:bodyPr>
            <a:lstStyle/>
            <a:p>
              <a:pPr marL="342900" indent="-342900">
                <a:buFont typeface="+mj-lt"/>
                <a:buAutoNum type="arabicPeriod"/>
              </a:pPr>
              <a:r>
                <a:rPr lang="en-US" sz="1600" b="1" dirty="0" smtClean="0"/>
                <a:t>Select </a:t>
              </a:r>
              <a:r>
                <a:rPr lang="en-US" sz="1600" i="1" dirty="0" smtClean="0">
                  <a:latin typeface="Times New Roman"/>
                  <a:cs typeface="Times New Roman"/>
                </a:rPr>
                <a:t>c</a:t>
              </a:r>
              <a:r>
                <a:rPr lang="en-US" sz="1600" b="1" dirty="0" smtClean="0"/>
                <a:t> from </a:t>
              </a:r>
              <a:r>
                <a:rPr lang="en-US" sz="1600" i="1" dirty="0" smtClean="0">
                  <a:latin typeface="Times New Roman"/>
                  <a:cs typeface="Times New Roman"/>
                </a:rPr>
                <a:t>C</a:t>
              </a:r>
            </a:p>
            <a:p>
              <a:pPr marL="342900" indent="-342900">
                <a:buFont typeface="+mj-lt"/>
                <a:buAutoNum type="arabicPeriod"/>
              </a:pPr>
              <a:r>
                <a:rPr lang="en-US" sz="1600" b="1" dirty="0" smtClean="0"/>
                <a:t>Set </a:t>
              </a:r>
              <a:r>
                <a:rPr lang="en-US" sz="1600" i="1" dirty="0" smtClean="0">
                  <a:latin typeface="Times New Roman"/>
                  <a:cs typeface="Times New Roman"/>
                </a:rPr>
                <a:t>key = Hash</a:t>
              </a:r>
              <a:r>
                <a:rPr lang="en-US" sz="1600" dirty="0" smtClean="0">
                  <a:latin typeface="Times New Roman"/>
                  <a:cs typeface="Times New Roman"/>
                </a:rPr>
                <a:t>(</a:t>
              </a:r>
              <a:r>
                <a:rPr lang="en-US" sz="1600" i="1" dirty="0" smtClean="0">
                  <a:latin typeface="Times New Roman"/>
                  <a:cs typeface="Times New Roman"/>
                </a:rPr>
                <a:t>w</a:t>
              </a:r>
              <a:r>
                <a:rPr lang="en-US" sz="1600" dirty="0" smtClean="0">
                  <a:latin typeface="Times New Roman"/>
                  <a:cs typeface="Times New Roman"/>
                </a:rPr>
                <a:t>)</a:t>
              </a:r>
            </a:p>
            <a:p>
              <a:pPr marL="342900" indent="-342900">
                <a:buFont typeface="+mj-lt"/>
                <a:buAutoNum type="arabicPeriod"/>
              </a:pPr>
              <a:r>
                <a:rPr lang="en-US" sz="1600" b="1" dirty="0" smtClean="0"/>
                <a:t>Set </a:t>
              </a:r>
              <a:r>
                <a:rPr lang="en-US" sz="1600" i="1" dirty="0" smtClean="0">
                  <a:latin typeface="Times New Roman"/>
                  <a:cs typeface="Times New Roman"/>
                </a:rPr>
                <a:t>p = c </a:t>
              </a:r>
              <a:r>
                <a:rPr lang="en-US" sz="1600" dirty="0" smtClean="0">
                  <a:latin typeface="Times New Roman"/>
                  <a:cs typeface="Times New Roman"/>
                  <a:sym typeface="Symbol"/>
                </a:rPr>
                <a:t> </a:t>
              </a:r>
              <a:r>
                <a:rPr lang="en-US" sz="1600" i="1" dirty="0" smtClean="0">
                  <a:latin typeface="Times New Roman"/>
                  <a:cs typeface="Times New Roman"/>
                </a:rPr>
                <a:t>w</a:t>
              </a:r>
            </a:p>
            <a:p>
              <a:pPr marL="342900" indent="-342900">
                <a:buFont typeface="+mj-lt"/>
                <a:buAutoNum type="arabicPeriod"/>
              </a:pPr>
              <a:r>
                <a:rPr lang="en-US" sz="1600" b="1" dirty="0" smtClean="0"/>
                <a:t>Output </a:t>
              </a:r>
              <a:r>
                <a:rPr lang="en-US" sz="1600" dirty="0" smtClean="0">
                  <a:latin typeface="Times New Roman"/>
                  <a:cs typeface="Times New Roman"/>
                </a:rPr>
                <a:t>(</a:t>
              </a:r>
              <a:r>
                <a:rPr lang="en-US" sz="1600" i="1" dirty="0" smtClean="0">
                  <a:latin typeface="Times New Roman"/>
                  <a:cs typeface="Times New Roman"/>
                </a:rPr>
                <a:t>key, p</a:t>
              </a:r>
              <a:r>
                <a:rPr lang="en-US" sz="1600" dirty="0" smtClean="0">
                  <a:latin typeface="Times New Roman"/>
                  <a:cs typeface="Times New Roman"/>
                </a:rPr>
                <a:t>)</a:t>
              </a:r>
              <a:endParaRPr lang="en-US" sz="1600" dirty="0">
                <a:latin typeface="Times New Roman"/>
                <a:cs typeface="Times New Roman"/>
              </a:endParaRPr>
            </a:p>
          </p:txBody>
        </p:sp>
      </p:grpSp>
      <p:grpSp>
        <p:nvGrpSpPr>
          <p:cNvPr id="11" name="Group 10"/>
          <p:cNvGrpSpPr/>
          <p:nvPr/>
        </p:nvGrpSpPr>
        <p:grpSpPr>
          <a:xfrm>
            <a:off x="4953000" y="3886200"/>
            <a:ext cx="2696686" cy="1565196"/>
            <a:chOff x="4953000" y="3886200"/>
            <a:chExt cx="2696686" cy="1565196"/>
          </a:xfrm>
        </p:grpSpPr>
        <p:sp>
          <p:nvSpPr>
            <p:cNvPr id="7" name="TextBox 6"/>
            <p:cNvSpPr txBox="1"/>
            <p:nvPr/>
          </p:nvSpPr>
          <p:spPr>
            <a:xfrm>
              <a:off x="4953000" y="3886200"/>
              <a:ext cx="2178201" cy="461665"/>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r>
                <a:rPr lang="en-US" dirty="0" smtClean="0">
                  <a:solidFill>
                    <a:srgbClr val="0000FF"/>
                  </a:solidFill>
                  <a:latin typeface="Times New Roman"/>
                  <a:cs typeface="Times New Roman"/>
                </a:rPr>
                <a:t>(</a:t>
              </a:r>
              <a:r>
                <a:rPr lang="en-US" i="1" dirty="0" smtClean="0">
                  <a:solidFill>
                    <a:srgbClr val="0000FF"/>
                  </a:solidFill>
                  <a:latin typeface="Times New Roman"/>
                  <a:cs typeface="Times New Roman"/>
                </a:rPr>
                <a:t>x, p</a:t>
              </a:r>
              <a:r>
                <a:rPr lang="en-US" dirty="0" smtClean="0">
                  <a:solidFill>
                    <a:srgbClr val="0000FF"/>
                  </a:solidFill>
                  <a:latin typeface="Times New Roman"/>
                  <a:cs typeface="Times New Roman"/>
                </a:rPr>
                <a:t>)</a:t>
              </a:r>
              <a:endParaRPr lang="en-US" dirty="0">
                <a:solidFill>
                  <a:srgbClr val="0000FF"/>
                </a:solidFill>
                <a:latin typeface="Times New Roman"/>
                <a:cs typeface="Times New Roman"/>
              </a:endParaRPr>
            </a:p>
          </p:txBody>
        </p:sp>
        <p:sp>
          <p:nvSpPr>
            <p:cNvPr id="8" name="TextBox 7"/>
            <p:cNvSpPr txBox="1"/>
            <p:nvPr/>
          </p:nvSpPr>
          <p:spPr>
            <a:xfrm>
              <a:off x="5105400" y="4343400"/>
              <a:ext cx="2544286" cy="1107996"/>
            </a:xfrm>
            <a:prstGeom prst="rect">
              <a:avLst/>
            </a:prstGeom>
            <a:noFill/>
            <a:ln>
              <a:solidFill>
                <a:schemeClr val="tx1"/>
              </a:solidFill>
            </a:ln>
          </p:spPr>
          <p:txBody>
            <a:bodyPr wrap="none" rtlCol="0">
              <a:spAutoFit/>
            </a:bodyPr>
            <a:lstStyle/>
            <a:p>
              <a:pPr marL="342900" indent="-342900">
                <a:buFont typeface="+mj-lt"/>
                <a:buAutoNum type="arabicPeriod"/>
              </a:pPr>
              <a:r>
                <a:rPr lang="en-US" sz="1600" b="1" dirty="0" smtClean="0"/>
                <a:t>Set </a:t>
              </a:r>
              <a:r>
                <a:rPr lang="en-US" sz="1600" i="1" dirty="0" smtClean="0">
                  <a:latin typeface="Times New Roman"/>
                  <a:cs typeface="Times New Roman"/>
                </a:rPr>
                <a:t>c</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a:t>
              </a:r>
              <a:r>
                <a:rPr lang="en-US" sz="1600" dirty="0">
                  <a:latin typeface="Times New Roman"/>
                  <a:cs typeface="Times New Roman"/>
                  <a:sym typeface="Symbol"/>
                </a:rPr>
                <a:t></a:t>
              </a:r>
              <a:r>
                <a:rPr lang="en-US" sz="1600" i="1" dirty="0" smtClean="0">
                  <a:latin typeface="Times New Roman"/>
                  <a:cs typeface="Times New Roman"/>
                </a:rPr>
                <a:t> x</a:t>
              </a:r>
            </a:p>
            <a:p>
              <a:pPr marL="342900" indent="-342900">
                <a:buFont typeface="+mj-lt"/>
                <a:buAutoNum type="arabicPeriod"/>
              </a:pPr>
              <a:r>
                <a:rPr lang="en-US" sz="1600" b="1" dirty="0" smtClean="0"/>
                <a:t>Decode </a:t>
              </a:r>
              <a:r>
                <a:rPr lang="en-US" sz="1600" i="1" dirty="0" smtClean="0">
                  <a:latin typeface="Times New Roman"/>
                  <a:cs typeface="Times New Roman"/>
                </a:rPr>
                <a:t>c = Decode</a:t>
              </a:r>
              <a:r>
                <a:rPr lang="en-US" sz="1600" dirty="0" smtClean="0">
                  <a:latin typeface="Times New Roman"/>
                  <a:cs typeface="Times New Roman"/>
                </a:rPr>
                <a:t>(</a:t>
              </a:r>
              <a:r>
                <a:rPr lang="en-US" sz="1600" i="1" dirty="0" smtClean="0">
                  <a:latin typeface="Times New Roman"/>
                  <a:cs typeface="Times New Roman"/>
                </a:rPr>
                <a:t>c</a:t>
              </a:r>
              <a:r>
                <a:rPr lang="en-US" sz="1600" dirty="0" smtClean="0">
                  <a:latin typeface="Times New Roman"/>
                  <a:cs typeface="Times New Roman"/>
                </a:rPr>
                <a:t>’)</a:t>
              </a:r>
            </a:p>
            <a:p>
              <a:pPr marL="342900" indent="-342900">
                <a:buFont typeface="+mj-lt"/>
                <a:buAutoNum type="arabicPeriod"/>
              </a:pPr>
              <a:r>
                <a:rPr lang="en-US" sz="1600" b="1" dirty="0" smtClean="0"/>
                <a:t>Recover </a:t>
              </a:r>
              <a:r>
                <a:rPr lang="en-US" sz="1600" i="1" dirty="0" smtClean="0">
                  <a:latin typeface="Times New Roman"/>
                  <a:cs typeface="Times New Roman"/>
                </a:rPr>
                <a:t>w=p </a:t>
              </a:r>
              <a:r>
                <a:rPr lang="en-US" sz="1600" dirty="0" smtClean="0">
                  <a:latin typeface="Times New Roman"/>
                  <a:cs typeface="Times New Roman"/>
                  <a:sym typeface="Symbol"/>
                </a:rPr>
                <a:t> </a:t>
              </a:r>
              <a:r>
                <a:rPr lang="en-US" sz="1600" i="1" dirty="0" smtClean="0">
                  <a:latin typeface="Times New Roman"/>
                  <a:cs typeface="Times New Roman"/>
                </a:rPr>
                <a:t>c</a:t>
              </a:r>
            </a:p>
            <a:p>
              <a:pPr marL="342900" indent="-342900">
                <a:buFont typeface="+mj-lt"/>
                <a:buAutoNum type="arabicPeriod"/>
              </a:pPr>
              <a:r>
                <a:rPr lang="en-US" sz="1600" b="1" dirty="0" smtClean="0"/>
                <a:t>Output </a:t>
              </a:r>
              <a:r>
                <a:rPr lang="en-US" sz="1600" i="1" dirty="0" smtClean="0">
                  <a:latin typeface="Times New Roman"/>
                  <a:cs typeface="Times New Roman"/>
                </a:rPr>
                <a:t>key = Hash</a:t>
              </a:r>
              <a:r>
                <a:rPr lang="en-US" sz="1600" dirty="0" smtClean="0">
                  <a:latin typeface="Times New Roman"/>
                  <a:cs typeface="Times New Roman"/>
                </a:rPr>
                <a:t>(</a:t>
              </a:r>
              <a:r>
                <a:rPr lang="en-US" sz="1600" i="1" dirty="0" smtClean="0">
                  <a:latin typeface="Times New Roman"/>
                  <a:cs typeface="Times New Roman"/>
                </a:rPr>
                <a:t>w</a:t>
              </a:r>
              <a:r>
                <a:rPr lang="en-US" sz="1600" dirty="0" smtClean="0">
                  <a:latin typeface="Times New Roman"/>
                  <a:cs typeface="Times New Roman"/>
                </a:rPr>
                <a:t>)</a:t>
              </a:r>
              <a:endParaRPr lang="en-US" sz="1600" dirty="0">
                <a:latin typeface="Times New Roman"/>
                <a:cs typeface="Times New Roman"/>
              </a:endParaRPr>
            </a:p>
          </p:txBody>
        </p:sp>
      </p:grpSp>
      <p:sp>
        <p:nvSpPr>
          <p:cNvPr id="9" name="Rectangle 36"/>
          <p:cNvSpPr>
            <a:spLocks noChangeArrowheads="1"/>
          </p:cNvSpPr>
          <p:nvPr/>
        </p:nvSpPr>
        <p:spPr bwMode="auto">
          <a:xfrm>
            <a:off x="5029200" y="1600200"/>
            <a:ext cx="3505200" cy="914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Can output key of length:</a:t>
            </a:r>
          </a:p>
          <a:p>
            <a:pPr>
              <a:defRPr/>
            </a:pPr>
            <a:endParaRPr lang="en-US" sz="1400" b="1" dirty="0" smtClean="0"/>
          </a:p>
          <a:p>
            <a:pPr>
              <a:defRPr/>
            </a:pPr>
            <a:r>
              <a:rPr lang="en-US" sz="1800" b="1" dirty="0" smtClean="0">
                <a:latin typeface="Times New Roman"/>
                <a:cs typeface="Times New Roman"/>
              </a:rPr>
              <a:t>k – (log |</a:t>
            </a:r>
            <a:r>
              <a:rPr lang="en-US" sz="1800" b="1" i="1" dirty="0" smtClean="0">
                <a:latin typeface="Times New Roman"/>
                <a:cs typeface="Times New Roman"/>
              </a:rPr>
              <a:t>M</a:t>
            </a:r>
            <a:r>
              <a:rPr lang="en-US" sz="1800" b="1" dirty="0" smtClean="0">
                <a:latin typeface="Times New Roman"/>
                <a:cs typeface="Times New Roman"/>
              </a:rPr>
              <a:t>| - log |</a:t>
            </a:r>
            <a:r>
              <a:rPr lang="en-US" sz="1800" b="1" i="1" dirty="0" smtClean="0">
                <a:latin typeface="Times New Roman"/>
                <a:cs typeface="Times New Roman"/>
              </a:rPr>
              <a:t>C</a:t>
            </a:r>
            <a:r>
              <a:rPr lang="en-US" sz="1800" b="1" dirty="0" smtClean="0">
                <a:latin typeface="Times New Roman"/>
                <a:cs typeface="Times New Roman"/>
              </a:rPr>
              <a:t>|)- 2 log (1/</a:t>
            </a:r>
            <a:r>
              <a:rPr lang="en-US" sz="1800" i="1" dirty="0" err="1" smtClean="0">
                <a:latin typeface="Times New Roman"/>
                <a:cs typeface="Times New Roman"/>
              </a:rPr>
              <a:t>ε</a:t>
            </a:r>
            <a:r>
              <a:rPr lang="en-US" sz="1800" dirty="0">
                <a:latin typeface="Times New Roman"/>
                <a:cs typeface="Times New Roman"/>
              </a:rPr>
              <a:t>)</a:t>
            </a:r>
            <a:endParaRPr lang="en-US" sz="1800" b="1" dirty="0" smtClean="0">
              <a:latin typeface="Times New Roman"/>
              <a:cs typeface="Times New Roman"/>
            </a:endParaRPr>
          </a:p>
        </p:txBody>
      </p:sp>
      <p:sp>
        <p:nvSpPr>
          <p:cNvPr id="12" name="Rectangle 36"/>
          <p:cNvSpPr>
            <a:spLocks noChangeArrowheads="1"/>
          </p:cNvSpPr>
          <p:nvPr/>
        </p:nvSpPr>
        <p:spPr bwMode="auto">
          <a:xfrm>
            <a:off x="5842044" y="2964770"/>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600" b="1" dirty="0" smtClean="0">
                <a:latin typeface="Arial"/>
                <a:cs typeface="Arial"/>
              </a:rPr>
              <a:t>Losses are significant.</a:t>
            </a:r>
          </a:p>
          <a:p>
            <a:pPr>
              <a:defRPr/>
            </a:pPr>
            <a:r>
              <a:rPr lang="en-US" sz="1600" b="1" dirty="0" smtClean="0">
                <a:latin typeface="Arial"/>
                <a:cs typeface="Arial"/>
              </a:rPr>
              <a:t>No key for many sources!</a:t>
            </a:r>
          </a:p>
        </p:txBody>
      </p:sp>
      <p:sp>
        <p:nvSpPr>
          <p:cNvPr id="16" name="Left Brace 15"/>
          <p:cNvSpPr/>
          <p:nvPr/>
        </p:nvSpPr>
        <p:spPr bwMode="auto">
          <a:xfrm rot="16200000">
            <a:off x="6723493" y="1406149"/>
            <a:ext cx="430758" cy="2592866"/>
          </a:xfrm>
          <a:prstGeom prst="leftBrace">
            <a:avLst>
              <a:gd name="adj1" fmla="val 8333"/>
              <a:gd name="adj2" fmla="val 49508"/>
            </a:avLst>
          </a:prstGeom>
          <a:noFill/>
          <a:ln w="12700" cap="flat" cmpd="sng" algn="ctr">
            <a:solidFill>
              <a:schemeClr val="tx1"/>
            </a:solidFill>
            <a:prstDash val="solid"/>
            <a:round/>
            <a:headEnd type="none" w="sm" len="sm"/>
            <a:tailEnd type="none" w="sm" len="sm"/>
          </a:ln>
          <a:effectLst/>
        </p:spPr>
        <p:txBody>
          <a:bodyPr rtlCol="0" anchor="ctr"/>
          <a:lstStyle/>
          <a:p>
            <a:pPr algn="ctr"/>
            <a:endParaRPr lang="en-US" dirty="0"/>
          </a:p>
        </p:txBody>
      </p:sp>
    </p:spTree>
    <p:extLst>
      <p:ext uri="{BB962C8B-B14F-4D97-AF65-F5344CB8AC3E}">
        <p14:creationId xmlns:p14="http://schemas.microsoft.com/office/powerpoint/2010/main" val="3071941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bg/>
                                          </p:spTgt>
                                        </p:tgtEl>
                                        <p:attrNameLst>
                                          <p:attrName>style.visibility</p:attrName>
                                        </p:attrNameLst>
                                      </p:cBhvr>
                                      <p:to>
                                        <p:strVal val="visible"/>
                                      </p:to>
                                    </p:set>
                                    <p:animEffect transition="in" filter="fade">
                                      <p:cBhvr>
                                        <p:cTn id="35" dur="500"/>
                                        <p:tgtEl>
                                          <p:spTgt spid="9">
                                            <p:bg/>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500"/>
                                        <p:tgtEl>
                                          <p:spTgt spid="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Effect transition="in" filter="fade">
                                      <p:cBhvr>
                                        <p:cTn id="43" dur="500"/>
                                        <p:tgtEl>
                                          <p:spTgt spid="9">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animBg="1"/>
      <p:bldP spid="12"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Noisy Authentication Sources</a:t>
            </a:r>
          </a:p>
          <a:p>
            <a:r>
              <a:rPr lang="en-US" dirty="0" smtClean="0"/>
              <a:t>Fuzzy Extractors</a:t>
            </a:r>
          </a:p>
          <a:p>
            <a:r>
              <a:rPr lang="en-US" dirty="0" smtClean="0"/>
              <a:t>Limitations of Standard Techniques</a:t>
            </a:r>
          </a:p>
          <a:p>
            <a:r>
              <a:rPr lang="en-US" dirty="0" smtClean="0"/>
              <a:t>Current Work</a:t>
            </a:r>
          </a:p>
        </p:txBody>
      </p:sp>
      <p:sp>
        <p:nvSpPr>
          <p:cNvPr id="5" name="Right Arrow 4"/>
          <p:cNvSpPr/>
          <p:nvPr/>
        </p:nvSpPr>
        <p:spPr>
          <a:xfrm>
            <a:off x="1600200" y="2565449"/>
            <a:ext cx="666082" cy="454850"/>
          </a:xfrm>
          <a:prstGeom prst="rightArrow">
            <a:avLst/>
          </a:prstGeom>
          <a:solidFill>
            <a:schemeClr val="accent5"/>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5229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76200"/>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55000" lnSpcReduction="20000"/>
          </a:bodyPr>
          <a:lstStyle/>
          <a:p>
            <a:r>
              <a:rPr lang="en-US" sz="3600" dirty="0" smtClean="0"/>
              <a:t>Entropy is at a premium for </a:t>
            </a:r>
            <a:br>
              <a:rPr lang="en-US" sz="3600" dirty="0" smtClean="0"/>
            </a:br>
            <a:r>
              <a:rPr lang="en-US" sz="3600" dirty="0" smtClean="0"/>
              <a:t>physical sources</a:t>
            </a:r>
          </a:p>
          <a:p>
            <a:pPr lvl="1"/>
            <a:r>
              <a:rPr lang="en-US" sz="2900" dirty="0"/>
              <a:t>Iris ≈</a:t>
            </a:r>
            <a:r>
              <a:rPr lang="en-US" sz="2900" dirty="0">
                <a:latin typeface="Times New Roman"/>
                <a:cs typeface="Times New Roman"/>
              </a:rPr>
              <a:t>249</a:t>
            </a:r>
            <a:r>
              <a:rPr lang="en-US" sz="2900" dirty="0"/>
              <a:t> [</a:t>
            </a:r>
            <a:r>
              <a:rPr lang="en-US" sz="2900" dirty="0" smtClean="0"/>
              <a:t>Daugman96]</a:t>
            </a:r>
          </a:p>
          <a:p>
            <a:pPr lvl="1"/>
            <a:r>
              <a:rPr lang="en-US" sz="2900" dirty="0" smtClean="0"/>
              <a:t>Fingerprint ≈</a:t>
            </a:r>
            <a:r>
              <a:rPr lang="en-US" sz="2900" dirty="0" smtClean="0">
                <a:latin typeface="Times New Roman"/>
                <a:cs typeface="Times New Roman"/>
              </a:rPr>
              <a:t>82 </a:t>
            </a:r>
            <a:r>
              <a:rPr lang="en-US" sz="2900" dirty="0" smtClean="0">
                <a:latin typeface="Calibri"/>
                <a:cs typeface="Calibri"/>
              </a:rPr>
              <a:t>[RathaConnellBolle01]</a:t>
            </a:r>
            <a:endParaRPr lang="en-US" sz="2900" dirty="0">
              <a:latin typeface="Calibri"/>
              <a:cs typeface="Calibri"/>
            </a:endParaRPr>
          </a:p>
          <a:p>
            <a:pPr lvl="1"/>
            <a:r>
              <a:rPr lang="en-US" sz="2900" dirty="0"/>
              <a:t>Passwords ≈</a:t>
            </a:r>
            <a:r>
              <a:rPr lang="en-US" sz="2900" dirty="0" smtClean="0">
                <a:latin typeface="Times New Roman"/>
                <a:cs typeface="Times New Roman"/>
              </a:rPr>
              <a:t>31</a:t>
            </a:r>
            <a:br>
              <a:rPr lang="en-US" sz="2900" dirty="0" smtClean="0">
                <a:latin typeface="Times New Roman"/>
                <a:cs typeface="Times New Roman"/>
              </a:rPr>
            </a:br>
            <a:r>
              <a:rPr lang="en-US" sz="2900" dirty="0" smtClean="0">
                <a:cs typeface="Calibri"/>
              </a:rPr>
              <a:t>[</a:t>
            </a:r>
            <a:r>
              <a:rPr lang="en-US" sz="2900" dirty="0">
                <a:cs typeface="Calibri"/>
              </a:rPr>
              <a:t>ShayKomanduri</a:t>
            </a:r>
            <a:r>
              <a:rPr lang="en-US" sz="2900" dirty="0" smtClean="0">
                <a:cs typeface="Calibri"/>
              </a:rPr>
              <a:t>+10</a:t>
            </a:r>
            <a:r>
              <a:rPr lang="en-US" sz="2900" dirty="0">
                <a:cs typeface="Calibri"/>
              </a:rPr>
              <a:t>] </a:t>
            </a:r>
            <a:endParaRPr lang="en-US" sz="2900" dirty="0" smtClean="0">
              <a:cs typeface="Calibri"/>
            </a:endParaRPr>
          </a:p>
          <a:p>
            <a:pPr lvl="1"/>
            <a:r>
              <a:rPr lang="en-US" sz="2900" dirty="0" smtClean="0">
                <a:cs typeface="Calibri"/>
              </a:rPr>
              <a:t>PUFs [KoeberlLiRejanWu14]</a:t>
            </a:r>
            <a:endParaRPr lang="en-US" sz="2900" dirty="0">
              <a:cs typeface="Calibri"/>
            </a:endParaRPr>
          </a:p>
          <a:p>
            <a:r>
              <a:rPr lang="en-US" sz="3600" dirty="0" smtClean="0"/>
              <a:t>Entropy loss is considered in information-theoretic setting </a:t>
            </a:r>
            <a:br>
              <a:rPr lang="en-US" sz="3600" dirty="0" smtClean="0"/>
            </a:br>
            <a:r>
              <a:rPr lang="en-US" sz="3600" dirty="0" smtClean="0"/>
              <a:t>(all powerful adversary)</a:t>
            </a:r>
          </a:p>
          <a:p>
            <a:r>
              <a:rPr lang="en-US" sz="3600" dirty="0" smtClean="0"/>
              <a:t>Fuzzy extractors have two losses:</a:t>
            </a:r>
            <a:endParaRPr lang="en-US" sz="3600" dirty="0"/>
          </a:p>
          <a:p>
            <a:pPr lvl="1"/>
            <a:r>
              <a:rPr lang="en-US" sz="2900" dirty="0" smtClean="0"/>
              <a:t>Secure sketches lose at least the error correcting capability of the code </a:t>
            </a:r>
            <a:r>
              <a:rPr lang="en-US" sz="2900" dirty="0" smtClean="0">
                <a:latin typeface="Times New Roman"/>
                <a:cs typeface="Times New Roman"/>
              </a:rPr>
              <a:t>(</a:t>
            </a:r>
            <a:r>
              <a:rPr lang="en-US" sz="2900" i="1" dirty="0" smtClean="0">
                <a:latin typeface="Times New Roman"/>
                <a:cs typeface="Times New Roman"/>
              </a:rPr>
              <a:t>k</a:t>
            </a:r>
            <a:r>
              <a:rPr lang="en-US" sz="2900" dirty="0" smtClean="0">
                <a:latin typeface="Times New Roman"/>
                <a:cs typeface="Times New Roman"/>
              </a:rPr>
              <a:t>-</a:t>
            </a:r>
            <a:r>
              <a:rPr lang="en-US" sz="2900" i="1" dirty="0" smtClean="0">
                <a:latin typeface="Times New Roman"/>
                <a:cs typeface="Times New Roman"/>
              </a:rPr>
              <a:t>k’</a:t>
            </a:r>
            <a:r>
              <a:rPr lang="en-US" sz="2900" dirty="0" smtClean="0">
                <a:latin typeface="Times New Roman"/>
                <a:cs typeface="Times New Roman"/>
              </a:rPr>
              <a:t>)</a:t>
            </a:r>
            <a:r>
              <a:rPr lang="en-US" sz="2900" dirty="0" smtClean="0"/>
              <a:t> </a:t>
            </a:r>
          </a:p>
          <a:p>
            <a:pPr lvl="2"/>
            <a:r>
              <a:rPr lang="en-US" sz="2900" dirty="0" smtClean="0"/>
              <a:t>Iris ≈</a:t>
            </a:r>
            <a:r>
              <a:rPr lang="en-US" sz="2900" dirty="0" smtClean="0">
                <a:latin typeface="Times New Roman"/>
                <a:cs typeface="Times New Roman"/>
              </a:rPr>
              <a:t>200 bit error rate</a:t>
            </a:r>
            <a:endParaRPr lang="en-US" sz="2900" dirty="0" smtClean="0"/>
          </a:p>
          <a:p>
            <a:pPr lvl="1"/>
            <a:r>
              <a:rPr lang="en-US" sz="2900" dirty="0" smtClean="0"/>
              <a:t>Randomness extractors lose </a:t>
            </a:r>
            <a:br>
              <a:rPr lang="en-US" sz="2900" dirty="0" smtClean="0"/>
            </a:br>
            <a:r>
              <a:rPr lang="en-US" sz="2900" dirty="0" smtClean="0">
                <a:latin typeface="Times New Roman"/>
                <a:cs typeface="Times New Roman"/>
              </a:rPr>
              <a:t>2log (1</a:t>
            </a:r>
            <a:r>
              <a:rPr lang="en-US" sz="2900" i="1" dirty="0" smtClean="0">
                <a:latin typeface="Times New Roman"/>
                <a:cs typeface="Times New Roman"/>
              </a:rPr>
              <a:t>/</a:t>
            </a:r>
            <a:r>
              <a:rPr lang="en-US" sz="2900" i="1" dirty="0" err="1" smtClean="0">
                <a:latin typeface="Times New Roman"/>
                <a:cs typeface="Times New Roman"/>
              </a:rPr>
              <a:t>ε</a:t>
            </a:r>
            <a:r>
              <a:rPr lang="en-US" sz="2900" dirty="0" smtClean="0">
                <a:latin typeface="Times New Roman"/>
                <a:cs typeface="Times New Roman"/>
              </a:rPr>
              <a:t>)</a:t>
            </a:r>
            <a:r>
              <a:rPr lang="en-US" sz="2900" dirty="0" smtClean="0"/>
              <a:t> or between </a:t>
            </a:r>
            <a:r>
              <a:rPr lang="en-US" sz="2900" dirty="0" smtClean="0">
                <a:latin typeface="Times New Roman"/>
                <a:cs typeface="Times New Roman"/>
              </a:rPr>
              <a:t>60</a:t>
            </a:r>
            <a:r>
              <a:rPr lang="en-US" sz="2900" i="1" dirty="0" smtClean="0">
                <a:latin typeface="Times New Roman"/>
                <a:cs typeface="Times New Roman"/>
              </a:rPr>
              <a:t>-</a:t>
            </a:r>
            <a:r>
              <a:rPr lang="en-US" sz="2900" dirty="0" smtClean="0">
                <a:latin typeface="Times New Roman"/>
                <a:cs typeface="Times New Roman"/>
              </a:rPr>
              <a:t>100</a:t>
            </a:r>
            <a:r>
              <a:rPr lang="en-US" sz="2900" dirty="0" smtClean="0"/>
              <a:t> </a:t>
            </a:r>
            <a:r>
              <a:rPr lang="en-US" sz="2900" dirty="0" err="1" smtClean="0"/>
              <a:t>bits</a:t>
            </a:r>
            <a:r>
              <a:rPr lang="en-US" sz="2900" dirty="0" err="1" smtClean="0">
                <a:solidFill>
                  <a:schemeClr val="bg1"/>
                </a:solidFill>
              </a:rPr>
              <a:t>its</a:t>
            </a:r>
            <a:endParaRPr lang="en-US" sz="2900"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r>
              <a:rPr lang="en-US" dirty="0"/>
              <a:t>After these </a:t>
            </a:r>
            <a:r>
              <a:rPr lang="en-US" dirty="0" smtClean="0"/>
              <a:t>losses,</a:t>
            </a:r>
            <a:br>
              <a:rPr lang="en-US" dirty="0" smtClean="0"/>
            </a:br>
            <a:r>
              <a:rPr lang="en-US" dirty="0" smtClean="0"/>
              <a:t>there may not be any key left!</a:t>
            </a:r>
            <a:endParaRPr lang="en-US" dirty="0"/>
          </a:p>
        </p:txBody>
      </p:sp>
    </p:spTree>
    <p:extLst>
      <p:ext uri="{BB962C8B-B14F-4D97-AF65-F5344CB8AC3E}">
        <p14:creationId xmlns:p14="http://schemas.microsoft.com/office/powerpoint/2010/main" val="1013926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76200"/>
            <a:ext cx="8229600" cy="1143000"/>
          </a:xfrm>
        </p:spPr>
        <p:txBody>
          <a:bodyPr/>
          <a:lstStyle/>
          <a:p>
            <a:r>
              <a:rPr lang="en-US" dirty="0" smtClean="0"/>
              <a:t>Entropy Loss From Fuzzy Extractors</a:t>
            </a:r>
            <a:endParaRPr lang="en-US" dirty="0"/>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a:t>
            </a:r>
            <a:br>
              <a:rPr lang="en-US" sz="1800" b="1" dirty="0" smtClean="0"/>
            </a:br>
            <a:r>
              <a:rPr lang="en-US" sz="1800" b="1" dirty="0" smtClean="0"/>
              <a:t>entropy losses?</a:t>
            </a:r>
            <a:endParaRPr lang="en-US" sz="1800" b="1" dirty="0"/>
          </a:p>
        </p:txBody>
      </p:sp>
      <p:sp>
        <p:nvSpPr>
          <p:cNvPr id="5" name="Rectangle 36"/>
          <p:cNvSpPr>
            <a:spLocks noChangeArrowheads="1"/>
          </p:cNvSpPr>
          <p:nvPr/>
        </p:nvSpPr>
        <p:spPr bwMode="auto">
          <a:xfrm>
            <a:off x="4572000" y="2614572"/>
            <a:ext cx="4267200" cy="12716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400" b="1" dirty="0"/>
          </a:p>
        </p:txBody>
      </p:sp>
      <p:grpSp>
        <p:nvGrpSpPr>
          <p:cNvPr id="15" name="Group 14"/>
          <p:cNvGrpSpPr/>
          <p:nvPr/>
        </p:nvGrpSpPr>
        <p:grpSpPr>
          <a:xfrm>
            <a:off x="4572000" y="4038600"/>
            <a:ext cx="4267200" cy="2133600"/>
            <a:chOff x="4572000" y="4038600"/>
            <a:chExt cx="4267200" cy="2133600"/>
          </a:xfrm>
        </p:grpSpPr>
        <p:sp>
          <p:nvSpPr>
            <p:cNvPr id="6" name="Rectangle 36"/>
            <p:cNvSpPr>
              <a:spLocks noChangeArrowheads="1"/>
            </p:cNvSpPr>
            <p:nvPr/>
          </p:nvSpPr>
          <p:spPr bwMode="auto">
            <a:xfrm>
              <a:off x="4572000" y="4038600"/>
              <a:ext cx="4267200" cy="2133600"/>
            </a:xfrm>
            <a:prstGeom prst="roundRect">
              <a:avLst>
                <a:gd name="adj" fmla="val 16667"/>
              </a:avLst>
            </a:prstGeom>
            <a:noFill/>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a:p>
          </p:txBody>
        </p:sp>
        <p:sp>
          <p:nvSpPr>
            <p:cNvPr id="8" name="TextBox 7"/>
            <p:cNvSpPr txBox="1"/>
            <p:nvPr/>
          </p:nvSpPr>
          <p:spPr>
            <a:xfrm>
              <a:off x="5638800" y="4114800"/>
              <a:ext cx="1857187" cy="369332"/>
            </a:xfrm>
            <a:prstGeom prst="rect">
              <a:avLst/>
            </a:prstGeom>
            <a:noFill/>
          </p:spPr>
          <p:txBody>
            <a:bodyPr wrap="none" rtlCol="0">
              <a:spAutoFit/>
            </a:bodyPr>
            <a:lstStyle/>
            <a:p>
              <a:r>
                <a:rPr lang="en-US" dirty="0" smtClean="0"/>
                <a:t>Current Situation:</a:t>
              </a:r>
              <a:endParaRPr lang="en-US" dirty="0"/>
            </a:p>
          </p:txBody>
        </p:sp>
        <p:sp>
          <p:nvSpPr>
            <p:cNvPr id="9" name="TextBox 8"/>
            <p:cNvSpPr txBox="1"/>
            <p:nvPr/>
          </p:nvSpPr>
          <p:spPr>
            <a:xfrm>
              <a:off x="5486400" y="4648200"/>
              <a:ext cx="648360" cy="369332"/>
            </a:xfrm>
            <a:prstGeom prst="rect">
              <a:avLst/>
            </a:prstGeom>
            <a:noFill/>
          </p:spPr>
          <p:txBody>
            <a:bodyPr wrap="none" rtlCol="0">
              <a:spAutoFit/>
            </a:bodyPr>
            <a:lstStyle/>
            <a:p>
              <a:r>
                <a:rPr lang="en-US" dirty="0" smtClean="0"/>
                <a:t>PUFs</a:t>
              </a:r>
              <a:endParaRPr lang="en-US" dirty="0"/>
            </a:p>
          </p:txBody>
        </p:sp>
        <p:sp>
          <p:nvSpPr>
            <p:cNvPr id="10" name="TextBox 9"/>
            <p:cNvSpPr txBox="1"/>
            <p:nvPr/>
          </p:nvSpPr>
          <p:spPr>
            <a:xfrm>
              <a:off x="5410200" y="5562600"/>
              <a:ext cx="1184940" cy="369332"/>
            </a:xfrm>
            <a:prstGeom prst="rect">
              <a:avLst/>
            </a:prstGeom>
            <a:noFill/>
          </p:spPr>
          <p:txBody>
            <a:bodyPr wrap="none" rtlCol="0">
              <a:spAutoFit/>
            </a:bodyPr>
            <a:lstStyle/>
            <a:p>
              <a:r>
                <a:rPr lang="en-US" dirty="0" smtClean="0"/>
                <a:t>Biometrics</a:t>
              </a:r>
              <a:endParaRPr lang="en-US" dirty="0"/>
            </a:p>
          </p:txBody>
        </p:sp>
        <p:pic>
          <p:nvPicPr>
            <p:cNvPr id="11" name="Picture 10"/>
            <p:cNvPicPr>
              <a:picLocks noChangeAspect="1" noChangeArrowheads="1"/>
            </p:cNvPicPr>
            <p:nvPr/>
          </p:nvPicPr>
          <p:blipFill>
            <a:blip r:embed="rId4" cstate="print"/>
            <a:srcRect l="23770" t="50000" r="3369" b="22278"/>
            <a:stretch>
              <a:fillRect/>
            </a:stretch>
          </p:blipFill>
          <p:spPr bwMode="auto">
            <a:xfrm>
              <a:off x="6324600" y="4572000"/>
              <a:ext cx="2376762" cy="499120"/>
            </a:xfrm>
            <a:prstGeom prst="rect">
              <a:avLst/>
            </a:prstGeom>
            <a:noFill/>
            <a:ln w="12700">
              <a:noFill/>
              <a:miter lim="800000"/>
              <a:headEnd type="none" w="sm" len="sm"/>
              <a:tailEnd type="none" w="sm" len="sm"/>
            </a:ln>
            <a:effectLst/>
          </p:spPr>
        </p:pic>
        <p:pic>
          <p:nvPicPr>
            <p:cNvPr id="12" name="Picture 11"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400" y="5334000"/>
              <a:ext cx="709957" cy="676002"/>
            </a:xfrm>
            <a:prstGeom prst="rect">
              <a:avLst/>
            </a:prstGeom>
          </p:spPr>
        </p:pic>
      </p:grpSp>
      <p:pic>
        <p:nvPicPr>
          <p:cNvPr id="14" name="Picture 13" descr="imag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5410200"/>
            <a:ext cx="594519" cy="679450"/>
          </a:xfrm>
          <a:prstGeom prst="rect">
            <a:avLst/>
          </a:prstGeom>
        </p:spPr>
      </p:pic>
      <p:sp>
        <p:nvSpPr>
          <p:cNvPr id="18" name="Content Placeholder 2"/>
          <p:cNvSpPr>
            <a:spLocks noGrp="1"/>
          </p:cNvSpPr>
          <p:nvPr>
            <p:ph idx="1"/>
          </p:nvPr>
        </p:nvSpPr>
        <p:spPr>
          <a:xfrm>
            <a:off x="475488" y="1274372"/>
            <a:ext cx="4096512" cy="5093398"/>
          </a:xfrm>
        </p:spPr>
        <p:txBody>
          <a:bodyPr>
            <a:normAutofit fontScale="55000" lnSpcReduction="20000"/>
          </a:bodyPr>
          <a:lstStyle/>
          <a:p>
            <a:r>
              <a:rPr lang="en-US" sz="3600" dirty="0" smtClean="0"/>
              <a:t>Entropy is at a premium for </a:t>
            </a:r>
            <a:br>
              <a:rPr lang="en-US" sz="3600" dirty="0" smtClean="0"/>
            </a:br>
            <a:r>
              <a:rPr lang="en-US" sz="3600" dirty="0" smtClean="0"/>
              <a:t>physical sources</a:t>
            </a:r>
          </a:p>
          <a:p>
            <a:pPr lvl="1"/>
            <a:r>
              <a:rPr lang="en-US" sz="2900" dirty="0"/>
              <a:t>Iris ≈</a:t>
            </a:r>
            <a:r>
              <a:rPr lang="en-US" sz="2900" dirty="0">
                <a:latin typeface="Times New Roman"/>
                <a:cs typeface="Times New Roman"/>
              </a:rPr>
              <a:t>249</a:t>
            </a:r>
            <a:r>
              <a:rPr lang="en-US" sz="2900" dirty="0"/>
              <a:t> [</a:t>
            </a:r>
            <a:r>
              <a:rPr lang="en-US" sz="2900" dirty="0" smtClean="0"/>
              <a:t>Daugman96]</a:t>
            </a:r>
          </a:p>
          <a:p>
            <a:pPr lvl="1"/>
            <a:r>
              <a:rPr lang="en-US" sz="2900" dirty="0" smtClean="0"/>
              <a:t>Fingerprint ≈</a:t>
            </a:r>
            <a:r>
              <a:rPr lang="en-US" sz="2900" dirty="0" smtClean="0">
                <a:latin typeface="Times New Roman"/>
                <a:cs typeface="Times New Roman"/>
              </a:rPr>
              <a:t>82 </a:t>
            </a:r>
            <a:r>
              <a:rPr lang="en-US" sz="2900" dirty="0" smtClean="0">
                <a:latin typeface="Calibri"/>
                <a:cs typeface="Calibri"/>
              </a:rPr>
              <a:t>[RathaConnellBolle01]</a:t>
            </a:r>
            <a:endParaRPr lang="en-US" sz="2900" dirty="0">
              <a:latin typeface="Calibri"/>
              <a:cs typeface="Calibri"/>
            </a:endParaRPr>
          </a:p>
          <a:p>
            <a:pPr lvl="1"/>
            <a:r>
              <a:rPr lang="en-US" sz="2900" dirty="0"/>
              <a:t>Passwords ≈</a:t>
            </a:r>
            <a:r>
              <a:rPr lang="en-US" sz="2900" dirty="0" smtClean="0">
                <a:latin typeface="Times New Roman"/>
                <a:cs typeface="Times New Roman"/>
              </a:rPr>
              <a:t>31</a:t>
            </a:r>
            <a:br>
              <a:rPr lang="en-US" sz="2900" dirty="0" smtClean="0">
                <a:latin typeface="Times New Roman"/>
                <a:cs typeface="Times New Roman"/>
              </a:rPr>
            </a:br>
            <a:r>
              <a:rPr lang="en-US" sz="2900" dirty="0" smtClean="0">
                <a:cs typeface="Calibri"/>
              </a:rPr>
              <a:t>[</a:t>
            </a:r>
            <a:r>
              <a:rPr lang="en-US" sz="2900" dirty="0">
                <a:cs typeface="Calibri"/>
              </a:rPr>
              <a:t>ShayKomanduri</a:t>
            </a:r>
            <a:r>
              <a:rPr lang="en-US" sz="2900" dirty="0" smtClean="0">
                <a:cs typeface="Calibri"/>
              </a:rPr>
              <a:t>+10</a:t>
            </a:r>
            <a:r>
              <a:rPr lang="en-US" sz="2900" dirty="0">
                <a:cs typeface="Calibri"/>
              </a:rPr>
              <a:t>] </a:t>
            </a:r>
            <a:endParaRPr lang="en-US" sz="2900" dirty="0" smtClean="0">
              <a:cs typeface="Calibri"/>
            </a:endParaRPr>
          </a:p>
          <a:p>
            <a:pPr lvl="1"/>
            <a:r>
              <a:rPr lang="en-US" sz="2900" dirty="0">
                <a:cs typeface="Calibri"/>
              </a:rPr>
              <a:t>PUFs [KoeberlLiRejanWu14</a:t>
            </a:r>
            <a:r>
              <a:rPr lang="en-US" sz="2900" dirty="0" smtClean="0">
                <a:cs typeface="Calibri"/>
              </a:rPr>
              <a:t>]</a:t>
            </a:r>
            <a:endParaRPr lang="en-US" sz="2900" dirty="0">
              <a:cs typeface="Calibri"/>
            </a:endParaRPr>
          </a:p>
          <a:p>
            <a:r>
              <a:rPr lang="en-US" sz="3600" dirty="0" smtClean="0"/>
              <a:t>Entropy loss is considered in information-theoretic setting </a:t>
            </a:r>
            <a:br>
              <a:rPr lang="en-US" sz="3600" dirty="0" smtClean="0"/>
            </a:br>
            <a:r>
              <a:rPr lang="en-US" sz="3600" dirty="0" smtClean="0"/>
              <a:t>(all powerful adversary)</a:t>
            </a:r>
          </a:p>
          <a:p>
            <a:r>
              <a:rPr lang="en-US" sz="3600" dirty="0" smtClean="0"/>
              <a:t>Fuzzy extractors have two losses:</a:t>
            </a:r>
            <a:endParaRPr lang="en-US" sz="3600" dirty="0"/>
          </a:p>
          <a:p>
            <a:pPr lvl="1"/>
            <a:r>
              <a:rPr lang="en-US" sz="2900" dirty="0" smtClean="0"/>
              <a:t>Secure sketches lose at least the error correcting capability of the code </a:t>
            </a:r>
            <a:r>
              <a:rPr lang="en-US" sz="2900" dirty="0" smtClean="0">
                <a:latin typeface="Times New Roman"/>
                <a:cs typeface="Times New Roman"/>
              </a:rPr>
              <a:t>(</a:t>
            </a:r>
            <a:r>
              <a:rPr lang="en-US" sz="2900" i="1" dirty="0" smtClean="0">
                <a:latin typeface="Times New Roman"/>
                <a:cs typeface="Times New Roman"/>
              </a:rPr>
              <a:t>k</a:t>
            </a:r>
            <a:r>
              <a:rPr lang="en-US" sz="2900" dirty="0" smtClean="0">
                <a:latin typeface="Times New Roman"/>
                <a:cs typeface="Times New Roman"/>
              </a:rPr>
              <a:t>-</a:t>
            </a:r>
            <a:r>
              <a:rPr lang="en-US" sz="2900" i="1" dirty="0" smtClean="0">
                <a:latin typeface="Times New Roman"/>
                <a:cs typeface="Times New Roman"/>
              </a:rPr>
              <a:t>k’</a:t>
            </a:r>
            <a:r>
              <a:rPr lang="en-US" sz="2900" dirty="0" smtClean="0">
                <a:latin typeface="Times New Roman"/>
                <a:cs typeface="Times New Roman"/>
              </a:rPr>
              <a:t>)</a:t>
            </a:r>
            <a:r>
              <a:rPr lang="en-US" sz="2900" dirty="0" smtClean="0"/>
              <a:t> </a:t>
            </a:r>
          </a:p>
          <a:p>
            <a:pPr lvl="2"/>
            <a:r>
              <a:rPr lang="en-US" sz="2900" dirty="0" smtClean="0"/>
              <a:t>Iris ≈</a:t>
            </a:r>
            <a:r>
              <a:rPr lang="en-US" sz="2900" dirty="0" smtClean="0">
                <a:latin typeface="Times New Roman"/>
                <a:cs typeface="Times New Roman"/>
              </a:rPr>
              <a:t>200 bit error rate</a:t>
            </a:r>
            <a:endParaRPr lang="en-US" sz="2900" dirty="0" smtClean="0"/>
          </a:p>
          <a:p>
            <a:pPr lvl="1"/>
            <a:r>
              <a:rPr lang="en-US" sz="2900" dirty="0" smtClean="0"/>
              <a:t>Randomness extractors lose </a:t>
            </a:r>
            <a:br>
              <a:rPr lang="en-US" sz="2900" dirty="0" smtClean="0"/>
            </a:br>
            <a:r>
              <a:rPr lang="en-US" sz="2900" dirty="0" smtClean="0">
                <a:latin typeface="Times New Roman"/>
                <a:cs typeface="Times New Roman"/>
              </a:rPr>
              <a:t>2log (1</a:t>
            </a:r>
            <a:r>
              <a:rPr lang="en-US" sz="2900" i="1" dirty="0" smtClean="0">
                <a:latin typeface="Times New Roman"/>
                <a:cs typeface="Times New Roman"/>
              </a:rPr>
              <a:t>/</a:t>
            </a:r>
            <a:r>
              <a:rPr lang="en-US" sz="2900" i="1" dirty="0" err="1" smtClean="0">
                <a:latin typeface="Times New Roman"/>
                <a:cs typeface="Times New Roman"/>
              </a:rPr>
              <a:t>ε</a:t>
            </a:r>
            <a:r>
              <a:rPr lang="en-US" sz="2900" dirty="0" smtClean="0">
                <a:latin typeface="Times New Roman"/>
                <a:cs typeface="Times New Roman"/>
              </a:rPr>
              <a:t>)</a:t>
            </a:r>
            <a:r>
              <a:rPr lang="en-US" sz="2900" dirty="0" smtClean="0"/>
              <a:t> or between </a:t>
            </a:r>
            <a:r>
              <a:rPr lang="en-US" sz="2900" dirty="0" smtClean="0">
                <a:latin typeface="Times New Roman"/>
                <a:cs typeface="Times New Roman"/>
              </a:rPr>
              <a:t>60</a:t>
            </a:r>
            <a:r>
              <a:rPr lang="en-US" sz="2900" i="1" dirty="0" smtClean="0">
                <a:latin typeface="Times New Roman"/>
                <a:cs typeface="Times New Roman"/>
              </a:rPr>
              <a:t>-</a:t>
            </a:r>
            <a:r>
              <a:rPr lang="en-US" sz="2900" dirty="0" smtClean="0">
                <a:latin typeface="Times New Roman"/>
                <a:cs typeface="Times New Roman"/>
              </a:rPr>
              <a:t>100</a:t>
            </a:r>
            <a:r>
              <a:rPr lang="en-US" sz="2900" dirty="0" smtClean="0"/>
              <a:t> </a:t>
            </a:r>
            <a:r>
              <a:rPr lang="en-US" sz="2900" dirty="0" err="1" smtClean="0"/>
              <a:t>bits</a:t>
            </a:r>
            <a:r>
              <a:rPr lang="en-US" sz="2900" dirty="0" err="1" smtClean="0">
                <a:solidFill>
                  <a:schemeClr val="bg1"/>
                </a:solidFill>
              </a:rPr>
              <a:t>its</a:t>
            </a:r>
            <a:endParaRPr lang="en-US" sz="2900" dirty="0">
              <a:solidFill>
                <a:schemeClr val="bg1"/>
              </a:solidFill>
            </a:endParaRPr>
          </a:p>
        </p:txBody>
      </p:sp>
      <p:sp>
        <p:nvSpPr>
          <p:cNvPr id="19" name="TextBox 18"/>
          <p:cNvSpPr txBox="1"/>
          <p:nvPr/>
        </p:nvSpPr>
        <p:spPr>
          <a:xfrm>
            <a:off x="4648200" y="2590800"/>
            <a:ext cx="3886112" cy="1446550"/>
          </a:xfrm>
          <a:prstGeom prst="rect">
            <a:avLst/>
          </a:prstGeom>
          <a:noFill/>
        </p:spPr>
        <p:txBody>
          <a:bodyPr wrap="none" rtlCol="0">
            <a:spAutoFit/>
          </a:bodyPr>
          <a:lstStyle/>
          <a:p>
            <a:pPr>
              <a:defRPr/>
            </a:pPr>
            <a:r>
              <a:rPr lang="en-US" sz="1800" b="1" dirty="0"/>
              <a:t>[</a:t>
            </a:r>
            <a:r>
              <a:rPr lang="en-US" sz="1800" b="1" dirty="0" err="1"/>
              <a:t>DodisOstrovskyReyzinSmith</a:t>
            </a:r>
            <a:r>
              <a:rPr lang="en-US" sz="1800" b="1" dirty="0"/>
              <a:t>]</a:t>
            </a:r>
          </a:p>
          <a:p>
            <a:pPr>
              <a:defRPr/>
            </a:pPr>
            <a:r>
              <a:rPr lang="en-US" sz="1400" b="1" dirty="0"/>
              <a:t>Secure Sketch          Error-Correcting </a:t>
            </a:r>
            <a:r>
              <a:rPr lang="en-US" sz="1400" b="1" dirty="0" smtClean="0"/>
              <a:t>Code</a:t>
            </a:r>
            <a:br>
              <a:rPr lang="en-US" sz="1400" b="1" dirty="0" smtClean="0"/>
            </a:br>
            <a:r>
              <a:rPr lang="en-US" sz="1400" b="1" dirty="0" smtClean="0"/>
              <a:t>                                (</a:t>
            </a:r>
            <a:r>
              <a:rPr lang="en-US" sz="1400" b="1" dirty="0"/>
              <a:t>corrects random errors)</a:t>
            </a:r>
          </a:p>
          <a:p>
            <a:pPr>
              <a:defRPr/>
            </a:pPr>
            <a:endParaRPr lang="en-US" sz="1400" b="1" dirty="0"/>
          </a:p>
          <a:p>
            <a:pPr>
              <a:defRPr/>
            </a:pPr>
            <a:r>
              <a:rPr lang="en-US" sz="1400" b="1" dirty="0"/>
              <a:t>Means </a:t>
            </a:r>
            <a:r>
              <a:rPr lang="en-US" sz="1400" i="1" dirty="0">
                <a:latin typeface="Times New Roman"/>
                <a:cs typeface="Times New Roman"/>
              </a:rPr>
              <a:t>k</a:t>
            </a:r>
            <a:r>
              <a:rPr lang="en-US" sz="1400" dirty="0">
                <a:latin typeface="Times New Roman"/>
                <a:cs typeface="Times New Roman"/>
              </a:rPr>
              <a:t>−</a:t>
            </a:r>
            <a:r>
              <a:rPr lang="en-US" sz="1400" i="1" dirty="0">
                <a:latin typeface="Times New Roman"/>
                <a:cs typeface="Times New Roman"/>
              </a:rPr>
              <a:t>k</a:t>
            </a:r>
            <a:r>
              <a:rPr lang="en-US" sz="1400" dirty="0">
                <a:latin typeface="Times New Roman"/>
                <a:cs typeface="Times New Roman"/>
              </a:rPr>
              <a:t>’≥ </a:t>
            </a:r>
            <a:r>
              <a:rPr lang="en-US" sz="1400" dirty="0" err="1">
                <a:latin typeface="Times New Roman"/>
                <a:cs typeface="Times New Roman"/>
              </a:rPr>
              <a:t>log|</a:t>
            </a:r>
            <a:r>
              <a:rPr lang="en-US" sz="1400" i="1" dirty="0" err="1">
                <a:latin typeface="Times New Roman"/>
                <a:cs typeface="Times New Roman"/>
              </a:rPr>
              <a:t>B</a:t>
            </a:r>
            <a:r>
              <a:rPr lang="en-US" sz="1400" i="1" baseline="-25000" dirty="0" err="1">
                <a:latin typeface="Times New Roman"/>
                <a:cs typeface="Times New Roman"/>
              </a:rPr>
              <a:t>dmax</a:t>
            </a:r>
            <a:r>
              <a:rPr lang="en-US" sz="1400" dirty="0">
                <a:latin typeface="Times New Roman"/>
                <a:cs typeface="Times New Roman"/>
              </a:rPr>
              <a:t>|</a:t>
            </a:r>
            <a:r>
              <a:rPr lang="en-US" sz="1400" b="1" dirty="0"/>
              <a:t> (Ball of radius </a:t>
            </a:r>
            <a:r>
              <a:rPr lang="en-US" sz="1400" i="1" dirty="0" err="1">
                <a:latin typeface="Times New Roman"/>
                <a:cs typeface="Times New Roman"/>
              </a:rPr>
              <a:t>d</a:t>
            </a:r>
            <a:r>
              <a:rPr lang="en-US" sz="1400" i="1" baseline="-25000" dirty="0" err="1">
                <a:latin typeface="Times New Roman"/>
                <a:cs typeface="Times New Roman"/>
              </a:rPr>
              <a:t>max</a:t>
            </a:r>
            <a:r>
              <a:rPr lang="en-US" sz="1400" b="1" dirty="0"/>
              <a:t>)</a:t>
            </a:r>
          </a:p>
          <a:p>
            <a:pPr algn="ctr"/>
            <a:endParaRPr lang="en-US" sz="14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1529670916"/>
              </p:ext>
            </p:extLst>
          </p:nvPr>
        </p:nvGraphicFramePr>
        <p:xfrm>
          <a:off x="5943600" y="2895600"/>
          <a:ext cx="517525" cy="323850"/>
        </p:xfrm>
        <a:graphic>
          <a:graphicData uri="http://schemas.openxmlformats.org/presentationml/2006/ole">
            <mc:AlternateContent xmlns:mc="http://schemas.openxmlformats.org/markup-compatibility/2006">
              <mc:Choice xmlns:v="urn:schemas-microsoft-com:vml" Requires="v">
                <p:oleObj spid="_x0000_s8244" name="Equation" r:id="rId7" imgW="203200" imgH="127000" progId="Equation.3">
                  <p:embed/>
                </p:oleObj>
              </mc:Choice>
              <mc:Fallback>
                <p:oleObj name="Equation" r:id="rId7" imgW="203200" imgH="127000" progId="Equation.3">
                  <p:embed/>
                  <p:pic>
                    <p:nvPicPr>
                      <p:cNvPr id="0" name=""/>
                      <p:cNvPicPr/>
                      <p:nvPr/>
                    </p:nvPicPr>
                    <p:blipFill>
                      <a:blip r:embed="rId8"/>
                      <a:stretch>
                        <a:fillRect/>
                      </a:stretch>
                    </p:blipFill>
                    <p:spPr>
                      <a:xfrm>
                        <a:off x="5943600" y="2895600"/>
                        <a:ext cx="517525" cy="323850"/>
                      </a:xfrm>
                      <a:prstGeom prst="rect">
                        <a:avLst/>
                      </a:prstGeom>
                    </p:spPr>
                  </p:pic>
                </p:oleObj>
              </mc:Fallback>
            </mc:AlternateContent>
          </a:graphicData>
        </a:graphic>
      </p:graphicFrame>
      <p:grpSp>
        <p:nvGrpSpPr>
          <p:cNvPr id="22" name="Group 21"/>
          <p:cNvGrpSpPr/>
          <p:nvPr/>
        </p:nvGrpSpPr>
        <p:grpSpPr>
          <a:xfrm>
            <a:off x="4651639" y="4729654"/>
            <a:ext cx="794401" cy="401091"/>
            <a:chOff x="4651639" y="4729654"/>
            <a:chExt cx="794401" cy="401091"/>
          </a:xfrm>
        </p:grpSpPr>
        <p:pic>
          <p:nvPicPr>
            <p:cNvPr id="13" name="Picture 12" descr="imgres.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51639" y="4736270"/>
              <a:ext cx="311089" cy="335573"/>
            </a:xfrm>
            <a:prstGeom prst="rect">
              <a:avLst/>
            </a:prstGeom>
          </p:spPr>
        </p:pic>
        <p:pic>
          <p:nvPicPr>
            <p:cNvPr id="17" name="Picture 16" descr="imag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5085" y="4729654"/>
              <a:ext cx="350955" cy="401091"/>
            </a:xfrm>
            <a:prstGeom prst="rect">
              <a:avLst/>
            </a:prstGeom>
          </p:spPr>
        </p:pic>
        <p:cxnSp>
          <p:nvCxnSpPr>
            <p:cNvPr id="16" name="Straight Connector 15"/>
            <p:cNvCxnSpPr/>
            <p:nvPr/>
          </p:nvCxnSpPr>
          <p:spPr bwMode="auto">
            <a:xfrm flipV="1">
              <a:off x="4941183" y="4736270"/>
              <a:ext cx="145523" cy="377049"/>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2439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Noisy Authentication Sources</a:t>
            </a:r>
          </a:p>
          <a:p>
            <a:r>
              <a:rPr lang="en-US" dirty="0" smtClean="0"/>
              <a:t>Fuzzy Extractors</a:t>
            </a:r>
          </a:p>
          <a:p>
            <a:r>
              <a:rPr lang="en-US" dirty="0" smtClean="0"/>
              <a:t>Limitations of Standard Techniques</a:t>
            </a:r>
          </a:p>
          <a:p>
            <a:r>
              <a:rPr lang="en-US" dirty="0" smtClean="0"/>
              <a:t>Current Work</a:t>
            </a:r>
          </a:p>
        </p:txBody>
      </p:sp>
      <p:sp>
        <p:nvSpPr>
          <p:cNvPr id="5" name="Right Arrow 4"/>
          <p:cNvSpPr/>
          <p:nvPr/>
        </p:nvSpPr>
        <p:spPr>
          <a:xfrm>
            <a:off x="1593585" y="3039428"/>
            <a:ext cx="666082" cy="454850"/>
          </a:xfrm>
          <a:prstGeom prst="rightArrow">
            <a:avLst/>
          </a:prstGeom>
          <a:solidFill>
            <a:schemeClr val="accent5"/>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42121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Noisy Authentication Sources</a:t>
            </a:r>
          </a:p>
          <a:p>
            <a:r>
              <a:rPr lang="en-US" dirty="0" smtClean="0"/>
              <a:t>Fuzzy Extractors</a:t>
            </a:r>
          </a:p>
          <a:p>
            <a:r>
              <a:rPr lang="en-US" dirty="0" smtClean="0"/>
              <a:t>Limitations of Standard Techniques</a:t>
            </a:r>
          </a:p>
          <a:p>
            <a:r>
              <a:rPr lang="en-US" dirty="0" smtClean="0"/>
              <a:t>Current Work</a:t>
            </a:r>
          </a:p>
        </p:txBody>
      </p:sp>
      <p:sp>
        <p:nvSpPr>
          <p:cNvPr id="5" name="Right Arrow 4"/>
          <p:cNvSpPr/>
          <p:nvPr/>
        </p:nvSpPr>
        <p:spPr>
          <a:xfrm>
            <a:off x="1600200" y="1641777"/>
            <a:ext cx="666082" cy="454850"/>
          </a:xfrm>
          <a:prstGeom prst="rightArrow">
            <a:avLst/>
          </a:prstGeom>
          <a:solidFill>
            <a:schemeClr val="accent5"/>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7770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1143000"/>
          </a:xfrm>
        </p:spPr>
        <p:txBody>
          <a:bodyPr/>
          <a:lstStyle/>
          <a:p>
            <a:r>
              <a:rPr lang="en-US" dirty="0" smtClean="0"/>
              <a:t>When is security possible?</a:t>
            </a:r>
            <a:endParaRPr lang="en-US" dirty="0"/>
          </a:p>
        </p:txBody>
      </p:sp>
      <p:sp>
        <p:nvSpPr>
          <p:cNvPr id="8" name="Content Placeholder 2"/>
          <p:cNvSpPr>
            <a:spLocks noGrp="1"/>
          </p:cNvSpPr>
          <p:nvPr>
            <p:ph idx="1"/>
          </p:nvPr>
        </p:nvSpPr>
        <p:spPr>
          <a:xfrm>
            <a:off x="475489" y="1289304"/>
            <a:ext cx="3470732" cy="4828032"/>
          </a:xfrm>
        </p:spPr>
        <p:txBody>
          <a:bodyPr>
            <a:noAutofit/>
          </a:bodyPr>
          <a:lstStyle/>
          <a:p>
            <a:r>
              <a:rPr lang="en-US" sz="1800" dirty="0" smtClean="0"/>
              <a:t>Some distributions are inherently insecure</a:t>
            </a:r>
          </a:p>
          <a:p>
            <a:r>
              <a:rPr lang="en-US" sz="1800" dirty="0" smtClean="0"/>
              <a:t>If points are close, no security possible</a:t>
            </a:r>
          </a:p>
          <a:p>
            <a:r>
              <a:rPr lang="en-US" sz="1800" dirty="0" smtClean="0"/>
              <a:t>Ideal world:</a:t>
            </a:r>
          </a:p>
          <a:p>
            <a:endParaRPr lang="en-US" sz="1800" dirty="0"/>
          </a:p>
          <a:p>
            <a:endParaRPr lang="en-US" sz="1800" dirty="0" smtClean="0"/>
          </a:p>
          <a:p>
            <a:endParaRPr lang="en-US" sz="1800" dirty="0"/>
          </a:p>
          <a:p>
            <a:endParaRPr lang="en-US" sz="1800" dirty="0" smtClean="0"/>
          </a:p>
          <a:p>
            <a:r>
              <a:rPr lang="en-US" sz="1800" dirty="0" smtClean="0"/>
              <a:t>Possible using:</a:t>
            </a:r>
          </a:p>
          <a:p>
            <a:pPr lvl="1"/>
            <a:r>
              <a:rPr lang="en-US" sz="1600" dirty="0" smtClean="0"/>
              <a:t>Multi-Party Computation </a:t>
            </a:r>
            <a:br>
              <a:rPr lang="en-US" sz="1600" dirty="0" smtClean="0"/>
            </a:br>
            <a:r>
              <a:rPr lang="en-US" sz="1600" dirty="0" smtClean="0"/>
              <a:t>(in interactive setting)</a:t>
            </a:r>
          </a:p>
          <a:p>
            <a:pPr lvl="1"/>
            <a:r>
              <a:rPr lang="en-US" sz="1600" dirty="0" smtClean="0"/>
              <a:t>Obfuscation (under </a:t>
            </a:r>
            <a:r>
              <a:rPr lang="en-US" sz="1600" i="1" dirty="0" smtClean="0"/>
              <a:t>very</a:t>
            </a:r>
            <a:r>
              <a:rPr lang="en-US" sz="1600" dirty="0" smtClean="0"/>
              <a:t> strong assumptions)</a:t>
            </a:r>
          </a:p>
          <a:p>
            <a:pPr marL="283464" lvl="1" indent="0">
              <a:buNone/>
            </a:pPr>
            <a:r>
              <a:rPr lang="en-US" sz="1600" dirty="0" smtClean="0"/>
              <a:t>[BitanskiCanettiKalaiPaneth14]</a:t>
            </a:r>
            <a:endParaRPr lang="en-US" sz="1600" dirty="0"/>
          </a:p>
        </p:txBody>
      </p:sp>
      <p:sp>
        <p:nvSpPr>
          <p:cNvPr id="9" name="TextBox 8"/>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0" name="Oval 9"/>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4105726" y="1837387"/>
            <a:ext cx="2476418" cy="923330"/>
          </a:xfrm>
          <a:prstGeom prst="rect">
            <a:avLst/>
          </a:prstGeom>
          <a:noFill/>
        </p:spPr>
        <p:txBody>
          <a:bodyPr wrap="none" rtlCol="0">
            <a:spAutoFit/>
          </a:bodyPr>
          <a:lstStyle/>
          <a:p>
            <a:r>
              <a:rPr lang="en-US" sz="1800" dirty="0" smtClean="0"/>
              <a:t>By providing </a:t>
            </a:r>
            <a:r>
              <a:rPr lang="en-US" sz="1800" i="1" dirty="0" smtClean="0">
                <a:latin typeface="Times New Roman"/>
                <a:cs typeface="Times New Roman"/>
              </a:rPr>
              <a:t>x*</a:t>
            </a:r>
            <a:r>
              <a:rPr lang="en-US" sz="1800" dirty="0" smtClean="0"/>
              <a:t> to </a:t>
            </a:r>
            <a:r>
              <a:rPr lang="en-US" sz="1800" i="1" dirty="0" smtClean="0">
                <a:latin typeface="Times New Roman"/>
                <a:cs typeface="Times New Roman"/>
              </a:rPr>
              <a:t>Rep</a:t>
            </a:r>
          </a:p>
          <a:p>
            <a:r>
              <a:rPr lang="en-US" sz="1800" dirty="0" smtClean="0"/>
              <a:t>the adversary always </a:t>
            </a:r>
          </a:p>
          <a:p>
            <a:r>
              <a:rPr lang="en-US" sz="1800" dirty="0" smtClean="0"/>
              <a:t>learns </a:t>
            </a:r>
            <a:r>
              <a:rPr lang="en-US" sz="1800" i="1" dirty="0" smtClean="0">
                <a:latin typeface="Times New Roman"/>
                <a:cs typeface="Times New Roman"/>
              </a:rPr>
              <a:t>key</a:t>
            </a:r>
            <a:endParaRPr lang="en-US" sz="1800" i="1" dirty="0">
              <a:latin typeface="Times New Roman"/>
              <a:cs typeface="Times New Roman"/>
            </a:endParaRPr>
          </a:p>
        </p:txBody>
      </p:sp>
      <p:sp>
        <p:nvSpPr>
          <p:cNvPr id="13" name="Rectangle 12"/>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4" name="Oval 13"/>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Rectangle 3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1077915" y="3420632"/>
            <a:ext cx="1163496" cy="1163496"/>
            <a:chOff x="1752614" y="3460321"/>
            <a:chExt cx="1163496" cy="1163496"/>
          </a:xfrm>
        </p:grpSpPr>
        <p:sp>
          <p:nvSpPr>
            <p:cNvPr id="33" name="Oval 32"/>
            <p:cNvSpPr/>
            <p:nvPr/>
          </p:nvSpPr>
          <p:spPr>
            <a:xfrm>
              <a:off x="1752614" y="3460321"/>
              <a:ext cx="1163496" cy="1163496"/>
            </a:xfrm>
            <a:prstGeom prst="ellipse">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latin typeface="Avenir Book"/>
              </a:endParaRPr>
            </a:p>
          </p:txBody>
        </p:sp>
        <p:graphicFrame>
          <p:nvGraphicFramePr>
            <p:cNvPr id="41" name="Object 40"/>
            <p:cNvGraphicFramePr>
              <a:graphicFrameLocks noChangeAspect="1"/>
            </p:cNvGraphicFramePr>
            <p:nvPr>
              <p:extLst>
                <p:ext uri="{D42A27DB-BD31-4B8C-83A1-F6EECF244321}">
                  <p14:modId xmlns:p14="http://schemas.microsoft.com/office/powerpoint/2010/main" val="88347557"/>
                </p:ext>
              </p:extLst>
            </p:nvPr>
          </p:nvGraphicFramePr>
          <p:xfrm>
            <a:off x="2197015" y="4199537"/>
            <a:ext cx="263525" cy="241300"/>
          </p:xfrm>
          <a:graphic>
            <a:graphicData uri="http://schemas.openxmlformats.org/presentationml/2006/ole">
              <mc:AlternateContent xmlns:mc="http://schemas.openxmlformats.org/markup-compatibility/2006">
                <mc:Choice xmlns:v="urn:schemas-microsoft-com:vml" Requires="v">
                  <p:oleObj spid="_x0000_s85055"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2197015" y="4199537"/>
                          <a:ext cx="263525" cy="241300"/>
                        </a:xfrm>
                        <a:prstGeom prst="rect">
                          <a:avLst/>
                        </a:prstGeom>
                      </p:spPr>
                    </p:pic>
                  </p:oleObj>
                </mc:Fallback>
              </mc:AlternateContent>
            </a:graphicData>
          </a:graphic>
        </p:graphicFrame>
        <p:grpSp>
          <p:nvGrpSpPr>
            <p:cNvPr id="42" name="Group 41"/>
            <p:cNvGrpSpPr/>
            <p:nvPr/>
          </p:nvGrpSpPr>
          <p:grpSpPr>
            <a:xfrm>
              <a:off x="2064710" y="3680496"/>
              <a:ext cx="579497" cy="369332"/>
              <a:chOff x="4238310" y="720459"/>
              <a:chExt cx="579497" cy="369332"/>
            </a:xfrm>
          </p:grpSpPr>
          <p:sp>
            <p:nvSpPr>
              <p:cNvPr id="43" name="Rectangle 42"/>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cxnSp>
        <p:nvCxnSpPr>
          <p:cNvPr id="46" name="Straight Arrow Connector 45"/>
          <p:cNvCxnSpPr/>
          <p:nvPr/>
        </p:nvCxnSpPr>
        <p:spPr bwMode="auto">
          <a:xfrm flipV="1">
            <a:off x="275529" y="400490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7" name="Group 46"/>
          <p:cNvGrpSpPr/>
          <p:nvPr/>
        </p:nvGrpSpPr>
        <p:grpSpPr>
          <a:xfrm>
            <a:off x="488950" y="3645748"/>
            <a:ext cx="374650" cy="308715"/>
            <a:chOff x="4831333" y="3048000"/>
            <a:chExt cx="374650" cy="308186"/>
          </a:xfrm>
        </p:grpSpPr>
        <p:sp>
          <p:nvSpPr>
            <p:cNvPr id="48" name="Rectangle 47"/>
            <p:cNvSpPr/>
            <p:nvPr/>
          </p:nvSpPr>
          <p:spPr>
            <a:xfrm>
              <a:off x="4876800" y="3048000"/>
              <a:ext cx="304800" cy="2775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9" name="Object 48"/>
            <p:cNvGraphicFramePr>
              <a:graphicFrameLocks noChangeAspect="1"/>
            </p:cNvGraphicFramePr>
            <p:nvPr>
              <p:extLst>
                <p:ext uri="{D42A27DB-BD31-4B8C-83A1-F6EECF244321}">
                  <p14:modId xmlns:p14="http://schemas.microsoft.com/office/powerpoint/2010/main" val="1359628426"/>
                </p:ext>
              </p:extLst>
            </p:nvPr>
          </p:nvGraphicFramePr>
          <p:xfrm>
            <a:off x="4831333" y="3048211"/>
            <a:ext cx="374650" cy="307975"/>
          </p:xfrm>
          <a:graphic>
            <a:graphicData uri="http://schemas.openxmlformats.org/presentationml/2006/ole">
              <mc:AlternateContent xmlns:mc="http://schemas.openxmlformats.org/markup-compatibility/2006">
                <mc:Choice xmlns:v="urn:schemas-microsoft-com:vml" Requires="v">
                  <p:oleObj spid="_x0000_s85056" name="Equation" r:id="rId6" imgW="215900" imgH="177800" progId="Equation.3">
                    <p:embed/>
                  </p:oleObj>
                </mc:Choice>
                <mc:Fallback>
                  <p:oleObj name="Equation" r:id="rId6" imgW="215900" imgH="177800" progId="Equation.3">
                    <p:embed/>
                    <p:pic>
                      <p:nvPicPr>
                        <p:cNvPr id="0" name=""/>
                        <p:cNvPicPr/>
                        <p:nvPr/>
                      </p:nvPicPr>
                      <p:blipFill>
                        <a:blip r:embed="rId7"/>
                        <a:stretch>
                          <a:fillRect/>
                        </a:stretch>
                      </p:blipFill>
                      <p:spPr>
                        <a:xfrm>
                          <a:off x="4831333" y="3048211"/>
                          <a:ext cx="374650" cy="307975"/>
                        </a:xfrm>
                        <a:prstGeom prst="rect">
                          <a:avLst/>
                        </a:prstGeom>
                      </p:spPr>
                    </p:pic>
                  </p:oleObj>
                </mc:Fallback>
              </mc:AlternateContent>
            </a:graphicData>
          </a:graphic>
        </p:graphicFrame>
      </p:grpSp>
      <p:cxnSp>
        <p:nvCxnSpPr>
          <p:cNvPr id="50" name="Straight Arrow Connector 49"/>
          <p:cNvCxnSpPr/>
          <p:nvPr/>
        </p:nvCxnSpPr>
        <p:spPr bwMode="auto">
          <a:xfrm flipV="1">
            <a:off x="2253587" y="395886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53" name="Object 52"/>
          <p:cNvGraphicFramePr>
            <a:graphicFrameLocks noChangeAspect="1"/>
          </p:cNvGraphicFramePr>
          <p:nvPr>
            <p:extLst>
              <p:ext uri="{D42A27DB-BD31-4B8C-83A1-F6EECF244321}">
                <p14:modId xmlns:p14="http://schemas.microsoft.com/office/powerpoint/2010/main" val="1672527871"/>
              </p:ext>
            </p:extLst>
          </p:nvPr>
        </p:nvGraphicFramePr>
        <p:xfrm>
          <a:off x="2224088" y="2740025"/>
          <a:ext cx="1587500" cy="1168400"/>
        </p:xfrm>
        <a:graphic>
          <a:graphicData uri="http://schemas.openxmlformats.org/presentationml/2006/ole">
            <mc:AlternateContent xmlns:mc="http://schemas.openxmlformats.org/markup-compatibility/2006">
              <mc:Choice xmlns:v="urn:schemas-microsoft-com:vml" Requires="v">
                <p:oleObj spid="_x0000_s85057" name="Equation" r:id="rId8" imgW="914400" imgH="673100" progId="Equation.3">
                  <p:embed/>
                </p:oleObj>
              </mc:Choice>
              <mc:Fallback>
                <p:oleObj name="Equation" r:id="rId8" imgW="914400" imgH="673100" progId="Equation.3">
                  <p:embed/>
                  <p:pic>
                    <p:nvPicPr>
                      <p:cNvPr id="0" name=""/>
                      <p:cNvPicPr/>
                      <p:nvPr/>
                    </p:nvPicPr>
                    <p:blipFill>
                      <a:blip r:embed="rId9"/>
                      <a:stretch>
                        <a:fillRect/>
                      </a:stretch>
                    </p:blipFill>
                    <p:spPr>
                      <a:xfrm>
                        <a:off x="2224088" y="2740025"/>
                        <a:ext cx="1587500" cy="1168400"/>
                      </a:xfrm>
                      <a:prstGeom prst="rect">
                        <a:avLst/>
                      </a:prstGeom>
                    </p:spPr>
                  </p:pic>
                </p:oleObj>
              </mc:Fallback>
            </mc:AlternateContent>
          </a:graphicData>
        </a:graphic>
      </p:graphicFrame>
      <p:grpSp>
        <p:nvGrpSpPr>
          <p:cNvPr id="55" name="Group 54"/>
          <p:cNvGrpSpPr/>
          <p:nvPr/>
        </p:nvGrpSpPr>
        <p:grpSpPr>
          <a:xfrm>
            <a:off x="2150697" y="2675031"/>
            <a:ext cx="579497" cy="369332"/>
            <a:chOff x="4238310" y="720459"/>
            <a:chExt cx="579497" cy="369332"/>
          </a:xfrm>
        </p:grpSpPr>
        <p:sp>
          <p:nvSpPr>
            <p:cNvPr id="56" name="Rectangle 5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324782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animEffect transition="in" filter="fade">
                                      <p:cBhvr>
                                        <p:cTn id="59" dur="500"/>
                                        <p:tgtEl>
                                          <p:spTgt spid="8">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3"/>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xEl>
                                              <p:pRg st="7" end="7"/>
                                            </p:txEl>
                                          </p:spTgt>
                                        </p:tgtEl>
                                        <p:attrNameLst>
                                          <p:attrName>style.visibility</p:attrName>
                                        </p:attrNameLst>
                                      </p:cBhvr>
                                      <p:to>
                                        <p:strVal val="visible"/>
                                      </p:to>
                                    </p:set>
                                    <p:animEffect transition="in" filter="fade">
                                      <p:cBhvr>
                                        <p:cTn id="82" dur="500"/>
                                        <p:tgtEl>
                                          <p:spTgt spid="8">
                                            <p:txEl>
                                              <p:pRg st="7" end="7"/>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
                                            <p:txEl>
                                              <p:pRg st="8" end="8"/>
                                            </p:txEl>
                                          </p:spTgt>
                                        </p:tgtEl>
                                        <p:attrNameLst>
                                          <p:attrName>style.visibility</p:attrName>
                                        </p:attrNameLst>
                                      </p:cBhvr>
                                      <p:to>
                                        <p:strVal val="visible"/>
                                      </p:to>
                                    </p:set>
                                    <p:animEffect transition="in" filter="fade">
                                      <p:cBhvr>
                                        <p:cTn id="85" dur="500"/>
                                        <p:tgtEl>
                                          <p:spTgt spid="8">
                                            <p:txEl>
                                              <p:pRg st="8" end="8"/>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
                                            <p:txEl>
                                              <p:pRg st="9" end="9"/>
                                            </p:txEl>
                                          </p:spTgt>
                                        </p:tgtEl>
                                        <p:attrNameLst>
                                          <p:attrName>style.visibility</p:attrName>
                                        </p:attrNameLst>
                                      </p:cBhvr>
                                      <p:to>
                                        <p:strVal val="visible"/>
                                      </p:to>
                                    </p:set>
                                    <p:animEffect transition="in" filter="fade">
                                      <p:cBhvr>
                                        <p:cTn id="88" dur="500"/>
                                        <p:tgtEl>
                                          <p:spTgt spid="8">
                                            <p:txEl>
                                              <p:pRg st="9" end="9"/>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
                                            <p:txEl>
                                              <p:pRg st="10" end="10"/>
                                            </p:txEl>
                                          </p:spTgt>
                                        </p:tgtEl>
                                        <p:attrNameLst>
                                          <p:attrName>style.visibility</p:attrName>
                                        </p:attrNameLst>
                                      </p:cBhvr>
                                      <p:to>
                                        <p:strVal val="visible"/>
                                      </p:to>
                                    </p:set>
                                    <p:animEffect transition="in" filter="fade">
                                      <p:cBhvr>
                                        <p:cTn id="91"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P spid="12" grpId="0"/>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1143000"/>
          </a:xfrm>
        </p:spPr>
        <p:txBody>
          <a:bodyPr/>
          <a:lstStyle/>
          <a:p>
            <a:r>
              <a:rPr lang="en-US" dirty="0" smtClean="0"/>
              <a:t>When is security possible?</a:t>
            </a:r>
            <a:endParaRPr lang="en-US" dirty="0"/>
          </a:p>
        </p:txBody>
      </p:sp>
      <p:sp>
        <p:nvSpPr>
          <p:cNvPr id="8" name="Content Placeholder 2"/>
          <p:cNvSpPr>
            <a:spLocks noGrp="1"/>
          </p:cNvSpPr>
          <p:nvPr>
            <p:ph idx="1"/>
          </p:nvPr>
        </p:nvSpPr>
        <p:spPr>
          <a:xfrm>
            <a:off x="165368" y="3148694"/>
            <a:ext cx="3780853" cy="2968641"/>
          </a:xfrm>
        </p:spPr>
        <p:txBody>
          <a:bodyPr>
            <a:normAutofit/>
          </a:bodyPr>
          <a:lstStyle/>
          <a:p>
            <a:r>
              <a:rPr lang="en-US" dirty="0" smtClean="0"/>
              <a:t>Hope: provide strong key whenever a negligible fraction of probability mass is within distance </a:t>
            </a:r>
            <a:r>
              <a:rPr lang="en-US" b="0" i="1" dirty="0" err="1" smtClean="0">
                <a:latin typeface="Times New Roman"/>
                <a:cs typeface="Times New Roman"/>
              </a:rPr>
              <a:t>d</a:t>
            </a:r>
            <a:r>
              <a:rPr lang="en-US" b="0" i="1" baseline="-25000" dirty="0" err="1" smtClean="0">
                <a:latin typeface="Times New Roman"/>
                <a:cs typeface="Times New Roman"/>
              </a:rPr>
              <a:t>max</a:t>
            </a:r>
            <a:endParaRPr lang="en-US" b="0" i="1" baseline="-25000" dirty="0" smtClean="0">
              <a:latin typeface="Times New Roman"/>
              <a:cs typeface="Times New Roman"/>
            </a:endParaRPr>
          </a:p>
          <a:p>
            <a:r>
              <a:rPr lang="en-US" dirty="0" smtClean="0">
                <a:latin typeface="Arial"/>
                <a:cs typeface="Arial"/>
              </a:rPr>
              <a:t>New entropy notion!</a:t>
            </a:r>
          </a:p>
          <a:p>
            <a:pPr lvl="1"/>
            <a:r>
              <a:rPr lang="en-US" dirty="0">
                <a:latin typeface="Arial"/>
                <a:cs typeface="Arial"/>
              </a:rPr>
              <a:t>F</a:t>
            </a:r>
            <a:r>
              <a:rPr lang="en-US" dirty="0" smtClean="0">
                <a:latin typeface="Arial"/>
                <a:cs typeface="Arial"/>
              </a:rPr>
              <a:t>uzzy min-entropy is the maximum weight ball of a probability distribution</a:t>
            </a:r>
            <a:endParaRPr lang="en-US" dirty="0">
              <a:latin typeface="Arial"/>
              <a:cs typeface="Arial"/>
            </a:endParaRPr>
          </a:p>
        </p:txBody>
      </p:sp>
      <p:sp>
        <p:nvSpPr>
          <p:cNvPr id="9" name="TextBox 8"/>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0" name="Oval 9"/>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4105726" y="1837387"/>
            <a:ext cx="2476418" cy="923330"/>
          </a:xfrm>
          <a:prstGeom prst="rect">
            <a:avLst/>
          </a:prstGeom>
          <a:noFill/>
        </p:spPr>
        <p:txBody>
          <a:bodyPr wrap="none" rtlCol="0">
            <a:spAutoFit/>
          </a:bodyPr>
          <a:lstStyle/>
          <a:p>
            <a:r>
              <a:rPr lang="en-US" sz="1800" dirty="0" smtClean="0"/>
              <a:t>By providing </a:t>
            </a:r>
            <a:r>
              <a:rPr lang="en-US" sz="1800" i="1" dirty="0" smtClean="0">
                <a:latin typeface="Times New Roman"/>
                <a:cs typeface="Times New Roman"/>
              </a:rPr>
              <a:t>x*</a:t>
            </a:r>
            <a:r>
              <a:rPr lang="en-US" sz="1800" dirty="0" smtClean="0"/>
              <a:t> to </a:t>
            </a:r>
            <a:r>
              <a:rPr lang="en-US" sz="1800" i="1" dirty="0" smtClean="0">
                <a:latin typeface="Times New Roman"/>
                <a:cs typeface="Times New Roman"/>
              </a:rPr>
              <a:t>Rep</a:t>
            </a:r>
          </a:p>
          <a:p>
            <a:r>
              <a:rPr lang="en-US" sz="1800" dirty="0" smtClean="0"/>
              <a:t>the adversary always </a:t>
            </a:r>
          </a:p>
          <a:p>
            <a:r>
              <a:rPr lang="en-US" sz="1800" dirty="0" smtClean="0"/>
              <a:t>learns </a:t>
            </a:r>
            <a:r>
              <a:rPr lang="en-US" sz="1800" i="1" dirty="0" smtClean="0">
                <a:latin typeface="Times New Roman"/>
                <a:cs typeface="Times New Roman"/>
              </a:rPr>
              <a:t>key</a:t>
            </a:r>
            <a:endParaRPr lang="en-US" sz="1800" i="1" dirty="0">
              <a:latin typeface="Times New Roman"/>
              <a:cs typeface="Times New Roman"/>
            </a:endParaRPr>
          </a:p>
        </p:txBody>
      </p:sp>
      <p:sp>
        <p:nvSpPr>
          <p:cNvPr id="13" name="Rectangle 12"/>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4" name="Oval 13"/>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Rectangle 3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341676" y="1067610"/>
            <a:ext cx="3629197" cy="1915712"/>
            <a:chOff x="275529" y="2668416"/>
            <a:chExt cx="3629197" cy="1915712"/>
          </a:xfrm>
        </p:grpSpPr>
        <p:grpSp>
          <p:nvGrpSpPr>
            <p:cNvPr id="45" name="Group 44"/>
            <p:cNvGrpSpPr/>
            <p:nvPr/>
          </p:nvGrpSpPr>
          <p:grpSpPr>
            <a:xfrm>
              <a:off x="1077915" y="3420632"/>
              <a:ext cx="1163496" cy="1163496"/>
              <a:chOff x="1752614" y="3460321"/>
              <a:chExt cx="1163496" cy="1163496"/>
            </a:xfrm>
          </p:grpSpPr>
          <p:sp>
            <p:nvSpPr>
              <p:cNvPr id="33" name="Oval 32"/>
              <p:cNvSpPr/>
              <p:nvPr/>
            </p:nvSpPr>
            <p:spPr>
              <a:xfrm>
                <a:off x="1752614" y="3460321"/>
                <a:ext cx="1163496" cy="1163496"/>
              </a:xfrm>
              <a:prstGeom prst="ellipse">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latin typeface="Avenir Book"/>
                </a:endParaRPr>
              </a:p>
            </p:txBody>
          </p:sp>
          <p:graphicFrame>
            <p:nvGraphicFramePr>
              <p:cNvPr id="41" name="Object 40"/>
              <p:cNvGraphicFramePr>
                <a:graphicFrameLocks noChangeAspect="1"/>
              </p:cNvGraphicFramePr>
              <p:nvPr>
                <p:extLst>
                  <p:ext uri="{D42A27DB-BD31-4B8C-83A1-F6EECF244321}">
                    <p14:modId xmlns:p14="http://schemas.microsoft.com/office/powerpoint/2010/main" val="1757776774"/>
                  </p:ext>
                </p:extLst>
              </p:nvPr>
            </p:nvGraphicFramePr>
            <p:xfrm>
              <a:off x="2197015" y="4199537"/>
              <a:ext cx="263525" cy="241300"/>
            </p:xfrm>
            <a:graphic>
              <a:graphicData uri="http://schemas.openxmlformats.org/presentationml/2006/ole">
                <mc:AlternateContent xmlns:mc="http://schemas.openxmlformats.org/markup-compatibility/2006">
                  <mc:Choice xmlns:v="urn:schemas-microsoft-com:vml" Requires="v">
                    <p:oleObj spid="_x0000_s86076"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2197015" y="4199537"/>
                            <a:ext cx="263525" cy="241300"/>
                          </a:xfrm>
                          <a:prstGeom prst="rect">
                            <a:avLst/>
                          </a:prstGeom>
                        </p:spPr>
                      </p:pic>
                    </p:oleObj>
                  </mc:Fallback>
                </mc:AlternateContent>
              </a:graphicData>
            </a:graphic>
          </p:graphicFrame>
          <p:grpSp>
            <p:nvGrpSpPr>
              <p:cNvPr id="42" name="Group 41"/>
              <p:cNvGrpSpPr/>
              <p:nvPr/>
            </p:nvGrpSpPr>
            <p:grpSpPr>
              <a:xfrm>
                <a:off x="2064710" y="3680496"/>
                <a:ext cx="579497" cy="369332"/>
                <a:chOff x="4238310" y="720459"/>
                <a:chExt cx="579497" cy="369332"/>
              </a:xfrm>
            </p:grpSpPr>
            <p:sp>
              <p:nvSpPr>
                <p:cNvPr id="43" name="Rectangle 42"/>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cxnSp>
          <p:nvCxnSpPr>
            <p:cNvPr id="46" name="Straight Arrow Connector 45"/>
            <p:cNvCxnSpPr/>
            <p:nvPr/>
          </p:nvCxnSpPr>
          <p:spPr bwMode="auto">
            <a:xfrm flipV="1">
              <a:off x="275529" y="400490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7" name="Group 46"/>
            <p:cNvGrpSpPr/>
            <p:nvPr/>
          </p:nvGrpSpPr>
          <p:grpSpPr>
            <a:xfrm>
              <a:off x="488950" y="3645748"/>
              <a:ext cx="374650" cy="308715"/>
              <a:chOff x="4831333" y="3048000"/>
              <a:chExt cx="374650" cy="308186"/>
            </a:xfrm>
          </p:grpSpPr>
          <p:sp>
            <p:nvSpPr>
              <p:cNvPr id="48" name="Rectangle 47"/>
              <p:cNvSpPr/>
              <p:nvPr/>
            </p:nvSpPr>
            <p:spPr>
              <a:xfrm>
                <a:off x="4876800" y="3048000"/>
                <a:ext cx="304800" cy="2775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9" name="Object 48"/>
              <p:cNvGraphicFramePr>
                <a:graphicFrameLocks noChangeAspect="1"/>
              </p:cNvGraphicFramePr>
              <p:nvPr>
                <p:extLst>
                  <p:ext uri="{D42A27DB-BD31-4B8C-83A1-F6EECF244321}">
                    <p14:modId xmlns:p14="http://schemas.microsoft.com/office/powerpoint/2010/main" val="3691995771"/>
                  </p:ext>
                </p:extLst>
              </p:nvPr>
            </p:nvGraphicFramePr>
            <p:xfrm>
              <a:off x="4831333" y="3048211"/>
              <a:ext cx="374650" cy="307975"/>
            </p:xfrm>
            <a:graphic>
              <a:graphicData uri="http://schemas.openxmlformats.org/presentationml/2006/ole">
                <mc:AlternateContent xmlns:mc="http://schemas.openxmlformats.org/markup-compatibility/2006">
                  <mc:Choice xmlns:v="urn:schemas-microsoft-com:vml" Requires="v">
                    <p:oleObj spid="_x0000_s86077" name="Equation" r:id="rId6" imgW="215900" imgH="177800" progId="Equation.3">
                      <p:embed/>
                    </p:oleObj>
                  </mc:Choice>
                  <mc:Fallback>
                    <p:oleObj name="Equation" r:id="rId6" imgW="215900" imgH="177800" progId="Equation.3">
                      <p:embed/>
                      <p:pic>
                        <p:nvPicPr>
                          <p:cNvPr id="0" name=""/>
                          <p:cNvPicPr/>
                          <p:nvPr/>
                        </p:nvPicPr>
                        <p:blipFill>
                          <a:blip r:embed="rId7"/>
                          <a:stretch>
                            <a:fillRect/>
                          </a:stretch>
                        </p:blipFill>
                        <p:spPr>
                          <a:xfrm>
                            <a:off x="4831333" y="3048211"/>
                            <a:ext cx="374650" cy="307975"/>
                          </a:xfrm>
                          <a:prstGeom prst="rect">
                            <a:avLst/>
                          </a:prstGeom>
                        </p:spPr>
                      </p:pic>
                    </p:oleObj>
                  </mc:Fallback>
                </mc:AlternateContent>
              </a:graphicData>
            </a:graphic>
          </p:graphicFrame>
        </p:grpSp>
        <p:cxnSp>
          <p:nvCxnSpPr>
            <p:cNvPr id="50" name="Straight Arrow Connector 49"/>
            <p:cNvCxnSpPr/>
            <p:nvPr/>
          </p:nvCxnSpPr>
          <p:spPr bwMode="auto">
            <a:xfrm flipV="1">
              <a:off x="2253587" y="395886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53" name="Object 52"/>
            <p:cNvGraphicFramePr>
              <a:graphicFrameLocks noChangeAspect="1"/>
            </p:cNvGraphicFramePr>
            <p:nvPr>
              <p:extLst>
                <p:ext uri="{D42A27DB-BD31-4B8C-83A1-F6EECF244321}">
                  <p14:modId xmlns:p14="http://schemas.microsoft.com/office/powerpoint/2010/main" val="1943649742"/>
                </p:ext>
              </p:extLst>
            </p:nvPr>
          </p:nvGraphicFramePr>
          <p:xfrm>
            <a:off x="2317226" y="2740631"/>
            <a:ext cx="1587500" cy="1168400"/>
          </p:xfrm>
          <a:graphic>
            <a:graphicData uri="http://schemas.openxmlformats.org/presentationml/2006/ole">
              <mc:AlternateContent xmlns:mc="http://schemas.openxmlformats.org/markup-compatibility/2006">
                <mc:Choice xmlns:v="urn:schemas-microsoft-com:vml" Requires="v">
                  <p:oleObj spid="_x0000_s86078" name="Equation" r:id="rId8" imgW="914400" imgH="673100" progId="Equation.3">
                    <p:embed/>
                  </p:oleObj>
                </mc:Choice>
                <mc:Fallback>
                  <p:oleObj name="Equation" r:id="rId8" imgW="914400" imgH="673100" progId="Equation.3">
                    <p:embed/>
                    <p:pic>
                      <p:nvPicPr>
                        <p:cNvPr id="0" name=""/>
                        <p:cNvPicPr/>
                        <p:nvPr/>
                      </p:nvPicPr>
                      <p:blipFill>
                        <a:blip r:embed="rId9"/>
                        <a:stretch>
                          <a:fillRect/>
                        </a:stretch>
                      </p:blipFill>
                      <p:spPr>
                        <a:xfrm>
                          <a:off x="2317226" y="2740631"/>
                          <a:ext cx="1587500" cy="1168400"/>
                        </a:xfrm>
                        <a:prstGeom prst="rect">
                          <a:avLst/>
                        </a:prstGeom>
                      </p:spPr>
                    </p:pic>
                  </p:oleObj>
                </mc:Fallback>
              </mc:AlternateContent>
            </a:graphicData>
          </a:graphic>
        </p:graphicFrame>
        <p:grpSp>
          <p:nvGrpSpPr>
            <p:cNvPr id="55" name="Group 54"/>
            <p:cNvGrpSpPr/>
            <p:nvPr/>
          </p:nvGrpSpPr>
          <p:grpSpPr>
            <a:xfrm>
              <a:off x="2263150" y="2668416"/>
              <a:ext cx="579497" cy="369332"/>
              <a:chOff x="4178779" y="700614"/>
              <a:chExt cx="579497" cy="369332"/>
            </a:xfrm>
          </p:grpSpPr>
          <p:sp>
            <p:nvSpPr>
              <p:cNvPr id="56" name="Rectangle 55"/>
              <p:cNvSpPr/>
              <p:nvPr/>
            </p:nvSpPr>
            <p:spPr>
              <a:xfrm>
                <a:off x="4267029"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178779" y="70061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spTree>
    <p:extLst>
      <p:ext uri="{BB962C8B-B14F-4D97-AF65-F5344CB8AC3E}">
        <p14:creationId xmlns:p14="http://schemas.microsoft.com/office/powerpoint/2010/main" val="36952904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1143000"/>
          </a:xfrm>
        </p:spPr>
        <p:txBody>
          <a:bodyPr/>
          <a:lstStyle/>
          <a:p>
            <a:r>
              <a:rPr lang="en-US" dirty="0" smtClean="0"/>
              <a:t>When is security possible?</a:t>
            </a:r>
            <a:endParaRPr lang="en-US" dirty="0"/>
          </a:p>
        </p:txBody>
      </p:sp>
      <p:sp>
        <p:nvSpPr>
          <p:cNvPr id="8" name="Content Placeholder 2"/>
          <p:cNvSpPr>
            <a:spLocks noGrp="1"/>
          </p:cNvSpPr>
          <p:nvPr>
            <p:ph idx="1"/>
          </p:nvPr>
        </p:nvSpPr>
        <p:spPr>
          <a:xfrm>
            <a:off x="165368" y="3148694"/>
            <a:ext cx="3780853" cy="2968641"/>
          </a:xfrm>
        </p:spPr>
        <p:txBody>
          <a:bodyPr>
            <a:normAutofit/>
          </a:bodyPr>
          <a:lstStyle/>
          <a:p>
            <a:r>
              <a:rPr lang="en-US" dirty="0" smtClean="0"/>
              <a:t>Hope: provide strong key whenever a negligible fraction of probability mass is within distance </a:t>
            </a:r>
            <a:r>
              <a:rPr lang="en-US" b="0" i="1" dirty="0" err="1" smtClean="0">
                <a:latin typeface="Times New Roman"/>
                <a:cs typeface="Times New Roman"/>
              </a:rPr>
              <a:t>d</a:t>
            </a:r>
            <a:r>
              <a:rPr lang="en-US" b="0" i="1" baseline="-25000" dirty="0" err="1" smtClean="0">
                <a:latin typeface="Times New Roman"/>
                <a:cs typeface="Times New Roman"/>
              </a:rPr>
              <a:t>max</a:t>
            </a:r>
            <a:endParaRPr lang="en-US" b="0" i="1" baseline="-25000" dirty="0" smtClean="0">
              <a:latin typeface="Times New Roman"/>
              <a:cs typeface="Times New Roman"/>
            </a:endParaRPr>
          </a:p>
          <a:p>
            <a:r>
              <a:rPr lang="en-US" dirty="0" smtClean="0">
                <a:latin typeface="Arial"/>
                <a:cs typeface="Arial"/>
              </a:rPr>
              <a:t>New entropy notion!</a:t>
            </a:r>
          </a:p>
          <a:p>
            <a:pPr lvl="1"/>
            <a:r>
              <a:rPr lang="en-US" dirty="0">
                <a:latin typeface="Arial"/>
                <a:cs typeface="Arial"/>
              </a:rPr>
              <a:t>F</a:t>
            </a:r>
            <a:r>
              <a:rPr lang="en-US" dirty="0" smtClean="0">
                <a:latin typeface="Arial"/>
                <a:cs typeface="Arial"/>
              </a:rPr>
              <a:t>uzzy min-entropy is the maximum weight ball of a probability distribution</a:t>
            </a:r>
          </a:p>
        </p:txBody>
      </p:sp>
      <p:sp>
        <p:nvSpPr>
          <p:cNvPr id="9" name="TextBox 8"/>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1" name="Oval 10"/>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Rectangle 3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bwMode="auto">
          <a:xfrm>
            <a:off x="4054277"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4169446"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5515949"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605269"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4277958"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5096273"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9" name="Oval 58"/>
          <p:cNvSpPr/>
          <p:nvPr/>
        </p:nvSpPr>
        <p:spPr bwMode="auto">
          <a:xfrm>
            <a:off x="5778315"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0" name="Oval 59"/>
          <p:cNvSpPr/>
          <p:nvPr/>
        </p:nvSpPr>
        <p:spPr bwMode="auto">
          <a:xfrm>
            <a:off x="4915271"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Oval 60"/>
          <p:cNvSpPr/>
          <p:nvPr/>
        </p:nvSpPr>
        <p:spPr bwMode="auto">
          <a:xfrm>
            <a:off x="5467424"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Oval 61"/>
          <p:cNvSpPr/>
          <p:nvPr/>
        </p:nvSpPr>
        <p:spPr bwMode="auto">
          <a:xfrm>
            <a:off x="5226162"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4458960"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5262784"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4458960"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6787859"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6460548"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097861"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7650014"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6330659"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7445374"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2" name="Oval 71"/>
          <p:cNvSpPr/>
          <p:nvPr/>
        </p:nvSpPr>
        <p:spPr bwMode="auto">
          <a:xfrm>
            <a:off x="6960851"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8307354"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7887678"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8569720"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8017567"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7250365"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a:xfrm>
            <a:off x="6511101" y="4035831"/>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0" name="Group 79"/>
          <p:cNvGrpSpPr/>
          <p:nvPr/>
        </p:nvGrpSpPr>
        <p:grpSpPr>
          <a:xfrm>
            <a:off x="341676" y="1067610"/>
            <a:ext cx="3629197" cy="1915712"/>
            <a:chOff x="275529" y="2668416"/>
            <a:chExt cx="3629197" cy="1915712"/>
          </a:xfrm>
        </p:grpSpPr>
        <p:grpSp>
          <p:nvGrpSpPr>
            <p:cNvPr id="81" name="Group 80"/>
            <p:cNvGrpSpPr/>
            <p:nvPr/>
          </p:nvGrpSpPr>
          <p:grpSpPr>
            <a:xfrm>
              <a:off x="1077915" y="3420632"/>
              <a:ext cx="1163496" cy="1163496"/>
              <a:chOff x="1752614" y="3460321"/>
              <a:chExt cx="1163496" cy="1163496"/>
            </a:xfrm>
          </p:grpSpPr>
          <p:sp>
            <p:nvSpPr>
              <p:cNvPr id="91" name="Oval 90"/>
              <p:cNvSpPr/>
              <p:nvPr/>
            </p:nvSpPr>
            <p:spPr>
              <a:xfrm>
                <a:off x="1752614" y="3460321"/>
                <a:ext cx="1163496" cy="1163496"/>
              </a:xfrm>
              <a:prstGeom prst="ellipse">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latin typeface="Avenir Book"/>
                </a:endParaRPr>
              </a:p>
            </p:txBody>
          </p:sp>
          <p:graphicFrame>
            <p:nvGraphicFramePr>
              <p:cNvPr id="92" name="Object 91"/>
              <p:cNvGraphicFramePr>
                <a:graphicFrameLocks noChangeAspect="1"/>
              </p:cNvGraphicFramePr>
              <p:nvPr>
                <p:extLst>
                  <p:ext uri="{D42A27DB-BD31-4B8C-83A1-F6EECF244321}">
                    <p14:modId xmlns:p14="http://schemas.microsoft.com/office/powerpoint/2010/main" val="597854269"/>
                  </p:ext>
                </p:extLst>
              </p:nvPr>
            </p:nvGraphicFramePr>
            <p:xfrm>
              <a:off x="2197015" y="4199537"/>
              <a:ext cx="263525" cy="241300"/>
            </p:xfrm>
            <a:graphic>
              <a:graphicData uri="http://schemas.openxmlformats.org/presentationml/2006/ole">
                <mc:AlternateContent xmlns:mc="http://schemas.openxmlformats.org/markup-compatibility/2006">
                  <mc:Choice xmlns:v="urn:schemas-microsoft-com:vml" Requires="v">
                    <p:oleObj spid="_x0000_s87098"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2197015" y="4199537"/>
                            <a:ext cx="263525" cy="241300"/>
                          </a:xfrm>
                          <a:prstGeom prst="rect">
                            <a:avLst/>
                          </a:prstGeom>
                        </p:spPr>
                      </p:pic>
                    </p:oleObj>
                  </mc:Fallback>
                </mc:AlternateContent>
              </a:graphicData>
            </a:graphic>
          </p:graphicFrame>
          <p:grpSp>
            <p:nvGrpSpPr>
              <p:cNvPr id="93" name="Group 92"/>
              <p:cNvGrpSpPr/>
              <p:nvPr/>
            </p:nvGrpSpPr>
            <p:grpSpPr>
              <a:xfrm>
                <a:off x="2064710" y="3680496"/>
                <a:ext cx="579497" cy="369332"/>
                <a:chOff x="4238310" y="720459"/>
                <a:chExt cx="579497" cy="369332"/>
              </a:xfrm>
            </p:grpSpPr>
            <p:sp>
              <p:nvSpPr>
                <p:cNvPr id="94" name="Rectangle 93"/>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cxnSp>
          <p:nvCxnSpPr>
            <p:cNvPr id="82" name="Straight Arrow Connector 81"/>
            <p:cNvCxnSpPr/>
            <p:nvPr/>
          </p:nvCxnSpPr>
          <p:spPr bwMode="auto">
            <a:xfrm flipV="1">
              <a:off x="275529" y="400490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83" name="Group 82"/>
            <p:cNvGrpSpPr/>
            <p:nvPr/>
          </p:nvGrpSpPr>
          <p:grpSpPr>
            <a:xfrm>
              <a:off x="488950" y="3645748"/>
              <a:ext cx="374650" cy="308715"/>
              <a:chOff x="4831333" y="3048000"/>
              <a:chExt cx="374650" cy="308186"/>
            </a:xfrm>
          </p:grpSpPr>
          <p:sp>
            <p:nvSpPr>
              <p:cNvPr id="89" name="Rectangle 88"/>
              <p:cNvSpPr/>
              <p:nvPr/>
            </p:nvSpPr>
            <p:spPr>
              <a:xfrm>
                <a:off x="4876800" y="3048000"/>
                <a:ext cx="304800" cy="2775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0" name="Object 89"/>
              <p:cNvGraphicFramePr>
                <a:graphicFrameLocks noChangeAspect="1"/>
              </p:cNvGraphicFramePr>
              <p:nvPr>
                <p:extLst>
                  <p:ext uri="{D42A27DB-BD31-4B8C-83A1-F6EECF244321}">
                    <p14:modId xmlns:p14="http://schemas.microsoft.com/office/powerpoint/2010/main" val="2697693793"/>
                  </p:ext>
                </p:extLst>
              </p:nvPr>
            </p:nvGraphicFramePr>
            <p:xfrm>
              <a:off x="4831333" y="3048211"/>
              <a:ext cx="374650" cy="307975"/>
            </p:xfrm>
            <a:graphic>
              <a:graphicData uri="http://schemas.openxmlformats.org/presentationml/2006/ole">
                <mc:AlternateContent xmlns:mc="http://schemas.openxmlformats.org/markup-compatibility/2006">
                  <mc:Choice xmlns:v="urn:schemas-microsoft-com:vml" Requires="v">
                    <p:oleObj spid="_x0000_s87099" name="Equation" r:id="rId6" imgW="215900" imgH="177800" progId="Equation.3">
                      <p:embed/>
                    </p:oleObj>
                  </mc:Choice>
                  <mc:Fallback>
                    <p:oleObj name="Equation" r:id="rId6" imgW="215900" imgH="177800" progId="Equation.3">
                      <p:embed/>
                      <p:pic>
                        <p:nvPicPr>
                          <p:cNvPr id="0" name=""/>
                          <p:cNvPicPr/>
                          <p:nvPr/>
                        </p:nvPicPr>
                        <p:blipFill>
                          <a:blip r:embed="rId7"/>
                          <a:stretch>
                            <a:fillRect/>
                          </a:stretch>
                        </p:blipFill>
                        <p:spPr>
                          <a:xfrm>
                            <a:off x="4831333" y="3048211"/>
                            <a:ext cx="374650" cy="307975"/>
                          </a:xfrm>
                          <a:prstGeom prst="rect">
                            <a:avLst/>
                          </a:prstGeom>
                        </p:spPr>
                      </p:pic>
                    </p:oleObj>
                  </mc:Fallback>
                </mc:AlternateContent>
              </a:graphicData>
            </a:graphic>
          </p:graphicFrame>
        </p:grpSp>
        <p:cxnSp>
          <p:nvCxnSpPr>
            <p:cNvPr id="84" name="Straight Arrow Connector 83"/>
            <p:cNvCxnSpPr/>
            <p:nvPr/>
          </p:nvCxnSpPr>
          <p:spPr bwMode="auto">
            <a:xfrm flipV="1">
              <a:off x="2253587" y="395886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5" name="Object 84"/>
            <p:cNvGraphicFramePr>
              <a:graphicFrameLocks noChangeAspect="1"/>
            </p:cNvGraphicFramePr>
            <p:nvPr>
              <p:extLst>
                <p:ext uri="{D42A27DB-BD31-4B8C-83A1-F6EECF244321}">
                  <p14:modId xmlns:p14="http://schemas.microsoft.com/office/powerpoint/2010/main" val="1444840722"/>
                </p:ext>
              </p:extLst>
            </p:nvPr>
          </p:nvGraphicFramePr>
          <p:xfrm>
            <a:off x="2317226" y="2740631"/>
            <a:ext cx="1587500" cy="1168400"/>
          </p:xfrm>
          <a:graphic>
            <a:graphicData uri="http://schemas.openxmlformats.org/presentationml/2006/ole">
              <mc:AlternateContent xmlns:mc="http://schemas.openxmlformats.org/markup-compatibility/2006">
                <mc:Choice xmlns:v="urn:schemas-microsoft-com:vml" Requires="v">
                  <p:oleObj spid="_x0000_s87100" name="Equation" r:id="rId8" imgW="914400" imgH="673100" progId="Equation.3">
                    <p:embed/>
                  </p:oleObj>
                </mc:Choice>
                <mc:Fallback>
                  <p:oleObj name="Equation" r:id="rId8" imgW="914400" imgH="673100" progId="Equation.3">
                    <p:embed/>
                    <p:pic>
                      <p:nvPicPr>
                        <p:cNvPr id="0" name=""/>
                        <p:cNvPicPr/>
                        <p:nvPr/>
                      </p:nvPicPr>
                      <p:blipFill>
                        <a:blip r:embed="rId9"/>
                        <a:stretch>
                          <a:fillRect/>
                        </a:stretch>
                      </p:blipFill>
                      <p:spPr>
                        <a:xfrm>
                          <a:off x="2317226" y="2740631"/>
                          <a:ext cx="1587500" cy="1168400"/>
                        </a:xfrm>
                        <a:prstGeom prst="rect">
                          <a:avLst/>
                        </a:prstGeom>
                      </p:spPr>
                    </p:pic>
                  </p:oleObj>
                </mc:Fallback>
              </mc:AlternateContent>
            </a:graphicData>
          </a:graphic>
        </p:graphicFrame>
        <p:grpSp>
          <p:nvGrpSpPr>
            <p:cNvPr id="86" name="Group 85"/>
            <p:cNvGrpSpPr/>
            <p:nvPr/>
          </p:nvGrpSpPr>
          <p:grpSpPr>
            <a:xfrm>
              <a:off x="2263150" y="2668416"/>
              <a:ext cx="579497" cy="369332"/>
              <a:chOff x="4178779" y="700614"/>
              <a:chExt cx="579497" cy="369332"/>
            </a:xfrm>
          </p:grpSpPr>
          <p:sp>
            <p:nvSpPr>
              <p:cNvPr id="87" name="Rectangle 86"/>
              <p:cNvSpPr/>
              <p:nvPr/>
            </p:nvSpPr>
            <p:spPr>
              <a:xfrm>
                <a:off x="4267029"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178779" y="70061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pic>
        <p:nvPicPr>
          <p:cNvPr id="4" name="Picture 3"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964" y="5708926"/>
            <a:ext cx="3459490" cy="459840"/>
          </a:xfrm>
          <a:prstGeom prst="rect">
            <a:avLst/>
          </a:prstGeom>
        </p:spPr>
      </p:pic>
    </p:spTree>
    <p:extLst>
      <p:ext uri="{BB962C8B-B14F-4D97-AF65-F5344CB8AC3E}">
        <p14:creationId xmlns:p14="http://schemas.microsoft.com/office/powerpoint/2010/main" val="49191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0" presetClass="path" presetSubtype="0" accel="50000" decel="50000" fill="hold" grpId="1" nodeType="clickEffect">
                                  <p:stCondLst>
                                    <p:cond delay="0"/>
                                  </p:stCondLst>
                                  <p:childTnLst>
                                    <p:animMotion origin="layout" path="M 0 0 C -0.02709 0.00231 -0.05297 -0.00185 -0.07954 -0.00694 C -0.11636 -0.00648 -0.14849 -0.00509 -0.18374 -0.00301 C -0.19711 -0.0037 -0.21049 -0.0037 -0.22369 -0.00486 C -0.22699 -0.00532 -0.22646 -0.01296 -0.22803 -0.01643 C -0.22976 -0.02014 -0.23463 -0.03032 -0.23741 -0.03379 C -0.23897 -0.0442 -0.23671 -0.0331 -0.24175 -0.04351 C -0.24244 -0.04467 -0.2421 -0.04629 -0.24244 -0.04744 C -0.24435 -0.05369 -0.248 -0.06133 -0.25182 -0.06573 C -0.25356 -0.06781 -0.25512 -0.06804 -0.25686 -0.06943 C -0.26485 -0.07637 -0.27075 -0.08679 -0.27353 -0.09836 C -0.27492 -0.11595 -0.27475 -0.10854 -0.27214 -0.13516 C -0.27197 -0.13886 -0.27127 -0.14233 -0.27058 -0.1458 C -0.2704 -0.14742 -0.26988 -0.15043 -0.26988 -0.15043 C -0.26936 -0.17473 -0.26919 -0.18931 -0.25477 -0.20458 C -0.25269 -0.21361 -0.25008 -0.21685 -0.24314 -0.21801 C -0.23654 -0.23698 -0.22403 -0.24115 -0.21205 -0.25272 C -0.20458 -0.26013 -0.19746 -0.26915 -0.18808 -0.27193 C -0.18496 -0.27448 -0.18287 -0.27702 -0.1794 -0.27887 C -0.17593 -0.28605 -0.18131 -0.27679 -0.17367 -0.2835 C -0.17245 -0.28489 -0.17228 -0.28767 -0.17072 -0.28836 C -0.16655 -0.29068 -0.16169 -0.29044 -0.157 -0.29137 C -0.15248 -0.29438 -0.14814 -0.3004 -0.14328 -0.30202 C -0.1339 -0.30572 -0.12261 -0.30526 -0.11288 -0.30664 C -0.10594 -0.30919 -0.09899 -0.31243 -0.09187 -0.31451 C -0.08822 -0.32215 -0.08266 -0.32909 -0.07607 -0.33187 C -0.07259 -0.33627 -0.0686 -0.33928 -0.06443 -0.34252 C -0.06287 -0.34414 -0.06113 -0.34576 -0.05939 -0.34714 C -0.0587 -0.34784 -0.05714 -0.34923 -0.05714 -0.34923 C -0.05627 -0.35131 -0.05609 -0.35455 -0.05436 -0.35501 C -0.05175 -0.35617 -0.05262 -0.35501 -0.0514 -0.35779 " pathEditMode="relative" ptsTypes="ffffffffffffffffffffffffffffffA">
                                      <p:cBhvr>
                                        <p:cTn id="76" dur="5000" fill="hold"/>
                                        <p:tgtEl>
                                          <p:spTgt spid="78"/>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8" grpId="0" animBg="1"/>
      <p:bldP spid="19" grpId="0" animBg="1"/>
      <p:bldP spid="22" grpId="0" animBg="1"/>
      <p:bldP spid="25" grpId="0" animBg="1"/>
      <p:bldP spid="39" grpId="0" animBg="1"/>
      <p:bldP spid="40" grpId="0" animBg="1"/>
      <p:bldP spid="51" grpId="0" animBg="1"/>
      <p:bldP spid="52" grpId="0" animBg="1"/>
      <p:bldP spid="54"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488" y="1289304"/>
            <a:ext cx="3374269" cy="4828032"/>
          </a:xfrm>
        </p:spPr>
        <p:txBody>
          <a:bodyPr/>
          <a:lstStyle/>
          <a:p>
            <a:r>
              <a:rPr lang="en-US" dirty="0" smtClean="0"/>
              <a:t>Goal: </a:t>
            </a:r>
            <a:r>
              <a:rPr lang="en-US" dirty="0"/>
              <a:t>g</a:t>
            </a:r>
            <a:r>
              <a:rPr lang="en-US" dirty="0" smtClean="0"/>
              <a:t>ood key for dist. with super-log fuzzy min-entropy</a:t>
            </a:r>
          </a:p>
          <a:p>
            <a:r>
              <a:rPr lang="en-US" dirty="0" smtClean="0"/>
              <a:t>Feasibility: consider information-theoretic constructions</a:t>
            </a:r>
          </a:p>
          <a:p>
            <a:r>
              <a:rPr lang="en-US" dirty="0" smtClean="0"/>
              <a:t>Two settings:</a:t>
            </a:r>
          </a:p>
          <a:p>
            <a:pPr lvl="1"/>
            <a:r>
              <a:rPr lang="en-US" dirty="0" smtClean="0"/>
              <a:t>Distribution-aware: algorithms encode probability mass function (</a:t>
            </a:r>
            <a:r>
              <a:rPr lang="en-US" dirty="0" err="1" smtClean="0"/>
              <a:t>pmf</a:t>
            </a:r>
            <a:r>
              <a:rPr lang="en-US" dirty="0" smtClean="0"/>
              <a:t>) of source</a:t>
            </a:r>
          </a:p>
          <a:p>
            <a:pPr lvl="1"/>
            <a:r>
              <a:rPr lang="en-US" dirty="0" smtClean="0"/>
              <a:t>Distribution-oblivious:</a:t>
            </a:r>
            <a:r>
              <a:rPr lang="en-US" dirty="0"/>
              <a:t/>
            </a:r>
            <a:br>
              <a:rPr lang="en-US" dirty="0"/>
            </a:br>
            <a:r>
              <a:rPr lang="en-US" dirty="0" smtClean="0"/>
              <a:t>algorithms must work for a family of distributions</a:t>
            </a:r>
          </a:p>
        </p:txBody>
      </p:sp>
      <p:sp>
        <p:nvSpPr>
          <p:cNvPr id="5" name="Title 1"/>
          <p:cNvSpPr>
            <a:spLocks noGrp="1"/>
          </p:cNvSpPr>
          <p:nvPr>
            <p:ph type="title"/>
          </p:nvPr>
        </p:nvSpPr>
        <p:spPr>
          <a:xfrm>
            <a:off x="457200" y="76200"/>
            <a:ext cx="8229600" cy="1143000"/>
          </a:xfrm>
        </p:spPr>
        <p:txBody>
          <a:bodyPr/>
          <a:lstStyle/>
          <a:p>
            <a:r>
              <a:rPr lang="en-US" dirty="0" smtClean="0"/>
              <a:t>When is security possible?</a:t>
            </a:r>
            <a:endParaRPr lang="en-US" dirty="0"/>
          </a:p>
        </p:txBody>
      </p:sp>
      <p:sp>
        <p:nvSpPr>
          <p:cNvPr id="6" name="TextBox 5"/>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Rectangle 13"/>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bwMode="auto">
          <a:xfrm>
            <a:off x="4054277"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169446"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5515949"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4605269"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4277958"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5096273"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778315"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4915271"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5467424"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226162"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458960"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5262784"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4458960"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6787859"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6460548"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7097861"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650014"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6330659"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7445374"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6960851"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307354"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7887678"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8569720"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8017567"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7250365"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a:xfrm>
            <a:off x="6048067" y="1575086"/>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908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29367893"/>
              </p:ext>
            </p:extLst>
          </p:nvPr>
        </p:nvGraphicFramePr>
        <p:xfrm>
          <a:off x="1448620" y="2512451"/>
          <a:ext cx="7236485" cy="1655290"/>
        </p:xfrm>
        <a:graphic>
          <a:graphicData uri="http://schemas.openxmlformats.org/drawingml/2006/table">
            <a:tbl>
              <a:tblPr firstRow="1" bandRow="1">
                <a:tableStyleId>{1FECB4D8-DB02-4DC6-A0A2-4F2EBAE1DC90}</a:tableStyleId>
              </a:tblPr>
              <a:tblGrid>
                <a:gridCol w="2412162"/>
                <a:gridCol w="2218635"/>
                <a:gridCol w="2605688"/>
              </a:tblGrid>
              <a:tr h="375130">
                <a:tc>
                  <a:txBody>
                    <a:bodyPr/>
                    <a:lstStyle/>
                    <a:p>
                      <a:endParaRPr lang="en-US" dirty="0">
                        <a:solidFill>
                          <a:schemeClr val="tx1"/>
                        </a:solidFill>
                      </a:endParaRPr>
                    </a:p>
                  </a:txBody>
                  <a:tcPr/>
                </a:tc>
                <a:tc>
                  <a:txBody>
                    <a:bodyPr/>
                    <a:lstStyle/>
                    <a:p>
                      <a:r>
                        <a:rPr lang="en-US" dirty="0" smtClean="0">
                          <a:solidFill>
                            <a:schemeClr val="tx1"/>
                          </a:solidFill>
                        </a:rPr>
                        <a:t>Distribution Aware</a:t>
                      </a:r>
                      <a:endParaRPr lang="en-US" dirty="0">
                        <a:solidFill>
                          <a:schemeClr val="tx1"/>
                        </a:solidFill>
                      </a:endParaRPr>
                    </a:p>
                  </a:txBody>
                  <a:tcPr/>
                </a:tc>
                <a:tc>
                  <a:txBody>
                    <a:bodyPr/>
                    <a:lstStyle/>
                    <a:p>
                      <a:r>
                        <a:rPr lang="en-US" dirty="0" smtClean="0">
                          <a:solidFill>
                            <a:schemeClr val="tx1"/>
                          </a:solidFill>
                        </a:rPr>
                        <a:t>Distribution Oblivious</a:t>
                      </a:r>
                      <a:endParaRPr lang="en-US" dirty="0">
                        <a:solidFill>
                          <a:schemeClr val="tx1"/>
                        </a:solidFill>
                      </a:endParaRPr>
                    </a:p>
                  </a:txBody>
                  <a:tcPr/>
                </a:tc>
              </a:tr>
              <a:tr h="375130">
                <a:tc>
                  <a:txBody>
                    <a:bodyPr/>
                    <a:lstStyle/>
                    <a:p>
                      <a:r>
                        <a:rPr lang="en-US" dirty="0" smtClean="0">
                          <a:solidFill>
                            <a:schemeClr val="tx1"/>
                          </a:solidFill>
                        </a:rPr>
                        <a:t>Secure</a:t>
                      </a:r>
                      <a:r>
                        <a:rPr lang="en-US" baseline="0" dirty="0" smtClean="0">
                          <a:solidFill>
                            <a:schemeClr val="tx1"/>
                          </a:solidFill>
                        </a:rPr>
                        <a:t> Sketches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tc>
                <a:tc>
                  <a:txBody>
                    <a:bodyPr/>
                    <a:lstStyle/>
                    <a:p>
                      <a:endParaRPr lang="en-US" dirty="0">
                        <a:solidFill>
                          <a:schemeClr val="tx1"/>
                        </a:solidFill>
                      </a:endParaRPr>
                    </a:p>
                  </a:txBody>
                  <a:tcPr/>
                </a:tc>
              </a:tr>
              <a:tr h="375130">
                <a:tc>
                  <a:txBody>
                    <a:bodyPr/>
                    <a:lstStyle/>
                    <a:p>
                      <a:r>
                        <a:rPr lang="en-US" dirty="0" smtClean="0">
                          <a:solidFill>
                            <a:schemeClr val="tx1"/>
                          </a:solidFill>
                        </a:rPr>
                        <a:t>Fuzzy Extractors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tc>
                <a:tc>
                  <a:txBody>
                    <a:bodyPr/>
                    <a:lstStyle/>
                    <a:p>
                      <a:endParaRPr lang="en-US" dirty="0">
                        <a:solidFill>
                          <a:schemeClr val="tx1"/>
                        </a:solidFill>
                      </a:endParaRPr>
                    </a:p>
                  </a:txBody>
                  <a:tcPr/>
                </a:tc>
              </a:tr>
            </a:tbl>
          </a:graphicData>
        </a:graphic>
      </p:graphicFrame>
      <p:sp>
        <p:nvSpPr>
          <p:cNvPr id="5" name="Title 1"/>
          <p:cNvSpPr txBox="1">
            <a:spLocks/>
          </p:cNvSpPr>
          <p:nvPr/>
        </p:nvSpPr>
        <p:spPr bwMode="auto">
          <a:xfrm>
            <a:off x="847467" y="-6615"/>
            <a:ext cx="8229600" cy="1143000"/>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2400" dirty="0" smtClean="0"/>
              <a:t>Key derivation from fuzzy min entropy?</a:t>
            </a:r>
            <a:endParaRPr lang="en-US" sz="2400" dirty="0"/>
          </a:p>
        </p:txBody>
      </p:sp>
      <p:sp>
        <p:nvSpPr>
          <p:cNvPr id="8" name="Rectangle 36"/>
          <p:cNvSpPr>
            <a:spLocks noChangeArrowheads="1"/>
          </p:cNvSpPr>
          <p:nvPr/>
        </p:nvSpPr>
        <p:spPr bwMode="auto">
          <a:xfrm>
            <a:off x="1106445" y="1315495"/>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Error correction without leaking information</a:t>
            </a:r>
          </a:p>
        </p:txBody>
      </p:sp>
      <p:cxnSp>
        <p:nvCxnSpPr>
          <p:cNvPr id="9" name="Straight Arrow Connector 8"/>
          <p:cNvCxnSpPr/>
          <p:nvPr/>
        </p:nvCxnSpPr>
        <p:spPr>
          <a:xfrm flipH="1">
            <a:off x="2420981" y="2292501"/>
            <a:ext cx="65484" cy="6246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36"/>
          <p:cNvSpPr>
            <a:spLocks noChangeArrowheads="1"/>
          </p:cNvSpPr>
          <p:nvPr/>
        </p:nvSpPr>
        <p:spPr bwMode="auto">
          <a:xfrm>
            <a:off x="412163" y="4590128"/>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Combine error correction and key derivation</a:t>
            </a:r>
          </a:p>
        </p:txBody>
      </p:sp>
      <p:cxnSp>
        <p:nvCxnSpPr>
          <p:cNvPr id="12" name="Straight Arrow Connector 11"/>
          <p:cNvCxnSpPr>
            <a:stCxn id="11" idx="0"/>
          </p:cNvCxnSpPr>
          <p:nvPr/>
        </p:nvCxnSpPr>
        <p:spPr>
          <a:xfrm flipV="1">
            <a:off x="1899098" y="3982171"/>
            <a:ext cx="343286" cy="6079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6" name="Picture 15"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79" y="2934940"/>
            <a:ext cx="455713" cy="491579"/>
          </a:xfrm>
          <a:prstGeom prst="rect">
            <a:avLst/>
          </a:prstGeom>
        </p:spPr>
      </p:pic>
      <p:pic>
        <p:nvPicPr>
          <p:cNvPr id="17" name="Picture 16"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174" y="2923787"/>
            <a:ext cx="445679" cy="509347"/>
          </a:xfrm>
          <a:prstGeom prst="rect">
            <a:avLst/>
          </a:prstGeom>
        </p:spPr>
      </p:pic>
      <p:pic>
        <p:nvPicPr>
          <p:cNvPr id="18" name="Picture 17"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41" y="3590073"/>
            <a:ext cx="455713" cy="491579"/>
          </a:xfrm>
          <a:prstGeom prst="rect">
            <a:avLst/>
          </a:prstGeom>
        </p:spPr>
      </p:pic>
      <p:sp>
        <p:nvSpPr>
          <p:cNvPr id="19" name="Rectangle 36"/>
          <p:cNvSpPr>
            <a:spLocks noChangeArrowheads="1"/>
          </p:cNvSpPr>
          <p:nvPr/>
        </p:nvSpPr>
        <p:spPr bwMode="auto">
          <a:xfrm>
            <a:off x="5571632" y="1289293"/>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Standard setting, know only some properties of source distribution</a:t>
            </a:r>
          </a:p>
        </p:txBody>
      </p:sp>
      <p:cxnSp>
        <p:nvCxnSpPr>
          <p:cNvPr id="20" name="Straight Arrow Connector 19"/>
          <p:cNvCxnSpPr>
            <a:stCxn id="19" idx="2"/>
          </p:cNvCxnSpPr>
          <p:nvPr/>
        </p:nvCxnSpPr>
        <p:spPr>
          <a:xfrm>
            <a:off x="7058567" y="2278614"/>
            <a:ext cx="343286" cy="3011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916191" y="3419902"/>
            <a:ext cx="560670" cy="830997"/>
          </a:xfrm>
          <a:prstGeom prst="rect">
            <a:avLst/>
          </a:prstGeom>
          <a:noFill/>
        </p:spPr>
        <p:txBody>
          <a:bodyPr wrap="none" rtlCol="0">
            <a:spAutoFit/>
          </a:bodyPr>
          <a:lstStyle/>
          <a:p>
            <a:pPr algn="ctr"/>
            <a:r>
              <a:rPr lang="en-US" sz="4800" b="1" dirty="0" smtClean="0"/>
              <a:t>?</a:t>
            </a:r>
            <a:endParaRPr lang="en-US" sz="4800" b="1" dirty="0"/>
          </a:p>
        </p:txBody>
      </p:sp>
      <p:sp>
        <p:nvSpPr>
          <p:cNvPr id="24" name="Rectangle 36"/>
          <p:cNvSpPr>
            <a:spLocks noChangeArrowheads="1"/>
          </p:cNvSpPr>
          <p:nvPr/>
        </p:nvSpPr>
        <p:spPr bwMode="auto">
          <a:xfrm>
            <a:off x="4037282" y="4623460"/>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Standard transform from secure sketch to fuzzy extractor</a:t>
            </a:r>
          </a:p>
        </p:txBody>
      </p:sp>
      <p:cxnSp>
        <p:nvCxnSpPr>
          <p:cNvPr id="25" name="Straight Arrow Connector 24"/>
          <p:cNvCxnSpPr>
            <a:stCxn id="24" idx="0"/>
          </p:cNvCxnSpPr>
          <p:nvPr/>
        </p:nvCxnSpPr>
        <p:spPr>
          <a:xfrm flipH="1" flipV="1">
            <a:off x="5159469" y="4028476"/>
            <a:ext cx="364748" cy="59498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1949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9" grpId="0" animBg="1"/>
      <p:bldP spid="23" grpId="0"/>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20711403"/>
              </p:ext>
            </p:extLst>
          </p:nvPr>
        </p:nvGraphicFramePr>
        <p:xfrm>
          <a:off x="1448620" y="2512451"/>
          <a:ext cx="7236485" cy="1655290"/>
        </p:xfrm>
        <a:graphic>
          <a:graphicData uri="http://schemas.openxmlformats.org/drawingml/2006/table">
            <a:tbl>
              <a:tblPr firstRow="1" bandRow="1">
                <a:tableStyleId>{1FECB4D8-DB02-4DC6-A0A2-4F2EBAE1DC90}</a:tableStyleId>
              </a:tblPr>
              <a:tblGrid>
                <a:gridCol w="2412162"/>
                <a:gridCol w="2218635"/>
                <a:gridCol w="2605688"/>
              </a:tblGrid>
              <a:tr h="375130">
                <a:tc>
                  <a:txBody>
                    <a:bodyPr/>
                    <a:lstStyle/>
                    <a:p>
                      <a:endParaRPr lang="en-US" dirty="0">
                        <a:solidFill>
                          <a:schemeClr val="tx1"/>
                        </a:solidFill>
                      </a:endParaRPr>
                    </a:p>
                  </a:txBody>
                  <a:tcPr/>
                </a:tc>
                <a:tc>
                  <a:txBody>
                    <a:bodyPr/>
                    <a:lstStyle/>
                    <a:p>
                      <a:r>
                        <a:rPr lang="en-US" dirty="0" smtClean="0">
                          <a:solidFill>
                            <a:schemeClr val="tx1"/>
                          </a:solidFill>
                        </a:rPr>
                        <a:t>Distribution Aware</a:t>
                      </a:r>
                      <a:endParaRPr lang="en-US" dirty="0">
                        <a:solidFill>
                          <a:schemeClr val="tx1"/>
                        </a:solidFill>
                      </a:endParaRPr>
                    </a:p>
                  </a:txBody>
                  <a:tcPr>
                    <a:solidFill>
                      <a:srgbClr val="3366FF"/>
                    </a:solidFill>
                  </a:tcPr>
                </a:tc>
                <a:tc>
                  <a:txBody>
                    <a:bodyPr/>
                    <a:lstStyle/>
                    <a:p>
                      <a:r>
                        <a:rPr lang="en-US" dirty="0" smtClean="0">
                          <a:solidFill>
                            <a:schemeClr val="tx1"/>
                          </a:solidFill>
                        </a:rPr>
                        <a:t>Distribution Oblivious</a:t>
                      </a:r>
                      <a:endParaRPr lang="en-US" dirty="0">
                        <a:solidFill>
                          <a:schemeClr val="tx1"/>
                        </a:solidFill>
                      </a:endParaRPr>
                    </a:p>
                  </a:txBody>
                  <a:tcPr/>
                </a:tc>
              </a:tr>
              <a:tr h="375130">
                <a:tc>
                  <a:txBody>
                    <a:bodyPr/>
                    <a:lstStyle/>
                    <a:p>
                      <a:r>
                        <a:rPr lang="en-US" dirty="0" smtClean="0">
                          <a:solidFill>
                            <a:schemeClr val="tx1"/>
                          </a:solidFill>
                        </a:rPr>
                        <a:t>Secure</a:t>
                      </a:r>
                      <a:r>
                        <a:rPr lang="en-US" baseline="0" dirty="0" smtClean="0">
                          <a:solidFill>
                            <a:schemeClr val="tx1"/>
                          </a:solidFill>
                        </a:rPr>
                        <a:t> Sketches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solidFill>
                      <a:srgbClr val="3366FF"/>
                    </a:solidFill>
                  </a:tcPr>
                </a:tc>
                <a:tc>
                  <a:txBody>
                    <a:bodyPr/>
                    <a:lstStyle/>
                    <a:p>
                      <a:endParaRPr lang="en-US" dirty="0">
                        <a:solidFill>
                          <a:schemeClr val="tx1"/>
                        </a:solidFill>
                      </a:endParaRPr>
                    </a:p>
                  </a:txBody>
                  <a:tcPr/>
                </a:tc>
              </a:tr>
              <a:tr h="375130">
                <a:tc>
                  <a:txBody>
                    <a:bodyPr/>
                    <a:lstStyle/>
                    <a:p>
                      <a:r>
                        <a:rPr lang="en-US" dirty="0" smtClean="0">
                          <a:solidFill>
                            <a:schemeClr val="tx1"/>
                          </a:solidFill>
                        </a:rPr>
                        <a:t>Fuzzy Extractors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solidFill>
                      <a:srgbClr val="3366FF"/>
                    </a:solidFill>
                  </a:tcPr>
                </a:tc>
                <a:tc>
                  <a:txBody>
                    <a:bodyPr/>
                    <a:lstStyle/>
                    <a:p>
                      <a:endParaRPr lang="en-US" dirty="0">
                        <a:solidFill>
                          <a:schemeClr val="tx1"/>
                        </a:solidFill>
                      </a:endParaRPr>
                    </a:p>
                  </a:txBody>
                  <a:tcPr/>
                </a:tc>
              </a:tr>
            </a:tbl>
          </a:graphicData>
        </a:graphic>
      </p:graphicFrame>
      <p:sp>
        <p:nvSpPr>
          <p:cNvPr id="5" name="Title 1"/>
          <p:cNvSpPr txBox="1">
            <a:spLocks/>
          </p:cNvSpPr>
          <p:nvPr/>
        </p:nvSpPr>
        <p:spPr bwMode="auto">
          <a:xfrm>
            <a:off x="847467" y="-6615"/>
            <a:ext cx="8229600" cy="1143000"/>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2400" dirty="0" smtClean="0"/>
              <a:t>Key derivation from fuzzy min entropy?</a:t>
            </a:r>
            <a:endParaRPr lang="en-US" sz="2400" dirty="0"/>
          </a:p>
        </p:txBody>
      </p:sp>
      <p:pic>
        <p:nvPicPr>
          <p:cNvPr id="16" name="Picture 15"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79" y="2934940"/>
            <a:ext cx="455713" cy="491579"/>
          </a:xfrm>
          <a:prstGeom prst="rect">
            <a:avLst/>
          </a:prstGeom>
        </p:spPr>
      </p:pic>
      <p:pic>
        <p:nvPicPr>
          <p:cNvPr id="17" name="Picture 16"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174" y="2923787"/>
            <a:ext cx="445679" cy="509347"/>
          </a:xfrm>
          <a:prstGeom prst="rect">
            <a:avLst/>
          </a:prstGeom>
        </p:spPr>
      </p:pic>
      <p:pic>
        <p:nvPicPr>
          <p:cNvPr id="18" name="Picture 17"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41" y="3590073"/>
            <a:ext cx="455713" cy="491579"/>
          </a:xfrm>
          <a:prstGeom prst="rect">
            <a:avLst/>
          </a:prstGeom>
        </p:spPr>
      </p:pic>
      <p:sp>
        <p:nvSpPr>
          <p:cNvPr id="23" name="TextBox 22"/>
          <p:cNvSpPr txBox="1"/>
          <p:nvPr/>
        </p:nvSpPr>
        <p:spPr>
          <a:xfrm>
            <a:off x="6916191" y="3419902"/>
            <a:ext cx="560670" cy="830997"/>
          </a:xfrm>
          <a:prstGeom prst="rect">
            <a:avLst/>
          </a:prstGeom>
          <a:noFill/>
        </p:spPr>
        <p:txBody>
          <a:bodyPr wrap="none" rtlCol="0">
            <a:spAutoFit/>
          </a:bodyPr>
          <a:lstStyle/>
          <a:p>
            <a:pPr algn="ctr"/>
            <a:r>
              <a:rPr lang="en-US" sz="4800" b="1" dirty="0" smtClean="0"/>
              <a:t>?</a:t>
            </a:r>
            <a:endParaRPr lang="en-US" sz="4800" b="1" dirty="0"/>
          </a:p>
        </p:txBody>
      </p:sp>
      <p:sp>
        <p:nvSpPr>
          <p:cNvPr id="2" name="TextBox 1"/>
          <p:cNvSpPr txBox="1"/>
          <p:nvPr/>
        </p:nvSpPr>
        <p:spPr>
          <a:xfrm>
            <a:off x="383652" y="4570898"/>
            <a:ext cx="7990561" cy="707886"/>
          </a:xfrm>
          <a:prstGeom prst="rect">
            <a:avLst/>
          </a:prstGeom>
          <a:noFill/>
        </p:spPr>
        <p:txBody>
          <a:bodyPr wrap="square" rtlCol="0">
            <a:spAutoFit/>
          </a:bodyPr>
          <a:lstStyle/>
          <a:p>
            <a:r>
              <a:rPr lang="en-US" sz="2000" b="1" dirty="0" err="1" smtClean="0"/>
              <a:t>Thm</a:t>
            </a:r>
            <a:r>
              <a:rPr lang="en-US" sz="2000" b="1" dirty="0" smtClean="0"/>
              <a:t>: For any distribution W with fuzzy min-entropy there exists a secure sketch (and fuzzy extractor) with </a:t>
            </a:r>
          </a:p>
        </p:txBody>
      </p:sp>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646" y="5407333"/>
            <a:ext cx="4167154" cy="324599"/>
          </a:xfrm>
          <a:prstGeom prst="rect">
            <a:avLst/>
          </a:prstGeom>
        </p:spPr>
      </p:pic>
    </p:spTree>
    <p:extLst>
      <p:ext uri="{BB962C8B-B14F-4D97-AF65-F5344CB8AC3E}">
        <p14:creationId xmlns:p14="http://schemas.microsoft.com/office/powerpoint/2010/main" val="16363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Aware </a:t>
            </a:r>
            <a:endParaRPr lang="en-US" dirty="0"/>
          </a:p>
        </p:txBody>
      </p:sp>
      <p:sp>
        <p:nvSpPr>
          <p:cNvPr id="4" name="TextBox 3"/>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5" name="Oval 4"/>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Rectangle 1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bwMode="auto">
          <a:xfrm>
            <a:off x="4054277"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4169446"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5515949"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605269"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4277958"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5096273"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5778315"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4915271"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467424"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5226162"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4458960"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262784"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458960"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6787859"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6460548"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7097861"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650014"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6330659"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445374"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6960851"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8307354"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7887678"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569720"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8017567"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250365"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a:xfrm>
            <a:off x="6048067" y="1575086"/>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36"/>
          <p:cNvSpPr>
            <a:spLocks noChangeArrowheads="1"/>
          </p:cNvSpPr>
          <p:nvPr/>
        </p:nvSpPr>
        <p:spPr bwMode="auto">
          <a:xfrm>
            <a:off x="6067734" y="297057"/>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Sketch knows probability mass function of </a:t>
            </a:r>
            <a:r>
              <a:rPr lang="en-US" sz="1800" b="1" i="1" dirty="0" smtClean="0">
                <a:latin typeface="Times New Roman"/>
                <a:cs typeface="Times New Roman"/>
              </a:rPr>
              <a:t>W</a:t>
            </a:r>
          </a:p>
        </p:txBody>
      </p:sp>
      <p:cxnSp>
        <p:nvCxnSpPr>
          <p:cNvPr id="44" name="Straight Arrow Connector 43"/>
          <p:cNvCxnSpPr>
            <a:endCxn id="12" idx="0"/>
          </p:cNvCxnSpPr>
          <p:nvPr/>
        </p:nvCxnSpPr>
        <p:spPr>
          <a:xfrm flipH="1">
            <a:off x="6383999" y="1289906"/>
            <a:ext cx="541595" cy="3160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6900698" y="2408770"/>
            <a:ext cx="412393" cy="461665"/>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49" name="Oval 48"/>
          <p:cNvSpPr/>
          <p:nvPr/>
        </p:nvSpPr>
        <p:spPr bwMode="auto">
          <a:xfrm>
            <a:off x="6790124" y="256901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Rectangle 50"/>
          <p:cNvSpPr/>
          <p:nvPr/>
        </p:nvSpPr>
        <p:spPr>
          <a:xfrm>
            <a:off x="7747642" y="2468561"/>
            <a:ext cx="348172" cy="461665"/>
          </a:xfrm>
          <a:prstGeom prst="rect">
            <a:avLst/>
          </a:prstGeom>
        </p:spPr>
        <p:txBody>
          <a:bodyPr wrap="none">
            <a:spAutoFit/>
          </a:bodyPr>
          <a:lstStyle/>
          <a:p>
            <a:r>
              <a:rPr lang="en-US" i="1" dirty="0" smtClean="0">
                <a:solidFill>
                  <a:srgbClr val="FF0000"/>
                </a:solidFill>
                <a:latin typeface="Times New Roman"/>
                <a:cs typeface="Times New Roman"/>
              </a:rPr>
              <a:t>x</a:t>
            </a:r>
            <a:endParaRPr lang="en-US" dirty="0">
              <a:solidFill>
                <a:srgbClr val="FF0000"/>
              </a:solidFill>
            </a:endParaRPr>
          </a:p>
        </p:txBody>
      </p:sp>
      <p:sp>
        <p:nvSpPr>
          <p:cNvPr id="52" name="Oval 51"/>
          <p:cNvSpPr/>
          <p:nvPr/>
        </p:nvSpPr>
        <p:spPr bwMode="auto">
          <a:xfrm>
            <a:off x="7637068" y="262880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4" name="Content Placeholder 2"/>
          <p:cNvSpPr>
            <a:spLocks noGrp="1"/>
          </p:cNvSpPr>
          <p:nvPr>
            <p:ph idx="1"/>
          </p:nvPr>
        </p:nvSpPr>
        <p:spPr>
          <a:xfrm>
            <a:off x="158754" y="2394594"/>
            <a:ext cx="3671160" cy="3856489"/>
          </a:xfrm>
        </p:spPr>
        <p:txBody>
          <a:bodyPr>
            <a:normAutofit fontScale="85000" lnSpcReduction="10000"/>
          </a:bodyPr>
          <a:lstStyle/>
          <a:p>
            <a:r>
              <a:rPr lang="en-US" dirty="0" smtClean="0">
                <a:latin typeface="Calibri"/>
                <a:cs typeface="Calibri"/>
              </a:rPr>
              <a:t>Consider initial reading </a:t>
            </a:r>
            <a:r>
              <a:rPr lang="en-US" b="0" i="1" dirty="0" smtClean="0">
                <a:latin typeface="Times New Roman"/>
                <a:cs typeface="Times New Roman"/>
              </a:rPr>
              <a:t>w</a:t>
            </a:r>
          </a:p>
          <a:p>
            <a:r>
              <a:rPr lang="en-US" dirty="0" smtClean="0">
                <a:latin typeface="Calibri"/>
                <a:cs typeface="Calibri"/>
              </a:rPr>
              <a:t>Recover algorithm will receive a nearby point </a:t>
            </a:r>
            <a:r>
              <a:rPr lang="en-US" b="0" i="1" dirty="0" smtClean="0">
                <a:latin typeface="Times New Roman"/>
                <a:cs typeface="Times New Roman"/>
              </a:rPr>
              <a:t>x</a:t>
            </a:r>
          </a:p>
          <a:p>
            <a:r>
              <a:rPr lang="en-US" dirty="0" smtClean="0">
                <a:latin typeface="Arial"/>
                <a:cs typeface="Arial"/>
              </a:rPr>
              <a:t>Sketch must disambiguate nearby points</a:t>
            </a:r>
          </a:p>
          <a:p>
            <a:r>
              <a:rPr lang="en-US" dirty="0" smtClean="0">
                <a:latin typeface="Arial"/>
                <a:cs typeface="Arial"/>
              </a:rPr>
              <a:t>Sketch consists of a description of which nearby point was seen</a:t>
            </a:r>
          </a:p>
          <a:p>
            <a:r>
              <a:rPr lang="en-US" dirty="0" smtClean="0">
                <a:latin typeface="Arial"/>
                <a:cs typeface="Arial"/>
              </a:rPr>
              <a:t>Problem: A ball can contain an unbounded number of points that rarely occur</a:t>
            </a:r>
          </a:p>
          <a:p>
            <a:r>
              <a:rPr lang="en-US" dirty="0" smtClean="0">
                <a:solidFill>
                  <a:schemeClr val="bg1"/>
                </a:solidFill>
                <a:latin typeface="Arial"/>
                <a:cs typeface="Arial"/>
              </a:rPr>
              <a:t>Idea: write down the probability of original </a:t>
            </a:r>
            <a:r>
              <a:rPr lang="en-US" b="0" i="1" dirty="0" smtClean="0">
                <a:solidFill>
                  <a:schemeClr val="bg1"/>
                </a:solidFill>
                <a:latin typeface="Times New Roman"/>
                <a:cs typeface="Times New Roman"/>
              </a:rPr>
              <a:t>w</a:t>
            </a:r>
            <a:r>
              <a:rPr lang="en-US" dirty="0" smtClean="0">
                <a:solidFill>
                  <a:schemeClr val="bg1"/>
                </a:solidFill>
                <a:latin typeface="Arial"/>
                <a:cs typeface="Arial"/>
              </a:rPr>
              <a:t> and limit recover to </a:t>
            </a:r>
            <a:r>
              <a:rPr lang="en-US" b="0" i="1" dirty="0" smtClean="0">
                <a:solidFill>
                  <a:schemeClr val="bg1"/>
                </a:solidFill>
                <a:latin typeface="Times New Roman"/>
                <a:cs typeface="Times New Roman"/>
              </a:rPr>
              <a:t>w</a:t>
            </a:r>
            <a:r>
              <a:rPr lang="en-US" dirty="0" smtClean="0">
                <a:solidFill>
                  <a:schemeClr val="bg1"/>
                </a:solidFill>
                <a:latin typeface="Arial"/>
                <a:cs typeface="Arial"/>
              </a:rPr>
              <a:t> with this probability</a:t>
            </a:r>
          </a:p>
        </p:txBody>
      </p:sp>
      <p:sp>
        <p:nvSpPr>
          <p:cNvPr id="105" name="Rectangle 104"/>
          <p:cNvSpPr/>
          <p:nvPr/>
        </p:nvSpPr>
        <p:spPr bwMode="auto">
          <a:xfrm>
            <a:off x="0" y="952546"/>
            <a:ext cx="3876216" cy="135605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106" name="Picture 10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11" y="1935092"/>
            <a:ext cx="3565214" cy="277711"/>
          </a:xfrm>
          <a:prstGeom prst="rect">
            <a:avLst/>
          </a:prstGeom>
        </p:spPr>
      </p:pic>
      <p:sp>
        <p:nvSpPr>
          <p:cNvPr id="107" name="Right Arrow 106"/>
          <p:cNvSpPr/>
          <p:nvPr/>
        </p:nvSpPr>
        <p:spPr>
          <a:xfrm rot="5400000">
            <a:off x="1441074" y="1520507"/>
            <a:ext cx="383665" cy="3590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8" name="Picture 10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1" y="1077926"/>
            <a:ext cx="2593979" cy="363576"/>
          </a:xfrm>
          <a:prstGeom prst="rect">
            <a:avLst/>
          </a:prstGeom>
        </p:spPr>
      </p:pic>
    </p:spTree>
    <p:extLst>
      <p:ext uri="{BB962C8B-B14F-4D97-AF65-F5344CB8AC3E}">
        <p14:creationId xmlns:p14="http://schemas.microsoft.com/office/powerpoint/2010/main" val="295975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8" grpId="0"/>
      <p:bldP spid="49" grpId="0" animBg="1"/>
      <p:bldP spid="51" grpId="0"/>
      <p:bldP spid="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Aware </a:t>
            </a:r>
            <a:endParaRPr lang="en-US" dirty="0"/>
          </a:p>
        </p:txBody>
      </p:sp>
      <p:sp>
        <p:nvSpPr>
          <p:cNvPr id="4" name="TextBox 3"/>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5" name="Oval 4"/>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Rectangle 1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bwMode="auto">
          <a:xfrm>
            <a:off x="4054277"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4169446"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5515949"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605269"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4277958"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5096273"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5778315"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4915271"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467424"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5226162"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4458960"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262784"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458960"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6787859"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6460548"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7097861"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650014"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6330659"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445374"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6960851"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8307354"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7887678"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569720"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8017567"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250365"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a:xfrm>
            <a:off x="6048067" y="1575086"/>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Arrow Connector 43"/>
          <p:cNvCxnSpPr>
            <a:endCxn id="12" idx="0"/>
          </p:cNvCxnSpPr>
          <p:nvPr/>
        </p:nvCxnSpPr>
        <p:spPr>
          <a:xfrm flipH="1">
            <a:off x="6383999" y="1289906"/>
            <a:ext cx="541595" cy="3160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0" name="Content Placeholder 2"/>
          <p:cNvSpPr>
            <a:spLocks noGrp="1"/>
          </p:cNvSpPr>
          <p:nvPr>
            <p:ph idx="1"/>
          </p:nvPr>
        </p:nvSpPr>
        <p:spPr>
          <a:xfrm>
            <a:off x="158754" y="2394594"/>
            <a:ext cx="3671160" cy="3856489"/>
          </a:xfrm>
        </p:spPr>
        <p:txBody>
          <a:bodyPr>
            <a:normAutofit fontScale="85000" lnSpcReduction="10000"/>
          </a:bodyPr>
          <a:lstStyle/>
          <a:p>
            <a:r>
              <a:rPr lang="en-US" dirty="0" smtClean="0">
                <a:latin typeface="Calibri"/>
                <a:cs typeface="Calibri"/>
              </a:rPr>
              <a:t>Consider initial reading </a:t>
            </a:r>
            <a:r>
              <a:rPr lang="en-US" b="0" i="1" dirty="0" smtClean="0">
                <a:latin typeface="Times New Roman"/>
                <a:cs typeface="Times New Roman"/>
              </a:rPr>
              <a:t>w</a:t>
            </a:r>
          </a:p>
          <a:p>
            <a:r>
              <a:rPr lang="en-US" dirty="0" smtClean="0">
                <a:latin typeface="Calibri"/>
                <a:cs typeface="Calibri"/>
              </a:rPr>
              <a:t>Recover algorithm will receive a nearby point </a:t>
            </a:r>
            <a:r>
              <a:rPr lang="en-US" b="0" i="1" dirty="0" smtClean="0">
                <a:latin typeface="Times New Roman"/>
                <a:cs typeface="Times New Roman"/>
              </a:rPr>
              <a:t>x</a:t>
            </a:r>
          </a:p>
          <a:p>
            <a:r>
              <a:rPr lang="en-US" dirty="0" smtClean="0">
                <a:latin typeface="Arial"/>
                <a:cs typeface="Arial"/>
              </a:rPr>
              <a:t>Sketch must disambiguate nearby points</a:t>
            </a:r>
          </a:p>
          <a:p>
            <a:r>
              <a:rPr lang="en-US" dirty="0" smtClean="0">
                <a:latin typeface="Arial"/>
                <a:cs typeface="Arial"/>
              </a:rPr>
              <a:t>Sketch consists of a description of which nearby point was seen</a:t>
            </a:r>
          </a:p>
          <a:p>
            <a:r>
              <a:rPr lang="en-US" dirty="0" smtClean="0">
                <a:latin typeface="Arial"/>
                <a:cs typeface="Arial"/>
              </a:rPr>
              <a:t>Problem: A ball can contain an unbounded number of points that rarely occur</a:t>
            </a:r>
          </a:p>
          <a:p>
            <a:r>
              <a:rPr lang="en-US" dirty="0" smtClean="0">
                <a:latin typeface="Arial"/>
                <a:cs typeface="Arial"/>
              </a:rPr>
              <a:t>Idea: write down the probability of original </a:t>
            </a:r>
            <a:r>
              <a:rPr lang="en-US" b="0" i="1" dirty="0" smtClean="0">
                <a:latin typeface="Times New Roman"/>
                <a:cs typeface="Times New Roman"/>
              </a:rPr>
              <a:t>w</a:t>
            </a:r>
            <a:r>
              <a:rPr lang="en-US" dirty="0" smtClean="0">
                <a:latin typeface="Arial"/>
                <a:cs typeface="Arial"/>
              </a:rPr>
              <a:t> and limit recover to </a:t>
            </a:r>
            <a:r>
              <a:rPr lang="en-US" b="0" i="1" dirty="0" smtClean="0">
                <a:latin typeface="Times New Roman"/>
                <a:cs typeface="Times New Roman"/>
              </a:rPr>
              <a:t>w</a:t>
            </a:r>
            <a:r>
              <a:rPr lang="en-US" dirty="0" smtClean="0">
                <a:latin typeface="Arial"/>
                <a:cs typeface="Arial"/>
              </a:rPr>
              <a:t> with this probability</a:t>
            </a:r>
          </a:p>
        </p:txBody>
      </p:sp>
      <p:grpSp>
        <p:nvGrpSpPr>
          <p:cNvPr id="53" name="Group 52"/>
          <p:cNvGrpSpPr/>
          <p:nvPr/>
        </p:nvGrpSpPr>
        <p:grpSpPr>
          <a:xfrm>
            <a:off x="6096933" y="2333889"/>
            <a:ext cx="955696" cy="795019"/>
            <a:chOff x="7208203" y="2684479"/>
            <a:chExt cx="955696" cy="795019"/>
          </a:xfrm>
        </p:grpSpPr>
        <p:sp>
          <p:nvSpPr>
            <p:cNvPr id="54" name="Oval 53"/>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5" name="Oval 54"/>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7" name="Oval 56"/>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9" name="Oval 58"/>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0" name="Oval 59"/>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Oval 60"/>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Oval 61"/>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2" name="Oval 71"/>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78" name="Rectangle 36"/>
          <p:cNvSpPr>
            <a:spLocks noChangeArrowheads="1"/>
          </p:cNvSpPr>
          <p:nvPr/>
        </p:nvSpPr>
        <p:spPr bwMode="auto">
          <a:xfrm>
            <a:off x="6350115" y="3862747"/>
            <a:ext cx="2711594" cy="104551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Correcting on these unlikely points may reveal </a:t>
            </a:r>
            <a:r>
              <a:rPr lang="en-US" sz="1800" i="1" dirty="0" smtClean="0">
                <a:latin typeface="Times New Roman"/>
                <a:cs typeface="Times New Roman"/>
              </a:rPr>
              <a:t>w</a:t>
            </a:r>
            <a:r>
              <a:rPr lang="en-US" sz="1800" dirty="0" smtClean="0">
                <a:latin typeface="Times New Roman"/>
                <a:cs typeface="Times New Roman"/>
              </a:rPr>
              <a:t> </a:t>
            </a:r>
          </a:p>
        </p:txBody>
      </p:sp>
      <p:cxnSp>
        <p:nvCxnSpPr>
          <p:cNvPr id="79" name="Straight Arrow Connector 78"/>
          <p:cNvCxnSpPr/>
          <p:nvPr/>
        </p:nvCxnSpPr>
        <p:spPr>
          <a:xfrm flipH="1" flipV="1">
            <a:off x="7725973" y="2910557"/>
            <a:ext cx="357194" cy="93931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0" name="Rectangle 36"/>
          <p:cNvSpPr>
            <a:spLocks noChangeArrowheads="1"/>
          </p:cNvSpPr>
          <p:nvPr/>
        </p:nvSpPr>
        <p:spPr bwMode="auto">
          <a:xfrm>
            <a:off x="6067734" y="297057"/>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Sketch knows probability mass function of </a:t>
            </a:r>
            <a:r>
              <a:rPr lang="en-US" sz="1800" b="1" i="1" dirty="0" smtClean="0">
                <a:latin typeface="Times New Roman"/>
                <a:cs typeface="Times New Roman"/>
              </a:rPr>
              <a:t>W</a:t>
            </a:r>
          </a:p>
        </p:txBody>
      </p:sp>
      <p:grpSp>
        <p:nvGrpSpPr>
          <p:cNvPr id="81" name="Group 80"/>
          <p:cNvGrpSpPr/>
          <p:nvPr/>
        </p:nvGrpSpPr>
        <p:grpSpPr>
          <a:xfrm>
            <a:off x="6474232" y="1798339"/>
            <a:ext cx="955696" cy="795019"/>
            <a:chOff x="7208203" y="2684479"/>
            <a:chExt cx="955696" cy="795019"/>
          </a:xfrm>
        </p:grpSpPr>
        <p:sp>
          <p:nvSpPr>
            <p:cNvPr id="82" name="Oval 81"/>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5" name="Oval 84"/>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6" name="Oval 85"/>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Oval 86"/>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8" name="Oval 87"/>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9" name="Oval 88"/>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0" name="Oval 89"/>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1" name="Oval 90"/>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2" name="Oval 91"/>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3" name="Oval 92"/>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4" name="Oval 93"/>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5" name="Oval 94"/>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6" name="Oval 95"/>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7" name="Oval 96"/>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8" name="Oval 97"/>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9" name="Oval 98"/>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0" name="Oval 99"/>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1" name="Oval 100"/>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2" name="Oval 101"/>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3" name="Oval 102"/>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4" name="Oval 103"/>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5" name="Oval 104"/>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06" name="Group 105"/>
          <p:cNvGrpSpPr/>
          <p:nvPr/>
        </p:nvGrpSpPr>
        <p:grpSpPr>
          <a:xfrm>
            <a:off x="6441420" y="2684993"/>
            <a:ext cx="955696" cy="795019"/>
            <a:chOff x="7208203" y="2684479"/>
            <a:chExt cx="955696" cy="795019"/>
          </a:xfrm>
        </p:grpSpPr>
        <p:sp>
          <p:nvSpPr>
            <p:cNvPr id="107" name="Oval 106"/>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8" name="Oval 107"/>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9" name="Oval 108"/>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0" name="Oval 109"/>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1" name="Oval 110"/>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2" name="Oval 111"/>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3" name="Oval 112"/>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4" name="Oval 113"/>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1" name="Group 130"/>
          <p:cNvGrpSpPr/>
          <p:nvPr/>
        </p:nvGrpSpPr>
        <p:grpSpPr>
          <a:xfrm>
            <a:off x="6990180" y="2135700"/>
            <a:ext cx="955696" cy="795019"/>
            <a:chOff x="7208203" y="2684479"/>
            <a:chExt cx="955696" cy="795019"/>
          </a:xfrm>
        </p:grpSpPr>
        <p:sp>
          <p:nvSpPr>
            <p:cNvPr id="132" name="Oval 131"/>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56" name="Group 155"/>
          <p:cNvGrpSpPr/>
          <p:nvPr/>
        </p:nvGrpSpPr>
        <p:grpSpPr>
          <a:xfrm>
            <a:off x="7142580" y="2288100"/>
            <a:ext cx="955696" cy="795019"/>
            <a:chOff x="7208203" y="2684479"/>
            <a:chExt cx="955696" cy="795019"/>
          </a:xfrm>
        </p:grpSpPr>
        <p:sp>
          <p:nvSpPr>
            <p:cNvPr id="157" name="Oval 156"/>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5" name="Oval 164"/>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48" name="Rectangle 47"/>
          <p:cNvSpPr/>
          <p:nvPr/>
        </p:nvSpPr>
        <p:spPr>
          <a:xfrm>
            <a:off x="6900698" y="2408770"/>
            <a:ext cx="412393" cy="461665"/>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49" name="Oval 48"/>
          <p:cNvSpPr/>
          <p:nvPr/>
        </p:nvSpPr>
        <p:spPr bwMode="auto">
          <a:xfrm>
            <a:off x="6790124" y="256901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Rectangle 50"/>
          <p:cNvSpPr/>
          <p:nvPr/>
        </p:nvSpPr>
        <p:spPr>
          <a:xfrm>
            <a:off x="7555816" y="2117971"/>
            <a:ext cx="348172" cy="461665"/>
          </a:xfrm>
          <a:prstGeom prst="rect">
            <a:avLst/>
          </a:prstGeom>
        </p:spPr>
        <p:txBody>
          <a:bodyPr wrap="none">
            <a:spAutoFit/>
          </a:bodyPr>
          <a:lstStyle/>
          <a:p>
            <a:r>
              <a:rPr lang="en-US" i="1" dirty="0" smtClean="0">
                <a:solidFill>
                  <a:srgbClr val="FF0000"/>
                </a:solidFill>
                <a:latin typeface="Times New Roman"/>
                <a:cs typeface="Times New Roman"/>
              </a:rPr>
              <a:t>x</a:t>
            </a:r>
            <a:endParaRPr lang="en-US" dirty="0">
              <a:solidFill>
                <a:srgbClr val="FF0000"/>
              </a:solidFill>
            </a:endParaRPr>
          </a:p>
        </p:txBody>
      </p:sp>
      <p:sp>
        <p:nvSpPr>
          <p:cNvPr id="52" name="Oval 51"/>
          <p:cNvSpPr/>
          <p:nvPr/>
        </p:nvSpPr>
        <p:spPr bwMode="auto">
          <a:xfrm>
            <a:off x="7445242" y="227821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pic>
        <p:nvPicPr>
          <p:cNvPr id="181" name="Picture 180"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11" y="1935092"/>
            <a:ext cx="3565214" cy="277711"/>
          </a:xfrm>
          <a:prstGeom prst="rect">
            <a:avLst/>
          </a:prstGeom>
        </p:spPr>
      </p:pic>
      <p:sp>
        <p:nvSpPr>
          <p:cNvPr id="182" name="Right Arrow 181"/>
          <p:cNvSpPr/>
          <p:nvPr/>
        </p:nvSpPr>
        <p:spPr>
          <a:xfrm rot="5400000">
            <a:off x="1441074" y="1520507"/>
            <a:ext cx="383665" cy="3590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3" name="Picture 18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1" y="1077926"/>
            <a:ext cx="2593979" cy="363576"/>
          </a:xfrm>
          <a:prstGeom prst="rect">
            <a:avLst/>
          </a:prstGeom>
        </p:spPr>
      </p:pic>
      <p:sp>
        <p:nvSpPr>
          <p:cNvPr id="47" name="Rectangle 46"/>
          <p:cNvSpPr/>
          <p:nvPr/>
        </p:nvSpPr>
        <p:spPr bwMode="auto">
          <a:xfrm>
            <a:off x="0" y="952546"/>
            <a:ext cx="3876216" cy="135605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4" name="Rectangle 36"/>
          <p:cNvSpPr>
            <a:spLocks noChangeArrowheads="1"/>
          </p:cNvSpPr>
          <p:nvPr/>
        </p:nvSpPr>
        <p:spPr bwMode="auto">
          <a:xfrm>
            <a:off x="6350377" y="5166239"/>
            <a:ext cx="2711594" cy="10120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i="1" dirty="0" smtClean="0">
                <a:latin typeface="Times New Roman"/>
                <a:cs typeface="Times New Roman"/>
              </a:rPr>
              <a:t>Sketch</a:t>
            </a:r>
            <a:r>
              <a:rPr lang="en-US" sz="1800" b="1" dirty="0" smtClean="0">
                <a:latin typeface="Arial"/>
                <a:cs typeface="Arial"/>
              </a:rPr>
              <a:t> is correct for all of </a:t>
            </a:r>
            <a:r>
              <a:rPr lang="en-US" sz="1800" i="1" dirty="0" smtClean="0">
                <a:latin typeface="Times New Roman"/>
                <a:cs typeface="Times New Roman"/>
              </a:rPr>
              <a:t>W</a:t>
            </a:r>
            <a:r>
              <a:rPr lang="en-US" sz="1800" b="1" dirty="0" smtClean="0">
                <a:latin typeface="Arial"/>
                <a:cs typeface="Arial"/>
              </a:rPr>
              <a:t>, </a:t>
            </a:r>
            <a:r>
              <a:rPr lang="en-US" sz="1800" i="1" dirty="0" err="1" smtClean="0">
                <a:latin typeface="Times New Roman"/>
                <a:cs typeface="Times New Roman"/>
              </a:rPr>
              <a:t>Adv</a:t>
            </a:r>
            <a:r>
              <a:rPr lang="en-US" sz="1800" b="1" dirty="0" smtClean="0">
                <a:latin typeface="Arial"/>
                <a:cs typeface="Arial"/>
              </a:rPr>
              <a:t> ignores low probability points</a:t>
            </a:r>
            <a:endParaRPr lang="en-US" sz="1800" dirty="0" smtClean="0">
              <a:latin typeface="Times New Roman"/>
              <a:cs typeface="Times New Roman"/>
            </a:endParaRPr>
          </a:p>
        </p:txBody>
      </p:sp>
    </p:spTree>
    <p:extLst>
      <p:ext uri="{BB962C8B-B14F-4D97-AF65-F5344CB8AC3E}">
        <p14:creationId xmlns:p14="http://schemas.microsoft.com/office/powerpoint/2010/main" val="883047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28465742"/>
              </p:ext>
            </p:extLst>
          </p:nvPr>
        </p:nvGraphicFramePr>
        <p:xfrm>
          <a:off x="1448620" y="2512451"/>
          <a:ext cx="7236485" cy="1655290"/>
        </p:xfrm>
        <a:graphic>
          <a:graphicData uri="http://schemas.openxmlformats.org/drawingml/2006/table">
            <a:tbl>
              <a:tblPr firstRow="1" bandRow="1">
                <a:tableStyleId>{1FECB4D8-DB02-4DC6-A0A2-4F2EBAE1DC90}</a:tableStyleId>
              </a:tblPr>
              <a:tblGrid>
                <a:gridCol w="2412162"/>
                <a:gridCol w="2218635"/>
                <a:gridCol w="2605688"/>
              </a:tblGrid>
              <a:tr h="375130">
                <a:tc>
                  <a:txBody>
                    <a:bodyPr/>
                    <a:lstStyle/>
                    <a:p>
                      <a:endParaRPr lang="en-US" dirty="0">
                        <a:solidFill>
                          <a:schemeClr val="tx1"/>
                        </a:solidFill>
                      </a:endParaRPr>
                    </a:p>
                  </a:txBody>
                  <a:tcPr/>
                </a:tc>
                <a:tc>
                  <a:txBody>
                    <a:bodyPr/>
                    <a:lstStyle/>
                    <a:p>
                      <a:r>
                        <a:rPr lang="en-US" dirty="0" smtClean="0">
                          <a:solidFill>
                            <a:schemeClr val="tx1"/>
                          </a:solidFill>
                        </a:rPr>
                        <a:t>Distribution Aware</a:t>
                      </a:r>
                      <a:endParaRPr lang="en-US" dirty="0">
                        <a:solidFill>
                          <a:schemeClr val="tx1"/>
                        </a:solidFill>
                      </a:endParaRPr>
                    </a:p>
                  </a:txBody>
                  <a:tcPr>
                    <a:solidFill>
                      <a:srgbClr val="3366FF"/>
                    </a:solidFill>
                  </a:tcPr>
                </a:tc>
                <a:tc>
                  <a:txBody>
                    <a:bodyPr/>
                    <a:lstStyle/>
                    <a:p>
                      <a:r>
                        <a:rPr lang="en-US" dirty="0" smtClean="0">
                          <a:solidFill>
                            <a:schemeClr val="tx1"/>
                          </a:solidFill>
                        </a:rPr>
                        <a:t>Distribution Oblivious</a:t>
                      </a:r>
                      <a:endParaRPr lang="en-US" dirty="0">
                        <a:solidFill>
                          <a:schemeClr val="tx1"/>
                        </a:solidFill>
                      </a:endParaRPr>
                    </a:p>
                  </a:txBody>
                  <a:tcPr/>
                </a:tc>
              </a:tr>
              <a:tr h="375130">
                <a:tc>
                  <a:txBody>
                    <a:bodyPr/>
                    <a:lstStyle/>
                    <a:p>
                      <a:r>
                        <a:rPr lang="en-US" dirty="0" smtClean="0">
                          <a:solidFill>
                            <a:schemeClr val="tx1"/>
                          </a:solidFill>
                        </a:rPr>
                        <a:t>Secure</a:t>
                      </a:r>
                      <a:r>
                        <a:rPr lang="en-US" baseline="0" dirty="0" smtClean="0">
                          <a:solidFill>
                            <a:schemeClr val="tx1"/>
                          </a:solidFill>
                        </a:rPr>
                        <a:t> Sketches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solidFill>
                      <a:srgbClr val="3366FF"/>
                    </a:solidFill>
                  </a:tcPr>
                </a:tc>
                <a:tc>
                  <a:txBody>
                    <a:bodyPr/>
                    <a:lstStyle/>
                    <a:p>
                      <a:endParaRPr lang="en-US" dirty="0">
                        <a:solidFill>
                          <a:schemeClr val="tx1"/>
                        </a:solidFill>
                      </a:endParaRPr>
                    </a:p>
                  </a:txBody>
                  <a:tcPr/>
                </a:tc>
              </a:tr>
              <a:tr h="375130">
                <a:tc>
                  <a:txBody>
                    <a:bodyPr/>
                    <a:lstStyle/>
                    <a:p>
                      <a:r>
                        <a:rPr lang="en-US" dirty="0" smtClean="0">
                          <a:solidFill>
                            <a:schemeClr val="tx1"/>
                          </a:solidFill>
                        </a:rPr>
                        <a:t>Fuzzy Extractors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solidFill>
                      <a:srgbClr val="3366FF"/>
                    </a:solidFill>
                  </a:tcPr>
                </a:tc>
                <a:tc>
                  <a:txBody>
                    <a:bodyPr/>
                    <a:lstStyle/>
                    <a:p>
                      <a:endParaRPr lang="en-US" dirty="0">
                        <a:solidFill>
                          <a:schemeClr val="tx1"/>
                        </a:solidFill>
                      </a:endParaRPr>
                    </a:p>
                  </a:txBody>
                  <a:tcPr/>
                </a:tc>
              </a:tr>
            </a:tbl>
          </a:graphicData>
        </a:graphic>
      </p:graphicFrame>
      <p:sp>
        <p:nvSpPr>
          <p:cNvPr id="5" name="Title 1"/>
          <p:cNvSpPr txBox="1">
            <a:spLocks/>
          </p:cNvSpPr>
          <p:nvPr/>
        </p:nvSpPr>
        <p:spPr bwMode="auto">
          <a:xfrm>
            <a:off x="847467" y="-6615"/>
            <a:ext cx="8229600" cy="1143000"/>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2400" dirty="0" smtClean="0"/>
              <a:t>Key derivation from fuzzy min entropy?</a:t>
            </a:r>
            <a:endParaRPr lang="en-US" sz="2400" dirty="0"/>
          </a:p>
        </p:txBody>
      </p:sp>
      <p:pic>
        <p:nvPicPr>
          <p:cNvPr id="16" name="Picture 15"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79" y="2934940"/>
            <a:ext cx="455713" cy="491579"/>
          </a:xfrm>
          <a:prstGeom prst="rect">
            <a:avLst/>
          </a:prstGeom>
        </p:spPr>
      </p:pic>
      <p:pic>
        <p:nvPicPr>
          <p:cNvPr id="17" name="Picture 16"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174" y="2923787"/>
            <a:ext cx="445679" cy="509347"/>
          </a:xfrm>
          <a:prstGeom prst="rect">
            <a:avLst/>
          </a:prstGeom>
        </p:spPr>
      </p:pic>
      <p:pic>
        <p:nvPicPr>
          <p:cNvPr id="18" name="Picture 17"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41" y="3590073"/>
            <a:ext cx="455713" cy="491579"/>
          </a:xfrm>
          <a:prstGeom prst="rect">
            <a:avLst/>
          </a:prstGeom>
        </p:spPr>
      </p:pic>
      <p:sp>
        <p:nvSpPr>
          <p:cNvPr id="23" name="TextBox 22"/>
          <p:cNvSpPr txBox="1"/>
          <p:nvPr/>
        </p:nvSpPr>
        <p:spPr>
          <a:xfrm>
            <a:off x="6916191" y="3419902"/>
            <a:ext cx="560670" cy="830997"/>
          </a:xfrm>
          <a:prstGeom prst="rect">
            <a:avLst/>
          </a:prstGeom>
          <a:noFill/>
        </p:spPr>
        <p:txBody>
          <a:bodyPr wrap="none" rtlCol="0">
            <a:spAutoFit/>
          </a:bodyPr>
          <a:lstStyle/>
          <a:p>
            <a:pPr algn="ctr"/>
            <a:r>
              <a:rPr lang="en-US" sz="4800" b="1" dirty="0" smtClean="0"/>
              <a:t>?</a:t>
            </a:r>
            <a:endParaRPr lang="en-US" sz="4800" b="1" dirty="0"/>
          </a:p>
        </p:txBody>
      </p:sp>
      <p:sp>
        <p:nvSpPr>
          <p:cNvPr id="2" name="TextBox 1"/>
          <p:cNvSpPr txBox="1"/>
          <p:nvPr/>
        </p:nvSpPr>
        <p:spPr>
          <a:xfrm>
            <a:off x="383652" y="4570898"/>
            <a:ext cx="7990561" cy="400110"/>
          </a:xfrm>
          <a:prstGeom prst="rect">
            <a:avLst/>
          </a:prstGeom>
          <a:noFill/>
        </p:spPr>
        <p:txBody>
          <a:bodyPr wrap="square" rtlCol="0">
            <a:spAutoFit/>
          </a:bodyPr>
          <a:lstStyle/>
          <a:p>
            <a:r>
              <a:rPr lang="en-US" sz="2000" b="1" dirty="0" err="1" smtClean="0"/>
              <a:t>Thm</a:t>
            </a:r>
            <a:r>
              <a:rPr lang="en-US" sz="2000" b="1" dirty="0" smtClean="0"/>
              <a:t>: For any distribution </a:t>
            </a:r>
            <a:r>
              <a:rPr lang="en-US" sz="2000" i="1" dirty="0" smtClean="0">
                <a:latin typeface="Times New Roman"/>
                <a:cs typeface="Times New Roman"/>
              </a:rPr>
              <a:t>W</a:t>
            </a:r>
            <a:r>
              <a:rPr lang="en-US" sz="2000" b="1" dirty="0" smtClean="0"/>
              <a:t> there exists a secure sketch</a:t>
            </a:r>
          </a:p>
        </p:txBody>
      </p:sp>
      <p:pic>
        <p:nvPicPr>
          <p:cNvPr id="10" name="Picture 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869" y="5851115"/>
            <a:ext cx="3565214" cy="277711"/>
          </a:xfrm>
          <a:prstGeom prst="rect">
            <a:avLst/>
          </a:prstGeom>
        </p:spPr>
      </p:pic>
      <p:sp>
        <p:nvSpPr>
          <p:cNvPr id="12" name="Right Arrow 11"/>
          <p:cNvSpPr/>
          <p:nvPr/>
        </p:nvSpPr>
        <p:spPr>
          <a:xfrm rot="5400000">
            <a:off x="3266732" y="5436530"/>
            <a:ext cx="383665" cy="3590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0869" y="4993949"/>
            <a:ext cx="2593979" cy="363576"/>
          </a:xfrm>
          <a:prstGeom prst="rect">
            <a:avLst/>
          </a:prstGeom>
        </p:spPr>
      </p:pic>
    </p:spTree>
    <p:extLst>
      <p:ext uri="{BB962C8B-B14F-4D97-AF65-F5344CB8AC3E}">
        <p14:creationId xmlns:p14="http://schemas.microsoft.com/office/powerpoint/2010/main" val="145463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29728899"/>
              </p:ext>
            </p:extLst>
          </p:nvPr>
        </p:nvGraphicFramePr>
        <p:xfrm>
          <a:off x="1448620" y="2512451"/>
          <a:ext cx="7236485" cy="1655290"/>
        </p:xfrm>
        <a:graphic>
          <a:graphicData uri="http://schemas.openxmlformats.org/drawingml/2006/table">
            <a:tbl>
              <a:tblPr firstRow="1" bandRow="1">
                <a:tableStyleId>{1FECB4D8-DB02-4DC6-A0A2-4F2EBAE1DC90}</a:tableStyleId>
              </a:tblPr>
              <a:tblGrid>
                <a:gridCol w="2412162"/>
                <a:gridCol w="2218635"/>
                <a:gridCol w="2605688"/>
              </a:tblGrid>
              <a:tr h="375130">
                <a:tc>
                  <a:txBody>
                    <a:bodyPr/>
                    <a:lstStyle/>
                    <a:p>
                      <a:endParaRPr lang="en-US" dirty="0">
                        <a:solidFill>
                          <a:schemeClr val="tx1"/>
                        </a:solidFill>
                      </a:endParaRPr>
                    </a:p>
                  </a:txBody>
                  <a:tcPr/>
                </a:tc>
                <a:tc>
                  <a:txBody>
                    <a:bodyPr/>
                    <a:lstStyle/>
                    <a:p>
                      <a:r>
                        <a:rPr lang="en-US" dirty="0" smtClean="0">
                          <a:solidFill>
                            <a:schemeClr val="tx1"/>
                          </a:solidFill>
                        </a:rPr>
                        <a:t>Distribution Aware</a:t>
                      </a:r>
                      <a:endParaRPr lang="en-US" dirty="0">
                        <a:solidFill>
                          <a:schemeClr val="tx1"/>
                        </a:solidFill>
                      </a:endParaRPr>
                    </a:p>
                  </a:txBody>
                  <a:tcPr>
                    <a:noFill/>
                  </a:tcPr>
                </a:tc>
                <a:tc>
                  <a:txBody>
                    <a:bodyPr/>
                    <a:lstStyle/>
                    <a:p>
                      <a:r>
                        <a:rPr lang="en-US" dirty="0" smtClean="0">
                          <a:solidFill>
                            <a:schemeClr val="tx1"/>
                          </a:solidFill>
                        </a:rPr>
                        <a:t>Distribution Oblivious</a:t>
                      </a:r>
                      <a:endParaRPr lang="en-US" dirty="0">
                        <a:solidFill>
                          <a:schemeClr val="tx1"/>
                        </a:solidFill>
                      </a:endParaRPr>
                    </a:p>
                  </a:txBody>
                  <a:tcPr>
                    <a:solidFill>
                      <a:srgbClr val="3366FF"/>
                    </a:solidFill>
                  </a:tcPr>
                </a:tc>
              </a:tr>
              <a:tr h="375130">
                <a:tc>
                  <a:txBody>
                    <a:bodyPr/>
                    <a:lstStyle/>
                    <a:p>
                      <a:r>
                        <a:rPr lang="en-US" dirty="0" smtClean="0">
                          <a:solidFill>
                            <a:schemeClr val="tx1"/>
                          </a:solidFill>
                        </a:rPr>
                        <a:t>Secure</a:t>
                      </a:r>
                      <a:r>
                        <a:rPr lang="en-US" baseline="0" dirty="0" smtClean="0">
                          <a:solidFill>
                            <a:schemeClr val="tx1"/>
                          </a:solidFill>
                        </a:rPr>
                        <a:t> Sketches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noFill/>
                  </a:tcPr>
                </a:tc>
                <a:tc>
                  <a:txBody>
                    <a:bodyPr/>
                    <a:lstStyle/>
                    <a:p>
                      <a:endParaRPr lang="en-US" dirty="0">
                        <a:solidFill>
                          <a:schemeClr val="tx1"/>
                        </a:solidFill>
                      </a:endParaRPr>
                    </a:p>
                  </a:txBody>
                  <a:tcPr>
                    <a:solidFill>
                      <a:srgbClr val="3366FF"/>
                    </a:solidFill>
                  </a:tcPr>
                </a:tc>
              </a:tr>
              <a:tr h="375130">
                <a:tc>
                  <a:txBody>
                    <a:bodyPr/>
                    <a:lstStyle/>
                    <a:p>
                      <a:r>
                        <a:rPr lang="en-US" dirty="0" smtClean="0">
                          <a:solidFill>
                            <a:schemeClr val="tx1"/>
                          </a:solidFill>
                        </a:rPr>
                        <a:t>Fuzzy Extractors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noFill/>
                  </a:tcPr>
                </a:tc>
                <a:tc>
                  <a:txBody>
                    <a:bodyPr/>
                    <a:lstStyle/>
                    <a:p>
                      <a:endParaRPr lang="en-US" dirty="0">
                        <a:solidFill>
                          <a:schemeClr val="tx1"/>
                        </a:solidFill>
                      </a:endParaRPr>
                    </a:p>
                  </a:txBody>
                  <a:tcPr>
                    <a:solidFill>
                      <a:srgbClr val="3366FF"/>
                    </a:solidFill>
                  </a:tcPr>
                </a:tc>
              </a:tr>
            </a:tbl>
          </a:graphicData>
        </a:graphic>
      </p:graphicFrame>
      <p:sp>
        <p:nvSpPr>
          <p:cNvPr id="5" name="Title 1"/>
          <p:cNvSpPr txBox="1">
            <a:spLocks/>
          </p:cNvSpPr>
          <p:nvPr/>
        </p:nvSpPr>
        <p:spPr bwMode="auto">
          <a:xfrm>
            <a:off x="847467" y="-6615"/>
            <a:ext cx="8229600" cy="1143000"/>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2400" dirty="0" smtClean="0"/>
              <a:t>Key derivation from fuzzy min entropy?</a:t>
            </a:r>
            <a:endParaRPr lang="en-US" sz="2400" dirty="0"/>
          </a:p>
        </p:txBody>
      </p:sp>
      <p:pic>
        <p:nvPicPr>
          <p:cNvPr id="16" name="Picture 15"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79" y="2934940"/>
            <a:ext cx="455713" cy="491579"/>
          </a:xfrm>
          <a:prstGeom prst="rect">
            <a:avLst/>
          </a:prstGeom>
        </p:spPr>
      </p:pic>
      <p:pic>
        <p:nvPicPr>
          <p:cNvPr id="17" name="Picture 16"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174" y="2923787"/>
            <a:ext cx="445679" cy="509347"/>
          </a:xfrm>
          <a:prstGeom prst="rect">
            <a:avLst/>
          </a:prstGeom>
        </p:spPr>
      </p:pic>
      <p:pic>
        <p:nvPicPr>
          <p:cNvPr id="18" name="Picture 17"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41" y="3590073"/>
            <a:ext cx="455713" cy="491579"/>
          </a:xfrm>
          <a:prstGeom prst="rect">
            <a:avLst/>
          </a:prstGeom>
        </p:spPr>
      </p:pic>
      <p:sp>
        <p:nvSpPr>
          <p:cNvPr id="23" name="TextBox 22"/>
          <p:cNvSpPr txBox="1"/>
          <p:nvPr/>
        </p:nvSpPr>
        <p:spPr>
          <a:xfrm>
            <a:off x="6916191" y="3419902"/>
            <a:ext cx="560670" cy="830997"/>
          </a:xfrm>
          <a:prstGeom prst="rect">
            <a:avLst/>
          </a:prstGeom>
          <a:noFill/>
        </p:spPr>
        <p:txBody>
          <a:bodyPr wrap="none" rtlCol="0">
            <a:spAutoFit/>
          </a:bodyPr>
          <a:lstStyle/>
          <a:p>
            <a:pPr algn="ctr"/>
            <a:r>
              <a:rPr lang="en-US" sz="4800" b="1" dirty="0" smtClean="0"/>
              <a:t>?</a:t>
            </a:r>
            <a:endParaRPr lang="en-US" sz="4800" b="1" dirty="0"/>
          </a:p>
        </p:txBody>
      </p:sp>
      <p:sp>
        <p:nvSpPr>
          <p:cNvPr id="2" name="TextBox 1"/>
          <p:cNvSpPr txBox="1"/>
          <p:nvPr/>
        </p:nvSpPr>
        <p:spPr>
          <a:xfrm>
            <a:off x="383652" y="4570898"/>
            <a:ext cx="7990561" cy="1015663"/>
          </a:xfrm>
          <a:prstGeom prst="rect">
            <a:avLst/>
          </a:prstGeom>
          <a:noFill/>
        </p:spPr>
        <p:txBody>
          <a:bodyPr wrap="square" rtlCol="0">
            <a:spAutoFit/>
          </a:bodyPr>
          <a:lstStyle/>
          <a:p>
            <a:r>
              <a:rPr lang="en-US" sz="2000" b="1" dirty="0" err="1" smtClean="0"/>
              <a:t>Thm</a:t>
            </a:r>
            <a:r>
              <a:rPr lang="en-US" sz="2000" b="1" dirty="0" smtClean="0"/>
              <a:t>: There is a family of distributions </a:t>
            </a:r>
            <a:r>
              <a:rPr lang="en-US" sz="2000" i="1" dirty="0" smtClean="0">
                <a:latin typeface="Times New Roman"/>
                <a:cs typeface="Times New Roman"/>
              </a:rPr>
              <a:t>V</a:t>
            </a:r>
            <a:r>
              <a:rPr lang="en-US" sz="2000" b="1" dirty="0" smtClean="0"/>
              <a:t> (where all members have fuzzy entropy) such that any secure sketch for </a:t>
            </a:r>
            <a:r>
              <a:rPr lang="en-US" sz="2000" i="1" dirty="0" smtClean="0">
                <a:latin typeface="Times New Roman"/>
                <a:cs typeface="Times New Roman"/>
              </a:rPr>
              <a:t>V</a:t>
            </a:r>
            <a:r>
              <a:rPr lang="en-US" sz="2000" b="1" dirty="0" smtClean="0"/>
              <a:t> removes all entropy</a:t>
            </a:r>
          </a:p>
        </p:txBody>
      </p:sp>
    </p:spTree>
    <p:extLst>
      <p:ext uri="{BB962C8B-B14F-4D97-AF65-F5344CB8AC3E}">
        <p14:creationId xmlns:p14="http://schemas.microsoft.com/office/powerpoint/2010/main" val="40210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Authenticating Users</a:t>
            </a:r>
            <a:endParaRPr lang="en-US" dirty="0"/>
          </a:p>
        </p:txBody>
      </p:sp>
      <p:sp>
        <p:nvSpPr>
          <p:cNvPr id="3" name="Content Placeholder 2"/>
          <p:cNvSpPr>
            <a:spLocks noGrp="1"/>
          </p:cNvSpPr>
          <p:nvPr>
            <p:ph idx="1"/>
          </p:nvPr>
        </p:nvSpPr>
        <p:spPr>
          <a:xfrm>
            <a:off x="457200" y="1016598"/>
            <a:ext cx="3733800" cy="5627507"/>
          </a:xfrm>
        </p:spPr>
        <p:txBody>
          <a:bodyPr/>
          <a:lstStyle/>
          <a:p>
            <a:r>
              <a:rPr lang="en-US" dirty="0" smtClean="0"/>
              <a:t>Users’ private data exists online in a variety of locations</a:t>
            </a:r>
          </a:p>
          <a:p>
            <a:endParaRPr lang="en-US" dirty="0" smtClean="0"/>
          </a:p>
          <a:p>
            <a:endParaRPr lang="en-US" dirty="0" smtClean="0"/>
          </a:p>
          <a:p>
            <a:r>
              <a:rPr lang="en-US" dirty="0" smtClean="0">
                <a:solidFill>
                  <a:schemeClr val="bg1"/>
                </a:solidFill>
              </a:rPr>
              <a:t>Must authenticate users before granting access to private data</a:t>
            </a:r>
          </a:p>
          <a:p>
            <a:endParaRPr lang="en-US" dirty="0" smtClean="0">
              <a:solidFill>
                <a:schemeClr val="bg1"/>
              </a:solidFill>
            </a:endParaRPr>
          </a:p>
          <a:p>
            <a:r>
              <a:rPr lang="en-US" dirty="0" smtClean="0">
                <a:solidFill>
                  <a:schemeClr val="bg1"/>
                </a:solidFill>
              </a:rPr>
              <a:t>Passwords are widely used but guessable</a:t>
            </a:r>
            <a:endParaRPr lang="en-US" dirty="0">
              <a:solidFill>
                <a:schemeClr val="bg1"/>
              </a:solidFill>
            </a:endParaRPr>
          </a:p>
        </p:txBody>
      </p:sp>
      <p:pic>
        <p:nvPicPr>
          <p:cNvPr id="5" name="Picture 4" descr="Screen Shot 2014-03-31 at 2.15.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621" y="1016598"/>
            <a:ext cx="2463800" cy="762000"/>
          </a:xfrm>
          <a:prstGeom prst="rect">
            <a:avLst/>
          </a:prstGeom>
        </p:spPr>
      </p:pic>
      <p:pic>
        <p:nvPicPr>
          <p:cNvPr id="6" name="Picture 5" descr="Screen Shot 2014-03-31 at 2.15.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621" y="2963111"/>
            <a:ext cx="2946400" cy="533400"/>
          </a:xfrm>
          <a:prstGeom prst="rect">
            <a:avLst/>
          </a:prstGeom>
        </p:spPr>
      </p:pic>
      <p:pic>
        <p:nvPicPr>
          <p:cNvPr id="7" name="Picture 6" descr="Screen Shot 2014-03-31 at 2.16.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0" y="1862820"/>
            <a:ext cx="3403600" cy="863600"/>
          </a:xfrm>
          <a:prstGeom prst="rect">
            <a:avLst/>
          </a:prstGeom>
        </p:spPr>
      </p:pic>
      <p:pic>
        <p:nvPicPr>
          <p:cNvPr id="9" name="Picture 8"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844" y="3130883"/>
            <a:ext cx="1679277" cy="1280694"/>
          </a:xfrm>
          <a:prstGeom prst="rect">
            <a:avLst/>
          </a:prstGeom>
        </p:spPr>
      </p:pic>
    </p:spTree>
    <p:extLst>
      <p:ext uri="{BB962C8B-B14F-4D97-AF65-F5344CB8AC3E}">
        <p14:creationId xmlns:p14="http://schemas.microsoft.com/office/powerpoint/2010/main" val="449284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bwMode="auto">
          <a:xfrm>
            <a:off x="6839603" y="1620651"/>
            <a:ext cx="304275" cy="4643662"/>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Distribution Oblivious</a:t>
            </a:r>
            <a:endParaRPr lang="en-US" dirty="0"/>
          </a:p>
        </p:txBody>
      </p:sp>
      <p:sp>
        <p:nvSpPr>
          <p:cNvPr id="3" name="Content Placeholder 2"/>
          <p:cNvSpPr>
            <a:spLocks noGrp="1"/>
          </p:cNvSpPr>
          <p:nvPr>
            <p:ph idx="1"/>
          </p:nvPr>
        </p:nvSpPr>
        <p:spPr>
          <a:xfrm>
            <a:off x="0" y="1124533"/>
            <a:ext cx="4061428" cy="5153009"/>
          </a:xfrm>
        </p:spPr>
        <p:txBody>
          <a:bodyPr/>
          <a:lstStyle/>
          <a:p>
            <a:r>
              <a:rPr lang="en-US" sz="1800" b="0" i="1" dirty="0">
                <a:latin typeface="Times New Roman"/>
                <a:cs typeface="Times New Roman"/>
              </a:rPr>
              <a:t>Sketch</a:t>
            </a:r>
            <a:r>
              <a:rPr lang="en-US" sz="1800" dirty="0">
                <a:cs typeface="Arial"/>
              </a:rPr>
              <a:t> </a:t>
            </a:r>
            <a:r>
              <a:rPr lang="en-US" sz="1800" dirty="0" smtClean="0"/>
              <a:t>supports a family </a:t>
            </a:r>
            <a:r>
              <a:rPr lang="en-US" sz="1800" b="0" i="1" dirty="0" smtClean="0">
                <a:latin typeface="Times New Roman"/>
                <a:cs typeface="Times New Roman"/>
              </a:rPr>
              <a:t>V</a:t>
            </a:r>
          </a:p>
          <a:p>
            <a:r>
              <a:rPr lang="en-US" sz="1800" dirty="0" smtClean="0">
                <a:cs typeface="Arial"/>
              </a:rPr>
              <a:t>After </a:t>
            </a:r>
            <a:r>
              <a:rPr lang="en-US" sz="1800" b="0" i="1" dirty="0">
                <a:latin typeface="Times New Roman"/>
                <a:cs typeface="Times New Roman"/>
              </a:rPr>
              <a:t>Sketch</a:t>
            </a:r>
            <a:r>
              <a:rPr lang="en-US" sz="1800" dirty="0">
                <a:cs typeface="Arial"/>
              </a:rPr>
              <a:t> is </a:t>
            </a:r>
            <a:r>
              <a:rPr lang="en-US" sz="1800" dirty="0" smtClean="0">
                <a:cs typeface="Arial"/>
              </a:rPr>
              <a:t>fixed, </a:t>
            </a:r>
            <a:r>
              <a:rPr lang="en-US" sz="1800" dirty="0" smtClean="0">
                <a:latin typeface="Arial"/>
                <a:cs typeface="Arial"/>
              </a:rPr>
              <a:t>adversary selects a distribution </a:t>
            </a:r>
            <a:r>
              <a:rPr lang="en-US" sz="1800" b="0" i="1" dirty="0" smtClean="0">
                <a:latin typeface="Times New Roman"/>
                <a:cs typeface="Times New Roman"/>
              </a:rPr>
              <a:t>W </a:t>
            </a:r>
            <a:r>
              <a:rPr lang="en-US" sz="1800" dirty="0" smtClean="0">
                <a:latin typeface="Arial"/>
                <a:cs typeface="Arial"/>
              </a:rPr>
              <a:t>from </a:t>
            </a:r>
            <a:r>
              <a:rPr lang="en-US" sz="1800" b="0" i="1" dirty="0" smtClean="0">
                <a:latin typeface="Times New Roman"/>
                <a:cs typeface="Times New Roman"/>
              </a:rPr>
              <a:t>V</a:t>
            </a:r>
            <a:endParaRPr lang="en-US" sz="1800" dirty="0" smtClean="0">
              <a:latin typeface="Arial"/>
              <a:cs typeface="Arial"/>
            </a:endParaRPr>
          </a:p>
          <a:p>
            <a:endParaRPr lang="en-US" sz="1800" b="0" i="1" dirty="0" smtClean="0">
              <a:latin typeface="Times New Roman"/>
              <a:cs typeface="Times New Roman"/>
            </a:endParaRPr>
          </a:p>
          <a:p>
            <a:r>
              <a:rPr lang="en-US" sz="1800" b="0" i="1" dirty="0" smtClean="0">
                <a:latin typeface="Times New Roman"/>
                <a:cs typeface="Times New Roman"/>
              </a:rPr>
              <a:t>Sketch </a:t>
            </a:r>
            <a:r>
              <a:rPr lang="en-US" sz="1800" dirty="0">
                <a:cs typeface="Arial"/>
              </a:rPr>
              <a:t>does not know what distribution it is being asked to correct </a:t>
            </a:r>
            <a:r>
              <a:rPr lang="en-US" sz="1800" dirty="0" smtClean="0">
                <a:cs typeface="Arial"/>
              </a:rPr>
              <a:t>(only receives </a:t>
            </a:r>
            <a:r>
              <a:rPr lang="en-US" sz="1800" dirty="0">
                <a:cs typeface="Arial"/>
              </a:rPr>
              <a:t>sample from distribution</a:t>
            </a:r>
            <a:r>
              <a:rPr lang="en-US" sz="1800" dirty="0" smtClean="0">
                <a:cs typeface="Arial"/>
              </a:rPr>
              <a:t>)</a:t>
            </a:r>
            <a:endParaRPr lang="en-US" sz="1800" dirty="0" smtClean="0">
              <a:latin typeface="Arial"/>
              <a:cs typeface="Arial"/>
            </a:endParaRPr>
          </a:p>
          <a:p>
            <a:r>
              <a:rPr lang="en-US" sz="1800" b="0" i="1" dirty="0">
                <a:latin typeface="Times New Roman"/>
                <a:cs typeface="Times New Roman"/>
              </a:rPr>
              <a:t>Sketch </a:t>
            </a:r>
            <a:r>
              <a:rPr lang="en-US" sz="1800" dirty="0" smtClean="0">
                <a:latin typeface="Arial"/>
                <a:cs typeface="Arial"/>
              </a:rPr>
              <a:t>imposes constraints on </a:t>
            </a:r>
            <a:r>
              <a:rPr lang="en-US" sz="1800" b="0" i="1" dirty="0">
                <a:latin typeface="Times New Roman"/>
                <a:cs typeface="Times New Roman"/>
              </a:rPr>
              <a:t>W</a:t>
            </a:r>
            <a:endParaRPr lang="en-US" sz="1800" dirty="0" smtClean="0">
              <a:latin typeface="Arial"/>
              <a:cs typeface="Arial"/>
            </a:endParaRPr>
          </a:p>
          <a:p>
            <a:r>
              <a:rPr lang="en-US" sz="1800" dirty="0" smtClean="0">
                <a:latin typeface="Arial"/>
                <a:cs typeface="Arial"/>
              </a:rPr>
              <a:t>Constraints only depend on received sample and are independent of rest of </a:t>
            </a:r>
            <a:r>
              <a:rPr lang="en-US" sz="1800" b="0" i="1" dirty="0" smtClean="0">
                <a:latin typeface="Times New Roman"/>
                <a:cs typeface="Times New Roman"/>
              </a:rPr>
              <a:t>W</a:t>
            </a:r>
            <a:r>
              <a:rPr lang="en-US" sz="1800" dirty="0" smtClean="0">
                <a:latin typeface="Arial"/>
                <a:cs typeface="Arial"/>
              </a:rPr>
              <a:t>’s </a:t>
            </a:r>
            <a:r>
              <a:rPr lang="en-US" sz="1800" dirty="0" err="1" smtClean="0">
                <a:latin typeface="Arial"/>
                <a:cs typeface="Arial"/>
              </a:rPr>
              <a:t>p.m.f</a:t>
            </a:r>
            <a:r>
              <a:rPr lang="en-US" sz="1800" dirty="0" smtClean="0">
                <a:latin typeface="Arial"/>
                <a:cs typeface="Arial"/>
              </a:rPr>
              <a:t>.</a:t>
            </a:r>
          </a:p>
          <a:p>
            <a:endParaRPr lang="en-US" sz="1800" dirty="0" smtClean="0">
              <a:latin typeface="Arial"/>
              <a:cs typeface="Arial"/>
            </a:endParaRPr>
          </a:p>
          <a:p>
            <a:r>
              <a:rPr lang="en-US" sz="1800" dirty="0" smtClean="0">
                <a:latin typeface="Arial"/>
                <a:cs typeface="Arial"/>
              </a:rPr>
              <a:t>When </a:t>
            </a:r>
            <a:r>
              <a:rPr lang="en-US" sz="1800" b="0" i="1" dirty="0" smtClean="0">
                <a:latin typeface="Times New Roman"/>
                <a:cs typeface="Times New Roman"/>
              </a:rPr>
              <a:t>W</a:t>
            </a:r>
            <a:r>
              <a:rPr lang="en-US" sz="1800" dirty="0" smtClean="0">
                <a:latin typeface="Arial"/>
                <a:cs typeface="Arial"/>
              </a:rPr>
              <a:t> has little entropy </a:t>
            </a:r>
            <a:r>
              <a:rPr lang="en-US" sz="1800" b="0" i="1" dirty="0">
                <a:latin typeface="Times New Roman"/>
                <a:cs typeface="Times New Roman"/>
              </a:rPr>
              <a:t>Sketch </a:t>
            </a:r>
            <a:r>
              <a:rPr lang="en-US" sz="1800" dirty="0" smtClean="0">
                <a:latin typeface="Arial"/>
                <a:cs typeface="Arial"/>
              </a:rPr>
              <a:t>constraints remove all entropy</a:t>
            </a:r>
            <a:endParaRPr lang="en-US" sz="1800" b="0" i="1" dirty="0" smtClean="0">
              <a:latin typeface="Times New Roman"/>
              <a:cs typeface="Times New Roman"/>
            </a:endParaRPr>
          </a:p>
        </p:txBody>
      </p:sp>
      <p:sp>
        <p:nvSpPr>
          <p:cNvPr id="4" name="TextBox 3"/>
          <p:cNvSpPr txBox="1"/>
          <p:nvPr/>
        </p:nvSpPr>
        <p:spPr>
          <a:xfrm>
            <a:off x="4158400"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2" name="Rectangle 11"/>
          <p:cNvSpPr/>
          <p:nvPr/>
        </p:nvSpPr>
        <p:spPr>
          <a:xfrm>
            <a:off x="4154020"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2" name="Group 111"/>
          <p:cNvGrpSpPr/>
          <p:nvPr/>
        </p:nvGrpSpPr>
        <p:grpSpPr>
          <a:xfrm>
            <a:off x="4272572" y="1951488"/>
            <a:ext cx="4645332" cy="4046402"/>
            <a:chOff x="4272572" y="1951488"/>
            <a:chExt cx="4645332" cy="4046402"/>
          </a:xfrm>
        </p:grpSpPr>
        <p:sp>
          <p:nvSpPr>
            <p:cNvPr id="5" name="Oval 4"/>
            <p:cNvSpPr/>
            <p:nvPr/>
          </p:nvSpPr>
          <p:spPr bwMode="auto">
            <a:xfrm>
              <a:off x="6223647"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6338816"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7265643"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947685"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395532"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4272572"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4387741"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5734244"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823564"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4496253"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5314568"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5996610"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5133566"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685719"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5444457"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4677255"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481079"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677255"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7006154"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6678843"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7316156"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868309"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6548954"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663669"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7179146"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8525649"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8105973"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788015"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8235862"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468660"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47" name="Group 146"/>
          <p:cNvGrpSpPr/>
          <p:nvPr/>
        </p:nvGrpSpPr>
        <p:grpSpPr>
          <a:xfrm>
            <a:off x="4768937" y="1799859"/>
            <a:ext cx="3917715" cy="4397214"/>
            <a:chOff x="4768937" y="1799859"/>
            <a:chExt cx="3917715" cy="4397214"/>
          </a:xfrm>
        </p:grpSpPr>
        <p:sp>
          <p:nvSpPr>
            <p:cNvPr id="44" name="Oval 43"/>
            <p:cNvSpPr/>
            <p:nvPr/>
          </p:nvSpPr>
          <p:spPr bwMode="auto">
            <a:xfrm>
              <a:off x="6720012" y="47997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6835181"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181684" y="37964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7762008" y="369807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8444050" y="429197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7891897"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7124695" y="37964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768937" y="39533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884106" y="334712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6230609" y="29500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319929" y="609866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5" name="Oval 54"/>
            <p:cNvSpPr/>
            <p:nvPr/>
          </p:nvSpPr>
          <p:spPr bwMode="auto">
            <a:xfrm>
              <a:off x="4992618" y="564146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5810933" y="285162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7" name="Oval 56"/>
            <p:cNvSpPr/>
            <p:nvPr/>
          </p:nvSpPr>
          <p:spPr bwMode="auto">
            <a:xfrm>
              <a:off x="6492975" y="344552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5629931" y="5764754"/>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9" name="Oval 58"/>
            <p:cNvSpPr/>
            <p:nvPr/>
          </p:nvSpPr>
          <p:spPr bwMode="auto">
            <a:xfrm>
              <a:off x="6182084" y="5484276"/>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0" name="Oval 59"/>
            <p:cNvSpPr/>
            <p:nvPr/>
          </p:nvSpPr>
          <p:spPr bwMode="auto">
            <a:xfrm>
              <a:off x="5940822" y="334712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Oval 60"/>
            <p:cNvSpPr/>
            <p:nvPr/>
          </p:nvSpPr>
          <p:spPr bwMode="auto">
            <a:xfrm>
              <a:off x="5173620" y="440630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Oval 61"/>
            <p:cNvSpPr/>
            <p:nvPr/>
          </p:nvSpPr>
          <p:spPr bwMode="auto">
            <a:xfrm>
              <a:off x="5977444" y="581395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5173620" y="29500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7502519" y="342598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7175208" y="296878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7812521" y="3092076"/>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364674" y="281159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045319" y="321536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160034" y="314127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6947894"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294397" y="189826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2" name="Oval 71"/>
            <p:cNvSpPr/>
            <p:nvPr/>
          </p:nvSpPr>
          <p:spPr bwMode="auto">
            <a:xfrm>
              <a:off x="7874721" y="179985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8556763" y="239375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8004610"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7237408" y="189826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13" name="Group 112"/>
          <p:cNvGrpSpPr/>
          <p:nvPr/>
        </p:nvGrpSpPr>
        <p:grpSpPr>
          <a:xfrm>
            <a:off x="5126130" y="2302335"/>
            <a:ext cx="3805002" cy="3637096"/>
            <a:chOff x="5126130" y="2302335"/>
            <a:chExt cx="3805002" cy="3637096"/>
          </a:xfrm>
        </p:grpSpPr>
        <p:sp>
          <p:nvSpPr>
            <p:cNvPr id="76" name="Oval 75"/>
            <p:cNvSpPr/>
            <p:nvPr/>
          </p:nvSpPr>
          <p:spPr bwMode="auto">
            <a:xfrm>
              <a:off x="7077205" y="429052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8538877" y="328722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7927374" y="323512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8801243" y="378271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8249090" y="3684309"/>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7448814" y="307554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126130" y="344407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5241299" y="2837859"/>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5" name="Oval 84"/>
            <p:cNvSpPr/>
            <p:nvPr/>
          </p:nvSpPr>
          <p:spPr bwMode="auto">
            <a:xfrm>
              <a:off x="6594417" y="257968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6" name="Oval 85"/>
            <p:cNvSpPr/>
            <p:nvPr/>
          </p:nvSpPr>
          <p:spPr bwMode="auto">
            <a:xfrm>
              <a:off x="5677122" y="558940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Oval 86"/>
            <p:cNvSpPr/>
            <p:nvPr/>
          </p:nvSpPr>
          <p:spPr bwMode="auto">
            <a:xfrm>
              <a:off x="5349811" y="513220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8" name="Oval 87"/>
            <p:cNvSpPr/>
            <p:nvPr/>
          </p:nvSpPr>
          <p:spPr bwMode="auto">
            <a:xfrm>
              <a:off x="6168126" y="234236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9" name="Oval 88"/>
            <p:cNvSpPr/>
            <p:nvPr/>
          </p:nvSpPr>
          <p:spPr bwMode="auto">
            <a:xfrm>
              <a:off x="6850168" y="293626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0" name="Oval 89"/>
            <p:cNvSpPr/>
            <p:nvPr/>
          </p:nvSpPr>
          <p:spPr bwMode="auto">
            <a:xfrm>
              <a:off x="5987124" y="5255491"/>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1" name="Oval 90"/>
            <p:cNvSpPr/>
            <p:nvPr/>
          </p:nvSpPr>
          <p:spPr bwMode="auto">
            <a:xfrm>
              <a:off x="6539277" y="4975013"/>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2" name="Oval 91"/>
            <p:cNvSpPr/>
            <p:nvPr/>
          </p:nvSpPr>
          <p:spPr bwMode="auto">
            <a:xfrm>
              <a:off x="6476612" y="283124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3" name="Oval 92"/>
            <p:cNvSpPr/>
            <p:nvPr/>
          </p:nvSpPr>
          <p:spPr bwMode="auto">
            <a:xfrm>
              <a:off x="5530813" y="389704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4" name="Oval 93"/>
            <p:cNvSpPr/>
            <p:nvPr/>
          </p:nvSpPr>
          <p:spPr bwMode="auto">
            <a:xfrm>
              <a:off x="6334637" y="530469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5" name="Oval 94"/>
            <p:cNvSpPr/>
            <p:nvPr/>
          </p:nvSpPr>
          <p:spPr bwMode="auto">
            <a:xfrm>
              <a:off x="5550657" y="233493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6" name="Oval 95"/>
            <p:cNvSpPr/>
            <p:nvPr/>
          </p:nvSpPr>
          <p:spPr bwMode="auto">
            <a:xfrm>
              <a:off x="7859712" y="291672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7" name="Oval 96"/>
            <p:cNvSpPr/>
            <p:nvPr/>
          </p:nvSpPr>
          <p:spPr bwMode="auto">
            <a:xfrm>
              <a:off x="7532401" y="245952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8" name="Oval 97"/>
            <p:cNvSpPr/>
            <p:nvPr/>
          </p:nvSpPr>
          <p:spPr bwMode="auto">
            <a:xfrm>
              <a:off x="8169714" y="2582813"/>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9" name="Oval 98"/>
            <p:cNvSpPr/>
            <p:nvPr/>
          </p:nvSpPr>
          <p:spPr bwMode="auto">
            <a:xfrm>
              <a:off x="8721867" y="230233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0" name="Oval 99"/>
            <p:cNvSpPr/>
            <p:nvPr/>
          </p:nvSpPr>
          <p:spPr bwMode="auto">
            <a:xfrm>
              <a:off x="7402512" y="270610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1" name="Oval 100"/>
            <p:cNvSpPr/>
            <p:nvPr/>
          </p:nvSpPr>
          <p:spPr bwMode="auto">
            <a:xfrm>
              <a:off x="8517227" y="263201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2" name="Oval 101"/>
            <p:cNvSpPr/>
            <p:nvPr/>
          </p:nvSpPr>
          <p:spPr bwMode="auto">
            <a:xfrm>
              <a:off x="7576289" y="584102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3" name="Oval 102"/>
            <p:cNvSpPr/>
            <p:nvPr/>
          </p:nvSpPr>
          <p:spPr bwMode="auto">
            <a:xfrm>
              <a:off x="7963661" y="4782448"/>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4" name="Oval 103"/>
            <p:cNvSpPr/>
            <p:nvPr/>
          </p:nvSpPr>
          <p:spPr bwMode="auto">
            <a:xfrm>
              <a:off x="7543985" y="468404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5" name="Oval 104"/>
            <p:cNvSpPr/>
            <p:nvPr/>
          </p:nvSpPr>
          <p:spPr bwMode="auto">
            <a:xfrm>
              <a:off x="8318632" y="486781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6" name="Oval 105"/>
            <p:cNvSpPr/>
            <p:nvPr/>
          </p:nvSpPr>
          <p:spPr bwMode="auto">
            <a:xfrm>
              <a:off x="7673874" y="517953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7" name="Oval 106"/>
            <p:cNvSpPr/>
            <p:nvPr/>
          </p:nvSpPr>
          <p:spPr bwMode="auto">
            <a:xfrm>
              <a:off x="8249456" y="558946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08" name="Rectangle 36"/>
          <p:cNvSpPr>
            <a:spLocks noChangeArrowheads="1"/>
          </p:cNvSpPr>
          <p:nvPr/>
        </p:nvSpPr>
        <p:spPr bwMode="auto">
          <a:xfrm>
            <a:off x="6156901" y="47565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 selects what color will be provided</a:t>
            </a:r>
            <a:endParaRPr lang="en-US" sz="1800" b="1" i="1" dirty="0" smtClean="0">
              <a:latin typeface="Times New Roman"/>
              <a:cs typeface="Times New Roman"/>
            </a:endParaRPr>
          </a:p>
        </p:txBody>
      </p:sp>
      <p:cxnSp>
        <p:nvCxnSpPr>
          <p:cNvPr id="109" name="Straight Arrow Connector 108"/>
          <p:cNvCxnSpPr>
            <a:stCxn id="108" idx="2"/>
          </p:cNvCxnSpPr>
          <p:nvPr/>
        </p:nvCxnSpPr>
        <p:spPr>
          <a:xfrm flipH="1">
            <a:off x="7145512" y="1464980"/>
            <a:ext cx="498324" cy="8183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46" name="Group 145"/>
          <p:cNvGrpSpPr/>
          <p:nvPr/>
        </p:nvGrpSpPr>
        <p:grpSpPr>
          <a:xfrm>
            <a:off x="4226800" y="1767040"/>
            <a:ext cx="3917715" cy="4397214"/>
            <a:chOff x="4921337" y="1952259"/>
            <a:chExt cx="3917715" cy="4397214"/>
          </a:xfrm>
          <a:solidFill>
            <a:srgbClr val="FF0000"/>
          </a:solidFill>
        </p:grpSpPr>
        <p:sp>
          <p:nvSpPr>
            <p:cNvPr id="114" name="Oval 113"/>
            <p:cNvSpPr/>
            <p:nvPr/>
          </p:nvSpPr>
          <p:spPr bwMode="auto">
            <a:xfrm>
              <a:off x="6872412" y="49521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6987581" y="434597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8334084" y="39488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7914408" y="385047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8596450" y="444437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8044297" y="434597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7277095" y="39488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4921337" y="41057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036506" y="349952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6383009" y="31024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5472329" y="625106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145018" y="579386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5963333" y="300402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6645375" y="359792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5782331" y="5917154"/>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6334484" y="5636676"/>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6093222" y="349952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5326020" y="4558703"/>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6129844" y="596635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5326020" y="31024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7654919" y="357838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7149011" y="322041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964921" y="3244476"/>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8517074" y="296399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7197719" y="3367763"/>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8312434" y="329367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7100294" y="244775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8446797" y="205066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8027121" y="195225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8709163" y="254615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157010" y="244775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7389808" y="205066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50" name="Rectangle 36"/>
          <p:cNvSpPr>
            <a:spLocks noChangeArrowheads="1"/>
          </p:cNvSpPr>
          <p:nvPr/>
        </p:nvSpPr>
        <p:spPr bwMode="auto">
          <a:xfrm>
            <a:off x="4179368" y="833120"/>
            <a:ext cx="1906159" cy="86691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Constraints imposed </a:t>
            </a:r>
            <a:br>
              <a:rPr lang="en-US" sz="1800" b="1" dirty="0" smtClean="0">
                <a:latin typeface="Arial"/>
                <a:cs typeface="Arial"/>
              </a:rPr>
            </a:br>
            <a:r>
              <a:rPr lang="en-US" sz="1800" b="1" dirty="0" smtClean="0">
                <a:latin typeface="Arial"/>
                <a:cs typeface="Arial"/>
              </a:rPr>
              <a:t>by </a:t>
            </a:r>
            <a:r>
              <a:rPr lang="en-US" sz="1800" i="1" dirty="0" smtClean="0">
                <a:latin typeface="Times New Roman"/>
                <a:cs typeface="Times New Roman"/>
              </a:rPr>
              <a:t>Sketch</a:t>
            </a:r>
            <a:endParaRPr lang="en-US" sz="1800" b="1" i="1" dirty="0" smtClean="0">
              <a:latin typeface="Times New Roman"/>
              <a:cs typeface="Times New Roman"/>
            </a:endParaRPr>
          </a:p>
        </p:txBody>
      </p:sp>
      <p:cxnSp>
        <p:nvCxnSpPr>
          <p:cNvPr id="151" name="Straight Arrow Connector 150"/>
          <p:cNvCxnSpPr/>
          <p:nvPr/>
        </p:nvCxnSpPr>
        <p:spPr>
          <a:xfrm>
            <a:off x="6065683" y="1627266"/>
            <a:ext cx="747461" cy="1587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4489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fade">
                                      <p:cBhvr>
                                        <p:cTn id="23" dur="500"/>
                                        <p:tgtEl>
                                          <p:spTgt spid="108"/>
                                        </p:tgtEl>
                                      </p:cBhvr>
                                    </p:animEffect>
                                  </p:childTnLst>
                                </p:cTn>
                              </p:par>
                              <p:par>
                                <p:cTn id="24" presetID="10" presetClass="entr" presetSubtype="0"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fad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fade">
                                      <p:cBhvr>
                                        <p:cTn id="45" dur="500"/>
                                        <p:tgtEl>
                                          <p:spTgt spid="150"/>
                                        </p:tgtEl>
                                      </p:cBhvr>
                                    </p:animEffect>
                                  </p:childTnLst>
                                </p:cTn>
                              </p:par>
                              <p:par>
                                <p:cTn id="46" presetID="10" presetClass="entr" presetSubtype="0" fill="hold" nodeType="withEffect">
                                  <p:stCondLst>
                                    <p:cond delay="0"/>
                                  </p:stCondLst>
                                  <p:childTnLst>
                                    <p:set>
                                      <p:cBhvr>
                                        <p:cTn id="47" dur="1" fill="hold">
                                          <p:stCondLst>
                                            <p:cond delay="0"/>
                                          </p:stCondLst>
                                        </p:cTn>
                                        <p:tgtEl>
                                          <p:spTgt spid="151"/>
                                        </p:tgtEl>
                                        <p:attrNameLst>
                                          <p:attrName>style.visibility</p:attrName>
                                        </p:attrNameLst>
                                      </p:cBhvr>
                                      <p:to>
                                        <p:strVal val="visible"/>
                                      </p:to>
                                    </p:set>
                                    <p:animEffect transition="in" filter="fade">
                                      <p:cBhvr>
                                        <p:cTn id="48" dur="500"/>
                                        <p:tgtEl>
                                          <p:spTgt spid="15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13"/>
                                        </p:tgtEl>
                                      </p:cBhvr>
                                    </p:animEffect>
                                    <p:set>
                                      <p:cBhvr>
                                        <p:cTn id="57" dur="1" fill="hold">
                                          <p:stCondLst>
                                            <p:cond delay="499"/>
                                          </p:stCondLst>
                                        </p:cTn>
                                        <p:tgtEl>
                                          <p:spTgt spid="1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46"/>
                                        </p:tgtEl>
                                      </p:cBhvr>
                                    </p:animEffect>
                                    <p:set>
                                      <p:cBhvr>
                                        <p:cTn id="60" dur="1" fill="hold">
                                          <p:stCondLst>
                                            <p:cond delay="499"/>
                                          </p:stCondLst>
                                        </p:cTn>
                                        <p:tgtEl>
                                          <p:spTgt spid="14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12"/>
                                        </p:tgtEl>
                                      </p:cBhvr>
                                    </p:animEffect>
                                    <p:set>
                                      <p:cBhvr>
                                        <p:cTn id="63" dur="1" fill="hold">
                                          <p:stCondLst>
                                            <p:cond delay="499"/>
                                          </p:stCondLst>
                                        </p:cTn>
                                        <p:tgtEl>
                                          <p:spTgt spid="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3" grpId="0" build="p"/>
      <p:bldP spid="108" grpId="0" animBg="1"/>
      <p:bldP spid="15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bwMode="auto">
          <a:xfrm>
            <a:off x="6839603" y="1620651"/>
            <a:ext cx="304275" cy="4643662"/>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Distribution Oblivious</a:t>
            </a:r>
            <a:endParaRPr lang="en-US" dirty="0"/>
          </a:p>
        </p:txBody>
      </p:sp>
      <p:sp>
        <p:nvSpPr>
          <p:cNvPr id="3" name="Content Placeholder 2"/>
          <p:cNvSpPr>
            <a:spLocks noGrp="1"/>
          </p:cNvSpPr>
          <p:nvPr>
            <p:ph idx="1"/>
          </p:nvPr>
        </p:nvSpPr>
        <p:spPr>
          <a:xfrm>
            <a:off x="0" y="1124533"/>
            <a:ext cx="4061428" cy="5153009"/>
          </a:xfrm>
        </p:spPr>
        <p:txBody>
          <a:bodyPr/>
          <a:lstStyle/>
          <a:p>
            <a:r>
              <a:rPr lang="en-US" sz="1800" b="0" i="1" dirty="0">
                <a:latin typeface="Times New Roman"/>
                <a:cs typeface="Times New Roman"/>
              </a:rPr>
              <a:t>Sketch</a:t>
            </a:r>
            <a:r>
              <a:rPr lang="en-US" sz="1800" dirty="0">
                <a:cs typeface="Arial"/>
              </a:rPr>
              <a:t> </a:t>
            </a:r>
            <a:r>
              <a:rPr lang="en-US" sz="1800" dirty="0" smtClean="0"/>
              <a:t>supports a family </a:t>
            </a:r>
            <a:r>
              <a:rPr lang="en-US" sz="1800" b="0" i="1" dirty="0" smtClean="0">
                <a:latin typeface="Times New Roman"/>
                <a:cs typeface="Times New Roman"/>
              </a:rPr>
              <a:t>V</a:t>
            </a:r>
          </a:p>
          <a:p>
            <a:r>
              <a:rPr lang="en-US" sz="1800" dirty="0" smtClean="0">
                <a:cs typeface="Arial"/>
              </a:rPr>
              <a:t>After </a:t>
            </a:r>
            <a:r>
              <a:rPr lang="en-US" sz="1800" b="0" i="1" dirty="0">
                <a:latin typeface="Times New Roman"/>
                <a:cs typeface="Times New Roman"/>
              </a:rPr>
              <a:t>Sketch</a:t>
            </a:r>
            <a:r>
              <a:rPr lang="en-US" sz="1800" dirty="0">
                <a:cs typeface="Arial"/>
              </a:rPr>
              <a:t> is </a:t>
            </a:r>
            <a:r>
              <a:rPr lang="en-US" sz="1800" dirty="0" smtClean="0">
                <a:cs typeface="Arial"/>
              </a:rPr>
              <a:t>fixed, </a:t>
            </a:r>
            <a:r>
              <a:rPr lang="en-US" sz="1800" dirty="0" smtClean="0">
                <a:latin typeface="Arial"/>
                <a:cs typeface="Arial"/>
              </a:rPr>
              <a:t>adversary selects a distribution </a:t>
            </a:r>
            <a:r>
              <a:rPr lang="en-US" sz="1800" b="0" i="1" dirty="0" smtClean="0">
                <a:latin typeface="Times New Roman"/>
                <a:cs typeface="Times New Roman"/>
              </a:rPr>
              <a:t>W </a:t>
            </a:r>
            <a:r>
              <a:rPr lang="en-US" sz="1800" dirty="0" smtClean="0">
                <a:latin typeface="Arial"/>
                <a:cs typeface="Arial"/>
              </a:rPr>
              <a:t>from </a:t>
            </a:r>
            <a:r>
              <a:rPr lang="en-US" sz="1800" b="0" i="1" dirty="0" smtClean="0">
                <a:latin typeface="Times New Roman"/>
                <a:cs typeface="Times New Roman"/>
              </a:rPr>
              <a:t>V</a:t>
            </a:r>
            <a:endParaRPr lang="en-US" sz="1800" dirty="0" smtClean="0">
              <a:latin typeface="Arial"/>
              <a:cs typeface="Arial"/>
            </a:endParaRPr>
          </a:p>
          <a:p>
            <a:endParaRPr lang="en-US" sz="1800" b="0" i="1" dirty="0" smtClean="0">
              <a:latin typeface="Times New Roman"/>
              <a:cs typeface="Times New Roman"/>
            </a:endParaRPr>
          </a:p>
          <a:p>
            <a:r>
              <a:rPr lang="en-US" sz="1800" b="0" i="1" dirty="0" smtClean="0">
                <a:latin typeface="Times New Roman"/>
                <a:cs typeface="Times New Roman"/>
              </a:rPr>
              <a:t>Sketch </a:t>
            </a:r>
            <a:r>
              <a:rPr lang="en-US" sz="1800" dirty="0">
                <a:cs typeface="Arial"/>
              </a:rPr>
              <a:t>does not know what distribution it is being asked to correct </a:t>
            </a:r>
            <a:r>
              <a:rPr lang="en-US" sz="1800" dirty="0" smtClean="0">
                <a:cs typeface="Arial"/>
              </a:rPr>
              <a:t>(only receives </a:t>
            </a:r>
            <a:r>
              <a:rPr lang="en-US" sz="1800" dirty="0">
                <a:cs typeface="Arial"/>
              </a:rPr>
              <a:t>sample from distribution</a:t>
            </a:r>
            <a:r>
              <a:rPr lang="en-US" sz="1800" dirty="0" smtClean="0">
                <a:cs typeface="Arial"/>
              </a:rPr>
              <a:t>)</a:t>
            </a:r>
            <a:endParaRPr lang="en-US" sz="1800" dirty="0" smtClean="0">
              <a:latin typeface="Arial"/>
              <a:cs typeface="Arial"/>
            </a:endParaRPr>
          </a:p>
          <a:p>
            <a:r>
              <a:rPr lang="en-US" sz="1800" b="0" i="1" dirty="0">
                <a:latin typeface="Times New Roman"/>
                <a:cs typeface="Times New Roman"/>
              </a:rPr>
              <a:t>Sketch </a:t>
            </a:r>
            <a:r>
              <a:rPr lang="en-US" sz="1800" dirty="0" smtClean="0">
                <a:latin typeface="Arial"/>
                <a:cs typeface="Arial"/>
              </a:rPr>
              <a:t>imposes constraints on </a:t>
            </a:r>
            <a:r>
              <a:rPr lang="en-US" sz="1800" b="0" i="1" dirty="0">
                <a:latin typeface="Times New Roman"/>
                <a:cs typeface="Times New Roman"/>
              </a:rPr>
              <a:t>W</a:t>
            </a:r>
            <a:endParaRPr lang="en-US" sz="1800" dirty="0" smtClean="0">
              <a:latin typeface="Arial"/>
              <a:cs typeface="Arial"/>
            </a:endParaRPr>
          </a:p>
          <a:p>
            <a:r>
              <a:rPr lang="en-US" sz="1800" dirty="0" smtClean="0">
                <a:latin typeface="Arial"/>
                <a:cs typeface="Arial"/>
              </a:rPr>
              <a:t>Constraints only depend on received sample and are independent of rest of </a:t>
            </a:r>
            <a:r>
              <a:rPr lang="en-US" sz="1800" b="0" i="1" dirty="0" smtClean="0">
                <a:latin typeface="Times New Roman"/>
                <a:cs typeface="Times New Roman"/>
              </a:rPr>
              <a:t>W</a:t>
            </a:r>
            <a:r>
              <a:rPr lang="en-US" sz="1800" dirty="0" smtClean="0">
                <a:latin typeface="Arial"/>
                <a:cs typeface="Arial"/>
              </a:rPr>
              <a:t>’s </a:t>
            </a:r>
            <a:r>
              <a:rPr lang="en-US" sz="1800" dirty="0" err="1" smtClean="0">
                <a:latin typeface="Arial"/>
                <a:cs typeface="Arial"/>
              </a:rPr>
              <a:t>p.m.f</a:t>
            </a:r>
            <a:r>
              <a:rPr lang="en-US" sz="1800" dirty="0" smtClean="0">
                <a:latin typeface="Arial"/>
                <a:cs typeface="Arial"/>
              </a:rPr>
              <a:t>.</a:t>
            </a:r>
          </a:p>
          <a:p>
            <a:endParaRPr lang="en-US" sz="1800" dirty="0" smtClean="0">
              <a:latin typeface="Arial"/>
              <a:cs typeface="Arial"/>
            </a:endParaRPr>
          </a:p>
          <a:p>
            <a:r>
              <a:rPr lang="en-US" sz="1800" dirty="0" smtClean="0">
                <a:latin typeface="Arial"/>
                <a:cs typeface="Arial"/>
              </a:rPr>
              <a:t>When </a:t>
            </a:r>
            <a:r>
              <a:rPr lang="en-US" sz="1800" b="0" i="1" dirty="0" smtClean="0">
                <a:latin typeface="Times New Roman"/>
                <a:cs typeface="Times New Roman"/>
              </a:rPr>
              <a:t>W</a:t>
            </a:r>
            <a:r>
              <a:rPr lang="en-US" sz="1800" dirty="0" smtClean="0">
                <a:latin typeface="Arial"/>
                <a:cs typeface="Arial"/>
              </a:rPr>
              <a:t> has little entropy </a:t>
            </a:r>
            <a:r>
              <a:rPr lang="en-US" sz="1800" b="0" i="1" dirty="0">
                <a:latin typeface="Times New Roman"/>
                <a:cs typeface="Times New Roman"/>
              </a:rPr>
              <a:t>Sketch </a:t>
            </a:r>
            <a:r>
              <a:rPr lang="en-US" sz="1800" dirty="0" smtClean="0">
                <a:latin typeface="Arial"/>
                <a:cs typeface="Arial"/>
              </a:rPr>
              <a:t>constraints remove all entropy</a:t>
            </a:r>
            <a:endParaRPr lang="en-US" sz="1800" b="0" i="1" dirty="0" smtClean="0">
              <a:latin typeface="Times New Roman"/>
              <a:cs typeface="Times New Roman"/>
            </a:endParaRPr>
          </a:p>
        </p:txBody>
      </p:sp>
      <p:sp>
        <p:nvSpPr>
          <p:cNvPr id="4" name="TextBox 3"/>
          <p:cNvSpPr txBox="1"/>
          <p:nvPr/>
        </p:nvSpPr>
        <p:spPr>
          <a:xfrm>
            <a:off x="4158400"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2" name="Rectangle 11"/>
          <p:cNvSpPr/>
          <p:nvPr/>
        </p:nvSpPr>
        <p:spPr>
          <a:xfrm>
            <a:off x="4154020"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bwMode="auto">
          <a:xfrm>
            <a:off x="6835181"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045319" y="321536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6947894"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8" name="Rectangle 36"/>
          <p:cNvSpPr>
            <a:spLocks noChangeArrowheads="1"/>
          </p:cNvSpPr>
          <p:nvPr/>
        </p:nvSpPr>
        <p:spPr bwMode="auto">
          <a:xfrm>
            <a:off x="6156901" y="47565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 selects what color will be provided</a:t>
            </a:r>
            <a:endParaRPr lang="en-US" sz="1800" b="1" i="1" dirty="0" smtClean="0">
              <a:latin typeface="Times New Roman"/>
              <a:cs typeface="Times New Roman"/>
            </a:endParaRPr>
          </a:p>
        </p:txBody>
      </p:sp>
      <p:cxnSp>
        <p:nvCxnSpPr>
          <p:cNvPr id="109" name="Straight Arrow Connector 108"/>
          <p:cNvCxnSpPr>
            <a:stCxn id="108" idx="2"/>
          </p:cNvCxnSpPr>
          <p:nvPr/>
        </p:nvCxnSpPr>
        <p:spPr>
          <a:xfrm flipH="1">
            <a:off x="7145512" y="1464980"/>
            <a:ext cx="498324" cy="8183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0" name="Rectangle 36"/>
          <p:cNvSpPr>
            <a:spLocks noChangeArrowheads="1"/>
          </p:cNvSpPr>
          <p:nvPr/>
        </p:nvSpPr>
        <p:spPr bwMode="auto">
          <a:xfrm>
            <a:off x="4179368" y="833120"/>
            <a:ext cx="1906159" cy="86691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Constraints imposed </a:t>
            </a:r>
            <a:br>
              <a:rPr lang="en-US" sz="1800" b="1" dirty="0" smtClean="0">
                <a:latin typeface="Arial"/>
                <a:cs typeface="Arial"/>
              </a:rPr>
            </a:br>
            <a:r>
              <a:rPr lang="en-US" sz="1800" b="1" dirty="0" smtClean="0">
                <a:latin typeface="Arial"/>
                <a:cs typeface="Arial"/>
              </a:rPr>
              <a:t>by </a:t>
            </a:r>
            <a:r>
              <a:rPr lang="en-US" sz="1800" i="1" dirty="0" smtClean="0">
                <a:latin typeface="Times New Roman"/>
                <a:cs typeface="Times New Roman"/>
              </a:rPr>
              <a:t>Sketch</a:t>
            </a:r>
            <a:endParaRPr lang="en-US" sz="1800" b="1" i="1" dirty="0" smtClean="0">
              <a:latin typeface="Times New Roman"/>
              <a:cs typeface="Times New Roman"/>
            </a:endParaRPr>
          </a:p>
        </p:txBody>
      </p:sp>
      <p:cxnSp>
        <p:nvCxnSpPr>
          <p:cNvPr id="151" name="Straight Arrow Connector 150"/>
          <p:cNvCxnSpPr/>
          <p:nvPr/>
        </p:nvCxnSpPr>
        <p:spPr>
          <a:xfrm>
            <a:off x="6065683" y="1627266"/>
            <a:ext cx="747461" cy="1587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2" name="Rectangle 36"/>
          <p:cNvSpPr>
            <a:spLocks noChangeArrowheads="1"/>
          </p:cNvSpPr>
          <p:nvPr/>
        </p:nvSpPr>
        <p:spPr bwMode="auto">
          <a:xfrm>
            <a:off x="3994156" y="3591534"/>
            <a:ext cx="2031840" cy="8536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Adversary’s search space</a:t>
            </a:r>
            <a:endParaRPr lang="en-US" sz="1800" b="1" i="1" dirty="0" smtClean="0">
              <a:latin typeface="Times New Roman"/>
              <a:cs typeface="Times New Roman"/>
            </a:endParaRPr>
          </a:p>
        </p:txBody>
      </p:sp>
      <p:cxnSp>
        <p:nvCxnSpPr>
          <p:cNvPr id="153" name="Straight Arrow Connector 152"/>
          <p:cNvCxnSpPr>
            <a:stCxn id="152" idx="3"/>
          </p:cNvCxnSpPr>
          <p:nvPr/>
        </p:nvCxnSpPr>
        <p:spPr>
          <a:xfrm>
            <a:off x="6025996" y="4018374"/>
            <a:ext cx="800378" cy="2085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stCxn id="152" idx="3"/>
          </p:cNvCxnSpPr>
          <p:nvPr/>
        </p:nvCxnSpPr>
        <p:spPr>
          <a:xfrm flipV="1">
            <a:off x="6025996" y="3307451"/>
            <a:ext cx="1031892" cy="7109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a:stCxn id="152" idx="3"/>
          </p:cNvCxnSpPr>
          <p:nvPr/>
        </p:nvCxnSpPr>
        <p:spPr>
          <a:xfrm flipV="1">
            <a:off x="6025996" y="2387981"/>
            <a:ext cx="932672" cy="163039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5" name="Rectangle 36"/>
          <p:cNvSpPr>
            <a:spLocks noChangeArrowheads="1"/>
          </p:cNvSpPr>
          <p:nvPr/>
        </p:nvSpPr>
        <p:spPr bwMode="auto">
          <a:xfrm>
            <a:off x="4232547" y="4802318"/>
            <a:ext cx="2349082" cy="103864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Maybe those were “bad” constraints?</a:t>
            </a:r>
            <a:endParaRPr lang="en-US" sz="1800" b="1" i="1" dirty="0" smtClean="0">
              <a:latin typeface="Times New Roman"/>
              <a:cs typeface="Times New Roman"/>
            </a:endParaRPr>
          </a:p>
        </p:txBody>
      </p:sp>
    </p:spTree>
    <p:extLst>
      <p:ext uri="{BB962C8B-B14F-4D97-AF65-F5344CB8AC3E}">
        <p14:creationId xmlns:p14="http://schemas.microsoft.com/office/powerpoint/2010/main" val="130811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500"/>
                                        <p:tgtEl>
                                          <p:spTgt spid="149"/>
                                        </p:tgtEl>
                                      </p:cBhvr>
                                    </p:animEffect>
                                  </p:childTnLst>
                                </p:cTn>
                              </p:par>
                              <p:par>
                                <p:cTn id="11" presetID="10"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fade">
                                      <p:cBhvr>
                                        <p:cTn id="13" dur="500"/>
                                        <p:tgtEl>
                                          <p:spTgt spid="154"/>
                                        </p:tgtEl>
                                      </p:cBhvr>
                                    </p:animEffect>
                                  </p:childTnLst>
                                </p:cTn>
                              </p:par>
                              <p:par>
                                <p:cTn id="14" presetID="10" presetClass="entr" presetSubtype="0" fill="hold" nodeType="withEffect">
                                  <p:stCondLst>
                                    <p:cond delay="0"/>
                                  </p:stCondLst>
                                  <p:childTnLst>
                                    <p:set>
                                      <p:cBhvr>
                                        <p:cTn id="15" dur="1" fill="hold">
                                          <p:stCondLst>
                                            <p:cond delay="0"/>
                                          </p:stCondLst>
                                        </p:cTn>
                                        <p:tgtEl>
                                          <p:spTgt spid="153"/>
                                        </p:tgtEl>
                                        <p:attrNameLst>
                                          <p:attrName>style.visibility</p:attrName>
                                        </p:attrNameLst>
                                      </p:cBhvr>
                                      <p:to>
                                        <p:strVal val="visible"/>
                                      </p:to>
                                    </p:set>
                                    <p:animEffect transition="in" filter="fade">
                                      <p:cBhvr>
                                        <p:cTn id="16" dur="500"/>
                                        <p:tgtEl>
                                          <p:spTgt spid="1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bwMode="auto">
          <a:xfrm rot="5400000">
            <a:off x="6442756" y="-19804"/>
            <a:ext cx="304275" cy="4881721"/>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Distribution Oblivious</a:t>
            </a:r>
            <a:endParaRPr lang="en-US" dirty="0"/>
          </a:p>
        </p:txBody>
      </p:sp>
      <p:sp>
        <p:nvSpPr>
          <p:cNvPr id="3" name="Content Placeholder 2"/>
          <p:cNvSpPr>
            <a:spLocks noGrp="1"/>
          </p:cNvSpPr>
          <p:nvPr>
            <p:ph idx="1"/>
          </p:nvPr>
        </p:nvSpPr>
        <p:spPr>
          <a:xfrm>
            <a:off x="0" y="1124533"/>
            <a:ext cx="4061428" cy="5153009"/>
          </a:xfrm>
        </p:spPr>
        <p:txBody>
          <a:bodyPr/>
          <a:lstStyle/>
          <a:p>
            <a:r>
              <a:rPr lang="en-US" sz="1800" b="0" i="1" dirty="0">
                <a:latin typeface="Times New Roman"/>
                <a:cs typeface="Times New Roman"/>
              </a:rPr>
              <a:t>Sketch</a:t>
            </a:r>
            <a:r>
              <a:rPr lang="en-US" sz="1800" dirty="0">
                <a:cs typeface="Arial"/>
              </a:rPr>
              <a:t> </a:t>
            </a:r>
            <a:r>
              <a:rPr lang="en-US" sz="1800" dirty="0" smtClean="0"/>
              <a:t>supports a family </a:t>
            </a:r>
            <a:r>
              <a:rPr lang="en-US" sz="1800" b="0" i="1" dirty="0" smtClean="0">
                <a:latin typeface="Times New Roman"/>
                <a:cs typeface="Times New Roman"/>
              </a:rPr>
              <a:t>V</a:t>
            </a:r>
          </a:p>
          <a:p>
            <a:r>
              <a:rPr lang="en-US" sz="1800" dirty="0" smtClean="0">
                <a:cs typeface="Arial"/>
              </a:rPr>
              <a:t>After </a:t>
            </a:r>
            <a:r>
              <a:rPr lang="en-US" sz="1800" b="0" i="1" dirty="0">
                <a:latin typeface="Times New Roman"/>
                <a:cs typeface="Times New Roman"/>
              </a:rPr>
              <a:t>Sketch</a:t>
            </a:r>
            <a:r>
              <a:rPr lang="en-US" sz="1800" dirty="0">
                <a:cs typeface="Arial"/>
              </a:rPr>
              <a:t> is </a:t>
            </a:r>
            <a:r>
              <a:rPr lang="en-US" sz="1800" dirty="0" smtClean="0">
                <a:cs typeface="Arial"/>
              </a:rPr>
              <a:t>fixed, </a:t>
            </a:r>
            <a:r>
              <a:rPr lang="en-US" sz="1800" dirty="0" smtClean="0">
                <a:latin typeface="Arial"/>
                <a:cs typeface="Arial"/>
              </a:rPr>
              <a:t>adversary selects a distribution </a:t>
            </a:r>
            <a:r>
              <a:rPr lang="en-US" sz="1800" b="0" i="1" dirty="0" smtClean="0">
                <a:latin typeface="Times New Roman"/>
                <a:cs typeface="Times New Roman"/>
              </a:rPr>
              <a:t>W </a:t>
            </a:r>
            <a:r>
              <a:rPr lang="en-US" sz="1800" dirty="0" smtClean="0">
                <a:latin typeface="Arial"/>
                <a:cs typeface="Arial"/>
              </a:rPr>
              <a:t>from </a:t>
            </a:r>
            <a:r>
              <a:rPr lang="en-US" sz="1800" b="0" i="1" dirty="0" smtClean="0">
                <a:latin typeface="Times New Roman"/>
                <a:cs typeface="Times New Roman"/>
              </a:rPr>
              <a:t>V</a:t>
            </a:r>
            <a:endParaRPr lang="en-US" sz="1800" dirty="0" smtClean="0">
              <a:latin typeface="Arial"/>
              <a:cs typeface="Arial"/>
            </a:endParaRPr>
          </a:p>
          <a:p>
            <a:endParaRPr lang="en-US" sz="1800" b="0" i="1" dirty="0" smtClean="0">
              <a:latin typeface="Times New Roman"/>
              <a:cs typeface="Times New Roman"/>
            </a:endParaRPr>
          </a:p>
          <a:p>
            <a:r>
              <a:rPr lang="en-US" sz="1800" b="0" i="1" dirty="0" smtClean="0">
                <a:latin typeface="Times New Roman"/>
                <a:cs typeface="Times New Roman"/>
              </a:rPr>
              <a:t>Sketch </a:t>
            </a:r>
            <a:r>
              <a:rPr lang="en-US" sz="1800" dirty="0">
                <a:cs typeface="Arial"/>
              </a:rPr>
              <a:t>does not know what distribution it is being asked to correct </a:t>
            </a:r>
            <a:r>
              <a:rPr lang="en-US" sz="1800" dirty="0" smtClean="0">
                <a:cs typeface="Arial"/>
              </a:rPr>
              <a:t>(only receives </a:t>
            </a:r>
            <a:r>
              <a:rPr lang="en-US" sz="1800" dirty="0">
                <a:cs typeface="Arial"/>
              </a:rPr>
              <a:t>sample from distribution</a:t>
            </a:r>
            <a:r>
              <a:rPr lang="en-US" sz="1800" dirty="0" smtClean="0">
                <a:cs typeface="Arial"/>
              </a:rPr>
              <a:t>)</a:t>
            </a:r>
            <a:endParaRPr lang="en-US" sz="1800" dirty="0" smtClean="0">
              <a:latin typeface="Arial"/>
              <a:cs typeface="Arial"/>
            </a:endParaRPr>
          </a:p>
          <a:p>
            <a:r>
              <a:rPr lang="en-US" sz="1800" b="0" i="1" dirty="0">
                <a:latin typeface="Times New Roman"/>
                <a:cs typeface="Times New Roman"/>
              </a:rPr>
              <a:t>Sketch </a:t>
            </a:r>
            <a:r>
              <a:rPr lang="en-US" sz="1800" dirty="0" smtClean="0">
                <a:latin typeface="Arial"/>
                <a:cs typeface="Arial"/>
              </a:rPr>
              <a:t>imposes constraints on </a:t>
            </a:r>
            <a:r>
              <a:rPr lang="en-US" sz="1800" b="0" i="1" dirty="0">
                <a:latin typeface="Times New Roman"/>
                <a:cs typeface="Times New Roman"/>
              </a:rPr>
              <a:t>W</a:t>
            </a:r>
            <a:endParaRPr lang="en-US" sz="1800" dirty="0" smtClean="0">
              <a:latin typeface="Arial"/>
              <a:cs typeface="Arial"/>
            </a:endParaRPr>
          </a:p>
          <a:p>
            <a:r>
              <a:rPr lang="en-US" sz="1800" dirty="0" smtClean="0">
                <a:latin typeface="Arial"/>
                <a:cs typeface="Arial"/>
              </a:rPr>
              <a:t>Constraints only depend on received sample and are independent of rest of </a:t>
            </a:r>
            <a:r>
              <a:rPr lang="en-US" sz="1800" b="0" i="1" dirty="0" smtClean="0">
                <a:latin typeface="Times New Roman"/>
                <a:cs typeface="Times New Roman"/>
              </a:rPr>
              <a:t>W</a:t>
            </a:r>
            <a:r>
              <a:rPr lang="en-US" sz="1800" dirty="0" smtClean="0">
                <a:latin typeface="Arial"/>
                <a:cs typeface="Arial"/>
              </a:rPr>
              <a:t>’s </a:t>
            </a:r>
            <a:r>
              <a:rPr lang="en-US" sz="1800" dirty="0" err="1" smtClean="0">
                <a:latin typeface="Arial"/>
                <a:cs typeface="Arial"/>
              </a:rPr>
              <a:t>p.m.f</a:t>
            </a:r>
            <a:r>
              <a:rPr lang="en-US" sz="1800" dirty="0" smtClean="0">
                <a:latin typeface="Arial"/>
                <a:cs typeface="Arial"/>
              </a:rPr>
              <a:t>.</a:t>
            </a:r>
          </a:p>
          <a:p>
            <a:endParaRPr lang="en-US" sz="1800" dirty="0" smtClean="0">
              <a:latin typeface="Arial"/>
              <a:cs typeface="Arial"/>
            </a:endParaRPr>
          </a:p>
          <a:p>
            <a:r>
              <a:rPr lang="en-US" sz="1800" dirty="0" smtClean="0">
                <a:latin typeface="Arial"/>
                <a:cs typeface="Arial"/>
              </a:rPr>
              <a:t>When </a:t>
            </a:r>
            <a:r>
              <a:rPr lang="en-US" sz="1800" b="0" i="1" dirty="0" smtClean="0">
                <a:latin typeface="Times New Roman"/>
                <a:cs typeface="Times New Roman"/>
              </a:rPr>
              <a:t>W</a:t>
            </a:r>
            <a:r>
              <a:rPr lang="en-US" sz="1800" dirty="0" smtClean="0">
                <a:latin typeface="Arial"/>
                <a:cs typeface="Arial"/>
              </a:rPr>
              <a:t> has little entropy </a:t>
            </a:r>
            <a:r>
              <a:rPr lang="en-US" sz="1800" b="0" i="1" dirty="0">
                <a:latin typeface="Times New Roman"/>
                <a:cs typeface="Times New Roman"/>
              </a:rPr>
              <a:t>Sketch </a:t>
            </a:r>
            <a:r>
              <a:rPr lang="en-US" sz="1800" dirty="0" smtClean="0">
                <a:latin typeface="Arial"/>
                <a:cs typeface="Arial"/>
              </a:rPr>
              <a:t>constraints remove all entropy</a:t>
            </a:r>
            <a:endParaRPr lang="en-US" sz="1800" b="0" i="1" dirty="0" smtClean="0">
              <a:latin typeface="Times New Roman"/>
              <a:cs typeface="Times New Roman"/>
            </a:endParaRPr>
          </a:p>
        </p:txBody>
      </p:sp>
      <p:sp>
        <p:nvSpPr>
          <p:cNvPr id="4" name="TextBox 3"/>
          <p:cNvSpPr txBox="1"/>
          <p:nvPr/>
        </p:nvSpPr>
        <p:spPr>
          <a:xfrm>
            <a:off x="4158400"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2" name="Rectangle 11"/>
          <p:cNvSpPr/>
          <p:nvPr/>
        </p:nvSpPr>
        <p:spPr>
          <a:xfrm>
            <a:off x="4154020"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2" name="Group 111"/>
          <p:cNvGrpSpPr/>
          <p:nvPr/>
        </p:nvGrpSpPr>
        <p:grpSpPr>
          <a:xfrm>
            <a:off x="4272572" y="1951488"/>
            <a:ext cx="4645332" cy="4046402"/>
            <a:chOff x="4272572" y="1951488"/>
            <a:chExt cx="4645332" cy="4046402"/>
          </a:xfrm>
        </p:grpSpPr>
        <p:sp>
          <p:nvSpPr>
            <p:cNvPr id="5" name="Oval 4"/>
            <p:cNvSpPr/>
            <p:nvPr/>
          </p:nvSpPr>
          <p:spPr bwMode="auto">
            <a:xfrm>
              <a:off x="6223647"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6338816"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7265643"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947685"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395532"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4272572"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4387741"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5734244"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823564"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4496253"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5314568"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5996610"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5133566"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685719"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5444457"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4677255"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481079"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677255"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7006154"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6678843"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7316156"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868309"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6548954"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663669"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7179146"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8525649"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8105973"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788015"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8235862"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468660"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47" name="Group 146"/>
          <p:cNvGrpSpPr/>
          <p:nvPr/>
        </p:nvGrpSpPr>
        <p:grpSpPr>
          <a:xfrm>
            <a:off x="4768937" y="1799859"/>
            <a:ext cx="3917715" cy="4397214"/>
            <a:chOff x="4768937" y="1799859"/>
            <a:chExt cx="3917715" cy="4397214"/>
          </a:xfrm>
        </p:grpSpPr>
        <p:sp>
          <p:nvSpPr>
            <p:cNvPr id="44" name="Oval 43"/>
            <p:cNvSpPr/>
            <p:nvPr/>
          </p:nvSpPr>
          <p:spPr bwMode="auto">
            <a:xfrm>
              <a:off x="6720012" y="47997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6835181"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181684" y="37964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7762008" y="369807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8444050" y="429197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7891897"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7124695" y="37964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768937" y="39533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884106" y="334712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6230609" y="29500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319929" y="609866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5" name="Oval 54"/>
            <p:cNvSpPr/>
            <p:nvPr/>
          </p:nvSpPr>
          <p:spPr bwMode="auto">
            <a:xfrm>
              <a:off x="4992618" y="564146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5810933" y="285162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7" name="Oval 56"/>
            <p:cNvSpPr/>
            <p:nvPr/>
          </p:nvSpPr>
          <p:spPr bwMode="auto">
            <a:xfrm>
              <a:off x="6492975" y="344552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5629931" y="5764754"/>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9" name="Oval 58"/>
            <p:cNvSpPr/>
            <p:nvPr/>
          </p:nvSpPr>
          <p:spPr bwMode="auto">
            <a:xfrm>
              <a:off x="6182084" y="5484276"/>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0" name="Oval 59"/>
            <p:cNvSpPr/>
            <p:nvPr/>
          </p:nvSpPr>
          <p:spPr bwMode="auto">
            <a:xfrm>
              <a:off x="5940822" y="334712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Oval 60"/>
            <p:cNvSpPr/>
            <p:nvPr/>
          </p:nvSpPr>
          <p:spPr bwMode="auto">
            <a:xfrm>
              <a:off x="5173620" y="440630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Oval 61"/>
            <p:cNvSpPr/>
            <p:nvPr/>
          </p:nvSpPr>
          <p:spPr bwMode="auto">
            <a:xfrm>
              <a:off x="5977444" y="581395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5173620" y="29500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7502519" y="342598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7175208" y="296878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7812521" y="3092076"/>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364674" y="281159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045319" y="321536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160034" y="314127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6947894"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294397" y="189826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2" name="Oval 71"/>
            <p:cNvSpPr/>
            <p:nvPr/>
          </p:nvSpPr>
          <p:spPr bwMode="auto">
            <a:xfrm>
              <a:off x="7874721" y="179985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8556763" y="239375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8004610"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7237408" y="189826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13" name="Group 112"/>
          <p:cNvGrpSpPr/>
          <p:nvPr/>
        </p:nvGrpSpPr>
        <p:grpSpPr>
          <a:xfrm>
            <a:off x="5126130" y="2302335"/>
            <a:ext cx="3805002" cy="3637096"/>
            <a:chOff x="5126130" y="2302335"/>
            <a:chExt cx="3805002" cy="3637096"/>
          </a:xfrm>
        </p:grpSpPr>
        <p:sp>
          <p:nvSpPr>
            <p:cNvPr id="76" name="Oval 75"/>
            <p:cNvSpPr/>
            <p:nvPr/>
          </p:nvSpPr>
          <p:spPr bwMode="auto">
            <a:xfrm>
              <a:off x="7077205" y="429052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8538877" y="328722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7927374" y="323512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8801243" y="378271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8249090" y="3684309"/>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7448814" y="307554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126130" y="344407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5241299" y="2837859"/>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5" name="Oval 84"/>
            <p:cNvSpPr/>
            <p:nvPr/>
          </p:nvSpPr>
          <p:spPr bwMode="auto">
            <a:xfrm>
              <a:off x="6594417" y="257968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6" name="Oval 85"/>
            <p:cNvSpPr/>
            <p:nvPr/>
          </p:nvSpPr>
          <p:spPr bwMode="auto">
            <a:xfrm>
              <a:off x="5677122" y="558940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Oval 86"/>
            <p:cNvSpPr/>
            <p:nvPr/>
          </p:nvSpPr>
          <p:spPr bwMode="auto">
            <a:xfrm>
              <a:off x="5349811" y="513220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8" name="Oval 87"/>
            <p:cNvSpPr/>
            <p:nvPr/>
          </p:nvSpPr>
          <p:spPr bwMode="auto">
            <a:xfrm>
              <a:off x="6168126" y="234236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9" name="Oval 88"/>
            <p:cNvSpPr/>
            <p:nvPr/>
          </p:nvSpPr>
          <p:spPr bwMode="auto">
            <a:xfrm>
              <a:off x="6850168" y="293626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0" name="Oval 89"/>
            <p:cNvSpPr/>
            <p:nvPr/>
          </p:nvSpPr>
          <p:spPr bwMode="auto">
            <a:xfrm>
              <a:off x="5987124" y="5255491"/>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1" name="Oval 90"/>
            <p:cNvSpPr/>
            <p:nvPr/>
          </p:nvSpPr>
          <p:spPr bwMode="auto">
            <a:xfrm>
              <a:off x="6539277" y="4975013"/>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2" name="Oval 91"/>
            <p:cNvSpPr/>
            <p:nvPr/>
          </p:nvSpPr>
          <p:spPr bwMode="auto">
            <a:xfrm>
              <a:off x="6476612" y="283124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3" name="Oval 92"/>
            <p:cNvSpPr/>
            <p:nvPr/>
          </p:nvSpPr>
          <p:spPr bwMode="auto">
            <a:xfrm>
              <a:off x="5530813" y="389704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4" name="Oval 93"/>
            <p:cNvSpPr/>
            <p:nvPr/>
          </p:nvSpPr>
          <p:spPr bwMode="auto">
            <a:xfrm>
              <a:off x="6334637" y="530469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5" name="Oval 94"/>
            <p:cNvSpPr/>
            <p:nvPr/>
          </p:nvSpPr>
          <p:spPr bwMode="auto">
            <a:xfrm>
              <a:off x="5550657" y="233493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6" name="Oval 95"/>
            <p:cNvSpPr/>
            <p:nvPr/>
          </p:nvSpPr>
          <p:spPr bwMode="auto">
            <a:xfrm>
              <a:off x="7859712" y="291672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7" name="Oval 96"/>
            <p:cNvSpPr/>
            <p:nvPr/>
          </p:nvSpPr>
          <p:spPr bwMode="auto">
            <a:xfrm>
              <a:off x="7532401" y="245952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8" name="Oval 97"/>
            <p:cNvSpPr/>
            <p:nvPr/>
          </p:nvSpPr>
          <p:spPr bwMode="auto">
            <a:xfrm>
              <a:off x="8169714" y="2582813"/>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9" name="Oval 98"/>
            <p:cNvSpPr/>
            <p:nvPr/>
          </p:nvSpPr>
          <p:spPr bwMode="auto">
            <a:xfrm>
              <a:off x="8721867" y="230233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0" name="Oval 99"/>
            <p:cNvSpPr/>
            <p:nvPr/>
          </p:nvSpPr>
          <p:spPr bwMode="auto">
            <a:xfrm>
              <a:off x="7402512" y="270610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1" name="Oval 100"/>
            <p:cNvSpPr/>
            <p:nvPr/>
          </p:nvSpPr>
          <p:spPr bwMode="auto">
            <a:xfrm>
              <a:off x="8517227" y="263201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2" name="Oval 101"/>
            <p:cNvSpPr/>
            <p:nvPr/>
          </p:nvSpPr>
          <p:spPr bwMode="auto">
            <a:xfrm>
              <a:off x="7576289" y="584102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3" name="Oval 102"/>
            <p:cNvSpPr/>
            <p:nvPr/>
          </p:nvSpPr>
          <p:spPr bwMode="auto">
            <a:xfrm>
              <a:off x="7963661" y="4782448"/>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4" name="Oval 103"/>
            <p:cNvSpPr/>
            <p:nvPr/>
          </p:nvSpPr>
          <p:spPr bwMode="auto">
            <a:xfrm>
              <a:off x="7543985" y="468404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5" name="Oval 104"/>
            <p:cNvSpPr/>
            <p:nvPr/>
          </p:nvSpPr>
          <p:spPr bwMode="auto">
            <a:xfrm>
              <a:off x="8318632" y="486781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6" name="Oval 105"/>
            <p:cNvSpPr/>
            <p:nvPr/>
          </p:nvSpPr>
          <p:spPr bwMode="auto">
            <a:xfrm>
              <a:off x="7673874" y="517953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7" name="Oval 106"/>
            <p:cNvSpPr/>
            <p:nvPr/>
          </p:nvSpPr>
          <p:spPr bwMode="auto">
            <a:xfrm>
              <a:off x="8249456" y="558946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08" name="Rectangle 36"/>
          <p:cNvSpPr>
            <a:spLocks noChangeArrowheads="1"/>
          </p:cNvSpPr>
          <p:nvPr/>
        </p:nvSpPr>
        <p:spPr bwMode="auto">
          <a:xfrm>
            <a:off x="6156901" y="47565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 selects what color will be provided</a:t>
            </a:r>
            <a:endParaRPr lang="en-US" sz="1800" b="1" i="1" dirty="0" smtClean="0">
              <a:latin typeface="Times New Roman"/>
              <a:cs typeface="Times New Roman"/>
            </a:endParaRPr>
          </a:p>
        </p:txBody>
      </p:sp>
      <p:cxnSp>
        <p:nvCxnSpPr>
          <p:cNvPr id="109" name="Straight Arrow Connector 108"/>
          <p:cNvCxnSpPr>
            <a:stCxn id="108" idx="2"/>
          </p:cNvCxnSpPr>
          <p:nvPr/>
        </p:nvCxnSpPr>
        <p:spPr>
          <a:xfrm flipH="1">
            <a:off x="7145512" y="1464980"/>
            <a:ext cx="498324" cy="8183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46" name="Group 145"/>
          <p:cNvGrpSpPr/>
          <p:nvPr/>
        </p:nvGrpSpPr>
        <p:grpSpPr>
          <a:xfrm>
            <a:off x="4226800" y="1767040"/>
            <a:ext cx="3917715" cy="4397214"/>
            <a:chOff x="4921337" y="1952259"/>
            <a:chExt cx="3917715" cy="4397214"/>
          </a:xfrm>
          <a:solidFill>
            <a:srgbClr val="FF0000"/>
          </a:solidFill>
        </p:grpSpPr>
        <p:sp>
          <p:nvSpPr>
            <p:cNvPr id="114" name="Oval 113"/>
            <p:cNvSpPr/>
            <p:nvPr/>
          </p:nvSpPr>
          <p:spPr bwMode="auto">
            <a:xfrm>
              <a:off x="6872412" y="49521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6987581" y="434597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8334084" y="39488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7914408" y="385047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8596450" y="444437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8044297" y="434597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7277095" y="39488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4921337" y="41057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036506" y="349952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6383009" y="31024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5472329" y="625106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145018" y="579386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5963333" y="300402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6645375" y="359792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5782331" y="5917154"/>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6334484" y="5636676"/>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6093222" y="349952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5326020" y="4558703"/>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6129844" y="596635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5326020" y="31024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7654919" y="357838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7149011" y="322041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964921" y="3244476"/>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8517074" y="296399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7197719" y="3367763"/>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8312434" y="329367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7100294" y="244775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8446797" y="205066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8027121" y="195225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8709163" y="254615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157010" y="244775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7389808" y="205066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50" name="Rectangle 36"/>
          <p:cNvSpPr>
            <a:spLocks noChangeArrowheads="1"/>
          </p:cNvSpPr>
          <p:nvPr/>
        </p:nvSpPr>
        <p:spPr bwMode="auto">
          <a:xfrm>
            <a:off x="4179368" y="833120"/>
            <a:ext cx="1906159" cy="86691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Alternative Constraints</a:t>
            </a:r>
            <a:endParaRPr lang="en-US" sz="1800" b="1" i="1" dirty="0" smtClean="0">
              <a:latin typeface="Times New Roman"/>
              <a:cs typeface="Times New Roman"/>
            </a:endParaRPr>
          </a:p>
        </p:txBody>
      </p:sp>
      <p:cxnSp>
        <p:nvCxnSpPr>
          <p:cNvPr id="151" name="Straight Arrow Connector 150"/>
          <p:cNvCxnSpPr>
            <a:stCxn id="150" idx="2"/>
          </p:cNvCxnSpPr>
          <p:nvPr/>
        </p:nvCxnSpPr>
        <p:spPr>
          <a:xfrm flipH="1">
            <a:off x="5080092" y="1700030"/>
            <a:ext cx="52356" cy="5821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1999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50"/>
                                        </p:tgtEl>
                                        <p:attrNameLst>
                                          <p:attrName>style.visibility</p:attrName>
                                        </p:attrNameLst>
                                      </p:cBhvr>
                                      <p:to>
                                        <p:strVal val="visible"/>
                                      </p:to>
                                    </p:set>
                                    <p:animEffect transition="in" filter="fade">
                                      <p:cBhvr>
                                        <p:cTn id="9" dur="500"/>
                                        <p:tgtEl>
                                          <p:spTgt spid="150"/>
                                        </p:tgtEl>
                                      </p:cBhvr>
                                    </p:animEffect>
                                  </p:childTnLst>
                                </p:cTn>
                              </p:par>
                              <p:par>
                                <p:cTn id="10" presetID="10" presetClass="entr" presetSubtype="0" fill="hold" nodeType="with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13"/>
                                        </p:tgtEl>
                                      </p:cBhvr>
                                    </p:animEffect>
                                    <p:set>
                                      <p:cBhvr>
                                        <p:cTn id="17" dur="1" fill="hold">
                                          <p:stCondLst>
                                            <p:cond delay="499"/>
                                          </p:stCondLst>
                                        </p:cTn>
                                        <p:tgtEl>
                                          <p:spTgt spid="113"/>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46"/>
                                        </p:tgtEl>
                                      </p:cBhvr>
                                    </p:animEffect>
                                    <p:set>
                                      <p:cBhvr>
                                        <p:cTn id="20" dur="1" fill="hold">
                                          <p:stCondLst>
                                            <p:cond delay="499"/>
                                          </p:stCondLst>
                                        </p:cTn>
                                        <p:tgtEl>
                                          <p:spTgt spid="146"/>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12"/>
                                        </p:tgtEl>
                                      </p:cBhvr>
                                    </p:animEffect>
                                    <p:set>
                                      <p:cBhvr>
                                        <p:cTn id="23" dur="1" fill="hold">
                                          <p:stCondLst>
                                            <p:cond delay="499"/>
                                          </p:stCondLst>
                                        </p:cTn>
                                        <p:tgtEl>
                                          <p:spTgt spid="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bwMode="auto">
          <a:xfrm rot="5400000">
            <a:off x="6442756" y="-19804"/>
            <a:ext cx="304275" cy="4881721"/>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Distribution Oblivious</a:t>
            </a:r>
            <a:endParaRPr lang="en-US" dirty="0"/>
          </a:p>
        </p:txBody>
      </p:sp>
      <p:sp>
        <p:nvSpPr>
          <p:cNvPr id="3" name="Content Placeholder 2"/>
          <p:cNvSpPr>
            <a:spLocks noGrp="1"/>
          </p:cNvSpPr>
          <p:nvPr>
            <p:ph idx="1"/>
          </p:nvPr>
        </p:nvSpPr>
        <p:spPr>
          <a:xfrm>
            <a:off x="0" y="1124533"/>
            <a:ext cx="4061428" cy="5153009"/>
          </a:xfrm>
        </p:spPr>
        <p:txBody>
          <a:bodyPr/>
          <a:lstStyle/>
          <a:p>
            <a:r>
              <a:rPr lang="en-US" sz="1800" b="0" i="1" dirty="0">
                <a:latin typeface="Times New Roman"/>
                <a:cs typeface="Times New Roman"/>
              </a:rPr>
              <a:t>Sketch</a:t>
            </a:r>
            <a:r>
              <a:rPr lang="en-US" sz="1800" dirty="0">
                <a:cs typeface="Arial"/>
              </a:rPr>
              <a:t> </a:t>
            </a:r>
            <a:r>
              <a:rPr lang="en-US" sz="1800" dirty="0" smtClean="0"/>
              <a:t>supports a family </a:t>
            </a:r>
            <a:r>
              <a:rPr lang="en-US" sz="1800" b="0" i="1" dirty="0" smtClean="0">
                <a:latin typeface="Times New Roman"/>
                <a:cs typeface="Times New Roman"/>
              </a:rPr>
              <a:t>V</a:t>
            </a:r>
          </a:p>
          <a:p>
            <a:r>
              <a:rPr lang="en-US" sz="1800" dirty="0" smtClean="0">
                <a:cs typeface="Arial"/>
              </a:rPr>
              <a:t>After </a:t>
            </a:r>
            <a:r>
              <a:rPr lang="en-US" sz="1800" b="0" i="1" dirty="0">
                <a:latin typeface="Times New Roman"/>
                <a:cs typeface="Times New Roman"/>
              </a:rPr>
              <a:t>Sketch</a:t>
            </a:r>
            <a:r>
              <a:rPr lang="en-US" sz="1800" dirty="0">
                <a:cs typeface="Arial"/>
              </a:rPr>
              <a:t> is </a:t>
            </a:r>
            <a:r>
              <a:rPr lang="en-US" sz="1800" dirty="0" smtClean="0">
                <a:cs typeface="Arial"/>
              </a:rPr>
              <a:t>fixed, </a:t>
            </a:r>
            <a:r>
              <a:rPr lang="en-US" sz="1800" dirty="0" smtClean="0">
                <a:latin typeface="Arial"/>
                <a:cs typeface="Arial"/>
              </a:rPr>
              <a:t>adversary selects a distribution </a:t>
            </a:r>
            <a:r>
              <a:rPr lang="en-US" sz="1800" b="0" i="1" dirty="0" smtClean="0">
                <a:latin typeface="Times New Roman"/>
                <a:cs typeface="Times New Roman"/>
              </a:rPr>
              <a:t>W </a:t>
            </a:r>
            <a:r>
              <a:rPr lang="en-US" sz="1800" dirty="0" smtClean="0">
                <a:latin typeface="Arial"/>
                <a:cs typeface="Arial"/>
              </a:rPr>
              <a:t>from </a:t>
            </a:r>
            <a:r>
              <a:rPr lang="en-US" sz="1800" b="0" i="1" dirty="0" smtClean="0">
                <a:latin typeface="Times New Roman"/>
                <a:cs typeface="Times New Roman"/>
              </a:rPr>
              <a:t>V</a:t>
            </a:r>
            <a:endParaRPr lang="en-US" sz="1800" dirty="0" smtClean="0">
              <a:latin typeface="Arial"/>
              <a:cs typeface="Arial"/>
            </a:endParaRPr>
          </a:p>
          <a:p>
            <a:endParaRPr lang="en-US" sz="1800" b="0" i="1" dirty="0" smtClean="0">
              <a:latin typeface="Times New Roman"/>
              <a:cs typeface="Times New Roman"/>
            </a:endParaRPr>
          </a:p>
          <a:p>
            <a:r>
              <a:rPr lang="en-US" sz="1800" b="0" i="1" dirty="0" smtClean="0">
                <a:latin typeface="Times New Roman"/>
                <a:cs typeface="Times New Roman"/>
              </a:rPr>
              <a:t>Sketch </a:t>
            </a:r>
            <a:r>
              <a:rPr lang="en-US" sz="1800" dirty="0">
                <a:cs typeface="Arial"/>
              </a:rPr>
              <a:t>does not know what distribution it is being asked to correct </a:t>
            </a:r>
            <a:r>
              <a:rPr lang="en-US" sz="1800" dirty="0" smtClean="0">
                <a:cs typeface="Arial"/>
              </a:rPr>
              <a:t>(only receives </a:t>
            </a:r>
            <a:r>
              <a:rPr lang="en-US" sz="1800" dirty="0">
                <a:cs typeface="Arial"/>
              </a:rPr>
              <a:t>sample from distribution</a:t>
            </a:r>
            <a:r>
              <a:rPr lang="en-US" sz="1800" dirty="0" smtClean="0">
                <a:cs typeface="Arial"/>
              </a:rPr>
              <a:t>)</a:t>
            </a:r>
            <a:endParaRPr lang="en-US" sz="1800" dirty="0" smtClean="0">
              <a:latin typeface="Arial"/>
              <a:cs typeface="Arial"/>
            </a:endParaRPr>
          </a:p>
          <a:p>
            <a:r>
              <a:rPr lang="en-US" sz="1800" b="0" i="1" dirty="0">
                <a:latin typeface="Times New Roman"/>
                <a:cs typeface="Times New Roman"/>
              </a:rPr>
              <a:t>Sketch </a:t>
            </a:r>
            <a:r>
              <a:rPr lang="en-US" sz="1800" dirty="0" smtClean="0">
                <a:latin typeface="Arial"/>
                <a:cs typeface="Arial"/>
              </a:rPr>
              <a:t>imposes constraints on </a:t>
            </a:r>
            <a:r>
              <a:rPr lang="en-US" sz="1800" b="0" i="1" dirty="0">
                <a:latin typeface="Times New Roman"/>
                <a:cs typeface="Times New Roman"/>
              </a:rPr>
              <a:t>W</a:t>
            </a:r>
            <a:endParaRPr lang="en-US" sz="1800" dirty="0" smtClean="0">
              <a:latin typeface="Arial"/>
              <a:cs typeface="Arial"/>
            </a:endParaRPr>
          </a:p>
          <a:p>
            <a:r>
              <a:rPr lang="en-US" sz="1800" dirty="0" smtClean="0">
                <a:latin typeface="Arial"/>
                <a:cs typeface="Arial"/>
              </a:rPr>
              <a:t>Constraints only depend on received sample and are independent of rest of </a:t>
            </a:r>
            <a:r>
              <a:rPr lang="en-US" sz="1800" b="0" i="1" dirty="0" smtClean="0">
                <a:latin typeface="Times New Roman"/>
                <a:cs typeface="Times New Roman"/>
              </a:rPr>
              <a:t>W</a:t>
            </a:r>
            <a:r>
              <a:rPr lang="en-US" sz="1800" dirty="0" smtClean="0">
                <a:latin typeface="Arial"/>
                <a:cs typeface="Arial"/>
              </a:rPr>
              <a:t>’s </a:t>
            </a:r>
            <a:r>
              <a:rPr lang="en-US" sz="1800" dirty="0" err="1" smtClean="0">
                <a:latin typeface="Arial"/>
                <a:cs typeface="Arial"/>
              </a:rPr>
              <a:t>p.m.f</a:t>
            </a:r>
            <a:r>
              <a:rPr lang="en-US" sz="1800" dirty="0" smtClean="0">
                <a:latin typeface="Arial"/>
                <a:cs typeface="Arial"/>
              </a:rPr>
              <a:t>.</a:t>
            </a:r>
          </a:p>
          <a:p>
            <a:endParaRPr lang="en-US" sz="1800" dirty="0" smtClean="0">
              <a:latin typeface="Arial"/>
              <a:cs typeface="Arial"/>
            </a:endParaRPr>
          </a:p>
          <a:p>
            <a:r>
              <a:rPr lang="en-US" sz="1800" dirty="0" smtClean="0">
                <a:latin typeface="Arial"/>
                <a:cs typeface="Arial"/>
              </a:rPr>
              <a:t>When </a:t>
            </a:r>
            <a:r>
              <a:rPr lang="en-US" sz="1800" b="0" i="1" dirty="0" smtClean="0">
                <a:latin typeface="Times New Roman"/>
                <a:cs typeface="Times New Roman"/>
              </a:rPr>
              <a:t>W</a:t>
            </a:r>
            <a:r>
              <a:rPr lang="en-US" sz="1800" dirty="0" smtClean="0">
                <a:latin typeface="Arial"/>
                <a:cs typeface="Arial"/>
              </a:rPr>
              <a:t> has little entropy </a:t>
            </a:r>
            <a:r>
              <a:rPr lang="en-US" sz="1800" b="0" i="1" dirty="0">
                <a:latin typeface="Times New Roman"/>
                <a:cs typeface="Times New Roman"/>
              </a:rPr>
              <a:t>Sketch </a:t>
            </a:r>
            <a:r>
              <a:rPr lang="en-US" sz="1800" dirty="0" smtClean="0">
                <a:latin typeface="Arial"/>
                <a:cs typeface="Arial"/>
              </a:rPr>
              <a:t>constraints remove all entropy</a:t>
            </a:r>
            <a:endParaRPr lang="en-US" sz="1800" b="0" i="1" dirty="0" smtClean="0">
              <a:latin typeface="Times New Roman"/>
              <a:cs typeface="Times New Roman"/>
            </a:endParaRPr>
          </a:p>
        </p:txBody>
      </p:sp>
      <p:sp>
        <p:nvSpPr>
          <p:cNvPr id="4" name="TextBox 3"/>
          <p:cNvSpPr txBox="1"/>
          <p:nvPr/>
        </p:nvSpPr>
        <p:spPr>
          <a:xfrm>
            <a:off x="4158400"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2" name="Rectangle 11"/>
          <p:cNvSpPr/>
          <p:nvPr/>
        </p:nvSpPr>
        <p:spPr>
          <a:xfrm>
            <a:off x="4154020"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bwMode="auto">
          <a:xfrm>
            <a:off x="6947894"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8556763" y="239375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8004610"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8" name="Rectangle 36"/>
          <p:cNvSpPr>
            <a:spLocks noChangeArrowheads="1"/>
          </p:cNvSpPr>
          <p:nvPr/>
        </p:nvSpPr>
        <p:spPr bwMode="auto">
          <a:xfrm>
            <a:off x="6156901" y="47565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 selects what color will be provided</a:t>
            </a:r>
            <a:endParaRPr lang="en-US" sz="1800" b="1" i="1" dirty="0" smtClean="0">
              <a:latin typeface="Times New Roman"/>
              <a:cs typeface="Times New Roman"/>
            </a:endParaRPr>
          </a:p>
        </p:txBody>
      </p:sp>
      <p:cxnSp>
        <p:nvCxnSpPr>
          <p:cNvPr id="109" name="Straight Arrow Connector 108"/>
          <p:cNvCxnSpPr>
            <a:stCxn id="108" idx="2"/>
          </p:cNvCxnSpPr>
          <p:nvPr/>
        </p:nvCxnSpPr>
        <p:spPr>
          <a:xfrm flipH="1">
            <a:off x="7145512" y="1464980"/>
            <a:ext cx="498324" cy="8183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0" name="Rectangle 36"/>
          <p:cNvSpPr>
            <a:spLocks noChangeArrowheads="1"/>
          </p:cNvSpPr>
          <p:nvPr/>
        </p:nvSpPr>
        <p:spPr bwMode="auto">
          <a:xfrm>
            <a:off x="4179368" y="833120"/>
            <a:ext cx="1906159" cy="86691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Alternative Constraints</a:t>
            </a:r>
            <a:endParaRPr lang="en-US" sz="1800" b="1" i="1" dirty="0" smtClean="0">
              <a:latin typeface="Times New Roman"/>
              <a:cs typeface="Times New Roman"/>
            </a:endParaRPr>
          </a:p>
        </p:txBody>
      </p:sp>
      <p:cxnSp>
        <p:nvCxnSpPr>
          <p:cNvPr id="151" name="Straight Arrow Connector 150"/>
          <p:cNvCxnSpPr>
            <a:stCxn id="150" idx="2"/>
          </p:cNvCxnSpPr>
          <p:nvPr/>
        </p:nvCxnSpPr>
        <p:spPr>
          <a:xfrm flipH="1">
            <a:off x="5080092" y="1700030"/>
            <a:ext cx="52356" cy="5821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2" name="Rectangle 36"/>
          <p:cNvSpPr>
            <a:spLocks noChangeArrowheads="1"/>
          </p:cNvSpPr>
          <p:nvPr/>
        </p:nvSpPr>
        <p:spPr bwMode="auto">
          <a:xfrm>
            <a:off x="5594914" y="3174796"/>
            <a:ext cx="2031840" cy="8536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Adversary’s search space</a:t>
            </a:r>
            <a:endParaRPr lang="en-US" sz="1800" b="1" i="1" dirty="0" smtClean="0">
              <a:latin typeface="Times New Roman"/>
              <a:cs typeface="Times New Roman"/>
            </a:endParaRPr>
          </a:p>
        </p:txBody>
      </p:sp>
      <p:cxnSp>
        <p:nvCxnSpPr>
          <p:cNvPr id="153" name="Straight Arrow Connector 152"/>
          <p:cNvCxnSpPr>
            <a:stCxn id="152" idx="0"/>
            <a:endCxn id="73" idx="3"/>
          </p:cNvCxnSpPr>
          <p:nvPr/>
        </p:nvCxnSpPr>
        <p:spPr>
          <a:xfrm flipV="1">
            <a:off x="6610834" y="2477753"/>
            <a:ext cx="1964951" cy="6970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a:stCxn id="152" idx="0"/>
            <a:endCxn id="74" idx="3"/>
          </p:cNvCxnSpPr>
          <p:nvPr/>
        </p:nvCxnSpPr>
        <p:spPr>
          <a:xfrm flipV="1">
            <a:off x="6610834" y="2379347"/>
            <a:ext cx="1412798" cy="7954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a:stCxn id="152" idx="0"/>
            <a:endCxn id="70" idx="4"/>
          </p:cNvCxnSpPr>
          <p:nvPr/>
        </p:nvCxnSpPr>
        <p:spPr>
          <a:xfrm flipV="1">
            <a:off x="6610834" y="2393758"/>
            <a:ext cx="402005" cy="7810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6" name="Rectangle 36"/>
          <p:cNvSpPr>
            <a:spLocks noChangeArrowheads="1"/>
          </p:cNvSpPr>
          <p:nvPr/>
        </p:nvSpPr>
        <p:spPr bwMode="auto">
          <a:xfrm>
            <a:off x="4239161" y="4524593"/>
            <a:ext cx="4386411" cy="132298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Every </a:t>
            </a:r>
            <a:r>
              <a:rPr lang="en-US" sz="1800" i="1" dirty="0" smtClean="0">
                <a:latin typeface="Times New Roman"/>
                <a:cs typeface="Times New Roman"/>
              </a:rPr>
              <a:t>Sketch</a:t>
            </a:r>
            <a:r>
              <a:rPr lang="en-US" sz="1800" b="1" dirty="0" smtClean="0">
                <a:latin typeface="Arial"/>
                <a:cs typeface="Arial"/>
              </a:rPr>
              <a:t> must create constraints that are independent of the color, </a:t>
            </a:r>
            <a:br>
              <a:rPr lang="en-US" sz="1800" b="1" dirty="0" smtClean="0">
                <a:latin typeface="Arial"/>
                <a:cs typeface="Arial"/>
              </a:rPr>
            </a:br>
            <a:r>
              <a:rPr lang="en-US" sz="1800" b="1" dirty="0" smtClean="0">
                <a:latin typeface="Arial"/>
                <a:cs typeface="Arial"/>
              </a:rPr>
              <a:t/>
            </a:r>
            <a:br>
              <a:rPr lang="en-US" sz="1800" b="1" dirty="0" smtClean="0">
                <a:latin typeface="Arial"/>
                <a:cs typeface="Arial"/>
              </a:rPr>
            </a:br>
            <a:r>
              <a:rPr lang="en-US" sz="1800" b="1" dirty="0" smtClean="0">
                <a:latin typeface="Arial"/>
                <a:cs typeface="Arial"/>
              </a:rPr>
              <a:t>Leaves few points of each color</a:t>
            </a:r>
            <a:endParaRPr lang="en-US" sz="1800" b="1" i="1" dirty="0" smtClean="0">
              <a:latin typeface="Times New Roman"/>
              <a:cs typeface="Times New Roman"/>
            </a:endParaRPr>
          </a:p>
        </p:txBody>
      </p:sp>
    </p:spTree>
    <p:extLst>
      <p:ext uri="{BB962C8B-B14F-4D97-AF65-F5344CB8AC3E}">
        <p14:creationId xmlns:p14="http://schemas.microsoft.com/office/powerpoint/2010/main" val="247093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par>
                                <p:cTn id="8" presetID="10" presetClass="entr" presetSubtype="0"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500"/>
                                        <p:tgtEl>
                                          <p:spTgt spid="154"/>
                                        </p:tgtEl>
                                      </p:cBhvr>
                                    </p:animEffect>
                                  </p:childTnLst>
                                </p:cTn>
                              </p:par>
                              <p:par>
                                <p:cTn id="11" presetID="10"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fade">
                                      <p:cBhvr>
                                        <p:cTn id="13" dur="500"/>
                                        <p:tgtEl>
                                          <p:spTgt spid="155"/>
                                        </p:tgtEl>
                                      </p:cBhvr>
                                    </p:animEffect>
                                  </p:childTnLst>
                                </p:cTn>
                              </p:par>
                              <p:par>
                                <p:cTn id="14" presetID="10" presetClass="entr" presetSubtype="0" fill="hold" nodeType="withEffect">
                                  <p:stCondLst>
                                    <p:cond delay="0"/>
                                  </p:stCondLst>
                                  <p:childTnLst>
                                    <p:set>
                                      <p:cBhvr>
                                        <p:cTn id="15" dur="1" fill="hold">
                                          <p:stCondLst>
                                            <p:cond delay="0"/>
                                          </p:stCondLst>
                                        </p:cTn>
                                        <p:tgtEl>
                                          <p:spTgt spid="153"/>
                                        </p:tgtEl>
                                        <p:attrNameLst>
                                          <p:attrName>style.visibility</p:attrName>
                                        </p:attrNameLst>
                                      </p:cBhvr>
                                      <p:to>
                                        <p:strVal val="visible"/>
                                      </p:to>
                                    </p:set>
                                    <p:animEffect transition="in" filter="fade">
                                      <p:cBhvr>
                                        <p:cTn id="16" dur="500"/>
                                        <p:tgtEl>
                                          <p:spTgt spid="1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fade">
                                      <p:cBhvr>
                                        <p:cTn id="21"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u="sng" dirty="0" smtClean="0"/>
              <a:t>Distribution-Aware:</a:t>
            </a:r>
            <a:r>
              <a:rPr lang="en-US" dirty="0" smtClean="0"/>
              <a:t> Show that key derivation is possible for any distribution with fuzzy min-entropy when algorithms know the </a:t>
            </a:r>
            <a:r>
              <a:rPr lang="en-US" dirty="0" err="1" smtClean="0"/>
              <a:t>p.m.f</a:t>
            </a:r>
            <a:r>
              <a:rPr lang="en-US" dirty="0" smtClean="0"/>
              <a:t>.</a:t>
            </a:r>
          </a:p>
          <a:p>
            <a:r>
              <a:rPr lang="en-US" u="sng" dirty="0" smtClean="0"/>
              <a:t>Distribution-Oblivious:</a:t>
            </a:r>
            <a:r>
              <a:rPr lang="en-US" dirty="0" smtClean="0"/>
              <a:t> There exist families of distributions with no secure sketch</a:t>
            </a:r>
          </a:p>
          <a:p>
            <a:pPr lvl="1"/>
            <a:r>
              <a:rPr lang="en-US" dirty="0" smtClean="0"/>
              <a:t>Negative result extends to computational secure sketches defined using </a:t>
            </a:r>
            <a:r>
              <a:rPr lang="en-US" dirty="0" err="1" smtClean="0"/>
              <a:t>pseudoentropy</a:t>
            </a:r>
            <a:r>
              <a:rPr lang="en-US" dirty="0" smtClean="0"/>
              <a:t> using [FullerMengReyzin13]</a:t>
            </a:r>
          </a:p>
          <a:p>
            <a:pPr lvl="1"/>
            <a:r>
              <a:rPr lang="en-US" dirty="0" smtClean="0"/>
              <a:t>Can build computational secure sketch that provides unpredictability [</a:t>
            </a:r>
            <a:r>
              <a:rPr lang="en-US" dirty="0"/>
              <a:t>BitanskiCanettiKalaiPaneth14</a:t>
            </a:r>
            <a:r>
              <a:rPr lang="en-US" dirty="0" smtClean="0"/>
              <a:t>]</a:t>
            </a:r>
          </a:p>
          <a:p>
            <a:pPr lvl="1"/>
            <a:r>
              <a:rPr lang="en-US" dirty="0" smtClean="0"/>
              <a:t>We have a fuzzy extractor for this family [CanettiFullerPanethReyzinSmith14]</a:t>
            </a:r>
          </a:p>
          <a:p>
            <a:r>
              <a:rPr lang="en-US" u="sng" dirty="0" smtClean="0"/>
              <a:t>Open Question:</a:t>
            </a:r>
            <a:r>
              <a:rPr lang="en-US" dirty="0" smtClean="0"/>
              <a:t> Are there families of distributions where fuzzy extraction is not possible?</a:t>
            </a:r>
          </a:p>
          <a:p>
            <a:pPr lvl="1"/>
            <a:r>
              <a:rPr lang="en-US" dirty="0" smtClean="0"/>
              <a:t>Evidence constructing fuzzy extractors easier than secure sketches</a:t>
            </a:r>
            <a:br>
              <a:rPr lang="en-US" dirty="0" smtClean="0"/>
            </a:br>
            <a:endParaRPr lang="en-US" dirty="0"/>
          </a:p>
        </p:txBody>
      </p:sp>
      <p:sp>
        <p:nvSpPr>
          <p:cNvPr id="4" name="Title 1"/>
          <p:cNvSpPr txBox="1">
            <a:spLocks/>
          </p:cNvSpPr>
          <p:nvPr/>
        </p:nvSpPr>
        <p:spPr bwMode="auto">
          <a:xfrm>
            <a:off x="483659" y="5619998"/>
            <a:ext cx="8229600" cy="873847"/>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dirty="0" smtClean="0"/>
              <a:t>Questions?</a:t>
            </a:r>
            <a:endParaRPr lang="en-US" dirty="0"/>
          </a:p>
        </p:txBody>
      </p:sp>
    </p:spTree>
    <p:extLst>
      <p:ext uri="{BB962C8B-B14F-4D97-AF65-F5344CB8AC3E}">
        <p14:creationId xmlns:p14="http://schemas.microsoft.com/office/powerpoint/2010/main" val="91600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Authenticating Users</a:t>
            </a:r>
            <a:endParaRPr lang="en-US" dirty="0"/>
          </a:p>
        </p:txBody>
      </p:sp>
      <p:sp>
        <p:nvSpPr>
          <p:cNvPr id="3" name="Content Placeholder 2"/>
          <p:cNvSpPr>
            <a:spLocks noGrp="1"/>
          </p:cNvSpPr>
          <p:nvPr>
            <p:ph idx="1"/>
          </p:nvPr>
        </p:nvSpPr>
        <p:spPr>
          <a:xfrm>
            <a:off x="457200" y="1016598"/>
            <a:ext cx="3733800" cy="5627507"/>
          </a:xfrm>
        </p:spPr>
        <p:txBody>
          <a:bodyPr/>
          <a:lstStyle/>
          <a:p>
            <a:r>
              <a:rPr lang="en-US" dirty="0" smtClean="0"/>
              <a:t>Users’ private data exists online in a variety of locations</a:t>
            </a:r>
          </a:p>
          <a:p>
            <a:endParaRPr lang="en-US" dirty="0" smtClean="0"/>
          </a:p>
          <a:p>
            <a:endParaRPr lang="en-US" dirty="0" smtClean="0"/>
          </a:p>
          <a:p>
            <a:r>
              <a:rPr lang="en-US" dirty="0" smtClean="0"/>
              <a:t>Must authenticate users before granting access to private data</a:t>
            </a:r>
          </a:p>
          <a:p>
            <a:endParaRPr lang="en-US" dirty="0" smtClean="0"/>
          </a:p>
          <a:p>
            <a:r>
              <a:rPr lang="en-US" dirty="0" smtClean="0"/>
              <a:t>Passwords are widely used but guessable</a:t>
            </a:r>
            <a:endParaRPr lang="en-US" dirty="0"/>
          </a:p>
        </p:txBody>
      </p:sp>
      <p:sp>
        <p:nvSpPr>
          <p:cNvPr id="8" name="Rectangle 36"/>
          <p:cNvSpPr>
            <a:spLocks noChangeArrowheads="1"/>
          </p:cNvSpPr>
          <p:nvPr/>
        </p:nvSpPr>
        <p:spPr bwMode="auto">
          <a:xfrm>
            <a:off x="5146841" y="4612104"/>
            <a:ext cx="3789280" cy="15893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b="1" dirty="0" smtClean="0"/>
              <a:t>Are there alternatives to passwords with high entropy (uncertainty)?</a:t>
            </a:r>
          </a:p>
        </p:txBody>
      </p:sp>
      <p:grpSp>
        <p:nvGrpSpPr>
          <p:cNvPr id="10" name="Group 9"/>
          <p:cNvGrpSpPr/>
          <p:nvPr/>
        </p:nvGrpSpPr>
        <p:grpSpPr>
          <a:xfrm>
            <a:off x="4061428" y="959161"/>
            <a:ext cx="4828733" cy="3419903"/>
            <a:chOff x="2091765" y="1125108"/>
            <a:chExt cx="1912468" cy="1912468"/>
          </a:xfrm>
        </p:grpSpPr>
        <p:sp>
          <p:nvSpPr>
            <p:cNvPr id="11" name="Cloud 10"/>
            <p:cNvSpPr/>
            <p:nvPr/>
          </p:nvSpPr>
          <p:spPr>
            <a:xfrm>
              <a:off x="2091765" y="1125108"/>
              <a:ext cx="1912468" cy="1912468"/>
            </a:xfrm>
            <a:prstGeom prst="cloud">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Cloud 4"/>
            <p:cNvSpPr/>
            <p:nvPr/>
          </p:nvSpPr>
          <p:spPr>
            <a:xfrm>
              <a:off x="2355349" y="1413926"/>
              <a:ext cx="1249302" cy="1246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2844800">
                <a:lnSpc>
                  <a:spcPct val="90000"/>
                </a:lnSpc>
                <a:spcBef>
                  <a:spcPct val="0"/>
                </a:spcBef>
                <a:spcAft>
                  <a:spcPct val="35000"/>
                </a:spcAft>
              </a:pPr>
              <a:endParaRPr lang="en-US" sz="6400" kern="1200" dirty="0">
                <a:solidFill>
                  <a:schemeClr val="tx1"/>
                </a:solidFill>
                <a:latin typeface="Avenir Book"/>
              </a:endParaRPr>
            </a:p>
          </p:txBody>
        </p:sp>
      </p:grpSp>
      <p:sp>
        <p:nvSpPr>
          <p:cNvPr id="4" name="TextBox 3"/>
          <p:cNvSpPr txBox="1"/>
          <p:nvPr/>
        </p:nvSpPr>
        <p:spPr>
          <a:xfrm>
            <a:off x="5678000" y="2229223"/>
            <a:ext cx="1819954" cy="523220"/>
          </a:xfrm>
          <a:prstGeom prst="rect">
            <a:avLst/>
          </a:prstGeom>
          <a:noFill/>
        </p:spPr>
        <p:txBody>
          <a:bodyPr wrap="none" rtlCol="0">
            <a:spAutoFit/>
          </a:bodyPr>
          <a:lstStyle/>
          <a:p>
            <a:pPr algn="ctr"/>
            <a:r>
              <a:rPr lang="en-US" sz="2800" b="1" dirty="0" smtClean="0"/>
              <a:t>CLOUD!!!</a:t>
            </a:r>
            <a:endParaRPr lang="en-US" sz="2800" b="1" dirty="0"/>
          </a:p>
        </p:txBody>
      </p:sp>
    </p:spTree>
    <p:extLst>
      <p:ext uri="{BB962C8B-B14F-4D97-AF65-F5344CB8AC3E}">
        <p14:creationId xmlns:p14="http://schemas.microsoft.com/office/powerpoint/2010/main" val="185152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Physical Unclonable Functions (PUFs)</a:t>
            </a:r>
            <a:br>
              <a:rPr lang="en-US" dirty="0" smtClean="0"/>
            </a:br>
            <a:r>
              <a:rPr lang="en-US" sz="3100" dirty="0" smtClean="0"/>
              <a:t>[PappuRechtTaylorGershenField02]</a:t>
            </a:r>
            <a:endParaRPr lang="en-US" dirty="0"/>
          </a:p>
        </p:txBody>
      </p:sp>
      <p:sp>
        <p:nvSpPr>
          <p:cNvPr id="3" name="Content Placeholder 2"/>
          <p:cNvSpPr>
            <a:spLocks noGrp="1"/>
          </p:cNvSpPr>
          <p:nvPr>
            <p:ph idx="1"/>
          </p:nvPr>
        </p:nvSpPr>
        <p:spPr>
          <a:xfrm>
            <a:off x="270041" y="1143000"/>
            <a:ext cx="8606591" cy="5126789"/>
          </a:xfrm>
        </p:spPr>
        <p:txBody>
          <a:bodyPr>
            <a:normAutofit/>
          </a:bodyPr>
          <a:lstStyle/>
          <a:p>
            <a:r>
              <a:rPr lang="en-US" dirty="0" smtClean="0"/>
              <a:t>Hardware that implements random function</a:t>
            </a:r>
          </a:p>
          <a:p>
            <a:r>
              <a:rPr lang="en-US" dirty="0" smtClean="0"/>
              <a:t>Impossible to copy precisely</a:t>
            </a:r>
          </a:p>
          <a:p>
            <a:r>
              <a:rPr lang="en-US" dirty="0" smtClean="0"/>
              <a:t>Large challenge/response space</a:t>
            </a:r>
          </a:p>
          <a:p>
            <a:pPr lvl="1"/>
            <a:r>
              <a:rPr lang="en-US" dirty="0" smtClean="0"/>
              <a:t>On fixed challenge, responses close together</a:t>
            </a:r>
          </a:p>
          <a:p>
            <a:r>
              <a:rPr lang="en-US" dirty="0" smtClean="0"/>
              <a:t>Key </a:t>
            </a:r>
            <a:r>
              <a:rPr lang="en-US" dirty="0"/>
              <a:t>storage </a:t>
            </a:r>
            <a:r>
              <a:rPr lang="en-US" sz="1900" dirty="0" smtClean="0"/>
              <a:t>[TuylsSchrijenSkoricVanGelovenVerhaeghWolters06]</a:t>
            </a:r>
          </a:p>
          <a:p>
            <a:r>
              <a:rPr lang="en-US" dirty="0" smtClean="0"/>
              <a:t>Proof of Possession</a:t>
            </a:r>
            <a:endParaRPr lang="en-US" dirty="0"/>
          </a:p>
          <a:p>
            <a:r>
              <a:rPr lang="en-US" dirty="0"/>
              <a:t>Multi-party </a:t>
            </a:r>
            <a:r>
              <a:rPr lang="en-US" dirty="0" smtClean="0"/>
              <a:t>computation </a:t>
            </a:r>
            <a:r>
              <a:rPr lang="en-US" sz="1900" dirty="0" smtClean="0"/>
              <a:t>[OstrovskyScafuroViscontiWadia12</a:t>
            </a:r>
            <a:r>
              <a:rPr lang="en-US" sz="1900" dirty="0"/>
              <a:t>]</a:t>
            </a:r>
            <a:endParaRPr lang="en-US" dirty="0"/>
          </a:p>
        </p:txBody>
      </p:sp>
      <p:pic>
        <p:nvPicPr>
          <p:cNvPr id="5" name="Picture 4"/>
          <p:cNvPicPr>
            <a:picLocks noChangeAspect="1" noChangeArrowheads="1"/>
          </p:cNvPicPr>
          <p:nvPr/>
        </p:nvPicPr>
        <p:blipFill>
          <a:blip r:embed="rId2" cstate="print"/>
          <a:srcRect l="23770" t="50000" r="3369" b="22278"/>
          <a:stretch>
            <a:fillRect/>
          </a:stretch>
        </p:blipFill>
        <p:spPr bwMode="auto">
          <a:xfrm>
            <a:off x="1052175" y="4883484"/>
            <a:ext cx="7047067" cy="1479884"/>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3026437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Biometrics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Measure unique physical phenomenon</a:t>
            </a:r>
          </a:p>
          <a:p>
            <a:r>
              <a:rPr lang="en-US" dirty="0" smtClean="0"/>
              <a:t>Unique, collectable, permanent, universal</a:t>
            </a:r>
          </a:p>
          <a:p>
            <a:r>
              <a:rPr lang="en-US" dirty="0" smtClean="0"/>
              <a:t>Repeated readings exhibit significant noise</a:t>
            </a:r>
          </a:p>
          <a:p>
            <a:r>
              <a:rPr lang="en-US" dirty="0" smtClean="0"/>
              <a:t>Uniqueness/Noise vary widely</a:t>
            </a:r>
          </a:p>
          <a:p>
            <a:r>
              <a:rPr lang="en-US" dirty="0" smtClean="0"/>
              <a:t>Human iris believed to be “best”</a:t>
            </a:r>
            <a:br>
              <a:rPr lang="en-US" dirty="0" smtClean="0"/>
            </a:br>
            <a:r>
              <a:rPr lang="en-US" dirty="0" smtClean="0"/>
              <a:t>	</a:t>
            </a:r>
            <a:r>
              <a:rPr lang="en-US" sz="2000" dirty="0" smtClean="0"/>
              <a:t>[Daugman04, PrabhakarPankantiJain03]</a:t>
            </a:r>
            <a:r>
              <a:rPr lang="en-US" dirty="0" smtClean="0"/>
              <a:t> </a:t>
            </a:r>
            <a:endParaRPr lang="en-US" dirty="0"/>
          </a:p>
          <a:p>
            <a:pPr marL="0" indent="0">
              <a:buNone/>
            </a:pPr>
            <a:endParaRPr lang="en-US" dirty="0"/>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31" y="4813908"/>
            <a:ext cx="2155658" cy="1434492"/>
          </a:xfrm>
          <a:prstGeom prst="rect">
            <a:avLst/>
          </a:prstGeom>
        </p:spPr>
      </p:pic>
      <p:pic>
        <p:nvPicPr>
          <p:cNvPr id="6" name="Picture 5"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1986" y="4835474"/>
            <a:ext cx="1483895" cy="1412926"/>
          </a:xfrm>
          <a:prstGeom prst="rect">
            <a:avLst/>
          </a:prstGeom>
        </p:spPr>
      </p:pic>
      <p:pic>
        <p:nvPicPr>
          <p:cNvPr id="7" name="Picture 6" descr="imgr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078" y="4813908"/>
            <a:ext cx="945934" cy="1434492"/>
          </a:xfrm>
          <a:prstGeom prst="rect">
            <a:avLst/>
          </a:prstGeom>
        </p:spPr>
      </p:pic>
      <p:pic>
        <p:nvPicPr>
          <p:cNvPr id="8" name="Picture 7" descr="imgres.jpg"/>
          <p:cNvPicPr>
            <a:picLocks noChangeAspect="1"/>
          </p:cNvPicPr>
          <p:nvPr/>
        </p:nvPicPr>
        <p:blipFill rotWithShape="1">
          <a:blip r:embed="rId5">
            <a:extLst>
              <a:ext uri="{28A0092B-C50C-407E-A947-70E740481C1C}">
                <a14:useLocalDpi xmlns:a14="http://schemas.microsoft.com/office/drawing/2010/main" val="0"/>
              </a:ext>
            </a:extLst>
          </a:blip>
          <a:srcRect l="67367" r="-5180"/>
          <a:stretch/>
        </p:blipFill>
        <p:spPr>
          <a:xfrm>
            <a:off x="7866210" y="4835474"/>
            <a:ext cx="820590" cy="1412926"/>
          </a:xfrm>
          <a:prstGeom prst="rect">
            <a:avLst/>
          </a:prstGeom>
        </p:spPr>
      </p:pic>
    </p:spTree>
    <p:extLst>
      <p:ext uri="{BB962C8B-B14F-4D97-AF65-F5344CB8AC3E}">
        <p14:creationId xmlns:p14="http://schemas.microsoft.com/office/powerpoint/2010/main" val="1773630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57868"/>
            <a:ext cx="4700338" cy="4890532"/>
          </a:xfrm>
        </p:spPr>
        <p:txBody>
          <a:bodyPr>
            <a:noAutofit/>
          </a:bodyPr>
          <a:lstStyle/>
          <a:p>
            <a:r>
              <a:rPr lang="en-US" sz="2400" dirty="0" smtClean="0">
                <a:latin typeface="Arial" charset="0"/>
              </a:rPr>
              <a:t>Entropic sources are noisy </a:t>
            </a:r>
          </a:p>
          <a:p>
            <a:pPr lvl="1"/>
            <a:r>
              <a:rPr lang="en-US" sz="2000" dirty="0">
                <a:latin typeface="Calibri"/>
                <a:cs typeface="Calibri"/>
              </a:rPr>
              <a:t>Source </a:t>
            </a:r>
            <a:r>
              <a:rPr lang="en-US" sz="2000" i="1" dirty="0" smtClean="0">
                <a:latin typeface="Calibri"/>
                <a:cs typeface="Calibri"/>
              </a:rPr>
              <a:t>differs</a:t>
            </a:r>
            <a:r>
              <a:rPr lang="en-US" sz="2000" dirty="0" smtClean="0">
                <a:latin typeface="Calibri"/>
                <a:cs typeface="Calibri"/>
              </a:rPr>
              <a:t> </a:t>
            </a:r>
            <a:r>
              <a:rPr lang="en-US" sz="2000" dirty="0">
                <a:latin typeface="Calibri"/>
                <a:cs typeface="Calibri"/>
              </a:rPr>
              <a:t>over time, </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first reading </a:t>
            </a:r>
            <a:r>
              <a:rPr lang="en-US" sz="2000" i="1" dirty="0" smtClean="0">
                <a:latin typeface="Times New Roman"/>
                <a:cs typeface="Times New Roman"/>
              </a:rPr>
              <a:t>w</a:t>
            </a:r>
            <a:r>
              <a:rPr lang="en-US" sz="2000" dirty="0" smtClean="0">
                <a:latin typeface="Arial" charset="0"/>
              </a:rPr>
              <a:t> </a:t>
            </a:r>
            <a:br>
              <a:rPr lang="en-US" sz="2000" dirty="0" smtClean="0">
                <a:latin typeface="Arial" charset="0"/>
              </a:rPr>
            </a:br>
            <a:r>
              <a:rPr lang="en-US" sz="2000" dirty="0" smtClean="0">
                <a:latin typeface="Calibri"/>
                <a:cs typeface="Calibri"/>
              </a:rPr>
              <a:t>later readings</a:t>
            </a:r>
            <a:r>
              <a:rPr lang="en-US" sz="2000" dirty="0" smtClean="0">
                <a:latin typeface="Arial" charset="0"/>
              </a:rPr>
              <a:t> </a:t>
            </a:r>
            <a:r>
              <a:rPr lang="en-US" sz="2000" i="1" dirty="0" smtClean="0">
                <a:latin typeface="Times New Roman"/>
                <a:cs typeface="Times New Roman"/>
              </a:rPr>
              <a:t>x</a:t>
            </a:r>
            <a:r>
              <a:rPr lang="en-US" sz="2000" dirty="0" smtClean="0">
                <a:latin typeface="Arial" charset="0"/>
              </a:rPr>
              <a:t>, </a:t>
            </a:r>
            <a:endParaRPr lang="en-US" sz="2000" baseline="-25000" dirty="0" smtClean="0">
              <a:latin typeface="Times New Roman"/>
              <a:cs typeface="Times New Roman"/>
            </a:endParaRPr>
          </a:p>
          <a:p>
            <a:pPr lvl="1"/>
            <a:r>
              <a:rPr lang="en-US" altLang="ja-JP" sz="2000" dirty="0" smtClean="0">
                <a:latin typeface="Calibri"/>
                <a:cs typeface="Calibri"/>
              </a:rPr>
              <a:t>Distance is bounded</a:t>
            </a:r>
          </a:p>
          <a:p>
            <a:pPr marL="457200" lvl="1" indent="0">
              <a:buNone/>
            </a:pPr>
            <a:r>
              <a:rPr lang="en-US" altLang="ja-JP" sz="2000" i="1" dirty="0" smtClean="0">
                <a:latin typeface="Times New Roman"/>
                <a:cs typeface="Times New Roman"/>
              </a:rPr>
              <a:t>        d</a:t>
            </a:r>
            <a:r>
              <a:rPr lang="en-US" altLang="ja-JP" sz="2000" dirty="0" smtClean="0">
                <a:latin typeface="Times New Roman"/>
                <a:cs typeface="Times New Roman"/>
              </a:rPr>
              <a:t>(</a:t>
            </a:r>
            <a:r>
              <a:rPr lang="en-US" altLang="ja-JP" sz="2000" i="1" dirty="0" smtClean="0">
                <a:latin typeface="Times New Roman"/>
                <a:cs typeface="Times New Roman"/>
              </a:rPr>
              <a:t>w</a:t>
            </a:r>
            <a:r>
              <a:rPr lang="en-US" altLang="ja-JP" sz="2000" dirty="0" smtClean="0">
                <a:latin typeface="Times New Roman"/>
                <a:cs typeface="Times New Roman"/>
              </a:rPr>
              <a:t>, </a:t>
            </a:r>
            <a:r>
              <a:rPr lang="en-US" altLang="ja-JP" sz="2000" i="1" dirty="0" smtClean="0">
                <a:latin typeface="Times New Roman"/>
                <a:cs typeface="Times New Roman"/>
              </a:rPr>
              <a:t>x</a:t>
            </a:r>
            <a:r>
              <a:rPr lang="en-US" altLang="ja-JP" sz="2000" dirty="0" smtClean="0">
                <a:latin typeface="Times New Roman"/>
                <a:cs typeface="Times New Roman"/>
              </a:rPr>
              <a:t>) ≤ </a:t>
            </a:r>
            <a:r>
              <a:rPr lang="en-US" altLang="ja-JP" sz="2000" i="1" dirty="0" err="1" smtClean="0">
                <a:latin typeface="Times New Roman"/>
                <a:cs typeface="Times New Roman"/>
              </a:rPr>
              <a:t>d</a:t>
            </a:r>
            <a:r>
              <a:rPr lang="en-US" altLang="ja-JP" sz="2000" i="1" baseline="-25000" dirty="0" err="1" smtClean="0">
                <a:latin typeface="Times New Roman"/>
                <a:cs typeface="Times New Roman"/>
              </a:rPr>
              <a:t>max</a:t>
            </a:r>
            <a:endParaRPr lang="en-US" sz="2000" dirty="0" smtClean="0">
              <a:latin typeface="Arial" charset="0"/>
            </a:endParaRPr>
          </a:p>
          <a:p>
            <a:r>
              <a:rPr lang="en-US" sz="2400" dirty="0" smtClean="0">
                <a:latin typeface="Arial" charset="0"/>
              </a:rPr>
              <a:t>Derive </a:t>
            </a:r>
            <a:r>
              <a:rPr lang="en-US" sz="2400" dirty="0">
                <a:latin typeface="Arial" charset="0"/>
              </a:rPr>
              <a:t>stable and </a:t>
            </a:r>
            <a:r>
              <a:rPr lang="en-US" sz="2400" i="1" dirty="0" smtClean="0">
                <a:latin typeface="Arial" charset="0"/>
              </a:rPr>
              <a:t>strong </a:t>
            </a:r>
            <a:r>
              <a:rPr lang="en-US" sz="2400" dirty="0">
                <a:latin typeface="Arial" charset="0"/>
              </a:rPr>
              <a:t>key from </a:t>
            </a:r>
            <a:r>
              <a:rPr lang="en-US" sz="2400" dirty="0" smtClean="0">
                <a:latin typeface="Arial" charset="0"/>
              </a:rPr>
              <a:t>noisy source</a:t>
            </a:r>
            <a:endParaRPr lang="en-US" sz="2400" dirty="0">
              <a:latin typeface="Arial" charset="0"/>
            </a:endParaRPr>
          </a:p>
          <a:p>
            <a:pPr lvl="1"/>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Arial" charset="0"/>
                <a:cs typeface="Arial" charset="0"/>
              </a:rPr>
              <a:t> map </a:t>
            </a:r>
            <a:r>
              <a:rPr lang="en-US" sz="2000" dirty="0">
                <a:latin typeface="Arial" charset="0"/>
                <a:cs typeface="Arial" charset="0"/>
              </a:rPr>
              <a:t>to same </a:t>
            </a:r>
            <a:r>
              <a:rPr lang="en-US" sz="2000" dirty="0" smtClean="0">
                <a:latin typeface="Arial" charset="0"/>
                <a:cs typeface="Arial" charset="0"/>
              </a:rPr>
              <a:t>key</a:t>
            </a:r>
            <a:endParaRPr lang="en-US" sz="2000" dirty="0">
              <a:latin typeface="Arial" charset="0"/>
            </a:endParaRPr>
          </a:p>
          <a:p>
            <a:r>
              <a:rPr lang="en-US" sz="2400" dirty="0" smtClean="0">
                <a:latin typeface="Arial" charset="0"/>
              </a:rPr>
              <a:t>Different samples from source produce </a:t>
            </a:r>
            <a:r>
              <a:rPr lang="en-US" sz="2400" i="1" dirty="0" smtClean="0">
                <a:latin typeface="Arial" charset="0"/>
              </a:rPr>
              <a:t>independent </a:t>
            </a:r>
            <a:r>
              <a:rPr lang="en-US" sz="2400" dirty="0">
                <a:latin typeface="Arial" charset="0"/>
              </a:rPr>
              <a:t>keys</a:t>
            </a:r>
          </a:p>
          <a:p>
            <a:pPr lvl="1"/>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i="1" baseline="-25000" dirty="0" smtClean="0">
                <a:latin typeface="Times New Roman" charset="0"/>
                <a:cs typeface="Times New Roman" charset="0"/>
              </a:rPr>
              <a:t> </a:t>
            </a:r>
            <a:r>
              <a:rPr lang="en-US" sz="2000" dirty="0" smtClean="0">
                <a:latin typeface="Times New Roman" charset="0"/>
                <a:cs typeface="Times New Roman" charset="0"/>
              </a:rPr>
              <a:t>) </a:t>
            </a:r>
            <a:r>
              <a:rPr lang="en-US" sz="2000" dirty="0">
                <a:latin typeface="Times New Roman" charset="0"/>
                <a:cs typeface="Times New Roman" charset="0"/>
              </a:rPr>
              <a:t>≠ </a:t>
            </a:r>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dirty="0" smtClean="0">
                <a:latin typeface="Times New Roman" charset="0"/>
                <a:cs typeface="Times New Roman" charset="0"/>
              </a:rPr>
              <a:t>’</a:t>
            </a:r>
            <a:r>
              <a:rPr lang="en-US" sz="2000" i="1" dirty="0" smtClean="0">
                <a:latin typeface="Times New Roman" charset="0"/>
                <a:cs typeface="Times New Roman" charset="0"/>
              </a:rPr>
              <a:t> </a:t>
            </a:r>
            <a:r>
              <a:rPr lang="en-US" sz="2000" dirty="0" smtClean="0">
                <a:latin typeface="Times New Roman" charset="0"/>
                <a:cs typeface="Times New Roman" charset="0"/>
              </a:rPr>
              <a:t>)</a:t>
            </a:r>
            <a:endParaRPr lang="en-US" sz="2000" dirty="0">
              <a:latin typeface="Times New Roman" charset="0"/>
              <a:cs typeface="Times New Roman" charset="0"/>
            </a:endParaRPr>
          </a:p>
        </p:txBody>
      </p:sp>
      <p:sp>
        <p:nvSpPr>
          <p:cNvPr id="8194" name="Title 2"/>
          <p:cNvSpPr>
            <a:spLocks noGrp="1"/>
          </p:cNvSpPr>
          <p:nvPr>
            <p:ph type="title"/>
          </p:nvPr>
        </p:nvSpPr>
        <p:spPr>
          <a:xfrm>
            <a:off x="941832" y="252984"/>
            <a:ext cx="7260336" cy="813816"/>
          </a:xfrm>
        </p:spPr>
        <p:txBody>
          <a:bodyPr>
            <a:normAutofit/>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876800" y="1371600"/>
            <a:ext cx="4106713" cy="553998"/>
          </a:xfrm>
          <a:prstGeom prst="rect">
            <a:avLst/>
          </a:prstGeom>
          <a:noFill/>
        </p:spPr>
        <p:txBody>
          <a:bodyPr wrap="none" rtlCol="0">
            <a:spAutoFit/>
          </a:bodyPr>
          <a:lstStyle/>
          <a:p>
            <a:pPr algn="r"/>
            <a:r>
              <a:rPr lang="en-US" sz="1600" b="1" dirty="0" smtClean="0"/>
              <a:t>Physically Unclonable Functions (PUFs)</a:t>
            </a:r>
          </a:p>
          <a:p>
            <a:r>
              <a:rPr lang="en-US" sz="1400" b="1" dirty="0" smtClean="0"/>
              <a:t>[PappuRechtTaylorGershenfield02]    </a:t>
            </a:r>
            <a:endParaRPr lang="en-US" sz="14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867400" y="3352800"/>
            <a:ext cx="1817825" cy="615553"/>
          </a:xfrm>
          <a:prstGeom prst="rect">
            <a:avLst/>
          </a:prstGeom>
          <a:noFill/>
        </p:spPr>
        <p:txBody>
          <a:bodyPr wrap="none" rtlCol="0">
            <a:spAutoFit/>
          </a:bodyPr>
          <a:lstStyle/>
          <a:p>
            <a:pPr algn="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023462594"/>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1111"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04275133"/>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1112"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Tree>
    <p:extLst>
      <p:ext uri="{BB962C8B-B14F-4D97-AF65-F5344CB8AC3E}">
        <p14:creationId xmlns:p14="http://schemas.microsoft.com/office/powerpoint/2010/main" val="319435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fade">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fade">
                                      <p:cBhvr>
                                        <p:cTn id="42" dur="500"/>
                                        <p:tgtEl>
                                          <p:spTgt spid="2">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Effect transition="in" filter="fade">
                                      <p:cBhvr>
                                        <p:cTn id="45" dur="500"/>
                                        <p:tgtEl>
                                          <p:spTgt spid="2">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4" end="4"/>
                                            </p:txEl>
                                          </p:spTgt>
                                        </p:tgtEl>
                                        <p:attrNameLst>
                                          <p:attrName>style.visibility</p:attrName>
                                        </p:attrNameLst>
                                      </p:cBhvr>
                                      <p:to>
                                        <p:strVal val="visible"/>
                                      </p:to>
                                    </p:set>
                                    <p:animEffect transition="in" filter="fade">
                                      <p:cBhvr>
                                        <p:cTn id="50" dur="500"/>
                                        <p:tgtEl>
                                          <p:spTgt spid="2">
                                            <p:txEl>
                                              <p:pRg st="4" end="4"/>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fade">
                                      <p:cBhvr>
                                        <p:cTn id="58" dur="500"/>
                                        <p:tgtEl>
                                          <p:spTgt spid="2">
                                            <p:txEl>
                                              <p:pRg st="6" end="6"/>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animEffect transition="in" filter="fade">
                                      <p:cBhvr>
                                        <p:cTn id="6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Noisy Authentication Sources</a:t>
            </a:r>
          </a:p>
          <a:p>
            <a:r>
              <a:rPr lang="en-US" dirty="0" smtClean="0"/>
              <a:t>Fuzzy Extractors</a:t>
            </a:r>
          </a:p>
          <a:p>
            <a:r>
              <a:rPr lang="en-US" dirty="0" smtClean="0"/>
              <a:t>Limitations of Standard Techniques</a:t>
            </a:r>
          </a:p>
          <a:p>
            <a:r>
              <a:rPr lang="en-US" dirty="0" smtClean="0"/>
              <a:t>Current Work</a:t>
            </a:r>
          </a:p>
        </p:txBody>
      </p:sp>
      <p:sp>
        <p:nvSpPr>
          <p:cNvPr id="5" name="Right Arrow 4"/>
          <p:cNvSpPr/>
          <p:nvPr/>
        </p:nvSpPr>
        <p:spPr>
          <a:xfrm>
            <a:off x="1600200" y="2093116"/>
            <a:ext cx="666082" cy="454850"/>
          </a:xfrm>
          <a:prstGeom prst="rightArrow">
            <a:avLst/>
          </a:prstGeom>
          <a:solidFill>
            <a:schemeClr val="accent5"/>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2182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205543"/>
            <a:ext cx="8229600" cy="861257"/>
          </a:xfrm>
        </p:spPr>
        <p:txBody>
          <a:bodyPr/>
          <a:lstStyle/>
          <a:p>
            <a:r>
              <a:rPr lang="en-US" dirty="0" smtClean="0"/>
              <a:t>Fuzzy Extractors</a:t>
            </a:r>
            <a:endParaRPr lang="en-US" dirty="0"/>
          </a:p>
        </p:txBody>
      </p:sp>
      <p:sp>
        <p:nvSpPr>
          <p:cNvPr id="25" name="Rectangle 24"/>
          <p:cNvSpPr/>
          <p:nvPr/>
        </p:nvSpPr>
        <p:spPr>
          <a:xfrm>
            <a:off x="7477008" y="-25810"/>
            <a:ext cx="1666992" cy="9402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543800" y="5238"/>
            <a:ext cx="381000" cy="2008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922035" y="-76200"/>
            <a:ext cx="917165" cy="369332"/>
          </a:xfrm>
          <a:prstGeom prst="rect">
            <a:avLst/>
          </a:prstGeom>
          <a:noFill/>
        </p:spPr>
        <p:txBody>
          <a:bodyPr wrap="square" rtlCol="0">
            <a:spAutoFit/>
          </a:bodyPr>
          <a:lstStyle/>
          <a:p>
            <a:r>
              <a:rPr lang="en-US" sz="1800" dirty="0" smtClean="0"/>
              <a:t>Source</a:t>
            </a:r>
            <a:endParaRPr lang="en-US" sz="1800" dirty="0"/>
          </a:p>
        </p:txBody>
      </p:sp>
      <p:sp>
        <p:nvSpPr>
          <p:cNvPr id="34" name="Rectangle 33"/>
          <p:cNvSpPr/>
          <p:nvPr/>
        </p:nvSpPr>
        <p:spPr>
          <a:xfrm>
            <a:off x="7543801" y="609600"/>
            <a:ext cx="381000" cy="228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924800" y="533400"/>
            <a:ext cx="1179895" cy="369332"/>
          </a:xfrm>
          <a:prstGeom prst="rect">
            <a:avLst/>
          </a:prstGeom>
          <a:noFill/>
        </p:spPr>
        <p:txBody>
          <a:bodyPr wrap="square" rtlCol="0">
            <a:spAutoFit/>
          </a:bodyPr>
          <a:lstStyle/>
          <a:p>
            <a:r>
              <a:rPr lang="en-US" sz="1800" dirty="0" smtClean="0"/>
              <a:t>Public </a:t>
            </a:r>
            <a:r>
              <a:rPr lang="en-US" sz="1800" dirty="0" smtClean="0">
                <a:latin typeface="Times New Roman"/>
                <a:cs typeface="Times New Roman"/>
              </a:rPr>
              <a:t>(</a:t>
            </a:r>
            <a:r>
              <a:rPr lang="en-US" sz="1800" i="1" dirty="0" smtClean="0">
                <a:latin typeface="Times New Roman"/>
                <a:cs typeface="Times New Roman"/>
              </a:rPr>
              <a:t>p</a:t>
            </a:r>
            <a:r>
              <a:rPr lang="en-US" sz="1800" dirty="0" smtClean="0">
                <a:latin typeface="Times New Roman"/>
                <a:cs typeface="Times New Roman"/>
              </a:rPr>
              <a:t>)</a:t>
            </a:r>
            <a:endParaRPr lang="en-US" sz="1800" dirty="0">
              <a:latin typeface="Times New Roman"/>
              <a:cs typeface="Times New Roman"/>
            </a:endParaRPr>
          </a:p>
        </p:txBody>
      </p:sp>
      <p:sp>
        <p:nvSpPr>
          <p:cNvPr id="37" name="Rectangle 36"/>
          <p:cNvSpPr/>
          <p:nvPr/>
        </p:nvSpPr>
        <p:spPr>
          <a:xfrm>
            <a:off x="7543800" y="304800"/>
            <a:ext cx="365995" cy="20852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924800" y="209490"/>
            <a:ext cx="612209" cy="400110"/>
          </a:xfrm>
          <a:prstGeom prst="rect">
            <a:avLst/>
          </a:prstGeom>
          <a:noFill/>
        </p:spPr>
        <p:txBody>
          <a:bodyPr wrap="none" rtlCol="0">
            <a:spAutoFit/>
          </a:bodyPr>
          <a:lstStyle/>
          <a:p>
            <a:r>
              <a:rPr lang="en-US" sz="2000" i="1" dirty="0" smtClean="0">
                <a:latin typeface="Times New Roman"/>
                <a:cs typeface="Times New Roman"/>
              </a:rPr>
              <a:t>key</a:t>
            </a:r>
            <a:endParaRPr lang="en-US" sz="2000" i="1" dirty="0">
              <a:latin typeface="Times New Roman"/>
              <a:cs typeface="Times New Roman"/>
            </a:endParaRPr>
          </a:p>
        </p:txBody>
      </p:sp>
      <p:sp>
        <p:nvSpPr>
          <p:cNvPr id="36" name="Content Placeholder 1"/>
          <p:cNvSpPr txBox="1">
            <a:spLocks/>
          </p:cNvSpPr>
          <p:nvPr/>
        </p:nvSpPr>
        <p:spPr>
          <a:xfrm>
            <a:off x="37863" y="990600"/>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smtClean="0"/>
              <a:t>Assume our source is strong</a:t>
            </a:r>
          </a:p>
          <a:p>
            <a:pPr lvl="1"/>
            <a:r>
              <a:rPr lang="en-US" sz="1800" b="1" dirty="0" smtClean="0"/>
              <a:t>Traditionally, high entropy</a:t>
            </a:r>
          </a:p>
          <a:p>
            <a:endParaRPr lang="en-US" sz="2000" b="1" dirty="0" smtClean="0"/>
          </a:p>
          <a:p>
            <a:r>
              <a:rPr lang="en-US" sz="2000" b="1" dirty="0" smtClean="0"/>
              <a:t>Fuzzy Extractors derive reliable keys from noisy data</a:t>
            </a:r>
          </a:p>
          <a:p>
            <a:pPr marL="0" indent="0">
              <a:buFont typeface="Arial"/>
              <a:buNone/>
            </a:pPr>
            <a:r>
              <a:rPr lang="en-US" sz="1600" b="1" dirty="0" smtClean="0"/>
              <a:t>         [DodisOstrovskyReyzinSmith04, 08] </a:t>
            </a:r>
            <a:br>
              <a:rPr lang="en-US" sz="1600" b="1" dirty="0" smtClean="0"/>
            </a:br>
            <a:r>
              <a:rPr lang="en-US" sz="1600" b="1" dirty="0" smtClean="0"/>
              <a:t>         (</a:t>
            </a:r>
            <a:r>
              <a:rPr lang="en-US" sz="1800" b="1" dirty="0" smtClean="0"/>
              <a:t>interactive setting in </a:t>
            </a:r>
            <a:r>
              <a:rPr lang="en-US" sz="1600" b="1" dirty="0" err="1" smtClean="0">
                <a:solidFill>
                  <a:srgbClr val="FFFFFF"/>
                </a:solidFill>
              </a:rPr>
              <a:t>aaaa</a:t>
            </a:r>
            <a:r>
              <a:rPr lang="en-US" sz="1600" b="1" dirty="0" smtClean="0"/>
              <a:t>[BennettBrassardRobert88])</a:t>
            </a:r>
            <a:endParaRPr lang="en-US" sz="1800" b="1"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495800"/>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1359345760"/>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213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191000"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772400" y="4882610"/>
            <a:ext cx="579497" cy="369332"/>
            <a:chOff x="6323152"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23152"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527077"/>
            <a:ext cx="4572000" cy="2144177"/>
          </a:xfrm>
          <a:prstGeom prst="rect">
            <a:avLst/>
          </a:prstGeom>
        </p:spPr>
        <p:txBody>
          <a:bodyPr>
            <a:spAutoFit/>
          </a:bodyPr>
          <a:lstStyle/>
          <a:p>
            <a:r>
              <a:rPr lang="en-US" sz="2000" dirty="0" smtClean="0">
                <a:cs typeface="Calibri"/>
              </a:rPr>
              <a:t>Goals:</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smtClean="0">
                <a:cs typeface="Calibri"/>
              </a:rPr>
              <a:t>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altLang="ja-JP" sz="2000" dirty="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342900" indent="-342900">
              <a:buFont typeface="Arial"/>
              <a:buChar char="•"/>
            </a:pPr>
            <a:endParaRPr lang="en-US" sz="2000" i="1" baseline="-25000" dirty="0" smtClean="0">
              <a:latin typeface="Times New Roman"/>
              <a:cs typeface="Times New Roman"/>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Calibri"/>
                <a:cs typeface="Calibri"/>
              </a:rPr>
              <a:t>Can </a:t>
            </a:r>
            <a:r>
              <a:rPr lang="en-US" sz="2000" dirty="0">
                <a:latin typeface="Calibri"/>
                <a:cs typeface="Calibri"/>
              </a:rPr>
              <a:t>be statistical </a:t>
            </a:r>
            <a:r>
              <a:rPr lang="en-US" sz="2000" dirty="0" smtClean="0">
                <a:latin typeface="Calibri"/>
                <a:cs typeface="Calibri"/>
              </a:rPr>
              <a:t>or computational </a:t>
            </a:r>
            <a:r>
              <a:rPr lang="en-US" sz="2000" dirty="0">
                <a:latin typeface="Calibri"/>
                <a:cs typeface="Calibri"/>
              </a:rPr>
              <a:t>[FullerMengReyzin13]</a:t>
            </a:r>
          </a:p>
        </p:txBody>
      </p:sp>
      <p:grpSp>
        <p:nvGrpSpPr>
          <p:cNvPr id="60" name="Group 59"/>
          <p:cNvGrpSpPr/>
          <p:nvPr/>
        </p:nvGrpSpPr>
        <p:grpSpPr>
          <a:xfrm>
            <a:off x="457200" y="1656978"/>
            <a:ext cx="3505200" cy="400421"/>
            <a:chOff x="3233298" y="671244"/>
            <a:chExt cx="3516196" cy="326219"/>
          </a:xfrm>
        </p:grpSpPr>
        <p:sp>
          <p:nvSpPr>
            <p:cNvPr id="61" name="Rectangle 36"/>
            <p:cNvSpPr>
              <a:spLocks noChangeArrowheads="1"/>
            </p:cNvSpPr>
            <p:nvPr/>
          </p:nvSpPr>
          <p:spPr bwMode="auto">
            <a:xfrm>
              <a:off x="3233298" y="687066"/>
              <a:ext cx="3516196" cy="31039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886282002"/>
                </p:ext>
              </p:extLst>
            </p:nvPr>
          </p:nvGraphicFramePr>
          <p:xfrm>
            <a:off x="3302078" y="671244"/>
            <a:ext cx="3294538" cy="326219"/>
          </p:xfrm>
          <a:graphic>
            <a:graphicData uri="http://schemas.openxmlformats.org/presentationml/2006/ole">
              <mc:AlternateContent xmlns:mc="http://schemas.openxmlformats.org/markup-compatibility/2006">
                <mc:Choice xmlns:v="urn:schemas-microsoft-com:vml" Requires="v">
                  <p:oleObj spid="_x0000_s2138"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71244"/>
                          <a:ext cx="3294538" cy="326219"/>
                        </a:xfrm>
                        <a:prstGeom prst="rect">
                          <a:avLst/>
                        </a:prstGeom>
                      </p:spPr>
                    </p:pic>
                  </p:oleObj>
                </mc:Fallback>
              </mc:AlternateContent>
            </a:graphicData>
          </a:graphic>
        </p:graphicFrame>
      </p:grpSp>
    </p:spTree>
    <p:extLst>
      <p:ext uri="{BB962C8B-B14F-4D97-AF65-F5344CB8AC3E}">
        <p14:creationId xmlns:p14="http://schemas.microsoft.com/office/powerpoint/2010/main" val="243443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5">
                                            <p:txEl>
                                              <p:pRg st="3" end="3"/>
                                            </p:txEl>
                                          </p:spTgt>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animBg="1"/>
      <p:bldP spid="30" grpId="0"/>
      <p:bldP spid="34" grpId="0" animBg="1"/>
      <p:bldP spid="35" grpId="0"/>
      <p:bldP spid="37" grpId="0" animBg="1"/>
      <p:bldP spid="39" grpId="0"/>
      <p:bldP spid="36" grpId="0" build="p"/>
      <p:bldP spid="82" grpId="0"/>
      <p:bldP spid="38" grpId="0" animBg="1"/>
      <p:bldP spid="40" grpId="0" animBg="1"/>
      <p:bldP spid="5" grpId="0" build="p"/>
    </p:bldLst>
  </p:timing>
</p:sld>
</file>

<file path=ppt/theme/theme1.xml><?xml version="1.0" encoding="utf-8"?>
<a:theme xmlns:a="http://schemas.openxmlformats.org/drawingml/2006/main" name="Lincoln_2012_vDec10">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Lincoln_2012_vDec10.potx</Template>
  <TotalTime>1167</TotalTime>
  <Pages>1</Pages>
  <Words>3126</Words>
  <Application>Microsoft Macintosh PowerPoint</Application>
  <PresentationFormat>On-screen Show (4:3)</PresentationFormat>
  <Paragraphs>553</Paragraphs>
  <Slides>34</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Lincoln_2012_vDec10</vt:lpstr>
      <vt:lpstr>Equation</vt:lpstr>
      <vt:lpstr>When is Key Derivation from Noisy Sources Possible?</vt:lpstr>
      <vt:lpstr>Outline</vt:lpstr>
      <vt:lpstr>Authenticating Users</vt:lpstr>
      <vt:lpstr>Authenticating Users</vt:lpstr>
      <vt:lpstr>Physical Unclonable Functions (PUFs) [PappuRechtTaylorGershenField02]</vt:lpstr>
      <vt:lpstr>Biometrics</vt:lpstr>
      <vt:lpstr>Key Derivation from Noisy Sources</vt:lpstr>
      <vt:lpstr>Outline</vt:lpstr>
      <vt:lpstr>Fuzzy Extractors</vt:lpstr>
      <vt:lpstr>Fuzzy Extractors</vt:lpstr>
      <vt:lpstr>Fuzzy Extractors</vt:lpstr>
      <vt:lpstr>Secure Sketches</vt:lpstr>
      <vt:lpstr>Secure Sketches</vt:lpstr>
      <vt:lpstr>Secure Sketches</vt:lpstr>
      <vt:lpstr>Implementing Fuzzy Extractors</vt:lpstr>
      <vt:lpstr>Outline</vt:lpstr>
      <vt:lpstr>Entropy Loss From Fuzzy Extractors</vt:lpstr>
      <vt:lpstr>Entropy Loss From Fuzzy Extractors</vt:lpstr>
      <vt:lpstr>Outline</vt:lpstr>
      <vt:lpstr>When is security possible?</vt:lpstr>
      <vt:lpstr>When is security possible?</vt:lpstr>
      <vt:lpstr>When is security possible?</vt:lpstr>
      <vt:lpstr>When is security possible?</vt:lpstr>
      <vt:lpstr>PowerPoint Presentation</vt:lpstr>
      <vt:lpstr>PowerPoint Presentation</vt:lpstr>
      <vt:lpstr>Distribution Aware </vt:lpstr>
      <vt:lpstr>Distribution Aware </vt:lpstr>
      <vt:lpstr>PowerPoint Presentation</vt:lpstr>
      <vt:lpstr>PowerPoint Presentation</vt:lpstr>
      <vt:lpstr>Distribution Oblivious</vt:lpstr>
      <vt:lpstr>Distribution Oblivious</vt:lpstr>
      <vt:lpstr>Distribution Oblivious</vt:lpstr>
      <vt:lpstr>Distribution Oblivious</vt:lpstr>
      <vt:lpstr>Conclusion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Benjamin Fuller</cp:lastModifiedBy>
  <cp:revision>116</cp:revision>
  <cp:lastPrinted>2001-06-18T18:57:59Z</cp:lastPrinted>
  <dcterms:created xsi:type="dcterms:W3CDTF">2008-05-27T20:28:58Z</dcterms:created>
  <dcterms:modified xsi:type="dcterms:W3CDTF">2014-10-22T00:30:09Z</dcterms:modified>
  <cp:category/>
</cp:coreProperties>
</file>