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6.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7.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8.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9.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Microsoft_Equation1.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9.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30.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20.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21.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notesSlides/notesSlide22.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23.xml" ContentType="application/vnd.openxmlformats-officedocument.presentationml.notesSlide+xml"/>
  <Override PartName="/ppt/embeddings/oleObject48.bin" ContentType="application/vnd.openxmlformats-officedocument.oleObject"/>
  <Override PartName="/ppt/notesSlides/notesSlide24.xml" ContentType="application/vnd.openxmlformats-officedocument.presentationml.notesSlide+xml"/>
  <Override PartName="/ppt/embeddings/oleObject49.bin" ContentType="application/vnd.openxmlformats-officedocument.oleObject"/>
  <Override PartName="/ppt/notesSlides/notesSlide25.xml" ContentType="application/vnd.openxmlformats-officedocument.presentationml.notesSlide+xml"/>
  <Override PartName="/ppt/embeddings/oleObject50.bin" ContentType="application/vnd.openxmlformats-officedocument.oleObject"/>
  <Override PartName="/ppt/notesSlides/notesSlide26.xml" ContentType="application/vnd.openxmlformats-officedocument.presentationml.notesSlide+xml"/>
  <Override PartName="/ppt/embeddings/oleObject51.bin" ContentType="application/vnd.openxmlformats-officedocument.oleObject"/>
  <Override PartName="/ppt/notesSlides/notesSlide27.xml" ContentType="application/vnd.openxmlformats-officedocument.presentationml.notesSlide+xml"/>
  <Override PartName="/ppt/embeddings/oleObject52.bin" ContentType="application/vnd.openxmlformats-officedocument.oleObject"/>
  <Override PartName="/ppt/notesSlides/notesSlide28.xml" ContentType="application/vnd.openxmlformats-officedocument.presentationml.notesSlide+xml"/>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29.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notesSlides/notesSlide30.xml" ContentType="application/vnd.openxmlformats-officedocument.presentationml.notesSlide+xml"/>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69.bin" ContentType="application/vnd.openxmlformats-officedocument.oleObject"/>
  <Override PartName="/ppt/notesSlides/notesSlide36.xml" ContentType="application/vnd.openxmlformats-officedocument.presentationml.notesSlide+xml"/>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notesSlides/notesSlide37.xml" ContentType="application/vnd.openxmlformats-officedocument.presentationml.notesSlide+xml"/>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79.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80.bin" ContentType="application/vnd.openxmlformats-officedocument.oleObject"/>
  <Override PartName="/ppt/notesSlides/notesSlide49.xml" ContentType="application/vnd.openxmlformats-officedocument.presentationml.notesSlide+xml"/>
  <Override PartName="/ppt/notesSlides/notesSlide50.xml" ContentType="application/vnd.openxmlformats-officedocument.presentationml.notesSlide+xml"/>
  <Override PartName="/ppt/embeddings/oleObject81.bin" ContentType="application/vnd.openxmlformats-officedocument.oleObject"/>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82.bin" ContentType="application/vnd.openxmlformats-officedocument.oleObject"/>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notesSlides/notesSlide65.xml" ContentType="application/vnd.openxmlformats-officedocument.presentationml.notesSlide+xml"/>
  <Override PartName="/ppt/embeddings/oleObject87.bin" ContentType="application/vnd.openxmlformats-officedocument.oleObject"/>
  <Override PartName="/ppt/notesSlides/notesSlide66.xml" ContentType="application/vnd.openxmlformats-officedocument.presentationml.notesSlide+xml"/>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notesSlides/notesSlide67.xml" ContentType="application/vnd.openxmlformats-officedocument.presentationml.notesSlide+xml"/>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notesSlides/notesSlide68.xml" ContentType="application/vnd.openxmlformats-officedocument.presentationml.notesSlide+xml"/>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notesSlides/notesSlide69.xml" ContentType="application/vnd.openxmlformats-officedocument.presentationml.notesSlide+xml"/>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notesSlides/notesSlide70.xml" ContentType="application/vnd.openxmlformats-officedocument.presentationml.notesSlide+xml"/>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ppt/embeddings/oleObject107.bin" ContentType="application/vnd.openxmlformats-officedocument.oleObject"/>
  <Override PartName="/ppt/embeddings/oleObject10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257" r:id="rId2"/>
    <p:sldId id="259" r:id="rId3"/>
    <p:sldId id="260" r:id="rId4"/>
    <p:sldId id="308" r:id="rId5"/>
    <p:sldId id="309" r:id="rId6"/>
    <p:sldId id="311" r:id="rId7"/>
    <p:sldId id="312" r:id="rId8"/>
    <p:sldId id="313" r:id="rId9"/>
    <p:sldId id="314" r:id="rId10"/>
    <p:sldId id="263" r:id="rId11"/>
    <p:sldId id="336" r:id="rId12"/>
    <p:sldId id="274" r:id="rId13"/>
    <p:sldId id="265" r:id="rId14"/>
    <p:sldId id="280" r:id="rId15"/>
    <p:sldId id="281" r:id="rId16"/>
    <p:sldId id="282" r:id="rId17"/>
    <p:sldId id="283" r:id="rId18"/>
    <p:sldId id="315" r:id="rId19"/>
    <p:sldId id="338" r:id="rId20"/>
    <p:sldId id="339" r:id="rId21"/>
    <p:sldId id="340" r:id="rId22"/>
    <p:sldId id="341" r:id="rId23"/>
    <p:sldId id="343" r:id="rId24"/>
    <p:sldId id="344" r:id="rId25"/>
    <p:sldId id="345" r:id="rId26"/>
    <p:sldId id="346" r:id="rId27"/>
    <p:sldId id="347" r:id="rId28"/>
    <p:sldId id="348" r:id="rId29"/>
    <p:sldId id="350" r:id="rId30"/>
    <p:sldId id="363" r:id="rId31"/>
    <p:sldId id="286" r:id="rId32"/>
    <p:sldId id="326" r:id="rId33"/>
    <p:sldId id="351" r:id="rId34"/>
    <p:sldId id="301" r:id="rId35"/>
    <p:sldId id="353" r:id="rId36"/>
    <p:sldId id="354" r:id="rId37"/>
    <p:sldId id="355" r:id="rId38"/>
    <p:sldId id="321" r:id="rId39"/>
    <p:sldId id="358" r:id="rId40"/>
    <p:sldId id="360" r:id="rId41"/>
    <p:sldId id="364" r:id="rId42"/>
    <p:sldId id="329" r:id="rId43"/>
    <p:sldId id="361" r:id="rId44"/>
    <p:sldId id="334" r:id="rId45"/>
    <p:sldId id="333" r:id="rId46"/>
    <p:sldId id="332" r:id="rId47"/>
    <p:sldId id="362" r:id="rId48"/>
    <p:sldId id="356" r:id="rId49"/>
    <p:sldId id="306" r:id="rId50"/>
    <p:sldId id="324" r:id="rId51"/>
    <p:sldId id="322" r:id="rId52"/>
    <p:sldId id="323" r:id="rId53"/>
    <p:sldId id="359" r:id="rId54"/>
    <p:sldId id="303" r:id="rId55"/>
    <p:sldId id="320" r:id="rId56"/>
    <p:sldId id="352" r:id="rId57"/>
    <p:sldId id="319" r:id="rId58"/>
    <p:sldId id="293" r:id="rId59"/>
    <p:sldId id="316" r:id="rId60"/>
    <p:sldId id="317" r:id="rId61"/>
    <p:sldId id="318" r:id="rId62"/>
    <p:sldId id="271" r:id="rId63"/>
    <p:sldId id="342" r:id="rId64"/>
    <p:sldId id="337" r:id="rId65"/>
    <p:sldId id="294" r:id="rId66"/>
    <p:sldId id="335" r:id="rId67"/>
    <p:sldId id="295" r:id="rId68"/>
    <p:sldId id="296" r:id="rId69"/>
    <p:sldId id="297" r:id="rId70"/>
    <p:sldId id="299" r:id="rId71"/>
    <p:sldId id="300" r:id="rId72"/>
    <p:sldId id="287" r:id="rId73"/>
    <p:sldId id="305" r:id="rId74"/>
    <p:sldId id="258" r:id="rId75"/>
    <p:sldId id="261" r:id="rId76"/>
    <p:sldId id="284" r:id="rId77"/>
    <p:sldId id="278" r:id="rId78"/>
    <p:sldId id="262" r:id="rId79"/>
    <p:sldId id="325" r:id="rId80"/>
    <p:sldId id="266" r:id="rId81"/>
    <p:sldId id="267" r:id="rId82"/>
    <p:sldId id="268" r:id="rId83"/>
    <p:sldId id="269" r:id="rId84"/>
    <p:sldId id="302" r:id="rId85"/>
    <p:sldId id="304" r:id="rId86"/>
    <p:sldId id="298" r:id="rId87"/>
    <p:sldId id="307"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17" autoAdjust="0"/>
    <p:restoredTop sz="97668" autoAdjust="0"/>
  </p:normalViewPr>
  <p:slideViewPr>
    <p:cSldViewPr snapToGrid="0" snapToObjects="1">
      <p:cViewPr>
        <p:scale>
          <a:sx n="110" d="100"/>
          <a:sy n="110" d="100"/>
        </p:scale>
        <p:origin x="-80" y="-14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6.emf"/><Relationship Id="rId5"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5" Type="http://schemas.openxmlformats.org/officeDocument/2006/relationships/image" Target="../media/image20.emf"/><Relationship Id="rId1" Type="http://schemas.openxmlformats.org/officeDocument/2006/relationships/image" Target="../media/image7.emf"/><Relationship Id="rId2"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17.emf"/><Relationship Id="rId1" Type="http://schemas.openxmlformats.org/officeDocument/2006/relationships/image" Target="../media/image7.emf"/><Relationship Id="rId2"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image" Target="../media/image5.emf"/><Relationship Id="rId2"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image" Target="../media/image22.emf"/><Relationship Id="rId2" Type="http://schemas.openxmlformats.org/officeDocument/2006/relationships/image" Target="../media/image2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1.emf"/><Relationship Id="rId3" Type="http://schemas.openxmlformats.org/officeDocument/2006/relationships/image" Target="../media/image2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image" Target="../media/image34.emf"/><Relationship Id="rId2" Type="http://schemas.openxmlformats.org/officeDocument/2006/relationships/image" Target="../media/image35.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image" Target="../media/image34.emf"/><Relationship Id="rId2" Type="http://schemas.openxmlformats.org/officeDocument/2006/relationships/image" Target="../media/image35.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9.emf"/><Relationship Id="rId1" Type="http://schemas.openxmlformats.org/officeDocument/2006/relationships/image" Target="../media/image34.emf"/><Relationship Id="rId2"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5.emf"/><Relationship Id="rId5" Type="http://schemas.openxmlformats.org/officeDocument/2006/relationships/image" Target="../media/image8.emf"/><Relationship Id="rId1" Type="http://schemas.openxmlformats.org/officeDocument/2006/relationships/image" Target="../media/image9.emf"/><Relationship Id="rId2"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6.emf"/><Relationship Id="rId1" Type="http://schemas.openxmlformats.org/officeDocument/2006/relationships/image" Target="../media/image7.emf"/><Relationship Id="rId2"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0.emf"/><Relationship Id="rId7" Type="http://schemas.openxmlformats.org/officeDocument/2006/relationships/image" Target="../media/image6.emf"/><Relationship Id="rId1" Type="http://schemas.openxmlformats.org/officeDocument/2006/relationships/image" Target="../media/image11.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p>
          <a:p>
            <a:endParaRPr lang="en-US" baseline="0" dirty="0" smtClean="0"/>
          </a:p>
          <a:p>
            <a:r>
              <a:rPr lang="en-US" sz="1800" baseline="0" dirty="0" smtClean="0"/>
              <a:t>Note:</a:t>
            </a:r>
            <a:r>
              <a:rPr lang="en-US" baseline="0" dirty="0" smtClean="0"/>
              <a:t> Point out that we are thinking of w_0 here as an “error term”.  We think of splitting w_0 into a number of dimensions and then added each of these individually to the output product Ax.</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a:p>
            <a:endParaRPr lang="en-US" baseline="0" dirty="0" smtClean="0"/>
          </a:p>
          <a:p>
            <a:r>
              <a:rPr lang="en-US" baseline="0" dirty="0" smtClean="0"/>
              <a:t>Approach </a:t>
            </a:r>
          </a:p>
          <a:p>
            <a:endParaRPr lang="en-US" baseline="0" dirty="0" smtClean="0"/>
          </a:p>
          <a:p>
            <a:r>
              <a:rPr lang="en-US" baseline="0" dirty="0" smtClean="0"/>
              <a:t>Do we need a picture from w_0, w_1 to Gauss(w_0), Gauss(w_1)</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a:p>
            <a:endParaRPr lang="en-US" baseline="0" dirty="0" smtClean="0"/>
          </a:p>
          <a:p>
            <a:r>
              <a:rPr lang="en-US" baseline="0" dirty="0" smtClean="0"/>
              <a:t>Approach </a:t>
            </a:r>
          </a:p>
          <a:p>
            <a:endParaRPr lang="en-US" baseline="0" dirty="0" smtClean="0"/>
          </a:p>
          <a:p>
            <a:r>
              <a:rPr lang="en-US" baseline="0" dirty="0" smtClean="0"/>
              <a:t>Do we need a picture from w_0, w_1 to Gauss(w_0), Gauss(w_1)</a:t>
            </a:r>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56</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58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63</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64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65</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66</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67</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68</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69</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70</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71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72</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84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85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87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5/16/13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5/16/13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5/16/13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5/16/13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5/16/13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5/16/13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9.bin"/><Relationship Id="rId5" Type="http://schemas.openxmlformats.org/officeDocument/2006/relationships/image" Target="../media/image1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30.bin"/><Relationship Id="rId5"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1.bin"/><Relationship Id="rId5" Type="http://schemas.openxmlformats.org/officeDocument/2006/relationships/image" Target="../media/image7.emf"/><Relationship Id="rId6" Type="http://schemas.openxmlformats.org/officeDocument/2006/relationships/oleObject" Target="../embeddings/oleObject32.bin"/><Relationship Id="rId7" Type="http://schemas.openxmlformats.org/officeDocument/2006/relationships/image" Target="../media/image9.emf"/><Relationship Id="rId8" Type="http://schemas.openxmlformats.org/officeDocument/2006/relationships/oleObject" Target="../embeddings/oleObject33.bin"/><Relationship Id="rId9" Type="http://schemas.openxmlformats.org/officeDocument/2006/relationships/image" Target="../media/image10.emf"/><Relationship Id="rId10" Type="http://schemas.openxmlformats.org/officeDocument/2006/relationships/oleObject" Target="../embeddings/oleObject34.bin"/><Relationship Id="rId11" Type="http://schemas.openxmlformats.org/officeDocument/2006/relationships/image" Target="../media/image6.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5.bin"/><Relationship Id="rId5" Type="http://schemas.openxmlformats.org/officeDocument/2006/relationships/image" Target="../media/image7.emf"/><Relationship Id="rId6" Type="http://schemas.openxmlformats.org/officeDocument/2006/relationships/oleObject" Target="../embeddings/oleObject36.bin"/><Relationship Id="rId7" Type="http://schemas.openxmlformats.org/officeDocument/2006/relationships/image" Target="../media/image9.emf"/><Relationship Id="rId8" Type="http://schemas.openxmlformats.org/officeDocument/2006/relationships/oleObject" Target="../embeddings/oleObject37.bin"/><Relationship Id="rId9" Type="http://schemas.openxmlformats.org/officeDocument/2006/relationships/image" Target="../media/image10.emf"/><Relationship Id="rId10" Type="http://schemas.openxmlformats.org/officeDocument/2006/relationships/oleObject" Target="../embeddings/oleObject38.bin"/><Relationship Id="rId11" Type="http://schemas.openxmlformats.org/officeDocument/2006/relationships/image" Target="../media/image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9.bin"/><Relationship Id="rId5" Type="http://schemas.openxmlformats.org/officeDocument/2006/relationships/image" Target="../media/image7.emf"/><Relationship Id="rId6" Type="http://schemas.openxmlformats.org/officeDocument/2006/relationships/oleObject" Target="../embeddings/oleObject40.bin"/><Relationship Id="rId7" Type="http://schemas.openxmlformats.org/officeDocument/2006/relationships/image" Target="../media/image9.emf"/><Relationship Id="rId8" Type="http://schemas.openxmlformats.org/officeDocument/2006/relationships/oleObject" Target="../embeddings/oleObject41.bin"/><Relationship Id="rId9" Type="http://schemas.openxmlformats.org/officeDocument/2006/relationships/image" Target="../media/image10.emf"/><Relationship Id="rId10" Type="http://schemas.openxmlformats.org/officeDocument/2006/relationships/oleObject" Target="../embeddings/oleObject42.bin"/><Relationship Id="rId11" Type="http://schemas.openxmlformats.org/officeDocument/2006/relationships/image" Target="../media/image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 Type="http://schemas.openxmlformats.org/officeDocument/2006/relationships/image" Target="../media/image16.emf"/><Relationship Id="rId12" Type="http://schemas.openxmlformats.org/officeDocument/2006/relationships/oleObject" Target="../embeddings/oleObject47.bin"/><Relationship Id="rId13" Type="http://schemas.openxmlformats.org/officeDocument/2006/relationships/image" Target="../media/image6.emf"/><Relationship Id="rId1" Type="http://schemas.openxmlformats.org/officeDocument/2006/relationships/vmlDrawing" Target="../drawings/vmlDrawing13.v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oleObject" Target="../embeddings/oleObject43.bin"/><Relationship Id="rId5" Type="http://schemas.openxmlformats.org/officeDocument/2006/relationships/image" Target="../media/image7.emf"/><Relationship Id="rId6" Type="http://schemas.openxmlformats.org/officeDocument/2006/relationships/oleObject" Target="../embeddings/oleObject44.bin"/><Relationship Id="rId7" Type="http://schemas.openxmlformats.org/officeDocument/2006/relationships/image" Target="../media/image9.emf"/><Relationship Id="rId8" Type="http://schemas.openxmlformats.org/officeDocument/2006/relationships/oleObject" Target="../embeddings/oleObject45.bin"/><Relationship Id="rId9" Type="http://schemas.openxmlformats.org/officeDocument/2006/relationships/image" Target="../media/image10.emf"/><Relationship Id="rId10"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48.bin"/><Relationship Id="rId5" Type="http://schemas.openxmlformats.org/officeDocument/2006/relationships/image" Target="../media/image1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9.bin"/><Relationship Id="rId5" Type="http://schemas.openxmlformats.org/officeDocument/2006/relationships/image" Target="../media/image1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50.bin"/><Relationship Id="rId5" Type="http://schemas.openxmlformats.org/officeDocument/2006/relationships/image" Target="../media/image16.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51.bin"/><Relationship Id="rId5" Type="http://schemas.openxmlformats.org/officeDocument/2006/relationships/image" Target="../media/image16.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52.bin"/><Relationship Id="rId5" Type="http://schemas.openxmlformats.org/officeDocument/2006/relationships/image" Target="../media/image16.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53.bin"/><Relationship Id="rId5" Type="http://schemas.openxmlformats.org/officeDocument/2006/relationships/image" Target="../media/image7.emf"/><Relationship Id="rId6" Type="http://schemas.openxmlformats.org/officeDocument/2006/relationships/oleObject" Target="../embeddings/oleObject54.bin"/><Relationship Id="rId7" Type="http://schemas.openxmlformats.org/officeDocument/2006/relationships/image" Target="../media/image9.emf"/><Relationship Id="rId8" Type="http://schemas.openxmlformats.org/officeDocument/2006/relationships/oleObject" Target="../embeddings/oleObject55.bin"/><Relationship Id="rId9" Type="http://schemas.openxmlformats.org/officeDocument/2006/relationships/image" Target="../media/image10.emf"/><Relationship Id="rId10" Type="http://schemas.openxmlformats.org/officeDocument/2006/relationships/oleObject" Target="../embeddings/oleObject56.bin"/><Relationship Id="rId11" Type="http://schemas.openxmlformats.org/officeDocument/2006/relationships/image" Target="../media/image6.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image" Target="../media/image18.png"/><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29.xml"/><Relationship Id="rId4" Type="http://schemas.openxmlformats.org/officeDocument/2006/relationships/oleObject" Target="../embeddings/oleObject57.bin"/><Relationship Id="rId5" Type="http://schemas.openxmlformats.org/officeDocument/2006/relationships/image" Target="../media/image7.emf"/><Relationship Id="rId6" Type="http://schemas.openxmlformats.org/officeDocument/2006/relationships/oleObject" Target="../embeddings/oleObject58.bin"/><Relationship Id="rId7" Type="http://schemas.openxmlformats.org/officeDocument/2006/relationships/image" Target="../media/image10.emf"/><Relationship Id="rId8" Type="http://schemas.openxmlformats.org/officeDocument/2006/relationships/oleObject" Target="../embeddings/oleObject59.bin"/><Relationship Id="rId9" Type="http://schemas.openxmlformats.org/officeDocument/2006/relationships/image" Target="../media/image6.emf"/><Relationship Id="rId10" Type="http://schemas.openxmlformats.org/officeDocument/2006/relationships/oleObject" Target="../embeddings/oleObject6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61.bin"/><Relationship Id="rId5" Type="http://schemas.openxmlformats.org/officeDocument/2006/relationships/image" Target="../media/image7.emf"/><Relationship Id="rId6" Type="http://schemas.openxmlformats.org/officeDocument/2006/relationships/oleObject" Target="../embeddings/oleObject62.bin"/><Relationship Id="rId7" Type="http://schemas.openxmlformats.org/officeDocument/2006/relationships/image" Target="../media/image10.emf"/><Relationship Id="rId8" Type="http://schemas.openxmlformats.org/officeDocument/2006/relationships/oleObject" Target="../embeddings/oleObject63.bin"/><Relationship Id="rId9" Type="http://schemas.openxmlformats.org/officeDocument/2006/relationships/image" Target="../media/image6.emf"/><Relationship Id="rId10" Type="http://schemas.openxmlformats.org/officeDocument/2006/relationships/oleObject" Target="../embeddings/oleObject64.bin"/><Relationship Id="rId11" Type="http://schemas.openxmlformats.org/officeDocument/2006/relationships/image" Target="../media/image17.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65.bin"/><Relationship Id="rId5" Type="http://schemas.openxmlformats.org/officeDocument/2006/relationships/image" Target="../media/image7.emf"/><Relationship Id="rId6" Type="http://schemas.openxmlformats.org/officeDocument/2006/relationships/oleObject" Target="../embeddings/oleObject66.bin"/><Relationship Id="rId7" Type="http://schemas.openxmlformats.org/officeDocument/2006/relationships/image" Target="../media/image10.emf"/><Relationship Id="rId8" Type="http://schemas.openxmlformats.org/officeDocument/2006/relationships/oleObject" Target="../embeddings/oleObject67.bin"/><Relationship Id="rId9" Type="http://schemas.openxmlformats.org/officeDocument/2006/relationships/image" Target="../media/image6.emf"/><Relationship Id="rId10" Type="http://schemas.openxmlformats.org/officeDocument/2006/relationships/oleObject" Target="../embeddings/oleObject68.bin"/><Relationship Id="rId11" Type="http://schemas.openxmlformats.org/officeDocument/2006/relationships/image" Target="../media/image17.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69.bin"/><Relationship Id="rId5" Type="http://schemas.openxmlformats.org/officeDocument/2006/relationships/image" Target="../media/image19.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oleObject" Target="../embeddings/oleObject74.bin"/><Relationship Id="rId13" Type="http://schemas.openxmlformats.org/officeDocument/2006/relationships/image" Target="../media/image20.emf"/><Relationship Id="rId14" Type="http://schemas.openxmlformats.org/officeDocument/2006/relationships/image" Target="../media/image21.png"/><Relationship Id="rId1" Type="http://schemas.openxmlformats.org/officeDocument/2006/relationships/vmlDrawing" Target="../drawings/vmlDrawing24.vml"/><Relationship Id="rId2" Type="http://schemas.openxmlformats.org/officeDocument/2006/relationships/slideLayout" Target="../slideLayouts/slideLayout2.xml"/><Relationship Id="rId3" Type="http://schemas.openxmlformats.org/officeDocument/2006/relationships/notesSlide" Target="../notesSlides/notesSlide36.xml"/><Relationship Id="rId4" Type="http://schemas.openxmlformats.org/officeDocument/2006/relationships/oleObject" Target="../embeddings/oleObject70.bin"/><Relationship Id="rId5" Type="http://schemas.openxmlformats.org/officeDocument/2006/relationships/image" Target="../media/image7.emf"/><Relationship Id="rId6" Type="http://schemas.openxmlformats.org/officeDocument/2006/relationships/oleObject" Target="../embeddings/oleObject71.bin"/><Relationship Id="rId7" Type="http://schemas.openxmlformats.org/officeDocument/2006/relationships/image" Target="../media/image10.emf"/><Relationship Id="rId8" Type="http://schemas.openxmlformats.org/officeDocument/2006/relationships/oleObject" Target="../embeddings/oleObject72.bin"/><Relationship Id="rId9" Type="http://schemas.openxmlformats.org/officeDocument/2006/relationships/image" Target="../media/image6.emf"/><Relationship Id="rId10" Type="http://schemas.openxmlformats.org/officeDocument/2006/relationships/oleObject" Target="../embeddings/oleObject73.bin"/></Relationships>
</file>

<file path=ppt/slides/_rels/slide37.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image" Target="../media/image21.png"/><Relationship Id="rId1" Type="http://schemas.openxmlformats.org/officeDocument/2006/relationships/vmlDrawing" Target="../drawings/vmlDrawing25.vml"/><Relationship Id="rId2" Type="http://schemas.openxmlformats.org/officeDocument/2006/relationships/slideLayout" Target="../slideLayouts/slideLayout2.xml"/><Relationship Id="rId3" Type="http://schemas.openxmlformats.org/officeDocument/2006/relationships/notesSlide" Target="../notesSlides/notesSlide37.xml"/><Relationship Id="rId4" Type="http://schemas.openxmlformats.org/officeDocument/2006/relationships/oleObject" Target="../embeddings/oleObject75.bin"/><Relationship Id="rId5" Type="http://schemas.openxmlformats.org/officeDocument/2006/relationships/image" Target="../media/image7.emf"/><Relationship Id="rId6" Type="http://schemas.openxmlformats.org/officeDocument/2006/relationships/oleObject" Target="../embeddings/oleObject76.bin"/><Relationship Id="rId7" Type="http://schemas.openxmlformats.org/officeDocument/2006/relationships/image" Target="../media/image10.emf"/><Relationship Id="rId8" Type="http://schemas.openxmlformats.org/officeDocument/2006/relationships/oleObject" Target="../embeddings/oleObject77.bin"/><Relationship Id="rId9" Type="http://schemas.openxmlformats.org/officeDocument/2006/relationships/image" Target="../media/image6.emf"/><Relationship Id="rId10" Type="http://schemas.openxmlformats.org/officeDocument/2006/relationships/oleObject" Target="../embeddings/oleObject7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5.emf"/><Relationship Id="rId6" Type="http://schemas.openxmlformats.org/officeDocument/2006/relationships/oleObject" Target="../embeddings/oleObject7.bin"/><Relationship Id="rId7" Type="http://schemas.openxmlformats.org/officeDocument/2006/relationships/image" Target="../media/image8.emf"/><Relationship Id="rId8" Type="http://schemas.openxmlformats.org/officeDocument/2006/relationships/oleObject" Target="../embeddings/oleObject8.bin"/><Relationship Id="rId9" Type="http://schemas.openxmlformats.org/officeDocument/2006/relationships/image" Target="../media/image6.emf"/><Relationship Id="rId10" Type="http://schemas.openxmlformats.org/officeDocument/2006/relationships/oleObject" Target="../embeddings/oleObject9.bin"/><Relationship Id="rId11"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79.bin"/><Relationship Id="rId5" Type="http://schemas.openxmlformats.org/officeDocument/2006/relationships/image" Target="../media/image20.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80.bin"/><Relationship Id="rId5" Type="http://schemas.openxmlformats.org/officeDocument/2006/relationships/image" Target="../media/image19.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81.bin"/><Relationship Id="rId5" Type="http://schemas.openxmlformats.org/officeDocument/2006/relationships/image" Target="../media/image16.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oleObject" Target="../embeddings/oleObject14.bin"/><Relationship Id="rId13"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0.bin"/><Relationship Id="rId5" Type="http://schemas.openxmlformats.org/officeDocument/2006/relationships/image" Target="../media/image9.emf"/><Relationship Id="rId6" Type="http://schemas.openxmlformats.org/officeDocument/2006/relationships/oleObject" Target="../embeddings/oleObject11.bin"/><Relationship Id="rId7" Type="http://schemas.openxmlformats.org/officeDocument/2006/relationships/image" Target="../media/image6.emf"/><Relationship Id="rId8" Type="http://schemas.openxmlformats.org/officeDocument/2006/relationships/oleObject" Target="../embeddings/oleObject12.bin"/><Relationship Id="rId9" Type="http://schemas.openxmlformats.org/officeDocument/2006/relationships/image" Target="../media/image7.emf"/><Relationship Id="rId10"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82.bin"/><Relationship Id="rId5" Type="http://schemas.openxmlformats.org/officeDocument/2006/relationships/image" Target="../media/image16.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5.bin"/><Relationship Id="rId5" Type="http://schemas.openxmlformats.org/officeDocument/2006/relationships/image" Target="../media/image7.emf"/><Relationship Id="rId6" Type="http://schemas.openxmlformats.org/officeDocument/2006/relationships/oleObject" Target="../embeddings/oleObject16.bin"/><Relationship Id="rId7" Type="http://schemas.openxmlformats.org/officeDocument/2006/relationships/image" Target="../media/image9.emf"/><Relationship Id="rId8" Type="http://schemas.openxmlformats.org/officeDocument/2006/relationships/oleObject" Target="../embeddings/oleObject17.bin"/><Relationship Id="rId9" Type="http://schemas.openxmlformats.org/officeDocument/2006/relationships/image" Target="../media/image10.emf"/><Relationship Id="rId10" Type="http://schemas.openxmlformats.org/officeDocument/2006/relationships/oleObject" Target="../embeddings/oleObject18.bin"/><Relationship Id="rId11"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3.bin"/><Relationship Id="rId4" Type="http://schemas.openxmlformats.org/officeDocument/2006/relationships/image" Target="../media/image22.emf"/><Relationship Id="rId5" Type="http://schemas.openxmlformats.org/officeDocument/2006/relationships/oleObject" Target="../embeddings/oleObject84.bin"/><Relationship Id="rId6" Type="http://schemas.openxmlformats.org/officeDocument/2006/relationships/image" Target="../media/image23.emf"/><Relationship Id="rId7" Type="http://schemas.openxmlformats.org/officeDocument/2006/relationships/oleObject" Target="../embeddings/oleObject85.bin"/><Relationship Id="rId8" Type="http://schemas.openxmlformats.org/officeDocument/2006/relationships/image" Target="../media/image24.emf"/><Relationship Id="rId9" Type="http://schemas.openxmlformats.org/officeDocument/2006/relationships/oleObject" Target="../embeddings/oleObject86.bin"/><Relationship Id="rId10" Type="http://schemas.openxmlformats.org/officeDocument/2006/relationships/image" Target="../media/image25.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87.bin"/><Relationship Id="rId5" Type="http://schemas.openxmlformats.org/officeDocument/2006/relationships/image" Target="../media/image26.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oleObject" Target="../embeddings/oleObject88.bin"/><Relationship Id="rId5" Type="http://schemas.openxmlformats.org/officeDocument/2006/relationships/image" Target="../media/image27.emf"/><Relationship Id="rId6" Type="http://schemas.openxmlformats.org/officeDocument/2006/relationships/image" Target="../media/image29.png"/><Relationship Id="rId7" Type="http://schemas.openxmlformats.org/officeDocument/2006/relationships/oleObject" Target="../embeddings/oleObject89.bin"/><Relationship Id="rId8" Type="http://schemas.openxmlformats.org/officeDocument/2006/relationships/image" Target="../media/image1.emf"/><Relationship Id="rId9" Type="http://schemas.openxmlformats.org/officeDocument/2006/relationships/oleObject" Target="../embeddings/oleObject90.bin"/><Relationship Id="rId10" Type="http://schemas.openxmlformats.org/officeDocument/2006/relationships/image" Target="../media/image28.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oleObject" Target="../embeddings/oleObject91.bin"/><Relationship Id="rId5" Type="http://schemas.openxmlformats.org/officeDocument/2006/relationships/image" Target="../media/image3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9.bin"/><Relationship Id="rId5" Type="http://schemas.openxmlformats.org/officeDocument/2006/relationships/image" Target="../media/image7.emf"/><Relationship Id="rId6" Type="http://schemas.openxmlformats.org/officeDocument/2006/relationships/oleObject" Target="../embeddings/oleObject20.bin"/><Relationship Id="rId7" Type="http://schemas.openxmlformats.org/officeDocument/2006/relationships/image" Target="../media/image9.emf"/><Relationship Id="rId8" Type="http://schemas.openxmlformats.org/officeDocument/2006/relationships/oleObject" Target="../embeddings/oleObject21.bin"/><Relationship Id="rId9" Type="http://schemas.openxmlformats.org/officeDocument/2006/relationships/image" Target="../media/image10.emf"/><Relationship Id="rId10" Type="http://schemas.openxmlformats.org/officeDocument/2006/relationships/oleObject" Target="../embeddings/oleObject22.bin"/><Relationship Id="rId11" Type="http://schemas.openxmlformats.org/officeDocument/2006/relationships/image" Target="../media/image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92.bin"/><Relationship Id="rId4" Type="http://schemas.openxmlformats.org/officeDocument/2006/relationships/image" Target="../media/image31.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3.bin"/><Relationship Id="rId4" Type="http://schemas.openxmlformats.org/officeDocument/2006/relationships/image" Target="../media/image32.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4.bin"/><Relationship Id="rId4" Type="http://schemas.openxmlformats.org/officeDocument/2006/relationships/image" Target="../media/image33.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95.bin"/><Relationship Id="rId5" Type="http://schemas.openxmlformats.org/officeDocument/2006/relationships/image" Target="../media/image34.emf"/><Relationship Id="rId6" Type="http://schemas.openxmlformats.org/officeDocument/2006/relationships/oleObject" Target="../embeddings/oleObject96.bin"/><Relationship Id="rId7" Type="http://schemas.openxmlformats.org/officeDocument/2006/relationships/image" Target="../media/image35.emf"/><Relationship Id="rId8" Type="http://schemas.openxmlformats.org/officeDocument/2006/relationships/oleObject" Target="../embeddings/oleObject97.bin"/><Relationship Id="rId9" Type="http://schemas.openxmlformats.org/officeDocument/2006/relationships/image" Target="../media/image36.emf"/><Relationship Id="rId10" Type="http://schemas.openxmlformats.org/officeDocument/2006/relationships/oleObject" Target="../embeddings/oleObject98.bin"/><Relationship Id="rId11" Type="http://schemas.openxmlformats.org/officeDocument/2006/relationships/image" Target="../media/image37.emf"/><Relationship Id="rId1" Type="http://schemas.openxmlformats.org/officeDocument/2006/relationships/vmlDrawing" Target="../drawings/vmlDrawing37.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103.bin"/><Relationship Id="rId13" Type="http://schemas.openxmlformats.org/officeDocument/2006/relationships/image" Target="../media/image38.emf"/><Relationship Id="rId1" Type="http://schemas.openxmlformats.org/officeDocument/2006/relationships/vmlDrawing" Target="../drawings/vmlDrawing38.vml"/><Relationship Id="rId2" Type="http://schemas.openxmlformats.org/officeDocument/2006/relationships/slideLayout" Target="../slideLayouts/slideLayout2.xml"/><Relationship Id="rId3" Type="http://schemas.openxmlformats.org/officeDocument/2006/relationships/notesSlide" Target="../notesSlides/notesSlide69.xml"/><Relationship Id="rId4" Type="http://schemas.openxmlformats.org/officeDocument/2006/relationships/oleObject" Target="../embeddings/oleObject99.bin"/><Relationship Id="rId5" Type="http://schemas.openxmlformats.org/officeDocument/2006/relationships/image" Target="../media/image34.emf"/><Relationship Id="rId6" Type="http://schemas.openxmlformats.org/officeDocument/2006/relationships/oleObject" Target="../embeddings/oleObject100.bin"/><Relationship Id="rId7" Type="http://schemas.openxmlformats.org/officeDocument/2006/relationships/image" Target="../media/image35.emf"/><Relationship Id="rId8" Type="http://schemas.openxmlformats.org/officeDocument/2006/relationships/oleObject" Target="../embeddings/oleObject101.bin"/><Relationship Id="rId9" Type="http://schemas.openxmlformats.org/officeDocument/2006/relationships/image" Target="../media/image36.emf"/><Relationship Id="rId10" Type="http://schemas.openxmlformats.org/officeDocument/2006/relationships/oleObject" Target="../embeddings/oleObject102.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108.bin"/><Relationship Id="rId13" Type="http://schemas.openxmlformats.org/officeDocument/2006/relationships/image" Target="../media/image39.emf"/><Relationship Id="rId1" Type="http://schemas.openxmlformats.org/officeDocument/2006/relationships/vmlDrawing" Target="../drawings/vmlDrawing39.vml"/><Relationship Id="rId2" Type="http://schemas.openxmlformats.org/officeDocument/2006/relationships/slideLayout" Target="../slideLayouts/slideLayout2.xml"/><Relationship Id="rId3" Type="http://schemas.openxmlformats.org/officeDocument/2006/relationships/notesSlide" Target="../notesSlides/notesSlide70.xml"/><Relationship Id="rId4" Type="http://schemas.openxmlformats.org/officeDocument/2006/relationships/oleObject" Target="../embeddings/oleObject104.bin"/><Relationship Id="rId5" Type="http://schemas.openxmlformats.org/officeDocument/2006/relationships/image" Target="../media/image34.emf"/><Relationship Id="rId6" Type="http://schemas.openxmlformats.org/officeDocument/2006/relationships/oleObject" Target="../embeddings/oleObject105.bin"/><Relationship Id="rId7" Type="http://schemas.openxmlformats.org/officeDocument/2006/relationships/image" Target="../media/image35.emf"/><Relationship Id="rId8" Type="http://schemas.openxmlformats.org/officeDocument/2006/relationships/oleObject" Target="../embeddings/oleObject106.bin"/><Relationship Id="rId9" Type="http://schemas.openxmlformats.org/officeDocument/2006/relationships/image" Target="../media/image36.emf"/><Relationship Id="rId10" Type="http://schemas.openxmlformats.org/officeDocument/2006/relationships/oleObject" Target="../embeddings/oleObject107.bin"/></Relationships>
</file>

<file path=ppt/slides/_rels/slide9.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oleObject" Target="../embeddings/oleObject26.bin"/><Relationship Id="rId13" Type="http://schemas.openxmlformats.org/officeDocument/2006/relationships/image" Target="../media/image13.emf"/><Relationship Id="rId14" Type="http://schemas.openxmlformats.org/officeDocument/2006/relationships/oleObject" Target="../embeddings/oleObject27.bin"/><Relationship Id="rId15" Type="http://schemas.openxmlformats.org/officeDocument/2006/relationships/image" Target="../media/image10.emf"/><Relationship Id="rId16" Type="http://schemas.openxmlformats.org/officeDocument/2006/relationships/oleObject" Target="../embeddings/oleObject28.bin"/><Relationship Id="rId17" Type="http://schemas.openxmlformats.org/officeDocument/2006/relationships/image" Target="../media/image6.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23.bin"/><Relationship Id="rId5" Type="http://schemas.openxmlformats.org/officeDocument/2006/relationships/image" Target="../media/image11.emf"/><Relationship Id="rId6" Type="http://schemas.openxmlformats.org/officeDocument/2006/relationships/oleObject" Target="../embeddings/oleObject24.bin"/><Relationship Id="rId7" Type="http://schemas.openxmlformats.org/officeDocument/2006/relationships/image" Target="../media/image7.emf"/><Relationship Id="rId8" Type="http://schemas.openxmlformats.org/officeDocument/2006/relationships/oleObject" Target="../embeddings/oleObject25.bin"/><Relationship Id="rId9" Type="http://schemas.openxmlformats.org/officeDocument/2006/relationships/image" Target="../media/image9.emf"/><Relationship Id="rId10" Type="http://schemas.openxmlformats.org/officeDocument/2006/relationships/oleObject" Target="../embeddings/Microsoft_Equation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May </a:t>
            </a:r>
            <a:r>
              <a:rPr lang="en-US" altLang="en-US" sz="2000" dirty="0" smtClean="0">
                <a:solidFill>
                  <a:schemeClr val="tx1"/>
                </a:solidFill>
              </a:rPr>
              <a:t>17, </a:t>
            </a:r>
            <a:r>
              <a:rPr lang="en-US" altLang="en-US" sz="2000" dirty="0" smtClean="0">
                <a:solidFill>
                  <a:schemeClr val="tx1"/>
                </a:solidFill>
              </a:rPr>
              <a:t>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55000" lnSpcReduction="20000"/>
          </a:bodyPr>
          <a:lstStyle/>
          <a:p>
            <a:r>
              <a:rPr lang="en-US" dirty="0" smtClean="0"/>
              <a:t>Entropy is at a premium for </a:t>
            </a:r>
            <a:br>
              <a:rPr lang="en-US" dirty="0" smtClean="0"/>
            </a:br>
            <a:r>
              <a:rPr lang="en-US" dirty="0" smtClean="0"/>
              <a:t>physical sources</a:t>
            </a:r>
          </a:p>
          <a:p>
            <a:pPr lvl="1"/>
            <a:r>
              <a:rPr lang="en-US" sz="2500" dirty="0"/>
              <a:t>Iris ≈</a:t>
            </a:r>
            <a:r>
              <a:rPr lang="en-US" sz="2500" dirty="0">
                <a:latin typeface="Times New Roman"/>
                <a:cs typeface="Times New Roman"/>
              </a:rPr>
              <a:t>249</a:t>
            </a:r>
            <a:r>
              <a:rPr lang="en-US" sz="2500" dirty="0"/>
              <a:t> [Daugman1996</a:t>
            </a:r>
            <a:r>
              <a:rPr lang="en-US" sz="2500" dirty="0" smtClean="0"/>
              <a:t>]</a:t>
            </a:r>
          </a:p>
          <a:p>
            <a:pPr lvl="1"/>
            <a:r>
              <a:rPr lang="en-US" sz="2500" dirty="0" smtClean="0"/>
              <a:t>Fingerprint ≈</a:t>
            </a:r>
            <a:r>
              <a:rPr lang="en-US" sz="2500" dirty="0" smtClean="0">
                <a:latin typeface="Times New Roman"/>
                <a:cs typeface="Times New Roman"/>
              </a:rPr>
              <a:t>82 </a:t>
            </a:r>
            <a:r>
              <a:rPr lang="en-US" sz="2500" dirty="0" smtClean="0">
                <a:latin typeface="Calibri"/>
                <a:cs typeface="Calibri"/>
              </a:rPr>
              <a:t>[RathaConnellBolle2001]</a:t>
            </a:r>
            <a:endParaRPr lang="en-US" sz="2500" dirty="0">
              <a:latin typeface="Calibri"/>
              <a:cs typeface="Calibri"/>
            </a:endParaRPr>
          </a:p>
          <a:p>
            <a:pPr lvl="1"/>
            <a:r>
              <a:rPr lang="en-US" sz="2500" dirty="0"/>
              <a:t>Passwords ≈</a:t>
            </a:r>
            <a:r>
              <a:rPr lang="en-US" sz="2500" dirty="0">
                <a:latin typeface="Times New Roman"/>
                <a:cs typeface="Times New Roman"/>
              </a:rPr>
              <a:t>31</a:t>
            </a:r>
            <a:r>
              <a:rPr lang="en-US" sz="2500" dirty="0">
                <a:cs typeface="Calibri"/>
              </a:rPr>
              <a:t> [ShayKomanduri+2010] </a:t>
            </a:r>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Iris </a:t>
            </a:r>
            <a:r>
              <a:rPr lang="en-US" dirty="0" smtClean="0"/>
              <a:t>≈</a:t>
            </a:r>
            <a:r>
              <a:rPr lang="en-US" dirty="0" smtClean="0">
                <a:latin typeface="Times New Roman"/>
                <a:cs typeface="Times New Roman"/>
              </a:rPr>
              <a:t>200 bit error rate</a:t>
            </a:r>
            <a:endParaRPr lang="en-US" dirty="0" smtClean="0"/>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chemeClr val="bg1"/>
                </a:solidFill>
              </a:rPr>
              <a:t>After </a:t>
            </a:r>
            <a:r>
              <a:rPr lang="en-US" dirty="0" smtClean="0">
                <a:solidFill>
                  <a:schemeClr val="bg1"/>
                </a:solidFill>
              </a:rPr>
              <a:t>these losses the key may be too short to be useful: </a:t>
            </a:r>
            <a:r>
              <a:rPr lang="en-US" dirty="0" smtClean="0">
                <a:solidFill>
                  <a:schemeClr val="bg1"/>
                </a:solidFill>
                <a:latin typeface="Times New Roman"/>
                <a:cs typeface="Times New Roman"/>
              </a:rPr>
              <a:t>30</a:t>
            </a:r>
            <a:r>
              <a:rPr lang="en-US" i="1" dirty="0" smtClean="0">
                <a:solidFill>
                  <a:schemeClr val="bg1"/>
                </a:solidFill>
                <a:latin typeface="Times New Roman"/>
                <a:cs typeface="Times New Roman"/>
              </a:rPr>
              <a:t>-</a:t>
            </a:r>
            <a:r>
              <a:rPr lang="en-US" dirty="0" smtClean="0">
                <a:solidFill>
                  <a:schemeClr val="bg1"/>
                </a:solidFill>
                <a:latin typeface="Times New Roman"/>
                <a:cs typeface="Times New Roman"/>
              </a:rPr>
              <a:t>60</a:t>
            </a:r>
            <a:r>
              <a:rPr lang="en-US" dirty="0" smtClean="0">
                <a:solidFill>
                  <a:schemeClr val="bg1"/>
                </a:solidFill>
              </a:rPr>
              <a:t> bits</a:t>
            </a:r>
            <a:endParaRPr lang="en-US"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r>
              <a:rPr lang="en-US" dirty="0"/>
              <a:t>After these </a:t>
            </a:r>
            <a:r>
              <a:rPr lang="en-US" dirty="0" smtClean="0"/>
              <a:t>losses,</a:t>
            </a:r>
            <a:br>
              <a:rPr lang="en-US" dirty="0" smtClean="0"/>
            </a:br>
            <a:r>
              <a:rPr lang="en-US" dirty="0" smtClean="0"/>
              <a:t>there may not be any key left!</a:t>
            </a:r>
            <a:endParaRPr lang="en-US" dirty="0"/>
          </a:p>
        </p:txBody>
      </p:sp>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55000" lnSpcReduction="20000"/>
          </a:bodyPr>
          <a:lstStyle/>
          <a:p>
            <a:r>
              <a:rPr lang="en-US" dirty="0"/>
              <a:t>Entropy is at a premium for </a:t>
            </a:r>
            <a:br>
              <a:rPr lang="en-US" dirty="0"/>
            </a:br>
            <a:r>
              <a:rPr lang="en-US" dirty="0"/>
              <a:t>physical sources</a:t>
            </a:r>
          </a:p>
          <a:p>
            <a:pPr lvl="1"/>
            <a:r>
              <a:rPr lang="en-US" sz="2500" dirty="0"/>
              <a:t>Iris ≈</a:t>
            </a:r>
            <a:r>
              <a:rPr lang="en-US" sz="2500" dirty="0">
                <a:latin typeface="Times New Roman"/>
                <a:cs typeface="Times New Roman"/>
              </a:rPr>
              <a:t>249</a:t>
            </a:r>
            <a:r>
              <a:rPr lang="en-US" sz="2500" dirty="0"/>
              <a:t> [Daugman1996]</a:t>
            </a:r>
          </a:p>
          <a:p>
            <a:pPr lvl="1"/>
            <a:r>
              <a:rPr lang="en-US" sz="2500" dirty="0"/>
              <a:t>Fingerprint ≈</a:t>
            </a:r>
            <a:r>
              <a:rPr lang="en-US" sz="2500" dirty="0">
                <a:latin typeface="Times New Roman"/>
                <a:cs typeface="Times New Roman"/>
              </a:rPr>
              <a:t>82 </a:t>
            </a:r>
            <a:r>
              <a:rPr lang="en-US" sz="2500" dirty="0">
                <a:cs typeface="Calibri"/>
              </a:rPr>
              <a:t>[RathaConnellBolle2001]</a:t>
            </a:r>
          </a:p>
          <a:p>
            <a:pPr lvl="1"/>
            <a:r>
              <a:rPr lang="en-US" sz="2500" dirty="0"/>
              <a:t>Passwords ≈</a:t>
            </a:r>
            <a:r>
              <a:rPr lang="en-US" sz="2500" dirty="0">
                <a:latin typeface="Times New Roman"/>
                <a:cs typeface="Times New Roman"/>
              </a:rPr>
              <a:t>31</a:t>
            </a:r>
            <a:r>
              <a:rPr lang="en-US" sz="2500" dirty="0">
                <a:cs typeface="Calibri"/>
              </a:rPr>
              <a:t> [ShayKomanduri+2010] </a:t>
            </a:r>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a:t>Iris ≈</a:t>
            </a:r>
            <a:r>
              <a:rPr lang="en-US" dirty="0">
                <a:latin typeface="Times New Roman"/>
                <a:cs typeface="Times New Roman"/>
              </a:rPr>
              <a:t>200 </a:t>
            </a:r>
            <a:r>
              <a:rPr lang="en-US" dirty="0" smtClean="0">
                <a:latin typeface="Times New Roman"/>
                <a:cs typeface="Times New Roman"/>
              </a:rPr>
              <a:t>bit </a:t>
            </a:r>
            <a:r>
              <a:rPr lang="en-US" dirty="0">
                <a:latin typeface="Times New Roman"/>
                <a:cs typeface="Times New Roman"/>
              </a:rPr>
              <a:t>error rate</a:t>
            </a:r>
            <a:endParaRPr lang="en-US" dirty="0"/>
          </a:p>
          <a:p>
            <a:pPr lvl="1"/>
            <a:r>
              <a:rPr lang="en-US" dirty="0" smtClean="0"/>
              <a:t>Randomness </a:t>
            </a:r>
            <a:r>
              <a:rPr lang="en-US" dirty="0" smtClean="0"/>
              <a:t>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rgbClr val="FFFFFF"/>
                </a:solidFill>
              </a:rPr>
              <a:t>After these losses the key may be too short to be useful: </a:t>
            </a:r>
            <a:r>
              <a:rPr lang="en-US" dirty="0" smtClean="0">
                <a:solidFill>
                  <a:srgbClr val="FFFFFF"/>
                </a:solidFill>
                <a:latin typeface="Times New Roman"/>
                <a:cs typeface="Times New Roman"/>
              </a:rPr>
              <a:t>30</a:t>
            </a:r>
            <a:r>
              <a:rPr lang="en-US" i="1" dirty="0" smtClean="0">
                <a:solidFill>
                  <a:srgbClr val="FFFFFF"/>
                </a:solidFill>
                <a:latin typeface="Times New Roman"/>
                <a:cs typeface="Times New Roman"/>
              </a:rPr>
              <a:t>-</a:t>
            </a:r>
            <a:r>
              <a:rPr lang="en-US" dirty="0" smtClean="0">
                <a:solidFill>
                  <a:srgbClr val="FFFFFF"/>
                </a:solidFill>
                <a:latin typeface="Times New Roman"/>
                <a:cs typeface="Times New Roman"/>
              </a:rPr>
              <a:t>60</a:t>
            </a:r>
            <a:r>
              <a:rPr lang="en-US" dirty="0" smtClean="0">
                <a:solidFill>
                  <a:srgbClr val="FFFFFF"/>
                </a:solidFill>
              </a:rPr>
              <a:t> bits</a:t>
            </a:r>
            <a:endParaRPr lang="en-US" dirty="0">
              <a:solidFill>
                <a:srgbClr val="FFFFFF"/>
              </a:solidFill>
            </a:endParaRPr>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a:t>
            </a:r>
            <a:br>
              <a:rPr lang="en-US" sz="1800" b="1" dirty="0" smtClean="0"/>
            </a:br>
            <a:r>
              <a:rPr lang="en-US" sz="1800" b="1" dirty="0" smtClean="0"/>
              <a:t>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Means </a:t>
            </a:r>
            <a:r>
              <a:rPr lang="en-US" sz="1800" i="1" dirty="0" smtClean="0">
                <a:latin typeface="Times New Roman"/>
                <a:cs typeface="Times New Roman"/>
              </a:rPr>
              <a:t>k</a:t>
            </a:r>
            <a:r>
              <a:rPr lang="en-US" dirty="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a:t>
            </a:r>
            <a:r>
              <a:rPr lang="en-US" sz="1800" dirty="0" err="1" smtClean="0">
                <a:latin typeface="Times New Roman"/>
                <a:cs typeface="Times New Roman"/>
              </a:rPr>
              <a:t>log|</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397770174"/>
              </p:ext>
            </p:extLst>
          </p:nvPr>
        </p:nvGraphicFramePr>
        <p:xfrm>
          <a:off x="6007822" y="3344821"/>
          <a:ext cx="517525" cy="323850"/>
        </p:xfrm>
        <a:graphic>
          <a:graphicData uri="http://schemas.openxmlformats.org/presentationml/2006/ole">
            <mc:AlternateContent xmlns:mc="http://schemas.openxmlformats.org/markup-compatibility/2006">
              <mc:Choice xmlns:v="urn:schemas-microsoft-com:vml" Requires="v">
                <p:oleObj spid="_x0000_s57501"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007822"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73025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
        <p:nvSpPr>
          <p:cNvPr id="4" name="Rectangle 36"/>
          <p:cNvSpPr>
            <a:spLocks noChangeArrowheads="1"/>
          </p:cNvSpPr>
          <p:nvPr/>
        </p:nvSpPr>
        <p:spPr bwMode="auto">
          <a:xfrm>
            <a:off x="849747" y="5293486"/>
            <a:ext cx="4267200" cy="12181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Dealing with conditional entropy:</a:t>
            </a:r>
            <a:br>
              <a:rPr lang="en-US" sz="1800" b="1" dirty="0" smtClean="0"/>
            </a:br>
            <a:r>
              <a:rPr lang="en-US" sz="1800" b="1" dirty="0" smtClean="0"/>
              <a:t>the adversary has:</a:t>
            </a:r>
          </a:p>
          <a:p>
            <a:pPr marL="342900" indent="-342900">
              <a:buAutoNum type="arabicParenR"/>
              <a:defRPr/>
            </a:pPr>
            <a:r>
              <a:rPr lang="en-US" sz="1800" b="1" dirty="0" smtClean="0"/>
              <a:t>the value </a:t>
            </a:r>
            <a:r>
              <a:rPr lang="en-US" sz="1800" b="1" i="1" dirty="0" smtClean="0">
                <a:latin typeface="Times New Roman"/>
                <a:cs typeface="Times New Roman"/>
              </a:rPr>
              <a:t>p</a:t>
            </a:r>
            <a:r>
              <a:rPr lang="en-US" sz="1800" b="1" dirty="0" smtClean="0"/>
              <a:t>, </a:t>
            </a:r>
          </a:p>
          <a:p>
            <a:pPr marL="342900" indent="-342900">
              <a:buAutoNum type="arabicParenR"/>
              <a:defRPr/>
            </a:pPr>
            <a:r>
              <a:rPr lang="en-US" sz="1800" b="1" dirty="0" smtClean="0"/>
              <a:t>code of </a:t>
            </a:r>
            <a:r>
              <a:rPr lang="en-US" sz="1800" b="1" i="1" dirty="0" smtClean="0">
                <a:latin typeface="Times New Roman"/>
                <a:cs typeface="Times New Roman"/>
              </a:rPr>
              <a:t>Rec</a:t>
            </a:r>
            <a:endParaRPr lang="en-US" sz="1800" b="1" i="1" dirty="0">
              <a:latin typeface="Times New Roman"/>
              <a:cs typeface="Times New Roman"/>
            </a:endParaRPr>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a:t>
            </a:r>
            <a:r>
              <a:rPr lang="en-US" sz="2800" baseline="30000" dirty="0" smtClean="0">
                <a:latin typeface="Times New Roman"/>
                <a:cs typeface="Times New Roman"/>
              </a:rPr>
              <a:t>−</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(Secure Sketch of </a:t>
            </a:r>
            <a:r>
              <a:rPr lang="en-US" sz="2200" dirty="0" smtClean="0"/>
              <a:t>[Smith07]</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a:t>
            </a:r>
            <a:r>
              <a:rPr lang="en-US" dirty="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a:t>
            </a:r>
            <a:r>
              <a:rPr lang="en-US" dirty="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’)+2</a:t>
            </a:r>
            <a:r>
              <a:rPr lang="en-US" dirty="0" smtClean="0"/>
              <a:t> bits.</a:t>
            </a:r>
            <a:endParaRPr lang="en-US" i="1" dirty="0">
              <a:latin typeface="Times New Roman"/>
              <a:cs typeface="Times New Roman"/>
            </a:endParaRPr>
          </a:p>
        </p:txBody>
      </p: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087842566"/>
              </p:ext>
            </p:extLst>
          </p:nvPr>
        </p:nvGraphicFramePr>
        <p:xfrm>
          <a:off x="4668552" y="343003"/>
          <a:ext cx="761824" cy="476724"/>
        </p:xfrm>
        <a:graphic>
          <a:graphicData uri="http://schemas.openxmlformats.org/presentationml/2006/ole">
            <mc:AlternateContent xmlns:mc="http://schemas.openxmlformats.org/markup-compatibility/2006">
              <mc:Choice xmlns:v="urn:schemas-microsoft-com:vml" Requires="v">
                <p:oleObj spid="_x0000_s96318"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4668552" y="343003"/>
                        <a:ext cx="761824" cy="476724"/>
                      </a:xfrm>
                      <a:prstGeom prst="rect">
                        <a:avLst/>
                      </a:prstGeom>
                    </p:spPr>
                  </p:pic>
                </p:oleObj>
              </mc:Fallback>
            </mc:AlternateContent>
          </a:graphicData>
        </a:graphic>
      </p:graphicFrame>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pPr lvl="1"/>
            <a:r>
              <a:rPr lang="en-US" sz="2000" dirty="0" smtClean="0">
                <a:cs typeface="Calibri"/>
              </a:rPr>
              <a:t>Given </a:t>
            </a:r>
            <a:r>
              <a:rPr lang="en-US" sz="2000" i="1" dirty="0" smtClean="0">
                <a:latin typeface="Times New Roman"/>
                <a:cs typeface="Times New Roman"/>
              </a:rPr>
              <a:t>p</a:t>
            </a:r>
            <a:r>
              <a:rPr lang="en-US" sz="2000" dirty="0" smtClean="0">
                <a:latin typeface="Calibri"/>
                <a:cs typeface="Calibri"/>
              </a:rPr>
              <a:t>,</a:t>
            </a:r>
            <a:r>
              <a:rPr lang="en-US" sz="2000" dirty="0" smtClean="0">
                <a:cs typeface="Calibri"/>
              </a:rPr>
              <a:t> </a:t>
            </a:r>
            <a:r>
              <a:rPr lang="en-US" sz="2000" dirty="0" smtClean="0">
                <a:latin typeface="Calibri"/>
                <a:cs typeface="Calibri"/>
              </a:rPr>
              <a:t>hard for adversary to output </a:t>
            </a:r>
            <a:r>
              <a:rPr lang="en-US" sz="2000" i="1" dirty="0" smtClean="0">
                <a:latin typeface="Times New Roman"/>
                <a:cs typeface="Times New Roman"/>
              </a:rPr>
              <a:t>W</a:t>
            </a:r>
            <a:r>
              <a:rPr lang="en-US" sz="2000" baseline="-25000" dirty="0" smtClean="0">
                <a:latin typeface="Times New Roman"/>
                <a:cs typeface="Times New Roman"/>
              </a:rPr>
              <a:t>0</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4149436"/>
          </a:xfrm>
        </p:spPr>
        <p:txBody>
          <a:bodyPr>
            <a:normAutofit fontScale="92500" lnSpcReduction="20000"/>
          </a:bodyPr>
          <a:lstStyle/>
          <a:p>
            <a:pPr marL="0" indent="0">
              <a:buNone/>
            </a:pPr>
            <a:r>
              <a:rPr lang="en-US" u="sng" dirty="0" smtClean="0"/>
              <a:t>Theorem:</a:t>
            </a:r>
          </a:p>
          <a:p>
            <a:pPr marL="0" indent="0">
              <a:buNone/>
            </a:pPr>
            <a:r>
              <a:rPr lang="en-US" dirty="0" smtClean="0"/>
              <a:t>For any distribution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over metric space </a:t>
            </a:r>
            <a:r>
              <a:rPr lang="en-US" b="1" i="1" dirty="0" smtClean="0">
                <a:latin typeface="Times New Roman"/>
                <a:cs typeface="Times New Roman"/>
              </a:rPr>
              <a:t>M</a:t>
            </a:r>
            <a:r>
              <a:rPr lang="en-US" dirty="0" smtClean="0">
                <a:latin typeface="Calibri"/>
                <a:cs typeface="Calibri"/>
              </a:rPr>
              <a:t>,</a:t>
            </a:r>
          </a:p>
          <a:p>
            <a:pPr marL="0" indent="0">
              <a:buNone/>
            </a:pPr>
            <a:r>
              <a:rPr lang="en-US" dirty="0" smtClean="0"/>
              <a:t>the unpredictability conditioned on a secure sketch</a:t>
            </a:r>
          </a:p>
          <a:p>
            <a:pPr marL="0" indent="0">
              <a:buNone/>
            </a:pPr>
            <a:r>
              <a:rPr lang="en-US" dirty="0" smtClean="0"/>
              <a:t>is at most </a:t>
            </a:r>
            <a:r>
              <a:rPr lang="en-US" dirty="0" smtClean="0">
                <a:latin typeface="Times New Roman"/>
                <a:cs typeface="Times New Roman"/>
              </a:rPr>
              <a:t>log |</a:t>
            </a:r>
            <a:r>
              <a:rPr lang="en-US" b="1"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log </a:t>
            </a:r>
            <a:r>
              <a:rPr lang="en-US"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dirty="0" smtClean="0"/>
          </a:p>
          <a:p>
            <a:pPr marL="0" indent="0">
              <a:buNone/>
            </a:pPr>
            <a:endParaRPr lang="en-US" dirty="0" smtClean="0"/>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For the Hamming </a:t>
            </a:r>
            <a:r>
              <a:rPr lang="en-US" dirty="0" smtClean="0">
                <a:latin typeface="Calibri"/>
                <a:cs typeface="Calibri"/>
              </a:rPr>
              <a:t>metric, </a:t>
            </a:r>
            <a:r>
              <a:rPr lang="en-US" dirty="0" smtClean="0">
                <a:latin typeface="Calibri"/>
                <a:cs typeface="Calibri"/>
              </a:rPr>
              <a:t>there are </a:t>
            </a:r>
            <a:r>
              <a:rPr lang="en-US" dirty="0" smtClean="0">
                <a:latin typeface="Calibri"/>
                <a:cs typeface="Calibri"/>
              </a:rPr>
              <a:t>information - theoretic </a:t>
            </a:r>
            <a:r>
              <a:rPr lang="en-US" dirty="0" smtClean="0">
                <a:latin typeface="Calibri"/>
                <a:cs typeface="Calibri"/>
              </a:rPr>
              <a:t>sketches </a:t>
            </a:r>
            <a:r>
              <a:rPr lang="en-US" dirty="0" smtClean="0">
                <a:latin typeface="Calibri"/>
                <a:cs typeface="Calibri"/>
              </a:rPr>
              <a:t>that nearly meet </a:t>
            </a:r>
            <a:r>
              <a:rPr lang="en-US" dirty="0" smtClean="0">
                <a:latin typeface="Calibri"/>
                <a:cs typeface="Calibri"/>
              </a:rPr>
              <a:t>this bound </a:t>
            </a:r>
            <a:r>
              <a:rPr lang="en-US" sz="2600" dirty="0" smtClean="0">
                <a:latin typeface="Calibri"/>
                <a:cs typeface="Calibri"/>
              </a:rPr>
              <a:t>[Code of Forney1966, Sketch of Smith2007]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7">
                                            <p:bg/>
                                          </p:spTgt>
                                        </p:tgtEl>
                                        <p:attrNameLst>
                                          <p:attrName>style.visibility</p:attrName>
                                        </p:attrNameLst>
                                      </p:cBhvr>
                                      <p:to>
                                        <p:strVal val="visible"/>
                                      </p:to>
                                    </p:set>
                                    <p:animEffect transition="in" filter="fade">
                                      <p:cBhvr>
                                        <p:cTn id="26" dur="500"/>
                                        <p:tgtEl>
                                          <p:spTgt spid="7">
                                            <p:bg/>
                                          </p:spTgt>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a:bodyPr>
          <a:lstStyle/>
          <a:p>
            <a:r>
              <a:rPr lang="en-US" dirty="0" smtClean="0"/>
              <a:t>For secure sketches: NO</a:t>
            </a:r>
          </a:p>
          <a:p>
            <a:pPr lvl="1"/>
            <a:r>
              <a:rPr lang="en-US" sz="2400" dirty="0" smtClean="0"/>
              <a:t>A sketch that retains HILL entropy implies</a:t>
            </a:r>
            <a:br>
              <a:rPr lang="en-US" sz="2400" dirty="0" smtClean="0"/>
            </a:br>
            <a:r>
              <a:rPr lang="en-US" sz="2400" dirty="0" smtClean="0"/>
              <a:t> an information theoretic sketch</a:t>
            </a:r>
          </a:p>
          <a:p>
            <a:pPr lvl="1"/>
            <a:r>
              <a:rPr lang="en-US" sz="2400" dirty="0" smtClean="0"/>
              <a:t>The unpredictability of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r>
              <a:rPr lang="en-US" sz="2400" i="1" dirty="0" smtClean="0">
                <a:latin typeface="Times New Roman"/>
                <a:cs typeface="Times New Roman"/>
              </a:rPr>
              <a:t>U</a:t>
            </a:r>
            <a:r>
              <a:rPr lang="en-US" sz="2400" dirty="0" smtClean="0"/>
              <a:t> must drop by </a:t>
            </a:r>
            <a:r>
              <a:rPr lang="en-US" sz="2400" dirty="0" smtClean="0">
                <a:latin typeface="Times New Roman"/>
                <a:cs typeface="Times New Roman"/>
              </a:rPr>
              <a:t>|</a:t>
            </a:r>
            <a:r>
              <a:rPr lang="en-US" sz="2400" i="1" dirty="0" err="1" smtClean="0">
                <a:latin typeface="Times New Roman"/>
                <a:cs typeface="Times New Roman"/>
              </a:rPr>
              <a:t>B</a:t>
            </a:r>
            <a:r>
              <a:rPr lang="en-US" sz="2400" i="1" baseline="-25000" dirty="0" err="1" smtClean="0">
                <a:latin typeface="Times New Roman"/>
                <a:cs typeface="Times New Roman"/>
              </a:rPr>
              <a:t>dmax</a:t>
            </a:r>
            <a:r>
              <a:rPr lang="en-US" sz="2400" dirty="0" smtClean="0">
                <a:latin typeface="Times New Roman"/>
                <a:cs typeface="Times New Roman"/>
              </a:rPr>
              <a:t>|</a:t>
            </a:r>
          </a:p>
          <a:p>
            <a:pPr lvl="1"/>
            <a:endParaRPr lang="en-US" dirty="0"/>
          </a:p>
          <a:p>
            <a:r>
              <a:rPr lang="en-US" dirty="0" smtClean="0"/>
              <a:t>For fuzzy extractors: YES</a:t>
            </a:r>
          </a:p>
          <a:p>
            <a:pPr lvl="1"/>
            <a:r>
              <a:rPr lang="en-US" sz="2400" dirty="0" smtClean="0"/>
              <a:t>Know we can’t just make the sketch “computational”</a:t>
            </a:r>
          </a:p>
          <a:p>
            <a:pPr lvl="1"/>
            <a:r>
              <a:rPr lang="en-US" sz="2400" dirty="0" smtClean="0"/>
              <a:t>Other approaches?</a:t>
            </a:r>
            <a:endParaRPr lang="en-US" sz="2400"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2768483366"/>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004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4247755353"/>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0048"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19562306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0049"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a:effectLst/>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Can’t just work with sketch</a:t>
            </a:r>
            <a:endParaRPr lang="en-US" sz="1800" b="1" dirty="0">
              <a:latin typeface="Times New Roman"/>
              <a:cs typeface="Times New Roman"/>
            </a:endParaRPr>
          </a:p>
        </p:txBody>
      </p:sp>
      <p:cxnSp>
        <p:nvCxnSpPr>
          <p:cNvPr id="93" name="Straight Arrow Connector 92"/>
          <p:cNvCxnSpPr>
            <a:stCxn id="92" idx="2"/>
          </p:cNvCxnSpPr>
          <p:nvPr/>
        </p:nvCxnSpPr>
        <p:spPr bwMode="auto">
          <a:xfrm flipH="1">
            <a:off x="6034345" y="1465056"/>
            <a:ext cx="985942" cy="63352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2992165" y="1243276"/>
            <a:ext cx="2496068" cy="75848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5" name="Group 94"/>
          <p:cNvGrpSpPr/>
          <p:nvPr/>
        </p:nvGrpSpPr>
        <p:grpSpPr>
          <a:xfrm>
            <a:off x="4331771" y="1922449"/>
            <a:ext cx="381695" cy="306340"/>
            <a:chOff x="4331771" y="1922449"/>
            <a:chExt cx="381695" cy="306340"/>
          </a:xfrm>
          <a:effectLst/>
        </p:grpSpPr>
        <p:sp>
          <p:nvSpPr>
            <p:cNvPr id="96" name="Rectangle 9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7" name="Object 9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0050"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8" name="Group 97"/>
          <p:cNvGrpSpPr/>
          <p:nvPr/>
        </p:nvGrpSpPr>
        <p:grpSpPr>
          <a:xfrm>
            <a:off x="4308681" y="720459"/>
            <a:ext cx="579497" cy="369332"/>
            <a:chOff x="4308681" y="720459"/>
            <a:chExt cx="579497" cy="369332"/>
          </a:xfrm>
          <a:effectLst/>
        </p:grpSpPr>
        <p:sp>
          <p:nvSpPr>
            <p:cNvPr id="99" name="Rectangle 9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1" name="Group 100"/>
          <p:cNvGrpSpPr/>
          <p:nvPr/>
        </p:nvGrpSpPr>
        <p:grpSpPr>
          <a:xfrm>
            <a:off x="898663" y="1334455"/>
            <a:ext cx="443626" cy="411225"/>
            <a:chOff x="898663" y="1334455"/>
            <a:chExt cx="443626" cy="411225"/>
          </a:xfrm>
          <a:effectLst/>
        </p:grpSpPr>
        <p:sp>
          <p:nvSpPr>
            <p:cNvPr id="102" name="Rectangle 10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4" name="Group 103"/>
          <p:cNvGrpSpPr/>
          <p:nvPr/>
        </p:nvGrpSpPr>
        <p:grpSpPr>
          <a:xfrm>
            <a:off x="7896495" y="1619503"/>
            <a:ext cx="579497" cy="369332"/>
            <a:chOff x="6366719" y="2492739"/>
            <a:chExt cx="579497" cy="369332"/>
          </a:xfrm>
          <a:effectLst/>
        </p:grpSpPr>
        <p:sp>
          <p:nvSpPr>
            <p:cNvPr id="105" name="Rectangle 10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24694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6" grpId="0" animBg="1"/>
      <p:bldP spid="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414"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415"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
        <p:nvSpPr>
          <p:cNvPr id="14" name="Rectangle 36"/>
          <p:cNvSpPr>
            <a:spLocks noChangeArrowheads="1"/>
          </p:cNvSpPr>
          <p:nvPr/>
        </p:nvSpPr>
        <p:spPr bwMode="auto">
          <a:xfrm>
            <a:off x="360469" y="6084455"/>
            <a:ext cx="4780343" cy="62345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Goal of this talk: produce longer keys</a:t>
            </a:r>
            <a:endParaRPr lang="en-US" sz="1800" b="1" dirty="0">
              <a:latin typeface="Times New Roman"/>
              <a:cs typeface="Times New Roman"/>
            </a:endParaRPr>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51901744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105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782505613"/>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1053"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093185395"/>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1054"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about an extractor that outputs pseudorandom bits?</a:t>
            </a:r>
            <a:endParaRPr lang="en-US" sz="1800" b="1" dirty="0">
              <a:latin typeface="Times New Roman"/>
              <a:cs typeface="Times New Roman"/>
            </a:endParaRPr>
          </a:p>
        </p:txBody>
      </p:sp>
      <p:cxnSp>
        <p:nvCxnSpPr>
          <p:cNvPr id="93" name="Straight Arrow Connector 92"/>
          <p:cNvCxnSpPr>
            <a:endCxn id="82" idx="1"/>
          </p:cNvCxnSpPr>
          <p:nvPr/>
        </p:nvCxnSpPr>
        <p:spPr bwMode="auto">
          <a:xfrm flipH="1">
            <a:off x="7051551" y="1485052"/>
            <a:ext cx="36715" cy="53521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2992274" y="1372618"/>
            <a:ext cx="2460567"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p>
          <a:p>
            <a:r>
              <a:rPr lang="en-US" sz="2400" dirty="0" smtClean="0"/>
              <a:t>Most 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effectLst/>
        </p:grpSpPr>
        <p:sp>
          <p:nvSpPr>
            <p:cNvPr id="82" name="Trapezoid 81"/>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85" name="Group 84"/>
          <p:cNvGrpSpPr/>
          <p:nvPr/>
        </p:nvGrpSpPr>
        <p:grpSpPr>
          <a:xfrm>
            <a:off x="4331771" y="1922449"/>
            <a:ext cx="381695" cy="306340"/>
            <a:chOff x="4331771" y="1922449"/>
            <a:chExt cx="381695" cy="306340"/>
          </a:xfrm>
          <a:effectLst/>
        </p:grpSpPr>
        <p:sp>
          <p:nvSpPr>
            <p:cNvPr id="86" name="Rectangle 8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1055"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88" name="Group 87"/>
          <p:cNvGrpSpPr/>
          <p:nvPr/>
        </p:nvGrpSpPr>
        <p:grpSpPr>
          <a:xfrm>
            <a:off x="4308681" y="720459"/>
            <a:ext cx="579497" cy="369332"/>
            <a:chOff x="4308681" y="720459"/>
            <a:chExt cx="579497" cy="369332"/>
          </a:xfrm>
          <a:effectLst/>
        </p:grpSpPr>
        <p:sp>
          <p:nvSpPr>
            <p:cNvPr id="89" name="Rectangle 8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1" name="Group 90"/>
          <p:cNvGrpSpPr/>
          <p:nvPr/>
        </p:nvGrpSpPr>
        <p:grpSpPr>
          <a:xfrm>
            <a:off x="898663" y="1334455"/>
            <a:ext cx="443626" cy="411225"/>
            <a:chOff x="898663" y="1334455"/>
            <a:chExt cx="443626" cy="411225"/>
          </a:xfrm>
          <a:effectLst/>
        </p:grpSpPr>
        <p:sp>
          <p:nvSpPr>
            <p:cNvPr id="95" name="Rectangle 94"/>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7" name="Group 96"/>
          <p:cNvGrpSpPr/>
          <p:nvPr/>
        </p:nvGrpSpPr>
        <p:grpSpPr>
          <a:xfrm>
            <a:off x="7896495" y="1619503"/>
            <a:ext cx="579497" cy="369332"/>
            <a:chOff x="6366719" y="2492739"/>
            <a:chExt cx="579497" cy="369332"/>
          </a:xfrm>
          <a:effectLst/>
        </p:grpSpPr>
        <p:sp>
          <p:nvSpPr>
            <p:cNvPr id="98" name="Rectangle 9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5583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6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70400433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205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593794311"/>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2052"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solidFill>
            <a:schemeClr val="bg1"/>
          </a:solidFill>
          <a:effectLst/>
        </p:grpSpPr>
        <p:sp>
          <p:nvSpPr>
            <p:cNvPr id="82" name="Trapezoid 81"/>
            <p:cNvSpPr/>
            <p:nvPr/>
          </p:nvSpPr>
          <p:spPr bwMode="auto">
            <a:xfrm rot="5400000">
              <a:off x="6589788" y="2820311"/>
              <a:ext cx="1491952" cy="967619"/>
            </a:xfrm>
            <a:prstGeom prst="trapezoid">
              <a:avLst>
                <a:gd name="adj" fmla="val 18733"/>
              </a:avLst>
            </a:prstGeom>
            <a:grp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grp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a:effectLst/>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4" name="Group 3"/>
          <p:cNvGrpSpPr/>
          <p:nvPr/>
        </p:nvGrpSpPr>
        <p:grpSpPr>
          <a:xfrm>
            <a:off x="5496261" y="1941451"/>
            <a:ext cx="2066012" cy="1048428"/>
            <a:chOff x="247221" y="2676385"/>
            <a:chExt cx="1345604" cy="831272"/>
          </a:xfrm>
          <a:effectLst/>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94077275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2053"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p>
          <a:p>
            <a:r>
              <a:rPr lang="en-US" sz="2400" dirty="0" smtClean="0"/>
              <a:t>Most 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87" name="Group 86"/>
          <p:cNvGrpSpPr/>
          <p:nvPr/>
        </p:nvGrpSpPr>
        <p:grpSpPr>
          <a:xfrm>
            <a:off x="4331771" y="1922449"/>
            <a:ext cx="381695" cy="306340"/>
            <a:chOff x="4331771" y="1922449"/>
            <a:chExt cx="381695" cy="306340"/>
          </a:xfrm>
          <a:effectLst/>
        </p:grpSpPr>
        <p:sp>
          <p:nvSpPr>
            <p:cNvPr id="88" name="Rectangle 8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9" name="Object 88"/>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2054"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0" name="Group 89"/>
          <p:cNvGrpSpPr/>
          <p:nvPr/>
        </p:nvGrpSpPr>
        <p:grpSpPr>
          <a:xfrm>
            <a:off x="4308681" y="720459"/>
            <a:ext cx="579497" cy="369332"/>
            <a:chOff x="4308681" y="720459"/>
            <a:chExt cx="579497" cy="369332"/>
          </a:xfrm>
          <a:effectLst/>
        </p:grpSpPr>
        <p:sp>
          <p:nvSpPr>
            <p:cNvPr id="91" name="Rectangle 9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6" name="Group 95"/>
          <p:cNvGrpSpPr/>
          <p:nvPr/>
        </p:nvGrpSpPr>
        <p:grpSpPr>
          <a:xfrm>
            <a:off x="898663" y="1334455"/>
            <a:ext cx="443626" cy="411225"/>
            <a:chOff x="898663" y="1334455"/>
            <a:chExt cx="443626" cy="411225"/>
          </a:xfrm>
          <a:effectLst/>
        </p:grpSpPr>
        <p:sp>
          <p:nvSpPr>
            <p:cNvPr id="97" name="Rectangle 96"/>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9" name="Group 98"/>
          <p:cNvGrpSpPr/>
          <p:nvPr/>
        </p:nvGrpSpPr>
        <p:grpSpPr>
          <a:xfrm>
            <a:off x="7896495" y="1619503"/>
            <a:ext cx="579497" cy="369332"/>
            <a:chOff x="6366719" y="2492739"/>
            <a:chExt cx="579497" cy="369332"/>
          </a:xfrm>
          <a:effectLst/>
        </p:grpSpPr>
        <p:sp>
          <p:nvSpPr>
            <p:cNvPr id="100" name="Rectangle 9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19113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17856309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321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2580001435"/>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3219"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37129293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3220"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9" name="Content Placeholder 2"/>
          <p:cNvSpPr>
            <a:spLocks noGrp="1"/>
          </p:cNvSpPr>
          <p:nvPr>
            <p:ph idx="1"/>
          </p:nvPr>
        </p:nvSpPr>
        <p:spPr>
          <a:xfrm>
            <a:off x="94242" y="3683000"/>
            <a:ext cx="3946135" cy="3175000"/>
          </a:xfrm>
        </p:spPr>
        <p:txBody>
          <a:bodyPr>
            <a:normAutofit lnSpcReduction="10000"/>
          </a:bodyPr>
          <a:lstStyle/>
          <a:p>
            <a:r>
              <a:rPr lang="en-US" sz="2400" dirty="0" smtClean="0"/>
              <a:t>We’ll try to combine a sketch and an extractor</a:t>
            </a:r>
          </a:p>
          <a:p>
            <a:r>
              <a:rPr lang="en-US" sz="2400" dirty="0" smtClean="0">
                <a:latin typeface="Calibri"/>
                <a:cs typeface="Calibri"/>
              </a:rPr>
              <a:t>We’ll base our construction on the code offset sketch</a:t>
            </a:r>
          </a:p>
          <a:p>
            <a:r>
              <a:rPr lang="en-US" sz="2400" dirty="0" smtClean="0">
                <a:latin typeface="Calibri"/>
                <a:cs typeface="Calibri"/>
              </a:rPr>
              <a:t>Instantiate with </a:t>
            </a:r>
            <a:br>
              <a:rPr lang="en-US" sz="2400" dirty="0" smtClean="0">
                <a:latin typeface="Calibri"/>
                <a:cs typeface="Calibri"/>
              </a:rPr>
            </a:br>
            <a:r>
              <a:rPr lang="en-US" sz="2400" dirty="0" smtClean="0">
                <a:latin typeface="Calibri"/>
                <a:cs typeface="Calibri"/>
              </a:rPr>
              <a:t>random linear code</a:t>
            </a:r>
          </a:p>
          <a:p>
            <a:r>
              <a:rPr lang="en-US" sz="2400" dirty="0" smtClean="0">
                <a:latin typeface="Calibri"/>
                <a:cs typeface="Calibri"/>
              </a:rPr>
              <a:t>Base security on Learning with Errors (LWE)</a:t>
            </a:r>
            <a:endParaRPr lang="en-US" dirty="0" smtClean="0">
              <a:latin typeface="Calibri"/>
              <a:cs typeface="Calibri"/>
            </a:endParaRPr>
          </a:p>
        </p:txBody>
      </p: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effectLst/>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a:effectLst/>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a:effectLst/>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sp>
        <p:nvSpPr>
          <p:cNvPr id="70" name="Rectangle 69"/>
          <p:cNvSpPr/>
          <p:nvPr/>
        </p:nvSpPr>
        <p:spPr bwMode="auto">
          <a:xfrm>
            <a:off x="4040377" y="378493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3" idx="3"/>
            <a:endCxn id="72" idx="7"/>
          </p:cNvCxnSpPr>
          <p:nvPr/>
        </p:nvCxnSpPr>
        <p:spPr bwMode="auto">
          <a:xfrm flipH="1">
            <a:off x="5248634" y="414077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2" name="Oval 71"/>
          <p:cNvSpPr/>
          <p:nvPr/>
        </p:nvSpPr>
        <p:spPr bwMode="auto">
          <a:xfrm>
            <a:off x="5137767" y="51216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7484098" y="40567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TextBox 86"/>
          <p:cNvSpPr txBox="1"/>
          <p:nvPr/>
        </p:nvSpPr>
        <p:spPr>
          <a:xfrm>
            <a:off x="4040377" y="447173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8" name="TextBox 87"/>
          <p:cNvSpPr txBox="1"/>
          <p:nvPr/>
        </p:nvSpPr>
        <p:spPr>
          <a:xfrm>
            <a:off x="5632654" y="376821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aphicFrame>
        <p:nvGraphicFramePr>
          <p:cNvPr id="89" name="Object 88"/>
          <p:cNvGraphicFramePr>
            <a:graphicFrameLocks noChangeAspect="1"/>
          </p:cNvGraphicFramePr>
          <p:nvPr>
            <p:extLst>
              <p:ext uri="{D42A27DB-BD31-4B8C-83A1-F6EECF244321}">
                <p14:modId xmlns:p14="http://schemas.microsoft.com/office/powerpoint/2010/main" val="1211219399"/>
              </p:ext>
            </p:extLst>
          </p:nvPr>
        </p:nvGraphicFramePr>
        <p:xfrm>
          <a:off x="5648342" y="3802159"/>
          <a:ext cx="988483" cy="706059"/>
        </p:xfrm>
        <a:graphic>
          <a:graphicData uri="http://schemas.openxmlformats.org/presentationml/2006/ole">
            <mc:AlternateContent xmlns:mc="http://schemas.openxmlformats.org/markup-compatibility/2006">
              <mc:Choice xmlns:v="urn:schemas-microsoft-com:vml" Requires="v">
                <p:oleObj spid="_x0000_s63221" name="Equation" r:id="rId10" imgW="622300" imgH="444500" progId="Equation.3">
                  <p:embed/>
                </p:oleObj>
              </mc:Choice>
              <mc:Fallback>
                <p:oleObj name="Equation" r:id="rId10" imgW="622300" imgH="444500" progId="Equation.3">
                  <p:embed/>
                  <p:pic>
                    <p:nvPicPr>
                      <p:cNvPr id="0" name=""/>
                      <p:cNvPicPr/>
                      <p:nvPr/>
                    </p:nvPicPr>
                    <p:blipFill>
                      <a:blip r:embed="rId11"/>
                      <a:stretch>
                        <a:fillRect/>
                      </a:stretch>
                    </p:blipFill>
                    <p:spPr>
                      <a:xfrm>
                        <a:off x="5648342" y="3802159"/>
                        <a:ext cx="988483" cy="706059"/>
                      </a:xfrm>
                      <a:prstGeom prst="rect">
                        <a:avLst/>
                      </a:prstGeom>
                    </p:spPr>
                  </p:pic>
                </p:oleObj>
              </mc:Fallback>
            </mc:AlternateContent>
          </a:graphicData>
        </a:graphic>
      </p:graphicFrame>
      <p:grpSp>
        <p:nvGrpSpPr>
          <p:cNvPr id="90" name="Group 89"/>
          <p:cNvGrpSpPr/>
          <p:nvPr/>
        </p:nvGrpSpPr>
        <p:grpSpPr>
          <a:xfrm>
            <a:off x="4331771" y="1922449"/>
            <a:ext cx="381695" cy="306340"/>
            <a:chOff x="4331771" y="1922449"/>
            <a:chExt cx="381695" cy="306340"/>
          </a:xfrm>
          <a:effectLst/>
        </p:grpSpPr>
        <p:sp>
          <p:nvSpPr>
            <p:cNvPr id="91" name="Rectangle 90"/>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5" name="Object 94"/>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3222" name="Equation" r:id="rId12" imgW="139700" imgH="165100" progId="Equation.3">
                    <p:embed/>
                  </p:oleObj>
                </mc:Choice>
                <mc:Fallback>
                  <p:oleObj name="Equation" r:id="rId12" imgW="139700" imgH="165100" progId="Equation.3">
                    <p:embed/>
                    <p:pic>
                      <p:nvPicPr>
                        <p:cNvPr id="0" name=""/>
                        <p:cNvPicPr/>
                        <p:nvPr/>
                      </p:nvPicPr>
                      <p:blipFill>
                        <a:blip r:embed="rId13"/>
                        <a:stretch>
                          <a:fillRect/>
                        </a:stretch>
                      </p:blipFill>
                      <p:spPr>
                        <a:xfrm>
                          <a:off x="4406706" y="1941451"/>
                          <a:ext cx="242888" cy="287338"/>
                        </a:xfrm>
                        <a:prstGeom prst="rect">
                          <a:avLst/>
                        </a:prstGeom>
                      </p:spPr>
                    </p:pic>
                  </p:oleObj>
                </mc:Fallback>
              </mc:AlternateContent>
            </a:graphicData>
          </a:graphic>
        </p:graphicFrame>
      </p:grpSp>
      <p:grpSp>
        <p:nvGrpSpPr>
          <p:cNvPr id="96" name="Group 95"/>
          <p:cNvGrpSpPr/>
          <p:nvPr/>
        </p:nvGrpSpPr>
        <p:grpSpPr>
          <a:xfrm>
            <a:off x="4308681" y="720459"/>
            <a:ext cx="579497" cy="369332"/>
            <a:chOff x="4308681" y="720459"/>
            <a:chExt cx="579497" cy="369332"/>
          </a:xfrm>
          <a:effectLst/>
        </p:grpSpPr>
        <p:sp>
          <p:nvSpPr>
            <p:cNvPr id="97" name="Rectangle 9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9" name="Group 98"/>
          <p:cNvGrpSpPr/>
          <p:nvPr/>
        </p:nvGrpSpPr>
        <p:grpSpPr>
          <a:xfrm>
            <a:off x="898663" y="1334455"/>
            <a:ext cx="443626" cy="411225"/>
            <a:chOff x="898663" y="1334455"/>
            <a:chExt cx="443626" cy="411225"/>
          </a:xfrm>
          <a:effectLst/>
        </p:grpSpPr>
        <p:sp>
          <p:nvSpPr>
            <p:cNvPr id="100" name="Rectangle 99"/>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2" name="Group 101"/>
          <p:cNvGrpSpPr/>
          <p:nvPr/>
        </p:nvGrpSpPr>
        <p:grpSpPr>
          <a:xfrm>
            <a:off x="7896495" y="1619503"/>
            <a:ext cx="579497" cy="369332"/>
            <a:chOff x="6366719" y="2492739"/>
            <a:chExt cx="579497" cy="369332"/>
          </a:xfrm>
          <a:effectLst/>
        </p:grpSpPr>
        <p:sp>
          <p:nvSpPr>
            <p:cNvPr id="103" name="Rectangle 10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53967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88">
                                            <p:txEl>
                                              <p:pRg st="0" end="0"/>
                                            </p:txEl>
                                          </p:spTgt>
                                        </p:tgtEl>
                                        <p:attrNameLst>
                                          <p:attrName>style.visibility</p:attrName>
                                        </p:attrNameLst>
                                      </p:cBhvr>
                                      <p:to>
                                        <p:strVal val="visible"/>
                                      </p:to>
                                    </p:set>
                                    <p:animEffect transition="in" filter="fade">
                                      <p:cBhvr>
                                        <p:cTn id="20" dur="500"/>
                                        <p:tgtEl>
                                          <p:spTgt spid="88">
                                            <p:txEl>
                                              <p:pRg st="0" end="0"/>
                                            </p:txEl>
                                          </p:spTgt>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animEffect transition="in" filter="fade">
                                      <p:cBhvr>
                                        <p:cTn id="35" dur="500"/>
                                        <p:tgtEl>
                                          <p:spTgt spid="6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88">
                                            <p:txEl>
                                              <p:pRg st="0" end="0"/>
                                            </p:txEl>
                                          </p:spTgt>
                                        </p:tgtEl>
                                      </p:cBhvr>
                                    </p:animEffect>
                                    <p:set>
                                      <p:cBhvr>
                                        <p:cTn id="40" dur="1" fill="hold">
                                          <p:stCondLst>
                                            <p:cond delay="499"/>
                                          </p:stCondLst>
                                        </p:cTn>
                                        <p:tgtEl>
                                          <p:spTgt spid="88">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9">
                                            <p:txEl>
                                              <p:pRg st="3" end="3"/>
                                            </p:txEl>
                                          </p:spTgt>
                                        </p:tgtEl>
                                        <p:attrNameLst>
                                          <p:attrName>style.visibility</p:attrName>
                                        </p:attrNameLst>
                                      </p:cBhvr>
                                      <p:to>
                                        <p:strVal val="visible"/>
                                      </p:to>
                                    </p:set>
                                    <p:animEffect transition="in" filter="fade">
                                      <p:cBhvr>
                                        <p:cTn id="50" dur="500"/>
                                        <p:tgtEl>
                                          <p:spTgt spid="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P spid="70" grpId="0" animBg="1"/>
      <p:bldP spid="72" grpId="0" animBg="1"/>
      <p:bldP spid="73" grpId="0" animBg="1"/>
      <p:bldP spid="87" grpId="0"/>
      <p:bldP spid="88"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364196"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467436" cy="1746172"/>
          </a:xfrm>
        </p:spPr>
        <p:txBody>
          <a:bodyPr>
            <a:noAutofit/>
          </a:bodyPr>
          <a:lstStyle/>
          <a:p>
            <a:r>
              <a:rPr lang="en-US" sz="2200" dirty="0" smtClean="0"/>
              <a:t>Recovering x known as learning with errors</a:t>
            </a:r>
          </a:p>
          <a:p>
            <a:r>
              <a:rPr lang="en-US" sz="2200" dirty="0" smtClean="0"/>
              <a:t>[Regev05] shows solving LWE implies approximating lattice problems </a:t>
            </a:r>
          </a:p>
          <a:p>
            <a:r>
              <a:rPr lang="en-US" sz="2200" dirty="0" smtClean="0"/>
              <a:t>Error is drawn from Gaussian 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3603043" y="311682"/>
            <a:ext cx="789702" cy="1267396"/>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791697555"/>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4654"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sp>
        <p:nvSpPr>
          <p:cNvPr id="29" name="Rectangle 28"/>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Tree>
    <p:extLst>
      <p:ext uri="{BB962C8B-B14F-4D97-AF65-F5344CB8AC3E}">
        <p14:creationId xmlns:p14="http://schemas.microsoft.com/office/powerpoint/2010/main" val="18751567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4" grpId="0" build="p"/>
      <p:bldP spid="17" grpId="0" animBg="1"/>
      <p:bldP spid="18" grpId="0" animBg="1"/>
      <p:bldP spid="19" grpId="0"/>
      <p:bldP spid="21" grpId="0" animBg="1"/>
      <p:bldP spid="22" grpId="0"/>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199" y="4828032"/>
            <a:ext cx="8375073"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is drawn from Gaussian 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3448924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5677"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6" name="Group 35"/>
          <p:cNvGrpSpPr/>
          <p:nvPr/>
        </p:nvGrpSpPr>
        <p:grpSpPr>
          <a:xfrm rot="5400000">
            <a:off x="3603042" y="312531"/>
            <a:ext cx="789704" cy="1267396"/>
            <a:chOff x="24962" y="1600200"/>
            <a:chExt cx="789702" cy="3048000"/>
          </a:xfrm>
        </p:grpSpPr>
        <p:sp>
          <p:nvSpPr>
            <p:cNvPr id="37" name="Left Brace 3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45" name="TextBox 44"/>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2488407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467436"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is drawn from Gaussian distribution</a:t>
            </a:r>
          </a:p>
          <a:p>
            <a:r>
              <a:rPr lang="en-US" sz="2200" dirty="0"/>
              <a:t>[AkaviaGoldwasserKalai09] show if LWE is secure on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a:t>
            </a:r>
            <a:r>
              <a:rPr lang="en-US" sz="2200" i="1" dirty="0">
                <a:solidFill>
                  <a:schemeClr val="bg1"/>
                </a:solidFill>
                <a:latin typeface="Times New Roman"/>
                <a:cs typeface="Times New Roman"/>
              </a:rPr>
              <a:t>w</a:t>
            </a:r>
            <a:r>
              <a:rPr lang="en-US" sz="2200" baseline="-25000" dirty="0">
                <a:solidFill>
                  <a:schemeClr val="bg1"/>
                </a:solidFill>
                <a:latin typeface="Times New Roman"/>
                <a:cs typeface="Times New Roman"/>
              </a:rPr>
              <a:t>0</a:t>
            </a:r>
            <a:r>
              <a:rPr lang="en-US" sz="2200" dirty="0">
                <a:solidFill>
                  <a:schemeClr val="bg1"/>
                </a:solidFill>
                <a:latin typeface="Times New Roman"/>
                <a:cs typeface="Times New Roman"/>
              </a:rPr>
              <a:t> </a:t>
            </a:r>
            <a:br>
              <a:rPr lang="en-US" sz="2200" dirty="0">
                <a:solidFill>
                  <a:schemeClr val="bg1"/>
                </a:solidFill>
                <a:latin typeface="Times New Roman"/>
                <a:cs typeface="Times New Roman"/>
              </a:rPr>
            </a:br>
            <a:r>
              <a:rPr lang="en-US" sz="2200" dirty="0">
                <a:solidFill>
                  <a:schemeClr val="bg1"/>
                </a:solidFill>
              </a:rPr>
              <a:t>then </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2 </a:t>
            </a:r>
            <a:r>
              <a:rPr lang="en-US" sz="2200" dirty="0">
                <a:solidFill>
                  <a:schemeClr val="bg1"/>
                </a:solidFill>
                <a:latin typeface="Times New Roman"/>
                <a:cs typeface="Times New Roman"/>
              </a:rPr>
              <a:t>| A, b</a:t>
            </a:r>
            <a:r>
              <a:rPr lang="en-US" sz="2200" dirty="0">
                <a:solidFill>
                  <a:schemeClr val="bg1"/>
                </a:solidFill>
              </a:rPr>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196035517"/>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6701"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45" name="Rectangle 44"/>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46" name="TextBox 45"/>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9381847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467436"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is drawn from Gaussian 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9286690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7725"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36" name="Rectangle 35"/>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37" name="TextBox 36"/>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42764748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199" y="4828032"/>
            <a:ext cx="8395421" cy="1746172"/>
          </a:xfrm>
        </p:spPr>
        <p:txBody>
          <a:bodyPr>
            <a:noAutofit/>
          </a:bodyPr>
          <a:lstStyle/>
          <a:p>
            <a:r>
              <a:rPr lang="en-US" sz="2200" dirty="0" smtClean="0"/>
              <a:t>Recovering x known as learning with errors</a:t>
            </a:r>
          </a:p>
          <a:p>
            <a:r>
              <a:rPr lang="en-US" sz="2200" dirty="0" smtClean="0"/>
              <a:t>[Regev05] </a:t>
            </a:r>
            <a:r>
              <a:rPr lang="en-US" sz="2200" dirty="0"/>
              <a:t>shows solving LWE implies approximating lattice problems </a:t>
            </a:r>
          </a:p>
          <a:p>
            <a:r>
              <a:rPr lang="en-US" sz="2200" dirty="0" smtClean="0"/>
              <a:t>Error is drawn from Gaussian 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881202" y="-174481"/>
            <a:ext cx="5695657" cy="1214441"/>
          </a:xfrm>
        </p:spPr>
        <p:txBody>
          <a:bodyPr>
            <a:normAutofit/>
          </a:bodyPr>
          <a:lstStyle/>
          <a:p>
            <a:r>
              <a:rPr lang="en-US" sz="4000" dirty="0" smtClean="0"/>
              <a:t>Our Construction</a:t>
            </a:r>
            <a:endParaRPr lang="en-US" sz="4000"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421085271"/>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8749"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sp>
        <p:nvSpPr>
          <p:cNvPr id="37" name="Rectangle 36"/>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p>
        </p:txBody>
      </p:sp>
      <p:sp>
        <p:nvSpPr>
          <p:cNvPr id="38" name="TextBox 37"/>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45" name="Rectangle 4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48" name="Rectangle 47"/>
          <p:cNvSpPr/>
          <p:nvPr/>
        </p:nvSpPr>
        <p:spPr>
          <a:xfrm>
            <a:off x="7257935" y="89630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7672726" y="855294"/>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0" name="Rectangle 49"/>
          <p:cNvSpPr/>
          <p:nvPr/>
        </p:nvSpPr>
        <p:spPr>
          <a:xfrm>
            <a:off x="7255971" y="47510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670761" y="46823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56" name="Rectangle 55"/>
          <p:cNvSpPr/>
          <p:nvPr/>
        </p:nvSpPr>
        <p:spPr bwMode="auto">
          <a:xfrm>
            <a:off x="3352456" y="1426472"/>
            <a:ext cx="1275181" cy="3042635"/>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0" name="Rectangle 59"/>
          <p:cNvSpPr/>
          <p:nvPr/>
        </p:nvSpPr>
        <p:spPr bwMode="auto">
          <a:xfrm>
            <a:off x="7446818" y="1418797"/>
            <a:ext cx="727364" cy="305031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w</a:t>
            </a:r>
            <a:r>
              <a:rPr kumimoji="0" lang="en-US" sz="3600" b="1" u="none" strike="noStrike" cap="none" normalizeH="0" baseline="-25000" dirty="0" smtClean="0">
                <a:ln>
                  <a:noFill/>
                </a:ln>
                <a:solidFill>
                  <a:schemeClr val="bg1"/>
                </a:solidFill>
                <a:effectLst/>
                <a:latin typeface="Times New Roman"/>
                <a:cs typeface="Times New Roman"/>
              </a:rPr>
              <a:t>0</a:t>
            </a:r>
          </a:p>
        </p:txBody>
      </p:sp>
      <p:sp>
        <p:nvSpPr>
          <p:cNvPr id="61" name="Rectangle 60"/>
          <p:cNvSpPr/>
          <p:nvPr/>
        </p:nvSpPr>
        <p:spPr bwMode="auto">
          <a:xfrm>
            <a:off x="8497468" y="1412432"/>
            <a:ext cx="422557" cy="305031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2" name="Rectangle 61"/>
          <p:cNvSpPr/>
          <p:nvPr/>
        </p:nvSpPr>
        <p:spPr bwMode="auto">
          <a:xfrm>
            <a:off x="6550779" y="2050812"/>
            <a:ext cx="629292" cy="677858"/>
          </a:xfrm>
          <a:prstGeom prst="rect">
            <a:avLst/>
          </a:prstGeom>
          <a:solidFill>
            <a:srgbClr val="0011B2"/>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x</a:t>
            </a:r>
            <a:r>
              <a:rPr kumimoji="0" lang="en-US" sz="3600" b="1" u="none" strike="noStrike" cap="none" normalizeH="0" baseline="-25000" dirty="0" smtClean="0">
                <a:ln>
                  <a:noFill/>
                </a:ln>
                <a:solidFill>
                  <a:srgbClr val="FFFFFF"/>
                </a:solidFill>
                <a:effectLst/>
                <a:latin typeface="Times New Roman"/>
                <a:cs typeface="Times New Roman"/>
              </a:rPr>
              <a:t>2</a:t>
            </a:r>
          </a:p>
        </p:txBody>
      </p:sp>
      <p:sp>
        <p:nvSpPr>
          <p:cNvPr id="52" name="Rectangle 51"/>
          <p:cNvSpPr/>
          <p:nvPr/>
        </p:nvSpPr>
        <p:spPr bwMode="auto">
          <a:xfrm>
            <a:off x="5051629" y="1430342"/>
            <a:ext cx="1271988" cy="30324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4" name="Rectangle 53"/>
          <p:cNvSpPr/>
          <p:nvPr/>
        </p:nvSpPr>
        <p:spPr bwMode="auto">
          <a:xfrm>
            <a:off x="3348563" y="1430342"/>
            <a:ext cx="1275181" cy="3042635"/>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5046140" y="1440577"/>
            <a:ext cx="1271988" cy="303240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42745634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animBg="1"/>
      <p:bldP spid="49" grpId="0"/>
      <p:bldP spid="50" grpId="0" animBg="1"/>
      <p:bldP spid="51" grpId="0"/>
      <p:bldP spid="56" grpId="0" animBg="1"/>
      <p:bldP spid="60" grpId="0" animBg="1"/>
      <p:bldP spid="61" grpId="0" animBg="1"/>
      <p:bldP spid="62" grpId="0" animBg="1"/>
      <p:bldP spid="52" grpId="0" animBg="1"/>
      <p:bldP spid="54"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a:effectLst/>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a:effectLst/>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288897474"/>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019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a:effectLst/>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a:effectLst/>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a:effectLst/>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a:effectLst/>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218474457"/>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0191"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08964648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0192"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2215034" y="926808"/>
            <a:ext cx="777240" cy="1042416"/>
            <a:chOff x="6851954" y="2558145"/>
            <a:chExt cx="967619" cy="1491952"/>
          </a:xfrm>
          <a:effectLst/>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effectLst/>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a:effectLst/>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a:effectLst/>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96" name="Group 95"/>
          <p:cNvGrpSpPr/>
          <p:nvPr/>
        </p:nvGrpSpPr>
        <p:grpSpPr>
          <a:xfrm>
            <a:off x="3743715" y="1886802"/>
            <a:ext cx="381695" cy="306340"/>
            <a:chOff x="4331771" y="1922449"/>
            <a:chExt cx="381695" cy="306340"/>
          </a:xfrm>
          <a:effectLst/>
        </p:grpSpPr>
        <p:sp>
          <p:nvSpPr>
            <p:cNvPr id="97" name="Rectangle 96"/>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8" name="Object 97"/>
            <p:cNvGraphicFramePr>
              <a:graphicFrameLocks noChangeAspect="1"/>
            </p:cNvGraphicFramePr>
            <p:nvPr>
              <p:extLst>
                <p:ext uri="{D42A27DB-BD31-4B8C-83A1-F6EECF244321}">
                  <p14:modId xmlns:p14="http://schemas.microsoft.com/office/powerpoint/2010/main" val="68733996"/>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0193"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9" name="Group 98"/>
          <p:cNvGrpSpPr/>
          <p:nvPr/>
        </p:nvGrpSpPr>
        <p:grpSpPr>
          <a:xfrm>
            <a:off x="3735413" y="697369"/>
            <a:ext cx="579497" cy="369332"/>
            <a:chOff x="4308681" y="720459"/>
            <a:chExt cx="579497" cy="369332"/>
          </a:xfrm>
          <a:effectLst/>
        </p:grpSpPr>
        <p:sp>
          <p:nvSpPr>
            <p:cNvPr id="100" name="Rectangle 99"/>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2" name="Group 101"/>
          <p:cNvGrpSpPr/>
          <p:nvPr/>
        </p:nvGrpSpPr>
        <p:grpSpPr>
          <a:xfrm>
            <a:off x="898663" y="1334455"/>
            <a:ext cx="443626" cy="411225"/>
            <a:chOff x="898663" y="1334455"/>
            <a:chExt cx="443626" cy="411225"/>
          </a:xfrm>
          <a:effectLst/>
        </p:grpSpPr>
        <p:sp>
          <p:nvSpPr>
            <p:cNvPr id="103" name="Rectangle 102"/>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5" name="Group 104"/>
          <p:cNvGrpSpPr/>
          <p:nvPr/>
        </p:nvGrpSpPr>
        <p:grpSpPr>
          <a:xfrm>
            <a:off x="7896495" y="1619503"/>
            <a:ext cx="579497" cy="369332"/>
            <a:chOff x="6366719" y="2492739"/>
            <a:chExt cx="579497" cy="369332"/>
          </a:xfrm>
          <a:effectLst/>
        </p:grpSpPr>
        <p:sp>
          <p:nvSpPr>
            <p:cNvPr id="106" name="Rectangle 10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4336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50237640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521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728141781"/>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5211"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587318"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70907994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5212"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chemeClr val="bg1"/>
                  </a:solidFill>
                  <a:latin typeface="Times New Roman"/>
                  <a:cs typeface="Times New Roman"/>
                </a:rPr>
                <a:t>2</a:t>
              </a:r>
              <a:endParaRPr lang="en-US" baseline="-25000" dirty="0">
                <a:solidFill>
                  <a:schemeClr val="bg1"/>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81833406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5213"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129" name="Content Placeholder 2"/>
          <p:cNvSpPr>
            <a:spLocks noGrp="1"/>
          </p:cNvSpPr>
          <p:nvPr>
            <p:ph idx="1"/>
          </p:nvPr>
        </p:nvSpPr>
        <p:spPr>
          <a:xfrm>
            <a:off x="457200" y="3683000"/>
            <a:ext cx="8229600" cy="2851727"/>
          </a:xfrm>
        </p:spPr>
        <p:txBody>
          <a:bodyPr>
            <a:normAutofit fontScale="85000" lnSpcReduction="20000"/>
          </a:bodyPr>
          <a:lstStyle/>
          <a:p>
            <a:r>
              <a:rPr lang="en-US" sz="2400" dirty="0" smtClean="0"/>
              <a:t>In LWE, error needs to be Gaussian</a:t>
            </a:r>
          </a:p>
          <a:p>
            <a:r>
              <a:rPr lang="en-US" sz="2400" dirty="0" smtClean="0"/>
              <a:t>Unlikely our source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is distributed like the discretized Gaussian</a:t>
            </a:r>
            <a:endParaRPr lang="en-US" sz="2400" dirty="0"/>
          </a:p>
          <a:p>
            <a:r>
              <a:rPr lang="en-US" sz="2400" dirty="0" smtClean="0"/>
              <a:t>First Idea: map our source distribution to Gaussian </a:t>
            </a:r>
            <a:br>
              <a:rPr lang="en-US" sz="2400" dirty="0" smtClean="0"/>
            </a:br>
            <a:r>
              <a:rPr lang="en-US" sz="2400" dirty="0" smtClean="0"/>
              <a:t>using sampling function </a:t>
            </a:r>
            <a:r>
              <a:rPr lang="en-US" sz="2400" dirty="0" smtClean="0">
                <a:latin typeface="Times New Roman"/>
                <a:cs typeface="Times New Roman"/>
              </a:rPr>
              <a:t>Gauss()</a:t>
            </a:r>
          </a:p>
          <a:p>
            <a:r>
              <a:rPr lang="en-US" sz="2400" dirty="0" smtClean="0">
                <a:solidFill>
                  <a:schemeClr val="bg1"/>
                </a:solidFill>
              </a:rPr>
              <a:t>Lets try to construct </a:t>
            </a:r>
            <a:r>
              <a:rPr lang="en-US" sz="2400" i="1" dirty="0" smtClean="0">
                <a:solidFill>
                  <a:schemeClr val="bg1"/>
                </a:solidFill>
                <a:latin typeface="Times New Roman"/>
                <a:cs typeface="Times New Roman"/>
              </a:rPr>
              <a:t>Rep</a:t>
            </a:r>
            <a:r>
              <a:rPr lang="en-US" sz="2400" dirty="0" smtClean="0">
                <a:solidFill>
                  <a:schemeClr val="bg1"/>
                </a:solidFill>
                <a:latin typeface="Calibri"/>
                <a:cs typeface="Calibri"/>
              </a:rPr>
              <a:t> in this setting</a:t>
            </a:r>
          </a:p>
          <a:p>
            <a:r>
              <a:rPr lang="en-US" sz="2400" dirty="0" smtClean="0">
                <a:solidFill>
                  <a:schemeClr val="bg1"/>
                </a:solidFill>
              </a:rPr>
              <a:t>Idea: </a:t>
            </a:r>
            <a:r>
              <a:rPr lang="en-US" sz="2400" dirty="0" smtClean="0">
                <a:solidFill>
                  <a:schemeClr val="bg1"/>
                </a:solidFill>
                <a:latin typeface="Times New Roman"/>
                <a:cs typeface="Times New Roman"/>
              </a:rPr>
              <a:t>Decode(</a:t>
            </a:r>
            <a:r>
              <a:rPr lang="en-US" sz="2400" i="1" dirty="0" smtClean="0">
                <a:solidFill>
                  <a:schemeClr val="bg1"/>
                </a:solidFill>
                <a:latin typeface="Times New Roman"/>
                <a:cs typeface="Times New Roman"/>
              </a:rPr>
              <a:t>b</a:t>
            </a:r>
            <a:r>
              <a:rPr lang="en-US" sz="2400" dirty="0" smtClean="0">
                <a:solidFill>
                  <a:schemeClr val="bg1"/>
                </a:solidFill>
                <a:latin typeface="Times New Roman"/>
                <a:cs typeface="Times New Roman"/>
              </a:rPr>
              <a:t> -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 = </a:t>
            </a:r>
            <a:br>
              <a:rPr lang="en-US" sz="2400" dirty="0" smtClean="0">
                <a:solidFill>
                  <a:schemeClr val="bg1"/>
                </a:solidFill>
                <a:latin typeface="Times New Roman"/>
                <a:cs typeface="Times New Roman"/>
              </a:rPr>
            </a:br>
            <a:r>
              <a:rPr lang="en-US" sz="2400" dirty="0" smtClean="0">
                <a:solidFill>
                  <a:schemeClr val="bg1"/>
                </a:solidFill>
                <a:latin typeface="Times New Roman"/>
                <a:cs typeface="Times New Roman"/>
              </a:rPr>
              <a:t>			Decode(</a:t>
            </a:r>
            <a:r>
              <a:rPr lang="en-US" sz="2400" i="1" dirty="0" smtClean="0">
                <a:solidFill>
                  <a:schemeClr val="bg1"/>
                </a:solidFill>
                <a:latin typeface="Times New Roman"/>
                <a:cs typeface="Times New Roman"/>
              </a:rPr>
              <a:t>Ax</a:t>
            </a:r>
            <a:r>
              <a:rPr lang="en-US" sz="2400" dirty="0" smtClean="0">
                <a:solidFill>
                  <a:schemeClr val="bg1"/>
                </a:solidFill>
                <a:latin typeface="Times New Roman"/>
                <a:cs typeface="Times New Roman"/>
              </a:rPr>
              <a:t> +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0</a:t>
            </a:r>
            <a:r>
              <a:rPr lang="en-US" sz="2400" dirty="0" smtClean="0">
                <a:solidFill>
                  <a:schemeClr val="bg1"/>
                </a:solidFill>
                <a:latin typeface="Times New Roman"/>
                <a:cs typeface="Times New Roman"/>
              </a:rPr>
              <a:t>) -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a:t>
            </a:r>
          </a:p>
          <a:p>
            <a:r>
              <a:rPr lang="en-US" sz="2400" dirty="0" smtClean="0">
                <a:solidFill>
                  <a:schemeClr val="bg1"/>
                </a:solidFill>
              </a:rPr>
              <a:t>Challenge: Distance between </a:t>
            </a:r>
            <a:r>
              <a:rPr lang="en-US" sz="2400" i="1" dirty="0" smtClean="0">
                <a:solidFill>
                  <a:schemeClr val="bg1"/>
                </a:solidFill>
                <a:latin typeface="Times New Roman"/>
                <a:cs typeface="Times New Roman"/>
              </a:rPr>
              <a:t>d</a:t>
            </a:r>
            <a:r>
              <a:rPr lang="en-US" sz="2400" dirty="0" smtClean="0">
                <a:solidFill>
                  <a:schemeClr val="bg1"/>
                </a:solidFill>
                <a:latin typeface="Times New Roman"/>
                <a:cs typeface="Times New Roman"/>
              </a:rPr>
              <a:t>(Gauss(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0</a:t>
            </a:r>
            <a:r>
              <a:rPr lang="en-US" sz="2400" dirty="0" smtClean="0">
                <a:solidFill>
                  <a:schemeClr val="bg1"/>
                </a:solidFill>
                <a:latin typeface="Times New Roman"/>
                <a:cs typeface="Times New Roman"/>
              </a:rPr>
              <a:t>), Gauss(</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a:t>
            </a:r>
            <a:br>
              <a:rPr lang="en-US" sz="2400" dirty="0" smtClean="0">
                <a:solidFill>
                  <a:schemeClr val="bg1"/>
                </a:solidFill>
                <a:latin typeface="Times New Roman"/>
                <a:cs typeface="Times New Roman"/>
              </a:rPr>
            </a:br>
            <a:r>
              <a:rPr lang="en-US" sz="2400" dirty="0" smtClean="0">
                <a:solidFill>
                  <a:schemeClr val="bg1"/>
                </a:solidFill>
              </a:rPr>
              <a:t>may be much higher than </a:t>
            </a:r>
            <a:r>
              <a:rPr lang="en-US" sz="2400" i="1" dirty="0" smtClean="0">
                <a:solidFill>
                  <a:schemeClr val="bg1"/>
                </a:solidFill>
                <a:latin typeface="Times New Roman"/>
                <a:cs typeface="Times New Roman"/>
              </a:rPr>
              <a:t>d</a:t>
            </a:r>
            <a:r>
              <a:rPr lang="en-US" sz="2400" dirty="0" smtClean="0">
                <a:solidFill>
                  <a:schemeClr val="bg1"/>
                </a:solidFill>
                <a:latin typeface="Times New Roman"/>
                <a:cs typeface="Times New Roman"/>
              </a:rPr>
              <a:t>(</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0</a:t>
            </a:r>
            <a:r>
              <a:rPr lang="en-US" sz="2400" dirty="0" smtClean="0">
                <a:solidFill>
                  <a:schemeClr val="bg1"/>
                </a:solidFill>
                <a:latin typeface="Times New Roman"/>
                <a:cs typeface="Times New Roman"/>
              </a:rPr>
              <a:t>, </a:t>
            </a:r>
            <a:r>
              <a:rPr lang="en-US" sz="2400" i="1" dirty="0" smtClean="0">
                <a:solidFill>
                  <a:schemeClr val="bg1"/>
                </a:solidFill>
                <a:latin typeface="Times New Roman"/>
                <a:cs typeface="Times New Roman"/>
              </a:rPr>
              <a:t>w</a:t>
            </a:r>
            <a:r>
              <a:rPr lang="en-US" sz="2400" baseline="-25000" dirty="0" smtClean="0">
                <a:solidFill>
                  <a:schemeClr val="bg1"/>
                </a:solidFill>
                <a:latin typeface="Times New Roman"/>
                <a:cs typeface="Times New Roman"/>
              </a:rPr>
              <a:t>1</a:t>
            </a:r>
            <a:r>
              <a:rPr lang="en-US" sz="2400" dirty="0" smtClean="0">
                <a:solidFill>
                  <a:schemeClr val="bg1"/>
                </a:solidFill>
                <a:latin typeface="Times New Roman"/>
                <a:cs typeface="Times New Roman"/>
              </a:rPr>
              <a:t>)</a:t>
            </a:r>
          </a:p>
        </p:txBody>
      </p:sp>
      <p:grpSp>
        <p:nvGrpSpPr>
          <p:cNvPr id="9" name="Group 8"/>
          <p:cNvGrpSpPr/>
          <p:nvPr/>
        </p:nvGrpSpPr>
        <p:grpSpPr>
          <a:xfrm>
            <a:off x="2780324" y="1298294"/>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
        <p:nvSpPr>
          <p:cNvPr id="54" name="Rectangle 53"/>
          <p:cNvSpPr/>
          <p:nvPr/>
        </p:nvSpPr>
        <p:spPr>
          <a:xfrm>
            <a:off x="5389823" y="4859958"/>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4687032"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980275"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273518"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2480263" y="4859958"/>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59070" y="4859958"/>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026233" y="4859958"/>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bwMode="auto">
          <a:xfrm>
            <a:off x="1028809" y="5491689"/>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62" name="Rectangle 61"/>
          <p:cNvSpPr/>
          <p:nvPr/>
        </p:nvSpPr>
        <p:spPr>
          <a:xfrm>
            <a:off x="1026233" y="4859959"/>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63" name="TextBox 62"/>
          <p:cNvSpPr txBox="1"/>
          <p:nvPr/>
        </p:nvSpPr>
        <p:spPr>
          <a:xfrm>
            <a:off x="387659" y="485995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64" name="TextBox 63"/>
          <p:cNvSpPr txBox="1"/>
          <p:nvPr/>
        </p:nvSpPr>
        <p:spPr>
          <a:xfrm>
            <a:off x="387659" y="5766535"/>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65" name="Group 64"/>
          <p:cNvGrpSpPr/>
          <p:nvPr/>
        </p:nvGrpSpPr>
        <p:grpSpPr>
          <a:xfrm>
            <a:off x="1137437" y="5491689"/>
            <a:ext cx="940739" cy="1104229"/>
            <a:chOff x="722838" y="2489871"/>
            <a:chExt cx="940739" cy="1104229"/>
          </a:xfrm>
        </p:grpSpPr>
        <p:sp>
          <p:nvSpPr>
            <p:cNvPr id="66" name="Rectangle 6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3" name="Picture 72"/>
              <p:cNvPicPr>
                <a:picLocks noChangeAspect="1"/>
              </p:cNvPicPr>
              <p:nvPr/>
            </p:nvPicPr>
            <p:blipFill>
              <a:blip r:embed="rId12"/>
              <a:stretch>
                <a:fillRect/>
              </a:stretch>
            </p:blipFill>
            <p:spPr>
              <a:xfrm>
                <a:off x="722838" y="3073400"/>
                <a:ext cx="732837" cy="520700"/>
              </a:xfrm>
              <a:prstGeom prst="rect">
                <a:avLst/>
              </a:prstGeom>
            </p:spPr>
          </p:pic>
          <p:sp>
            <p:nvSpPr>
              <p:cNvPr id="74" name="Oval 7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2092874" y="5491689"/>
            <a:ext cx="940739" cy="1104229"/>
            <a:chOff x="722838" y="2489871"/>
            <a:chExt cx="940739" cy="1104229"/>
          </a:xfrm>
        </p:grpSpPr>
        <p:sp>
          <p:nvSpPr>
            <p:cNvPr id="80" name="Rectangle 7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81" name="Group 80"/>
            <p:cNvGrpSpPr/>
            <p:nvPr/>
          </p:nvGrpSpPr>
          <p:grpSpPr>
            <a:xfrm>
              <a:off x="722838" y="3073400"/>
              <a:ext cx="732837" cy="520700"/>
              <a:chOff x="722838" y="3073400"/>
              <a:chExt cx="732837" cy="520700"/>
            </a:xfrm>
          </p:grpSpPr>
          <p:pic>
            <p:nvPicPr>
              <p:cNvPr id="82" name="Picture 81"/>
              <p:cNvPicPr>
                <a:picLocks noChangeAspect="1"/>
              </p:cNvPicPr>
              <p:nvPr/>
            </p:nvPicPr>
            <p:blipFill>
              <a:blip r:embed="rId12"/>
              <a:stretch>
                <a:fillRect/>
              </a:stretch>
            </p:blipFill>
            <p:spPr>
              <a:xfrm>
                <a:off x="722838" y="3073400"/>
                <a:ext cx="732837" cy="520700"/>
              </a:xfrm>
              <a:prstGeom prst="rect">
                <a:avLst/>
              </a:prstGeom>
            </p:spPr>
          </p:pic>
          <p:sp>
            <p:nvSpPr>
              <p:cNvPr id="83" name="Oval 82"/>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3048311" y="5491689"/>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12"/>
              <a:stretch>
                <a:fillRect/>
              </a:stretch>
            </p:blipFill>
            <p:spPr>
              <a:xfrm>
                <a:off x="722838" y="3073400"/>
                <a:ext cx="732837" cy="520700"/>
              </a:xfrm>
              <a:prstGeom prst="rect">
                <a:avLst/>
              </a:prstGeom>
            </p:spPr>
          </p:pic>
          <p:sp>
            <p:nvSpPr>
              <p:cNvPr id="90" name="Oval 89"/>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1" name="Group 90"/>
          <p:cNvGrpSpPr/>
          <p:nvPr/>
        </p:nvGrpSpPr>
        <p:grpSpPr>
          <a:xfrm>
            <a:off x="4003748" y="5491689"/>
            <a:ext cx="940739" cy="1104229"/>
            <a:chOff x="722838" y="2489871"/>
            <a:chExt cx="940739" cy="1104229"/>
          </a:xfrm>
        </p:grpSpPr>
        <p:sp>
          <p:nvSpPr>
            <p:cNvPr id="92" name="Rectangle 91"/>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93" name="Group 92"/>
            <p:cNvGrpSpPr/>
            <p:nvPr/>
          </p:nvGrpSpPr>
          <p:grpSpPr>
            <a:xfrm>
              <a:off x="722838" y="3073400"/>
              <a:ext cx="732837" cy="520700"/>
              <a:chOff x="722838" y="3073400"/>
              <a:chExt cx="732837" cy="520700"/>
            </a:xfrm>
          </p:grpSpPr>
          <p:pic>
            <p:nvPicPr>
              <p:cNvPr id="94" name="Picture 93"/>
              <p:cNvPicPr>
                <a:picLocks noChangeAspect="1"/>
              </p:cNvPicPr>
              <p:nvPr/>
            </p:nvPicPr>
            <p:blipFill>
              <a:blip r:embed="rId12"/>
              <a:stretch>
                <a:fillRect/>
              </a:stretch>
            </p:blipFill>
            <p:spPr>
              <a:xfrm>
                <a:off x="722838" y="3073400"/>
                <a:ext cx="732837" cy="520700"/>
              </a:xfrm>
              <a:prstGeom prst="rect">
                <a:avLst/>
              </a:prstGeom>
            </p:spPr>
          </p:pic>
          <p:sp>
            <p:nvSpPr>
              <p:cNvPr id="97" name="Oval 96"/>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1" name="Group 100"/>
          <p:cNvGrpSpPr/>
          <p:nvPr/>
        </p:nvGrpSpPr>
        <p:grpSpPr>
          <a:xfrm>
            <a:off x="5914622" y="5491689"/>
            <a:ext cx="940739" cy="1104229"/>
            <a:chOff x="722838" y="2489871"/>
            <a:chExt cx="940739" cy="1104229"/>
          </a:xfrm>
        </p:grpSpPr>
        <p:sp>
          <p:nvSpPr>
            <p:cNvPr id="103" name="Rectangle 10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04" name="Group 103"/>
            <p:cNvGrpSpPr/>
            <p:nvPr/>
          </p:nvGrpSpPr>
          <p:grpSpPr>
            <a:xfrm>
              <a:off x="722838" y="3073400"/>
              <a:ext cx="732837" cy="520700"/>
              <a:chOff x="722838" y="3073400"/>
              <a:chExt cx="732837" cy="520700"/>
            </a:xfrm>
          </p:grpSpPr>
          <p:pic>
            <p:nvPicPr>
              <p:cNvPr id="105" name="Picture 104"/>
              <p:cNvPicPr>
                <a:picLocks noChangeAspect="1"/>
              </p:cNvPicPr>
              <p:nvPr/>
            </p:nvPicPr>
            <p:blipFill>
              <a:blip r:embed="rId12"/>
              <a:stretch>
                <a:fillRect/>
              </a:stretch>
            </p:blipFill>
            <p:spPr>
              <a:xfrm>
                <a:off x="722838" y="3073400"/>
                <a:ext cx="732837" cy="520700"/>
              </a:xfrm>
              <a:prstGeom prst="rect">
                <a:avLst/>
              </a:prstGeom>
            </p:spPr>
          </p:pic>
          <p:sp>
            <p:nvSpPr>
              <p:cNvPr id="106" name="Oval 105"/>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7" name="Group 106"/>
          <p:cNvGrpSpPr/>
          <p:nvPr/>
        </p:nvGrpSpPr>
        <p:grpSpPr>
          <a:xfrm>
            <a:off x="4959185" y="5491689"/>
            <a:ext cx="940739" cy="1104229"/>
            <a:chOff x="722838" y="2489871"/>
            <a:chExt cx="940739" cy="1104229"/>
          </a:xfrm>
        </p:grpSpPr>
        <p:sp>
          <p:nvSpPr>
            <p:cNvPr id="108" name="Rectangle 10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09" name="Group 108"/>
            <p:cNvGrpSpPr/>
            <p:nvPr/>
          </p:nvGrpSpPr>
          <p:grpSpPr>
            <a:xfrm>
              <a:off x="722838" y="3073400"/>
              <a:ext cx="732837" cy="520700"/>
              <a:chOff x="722838" y="3073400"/>
              <a:chExt cx="732837" cy="520700"/>
            </a:xfrm>
          </p:grpSpPr>
          <p:pic>
            <p:nvPicPr>
              <p:cNvPr id="110" name="Picture 109"/>
              <p:cNvPicPr>
                <a:picLocks noChangeAspect="1"/>
              </p:cNvPicPr>
              <p:nvPr/>
            </p:nvPicPr>
            <p:blipFill>
              <a:blip r:embed="rId12"/>
              <a:stretch>
                <a:fillRect/>
              </a:stretch>
            </p:blipFill>
            <p:spPr>
              <a:xfrm>
                <a:off x="722838" y="3073400"/>
                <a:ext cx="732837" cy="520700"/>
              </a:xfrm>
              <a:prstGeom prst="rect">
                <a:avLst/>
              </a:prstGeom>
            </p:spPr>
          </p:pic>
          <p:sp>
            <p:nvSpPr>
              <p:cNvPr id="130" name="Oval 129"/>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1" name="Group 130"/>
          <p:cNvGrpSpPr/>
          <p:nvPr/>
        </p:nvGrpSpPr>
        <p:grpSpPr>
          <a:xfrm>
            <a:off x="6870061" y="5491689"/>
            <a:ext cx="940739" cy="1104229"/>
            <a:chOff x="722838" y="2489871"/>
            <a:chExt cx="940739" cy="1104229"/>
          </a:xfrm>
        </p:grpSpPr>
        <p:sp>
          <p:nvSpPr>
            <p:cNvPr id="132" name="Rectangle 131"/>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33" name="Group 132"/>
            <p:cNvGrpSpPr/>
            <p:nvPr/>
          </p:nvGrpSpPr>
          <p:grpSpPr>
            <a:xfrm>
              <a:off x="722838" y="3073400"/>
              <a:ext cx="732837" cy="520700"/>
              <a:chOff x="722838" y="3073400"/>
              <a:chExt cx="732837" cy="520700"/>
            </a:xfrm>
          </p:grpSpPr>
          <p:pic>
            <p:nvPicPr>
              <p:cNvPr id="134" name="Picture 133"/>
              <p:cNvPicPr>
                <a:picLocks noChangeAspect="1"/>
              </p:cNvPicPr>
              <p:nvPr/>
            </p:nvPicPr>
            <p:blipFill>
              <a:blip r:embed="rId12"/>
              <a:stretch>
                <a:fillRect/>
              </a:stretch>
            </p:blipFill>
            <p:spPr>
              <a:xfrm>
                <a:off x="722838" y="3073400"/>
                <a:ext cx="732837" cy="520700"/>
              </a:xfrm>
              <a:prstGeom prst="rect">
                <a:avLst/>
              </a:prstGeom>
            </p:spPr>
          </p:pic>
          <p:sp>
            <p:nvSpPr>
              <p:cNvPr id="135" name="Oval 134"/>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77708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500"/>
                                        <p:tgtEl>
                                          <p:spTgt spid="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fade">
                                      <p:cBhvr>
                                        <p:cTn id="32" dur="500"/>
                                        <p:tgtEl>
                                          <p:spTgt spid="12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10" presetClass="entr" presetSubtype="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childTnLst>
                          </p:cTn>
                        </p:par>
                        <p:par>
                          <p:cTn id="75" fill="hold">
                            <p:stCondLst>
                              <p:cond delay="500"/>
                            </p:stCondLst>
                            <p:childTnLst>
                              <p:par>
                                <p:cTn id="76" presetID="10" presetClass="exit" presetSubtype="0" fill="hold" grpId="1" nodeType="afterEffect">
                                  <p:stCondLst>
                                    <p:cond delay="0"/>
                                  </p:stCondLst>
                                  <p:childTnLst>
                                    <p:animEffect transition="out" filter="fade">
                                      <p:cBhvr>
                                        <p:cTn id="77" dur="500"/>
                                        <p:tgtEl>
                                          <p:spTgt spid="60"/>
                                        </p:tgtEl>
                                      </p:cBhvr>
                                    </p:animEffect>
                                    <p:set>
                                      <p:cBhvr>
                                        <p:cTn id="78" dur="1" fill="hold">
                                          <p:stCondLst>
                                            <p:cond delay="499"/>
                                          </p:stCondLst>
                                        </p:cTn>
                                        <p:tgtEl>
                                          <p:spTgt spid="60"/>
                                        </p:tgtEl>
                                        <p:attrNameLst>
                                          <p:attrName>style.visibility</p:attrName>
                                        </p:attrNameLst>
                                      </p:cBhvr>
                                      <p:to>
                                        <p:strVal val="hidden"/>
                                      </p:to>
                                    </p:se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fade">
                                      <p:cBhvr>
                                        <p:cTn id="85" dur="500"/>
                                        <p:tgtEl>
                                          <p:spTgt spid="75"/>
                                        </p:tgtEl>
                                      </p:cBhvr>
                                    </p:animEffect>
                                  </p:childTnLst>
                                </p:cTn>
                              </p:par>
                            </p:childTnLst>
                          </p:cTn>
                        </p:par>
                        <p:par>
                          <p:cTn id="86" fill="hold">
                            <p:stCondLst>
                              <p:cond delay="1500"/>
                            </p:stCondLst>
                            <p:childTnLst>
                              <p:par>
                                <p:cTn id="87" presetID="10" presetClass="exit" presetSubtype="0" fill="hold" grpId="1" nodeType="afterEffect">
                                  <p:stCondLst>
                                    <p:cond delay="0"/>
                                  </p:stCondLst>
                                  <p:childTnLst>
                                    <p:animEffect transition="out" filter="fade">
                                      <p:cBhvr>
                                        <p:cTn id="88" dur="500"/>
                                        <p:tgtEl>
                                          <p:spTgt spid="59"/>
                                        </p:tgtEl>
                                      </p:cBhvr>
                                    </p:animEffect>
                                    <p:set>
                                      <p:cBhvr>
                                        <p:cTn id="89" dur="1" fill="hold">
                                          <p:stCondLst>
                                            <p:cond delay="499"/>
                                          </p:stCondLst>
                                        </p:cTn>
                                        <p:tgtEl>
                                          <p:spTgt spid="59"/>
                                        </p:tgtEl>
                                        <p:attrNameLst>
                                          <p:attrName>style.visibility</p:attrName>
                                        </p:attrNameLst>
                                      </p:cBhvr>
                                      <p:to>
                                        <p:strVal val="hidden"/>
                                      </p:to>
                                    </p:se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10" presetClass="entr" presetSubtype="0" fill="hold" nodeType="with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childTnLst>
                          </p:cTn>
                        </p:par>
                        <p:par>
                          <p:cTn id="97" fill="hold">
                            <p:stCondLst>
                              <p:cond delay="2500"/>
                            </p:stCondLst>
                            <p:childTnLst>
                              <p:par>
                                <p:cTn id="98" presetID="10" presetClass="exit" presetSubtype="0" fill="hold" grpId="1" nodeType="afterEffect">
                                  <p:stCondLst>
                                    <p:cond delay="0"/>
                                  </p:stCondLst>
                                  <p:childTnLst>
                                    <p:animEffect transition="out" filter="fade">
                                      <p:cBhvr>
                                        <p:cTn id="99" dur="500"/>
                                        <p:tgtEl>
                                          <p:spTgt spid="58"/>
                                        </p:tgtEl>
                                      </p:cBhvr>
                                    </p:animEffect>
                                    <p:set>
                                      <p:cBhvr>
                                        <p:cTn id="100" dur="1" fill="hold">
                                          <p:stCondLst>
                                            <p:cond delay="499"/>
                                          </p:stCondLst>
                                        </p:cTn>
                                        <p:tgtEl>
                                          <p:spTgt spid="58"/>
                                        </p:tgtEl>
                                        <p:attrNameLst>
                                          <p:attrName>style.visibility</p:attrName>
                                        </p:attrNameLst>
                                      </p:cBhvr>
                                      <p:to>
                                        <p:strVal val="hidden"/>
                                      </p:to>
                                    </p:set>
                                  </p:childTnLst>
                                </p:cTn>
                              </p:par>
                            </p:childTnLst>
                          </p:cTn>
                        </p:par>
                        <p:par>
                          <p:cTn id="101" fill="hold">
                            <p:stCondLst>
                              <p:cond delay="3000"/>
                            </p:stCondLst>
                            <p:childTnLst>
                              <p:par>
                                <p:cTn id="102" presetID="10" presetClass="entr" presetSubtype="0" fill="hold" grpId="0" nodeType="after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fade">
                                      <p:cBhvr>
                                        <p:cTn id="104" dur="500"/>
                                        <p:tgtEl>
                                          <p:spTgt spid="57"/>
                                        </p:tgtEl>
                                      </p:cBhvr>
                                    </p:animEffect>
                                  </p:childTnLst>
                                </p:cTn>
                              </p:par>
                              <p:par>
                                <p:cTn id="105" presetID="10"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fade">
                                      <p:cBhvr>
                                        <p:cTn id="107" dur="500"/>
                                        <p:tgtEl>
                                          <p:spTgt spid="91"/>
                                        </p:tgtEl>
                                      </p:cBhvr>
                                    </p:animEffect>
                                  </p:childTnLst>
                                </p:cTn>
                              </p:par>
                            </p:childTnLst>
                          </p:cTn>
                        </p:par>
                        <p:par>
                          <p:cTn id="108" fill="hold">
                            <p:stCondLst>
                              <p:cond delay="3500"/>
                            </p:stCondLst>
                            <p:childTnLst>
                              <p:par>
                                <p:cTn id="109" presetID="10" presetClass="exit" presetSubtype="0" fill="hold" grpId="1" nodeType="afterEffect">
                                  <p:stCondLst>
                                    <p:cond delay="0"/>
                                  </p:stCondLst>
                                  <p:childTnLst>
                                    <p:animEffect transition="out" filter="fade">
                                      <p:cBhvr>
                                        <p:cTn id="110" dur="500"/>
                                        <p:tgtEl>
                                          <p:spTgt spid="57"/>
                                        </p:tgtEl>
                                      </p:cBhvr>
                                    </p:animEffect>
                                    <p:set>
                                      <p:cBhvr>
                                        <p:cTn id="111" dur="1" fill="hold">
                                          <p:stCondLst>
                                            <p:cond delay="499"/>
                                          </p:stCondLst>
                                        </p:cTn>
                                        <p:tgtEl>
                                          <p:spTgt spid="57"/>
                                        </p:tgtEl>
                                        <p:attrNameLst>
                                          <p:attrName>style.visibility</p:attrName>
                                        </p:attrNameLst>
                                      </p:cBhvr>
                                      <p:to>
                                        <p:strVal val="hidden"/>
                                      </p:to>
                                    </p:set>
                                  </p:childTnLst>
                                </p:cTn>
                              </p:par>
                            </p:childTnLst>
                          </p:cTn>
                        </p:par>
                        <p:par>
                          <p:cTn id="112" fill="hold">
                            <p:stCondLst>
                              <p:cond delay="40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par>
                                <p:cTn id="116" presetID="10" presetClass="entr" presetSubtype="0" fill="hold" nodeType="withEffect">
                                  <p:stCondLst>
                                    <p:cond delay="0"/>
                                  </p:stCondLst>
                                  <p:childTnLst>
                                    <p:set>
                                      <p:cBhvr>
                                        <p:cTn id="117" dur="1" fill="hold">
                                          <p:stCondLst>
                                            <p:cond delay="0"/>
                                          </p:stCondLst>
                                        </p:cTn>
                                        <p:tgtEl>
                                          <p:spTgt spid="107"/>
                                        </p:tgtEl>
                                        <p:attrNameLst>
                                          <p:attrName>style.visibility</p:attrName>
                                        </p:attrNameLst>
                                      </p:cBhvr>
                                      <p:to>
                                        <p:strVal val="visible"/>
                                      </p:to>
                                    </p:set>
                                    <p:animEffect transition="in" filter="fade">
                                      <p:cBhvr>
                                        <p:cTn id="118" dur="500"/>
                                        <p:tgtEl>
                                          <p:spTgt spid="107"/>
                                        </p:tgtEl>
                                      </p:cBhvr>
                                    </p:animEffect>
                                  </p:childTnLst>
                                </p:cTn>
                              </p:par>
                            </p:childTnLst>
                          </p:cTn>
                        </p:par>
                        <p:par>
                          <p:cTn id="119" fill="hold">
                            <p:stCondLst>
                              <p:cond delay="4500"/>
                            </p:stCondLst>
                            <p:childTnLst>
                              <p:par>
                                <p:cTn id="120" presetID="10" presetClass="exit" presetSubtype="0" fill="hold" grpId="1" nodeType="afterEffect">
                                  <p:stCondLst>
                                    <p:cond delay="0"/>
                                  </p:stCondLst>
                                  <p:childTnLst>
                                    <p:animEffect transition="out" filter="fade">
                                      <p:cBhvr>
                                        <p:cTn id="121" dur="500"/>
                                        <p:tgtEl>
                                          <p:spTgt spid="56"/>
                                        </p:tgtEl>
                                      </p:cBhvr>
                                    </p:animEffect>
                                    <p:set>
                                      <p:cBhvr>
                                        <p:cTn id="122" dur="1" fill="hold">
                                          <p:stCondLst>
                                            <p:cond delay="499"/>
                                          </p:stCondLst>
                                        </p:cTn>
                                        <p:tgtEl>
                                          <p:spTgt spid="56"/>
                                        </p:tgtEl>
                                        <p:attrNameLst>
                                          <p:attrName>style.visibility</p:attrName>
                                        </p:attrNameLst>
                                      </p:cBhvr>
                                      <p:to>
                                        <p:strVal val="hidden"/>
                                      </p:to>
                                    </p:set>
                                  </p:childTnLst>
                                </p:cTn>
                              </p:par>
                            </p:childTnLst>
                          </p:cTn>
                        </p:par>
                        <p:par>
                          <p:cTn id="123" fill="hold">
                            <p:stCondLst>
                              <p:cond delay="5000"/>
                            </p:stCondLst>
                            <p:childTnLst>
                              <p:par>
                                <p:cTn id="124" presetID="10" presetClass="entr" presetSubtype="0" fill="hold" grpId="0" nodeType="after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fade">
                                      <p:cBhvr>
                                        <p:cTn id="126" dur="500"/>
                                        <p:tgtEl>
                                          <p:spTgt spid="55"/>
                                        </p:tgtEl>
                                      </p:cBhvr>
                                    </p:animEffect>
                                  </p:childTnLst>
                                </p:cTn>
                              </p:par>
                              <p:par>
                                <p:cTn id="127" presetID="10" presetClass="entr" presetSubtype="0" fill="hold" nodeType="with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fade">
                                      <p:cBhvr>
                                        <p:cTn id="129" dur="500"/>
                                        <p:tgtEl>
                                          <p:spTgt spid="101"/>
                                        </p:tgtEl>
                                      </p:cBhvr>
                                    </p:animEffect>
                                  </p:childTnLst>
                                </p:cTn>
                              </p:par>
                            </p:childTnLst>
                          </p:cTn>
                        </p:par>
                        <p:par>
                          <p:cTn id="130" fill="hold">
                            <p:stCondLst>
                              <p:cond delay="5500"/>
                            </p:stCondLst>
                            <p:childTnLst>
                              <p:par>
                                <p:cTn id="131" presetID="10" presetClass="exit" presetSubtype="0" fill="hold" grpId="1" nodeType="afterEffect">
                                  <p:stCondLst>
                                    <p:cond delay="0"/>
                                  </p:stCondLst>
                                  <p:childTnLst>
                                    <p:animEffect transition="out" filter="fade">
                                      <p:cBhvr>
                                        <p:cTn id="132" dur="500"/>
                                        <p:tgtEl>
                                          <p:spTgt spid="55"/>
                                        </p:tgtEl>
                                      </p:cBhvr>
                                    </p:animEffect>
                                    <p:set>
                                      <p:cBhvr>
                                        <p:cTn id="133" dur="1" fill="hold">
                                          <p:stCondLst>
                                            <p:cond delay="499"/>
                                          </p:stCondLst>
                                        </p:cTn>
                                        <p:tgtEl>
                                          <p:spTgt spid="55"/>
                                        </p:tgtEl>
                                        <p:attrNameLst>
                                          <p:attrName>style.visibility</p:attrName>
                                        </p:attrNameLst>
                                      </p:cBhvr>
                                      <p:to>
                                        <p:strVal val="hidden"/>
                                      </p:to>
                                    </p:set>
                                  </p:childTnLst>
                                </p:cTn>
                              </p:par>
                            </p:childTnLst>
                          </p:cTn>
                        </p:par>
                        <p:par>
                          <p:cTn id="134" fill="hold">
                            <p:stCondLst>
                              <p:cond delay="6000"/>
                            </p:stCondLst>
                            <p:childTnLst>
                              <p:par>
                                <p:cTn id="135" presetID="10" presetClass="entr" presetSubtype="0" fill="hold" grpId="0" nodeType="after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fade">
                                      <p:cBhvr>
                                        <p:cTn id="137" dur="500"/>
                                        <p:tgtEl>
                                          <p:spTgt spid="54"/>
                                        </p:tgtEl>
                                      </p:cBhvr>
                                    </p:animEffect>
                                  </p:childTnLst>
                                </p:cTn>
                              </p:par>
                              <p:par>
                                <p:cTn id="138" presetID="10" presetClass="entr" presetSubtype="0" fill="hold" nodeType="withEffect">
                                  <p:stCondLst>
                                    <p:cond delay="0"/>
                                  </p:stCondLst>
                                  <p:childTnLst>
                                    <p:set>
                                      <p:cBhvr>
                                        <p:cTn id="139" dur="1" fill="hold">
                                          <p:stCondLst>
                                            <p:cond delay="0"/>
                                          </p:stCondLst>
                                        </p:cTn>
                                        <p:tgtEl>
                                          <p:spTgt spid="131"/>
                                        </p:tgtEl>
                                        <p:attrNameLst>
                                          <p:attrName>style.visibility</p:attrName>
                                        </p:attrNameLst>
                                      </p:cBhvr>
                                      <p:to>
                                        <p:strVal val="visible"/>
                                      </p:to>
                                    </p:set>
                                    <p:animEffect transition="in" filter="fade">
                                      <p:cBhvr>
                                        <p:cTn id="14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95" grpId="0"/>
      <p:bldP spid="96" grpId="0" animBg="1"/>
      <p:bldP spid="98" grpId="0" animBg="1"/>
      <p:bldP spid="99" grpId="0" animBg="1"/>
      <p:bldP spid="129" grpId="0" build="p"/>
      <p:bldP spid="54" grpId="0"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2" grpId="0"/>
      <p:bldP spid="63"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to create a shared key</a:t>
            </a:r>
          </a:p>
          <a:p>
            <a:pPr lvl="1"/>
            <a:r>
              <a:rPr lang="en-US" sz="1800" dirty="0" smtClean="0">
                <a:latin typeface="Calibri"/>
                <a:cs typeface="Calibri"/>
              </a:rPr>
              <a:t>Considered in information theoretic terms</a:t>
            </a:r>
          </a:p>
          <a:p>
            <a:endParaRPr lang="en-US" sz="2000" dirty="0" smtClean="0">
              <a:latin typeface="Calibri"/>
              <a:cs typeface="Calibri"/>
            </a:endParaRPr>
          </a:p>
          <a:p>
            <a:r>
              <a:rPr lang="en-US" sz="2000" dirty="0" smtClean="0">
                <a:latin typeface="Calibri"/>
                <a:cs typeface="Calibri"/>
              </a:rPr>
              <a:t>(Fuzzy) Password Authenticated 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946924767"/>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10563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8441147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105640"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587318"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630249749"/>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105641"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chemeClr val="bg1"/>
                  </a:solidFill>
                  <a:latin typeface="Times New Roman"/>
                  <a:cs typeface="Times New Roman"/>
                </a:rPr>
                <a:t>2</a:t>
              </a:r>
              <a:endParaRPr lang="en-US" baseline="-25000" dirty="0">
                <a:solidFill>
                  <a:schemeClr val="bg1"/>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12641119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105642"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129" name="Content Placeholder 2"/>
          <p:cNvSpPr>
            <a:spLocks noGrp="1"/>
          </p:cNvSpPr>
          <p:nvPr>
            <p:ph idx="1"/>
          </p:nvPr>
        </p:nvSpPr>
        <p:spPr>
          <a:xfrm>
            <a:off x="457200" y="3683000"/>
            <a:ext cx="8229600" cy="2851727"/>
          </a:xfrm>
        </p:spPr>
        <p:txBody>
          <a:bodyPr>
            <a:normAutofit fontScale="85000" lnSpcReduction="20000"/>
          </a:bodyPr>
          <a:lstStyle/>
          <a:p>
            <a:r>
              <a:rPr lang="en-US" sz="2400" dirty="0"/>
              <a:t>In LWE</a:t>
            </a:r>
            <a:r>
              <a:rPr lang="en-US" sz="2400" dirty="0" smtClean="0"/>
              <a:t>, error needs to be Gaussian</a:t>
            </a:r>
          </a:p>
          <a:p>
            <a:r>
              <a:rPr lang="en-US" sz="2400" dirty="0" smtClean="0"/>
              <a:t>Unlikely our source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is distributed like the discretized Gaussian</a:t>
            </a:r>
            <a:endParaRPr lang="en-US" sz="2400" dirty="0"/>
          </a:p>
          <a:p>
            <a:r>
              <a:rPr lang="en-US" sz="2400" dirty="0" smtClean="0"/>
              <a:t>First Idea: map our source distribution to Gaussian </a:t>
            </a:r>
            <a:br>
              <a:rPr lang="en-US" sz="2400" dirty="0" smtClean="0"/>
            </a:br>
            <a:r>
              <a:rPr lang="en-US" sz="2400" dirty="0" smtClean="0"/>
              <a:t>using sampling function </a:t>
            </a:r>
            <a:r>
              <a:rPr lang="en-US" sz="2400" dirty="0" smtClean="0">
                <a:latin typeface="Times New Roman"/>
                <a:cs typeface="Times New Roman"/>
              </a:rPr>
              <a:t>Gauss()</a:t>
            </a:r>
            <a:endParaRPr lang="en-US" sz="2400" baseline="-25000" dirty="0" smtClean="0">
              <a:latin typeface="Times New Roman"/>
              <a:cs typeface="Times New Roman"/>
            </a:endParaRPr>
          </a:p>
          <a:p>
            <a:r>
              <a:rPr lang="en-US" sz="2400" dirty="0" smtClean="0"/>
              <a:t>Lets try to construct </a:t>
            </a:r>
            <a:r>
              <a:rPr lang="en-US" sz="2400" i="1" dirty="0" smtClean="0">
                <a:solidFill>
                  <a:srgbClr val="0000FF"/>
                </a:solidFill>
                <a:latin typeface="Times New Roman"/>
                <a:cs typeface="Times New Roman"/>
              </a:rPr>
              <a:t>Rep</a:t>
            </a:r>
            <a:r>
              <a:rPr lang="en-US" sz="2400" dirty="0" smtClean="0">
                <a:latin typeface="Calibri"/>
                <a:cs typeface="Calibri"/>
              </a:rPr>
              <a:t> in this setting</a:t>
            </a:r>
          </a:p>
          <a:p>
            <a:r>
              <a:rPr lang="en-US" sz="2400" dirty="0" smtClean="0"/>
              <a:t>Hope: </a:t>
            </a:r>
            <a:r>
              <a:rPr lang="en-US" sz="2400" dirty="0" smtClean="0">
                <a:latin typeface="Times New Roman"/>
                <a:cs typeface="Times New Roman"/>
              </a:rPr>
              <a:t>Decode(</a:t>
            </a:r>
            <a:r>
              <a:rPr lang="en-US" sz="2400" i="1" dirty="0" smtClean="0">
                <a:latin typeface="Times New Roman"/>
                <a:cs typeface="Times New Roman"/>
              </a:rPr>
              <a:t>b</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 = </a:t>
            </a:r>
            <a:br>
              <a:rPr lang="en-US" sz="2400" dirty="0" smtClean="0">
                <a:latin typeface="Times New Roman"/>
                <a:cs typeface="Times New Roman"/>
              </a:rPr>
            </a:br>
            <a:r>
              <a:rPr lang="en-US" sz="2400" dirty="0" smtClean="0">
                <a:latin typeface="Times New Roman"/>
                <a:cs typeface="Times New Roman"/>
              </a:rPr>
              <a:t>			Decode(</a:t>
            </a:r>
            <a:r>
              <a:rPr lang="en-US" sz="2400" i="1" dirty="0" smtClean="0">
                <a:latin typeface="Times New Roman"/>
                <a:cs typeface="Times New Roman"/>
              </a:rPr>
              <a:t>Ax</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p>
          <a:p>
            <a:r>
              <a:rPr lang="en-US" sz="2400" dirty="0" smtClean="0"/>
              <a:t>Problem: Gaussian sampling requires a variable number of bits, </a:t>
            </a:r>
            <a:br>
              <a:rPr lang="en-US" sz="2400" dirty="0" smtClean="0"/>
            </a:br>
            <a:r>
              <a:rPr lang="en-US" sz="2400" dirty="0" smtClean="0"/>
              <a:t>thus, the distance between </a:t>
            </a:r>
            <a:r>
              <a:rPr lang="en-US" sz="2400" i="1" dirty="0" smtClean="0">
                <a:latin typeface="Times New Roman"/>
                <a:cs typeface="Times New Roman"/>
              </a:rPr>
              <a:t>d</a:t>
            </a:r>
            <a:r>
              <a:rPr lang="en-US" sz="2400" dirty="0" smtClean="0">
                <a:latin typeface="Times New Roman"/>
                <a:cs typeface="Times New Roman"/>
              </a:rPr>
              <a:t>(Gauss(</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br>
              <a:rPr lang="en-US" sz="2400" dirty="0" smtClean="0">
                <a:latin typeface="Times New Roman"/>
                <a:cs typeface="Times New Roman"/>
              </a:rPr>
            </a:br>
            <a:r>
              <a:rPr lang="en-US" sz="2400" dirty="0" smtClean="0"/>
              <a:t>may be much higher than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p>
        </p:txBody>
      </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823932" y="5456520"/>
            <a:ext cx="4538983" cy="2747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0324" y="1298294"/>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Tree>
    <p:extLst>
      <p:ext uri="{BB962C8B-B14F-4D97-AF65-F5344CB8AC3E}">
        <p14:creationId xmlns:p14="http://schemas.microsoft.com/office/powerpoint/2010/main" val="156758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0"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P spid="69" grpId="0"/>
      <p:bldP spid="72"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childTnLst>
                                </p:cTn>
                              </p:par>
                              <p:par>
                                <p:cTn id="38" presetID="10" presetClass="entr" presetSubtype="0"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5" grpId="0" build="p"/>
      <p:bldP spid="7" grpId="0"/>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500"/>
                            </p:stCondLst>
                            <p:childTnLst>
                              <p:par>
                                <p:cTn id="37" presetID="10" presetClass="exit" presetSubtype="0" fill="hold" grpId="1" nodeType="after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par>
                          <p:cTn id="47" fill="hold">
                            <p:stCondLst>
                              <p:cond delay="1500"/>
                            </p:stCondLst>
                            <p:childTnLst>
                              <p:par>
                                <p:cTn id="48" presetID="10" presetClass="exit" presetSubtype="0" fill="hold" grpId="1" nodeType="afterEffect">
                                  <p:stCondLst>
                                    <p:cond delay="0"/>
                                  </p:stCondLst>
                                  <p:childTnLst>
                                    <p:animEffect transition="out" filter="fade">
                                      <p:cBhvr>
                                        <p:cTn id="49" dur="500"/>
                                        <p:tgtEl>
                                          <p:spTgt spid="55"/>
                                        </p:tgtEl>
                                      </p:cBhvr>
                                    </p:animEffect>
                                    <p:set>
                                      <p:cBhvr>
                                        <p:cTn id="50" dur="1" fill="hold">
                                          <p:stCondLst>
                                            <p:cond delay="499"/>
                                          </p:stCondLst>
                                        </p:cTn>
                                        <p:tgtEl>
                                          <p:spTgt spid="55"/>
                                        </p:tgtEl>
                                        <p:attrNameLst>
                                          <p:attrName>style.visibility</p:attrName>
                                        </p:attrNameLst>
                                      </p:cBhvr>
                                      <p:to>
                                        <p:strVal val="hidden"/>
                                      </p:to>
                                    </p:se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fade">
                                      <p:cBhvr>
                                        <p:cTn id="54" dur="500"/>
                                        <p:tgtEl>
                                          <p:spTgt spid="90"/>
                                        </p:tgtEl>
                                      </p:cBhvr>
                                    </p:animEffect>
                                  </p:childTnLst>
                                </p:cTn>
                              </p:par>
                              <p:par>
                                <p:cTn id="55" presetID="10"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500"/>
                                        <p:tgtEl>
                                          <p:spTgt spid="90"/>
                                        </p:tgtEl>
                                      </p:cBhvr>
                                    </p:animEffect>
                                    <p:set>
                                      <p:cBhvr>
                                        <p:cTn id="61" dur="1" fill="hold">
                                          <p:stCondLst>
                                            <p:cond delay="499"/>
                                          </p:stCondLst>
                                        </p:cTn>
                                        <p:tgtEl>
                                          <p:spTgt spid="90"/>
                                        </p:tgtEl>
                                        <p:attrNameLst>
                                          <p:attrName>style.visibility</p:attrName>
                                        </p:attrNameLst>
                                      </p:cBhvr>
                                      <p:to>
                                        <p:strVal val="hidden"/>
                                      </p:to>
                                    </p:set>
                                  </p:childTnLst>
                                </p:cTn>
                              </p:par>
                            </p:childTnLst>
                          </p:cTn>
                        </p:par>
                        <p:par>
                          <p:cTn id="62" fill="hold">
                            <p:stCondLst>
                              <p:cond delay="3000"/>
                            </p:stCondLst>
                            <p:childTnLst>
                              <p:par>
                                <p:cTn id="63" presetID="10" presetClass="entr" presetSubtype="0" fill="hold" grpId="0" nodeType="after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fade">
                                      <p:cBhvr>
                                        <p:cTn id="65" dur="500"/>
                                        <p:tgtEl>
                                          <p:spTgt spid="91"/>
                                        </p:tgtEl>
                                      </p:cBhvr>
                                    </p:animEffect>
                                  </p:childTnLst>
                                </p:cTn>
                              </p:par>
                              <p:par>
                                <p:cTn id="66" presetID="10"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par>
                          <p:cTn id="69" fill="hold">
                            <p:stCondLst>
                              <p:cond delay="3500"/>
                            </p:stCondLst>
                            <p:childTnLst>
                              <p:par>
                                <p:cTn id="70" presetID="10" presetClass="exit" presetSubtype="0" fill="hold" grpId="1" nodeType="afterEffect">
                                  <p:stCondLst>
                                    <p:cond delay="0"/>
                                  </p:stCondLst>
                                  <p:childTnLst>
                                    <p:animEffect transition="out" filter="fade">
                                      <p:cBhvr>
                                        <p:cTn id="71" dur="500"/>
                                        <p:tgtEl>
                                          <p:spTgt spid="91"/>
                                        </p:tgtEl>
                                      </p:cBhvr>
                                    </p:animEffect>
                                    <p:set>
                                      <p:cBhvr>
                                        <p:cTn id="72" dur="1" fill="hold">
                                          <p:stCondLst>
                                            <p:cond delay="499"/>
                                          </p:stCondLst>
                                        </p:cTn>
                                        <p:tgtEl>
                                          <p:spTgt spid="91"/>
                                        </p:tgtEl>
                                        <p:attrNameLst>
                                          <p:attrName>style.visibility</p:attrName>
                                        </p:attrNameLst>
                                      </p:cBhvr>
                                      <p:to>
                                        <p:strVal val="hidden"/>
                                      </p:to>
                                    </p:set>
                                  </p:childTnLst>
                                </p:cTn>
                              </p:par>
                            </p:childTnLst>
                          </p:cTn>
                        </p:par>
                        <p:par>
                          <p:cTn id="73" fill="hold">
                            <p:stCondLst>
                              <p:cond delay="4000"/>
                            </p:stCondLst>
                            <p:childTnLst>
                              <p:par>
                                <p:cTn id="74" presetID="10" presetClass="entr" presetSubtype="0" fill="hold" grpId="0" nodeType="after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fade">
                                      <p:cBhvr>
                                        <p:cTn id="76" dur="500"/>
                                        <p:tgtEl>
                                          <p:spTgt spid="92"/>
                                        </p:tgtEl>
                                      </p:cBhvr>
                                    </p:animEffect>
                                  </p:childTnLst>
                                </p:cTn>
                              </p:par>
                              <p:par>
                                <p:cTn id="77" presetID="10" presetClass="entr" presetSubtype="0" fill="hold"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fade">
                                      <p:cBhvr>
                                        <p:cTn id="79" dur="500"/>
                                        <p:tgtEl>
                                          <p:spTgt spid="80"/>
                                        </p:tgtEl>
                                      </p:cBhvr>
                                    </p:animEffect>
                                  </p:childTnLst>
                                </p:cTn>
                              </p:par>
                            </p:childTnLst>
                          </p:cTn>
                        </p:par>
                        <p:par>
                          <p:cTn id="80" fill="hold">
                            <p:stCondLst>
                              <p:cond delay="4500"/>
                            </p:stCondLst>
                            <p:childTnLst>
                              <p:par>
                                <p:cTn id="81" presetID="10" presetClass="exit" presetSubtype="0" fill="hold" grpId="1" nodeType="afterEffect">
                                  <p:stCondLst>
                                    <p:cond delay="0"/>
                                  </p:stCondLst>
                                  <p:childTnLst>
                                    <p:animEffect transition="out" filter="fade">
                                      <p:cBhvr>
                                        <p:cTn id="82" dur="500"/>
                                        <p:tgtEl>
                                          <p:spTgt spid="92"/>
                                        </p:tgtEl>
                                      </p:cBhvr>
                                    </p:animEffect>
                                    <p:set>
                                      <p:cBhvr>
                                        <p:cTn id="83" dur="1" fill="hold">
                                          <p:stCondLst>
                                            <p:cond delay="499"/>
                                          </p:stCondLst>
                                        </p:cTn>
                                        <p:tgtEl>
                                          <p:spTgt spid="92"/>
                                        </p:tgtEl>
                                        <p:attrNameLst>
                                          <p:attrName>style.visibility</p:attrName>
                                        </p:attrNameLst>
                                      </p:cBhvr>
                                      <p:to>
                                        <p:strVal val="hidden"/>
                                      </p:to>
                                    </p:se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childTnLst>
                                </p:cTn>
                              </p:par>
                              <p:par>
                                <p:cTn id="88" presetID="10" presetClass="entr" presetSubtype="0"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fade">
                                      <p:cBhvr>
                                        <p:cTn id="90" dur="500"/>
                                        <p:tgtEl>
                                          <p:spTgt spid="73"/>
                                        </p:tgtEl>
                                      </p:cBhvr>
                                    </p:animEffect>
                                  </p:childTnLst>
                                </p:cTn>
                              </p:par>
                            </p:childTnLst>
                          </p:cTn>
                        </p:par>
                        <p:par>
                          <p:cTn id="91" fill="hold">
                            <p:stCondLst>
                              <p:cond delay="5500"/>
                            </p:stCondLst>
                            <p:childTnLst>
                              <p:par>
                                <p:cTn id="92" presetID="10" presetClass="exit" presetSubtype="0" fill="hold" grpId="1" nodeType="afterEffect">
                                  <p:stCondLst>
                                    <p:cond delay="0"/>
                                  </p:stCondLst>
                                  <p:childTnLst>
                                    <p:animEffect transition="out" filter="fade">
                                      <p:cBhvr>
                                        <p:cTn id="93" dur="500"/>
                                        <p:tgtEl>
                                          <p:spTgt spid="93"/>
                                        </p:tgtEl>
                                      </p:cBhvr>
                                    </p:animEffect>
                                    <p:set>
                                      <p:cBhvr>
                                        <p:cTn id="94" dur="1" fill="hold">
                                          <p:stCondLst>
                                            <p:cond delay="499"/>
                                          </p:stCondLst>
                                        </p:cTn>
                                        <p:tgtEl>
                                          <p:spTgt spid="93"/>
                                        </p:tgtEl>
                                        <p:attrNameLst>
                                          <p:attrName>style.visibility</p:attrName>
                                        </p:attrNameLst>
                                      </p:cBhvr>
                                      <p:to>
                                        <p:strVal val="hidden"/>
                                      </p:to>
                                    </p:set>
                                  </p:childTnLst>
                                </p:cTn>
                              </p:par>
                            </p:childTnLst>
                          </p:cTn>
                        </p:par>
                        <p:par>
                          <p:cTn id="95" fill="hold">
                            <p:stCondLst>
                              <p:cond delay="6000"/>
                            </p:stCondLst>
                            <p:childTnLst>
                              <p:par>
                                <p:cTn id="96" presetID="10" presetClass="entr" presetSubtype="0" fill="hold" grpId="0" nodeType="after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fade">
                                      <p:cBhvr>
                                        <p:cTn id="98" dur="500"/>
                                        <p:tgtEl>
                                          <p:spTgt spid="94"/>
                                        </p:tgtEl>
                                      </p:cBhvr>
                                    </p:animEffect>
                                  </p:childTnLst>
                                </p:cTn>
                              </p:par>
                              <p:par>
                                <p:cTn id="99" presetID="10"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animEffect transition="in" filter="fade">
                                      <p:cBhvr>
                                        <p:cTn id="101" dur="500"/>
                                        <p:tgtEl>
                                          <p:spTgt spid="8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27"/>
                                        </p:tgtEl>
                                        <p:attrNameLst>
                                          <p:attrName>style.visibility</p:attrName>
                                        </p:attrNameLst>
                                      </p:cBhvr>
                                      <p:to>
                                        <p:strVal val="visible"/>
                                      </p:to>
                                    </p:set>
                                    <p:animEffect transition="in" filter="fade">
                                      <p:cBhvr>
                                        <p:cTn id="106"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6824231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618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12943321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6187"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46411064"/>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6188"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1045971602"/>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6189"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5131" y="1298817"/>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
        <p:nvSpPr>
          <p:cNvPr id="55" name="Content Placeholder 2"/>
          <p:cNvSpPr>
            <a:spLocks noGrp="1"/>
          </p:cNvSpPr>
          <p:nvPr>
            <p:ph idx="1"/>
          </p:nvPr>
        </p:nvSpPr>
        <p:spPr>
          <a:xfrm>
            <a:off x="553962" y="3713590"/>
            <a:ext cx="8229600" cy="2913501"/>
          </a:xfrm>
        </p:spPr>
        <p:txBody>
          <a:bodyPr>
            <a:normAutofit lnSpcReduction="10000"/>
          </a:bodyPr>
          <a:lstStyle/>
          <a:p>
            <a:r>
              <a:rPr lang="en-US" sz="2000" dirty="0" smtClean="0"/>
              <a:t>Cannot use Gaussian error as we have no bound on </a:t>
            </a:r>
            <a:br>
              <a:rPr lang="en-US" sz="2000" dirty="0" smtClean="0"/>
            </a:br>
            <a:r>
              <a:rPr lang="en-US" sz="2000" i="1" dirty="0" smtClean="0">
                <a:latin typeface="Times New Roman"/>
                <a:cs typeface="Times New Roman"/>
              </a:rPr>
              <a:t>d</a:t>
            </a:r>
            <a:r>
              <a:rPr lang="en-US" sz="2000" dirty="0">
                <a:latin typeface="Times New Roman"/>
                <a:cs typeface="Times New Roman"/>
              </a:rPr>
              <a:t>(Gauss(</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Gauss(</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a:t>
            </a:r>
            <a:r>
              <a:rPr lang="en-US" sz="2000" dirty="0" smtClean="0">
                <a:latin typeface="Times New Roman"/>
                <a:cs typeface="Times New Roman"/>
              </a:rPr>
              <a:t>)</a:t>
            </a:r>
            <a:endParaRPr lang="en-US" sz="2000" dirty="0" smtClean="0"/>
          </a:p>
          <a:p>
            <a:r>
              <a:rPr lang="en-US" sz="2000" dirty="0" smtClean="0"/>
              <a:t>Recent Results of </a:t>
            </a:r>
            <a:r>
              <a:rPr lang="en-US" sz="1200" dirty="0" smtClean="0"/>
              <a:t>[DöttlingMüller-Quade13, MicciancioPeikert13] </a:t>
            </a:r>
            <a:br>
              <a:rPr lang="en-US" sz="1200" dirty="0" smtClean="0"/>
            </a:br>
            <a:r>
              <a:rPr lang="en-US" sz="2000" dirty="0" smtClean="0"/>
              <a:t>show security of LWE with error drawn uniformly from an interval</a:t>
            </a:r>
          </a:p>
          <a:p>
            <a:r>
              <a:rPr lang="en-US" sz="2000" dirty="0" smtClean="0"/>
              <a:t>We’ll split up </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into blocks of the appropriate size and </a:t>
            </a:r>
            <a:br>
              <a:rPr lang="en-US" sz="2000" dirty="0" smtClean="0"/>
            </a:br>
            <a:r>
              <a:rPr lang="en-US" sz="2000" dirty="0" smtClean="0"/>
              <a:t>add these blocks to each sample as error term</a:t>
            </a:r>
          </a:p>
          <a:p>
            <a:r>
              <a:rPr lang="en-US" sz="2000" dirty="0" smtClean="0"/>
              <a:t>Thus,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Ax</a:t>
            </a:r>
            <a:r>
              <a:rPr lang="en-US" sz="2000" dirty="0" smtClean="0">
                <a:latin typeface="Times New Roman"/>
                <a:cs typeface="Times New Roman"/>
              </a:rPr>
              <a:t>, </a:t>
            </a:r>
            <a:r>
              <a:rPr lang="en-US" sz="2000" i="1" dirty="0" smtClean="0">
                <a:latin typeface="Times New Roman"/>
                <a:cs typeface="Times New Roman"/>
              </a:rPr>
              <a:t>Ax</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&lt;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Unlikely to find decoding algorithm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457200" lvl="1" indent="0">
              <a:buNone/>
            </a:pPr>
            <a:r>
              <a:rPr lang="en-US" sz="1600" dirty="0" smtClean="0"/>
              <a:t>(for example, decoding a random linear code is NP-Hard in worst case)</a:t>
            </a:r>
            <a:endParaRPr lang="en-US" sz="2000" i="1" baseline="-25000" dirty="0" smtClean="0"/>
          </a:p>
          <a:p>
            <a:endParaRPr lang="en-US" sz="2000" dirty="0"/>
          </a:p>
          <a:p>
            <a:pPr marL="0" indent="0">
              <a:buNone/>
            </a:pPr>
            <a:endParaRPr lang="en-US" sz="2000" dirty="0"/>
          </a:p>
        </p:txBody>
      </p:sp>
      <p:sp>
        <p:nvSpPr>
          <p:cNvPr id="56" name="Rectangle 55"/>
          <p:cNvSpPr/>
          <p:nvPr/>
        </p:nvSpPr>
        <p:spPr bwMode="auto">
          <a:xfrm>
            <a:off x="5886916" y="1948581"/>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1</a:t>
            </a:r>
          </a:p>
        </p:txBody>
      </p:sp>
      <p:sp>
        <p:nvSpPr>
          <p:cNvPr id="57" name="Rectangle 56"/>
          <p:cNvSpPr/>
          <p:nvPr/>
        </p:nvSpPr>
        <p:spPr bwMode="auto">
          <a:xfrm>
            <a:off x="1652500" y="1298294"/>
            <a:ext cx="587318"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endParaRPr kumimoji="0" lang="en-US" sz="12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239286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fade">
                                      <p:cBhvr>
                                        <p:cTn id="29" dur="500"/>
                                        <p:tgtEl>
                                          <p:spTgt spid="9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
                                            <p:txEl>
                                              <p:pRg st="3" end="3"/>
                                            </p:txEl>
                                          </p:spTgt>
                                        </p:tgtEl>
                                        <p:attrNameLst>
                                          <p:attrName>style.visibility</p:attrName>
                                        </p:attrNameLst>
                                      </p:cBhvr>
                                      <p:to>
                                        <p:strVal val="visible"/>
                                      </p:to>
                                    </p:set>
                                    <p:animEffect transition="in" filter="fade">
                                      <p:cBhvr>
                                        <p:cTn id="37" dur="500"/>
                                        <p:tgtEl>
                                          <p:spTgt spid="5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5">
                                            <p:txEl>
                                              <p:pRg st="4" end="4"/>
                                            </p:txEl>
                                          </p:spTgt>
                                        </p:tgtEl>
                                        <p:attrNameLst>
                                          <p:attrName>style.visibility</p:attrName>
                                        </p:attrNameLst>
                                      </p:cBhvr>
                                      <p:to>
                                        <p:strVal val="visible"/>
                                      </p:to>
                                    </p:set>
                                    <p:animEffect transition="in" filter="fade">
                                      <p:cBhvr>
                                        <p:cTn id="42" dur="500"/>
                                        <p:tgtEl>
                                          <p:spTgt spid="55">
                                            <p:txEl>
                                              <p:pRg st="4" end="4"/>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5">
                                            <p:txEl>
                                              <p:pRg st="5" end="5"/>
                                            </p:txEl>
                                          </p:spTgt>
                                        </p:tgtEl>
                                        <p:attrNameLst>
                                          <p:attrName>style.visibility</p:attrName>
                                        </p:attrNameLst>
                                      </p:cBhvr>
                                      <p:to>
                                        <p:strVal val="visible"/>
                                      </p:to>
                                    </p:set>
                                    <p:animEffect transition="in" filter="fade">
                                      <p:cBhvr>
                                        <p:cTn id="45"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55" grpId="0" build="p"/>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solidFill>
                  <a:schemeClr val="bg1"/>
                </a:solidFill>
              </a:rPr>
              <a:t>Select </a:t>
            </a:r>
            <a:r>
              <a:rPr lang="en-US" sz="2000" i="1" dirty="0" smtClean="0">
                <a:solidFill>
                  <a:schemeClr val="bg1"/>
                </a:solidFill>
                <a:latin typeface="Times New Roman"/>
                <a:cs typeface="Times New Roman"/>
              </a:rPr>
              <a:t>n</a:t>
            </a:r>
            <a:r>
              <a:rPr lang="en-US" sz="2000" dirty="0" smtClean="0">
                <a:solidFill>
                  <a:schemeClr val="bg1"/>
                </a:solidFill>
              </a:rPr>
              <a:t> random samples</a:t>
            </a:r>
          </a:p>
          <a:p>
            <a:pPr lvl="1"/>
            <a:r>
              <a:rPr lang="en-US" sz="1800" dirty="0" smtClean="0">
                <a:solidFill>
                  <a:schemeClr val="bg1"/>
                </a:solidFill>
              </a:rPr>
              <a:t>(hopefully, they have no errors)</a:t>
            </a:r>
          </a:p>
          <a:p>
            <a:r>
              <a:rPr lang="en-US" sz="2000" dirty="0" smtClean="0">
                <a:solidFill>
                  <a:schemeClr val="bg1"/>
                </a:solidFill>
              </a:rPr>
              <a:t>Compute </a:t>
            </a:r>
            <a:r>
              <a:rPr lang="en-US" sz="2000" i="1" dirty="0" smtClean="0">
                <a:solidFill>
                  <a:schemeClr val="bg1"/>
                </a:solidFill>
                <a:latin typeface="Times New Roman"/>
                <a:cs typeface="Times New Roman"/>
              </a:rPr>
              <a:t>x</a:t>
            </a:r>
            <a:r>
              <a:rPr lang="en-US" sz="2000" dirty="0" smtClean="0">
                <a:solidFill>
                  <a:schemeClr val="bg1"/>
                </a:solidFill>
              </a:rPr>
              <a:t> using Gaussian elimination on these samples</a:t>
            </a:r>
          </a:p>
          <a:p>
            <a:r>
              <a:rPr lang="en-US" sz="2000" dirty="0" smtClean="0">
                <a:solidFill>
                  <a:schemeClr val="bg1"/>
                </a:solidFill>
              </a:rPr>
              <a:t>Verify correctness of </a:t>
            </a:r>
            <a:r>
              <a:rPr lang="en-US" sz="2000" i="1" dirty="0" smtClean="0">
                <a:solidFill>
                  <a:schemeClr val="bg1"/>
                </a:solidFill>
                <a:latin typeface="Times New Roman"/>
                <a:cs typeface="Times New Roman"/>
              </a:rPr>
              <a:t>x</a:t>
            </a:r>
            <a:r>
              <a:rPr lang="en-US" sz="2000" dirty="0" smtClean="0">
                <a:solidFill>
                  <a:schemeClr val="bg1"/>
                </a:solidFill>
              </a:rPr>
              <a:t> using other samples</a:t>
            </a:r>
          </a:p>
          <a:p>
            <a:r>
              <a:rPr lang="en-US" sz="2000" dirty="0" smtClean="0">
                <a:solidFill>
                  <a:schemeClr val="bg1"/>
                </a:solidFill>
              </a:rPr>
              <a:t>Repeat until successful</a:t>
            </a:r>
            <a:endParaRPr lang="en-US" sz="2000" dirty="0">
              <a:solidFill>
                <a:schemeClr val="bg1"/>
              </a:solidFill>
            </a:endParaRP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5" name="Group 4"/>
          <p:cNvGrpSpPr/>
          <p:nvPr/>
        </p:nvGrpSpPr>
        <p:grpSpPr>
          <a:xfrm>
            <a:off x="6342225" y="1179576"/>
            <a:ext cx="2188520" cy="3061145"/>
            <a:chOff x="6342225" y="1179576"/>
            <a:chExt cx="2188520" cy="3061145"/>
          </a:xfrm>
        </p:grpSpPr>
        <p:sp>
          <p:nvSpPr>
            <p:cNvPr id="28" name="Rectangle 27"/>
            <p:cNvSpPr/>
            <p:nvPr/>
          </p:nvSpPr>
          <p:spPr bwMode="auto">
            <a:xfrm>
              <a:off x="6574826"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32" name="Left Bracket 31"/>
            <p:cNvSpPr/>
            <p:nvPr/>
          </p:nvSpPr>
          <p:spPr>
            <a:xfrm>
              <a:off x="6342225" y="1195910"/>
              <a:ext cx="111682" cy="303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195910"/>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gr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7" name="Rectangle 26"/>
          <p:cNvSpPr/>
          <p:nvPr/>
        </p:nvSpPr>
        <p:spPr bwMode="auto">
          <a:xfrm>
            <a:off x="893644" y="1195911"/>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3089589" y="1196087"/>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893644" y="1195911"/>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3089589" y="1196087"/>
            <a:ext cx="1830663" cy="3031666"/>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Solve linear system for </a:t>
            </a:r>
            <a:r>
              <a:rPr lang="en-US" sz="2000" i="1" dirty="0" smtClean="0">
                <a:latin typeface="Times New Roman"/>
                <a:cs typeface="Times New Roman"/>
              </a:rPr>
              <a:t>x</a:t>
            </a:r>
            <a:r>
              <a:rPr lang="en-US" sz="2000" dirty="0" smtClean="0"/>
              <a:t>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2998472937"/>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8952"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
        <p:nvSpPr>
          <p:cNvPr id="73" name="Rectangle 72"/>
          <p:cNvSpPr/>
          <p:nvPr/>
        </p:nvSpPr>
        <p:spPr bwMode="auto">
          <a:xfrm>
            <a:off x="6429471" y="1179753"/>
            <a:ext cx="1536892"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0</a:t>
            </a:r>
            <a:r>
              <a:rPr kumimoji="0" lang="en-US" sz="3600" b="1" u="none" strike="noStrike" cap="none" normalizeH="0" dirty="0" smtClean="0">
                <a:ln>
                  <a:noFill/>
                </a:ln>
                <a:effectLst/>
                <a:latin typeface="Times New Roman"/>
                <a:cs typeface="Times New Roman"/>
              </a:rPr>
              <a:t>–</a:t>
            </a:r>
            <a:r>
              <a:rPr kumimoji="0" lang="en-US" sz="3600" b="1" i="1" u="none" strike="noStrike" cap="none" normalizeH="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1</a:t>
            </a:r>
          </a:p>
        </p:txBody>
      </p:sp>
      <p:sp>
        <p:nvSpPr>
          <p:cNvPr id="6" name="Rectangle 5"/>
          <p:cNvSpPr/>
          <p:nvPr/>
        </p:nvSpPr>
        <p:spPr>
          <a:xfrm>
            <a:off x="6429471" y="4018349"/>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429471" y="3821991"/>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429471" y="1752312"/>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429471" y="3043913"/>
            <a:ext cx="1536892" cy="20790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893645" y="1179575"/>
            <a:ext cx="7072718" cy="221234"/>
            <a:chOff x="893645" y="1179575"/>
            <a:chExt cx="7072718" cy="221234"/>
          </a:xfrm>
        </p:grpSpPr>
        <p:sp>
          <p:nvSpPr>
            <p:cNvPr id="78" name="Rectangle 77"/>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089589" y="1179575"/>
              <a:ext cx="1822141" cy="221233"/>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893645" y="1192167"/>
              <a:ext cx="1830664"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893644" y="1960215"/>
            <a:ext cx="7075682" cy="216160"/>
            <a:chOff x="890681" y="1179576"/>
            <a:chExt cx="7075682" cy="216160"/>
          </a:xfrm>
        </p:grpSpPr>
        <p:sp>
          <p:nvSpPr>
            <p:cNvPr id="112" name="Rectangle 111"/>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3086627" y="1179576"/>
              <a:ext cx="1825104" cy="216160"/>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890681" y="1192167"/>
              <a:ext cx="1830663" cy="203569"/>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890681" y="2347375"/>
            <a:ext cx="7075682" cy="221233"/>
            <a:chOff x="890681" y="1179575"/>
            <a:chExt cx="7075682" cy="221233"/>
          </a:xfrm>
        </p:grpSpPr>
        <p:sp>
          <p:nvSpPr>
            <p:cNvPr id="116" name="Rectangle 115"/>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086627" y="1179575"/>
              <a:ext cx="1825104" cy="221233"/>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890681" y="1192167"/>
              <a:ext cx="1830663" cy="203569"/>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893644" y="3392116"/>
            <a:ext cx="7072719" cy="221233"/>
            <a:chOff x="893644" y="1179576"/>
            <a:chExt cx="7072719" cy="221233"/>
          </a:xfrm>
        </p:grpSpPr>
        <p:sp>
          <p:nvSpPr>
            <p:cNvPr id="120" name="Rectangle 119"/>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3089591" y="1179576"/>
              <a:ext cx="1822140"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893644" y="1192167"/>
              <a:ext cx="1830663"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893644" y="3600758"/>
            <a:ext cx="7075682" cy="221233"/>
            <a:chOff x="890681" y="1179576"/>
            <a:chExt cx="7075682" cy="221233"/>
          </a:xfrm>
        </p:grpSpPr>
        <p:sp>
          <p:nvSpPr>
            <p:cNvPr id="124" name="Rectangle 123"/>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3086629" y="1179576"/>
              <a:ext cx="1825102"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890681" y="1192167"/>
              <a:ext cx="1830665"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36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500"/>
                                        <p:tgtEl>
                                          <p:spTgt spid="1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bg/>
                                          </p:spTgt>
                                        </p:tgtEl>
                                        <p:attrNameLst>
                                          <p:attrName>style.visibility</p:attrName>
                                        </p:attrNameLst>
                                      </p:cBhvr>
                                      <p:to>
                                        <p:strVal val="visible"/>
                                      </p:to>
                                    </p:set>
                                    <p:animEffect transition="in" filter="fade">
                                      <p:cBhvr>
                                        <p:cTn id="51" dur="500"/>
                                        <p:tgtEl>
                                          <p:spTgt spid="17">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Effect transition="in" filter="fade">
                                      <p:cBhvr>
                                        <p:cTn id="57" dur="500"/>
                                        <p:tgtEl>
                                          <p:spTgt spid="17">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78288372"/>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8034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398118902"/>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80349"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183748410"/>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80350"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255357265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80351"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479799"/>
            <a:ext cx="8229600" cy="3257249"/>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Decoding works if </a:t>
            </a:r>
            <a:br>
              <a:rPr lang="en-US" dirty="0" smtClean="0"/>
            </a:br>
            <a:endParaRPr lang="en-US" dirty="0" smtClean="0"/>
          </a:p>
          <a:p>
            <a:endParaRPr lang="en-US" u="sng" dirty="0" smtClean="0"/>
          </a:p>
        </p:txBody>
      </p:sp>
      <p:graphicFrame>
        <p:nvGraphicFramePr>
          <p:cNvPr id="131" name="Object 130"/>
          <p:cNvGraphicFramePr>
            <a:graphicFrameLocks noChangeAspect="1"/>
          </p:cNvGraphicFramePr>
          <p:nvPr>
            <p:extLst>
              <p:ext uri="{D42A27DB-BD31-4B8C-83A1-F6EECF244321}">
                <p14:modId xmlns:p14="http://schemas.microsoft.com/office/powerpoint/2010/main" val="2546866570"/>
              </p:ext>
            </p:extLst>
          </p:nvPr>
        </p:nvGraphicFramePr>
        <p:xfrm>
          <a:off x="3366775" y="5862179"/>
          <a:ext cx="2735903" cy="656183"/>
        </p:xfrm>
        <a:graphic>
          <a:graphicData uri="http://schemas.openxmlformats.org/presentationml/2006/ole">
            <mc:AlternateContent xmlns:mc="http://schemas.openxmlformats.org/markup-compatibility/2006">
              <mc:Choice xmlns:v="urn:schemas-microsoft-com:vml" Requires="v">
                <p:oleObj spid="_x0000_s80352" name="Equation" r:id="rId12" imgW="1905000" imgH="457200" progId="Equation.3">
                  <p:embed/>
                </p:oleObj>
              </mc:Choice>
              <mc:Fallback>
                <p:oleObj name="Equation" r:id="rId12" imgW="1905000" imgH="457200" progId="Equation.3">
                  <p:embed/>
                  <p:pic>
                    <p:nvPicPr>
                      <p:cNvPr id="0" name=""/>
                      <p:cNvPicPr/>
                      <p:nvPr/>
                    </p:nvPicPr>
                    <p:blipFill>
                      <a:blip r:embed="rId13"/>
                      <a:stretch>
                        <a:fillRect/>
                      </a:stretch>
                    </p:blipFill>
                    <p:spPr>
                      <a:xfrm>
                        <a:off x="3366775" y="5862179"/>
                        <a:ext cx="2735903" cy="656183"/>
                      </a:xfrm>
                      <a:prstGeom prst="rect">
                        <a:avLst/>
                      </a:prstGeom>
                    </p:spPr>
                  </p:pic>
                </p:oleObj>
              </mc:Fallback>
            </mc:AlternateContent>
          </a:graphicData>
        </a:graphic>
      </p:graphicFrame>
      <p:pic>
        <p:nvPicPr>
          <p:cNvPr id="3" name="Picture 2" descr="Screen Shot 2013-05-13 at 2.17.30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40947" y="1957105"/>
            <a:ext cx="2345601" cy="1081461"/>
          </a:xfrm>
          <a:prstGeom prst="rect">
            <a:avLst/>
          </a:prstGeom>
        </p:spPr>
      </p:pic>
    </p:spTree>
    <p:extLst>
      <p:ext uri="{BB962C8B-B14F-4D97-AF65-F5344CB8AC3E}">
        <p14:creationId xmlns:p14="http://schemas.microsoft.com/office/powerpoint/2010/main" val="484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xEl>
                                              <p:pRg st="0" end="0"/>
                                            </p:txEl>
                                          </p:spTgt>
                                        </p:tgtEl>
                                        <p:attrNameLst>
                                          <p:attrName>style.visibility</p:attrName>
                                        </p:attrNameLst>
                                      </p:cBhvr>
                                      <p:to>
                                        <p:strVal val="visible"/>
                                      </p:to>
                                    </p:set>
                                    <p:animEffect transition="in" filter="fade">
                                      <p:cBhvr>
                                        <p:cTn id="17" dur="500"/>
                                        <p:tgtEl>
                                          <p:spTgt spid="1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0">
                                            <p:txEl>
                                              <p:pRg st="1" end="1"/>
                                            </p:txEl>
                                          </p:spTgt>
                                        </p:tgtEl>
                                        <p:attrNameLst>
                                          <p:attrName>style.visibility</p:attrName>
                                        </p:attrNameLst>
                                      </p:cBhvr>
                                      <p:to>
                                        <p:strVal val="visible"/>
                                      </p:to>
                                    </p:set>
                                    <p:animEffect transition="in" filter="fade">
                                      <p:cBhvr>
                                        <p:cTn id="22" dur="500"/>
                                        <p:tgtEl>
                                          <p:spTgt spid="13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0">
                                            <p:txEl>
                                              <p:pRg st="2" end="2"/>
                                            </p:txEl>
                                          </p:spTgt>
                                        </p:tgtEl>
                                        <p:attrNameLst>
                                          <p:attrName>style.visibility</p:attrName>
                                        </p:attrNameLst>
                                      </p:cBhvr>
                                      <p:to>
                                        <p:strVal val="visible"/>
                                      </p:to>
                                    </p:set>
                                    <p:animEffect transition="in" filter="fade">
                                      <p:cBhvr>
                                        <p:cTn id="27" dur="500"/>
                                        <p:tgtEl>
                                          <p:spTgt spid="13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0">
                                            <p:txEl>
                                              <p:pRg st="3" end="3"/>
                                            </p:txEl>
                                          </p:spTgt>
                                        </p:tgtEl>
                                        <p:attrNameLst>
                                          <p:attrName>style.visibility</p:attrName>
                                        </p:attrNameLst>
                                      </p:cBhvr>
                                      <p:to>
                                        <p:strVal val="visible"/>
                                      </p:to>
                                    </p:set>
                                    <p:animEffect transition="in" filter="fade">
                                      <p:cBhvr>
                                        <p:cTn id="32" dur="500"/>
                                        <p:tgtEl>
                                          <p:spTgt spid="13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0">
                                            <p:txEl>
                                              <p:pRg st="4" end="4"/>
                                            </p:txEl>
                                          </p:spTgt>
                                        </p:tgtEl>
                                        <p:attrNameLst>
                                          <p:attrName>style.visibility</p:attrName>
                                        </p:attrNameLst>
                                      </p:cBhvr>
                                      <p:to>
                                        <p:strVal val="visible"/>
                                      </p:to>
                                    </p:set>
                                    <p:animEffect transition="in" filter="fade">
                                      <p:cBhvr>
                                        <p:cTn id="37" dur="500"/>
                                        <p:tgtEl>
                                          <p:spTgt spid="130">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6"/>
          <p:cNvSpPr>
            <a:spLocks noChangeArrowheads="1"/>
          </p:cNvSpPr>
          <p:nvPr/>
        </p:nvSpPr>
        <p:spPr bwMode="auto">
          <a:xfrm>
            <a:off x="5564785" y="3590636"/>
            <a:ext cx="2136033" cy="5195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dirty="0">
              <a:solidFill>
                <a:srgbClr val="000000"/>
              </a:solidFill>
              <a:latin typeface="Times New Roman"/>
              <a:cs typeface="Times New Roman"/>
            </a:endParaRPr>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8494577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8229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80631532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82291"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382614927"/>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82292"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011035896"/>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82293"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590636"/>
            <a:ext cx="8229600" cy="3146412"/>
          </a:xfrm>
        </p:spPr>
        <p:txBody>
          <a:bodyPr>
            <a:normAutofit fontScale="92500" lnSpcReduction="20000"/>
          </a:bodyPr>
          <a:lstStyle/>
          <a:p>
            <a:pPr marL="0" indent="0">
              <a:buNone/>
            </a:pPr>
            <a:r>
              <a:rPr lang="en-US" u="sng" dirty="0" smtClean="0"/>
              <a:t>Theorem:</a:t>
            </a:r>
            <a:r>
              <a:rPr lang="en-US" dirty="0" smtClean="0"/>
              <a:t>  </a:t>
            </a:r>
            <a:r>
              <a:rPr lang="en-US" dirty="0"/>
              <a:t>If </a:t>
            </a:r>
            <a:r>
              <a:rPr lang="en-US" i="1" dirty="0" err="1">
                <a:latin typeface="Times New Roman"/>
                <a:cs typeface="Times New Roman"/>
              </a:rPr>
              <a:t>d</a:t>
            </a:r>
            <a:r>
              <a:rPr lang="en-US" i="1" baseline="-25000" dirty="0" err="1">
                <a:latin typeface="Times New Roman"/>
                <a:cs typeface="Times New Roman"/>
              </a:rPr>
              <a:t>max</a:t>
            </a:r>
            <a:r>
              <a:rPr lang="en-US" dirty="0">
                <a:latin typeface="Times New Roman"/>
                <a:cs typeface="Times New Roman"/>
              </a:rPr>
              <a:t> = </a:t>
            </a:r>
            <a:r>
              <a:rPr lang="en-US" i="1" dirty="0">
                <a:latin typeface="Times New Roman"/>
                <a:cs typeface="Times New Roman"/>
              </a:rPr>
              <a:t>O</a:t>
            </a:r>
            <a:r>
              <a:rPr lang="en-US" dirty="0">
                <a:latin typeface="Times New Roman"/>
                <a:cs typeface="Times New Roman"/>
              </a:rPr>
              <a:t>(log </a:t>
            </a:r>
            <a:r>
              <a:rPr lang="en-US" i="1" dirty="0">
                <a:latin typeface="Times New Roman"/>
                <a:cs typeface="Times New Roman"/>
              </a:rPr>
              <a:t>n</a:t>
            </a:r>
            <a:r>
              <a:rPr lang="en-US" dirty="0">
                <a:latin typeface="Times New Roman"/>
                <a:cs typeface="Times New Roman"/>
              </a:rPr>
              <a:t>) and </a:t>
            </a:r>
            <a:r>
              <a:rPr lang="en-US" i="1" dirty="0">
                <a:latin typeface="Times New Roman"/>
                <a:cs typeface="Times New Roman"/>
              </a:rPr>
              <a:t>W</a:t>
            </a:r>
            <a:r>
              <a:rPr lang="en-US" dirty="0">
                <a:cs typeface="Calibri"/>
              </a:rPr>
              <a:t> is uniform, </a:t>
            </a:r>
            <a:r>
              <a:rPr lang="en-US" dirty="0"/>
              <a:t/>
            </a:r>
            <a:br>
              <a:rPr lang="en-US" dirty="0"/>
            </a:br>
            <a:r>
              <a:rPr lang="en-US" dirty="0"/>
              <a:t>our construction </a:t>
            </a:r>
          </a:p>
          <a:p>
            <a:pPr marL="0" indent="0">
              <a:buNone/>
            </a:pPr>
            <a:r>
              <a:rPr lang="en-US" dirty="0"/>
              <a:t>1) Is lossless </a:t>
            </a:r>
          </a:p>
          <a:p>
            <a:pPr marL="0" indent="0">
              <a:buNone/>
            </a:pPr>
            <a:r>
              <a:rPr lang="en-US" dirty="0"/>
              <a:t>2) Decoding runs in expected polynomial time</a:t>
            </a:r>
          </a:p>
          <a:p>
            <a:pPr marL="0" indent="0">
              <a:buNone/>
            </a:pPr>
            <a:r>
              <a:rPr lang="en-US" dirty="0"/>
              <a:t>3) Yields pseudorandom key assuming GAPSVP and SIVP are hard to approximate within polynomial factors</a:t>
            </a:r>
          </a:p>
          <a:p>
            <a:endParaRPr lang="en-US" u="sng" dirty="0" smtClean="0"/>
          </a:p>
        </p:txBody>
      </p:sp>
      <p:pic>
        <p:nvPicPr>
          <p:cNvPr id="51" name="Picture 50" descr="Screen Shot 2013-05-13 at 2.17.30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0947" y="1957105"/>
            <a:ext cx="2345601" cy="1081461"/>
          </a:xfrm>
          <a:prstGeom prst="rect">
            <a:avLst/>
          </a:prstGeom>
        </p:spPr>
      </p:pic>
    </p:spTree>
    <p:extLst>
      <p:ext uri="{BB962C8B-B14F-4D97-AF65-F5344CB8AC3E}">
        <p14:creationId xmlns:p14="http://schemas.microsoft.com/office/powerpoint/2010/main" val="14869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5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5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bg/>
                                          </p:spTgt>
                                        </p:tgtEl>
                                        <p:attrNameLst>
                                          <p:attrName>style.visibility</p:attrName>
                                        </p:attrNameLst>
                                      </p:cBhvr>
                                      <p:to>
                                        <p:strVal val="visible"/>
                                      </p:to>
                                    </p:set>
                                    <p:animEffect transition="in" filter="fade">
                                      <p:cBhvr>
                                        <p:cTn id="27" dur="500"/>
                                        <p:tgtEl>
                                          <p:spTgt spid="53">
                                            <p:bg/>
                                          </p:spTgt>
                                        </p:tgtEl>
                                      </p:cBhvr>
                                    </p:animEffect>
                                  </p:childTnLst>
                                </p:cTn>
                              </p:par>
                              <p:par>
                                <p:cTn id="28" presetID="10" presetClass="entr" presetSubtype="0" fill="hold" grpId="0" nodeType="withEffect" nodePh="1">
                                  <p:stCondLst>
                                    <p:cond delay="0"/>
                                  </p:stCondLst>
                                  <p:endCondLst>
                                    <p:cond evt="begin" delay="0">
                                      <p:tn val="28"/>
                                    </p:cond>
                                  </p:endCondLst>
                                  <p:childTnLst>
                                    <p:set>
                                      <p:cBhvr>
                                        <p:cTn id="29" dur="1" fill="hold">
                                          <p:stCondLst>
                                            <p:cond delay="0"/>
                                          </p:stCondLst>
                                        </p:cTn>
                                        <p:tgtEl>
                                          <p:spTgt spid="53">
                                            <p:txEl>
                                              <p:pRg st="0" end="0"/>
                                            </p:txEl>
                                          </p:spTgt>
                                        </p:tgtEl>
                                        <p:attrNameLst>
                                          <p:attrName>style.visibility</p:attrName>
                                        </p:attrNameLst>
                                      </p:cBhvr>
                                      <p:to>
                                        <p:strVal val="visible"/>
                                      </p:to>
                                    </p:set>
                                    <p:animEffect transition="in" filter="fade">
                                      <p:cBhvr>
                                        <p:cTn id="30"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animBg="1"/>
      <p:bldP spid="13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Symbol Fixing Sources</a:t>
            </a:r>
            <a:endParaRPr lang="en-US" dirty="0"/>
          </a:p>
        </p:txBody>
      </p:sp>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6"/>
          <p:cNvSpPr>
            <a:spLocks noChangeArrowheads="1"/>
          </p:cNvSpPr>
          <p:nvPr/>
        </p:nvSpPr>
        <p:spPr bwMode="auto">
          <a:xfrm>
            <a:off x="575662" y="5576455"/>
            <a:ext cx="7863966" cy="11776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A source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a symbol fixing source if for each block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0,i</a:t>
            </a:r>
            <a:r>
              <a:rPr lang="en-US" dirty="0" smtClean="0">
                <a:solidFill>
                  <a:srgbClr val="000000"/>
                </a:solidFill>
                <a:latin typeface="Calibri"/>
                <a:cs typeface="Calibri"/>
              </a:rPr>
              <a:t> of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a:t>
            </a:r>
          </a:p>
          <a:p>
            <a:pPr lvl="1"/>
            <a:r>
              <a:rPr lang="en-US" dirty="0" smtClean="0">
                <a:solidFill>
                  <a:srgbClr val="000000"/>
                </a:solidFill>
                <a:latin typeface="Times New Roman"/>
                <a:cs typeface="Times New Roman"/>
              </a:rPr>
              <a:t>1)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0,i</a:t>
            </a:r>
            <a:r>
              <a:rPr lang="en-US" dirty="0" smtClean="0">
                <a:solidFill>
                  <a:srgbClr val="000000"/>
                </a:solidFill>
                <a:latin typeface="Calibri"/>
                <a:cs typeface="Calibri"/>
              </a:rPr>
              <a:t> is a fixed value</a:t>
            </a:r>
          </a:p>
          <a:p>
            <a:pPr lvl="1"/>
            <a:r>
              <a:rPr lang="en-US" dirty="0" smtClean="0">
                <a:solidFill>
                  <a:srgbClr val="000000"/>
                </a:solidFill>
                <a:latin typeface="Times New Roman"/>
                <a:cs typeface="Times New Roman"/>
              </a:rPr>
              <a:t>2)</a:t>
            </a:r>
            <a:r>
              <a:rPr lang="en-US" i="1" dirty="0" smtClean="0">
                <a:solidFill>
                  <a:srgbClr val="000000"/>
                </a:solidFill>
                <a:latin typeface="Times New Roman"/>
                <a:cs typeface="Times New Roman"/>
              </a:rPr>
              <a:t> W</a:t>
            </a:r>
            <a:r>
              <a:rPr lang="en-US" baseline="-25000" dirty="0" smtClean="0">
                <a:solidFill>
                  <a:srgbClr val="000000"/>
                </a:solidFill>
                <a:latin typeface="Times New Roman"/>
                <a:cs typeface="Times New Roman"/>
              </a:rPr>
              <a:t>0,i</a:t>
            </a:r>
            <a:r>
              <a:rPr lang="en-US" dirty="0" smtClean="0">
                <a:solidFill>
                  <a:srgbClr val="000000"/>
                </a:solidFill>
                <a:latin typeface="Calibri"/>
                <a:cs typeface="Calibri"/>
              </a:rPr>
              <a:t> is uniformly distributed</a:t>
            </a:r>
          </a:p>
          <a:p>
            <a:pPr lvl="1"/>
            <a:r>
              <a:rPr lang="en-US" dirty="0" smtClean="0">
                <a:solidFill>
                  <a:srgbClr val="000000"/>
                </a:solidFill>
                <a:latin typeface="Calibri"/>
                <a:cs typeface="Calibri"/>
              </a:rPr>
              <a:t>Let </a:t>
            </a:r>
            <a:r>
              <a:rPr lang="en-US" dirty="0" smtClean="0">
                <a:solidFill>
                  <a:srgbClr val="000000"/>
                </a:solidFill>
                <a:latin typeface="Times New Roman"/>
                <a:cs typeface="Times New Roman"/>
              </a:rPr>
              <a:t>α </a:t>
            </a:r>
            <a:r>
              <a:rPr lang="en-US" dirty="0" smtClean="0">
                <a:solidFill>
                  <a:srgbClr val="000000"/>
                </a:solidFill>
                <a:latin typeface="Calibri"/>
                <a:cs typeface="Calibri"/>
              </a:rPr>
              <a:t>be the number of blocks that are fixed.</a:t>
            </a:r>
            <a:endParaRPr lang="en-US" dirty="0">
              <a:solidFill>
                <a:srgbClr val="000000"/>
              </a:solidFill>
              <a:latin typeface="Times New Roman"/>
              <a:cs typeface="Times New Roman"/>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bg/>
                                          </p:spTgt>
                                        </p:tgtEl>
                                        <p:attrNameLst>
                                          <p:attrName>style.visibility</p:attrName>
                                        </p:attrNameLst>
                                      </p:cBhvr>
                                      <p:to>
                                        <p:strVal val="visible"/>
                                      </p:to>
                                    </p:set>
                                    <p:animEffect transition="in" filter="fade">
                                      <p:cBhvr>
                                        <p:cTn id="7" dur="500"/>
                                        <p:tgtEl>
                                          <p:spTgt spid="3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fade">
                                      <p:cBhvr>
                                        <p:cTn id="12" dur="500"/>
                                        <p:tgtEl>
                                          <p:spTgt spid="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xEl>
                                              <p:pRg st="1" end="1"/>
                                            </p:txEl>
                                          </p:spTgt>
                                        </p:tgtEl>
                                        <p:attrNameLst>
                                          <p:attrName>style.visibility</p:attrName>
                                        </p:attrNameLst>
                                      </p:cBhvr>
                                      <p:to>
                                        <p:strVal val="visible"/>
                                      </p:to>
                                    </p:set>
                                    <p:animEffect transition="in" filter="fade">
                                      <p:cBhvr>
                                        <p:cTn id="17" dur="500"/>
                                        <p:tgtEl>
                                          <p:spTgt spid="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xEl>
                                              <p:pRg st="2" end="2"/>
                                            </p:txEl>
                                          </p:spTgt>
                                        </p:tgtEl>
                                        <p:attrNameLst>
                                          <p:attrName>style.visibility</p:attrName>
                                        </p:attrNameLst>
                                      </p:cBhvr>
                                      <p:to>
                                        <p:strVal val="visible"/>
                                      </p:to>
                                    </p:set>
                                    <p:animEffect transition="in" filter="fade">
                                      <p:cBhvr>
                                        <p:cTn id="22" dur="500"/>
                                        <p:tgtEl>
                                          <p:spTgt spid="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xEl>
                                              <p:pRg st="3" end="3"/>
                                            </p:txEl>
                                          </p:spTgt>
                                        </p:tgtEl>
                                        <p:attrNameLst>
                                          <p:attrName>style.visibility</p:attrName>
                                        </p:attrNameLst>
                                      </p:cBhvr>
                                      <p:to>
                                        <p:strVal val="visible"/>
                                      </p:to>
                                    </p:set>
                                    <p:animEffect transition="in" filter="fade">
                                      <p:cBhvr>
                                        <p:cTn id="27" dur="500"/>
                                        <p:tgtEl>
                                          <p:spTgt spid="3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P spid="39"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Fixed Errors</a:t>
            </a:r>
            <a:endParaRPr lang="en-US" dirty="0"/>
          </a:p>
        </p:txBody>
      </p:sp>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6"/>
          <p:cNvSpPr>
            <a:spLocks noChangeArrowheads="1"/>
          </p:cNvSpPr>
          <p:nvPr/>
        </p:nvSpPr>
        <p:spPr bwMode="auto">
          <a:xfrm>
            <a:off x="575662" y="5698879"/>
            <a:ext cx="7863965" cy="92821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u="sng" dirty="0" err="1" smtClean="0">
                <a:solidFill>
                  <a:srgbClr val="000000"/>
                </a:solidFill>
                <a:latin typeface="Calibri"/>
                <a:cs typeface="Calibri"/>
              </a:rPr>
              <a:t>Def</a:t>
            </a:r>
            <a:r>
              <a:rPr lang="en-US" u="sng" dirty="0" smtClean="0">
                <a:solidFill>
                  <a:srgbClr val="000000"/>
                </a:solidFill>
                <a:latin typeface="Calibri"/>
                <a:cs typeface="Calibri"/>
              </a:rPr>
              <a:t>:</a:t>
            </a:r>
            <a:r>
              <a:rPr lang="en-US" dirty="0" smtClean="0">
                <a:solidFill>
                  <a:srgbClr val="000000"/>
                </a:solidFill>
                <a:latin typeface="Calibri"/>
                <a:cs typeface="Calibri"/>
              </a:rPr>
              <a:t> </a:t>
            </a:r>
            <a:r>
              <a:rPr lang="en-US" i="1" dirty="0" smtClean="0">
                <a:solidFill>
                  <a:srgbClr val="000000"/>
                </a:solidFill>
                <a:latin typeface="Times New Roman"/>
                <a:cs typeface="Times New Roman"/>
              </a:rPr>
              <a:t>α-fixed</a:t>
            </a:r>
            <a:r>
              <a:rPr lang="en-US" dirty="0" smtClean="0">
                <a:solidFill>
                  <a:srgbClr val="000000"/>
                </a:solidFill>
                <a:latin typeface="Times New Roman"/>
                <a:cs typeface="Times New Roman"/>
              </a:rPr>
              <a:t>LWE</a:t>
            </a:r>
            <a:r>
              <a:rPr lang="en-US" i="1" dirty="0" smtClean="0">
                <a:solidFill>
                  <a:srgbClr val="000000"/>
                </a:solidFill>
                <a:latin typeface="Times New Roman"/>
                <a:cs typeface="Times New Roman"/>
              </a:rPr>
              <a:t> </a:t>
            </a:r>
            <a:r>
              <a:rPr lang="en-US" dirty="0" smtClean="0">
                <a:solidFill>
                  <a:srgbClr val="000000"/>
                </a:solidFill>
                <a:latin typeface="Calibri"/>
                <a:cs typeface="Calibri"/>
              </a:rPr>
              <a:t>is standard LWE except that </a:t>
            </a:r>
            <a:r>
              <a:rPr lang="en-US" i="1" dirty="0">
                <a:solidFill>
                  <a:srgbClr val="000000"/>
                </a:solidFill>
                <a:latin typeface="Times New Roman"/>
                <a:cs typeface="Times New Roman"/>
              </a:rPr>
              <a:t>α</a:t>
            </a:r>
            <a:r>
              <a:rPr lang="en-US" dirty="0" smtClean="0">
                <a:solidFill>
                  <a:srgbClr val="000000"/>
                </a:solidFill>
                <a:latin typeface="Calibri"/>
                <a:cs typeface="Calibri"/>
              </a:rPr>
              <a:t> dimensions </a:t>
            </a:r>
            <a:br>
              <a:rPr lang="en-US" dirty="0" smtClean="0">
                <a:solidFill>
                  <a:srgbClr val="000000"/>
                </a:solidFill>
                <a:latin typeface="Calibri"/>
                <a:cs typeface="Calibri"/>
              </a:rPr>
            </a:br>
            <a:r>
              <a:rPr lang="en-US" dirty="0" smtClean="0">
                <a:solidFill>
                  <a:srgbClr val="000000"/>
                </a:solidFill>
                <a:latin typeface="Calibri"/>
                <a:cs typeface="Calibri"/>
              </a:rPr>
              <a:t>have a fixed (and adversarially known) error value.</a:t>
            </a:r>
          </a:p>
          <a:p>
            <a:pPr lvl="1"/>
            <a:r>
              <a:rPr lang="en-US" u="sng" dirty="0" smtClean="0">
                <a:solidFill>
                  <a:srgbClr val="000000"/>
                </a:solidFill>
                <a:latin typeface="Calibri"/>
                <a:cs typeface="Calibri"/>
              </a:rPr>
              <a:t>Note:</a:t>
            </a:r>
            <a:r>
              <a:rPr lang="en-US" dirty="0" smtClean="0">
                <a:solidFill>
                  <a:srgbClr val="000000"/>
                </a:solidFill>
                <a:latin typeface="Calibri"/>
                <a:cs typeface="Calibri"/>
              </a:rPr>
              <a:t> If </a:t>
            </a:r>
            <a:r>
              <a:rPr lang="en-US" i="1" dirty="0">
                <a:solidFill>
                  <a:srgbClr val="000000"/>
                </a:solidFill>
                <a:latin typeface="Times New Roman"/>
                <a:cs typeface="Times New Roman"/>
              </a:rPr>
              <a:t>α</a:t>
            </a:r>
            <a:r>
              <a:rPr lang="en-US" dirty="0">
                <a:solidFill>
                  <a:srgbClr val="000000"/>
                </a:solidFill>
                <a:latin typeface="Times New Roman"/>
                <a:cs typeface="Times New Roman"/>
              </a:rPr>
              <a:t>&gt;</a:t>
            </a:r>
            <a:r>
              <a:rPr lang="en-US" dirty="0" smtClean="0">
                <a:solidFill>
                  <a:srgbClr val="000000"/>
                </a:solidFill>
                <a:latin typeface="Times New Roman"/>
                <a:cs typeface="Times New Roman"/>
              </a:rPr>
              <a:t>n</a:t>
            </a:r>
            <a:r>
              <a:rPr lang="en-US" dirty="0" smtClean="0">
                <a:solidFill>
                  <a:srgbClr val="000000"/>
                </a:solidFill>
                <a:latin typeface="Calibri"/>
                <a:cs typeface="Calibri"/>
              </a:rPr>
              <a:t>, then </a:t>
            </a:r>
            <a:r>
              <a:rPr lang="en-US" dirty="0">
                <a:solidFill>
                  <a:srgbClr val="000000"/>
                </a:solidFill>
                <a:latin typeface="Times New Roman"/>
                <a:cs typeface="Times New Roman"/>
              </a:rPr>
              <a:t>α</a:t>
            </a:r>
            <a:r>
              <a:rPr lang="en-US" i="1" dirty="0">
                <a:solidFill>
                  <a:srgbClr val="000000"/>
                </a:solidFill>
                <a:latin typeface="Times New Roman"/>
                <a:cs typeface="Times New Roman"/>
              </a:rPr>
              <a:t>-fixed</a:t>
            </a:r>
            <a:r>
              <a:rPr lang="en-US" dirty="0">
                <a:solidFill>
                  <a:srgbClr val="000000"/>
                </a:solidFill>
                <a:latin typeface="Times New Roman"/>
                <a:cs typeface="Times New Roman"/>
              </a:rPr>
              <a:t>LWE</a:t>
            </a:r>
            <a:r>
              <a:rPr lang="en-US" dirty="0" smtClean="0">
                <a:solidFill>
                  <a:srgbClr val="000000"/>
                </a:solidFill>
                <a:latin typeface="Calibri"/>
                <a:cs typeface="Calibri"/>
              </a:rPr>
              <a:t> is insecure by solving the linear system</a:t>
            </a:r>
            <a:endParaRPr lang="en-US" u="sng" dirty="0">
              <a:solidFill>
                <a:srgbClr val="000000"/>
              </a:solidFill>
              <a:latin typeface="Times New Roman"/>
              <a:cs typeface="Times New Roman"/>
            </a:endParaRPr>
          </a:p>
        </p:txBody>
      </p:sp>
    </p:spTree>
    <p:extLst>
      <p:ext uri="{BB962C8B-B14F-4D97-AF65-F5344CB8AC3E}">
        <p14:creationId xmlns:p14="http://schemas.microsoft.com/office/powerpoint/2010/main" val="1640218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animEffect transition="in" filter="fade">
                                      <p:cBhvr>
                                        <p:cTn id="7" dur="500"/>
                                        <p:tgtEl>
                                          <p:spTgt spid="4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fade">
                                      <p:cBhvr>
                                        <p:cTn id="12" dur="500"/>
                                        <p:tgtEl>
                                          <p:spTgt spid="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xEl>
                                              <p:pRg st="1" end="1"/>
                                            </p:txEl>
                                          </p:spTgt>
                                        </p:tgtEl>
                                        <p:attrNameLst>
                                          <p:attrName>style.visibility</p:attrName>
                                        </p:attrNameLst>
                                      </p:cBhvr>
                                      <p:to>
                                        <p:strVal val="visible"/>
                                      </p:to>
                                    </p:set>
                                    <p:animEffect transition="in" filter="fade">
                                      <p:cBhvr>
                                        <p:cTn id="17" dur="5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301"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3574885" cy="285308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a:t>
            </a:r>
            <a:r>
              <a:rPr lang="en-US" sz="1600" dirty="0">
                <a:latin typeface="Calibri"/>
                <a:cs typeface="Calibri"/>
              </a:rPr>
              <a:t> 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smtClean="0">
                <a:solidFill>
                  <a:srgbClr val="FFFFFF"/>
                </a:solidFill>
                <a:cs typeface="Calibri"/>
              </a:rPr>
              <a:t>Traditional Construction</a:t>
            </a:r>
            <a:endParaRPr lang="en-US" sz="1600" dirty="0" smtClean="0">
              <a:solidFill>
                <a:srgbClr val="FFFFFF"/>
              </a:solidFill>
              <a:latin typeface="Calibri"/>
              <a:cs typeface="Calibri"/>
            </a:endParaRPr>
          </a:p>
          <a:p>
            <a:pPr lvl="1"/>
            <a:r>
              <a:rPr lang="en-US" sz="1600" dirty="0" smtClean="0">
                <a:solidFill>
                  <a:srgbClr val="FFFFFF"/>
                </a:solidFill>
                <a:latin typeface="Calibri"/>
                <a:cs typeface="Calibri"/>
              </a:rPr>
              <a:t>Derive a key using a </a:t>
            </a:r>
            <a:br>
              <a:rPr lang="en-US" sz="1600" dirty="0" smtClean="0">
                <a:solidFill>
                  <a:srgbClr val="FFFFFF"/>
                </a:solidFill>
                <a:latin typeface="Calibri"/>
                <a:cs typeface="Calibri"/>
              </a:rPr>
            </a:br>
            <a:r>
              <a:rPr lang="en-US" sz="1600" i="1" dirty="0" smtClean="0">
                <a:solidFill>
                  <a:srgbClr val="FFFFFF"/>
                </a:solidFill>
                <a:latin typeface="Calibri"/>
                <a:cs typeface="Calibri"/>
              </a:rPr>
              <a:t>randomness extractor</a:t>
            </a:r>
          </a:p>
          <a:p>
            <a:pPr lvl="1"/>
            <a:r>
              <a:rPr lang="en-US" sz="1600" i="1" dirty="0" smtClean="0">
                <a:solidFill>
                  <a:srgbClr val="FFFFFF"/>
                </a:solidFill>
                <a:latin typeface="Calibri"/>
                <a:cs typeface="Calibri"/>
              </a:rPr>
              <a:t>Error-correct </a:t>
            </a:r>
            <a:r>
              <a:rPr lang="en-US" sz="1600" dirty="0" smtClean="0">
                <a:solidFill>
                  <a:srgbClr val="FFFFFF"/>
                </a:solidFill>
                <a:latin typeface="Calibri"/>
                <a:cs typeface="Calibri"/>
              </a:rPr>
              <a:t>the source using a </a:t>
            </a:r>
            <a:r>
              <a:rPr lang="en-US" sz="1600" i="1" dirty="0" smtClean="0">
                <a:solidFill>
                  <a:srgbClr val="FFFFFF"/>
                </a:solidFill>
                <a:latin typeface="Calibri"/>
                <a:cs typeface="Calibri"/>
              </a:rPr>
              <a:t>Secure Sketch</a:t>
            </a:r>
          </a:p>
          <a:p>
            <a:pPr lvl="1"/>
            <a:endParaRPr lang="en-US" sz="1400" i="1" dirty="0">
              <a:latin typeface="Arial" charset="0"/>
            </a:endParaRP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302"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303"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xEl>
                                              <p:pRg st="1" end="1"/>
                                            </p:txEl>
                                          </p:spTgt>
                                        </p:tgtEl>
                                        <p:attrNameLst>
                                          <p:attrName>style.visibility</p:attrName>
                                        </p:attrNameLst>
                                      </p:cBhvr>
                                      <p:to>
                                        <p:strVal val="visible"/>
                                      </p:to>
                                    </p:set>
                                    <p:animEffect transition="in" filter="fade">
                                      <p:cBhvr>
                                        <p:cTn id="17" dur="500"/>
                                        <p:tgtEl>
                                          <p:spTgt spid="3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par>
                                <p:cTn id="72" presetID="10" presetClass="entr" presetSubtype="0" fill="hold"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fade">
                                      <p:cBhvr>
                                        <p:cTn id="74" dur="500"/>
                                        <p:tgtEl>
                                          <p:spTgt spid="74"/>
                                        </p:tgtEl>
                                      </p:cBhvr>
                                    </p:animEffect>
                                  </p:childTnLst>
                                </p:cTn>
                              </p:par>
                              <p:par>
                                <p:cTn id="75" presetID="10" presetClass="entr" presetSubtype="0" fill="hold"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fade">
                                      <p:cBhvr>
                                        <p:cTn id="90" dur="500"/>
                                        <p:tgtEl>
                                          <p:spTgt spid="79"/>
                                        </p:tgtEl>
                                      </p:cBhvr>
                                    </p:animEffec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500"/>
                                        <p:tgtEl>
                                          <p:spTgt spid="7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500"/>
                                        <p:tgtEl>
                                          <p:spTgt spid="81"/>
                                        </p:tgtEl>
                                      </p:cBhvr>
                                    </p:animEffect>
                                  </p:childTnLst>
                                </p:cTn>
                              </p:par>
                              <p:par>
                                <p:cTn id="104" presetID="10" presetClass="entr" presetSubtype="0" fill="hold" nodeType="with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fade">
                                      <p:cBhvr>
                                        <p:cTn id="106" dur="500"/>
                                        <p:tgtEl>
                                          <p:spTgt spid="8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6">
                                            <p:txEl>
                                              <p:pRg st="3" end="3"/>
                                            </p:txEl>
                                          </p:spTgt>
                                        </p:tgtEl>
                                        <p:attrNameLst>
                                          <p:attrName>style.visibility</p:attrName>
                                        </p:attrNameLst>
                                      </p:cBhvr>
                                      <p:to>
                                        <p:strVal val="visible"/>
                                      </p:to>
                                    </p:set>
                                    <p:animEffect transition="in" filter="fade">
                                      <p:cBhvr>
                                        <p:cTn id="111" dur="500"/>
                                        <p:tgtEl>
                                          <p:spTgt spid="36">
                                            <p:txEl>
                                              <p:pRg st="3" end="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6">
                                            <p:txEl>
                                              <p:pRg st="4" end="4"/>
                                            </p:txEl>
                                          </p:spTgt>
                                        </p:tgtEl>
                                        <p:attrNameLst>
                                          <p:attrName>style.visibility</p:attrName>
                                        </p:attrNameLst>
                                      </p:cBhvr>
                                      <p:to>
                                        <p:strVal val="visible"/>
                                      </p:to>
                                    </p:set>
                                    <p:animEffect transition="in" filter="fade">
                                      <p:cBhvr>
                                        <p:cTn id="116" dur="500"/>
                                        <p:tgtEl>
                                          <p:spTgt spid="36">
                                            <p:txEl>
                                              <p:pRg st="4" end="4"/>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6">
                                            <p:txEl>
                                              <p:pRg st="6" end="6"/>
                                            </p:txEl>
                                          </p:spTgt>
                                        </p:tgtEl>
                                        <p:attrNameLst>
                                          <p:attrName>style.visibility</p:attrName>
                                        </p:attrNameLst>
                                      </p:cBhvr>
                                      <p:to>
                                        <p:strVal val="visible"/>
                                      </p:to>
                                    </p:set>
                                    <p:animEffect transition="in" filter="fade">
                                      <p:cBhvr>
                                        <p:cTn id="122" dur="500"/>
                                        <p:tgtEl>
                                          <p:spTgt spid="36">
                                            <p:txEl>
                                              <p:pRg st="6" end="6"/>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6">
                                            <p:txEl>
                                              <p:pRg st="7" end="7"/>
                                            </p:txEl>
                                          </p:spTgt>
                                        </p:tgtEl>
                                        <p:attrNameLst>
                                          <p:attrName>style.visibility</p:attrName>
                                        </p:attrNameLst>
                                      </p:cBhvr>
                                      <p:to>
                                        <p:strVal val="visible"/>
                                      </p:to>
                                    </p:set>
                                    <p:animEffect transition="in" filter="fade">
                                      <p:cBhvr>
                                        <p:cTn id="125" dur="500"/>
                                        <p:tgtEl>
                                          <p:spTgt spid="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Fixed Errors</a:t>
            </a:r>
            <a:endParaRPr lang="en-US" dirty="0"/>
          </a:p>
        </p:txBody>
      </p:sp>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6"/>
          <p:cNvSpPr>
            <a:spLocks noChangeArrowheads="1"/>
          </p:cNvSpPr>
          <p:nvPr/>
        </p:nvSpPr>
        <p:spPr bwMode="auto">
          <a:xfrm>
            <a:off x="1532419" y="5698879"/>
            <a:ext cx="6327712" cy="92821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lgn="ctr"/>
            <a:r>
              <a:rPr lang="en-US" u="sng" dirty="0" smtClean="0">
                <a:solidFill>
                  <a:srgbClr val="000000"/>
                </a:solidFill>
                <a:latin typeface="Calibri"/>
                <a:cs typeface="Calibri"/>
              </a:rPr>
              <a:t>Theorem:</a:t>
            </a:r>
            <a:r>
              <a:rPr lang="en-US" dirty="0" smtClean="0">
                <a:solidFill>
                  <a:srgbClr val="000000"/>
                </a:solidFill>
                <a:latin typeface="Calibri"/>
                <a:cs typeface="Calibri"/>
              </a:rPr>
              <a:t> Security of </a:t>
            </a:r>
            <a:r>
              <a:rPr lang="en-US" dirty="0" smtClean="0">
                <a:solidFill>
                  <a:srgbClr val="000000"/>
                </a:solidFill>
                <a:latin typeface="Times New Roman"/>
                <a:cs typeface="Times New Roman"/>
              </a:rPr>
              <a:t>LWE </a:t>
            </a:r>
            <a:r>
              <a:rPr lang="en-US" dirty="0" smtClean="0">
                <a:solidFill>
                  <a:srgbClr val="000000"/>
                </a:solidFill>
                <a:latin typeface="Calibri"/>
                <a:cs typeface="Calibri"/>
              </a:rPr>
              <a:t>of matrices of dimension </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n</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m</a:t>
            </a:r>
            <a:r>
              <a:rPr lang="en-US" dirty="0" smtClean="0">
                <a:solidFill>
                  <a:srgbClr val="000000"/>
                </a:solidFill>
                <a:latin typeface="Times New Roman"/>
                <a:cs typeface="Times New Roman"/>
              </a:rPr>
              <a:t>)</a:t>
            </a:r>
          </a:p>
          <a:p>
            <a:pPr lvl="1" algn="ctr"/>
            <a:r>
              <a:rPr lang="en-US" dirty="0" smtClean="0">
                <a:solidFill>
                  <a:srgbClr val="000000"/>
                </a:solidFill>
                <a:latin typeface="Calibri"/>
                <a:cs typeface="Calibri"/>
              </a:rPr>
              <a:t>implies</a:t>
            </a:r>
          </a:p>
          <a:p>
            <a:pPr lvl="1" algn="ctr"/>
            <a:r>
              <a:rPr lang="en-US" dirty="0" smtClean="0">
                <a:solidFill>
                  <a:srgbClr val="000000"/>
                </a:solidFill>
                <a:latin typeface="Calibri"/>
                <a:cs typeface="Calibri"/>
              </a:rPr>
              <a:t>Security of </a:t>
            </a:r>
            <a:r>
              <a:rPr lang="en-US" i="1" dirty="0" smtClean="0">
                <a:solidFill>
                  <a:srgbClr val="000000"/>
                </a:solidFill>
                <a:latin typeface="Times New Roman"/>
                <a:cs typeface="Times New Roman"/>
              </a:rPr>
              <a:t>α</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fixed</a:t>
            </a:r>
            <a:r>
              <a:rPr lang="en-US" dirty="0" smtClean="0">
                <a:solidFill>
                  <a:srgbClr val="000000"/>
                </a:solidFill>
                <a:latin typeface="Times New Roman"/>
                <a:cs typeface="Times New Roman"/>
              </a:rPr>
              <a:t>LWE</a:t>
            </a:r>
            <a:r>
              <a:rPr lang="en-US" dirty="0" smtClean="0">
                <a:solidFill>
                  <a:srgbClr val="000000"/>
                </a:solidFill>
                <a:latin typeface="Calibri"/>
                <a:cs typeface="Calibri"/>
              </a:rPr>
              <a:t> of matrices of dimension </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n</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α</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m</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α</a:t>
            </a:r>
            <a:r>
              <a:rPr lang="en-US" dirty="0" smtClean="0">
                <a:solidFill>
                  <a:srgbClr val="000000"/>
                </a:solidFill>
                <a:latin typeface="Times New Roman"/>
                <a:cs typeface="Times New Roman"/>
              </a:rPr>
              <a:t>)</a:t>
            </a:r>
            <a:endParaRPr lang="en-US" dirty="0">
              <a:solidFill>
                <a:srgbClr val="000000"/>
              </a:solidFill>
              <a:latin typeface="Times New Roman"/>
              <a:cs typeface="Times New Roman"/>
            </a:endParaRPr>
          </a:p>
        </p:txBody>
      </p:sp>
    </p:spTree>
    <p:extLst>
      <p:ext uri="{BB962C8B-B14F-4D97-AF65-F5344CB8AC3E}">
        <p14:creationId xmlns:p14="http://schemas.microsoft.com/office/powerpoint/2010/main" val="2033959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animEffect transition="in" filter="fade">
                                      <p:cBhvr>
                                        <p:cTn id="7" dur="500"/>
                                        <p:tgtEl>
                                          <p:spTgt spid="4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fade">
                                      <p:cBhvr>
                                        <p:cTn id="12" dur="500"/>
                                        <p:tgtEl>
                                          <p:spTgt spid="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xEl>
                                              <p:pRg st="1" end="1"/>
                                            </p:txEl>
                                          </p:spTgt>
                                        </p:tgtEl>
                                        <p:attrNameLst>
                                          <p:attrName>style.visibility</p:attrName>
                                        </p:attrNameLst>
                                      </p:cBhvr>
                                      <p:to>
                                        <p:strVal val="visible"/>
                                      </p:to>
                                    </p:set>
                                    <p:animEffect transition="in" filter="fade">
                                      <p:cBhvr>
                                        <p:cTn id="17" dur="500"/>
                                        <p:tgtEl>
                                          <p:spTgt spid="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xEl>
                                              <p:pRg st="2" end="2"/>
                                            </p:txEl>
                                          </p:spTgt>
                                        </p:tgtEl>
                                        <p:attrNameLst>
                                          <p:attrName>style.visibility</p:attrName>
                                        </p:attrNameLst>
                                      </p:cBhvr>
                                      <p:to>
                                        <p:strVal val="visible"/>
                                      </p:to>
                                    </p:set>
                                    <p:animEffect transition="in" filter="fade">
                                      <p:cBhvr>
                                        <p:cTn id="22" dur="500"/>
                                        <p:tgtEl>
                                          <p:spTgt spid="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15006"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3" name="Rectangle 12"/>
          <p:cNvSpPr/>
          <p:nvPr/>
        </p:nvSpPr>
        <p:spPr bwMode="auto">
          <a:xfrm>
            <a:off x="3267530" y="2181477"/>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Title 1"/>
          <p:cNvSpPr txBox="1">
            <a:spLocks/>
          </p:cNvSpPr>
          <p:nvPr/>
        </p:nvSpPr>
        <p:spPr>
          <a:xfrm>
            <a:off x="-492858" y="-1761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smtClean="0"/>
              <a:t>Comp Fuzzy Extractor for Block Sources</a:t>
            </a:r>
            <a:endParaRPr lang="en-US" sz="3200" dirty="0"/>
          </a:p>
        </p:txBody>
      </p:sp>
      <p:sp>
        <p:nvSpPr>
          <p:cNvPr id="41" name="Rectangle 36"/>
          <p:cNvSpPr>
            <a:spLocks noChangeArrowheads="1"/>
          </p:cNvSpPr>
          <p:nvPr/>
        </p:nvSpPr>
        <p:spPr bwMode="auto">
          <a:xfrm>
            <a:off x="1149225" y="5553364"/>
            <a:ext cx="6434121" cy="122381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sz="2000" u="sng" dirty="0" smtClean="0">
                <a:latin typeface="Calibri"/>
                <a:cs typeface="Calibri"/>
              </a:rPr>
              <a:t>Corollary:</a:t>
            </a:r>
            <a:r>
              <a:rPr lang="en-US" sz="2000" dirty="0" smtClean="0">
                <a:latin typeface="Calibri"/>
                <a:cs typeface="Calibri"/>
              </a:rPr>
              <a:t>(Applying [</a:t>
            </a:r>
            <a:r>
              <a:rPr lang="en-US" dirty="0" smtClean="0">
                <a:latin typeface="Calibri"/>
                <a:cs typeface="Calibri"/>
              </a:rPr>
              <a:t>AkaviaGoldwasserKalai09</a:t>
            </a:r>
            <a:r>
              <a:rPr lang="en-US" sz="2000" dirty="0" smtClean="0">
                <a:latin typeface="Calibri"/>
                <a:cs typeface="Calibri"/>
              </a:rPr>
              <a:t>])</a:t>
            </a:r>
          </a:p>
          <a:p>
            <a:r>
              <a:rPr lang="en-US" sz="2000" dirty="0" smtClean="0">
                <a:latin typeface="Calibri"/>
                <a:cs typeface="Calibri"/>
              </a:rPr>
              <a:t>If </a:t>
            </a:r>
            <a:r>
              <a:rPr lang="en-US" sz="2000" dirty="0" smtClean="0">
                <a:solidFill>
                  <a:srgbClr val="000000"/>
                </a:solidFill>
                <a:latin typeface="Times New Roman"/>
                <a:cs typeface="Times New Roman"/>
              </a:rPr>
              <a:t>LWE</a:t>
            </a:r>
            <a:r>
              <a:rPr lang="en-US" sz="2000" dirty="0" smtClean="0">
                <a:solidFill>
                  <a:srgbClr val="000000"/>
                </a:solidFill>
                <a:latin typeface="Calibri"/>
                <a:cs typeface="Calibri"/>
              </a:rPr>
              <a:t> is secure on </a:t>
            </a:r>
            <a:r>
              <a:rPr lang="en-US" sz="2000" i="1" dirty="0" smtClean="0">
                <a:solidFill>
                  <a:srgbClr val="000000"/>
                </a:solidFill>
                <a:latin typeface="Times New Roman"/>
                <a:cs typeface="Times New Roman"/>
              </a:rPr>
              <a:t>n</a:t>
            </a:r>
            <a:r>
              <a:rPr lang="en-US" sz="2000" dirty="0" smtClean="0">
                <a:solidFill>
                  <a:srgbClr val="000000"/>
                </a:solidFill>
                <a:latin typeface="Times New Roman"/>
                <a:cs typeface="Times New Roman"/>
              </a:rPr>
              <a:t>/3</a:t>
            </a:r>
            <a:r>
              <a:rPr lang="en-US" sz="2000" dirty="0" smtClean="0">
                <a:solidFill>
                  <a:srgbClr val="000000"/>
                </a:solidFill>
                <a:latin typeface="Calibri"/>
                <a:cs typeface="Calibri"/>
              </a:rPr>
              <a:t> variables, </a:t>
            </a:r>
          </a:p>
          <a:p>
            <a:r>
              <a:rPr lang="en-US" sz="2000" dirty="0" smtClean="0">
                <a:solidFill>
                  <a:srgbClr val="000000"/>
                </a:solidFill>
                <a:latin typeface="Calibri"/>
                <a:cs typeface="Calibri"/>
              </a:rPr>
              <a:t>our construction is a computational fuzzy extractor </a:t>
            </a:r>
          </a:p>
          <a:p>
            <a:r>
              <a:rPr lang="en-US" sz="2000" dirty="0" smtClean="0">
                <a:solidFill>
                  <a:srgbClr val="000000"/>
                </a:solidFill>
                <a:latin typeface="Calibri"/>
                <a:cs typeface="Calibri"/>
              </a:rPr>
              <a:t>for </a:t>
            </a:r>
            <a:r>
              <a:rPr lang="en-US" sz="2000" i="1" dirty="0" smtClean="0">
                <a:solidFill>
                  <a:srgbClr val="000000"/>
                </a:solidFill>
                <a:latin typeface="Times New Roman"/>
                <a:cs typeface="Times New Roman"/>
              </a:rPr>
              <a:t>α</a:t>
            </a:r>
            <a:r>
              <a:rPr lang="en-US" sz="2000" dirty="0" smtClean="0">
                <a:solidFill>
                  <a:srgbClr val="000000"/>
                </a:solidFill>
                <a:latin typeface="Calibri"/>
                <a:cs typeface="Calibri"/>
              </a:rPr>
              <a:t>-block fixing </a:t>
            </a:r>
            <a:r>
              <a:rPr lang="en-US" sz="2000" dirty="0" smtClean="0">
                <a:solidFill>
                  <a:srgbClr val="000000"/>
                </a:solidFill>
                <a:latin typeface="Calibri"/>
                <a:cs typeface="Calibri"/>
              </a:rPr>
              <a:t>sources where </a:t>
            </a:r>
            <a:r>
              <a:rPr lang="en-US" sz="2000" i="1" dirty="0" smtClean="0">
                <a:solidFill>
                  <a:srgbClr val="000000"/>
                </a:solidFill>
                <a:latin typeface="Times New Roman"/>
                <a:cs typeface="Times New Roman"/>
              </a:rPr>
              <a:t>α</a:t>
            </a:r>
            <a:r>
              <a:rPr lang="en-US" sz="2000" dirty="0" smtClean="0">
                <a:solidFill>
                  <a:srgbClr val="000000"/>
                </a:solidFill>
                <a:latin typeface="Times New Roman"/>
                <a:cs typeface="Times New Roman"/>
              </a:rPr>
              <a:t>&lt;</a:t>
            </a:r>
            <a:r>
              <a:rPr lang="en-US" sz="2000" i="1" dirty="0" smtClean="0">
                <a:solidFill>
                  <a:srgbClr val="000000"/>
                </a:solidFill>
                <a:latin typeface="Times New Roman"/>
                <a:cs typeface="Times New Roman"/>
              </a:rPr>
              <a:t>n</a:t>
            </a:r>
            <a:r>
              <a:rPr lang="en-US" sz="2000" dirty="0" smtClean="0">
                <a:solidFill>
                  <a:srgbClr val="000000"/>
                </a:solidFill>
                <a:latin typeface="Times New Roman"/>
                <a:cs typeface="Times New Roman"/>
              </a:rPr>
              <a:t>/3</a:t>
            </a:r>
            <a:r>
              <a:rPr lang="en-US" sz="2000" dirty="0" smtClean="0">
                <a:solidFill>
                  <a:srgbClr val="000000"/>
                </a:solidFill>
                <a:latin typeface="Calibri"/>
                <a:cs typeface="Calibri"/>
              </a:rPr>
              <a:t>.</a:t>
            </a:r>
            <a:endParaRPr lang="en-US" sz="2000" dirty="0">
              <a:latin typeface="Calibri"/>
              <a:cs typeface="Calibri"/>
            </a:endParaRPr>
          </a:p>
        </p:txBody>
      </p:sp>
    </p:spTree>
    <p:extLst>
      <p:ext uri="{BB962C8B-B14F-4D97-AF65-F5344CB8AC3E}">
        <p14:creationId xmlns:p14="http://schemas.microsoft.com/office/powerpoint/2010/main" val="1790017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bg/>
                                          </p:spTgt>
                                        </p:tgtEl>
                                        <p:attrNameLst>
                                          <p:attrName>style.visibility</p:attrName>
                                        </p:attrNameLst>
                                      </p:cBhvr>
                                      <p:to>
                                        <p:strVal val="visible"/>
                                      </p:to>
                                    </p:set>
                                    <p:animEffect transition="in" filter="fade">
                                      <p:cBhvr>
                                        <p:cTn id="7" dur="500"/>
                                        <p:tgtEl>
                                          <p:spTgt spid="4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animEffect transition="in" filter="fade">
                                      <p:cBhvr>
                                        <p:cTn id="12" dur="500"/>
                                        <p:tgtEl>
                                          <p:spTgt spid="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xEl>
                                              <p:pRg st="1" end="1"/>
                                            </p:txEl>
                                          </p:spTgt>
                                        </p:tgtEl>
                                        <p:attrNameLst>
                                          <p:attrName>style.visibility</p:attrName>
                                        </p:attrNameLst>
                                      </p:cBhvr>
                                      <p:to>
                                        <p:strVal val="visible"/>
                                      </p:to>
                                    </p:set>
                                    <p:animEffect transition="in" filter="fade">
                                      <p:cBhvr>
                                        <p:cTn id="17" dur="500"/>
                                        <p:tgtEl>
                                          <p:spTgt spid="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xEl>
                                              <p:pRg st="2" end="2"/>
                                            </p:txEl>
                                          </p:spTgt>
                                        </p:tgtEl>
                                        <p:attrNameLst>
                                          <p:attrName>style.visibility</p:attrName>
                                        </p:attrNameLst>
                                      </p:cBhvr>
                                      <p:to>
                                        <p:strVal val="visible"/>
                                      </p:to>
                                    </p:set>
                                    <p:animEffect transition="in" filter="fade">
                                      <p:cBhvr>
                                        <p:cTn id="22" dur="500"/>
                                        <p:tgtEl>
                                          <p:spTgt spid="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xEl>
                                              <p:pRg st="3" end="3"/>
                                            </p:txEl>
                                          </p:spTgt>
                                        </p:tgtEl>
                                        <p:attrNameLst>
                                          <p:attrName>style.visibility</p:attrName>
                                        </p:attrNameLst>
                                      </p:cBhvr>
                                      <p:to>
                                        <p:strVal val="visible"/>
                                      </p:to>
                                    </p:set>
                                    <p:animEffect transition="in" filter="fade">
                                      <p:cBhvr>
                                        <p:cTn id="27"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45971" y="22754"/>
            <a:ext cx="7744277" cy="1569660"/>
          </a:xfrm>
          <a:prstGeom prst="rect">
            <a:avLst/>
          </a:prstGeom>
          <a:noFill/>
        </p:spPr>
        <p:txBody>
          <a:bodyPr wrap="none" rtlCol="0">
            <a:spAutoFit/>
          </a:bodyPr>
          <a:lstStyle/>
          <a:p>
            <a:pPr lvl="1"/>
            <a:r>
              <a:rPr lang="en-US" sz="2400" u="sng" dirty="0" smtClean="0">
                <a:latin typeface="Calibri"/>
                <a:cs typeface="Calibri"/>
              </a:rPr>
              <a:t>Theorem:</a:t>
            </a:r>
            <a:r>
              <a:rPr lang="en-US" sz="2400" dirty="0" smtClean="0">
                <a:latin typeface="Times New Roman"/>
                <a:cs typeface="Times New Roman"/>
              </a:rPr>
              <a:t> </a:t>
            </a:r>
            <a:br>
              <a:rPr lang="en-US" sz="2400" dirty="0" smtClean="0">
                <a:latin typeface="Times New Roman"/>
                <a:cs typeface="Times New Roman"/>
              </a:rPr>
            </a:br>
            <a:r>
              <a:rPr lang="en-US" sz="2400" dirty="0" smtClean="0">
                <a:solidFill>
                  <a:srgbClr val="000000"/>
                </a:solidFill>
                <a:cs typeface="Calibri"/>
              </a:rPr>
              <a:t>Security </a:t>
            </a:r>
            <a:r>
              <a:rPr lang="en-US" sz="2400" dirty="0">
                <a:solidFill>
                  <a:srgbClr val="000000"/>
                </a:solidFill>
                <a:cs typeface="Calibri"/>
              </a:rPr>
              <a:t>of </a:t>
            </a:r>
            <a:r>
              <a:rPr lang="en-US" sz="2400" dirty="0">
                <a:solidFill>
                  <a:srgbClr val="000000"/>
                </a:solidFill>
                <a:latin typeface="Times New Roman"/>
                <a:cs typeface="Times New Roman"/>
              </a:rPr>
              <a:t>LWE </a:t>
            </a:r>
            <a:r>
              <a:rPr lang="en-US" sz="2400" dirty="0">
                <a:solidFill>
                  <a:srgbClr val="000000"/>
                </a:solidFill>
                <a:cs typeface="Calibri"/>
              </a:rPr>
              <a:t>of matrices of dimension </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n</a:t>
            </a:r>
            <a:r>
              <a:rPr lang="en-US" sz="2400" dirty="0">
                <a:solidFill>
                  <a:srgbClr val="000000"/>
                </a:solidFill>
                <a:latin typeface="Times New Roman"/>
                <a:cs typeface="Times New Roman"/>
              </a:rPr>
              <a:t>, </a:t>
            </a:r>
            <a:r>
              <a:rPr lang="en-US" sz="2400" i="1" dirty="0">
                <a:solidFill>
                  <a:srgbClr val="000000"/>
                </a:solidFill>
                <a:latin typeface="Times New Roman"/>
                <a:cs typeface="Times New Roman"/>
              </a:rPr>
              <a:t>m</a:t>
            </a:r>
            <a:r>
              <a:rPr lang="en-US" sz="2400" dirty="0">
                <a:solidFill>
                  <a:srgbClr val="000000"/>
                </a:solidFill>
                <a:latin typeface="Times New Roman"/>
                <a:cs typeface="Times New Roman"/>
              </a:rPr>
              <a:t>)</a:t>
            </a:r>
          </a:p>
          <a:p>
            <a:pPr lvl="1" algn="ctr"/>
            <a:r>
              <a:rPr lang="en-US" sz="2400" dirty="0">
                <a:solidFill>
                  <a:srgbClr val="000000"/>
                </a:solidFill>
                <a:cs typeface="Calibri"/>
              </a:rPr>
              <a:t>implies</a:t>
            </a:r>
          </a:p>
          <a:p>
            <a:pPr lvl="1" algn="ctr"/>
            <a:r>
              <a:rPr lang="en-US" sz="2400" dirty="0">
                <a:solidFill>
                  <a:srgbClr val="000000"/>
                </a:solidFill>
                <a:cs typeface="Calibri"/>
              </a:rPr>
              <a:t>Security of </a:t>
            </a:r>
            <a:r>
              <a:rPr lang="en-US" sz="2400" i="1" dirty="0">
                <a:solidFill>
                  <a:srgbClr val="000000"/>
                </a:solidFill>
                <a:latin typeface="Times New Roman"/>
                <a:cs typeface="Times New Roman"/>
              </a:rPr>
              <a:t>α</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fixed</a:t>
            </a:r>
            <a:r>
              <a:rPr lang="en-US" sz="2400" dirty="0">
                <a:solidFill>
                  <a:srgbClr val="000000"/>
                </a:solidFill>
                <a:latin typeface="Times New Roman"/>
                <a:cs typeface="Times New Roman"/>
              </a:rPr>
              <a:t>LWE</a:t>
            </a:r>
            <a:r>
              <a:rPr lang="en-US" sz="2400" dirty="0">
                <a:solidFill>
                  <a:srgbClr val="000000"/>
                </a:solidFill>
                <a:cs typeface="Calibri"/>
              </a:rPr>
              <a:t> of matrices of dimension </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n</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α</a:t>
            </a:r>
            <a:r>
              <a:rPr lang="en-US" sz="2400" dirty="0">
                <a:solidFill>
                  <a:srgbClr val="000000"/>
                </a:solidFill>
                <a:latin typeface="Times New Roman"/>
                <a:cs typeface="Times New Roman"/>
              </a:rPr>
              <a:t>, </a:t>
            </a:r>
            <a:r>
              <a:rPr lang="en-US" sz="2400" i="1" dirty="0">
                <a:solidFill>
                  <a:srgbClr val="000000"/>
                </a:solidFill>
                <a:latin typeface="Times New Roman"/>
                <a:cs typeface="Times New Roman"/>
              </a:rPr>
              <a:t>m</a:t>
            </a:r>
            <a:r>
              <a:rPr lang="en-US" sz="2400" dirty="0">
                <a:solidFill>
                  <a:srgbClr val="000000"/>
                </a:solidFill>
                <a:latin typeface="Times New Roman"/>
                <a:cs typeface="Times New Roman"/>
              </a:rPr>
              <a:t>+</a:t>
            </a:r>
            <a:r>
              <a:rPr lang="en-US" sz="2400" i="1" dirty="0">
                <a:solidFill>
                  <a:srgbClr val="000000"/>
                </a:solidFill>
                <a:latin typeface="Times New Roman"/>
                <a:cs typeface="Times New Roman"/>
              </a:rPr>
              <a:t>α</a:t>
            </a:r>
            <a:r>
              <a:rPr lang="en-US" sz="2400" dirty="0">
                <a:solidFill>
                  <a:srgbClr val="000000"/>
                </a:solidFill>
                <a:latin typeface="Times New Roman"/>
                <a:cs typeface="Times New Roman"/>
              </a:rPr>
              <a:t>)</a:t>
            </a:r>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70758" y="2861640"/>
            <a:ext cx="723151" cy="2929466"/>
            <a:chOff x="91513" y="1600200"/>
            <a:chExt cx="723151"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rot="16200000">
              <a:off x="-164221" y="2794039"/>
              <a:ext cx="1034688" cy="523220"/>
            </a:xfrm>
            <a:prstGeom prst="rect">
              <a:avLst/>
            </a:prstGeom>
            <a:noFill/>
          </p:spPr>
          <p:txBody>
            <a:bodyPr wrap="none" rtlCol="0">
              <a:spAutoFit/>
            </a:bodyPr>
            <a:lstStyle/>
            <a:p>
              <a:pPr algn="ctr"/>
              <a:r>
                <a:rPr lang="en-US" sz="2800" i="1" dirty="0" smtClean="0">
                  <a:latin typeface="Times New Roman"/>
                  <a:cs typeface="Times New Roman"/>
                </a:rPr>
                <a:t>m+α</a:t>
              </a:r>
              <a:endParaRPr lang="en-US" sz="2800" i="1" dirty="0">
                <a:latin typeface="Times New Roman"/>
                <a:cs typeface="Times New Roman"/>
              </a:endParaRPr>
            </a:p>
          </p:txBody>
        </p:sp>
      </p:grpSp>
      <p:grpSp>
        <p:nvGrpSpPr>
          <p:cNvPr id="14" name="Group 13"/>
          <p:cNvGrpSpPr/>
          <p:nvPr/>
        </p:nvGrpSpPr>
        <p:grpSpPr>
          <a:xfrm rot="5400000">
            <a:off x="1460503" y="1379550"/>
            <a:ext cx="787399" cy="1888055"/>
            <a:chOff x="133820" y="1600200"/>
            <a:chExt cx="680844"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378280" y="2818854"/>
              <a:ext cx="1476615" cy="452415"/>
            </a:xfrm>
            <a:prstGeom prst="rect">
              <a:avLst/>
            </a:prstGeom>
            <a:noFill/>
          </p:spPr>
          <p:txBody>
            <a:bodyPr wrap="none" rtlCol="0">
              <a:spAutoFit/>
            </a:bodyPr>
            <a:lstStyle/>
            <a:p>
              <a:pPr algn="ctr"/>
              <a:r>
                <a:rPr lang="en-US" sz="2800" i="1" dirty="0" smtClean="0">
                  <a:latin typeface="Times New Roman"/>
                  <a:cs typeface="Times New Roman"/>
                </a:rPr>
                <a:t>n+α</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21588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a:latin typeface="Times New Roman"/>
                <a:cs typeface="Times New Roman"/>
              </a:rPr>
              <a:t>α</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err="1" smtClean="0">
                <a:solidFill>
                  <a:srgbClr val="DE0055"/>
                </a:solidFill>
                <a:latin typeface="Times New Roman"/>
                <a:cs typeface="Times New Roman"/>
              </a:rPr>
              <a:t>A</a:t>
            </a:r>
            <a:r>
              <a:rPr lang="en-US" sz="2400" dirty="0" err="1" smtClean="0">
                <a:solidFill>
                  <a:srgbClr val="DE0055"/>
                </a:solidFill>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spTree>
    <p:extLst>
      <p:ext uri="{BB962C8B-B14F-4D97-AF65-F5344CB8AC3E}">
        <p14:creationId xmlns:p14="http://schemas.microsoft.com/office/powerpoint/2010/main" val="684470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378281" y="2818854"/>
              <a:ext cx="1476615" cy="452415"/>
            </a:xfrm>
            <a:prstGeom prst="rect">
              <a:avLst/>
            </a:prstGeom>
            <a:noFill/>
          </p:spPr>
          <p:txBody>
            <a:bodyPr wrap="none" rtlCol="0">
              <a:spAutoFit/>
            </a:bodyPr>
            <a:lstStyle/>
            <a:p>
              <a:pPr algn="ctr"/>
              <a:r>
                <a:rPr lang="en-US" sz="2800" i="1" dirty="0">
                  <a:latin typeface="Times New Roman"/>
                  <a:cs typeface="Times New Roman"/>
                </a:rPr>
                <a:t>n+α</a:t>
              </a: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281511"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a:latin typeface="Times New Roman"/>
                <a:cs typeface="Times New Roman"/>
              </a:rPr>
              <a:t>α</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err="1" smtClean="0">
                <a:solidFill>
                  <a:srgbClr val="DE0055"/>
                </a:solidFill>
                <a:latin typeface="Times New Roman"/>
                <a:cs typeface="Times New Roman"/>
              </a:rPr>
              <a:t>A</a:t>
            </a:r>
            <a:r>
              <a:rPr lang="en-US" sz="2400" dirty="0" err="1" smtClean="0">
                <a:solidFill>
                  <a:srgbClr val="DE0055"/>
                </a:solidFill>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grpSp>
        <p:nvGrpSpPr>
          <p:cNvPr id="3" name="Group 2"/>
          <p:cNvGrpSpPr/>
          <p:nvPr/>
        </p:nvGrpSpPr>
        <p:grpSpPr>
          <a:xfrm>
            <a:off x="3168870" y="2861639"/>
            <a:ext cx="638823" cy="1304975"/>
            <a:chOff x="4754723" y="1611198"/>
            <a:chExt cx="637576" cy="535242"/>
          </a:xfrm>
        </p:grpSpPr>
        <p:sp>
          <p:nvSpPr>
            <p:cNvPr id="40" name="Rectangle 39"/>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p>
          </p:txBody>
        </p:sp>
        <p:sp>
          <p:nvSpPr>
            <p:cNvPr id="43" name="Rectangle 42"/>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nvGrpSpPr>
          <p:cNvPr id="2" name="Group 1"/>
          <p:cNvGrpSpPr/>
          <p:nvPr/>
        </p:nvGrpSpPr>
        <p:grpSpPr>
          <a:xfrm>
            <a:off x="70758" y="2861640"/>
            <a:ext cx="723151" cy="2929466"/>
            <a:chOff x="70758" y="2861640"/>
            <a:chExt cx="723151" cy="2929466"/>
          </a:xfrm>
        </p:grpSpPr>
        <p:sp>
          <p:nvSpPr>
            <p:cNvPr id="12" name="Left Brace 11"/>
            <p:cNvSpPr/>
            <p:nvPr/>
          </p:nvSpPr>
          <p:spPr>
            <a:xfrm>
              <a:off x="554302" y="2861640"/>
              <a:ext cx="239607" cy="292946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rot="16200000">
              <a:off x="-164857" y="3998878"/>
              <a:ext cx="994450" cy="523220"/>
            </a:xfrm>
            <a:prstGeom prst="rect">
              <a:avLst/>
            </a:prstGeom>
            <a:noFill/>
          </p:spPr>
          <p:txBody>
            <a:bodyPr wrap="none" rtlCol="0">
              <a:spAutoFit/>
            </a:bodyPr>
            <a:lstStyle/>
            <a:p>
              <a:pPr algn="ctr"/>
              <a:r>
                <a:rPr lang="en-US" sz="2800" i="1" dirty="0" smtClean="0">
                  <a:latin typeface="Times New Roman"/>
                  <a:cs typeface="Times New Roman"/>
                </a:rPr>
                <a:t>m+α</a:t>
              </a:r>
              <a:endParaRPr lang="en-US" sz="2800" i="1" dirty="0">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70759" y="2865568"/>
            <a:ext cx="723150" cy="2324503"/>
            <a:chOff x="91514" y="1600200"/>
            <a:chExt cx="723150"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rot="16200000">
              <a:off x="-16431" y="2864880"/>
              <a:ext cx="739109"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4"/>
            <a:ext cx="787404" cy="1325025"/>
            <a:chOff x="133817" y="1600200"/>
            <a:chExt cx="680847"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88984" y="2818857"/>
              <a:ext cx="898016" cy="452414"/>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dirty="0">
                <a:latin typeface="Times New Roman"/>
                <a:cs typeface="Times New Roman"/>
              </a:endParaRPr>
            </a:p>
          </p:txBody>
        </p:sp>
      </p:grpSp>
      <p:sp>
        <p:nvSpPr>
          <p:cNvPr id="23" name="TextBox 22"/>
          <p:cNvSpPr txBox="1"/>
          <p:nvPr/>
        </p:nvSpPr>
        <p:spPr>
          <a:xfrm>
            <a:off x="0" y="0"/>
            <a:ext cx="721588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α</a:t>
            </a:r>
            <a:r>
              <a:rPr lang="en-US" sz="2400" dirty="0" smtClean="0"/>
              <a:t> 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err="1" smtClean="0">
                <a:solidFill>
                  <a:srgbClr val="DE0055"/>
                </a:solidFill>
                <a:latin typeface="Times New Roman"/>
                <a:cs typeface="Times New Roman"/>
              </a:rPr>
              <a:t>A</a:t>
            </a:r>
            <a:r>
              <a:rPr lang="en-US" sz="2400" dirty="0" err="1" smtClean="0">
                <a:solidFill>
                  <a:srgbClr val="DE0055"/>
                </a:solidFill>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2" name="Group 1"/>
          <p:cNvGrpSpPr/>
          <p:nvPr/>
        </p:nvGrpSpPr>
        <p:grpSpPr>
          <a:xfrm>
            <a:off x="3168870" y="2861639"/>
            <a:ext cx="638823" cy="1304975"/>
            <a:chOff x="3168870" y="2861639"/>
            <a:chExt cx="638823" cy="1304975"/>
          </a:xfrm>
        </p:grpSpPr>
        <p:sp>
          <p:nvSpPr>
            <p:cNvPr id="38" name="Rectangle 37"/>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4" name="Group 43"/>
            <p:cNvGrpSpPr/>
            <p:nvPr/>
          </p:nvGrpSpPr>
          <p:grpSpPr>
            <a:xfrm>
              <a:off x="3168870" y="2861639"/>
              <a:ext cx="638823" cy="1304975"/>
              <a:chOff x="4754723" y="1611198"/>
              <a:chExt cx="637576" cy="535242"/>
            </a:xfrm>
          </p:grpSpPr>
          <p:sp>
            <p:nvSpPr>
              <p:cNvPr id="53" name="Rectangle 52"/>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p>
            </p:txBody>
          </p:sp>
          <p:sp>
            <p:nvSpPr>
              <p:cNvPr id="54" name="Rectangle 53"/>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079072"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7" name="TextBox 26"/>
          <p:cNvSpPr txBox="1"/>
          <p:nvPr/>
        </p:nvSpPr>
        <p:spPr>
          <a:xfrm>
            <a:off x="12831" y="0"/>
            <a:ext cx="7422442" cy="2308324"/>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a:latin typeface="Times New Roman"/>
                <a:cs typeface="Times New Roman"/>
              </a:rPr>
              <a:t>α</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a:latin typeface="Times New Roman"/>
                <a:cs typeface="Times New Roman"/>
              </a:rPr>
              <a:t>α</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solidFill>
                  <a:srgbClr val="DE0055"/>
                </a:solidFill>
                <a:latin typeface="Times New Roman"/>
                <a:cs typeface="Times New Roman"/>
              </a:rPr>
              <a:t>R</a:t>
            </a:r>
            <a:r>
              <a:rPr lang="en-US" sz="2000" i="1" dirty="0"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grpSp>
        <p:nvGrpSpPr>
          <p:cNvPr id="41" name="Group 40"/>
          <p:cNvGrpSpPr/>
          <p:nvPr/>
        </p:nvGrpSpPr>
        <p:grpSpPr>
          <a:xfrm rot="5400000">
            <a:off x="1178986" y="1758554"/>
            <a:ext cx="787404" cy="1325025"/>
            <a:chOff x="133817" y="1600200"/>
            <a:chExt cx="680847"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88984" y="2818856"/>
              <a:ext cx="898016" cy="452414"/>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dirty="0">
                <a:latin typeface="Times New Roman"/>
                <a:cs typeface="Times New Roman"/>
              </a:endParaRPr>
            </a:p>
          </p:txBody>
        </p:sp>
      </p:gr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0" name="Rectangle 49"/>
          <p:cNvSpPr/>
          <p:nvPr/>
        </p:nvSpPr>
        <p:spPr>
          <a:xfrm>
            <a:off x="3175158" y="3752273"/>
            <a:ext cx="600975" cy="40869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70759" y="2865568"/>
            <a:ext cx="723150" cy="2324503"/>
            <a:chOff x="91514" y="1600200"/>
            <a:chExt cx="723150"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rot="16200000">
              <a:off x="-16431" y="2864880"/>
              <a:ext cx="739109"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0" name="Rectangle 59"/>
          <p:cNvSpPr/>
          <p:nvPr/>
        </p:nvSpPr>
        <p:spPr>
          <a:xfrm>
            <a:off x="678962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grpSp>
        <p:nvGrpSpPr>
          <p:cNvPr id="61" name="Group 60"/>
          <p:cNvGrpSpPr/>
          <p:nvPr/>
        </p:nvGrpSpPr>
        <p:grpSpPr>
          <a:xfrm>
            <a:off x="3168870" y="2861639"/>
            <a:ext cx="638823" cy="1304975"/>
            <a:chOff x="3168870" y="2861639"/>
            <a:chExt cx="638823" cy="1304975"/>
          </a:xfrm>
        </p:grpSpPr>
        <p:sp>
          <p:nvSpPr>
            <p:cNvPr id="63" name="Rectangle 62"/>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64" name="Group 63"/>
            <p:cNvGrpSpPr/>
            <p:nvPr/>
          </p:nvGrpSpPr>
          <p:grpSpPr>
            <a:xfrm>
              <a:off x="3168870" y="2861639"/>
              <a:ext cx="638823" cy="1304975"/>
              <a:chOff x="4754723" y="1611198"/>
              <a:chExt cx="637576" cy="535242"/>
            </a:xfrm>
          </p:grpSpPr>
          <p:sp>
            <p:nvSpPr>
              <p:cNvPr id="65" name="Rectangle 64"/>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p>
            </p:txBody>
          </p:sp>
          <p:sp>
            <p:nvSpPr>
              <p:cNvPr id="66" name="Rectangle 65"/>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2" grpId="0" animBg="1"/>
      <p:bldP spid="49" grpId="0" animBg="1"/>
      <p:bldP spid="2" grpId="0" animBg="1"/>
      <p:bldP spid="27" grpId="0" build="p"/>
      <p:bldP spid="51" grpId="0" animBg="1"/>
      <p:bldP spid="50" grpId="0" animBg="1"/>
      <p:bldP spid="28" grpId="0" animBg="1"/>
      <p:bldP spid="46" grpId="0"/>
      <p:bldP spid="47" grpId="0"/>
      <p:bldP spid="48" grpId="0"/>
      <p:bldP spid="53" grpId="0" animBg="1"/>
      <p:bldP spid="60" grpId="0" animBg="1"/>
      <p:bldP spid="6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1" name="Group 40"/>
          <p:cNvGrpSpPr/>
          <p:nvPr/>
        </p:nvGrpSpPr>
        <p:grpSpPr>
          <a:xfrm rot="5400000">
            <a:off x="1178986" y="1758554"/>
            <a:ext cx="787404" cy="1325025"/>
            <a:chOff x="133817" y="1600200"/>
            <a:chExt cx="680847"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88984" y="2818856"/>
              <a:ext cx="898016" cy="452414"/>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dirty="0">
                <a:latin typeface="Times New Roman"/>
                <a:cs typeface="Times New Roman"/>
              </a:endParaRPr>
            </a:p>
          </p:txBody>
        </p:sp>
      </p:gr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0" name="Rectangle 49"/>
          <p:cNvSpPr/>
          <p:nvPr/>
        </p:nvSpPr>
        <p:spPr>
          <a:xfrm>
            <a:off x="3175158" y="3752273"/>
            <a:ext cx="600975" cy="40869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70759" y="2865568"/>
            <a:ext cx="723150" cy="2324503"/>
            <a:chOff x="91514" y="1600200"/>
            <a:chExt cx="723150"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rot="16200000">
              <a:off x="-16431" y="2864880"/>
              <a:ext cx="739109"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0" name="Rectangle 59"/>
          <p:cNvSpPr/>
          <p:nvPr/>
        </p:nvSpPr>
        <p:spPr>
          <a:xfrm>
            <a:off x="678962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grpSp>
        <p:nvGrpSpPr>
          <p:cNvPr id="61" name="Group 60"/>
          <p:cNvGrpSpPr/>
          <p:nvPr/>
        </p:nvGrpSpPr>
        <p:grpSpPr>
          <a:xfrm>
            <a:off x="3168870" y="2861639"/>
            <a:ext cx="638823" cy="1304975"/>
            <a:chOff x="3168870" y="2861639"/>
            <a:chExt cx="638823" cy="1304975"/>
          </a:xfrm>
        </p:grpSpPr>
        <p:sp>
          <p:nvSpPr>
            <p:cNvPr id="63" name="Rectangle 62"/>
            <p:cNvSpPr/>
            <p:nvPr/>
          </p:nvSpPr>
          <p:spPr bwMode="auto">
            <a:xfrm>
              <a:off x="3168969" y="2873026"/>
              <a:ext cx="616736" cy="87924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64" name="Group 63"/>
            <p:cNvGrpSpPr/>
            <p:nvPr/>
          </p:nvGrpSpPr>
          <p:grpSpPr>
            <a:xfrm>
              <a:off x="3168870" y="2861639"/>
              <a:ext cx="638823" cy="1304975"/>
              <a:chOff x="4754723" y="1611198"/>
              <a:chExt cx="637576" cy="535242"/>
            </a:xfrm>
          </p:grpSpPr>
          <p:sp>
            <p:nvSpPr>
              <p:cNvPr id="65" name="Rectangle 64"/>
              <p:cNvSpPr/>
              <p:nvPr/>
            </p:nvSpPr>
            <p:spPr bwMode="auto">
              <a:xfrm>
                <a:off x="4776667" y="1643260"/>
                <a:ext cx="615632" cy="333236"/>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dirty="0" smtClean="0">
                    <a:ln>
                      <a:noFill/>
                    </a:ln>
                    <a:solidFill>
                      <a:schemeClr val="tx1"/>
                    </a:solidFill>
                    <a:effectLst/>
                    <a:latin typeface="Times New Roman"/>
                    <a:cs typeface="Times New Roman"/>
                  </a:rPr>
                  <a:t>’</a:t>
                </a:r>
              </a:p>
            </p:txBody>
          </p:sp>
          <p:sp>
            <p:nvSpPr>
              <p:cNvPr id="66" name="Rectangle 65"/>
              <p:cNvSpPr/>
              <p:nvPr/>
            </p:nvSpPr>
            <p:spPr bwMode="auto">
              <a:xfrm>
                <a:off x="4754723" y="1611198"/>
                <a:ext cx="615632" cy="5352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grpSp>
      <p:sp>
        <p:nvSpPr>
          <p:cNvPr id="3" name="Rectangle 2"/>
          <p:cNvSpPr/>
          <p:nvPr/>
        </p:nvSpPr>
        <p:spPr>
          <a:xfrm>
            <a:off x="-1" y="4053"/>
            <a:ext cx="7180339" cy="1569660"/>
          </a:xfrm>
          <a:prstGeom prst="rect">
            <a:avLst/>
          </a:prstGeom>
        </p:spPr>
        <p:txBody>
          <a:bodyPr wrap="square">
            <a:spAutoFit/>
          </a:bodyPr>
          <a:lstStyle/>
          <a:p>
            <a:pPr lvl="1"/>
            <a:r>
              <a:rPr lang="en-US" sz="2400" u="sng" dirty="0">
                <a:cs typeface="Calibri"/>
              </a:rPr>
              <a:t>Theorem:</a:t>
            </a:r>
            <a:r>
              <a:rPr lang="en-US" sz="2400" dirty="0">
                <a:latin typeface="Times New Roman"/>
                <a:cs typeface="Times New Roman"/>
              </a:rPr>
              <a:t> </a:t>
            </a:r>
            <a:br>
              <a:rPr lang="en-US" sz="2400" dirty="0">
                <a:latin typeface="Times New Roman"/>
                <a:cs typeface="Times New Roman"/>
              </a:rPr>
            </a:br>
            <a:r>
              <a:rPr lang="en-US" sz="2400" dirty="0" smtClean="0">
                <a:latin typeface="Times New Roman"/>
                <a:cs typeface="Times New Roman"/>
              </a:rPr>
              <a:t>If LWE is secure on </a:t>
            </a:r>
            <a:r>
              <a:rPr lang="en-US" sz="2400" i="1" dirty="0" err="1" smtClean="0">
                <a:latin typeface="Times New Roman"/>
                <a:cs typeface="Times New Roman"/>
              </a:rPr>
              <a:t>A</a:t>
            </a:r>
            <a:r>
              <a:rPr lang="en-US" sz="2400" dirty="0" err="1" smtClean="0">
                <a:latin typeface="Times New Roman"/>
                <a:cs typeface="Times New Roman"/>
              </a:rPr>
              <a:t>’</a:t>
            </a:r>
            <a:r>
              <a:rPr lang="en-US" sz="2400" i="1" dirty="0" err="1" smtClean="0">
                <a:latin typeface="Times New Roman"/>
                <a:cs typeface="Times New Roman"/>
              </a:rPr>
              <a:t>x</a:t>
            </a:r>
            <a:r>
              <a:rPr lang="en-US" sz="2400" dirty="0" err="1" smtClean="0">
                <a:latin typeface="Times New Roman"/>
                <a:cs typeface="Times New Roman"/>
              </a:rPr>
              <a:t>’+</a:t>
            </a:r>
            <a:r>
              <a:rPr lang="en-US" sz="2400" i="1" dirty="0" err="1" smtClean="0">
                <a:latin typeface="Times New Roman"/>
                <a:cs typeface="Times New Roman"/>
              </a:rPr>
              <a:t>e</a:t>
            </a:r>
            <a:endParaRPr lang="en-US" sz="2400" i="1" dirty="0" smtClean="0">
              <a:latin typeface="Times New Roman"/>
              <a:cs typeface="Times New Roman"/>
            </a:endParaRPr>
          </a:p>
          <a:p>
            <a:pPr lvl="1"/>
            <a:r>
              <a:rPr lang="en-US" sz="2400" dirty="0" smtClean="0">
                <a:solidFill>
                  <a:srgbClr val="000000"/>
                </a:solidFill>
                <a:latin typeface="Times New Roman"/>
                <a:cs typeface="Times New Roman"/>
              </a:rPr>
              <a:t>then</a:t>
            </a:r>
            <a:endParaRPr lang="en-US" sz="2400" dirty="0">
              <a:solidFill>
                <a:srgbClr val="000000"/>
              </a:solidFill>
              <a:latin typeface="Times New Roman"/>
              <a:cs typeface="Times New Roman"/>
            </a:endParaRPr>
          </a:p>
          <a:p>
            <a:pPr lvl="1"/>
            <a:r>
              <a:rPr lang="en-US" sz="2400" dirty="0" smtClean="0">
                <a:solidFill>
                  <a:srgbClr val="000000"/>
                </a:solidFill>
                <a:cs typeface="Calibri"/>
              </a:rPr>
              <a:t>LWE is secure </a:t>
            </a:r>
            <a:r>
              <a:rPr lang="en-US" sz="2400" smtClean="0">
                <a:solidFill>
                  <a:srgbClr val="000000"/>
                </a:solidFill>
                <a:cs typeface="Calibri"/>
              </a:rPr>
              <a:t>on </a:t>
            </a:r>
            <a:r>
              <a:rPr lang="en-US" sz="2400" i="1" smtClean="0">
                <a:solidFill>
                  <a:srgbClr val="000000"/>
                </a:solidFill>
                <a:latin typeface="Times New Roman"/>
                <a:cs typeface="Times New Roman"/>
              </a:rPr>
              <a:t>Ax</a:t>
            </a:r>
            <a:r>
              <a:rPr lang="en-US" sz="2400" smtClean="0">
                <a:solidFill>
                  <a:srgbClr val="000000"/>
                </a:solidFill>
                <a:latin typeface="Times New Roman"/>
                <a:cs typeface="Times New Roman"/>
              </a:rPr>
              <a:t> </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p>
        </p:txBody>
      </p:sp>
    </p:spTree>
    <p:extLst>
      <p:ext uri="{BB962C8B-B14F-4D97-AF65-F5344CB8AC3E}">
        <p14:creationId xmlns:p14="http://schemas.microsoft.com/office/powerpoint/2010/main" val="2336184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50091" y="1600200"/>
            <a:ext cx="8536709" cy="5096164"/>
          </a:xfrm>
        </p:spPr>
        <p:txBody>
          <a:bodyPr>
            <a:normAutofit lnSpcReduction="10000"/>
          </a:bodyPr>
          <a:lstStyle/>
          <a:p>
            <a:r>
              <a:rPr lang="en-US" sz="2800" i="1" dirty="0" smtClean="0"/>
              <a:t>Fuzzy Extractors</a:t>
            </a:r>
            <a:r>
              <a:rPr lang="en-US" sz="2800" dirty="0" smtClean="0"/>
              <a:t> and </a:t>
            </a:r>
            <a:r>
              <a:rPr lang="en-US" sz="2800" i="1" dirty="0" smtClean="0"/>
              <a:t>Secure Sketches</a:t>
            </a:r>
            <a:r>
              <a:rPr lang="en-US" sz="2800" dirty="0" smtClean="0"/>
              <a:t> suffer from entropy losses in information theoretic setting</a:t>
            </a:r>
          </a:p>
          <a:p>
            <a:pPr lvl="1"/>
            <a:r>
              <a:rPr lang="en-US" sz="2400" dirty="0" smtClean="0"/>
              <a:t>May keep the resulting key from being useful</a:t>
            </a:r>
          </a:p>
          <a:p>
            <a:pPr marL="0" indent="0">
              <a:buNone/>
            </a:pPr>
            <a:endParaRPr lang="en-US" sz="2800" dirty="0" smtClean="0"/>
          </a:p>
          <a:p>
            <a:pPr marL="0" indent="0">
              <a:buNone/>
            </a:pPr>
            <a:r>
              <a:rPr lang="en-US" sz="2800" dirty="0" smtClean="0"/>
              <a:t>What about the Computational Setting?</a:t>
            </a:r>
            <a:endParaRPr lang="en-US" sz="2800" dirty="0" smtClean="0"/>
          </a:p>
          <a:p>
            <a:r>
              <a:rPr lang="en-US" sz="2800" dirty="0" smtClean="0"/>
              <a:t>Negative Result: </a:t>
            </a:r>
            <a:br>
              <a:rPr lang="en-US" sz="2800" dirty="0" smtClean="0"/>
            </a:br>
            <a:r>
              <a:rPr lang="en-US" sz="2800" dirty="0" smtClean="0"/>
              <a:t>This entropy loss in inherent for </a:t>
            </a:r>
            <a:r>
              <a:rPr lang="en-US" sz="2800" i="1" dirty="0" smtClean="0"/>
              <a:t>Secure Sketches</a:t>
            </a:r>
          </a:p>
          <a:p>
            <a:endParaRPr lang="en-US" sz="2800" dirty="0" smtClean="0"/>
          </a:p>
          <a:p>
            <a:r>
              <a:rPr lang="en-US" sz="2800" dirty="0" smtClean="0"/>
              <a:t>Positive Result: </a:t>
            </a:r>
            <a:br>
              <a:rPr lang="en-US" sz="2800" dirty="0" smtClean="0"/>
            </a:br>
            <a:r>
              <a:rPr lang="en-US" sz="2800" dirty="0" smtClean="0"/>
              <a:t>Construct lossless </a:t>
            </a:r>
            <a:r>
              <a:rPr lang="en-US" sz="2800" i="1" dirty="0" smtClean="0"/>
              <a:t>Computational Fuzzy Extractor</a:t>
            </a:r>
            <a:r>
              <a:rPr lang="en-US" sz="2800" dirty="0" smtClean="0"/>
              <a:t> using the </a:t>
            </a:r>
            <a:r>
              <a:rPr lang="en-US" sz="2800" i="1" dirty="0" smtClean="0"/>
              <a:t>Learning with Errors</a:t>
            </a:r>
            <a:r>
              <a:rPr lang="en-US" sz="2800" dirty="0" smtClean="0"/>
              <a:t> problem</a:t>
            </a:r>
          </a:p>
          <a:p>
            <a:endParaRPr lang="en-US" sz="2800" dirty="0" smtClean="0"/>
          </a:p>
          <a:p>
            <a:endParaRPr lang="en-US" sz="2800" dirty="0"/>
          </a:p>
        </p:txBody>
      </p:sp>
    </p:spTree>
    <p:extLst>
      <p:ext uri="{BB962C8B-B14F-4D97-AF65-F5344CB8AC3E}">
        <p14:creationId xmlns:p14="http://schemas.microsoft.com/office/powerpoint/2010/main" val="3931261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80" name="Rectangle 79"/>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83" name="Rectangle 82"/>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85" name="Rectangle 84"/>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nvGrpSpPr>
          <p:cNvPr id="47" name="Group 46"/>
          <p:cNvGrpSpPr/>
          <p:nvPr/>
        </p:nvGrpSpPr>
        <p:grpSpPr>
          <a:xfrm>
            <a:off x="3747564" y="679829"/>
            <a:ext cx="2951489" cy="357451"/>
            <a:chOff x="3156859" y="838971"/>
            <a:chExt cx="3766267" cy="426267"/>
          </a:xfrm>
        </p:grpSpPr>
        <p:sp>
          <p:nvSpPr>
            <p:cNvPr id="60"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1" name="Object 60"/>
            <p:cNvGraphicFramePr>
              <a:graphicFrameLocks noChangeAspect="1"/>
            </p:cNvGraphicFramePr>
            <p:nvPr>
              <p:extLst>
                <p:ext uri="{D42A27DB-BD31-4B8C-83A1-F6EECF244321}">
                  <p14:modId xmlns:p14="http://schemas.microsoft.com/office/powerpoint/2010/main" val="390799569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8325"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grpSp>
        <p:nvGrpSpPr>
          <p:cNvPr id="2" name="Group 1"/>
          <p:cNvGrpSpPr/>
          <p:nvPr/>
        </p:nvGrpSpPr>
        <p:grpSpPr>
          <a:xfrm>
            <a:off x="3725817" y="204018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baseline="-25000" dirty="0" smtClean="0">
                  <a:latin typeface="Times New Roman"/>
                  <a:cs typeface="Times New Roman"/>
                </a:rPr>
                <a:t>0</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a:t>
              </a:r>
              <a:r>
                <a:rPr lang="en-US" sz="1600" baseline="-25000" dirty="0" smtClean="0">
                  <a:latin typeface="Times New Roman"/>
                  <a:cs typeface="Times New Roman"/>
                </a:rPr>
                <a:t>0</a:t>
              </a:r>
              <a:r>
                <a:rPr lang="en-US" sz="1600" i="1" dirty="0" smtClean="0">
                  <a:latin typeface="Times New Roman"/>
                  <a:cs typeface="Times New Roman"/>
                </a:rPr>
                <a:t>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901518760"/>
                </p:ext>
              </p:extLst>
            </p:nvPr>
          </p:nvGraphicFramePr>
          <p:xfrm>
            <a:off x="5060273" y="1716335"/>
            <a:ext cx="517525" cy="323850"/>
          </p:xfrm>
          <a:graphic>
            <a:graphicData uri="http://schemas.openxmlformats.org/presentationml/2006/ole">
              <mc:AlternateContent xmlns:mc="http://schemas.openxmlformats.org/markup-compatibility/2006">
                <mc:Choice xmlns:v="urn:schemas-microsoft-com:vml" Requires="v">
                  <p:oleObj spid="_x0000_s88326" name="Equation" r:id="rId6" imgW="203200" imgH="127000" progId="Equation.3">
                    <p:embed/>
                  </p:oleObj>
                </mc:Choice>
                <mc:Fallback>
                  <p:oleObj name="Equation" r:id="rId6" imgW="203200" imgH="127000" progId="Equation.3">
                    <p:embed/>
                    <p:pic>
                      <p:nvPicPr>
                        <p:cNvPr id="0" name=""/>
                        <p:cNvPicPr/>
                        <p:nvPr/>
                      </p:nvPicPr>
                      <p:blipFill>
                        <a:blip r:embed="rId7"/>
                        <a:stretch>
                          <a:fillRect/>
                        </a:stretch>
                      </p:blipFill>
                      <p:spPr>
                        <a:xfrm>
                          <a:off x="5060273" y="1716335"/>
                          <a:ext cx="517525" cy="323850"/>
                        </a:xfrm>
                        <a:prstGeom prst="rect">
                          <a:avLst/>
                        </a:prstGeom>
                      </p:spPr>
                    </p:pic>
                  </p:oleObj>
                </mc:Fallback>
              </mc:AlternateContent>
            </a:graphicData>
          </a:graphic>
        </p:graphicFrame>
      </p:grpSp>
      <p:grpSp>
        <p:nvGrpSpPr>
          <p:cNvPr id="104" name="Group 103"/>
          <p:cNvGrpSpPr/>
          <p:nvPr/>
        </p:nvGrpSpPr>
        <p:grpSpPr>
          <a:xfrm>
            <a:off x="6563009" y="5201232"/>
            <a:ext cx="777240" cy="1042416"/>
            <a:chOff x="6851952" y="2558143"/>
            <a:chExt cx="967619" cy="1491952"/>
          </a:xfrm>
        </p:grpSpPr>
        <p:sp>
          <p:nvSpPr>
            <p:cNvPr id="105" name="Trapezoid 104"/>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6" name="TextBox 105"/>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07" name="Elbow Connector 106"/>
          <p:cNvCxnSpPr>
            <a:endCxn id="105"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2115112" y="4175635"/>
            <a:ext cx="777140" cy="1044618"/>
            <a:chOff x="6851952" y="2558143"/>
            <a:chExt cx="967619" cy="1491952"/>
          </a:xfrm>
        </p:grpSpPr>
        <p:sp>
          <p:nvSpPr>
            <p:cNvPr id="110" name="Trapezoid 109"/>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1" name="TextBox 110"/>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12" name="Elbow Connector 111"/>
          <p:cNvCxnSpPr>
            <a:endCxn id="110"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a:off x="1463040" y="3784483"/>
            <a:ext cx="2111844" cy="2302596"/>
            <a:chOff x="6838074" y="2277355"/>
            <a:chExt cx="981497" cy="1772740"/>
          </a:xfrm>
        </p:grpSpPr>
        <p:sp>
          <p:nvSpPr>
            <p:cNvPr id="117" name="Trapezoid 1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19" name="Straight Arrow Connector 11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0" name="Straight Arrow Connector 11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1" name="Straight Arrow Connector 12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22" name="Object 121"/>
          <p:cNvGraphicFramePr>
            <a:graphicFrameLocks noChangeAspect="1"/>
          </p:cNvGraphicFramePr>
          <p:nvPr>
            <p:extLst>
              <p:ext uri="{D42A27DB-BD31-4B8C-83A1-F6EECF244321}">
                <p14:modId xmlns:p14="http://schemas.microsoft.com/office/powerpoint/2010/main" val="3551004294"/>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832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5204558"/>
                        <a:ext cx="242888" cy="287338"/>
                      </a:xfrm>
                      <a:prstGeom prst="rect">
                        <a:avLst/>
                      </a:prstGeom>
                    </p:spPr>
                  </p:pic>
                </p:oleObj>
              </mc:Fallback>
            </mc:AlternateContent>
          </a:graphicData>
        </a:graphic>
      </p:graphicFrame>
      <p:grpSp>
        <p:nvGrpSpPr>
          <p:cNvPr id="123" name="Group 122"/>
          <p:cNvGrpSpPr/>
          <p:nvPr/>
        </p:nvGrpSpPr>
        <p:grpSpPr>
          <a:xfrm>
            <a:off x="5198413" y="4697944"/>
            <a:ext cx="2578825" cy="1810201"/>
            <a:chOff x="6827762" y="2204122"/>
            <a:chExt cx="991809" cy="1845973"/>
          </a:xfrm>
        </p:grpSpPr>
        <p:sp>
          <p:nvSpPr>
            <p:cNvPr id="124" name="Trapezoid 12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26" name="Straight Arrow Connector 12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27" name="Object 126"/>
          <p:cNvGraphicFramePr>
            <a:graphicFrameLocks noChangeAspect="1"/>
          </p:cNvGraphicFramePr>
          <p:nvPr>
            <p:extLst>
              <p:ext uri="{D42A27DB-BD31-4B8C-83A1-F6EECF244321}">
                <p14:modId xmlns:p14="http://schemas.microsoft.com/office/powerpoint/2010/main" val="12289452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832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5540406"/>
                        <a:ext cx="307975" cy="350838"/>
                      </a:xfrm>
                      <a:prstGeom prst="rect">
                        <a:avLst/>
                      </a:prstGeom>
                    </p:spPr>
                  </p:pic>
                </p:oleObj>
              </mc:Fallback>
            </mc:AlternateContent>
          </a:graphicData>
        </a:graphic>
      </p:graphicFrame>
      <p:cxnSp>
        <p:nvCxnSpPr>
          <p:cNvPr id="128" name="Straight Arrow Connector 12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130" name="TextBox 129"/>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131" name="Group 130"/>
          <p:cNvGrpSpPr/>
          <p:nvPr/>
        </p:nvGrpSpPr>
        <p:grpSpPr>
          <a:xfrm>
            <a:off x="7815967" y="4882610"/>
            <a:ext cx="579497" cy="369332"/>
            <a:chOff x="6366719" y="2492739"/>
            <a:chExt cx="579497" cy="369332"/>
          </a:xfrm>
        </p:grpSpPr>
        <p:sp>
          <p:nvSpPr>
            <p:cNvPr id="132" name="Rectangle 13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5" name="Content Placeholder 1"/>
          <p:cNvSpPr txBox="1">
            <a:spLocks/>
          </p:cNvSpPr>
          <p:nvPr/>
        </p:nvSpPr>
        <p:spPr>
          <a:xfrm>
            <a:off x="-1" y="679829"/>
            <a:ext cx="3574885" cy="285308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a:t>
            </a:r>
            <a:r>
              <a:rPr lang="en-US" sz="1600" dirty="0">
                <a:latin typeface="Calibri"/>
                <a:cs typeface="Calibri"/>
              </a:rPr>
              <a:t> 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smtClean="0">
                <a:cs typeface="Calibri"/>
              </a:rPr>
              <a:t>Traditional Construction</a:t>
            </a:r>
            <a:endParaRPr lang="en-US" sz="1600" dirty="0" smtClean="0">
              <a:latin typeface="Calibri"/>
              <a:cs typeface="Calibri"/>
            </a:endParaRPr>
          </a:p>
          <a:p>
            <a:pPr lvl="1"/>
            <a:r>
              <a:rPr lang="en-US" sz="1600" dirty="0" smtClean="0">
                <a:latin typeface="Calibri"/>
                <a:cs typeface="Calibri"/>
              </a:rPr>
              <a:t>Derive 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FFFFFF"/>
                </a:solidFill>
                <a:latin typeface="Calibri"/>
                <a:cs typeface="Calibri"/>
              </a:rPr>
              <a:t>Error-correct </a:t>
            </a:r>
            <a:r>
              <a:rPr lang="en-US" sz="1600" dirty="0" smtClean="0">
                <a:solidFill>
                  <a:srgbClr val="FFFFFF"/>
                </a:solidFill>
                <a:latin typeface="Calibri"/>
                <a:cs typeface="Calibri"/>
              </a:rPr>
              <a:t>the source using a </a:t>
            </a:r>
            <a:r>
              <a:rPr lang="en-US" sz="1600" i="1" dirty="0" smtClean="0">
                <a:solidFill>
                  <a:srgbClr val="FFFFFF"/>
                </a:solidFill>
                <a:latin typeface="Calibri"/>
                <a:cs typeface="Calibri"/>
              </a:rPr>
              <a:t>Secure Sketch</a:t>
            </a:r>
          </a:p>
          <a:p>
            <a:pPr lvl="1"/>
            <a:endParaRPr lang="en-US" sz="1400" i="1" dirty="0">
              <a:latin typeface="Arial" charset="0"/>
            </a:endParaRPr>
          </a:p>
        </p:txBody>
      </p: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5">
                                            <p:txEl>
                                              <p:pRg st="5" end="5"/>
                                            </p:txEl>
                                          </p:spTgt>
                                        </p:tgtEl>
                                        <p:attrNameLst>
                                          <p:attrName>style.visibility</p:attrName>
                                        </p:attrNameLst>
                                      </p:cBhvr>
                                      <p:to>
                                        <p:strVal val="visible"/>
                                      </p:to>
                                    </p:set>
                                    <p:animEffect transition="in" filter="fade">
                                      <p:cBhvr>
                                        <p:cTn id="7" dur="500"/>
                                        <p:tgtEl>
                                          <p:spTgt spid="13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6" end="6"/>
                                            </p:txEl>
                                          </p:spTgt>
                                        </p:tgtEl>
                                        <p:attrNameLst>
                                          <p:attrName>style.visibility</p:attrName>
                                        </p:attrNameLst>
                                      </p:cBhvr>
                                      <p:to>
                                        <p:strVal val="visible"/>
                                      </p:to>
                                    </p:set>
                                    <p:animEffect transition="in" filter="fade">
                                      <p:cBhvr>
                                        <p:cTn id="12" dur="500"/>
                                        <p:tgtEl>
                                          <p:spTgt spid="135">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5">
                                            <p:txEl>
                                              <p:pRg st="7" end="7"/>
                                            </p:txEl>
                                          </p:spTgt>
                                        </p:tgtEl>
                                        <p:attrNameLst>
                                          <p:attrName>style.visibility</p:attrName>
                                        </p:attrNameLst>
                                      </p:cBhvr>
                                      <p:to>
                                        <p:strVal val="visible"/>
                                      </p:to>
                                    </p:set>
                                    <p:animEffect transition="in" filter="fade">
                                      <p:cBhvr>
                                        <p:cTn id="15" dur="500"/>
                                        <p:tgtEl>
                                          <p:spTgt spid="135">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childTnLst>
                                </p:cTn>
                              </p:par>
                              <p:par>
                                <p:cTn id="26" presetID="10" presetClass="entr" presetSubtype="0" fill="hold" nodeType="with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fade">
                                      <p:cBhvr>
                                        <p:cTn id="28" dur="500"/>
                                        <p:tgtEl>
                                          <p:spTgt spid="108"/>
                                        </p:tgtEl>
                                      </p:cBhvr>
                                    </p:animEffect>
                                  </p:childTnLst>
                                </p:cTn>
                              </p:par>
                              <p:par>
                                <p:cTn id="29" presetID="10" presetClass="entr" presetSubtype="0"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500"/>
                                        <p:tgtEl>
                                          <p:spTgt spid="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fade">
                                      <p:cBhvr>
                                        <p:cTn id="36" dur="500"/>
                                        <p:tgtEl>
                                          <p:spTgt spid="104"/>
                                        </p:tgtEl>
                                      </p:cBhvr>
                                    </p:animEffect>
                                  </p:childTnLst>
                                </p:cTn>
                              </p:par>
                              <p:par>
                                <p:cTn id="37" presetID="10"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1307494" cy="3052112"/>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Title 1"/>
          <p:cNvSpPr>
            <a:spLocks noGrp="1"/>
          </p:cNvSpPr>
          <p:nvPr>
            <p:ph type="title"/>
          </p:nvPr>
        </p:nvSpPr>
        <p:spPr>
          <a:xfrm>
            <a:off x="-492858" y="-17615"/>
            <a:ext cx="8229600" cy="1143000"/>
          </a:xfrm>
        </p:spPr>
        <p:txBody>
          <a:bodyPr>
            <a:normAutofit/>
          </a:bodyPr>
          <a:lstStyle/>
          <a:p>
            <a:r>
              <a:rPr lang="en-US" sz="3200" dirty="0" smtClean="0"/>
              <a:t>Comp Fuzzy Extractor for Block Sources</a:t>
            </a:r>
            <a:endParaRPr lang="en-US" sz="3200" dirty="0"/>
          </a:p>
        </p:txBody>
      </p:sp>
      <p:sp>
        <p:nvSpPr>
          <p:cNvPr id="41" name="Rectangle 40"/>
          <p:cNvSpPr/>
          <p:nvPr/>
        </p:nvSpPr>
        <p:spPr bwMode="auto">
          <a:xfrm>
            <a:off x="800706" y="2181477"/>
            <a:ext cx="1315797"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86882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2858" y="-17615"/>
            <a:ext cx="8229600" cy="1143000"/>
          </a:xfrm>
        </p:spPr>
        <p:txBody>
          <a:bodyPr>
            <a:normAutofit/>
          </a:bodyPr>
          <a:lstStyle/>
          <a:p>
            <a:r>
              <a:rPr lang="en-US" sz="3200" dirty="0" smtClean="0"/>
              <a:t>Comp Fuzzy Extractor for Block Sources</a:t>
            </a:r>
            <a:endParaRPr lang="en-US" sz="3200" dirty="0"/>
          </a:p>
        </p:txBody>
      </p:sp>
      <p:sp>
        <p:nvSpPr>
          <p:cNvPr id="4" name="Rectangle 3"/>
          <p:cNvSpPr/>
          <p:nvPr/>
        </p:nvSpPr>
        <p:spPr bwMode="auto">
          <a:xfrm>
            <a:off x="800706" y="2181477"/>
            <a:ext cx="1315797"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1307494" cy="3052112"/>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8" name="Rectangle 36"/>
          <p:cNvSpPr>
            <a:spLocks noChangeArrowheads="1"/>
          </p:cNvSpPr>
          <p:nvPr/>
        </p:nvSpPr>
        <p:spPr bwMode="auto">
          <a:xfrm>
            <a:off x="1149225" y="5553364"/>
            <a:ext cx="6434121" cy="122381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sz="2000" u="sng" dirty="0" smtClean="0">
                <a:latin typeface="Calibri"/>
                <a:cs typeface="Calibri"/>
              </a:rPr>
              <a:t>Theorem:</a:t>
            </a:r>
            <a:r>
              <a:rPr lang="en-US" sz="2000" dirty="0" smtClean="0">
                <a:latin typeface="Calibri"/>
                <a:cs typeface="Calibri"/>
              </a:rPr>
              <a:t>(Applying [</a:t>
            </a:r>
            <a:r>
              <a:rPr lang="en-US" dirty="0" smtClean="0">
                <a:latin typeface="Calibri"/>
                <a:cs typeface="Calibri"/>
              </a:rPr>
              <a:t>AkaviaGoldwasserKalai09</a:t>
            </a:r>
            <a:r>
              <a:rPr lang="en-US" sz="2000" dirty="0" smtClean="0">
                <a:latin typeface="Calibri"/>
                <a:cs typeface="Calibri"/>
              </a:rPr>
              <a:t>])</a:t>
            </a:r>
          </a:p>
          <a:p>
            <a:r>
              <a:rPr lang="en-US" sz="2000" dirty="0" smtClean="0">
                <a:latin typeface="Calibri"/>
                <a:cs typeface="Calibri"/>
              </a:rPr>
              <a:t>If </a:t>
            </a:r>
            <a:r>
              <a:rPr lang="en-US" sz="2000" dirty="0" smtClean="0">
                <a:solidFill>
                  <a:srgbClr val="000000"/>
                </a:solidFill>
                <a:latin typeface="Times New Roman"/>
                <a:cs typeface="Times New Roman"/>
              </a:rPr>
              <a:t>LWE</a:t>
            </a:r>
            <a:r>
              <a:rPr lang="en-US" sz="2000" dirty="0" smtClean="0">
                <a:solidFill>
                  <a:srgbClr val="000000"/>
                </a:solidFill>
                <a:latin typeface="Calibri"/>
                <a:cs typeface="Calibri"/>
              </a:rPr>
              <a:t> is secure on </a:t>
            </a:r>
            <a:r>
              <a:rPr lang="en-US" sz="2000" i="1" dirty="0" smtClean="0">
                <a:solidFill>
                  <a:srgbClr val="000000"/>
                </a:solidFill>
                <a:latin typeface="Times New Roman"/>
                <a:cs typeface="Times New Roman"/>
              </a:rPr>
              <a:t>n</a:t>
            </a:r>
            <a:r>
              <a:rPr lang="en-US" sz="2000" dirty="0" smtClean="0">
                <a:solidFill>
                  <a:srgbClr val="000000"/>
                </a:solidFill>
                <a:latin typeface="Times New Roman"/>
                <a:cs typeface="Times New Roman"/>
              </a:rPr>
              <a:t>/3</a:t>
            </a:r>
            <a:r>
              <a:rPr lang="en-US" sz="2000" dirty="0" smtClean="0">
                <a:solidFill>
                  <a:srgbClr val="000000"/>
                </a:solidFill>
                <a:latin typeface="Calibri"/>
                <a:cs typeface="Calibri"/>
              </a:rPr>
              <a:t> variables, </a:t>
            </a:r>
          </a:p>
          <a:p>
            <a:r>
              <a:rPr lang="en-US" sz="2000" dirty="0" smtClean="0">
                <a:solidFill>
                  <a:srgbClr val="000000"/>
                </a:solidFill>
                <a:latin typeface="Calibri"/>
                <a:cs typeface="Calibri"/>
              </a:rPr>
              <a:t>our construction is a computational fuzzy extractor </a:t>
            </a:r>
          </a:p>
          <a:p>
            <a:r>
              <a:rPr lang="en-US" sz="2000" dirty="0" smtClean="0">
                <a:solidFill>
                  <a:srgbClr val="000000"/>
                </a:solidFill>
                <a:latin typeface="Calibri"/>
                <a:cs typeface="Calibri"/>
              </a:rPr>
              <a:t>for </a:t>
            </a:r>
            <a:r>
              <a:rPr lang="en-US" sz="2000" dirty="0" smtClean="0">
                <a:solidFill>
                  <a:srgbClr val="000000"/>
                </a:solidFill>
                <a:latin typeface="Times New Roman"/>
                <a:cs typeface="Times New Roman"/>
              </a:rPr>
              <a:t>α</a:t>
            </a:r>
            <a:r>
              <a:rPr lang="en-US" sz="2000" dirty="0" smtClean="0">
                <a:solidFill>
                  <a:srgbClr val="000000"/>
                </a:solidFill>
                <a:latin typeface="Calibri"/>
                <a:cs typeface="Calibri"/>
              </a:rPr>
              <a:t>-block fixing sources.</a:t>
            </a:r>
            <a:endParaRPr lang="en-US" sz="2000" dirty="0">
              <a:latin typeface="Calibri"/>
              <a:cs typeface="Calibri"/>
            </a:endParaRPr>
          </a:p>
        </p:txBody>
      </p:sp>
    </p:spTree>
    <p:extLst>
      <p:ext uri="{BB962C8B-B14F-4D97-AF65-F5344CB8AC3E}">
        <p14:creationId xmlns:p14="http://schemas.microsoft.com/office/powerpoint/2010/main" val="2583828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bg/>
                                          </p:spTgt>
                                        </p:tgtEl>
                                        <p:attrNameLst>
                                          <p:attrName>style.visibility</p:attrName>
                                        </p:attrNameLst>
                                      </p:cBhvr>
                                      <p:to>
                                        <p:strVal val="visible"/>
                                      </p:to>
                                    </p:set>
                                    <p:animEffect transition="in" filter="fade">
                                      <p:cBhvr>
                                        <p:cTn id="31" dur="500"/>
                                        <p:tgtEl>
                                          <p:spTgt spid="48">
                                            <p:bg/>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8">
                                            <p:txEl>
                                              <p:pRg st="0" end="0"/>
                                            </p:txEl>
                                          </p:spTgt>
                                        </p:tgtEl>
                                        <p:attrNameLst>
                                          <p:attrName>style.visibility</p:attrName>
                                        </p:attrNameLst>
                                      </p:cBhvr>
                                      <p:to>
                                        <p:strVal val="visible"/>
                                      </p:to>
                                    </p:set>
                                    <p:animEffect transition="in" filter="fade">
                                      <p:cBhvr>
                                        <p:cTn id="36" dur="500"/>
                                        <p:tgtEl>
                                          <p:spTgt spid="4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8">
                                            <p:txEl>
                                              <p:pRg st="1" end="1"/>
                                            </p:txEl>
                                          </p:spTgt>
                                        </p:tgtEl>
                                        <p:attrNameLst>
                                          <p:attrName>style.visibility</p:attrName>
                                        </p:attrNameLst>
                                      </p:cBhvr>
                                      <p:to>
                                        <p:strVal val="visible"/>
                                      </p:to>
                                    </p:set>
                                    <p:animEffect transition="in" filter="fade">
                                      <p:cBhvr>
                                        <p:cTn id="41" dur="500"/>
                                        <p:tgtEl>
                                          <p:spTgt spid="48">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8">
                                            <p:txEl>
                                              <p:pRg st="2" end="2"/>
                                            </p:txEl>
                                          </p:spTgt>
                                        </p:tgtEl>
                                        <p:attrNameLst>
                                          <p:attrName>style.visibility</p:attrName>
                                        </p:attrNameLst>
                                      </p:cBhvr>
                                      <p:to>
                                        <p:strVal val="visible"/>
                                      </p:to>
                                    </p:set>
                                    <p:animEffect transition="in" filter="fade">
                                      <p:cBhvr>
                                        <p:cTn id="46" dur="500"/>
                                        <p:tgtEl>
                                          <p:spTgt spid="4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8">
                                            <p:txEl>
                                              <p:pRg st="3" end="3"/>
                                            </p:txEl>
                                          </p:spTgt>
                                        </p:tgtEl>
                                        <p:attrNameLst>
                                          <p:attrName>style.visibility</p:attrName>
                                        </p:attrNameLst>
                                      </p:cBhvr>
                                      <p:to>
                                        <p:strVal val="visible"/>
                                      </p:to>
                                    </p:set>
                                    <p:animEffect transition="in" filter="fade">
                                      <p:cBhvr>
                                        <p:cTn id="51" dur="500"/>
                                        <p:tgtEl>
                                          <p:spTgt spid="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8"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1315797"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1307494" cy="3052112"/>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a:t>
            </a:r>
            <a:r>
              <a:rPr lang="en-US" sz="2400" dirty="0" smtClean="0">
                <a:solidFill>
                  <a:srgbClr val="000000"/>
                </a:solidFill>
                <a:latin typeface="Times New Roman"/>
                <a:cs typeface="Times New Roman"/>
              </a:rPr>
              <a:t>α&lt;</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a:t>
            </a:r>
            <a:r>
              <a:rPr lang="en-US" sz="2400" smtClean="0"/>
              <a:t>samples then </a:t>
            </a:r>
            <a:endParaRPr lang="en-US" sz="2400" dirty="0" smtClean="0"/>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1659733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690"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1641181819"/>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7926"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881038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782"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511813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5270536"/>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5496221"/>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5361691"/>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5787339"/>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9" name="Object 68"/>
          <p:cNvGraphicFramePr>
            <a:graphicFrameLocks noChangeAspect="1"/>
          </p:cNvGraphicFramePr>
          <p:nvPr>
            <p:extLst>
              <p:ext uri="{D42A27DB-BD31-4B8C-83A1-F6EECF244321}">
                <p14:modId xmlns:p14="http://schemas.microsoft.com/office/powerpoint/2010/main" val="1042503025"/>
              </p:ext>
            </p:extLst>
          </p:nvPr>
        </p:nvGraphicFramePr>
        <p:xfrm>
          <a:off x="6094413" y="5227712"/>
          <a:ext cx="352425" cy="373063"/>
        </p:xfrm>
        <a:graphic>
          <a:graphicData uri="http://schemas.openxmlformats.org/presentationml/2006/ole">
            <mc:AlternateContent xmlns:mc="http://schemas.openxmlformats.org/markup-compatibility/2006">
              <mc:Choice xmlns:v="urn:schemas-microsoft-com:vml" Requires="v">
                <p:oleObj spid="_x0000_s72192"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6094413" y="5227712"/>
                        <a:ext cx="352425" cy="373063"/>
                      </a:xfrm>
                      <a:prstGeom prst="rect">
                        <a:avLst/>
                      </a:prstGeom>
                    </p:spPr>
                  </p:pic>
                </p:oleObj>
              </mc:Fallback>
            </mc:AlternateContent>
          </a:graphicData>
        </a:graphic>
      </p:graphicFrame>
      <p:cxnSp>
        <p:nvCxnSpPr>
          <p:cNvPr id="10" name="Straight Connector 9"/>
          <p:cNvCxnSpPr/>
          <p:nvPr/>
        </p:nvCxnSpPr>
        <p:spPr>
          <a:xfrm>
            <a:off x="5261311" y="5964505"/>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55109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Content Placeholder 1"/>
          <p:cNvSpPr txBox="1">
            <a:spLocks/>
          </p:cNvSpPr>
          <p:nvPr/>
        </p:nvSpPr>
        <p:spPr>
          <a:xfrm>
            <a:off x="-1" y="679829"/>
            <a:ext cx="3574885" cy="285308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 </a:t>
            </a:r>
            <a:r>
              <a:rPr lang="en-US" sz="1600" dirty="0">
                <a:cs typeface="Calibri"/>
              </a:rPr>
              <a:t>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r>
              <a:rPr lang="en-US" sz="1600" dirty="0" smtClean="0">
                <a:cs typeface="Calibri"/>
              </a:rPr>
              <a:t>Traditional Construction</a:t>
            </a:r>
            <a:endParaRPr lang="en-US" sz="1600" dirty="0" smtClean="0">
              <a:latin typeface="Calibri"/>
              <a:cs typeface="Calibri"/>
            </a:endParaRPr>
          </a:p>
          <a:p>
            <a:pPr lvl="1"/>
            <a:r>
              <a:rPr lang="en-US" sz="1600" dirty="0" smtClean="0">
                <a:latin typeface="Calibri"/>
                <a:cs typeface="Calibri"/>
              </a:rPr>
              <a:t>Derive 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000000"/>
                </a:solidFill>
                <a:latin typeface="Calibri"/>
                <a:cs typeface="Calibri"/>
              </a:rPr>
              <a:t>Error-correct </a:t>
            </a:r>
            <a:r>
              <a:rPr lang="en-US" sz="1600" dirty="0" smtClean="0">
                <a:solidFill>
                  <a:srgbClr val="000000"/>
                </a:solidFill>
                <a:latin typeface="Calibri"/>
                <a:cs typeface="Calibri"/>
              </a:rPr>
              <a:t>the source using a </a:t>
            </a:r>
            <a:r>
              <a:rPr lang="en-US" sz="1600" i="1" dirty="0" smtClean="0">
                <a:solidFill>
                  <a:srgbClr val="000000"/>
                </a:solidFill>
                <a:latin typeface="Calibri"/>
                <a:cs typeface="Calibri"/>
              </a:rPr>
              <a:t>Secure Sketch</a:t>
            </a:r>
          </a:p>
          <a:p>
            <a:pPr lvl="1"/>
            <a:endParaRPr lang="en-US" sz="1400" i="1" dirty="0">
              <a:latin typeface="Arial" charset="0"/>
            </a:endParaRPr>
          </a:p>
        </p:txBody>
      </p:sp>
      <p:grpSp>
        <p:nvGrpSpPr>
          <p:cNvPr id="118" name="Group 117"/>
          <p:cNvGrpSpPr/>
          <p:nvPr/>
        </p:nvGrpSpPr>
        <p:grpSpPr>
          <a:xfrm>
            <a:off x="6563009" y="5201232"/>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4175635"/>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3784483"/>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6" name="Object 135"/>
          <p:cNvGraphicFramePr>
            <a:graphicFrameLocks noChangeAspect="1"/>
          </p:cNvGraphicFramePr>
          <p:nvPr>
            <p:extLst>
              <p:ext uri="{D42A27DB-BD31-4B8C-83A1-F6EECF244321}">
                <p14:modId xmlns:p14="http://schemas.microsoft.com/office/powerpoint/2010/main" val="361515125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72193"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137" name="Group 136"/>
          <p:cNvGrpSpPr/>
          <p:nvPr/>
        </p:nvGrpSpPr>
        <p:grpSpPr>
          <a:xfrm>
            <a:off x="5198413" y="4697944"/>
            <a:ext cx="2578825" cy="1810201"/>
            <a:chOff x="6827762" y="2204122"/>
            <a:chExt cx="991809" cy="1845973"/>
          </a:xfrm>
        </p:grpSpPr>
        <p:sp>
          <p:nvSpPr>
            <p:cNvPr id="138" name="Trapezoid 13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9" name="TextBox 138"/>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40" name="Straight Arrow Connector 139"/>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41" name="Object 140"/>
          <p:cNvGraphicFramePr>
            <a:graphicFrameLocks noChangeAspect="1"/>
          </p:cNvGraphicFramePr>
          <p:nvPr>
            <p:extLst>
              <p:ext uri="{D42A27DB-BD31-4B8C-83A1-F6EECF244321}">
                <p14:modId xmlns:p14="http://schemas.microsoft.com/office/powerpoint/2010/main" val="310951885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72194"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142" name="Straight Arrow Connector 14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Rectangle 145"/>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149" name="Rectangle 148"/>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51" name="Rectangle 150"/>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153" name="TextBox 15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154" name="TextBox 153"/>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155" name="Group 154"/>
          <p:cNvGrpSpPr/>
          <p:nvPr/>
        </p:nvGrpSpPr>
        <p:grpSpPr>
          <a:xfrm>
            <a:off x="7815967" y="4882610"/>
            <a:ext cx="579497" cy="369332"/>
            <a:chOff x="6366719"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927776508"/>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72195" name="Equation" r:id="rId10" imgW="2197100" imgH="241300" progId="Equation.3">
                    <p:embed/>
                  </p:oleObj>
                </mc:Choice>
                <mc:Fallback>
                  <p:oleObj name="Equation" r:id="rId10" imgW="2197100" imgH="241300" progId="Equation.3">
                    <p:embed/>
                    <p:pic>
                      <p:nvPicPr>
                        <p:cNvPr id="0" name=""/>
                        <p:cNvPicPr/>
                        <p:nvPr/>
                      </p:nvPicPr>
                      <p:blipFill>
                        <a:blip r:embed="rId11"/>
                        <a:stretch>
                          <a:fillRect/>
                        </a:stretch>
                      </p:blipFill>
                      <p:spPr>
                        <a:xfrm>
                          <a:off x="3249509" y="866775"/>
                          <a:ext cx="3627437" cy="398463"/>
                        </a:xfrm>
                        <a:prstGeom prst="rect">
                          <a:avLst/>
                        </a:prstGeom>
                      </p:spPr>
                    </p:pic>
                  </p:oleObj>
                </mc:Fallback>
              </mc:AlternateContent>
            </a:graphicData>
          </a:graphic>
        </p:graphicFrame>
      </p:grpSp>
      <p:grpSp>
        <p:nvGrpSpPr>
          <p:cNvPr id="63" name="Group 62"/>
          <p:cNvGrpSpPr/>
          <p:nvPr/>
        </p:nvGrpSpPr>
        <p:grpSpPr>
          <a:xfrm>
            <a:off x="3725799" y="204018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baseline="-25000" dirty="0" smtClean="0">
                  <a:latin typeface="Times New Roman"/>
                  <a:cs typeface="Times New Roman"/>
                </a:rPr>
                <a:t>0</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a:t>
              </a:r>
              <a:r>
                <a:rPr lang="en-US" sz="1600" baseline="-25000" dirty="0" smtClean="0">
                  <a:latin typeface="Times New Roman"/>
                  <a:cs typeface="Times New Roman"/>
                </a:rPr>
                <a:t>0</a:t>
              </a:r>
              <a:r>
                <a:rPr lang="en-US" sz="1600" i="1" dirty="0" smtClean="0">
                  <a:latin typeface="Times New Roman"/>
                  <a:cs typeface="Times New Roman"/>
                </a:rPr>
                <a:t>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5" name="Object 64"/>
            <p:cNvGraphicFramePr>
              <a:graphicFrameLocks noChangeAspect="1"/>
            </p:cNvGraphicFramePr>
            <p:nvPr>
              <p:extLst>
                <p:ext uri="{D42A27DB-BD31-4B8C-83A1-F6EECF244321}">
                  <p14:modId xmlns:p14="http://schemas.microsoft.com/office/powerpoint/2010/main" val="973806605"/>
                </p:ext>
              </p:extLst>
            </p:nvPr>
          </p:nvGraphicFramePr>
          <p:xfrm>
            <a:off x="5060273" y="1716335"/>
            <a:ext cx="517525" cy="323850"/>
          </p:xfrm>
          <a:graphic>
            <a:graphicData uri="http://schemas.openxmlformats.org/presentationml/2006/ole">
              <mc:AlternateContent xmlns:mc="http://schemas.openxmlformats.org/markup-compatibility/2006">
                <mc:Choice xmlns:v="urn:schemas-microsoft-com:vml" Requires="v">
                  <p:oleObj spid="_x0000_s72196" name="Equation" r:id="rId12" imgW="203200" imgH="127000" progId="Equation.3">
                    <p:embed/>
                  </p:oleObj>
                </mc:Choice>
                <mc:Fallback>
                  <p:oleObj name="Equation" r:id="rId12" imgW="203200" imgH="127000" progId="Equation.3">
                    <p:embed/>
                    <p:pic>
                      <p:nvPicPr>
                        <p:cNvPr id="0" name=""/>
                        <p:cNvPicPr/>
                        <p:nvPr/>
                      </p:nvPicPr>
                      <p:blipFill>
                        <a:blip r:embed="rId13"/>
                        <a:stretch>
                          <a:fillRect/>
                        </a:stretch>
                      </p:blipFill>
                      <p:spPr>
                        <a:xfrm>
                          <a:off x="5060273" y="1716335"/>
                          <a:ext cx="517525" cy="323850"/>
                        </a:xfrm>
                        <a:prstGeom prst="rect">
                          <a:avLst/>
                        </a:prstGeom>
                      </p:spPr>
                    </p:pic>
                  </p:oleObj>
                </mc:Fallback>
              </mc:AlternateContent>
            </a:graphicData>
          </a:graphic>
        </p:graphicFrame>
      </p:grp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9217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62771170"/>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58517"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325876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build="p"/>
      <p:bldP spid="28"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a:t>Recent Results of </a:t>
            </a:r>
            <a:r>
              <a:rPr lang="en-US" sz="1800" dirty="0"/>
              <a:t>[DöttlingMüller-Quade13, MicciancioPeikert13] </a:t>
            </a:r>
            <a:br>
              <a:rPr lang="en-US" sz="1800" dirty="0"/>
            </a:br>
            <a:r>
              <a:rPr lang="en-US" dirty="0"/>
              <a:t>show security of LWE with error drawn uniformly from an interval</a:t>
            </a:r>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15259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smtClean="0">
                <a:latin typeface="Times New Roman"/>
                <a:cs typeface="Times New Roman"/>
              </a:rPr>
              <a:t>, </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203197"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315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3155"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3156"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72" name="TextBox 71"/>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pSp>
        <p:nvGrpSpPr>
          <p:cNvPr id="5" name="Group 4"/>
          <p:cNvGrpSpPr/>
          <p:nvPr/>
        </p:nvGrpSpPr>
        <p:grpSpPr>
          <a:xfrm>
            <a:off x="4331771" y="1922449"/>
            <a:ext cx="381695" cy="306340"/>
            <a:chOff x="4331771" y="1922449"/>
            <a:chExt cx="381695" cy="306340"/>
          </a:xfrm>
        </p:grpSpPr>
        <p:sp>
          <p:nvSpPr>
            <p:cNvPr id="78" name="Rectangle 7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2" name="Object 81"/>
            <p:cNvGraphicFramePr>
              <a:graphicFrameLocks noChangeAspect="1"/>
            </p:cNvGraphicFramePr>
            <p:nvPr>
              <p:extLst>
                <p:ext uri="{D42A27DB-BD31-4B8C-83A1-F6EECF244321}">
                  <p14:modId xmlns:p14="http://schemas.microsoft.com/office/powerpoint/2010/main" val="64317175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3157"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4" name="Group 3"/>
          <p:cNvGrpSpPr/>
          <p:nvPr/>
        </p:nvGrpSpPr>
        <p:grpSpPr>
          <a:xfrm>
            <a:off x="4308681" y="720459"/>
            <a:ext cx="579497" cy="369332"/>
            <a:chOff x="4308681"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3" name="Group 2"/>
          <p:cNvGrpSpPr/>
          <p:nvPr/>
        </p:nvGrpSpPr>
        <p:grpSpPr>
          <a:xfrm>
            <a:off x="898663" y="1334455"/>
            <a:ext cx="443626" cy="411225"/>
            <a:chOff x="898663" y="1334455"/>
            <a:chExt cx="443626" cy="411225"/>
          </a:xfrm>
        </p:grpSpPr>
        <p:sp>
          <p:nvSpPr>
            <p:cNvPr id="81" name="Rectangle 80"/>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86" name="Group 85"/>
          <p:cNvGrpSpPr/>
          <p:nvPr/>
        </p:nvGrpSpPr>
        <p:grpSpPr>
          <a:xfrm>
            <a:off x="7896495" y="1619503"/>
            <a:ext cx="579497" cy="369332"/>
            <a:chOff x="6366719"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21" name="Rectangle 20"/>
          <p:cNvSpPr/>
          <p:nvPr/>
        </p:nvSpPr>
        <p:spPr bwMode="auto">
          <a:xfrm>
            <a:off x="6336792" y="1622419"/>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6256751" y="1622419"/>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
        <p:nvSpPr>
          <p:cNvPr id="96" name="Rectangle 95"/>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7" name="TextBox 96"/>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8" name="Rectangle 97"/>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9" name="TextBox 9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1" name="Rectangle 100"/>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2" name="TextBox 10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4" name="Rectangle 103"/>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5" name="Rectangle 104"/>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06" name="Rectangle 105"/>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7" name="Rectangle 10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08" name="Group 107"/>
          <p:cNvGrpSpPr/>
          <p:nvPr/>
        </p:nvGrpSpPr>
        <p:grpSpPr>
          <a:xfrm>
            <a:off x="71289" y="1600200"/>
            <a:ext cx="743375" cy="3048000"/>
            <a:chOff x="71289" y="1600200"/>
            <a:chExt cx="743375" cy="3048000"/>
          </a:xfrm>
        </p:grpSpPr>
        <p:sp>
          <p:nvSpPr>
            <p:cNvPr id="109" name="Left Brace 10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TextBox 10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11" name="Group 110"/>
          <p:cNvGrpSpPr/>
          <p:nvPr/>
        </p:nvGrpSpPr>
        <p:grpSpPr>
          <a:xfrm rot="5400000">
            <a:off x="957397" y="682854"/>
            <a:ext cx="789702" cy="875695"/>
            <a:chOff x="24962" y="1600200"/>
            <a:chExt cx="789702" cy="3048000"/>
          </a:xfrm>
        </p:grpSpPr>
        <p:sp>
          <p:nvSpPr>
            <p:cNvPr id="112" name="Left Brace 1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TextBox 112"/>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4" name="Group 113"/>
          <p:cNvGrpSpPr/>
          <p:nvPr/>
        </p:nvGrpSpPr>
        <p:grpSpPr>
          <a:xfrm rot="5400000">
            <a:off x="1834000" y="682553"/>
            <a:ext cx="789702" cy="876300"/>
            <a:chOff x="24962" y="1600200"/>
            <a:chExt cx="789702" cy="3048000"/>
          </a:xfrm>
        </p:grpSpPr>
        <p:sp>
          <p:nvSpPr>
            <p:cNvPr id="115" name="Left Brace 1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TextBox 115"/>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7" name="Group 116"/>
          <p:cNvGrpSpPr/>
          <p:nvPr/>
        </p:nvGrpSpPr>
        <p:grpSpPr>
          <a:xfrm>
            <a:off x="7226300" y="68920"/>
            <a:ext cx="1886268" cy="1446634"/>
            <a:chOff x="7226300" y="68920"/>
            <a:chExt cx="1886268" cy="1446634"/>
          </a:xfrm>
        </p:grpSpPr>
        <p:sp>
          <p:nvSpPr>
            <p:cNvPr id="118" name="Rectangle 11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121" name="Rectangle 12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23" name="Rectangle 122"/>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163915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13712"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13713"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13714"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13715"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445"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9051"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9052"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9053"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467"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09804" y="2007432"/>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sp>
        <p:nvSpPr>
          <p:cNvPr id="83" name="TextBox 82"/>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cxnSp>
        <p:nvCxnSpPr>
          <p:cNvPr id="132" name="Straight Connector 131"/>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95" name="Group 194"/>
          <p:cNvGrpSpPr/>
          <p:nvPr/>
        </p:nvGrpSpPr>
        <p:grpSpPr>
          <a:xfrm>
            <a:off x="1562965" y="521378"/>
            <a:ext cx="2111842" cy="2302595"/>
            <a:chOff x="6838075" y="2277356"/>
            <a:chExt cx="981496" cy="1772739"/>
          </a:xfrm>
        </p:grpSpPr>
        <p:sp>
          <p:nvSpPr>
            <p:cNvPr id="196" name="Trapezoid 19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97" name="TextBox 196"/>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98" name="Straight Arrow Connector 197"/>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99" name="Straight Arrow Connector 198"/>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0" name="Straight Arrow Connector 199"/>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1" name="Group 200"/>
          <p:cNvGrpSpPr/>
          <p:nvPr/>
        </p:nvGrpSpPr>
        <p:grpSpPr>
          <a:xfrm>
            <a:off x="5298335" y="1434837"/>
            <a:ext cx="2578825" cy="1810201"/>
            <a:chOff x="6827762" y="2204122"/>
            <a:chExt cx="991809" cy="1845973"/>
          </a:xfrm>
        </p:grpSpPr>
        <p:sp>
          <p:nvSpPr>
            <p:cNvPr id="202" name="Trapezoid 20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3" name="TextBox 20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204" name="Straight Arrow Connector 203"/>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5" name="Object 204"/>
          <p:cNvGraphicFramePr>
            <a:graphicFrameLocks noChangeAspect="1"/>
          </p:cNvGraphicFramePr>
          <p:nvPr>
            <p:extLst>
              <p:ext uri="{D42A27DB-BD31-4B8C-83A1-F6EECF244321}">
                <p14:modId xmlns:p14="http://schemas.microsoft.com/office/powerpoint/2010/main" val="1662737497"/>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417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206" name="Straight Arrow Connector 205"/>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7" name="Group 206"/>
          <p:cNvGrpSpPr/>
          <p:nvPr/>
        </p:nvGrpSpPr>
        <p:grpSpPr>
          <a:xfrm>
            <a:off x="2215026" y="919987"/>
            <a:ext cx="777240" cy="1042416"/>
            <a:chOff x="6851952" y="2558143"/>
            <a:chExt cx="967619" cy="1491952"/>
          </a:xfrm>
        </p:grpSpPr>
        <p:sp>
          <p:nvSpPr>
            <p:cNvPr id="208" name="Trapezoid 2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9" name="TextBox 20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0" name="Elbow Connector 209"/>
          <p:cNvCxnSpPr>
            <a:stCxn id="196" idx="2"/>
            <a:endCxn id="208"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1" name="Elbow Connector 210"/>
          <p:cNvCxnSpPr>
            <a:endCxn id="208"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2" name="Group 211"/>
          <p:cNvGrpSpPr/>
          <p:nvPr/>
        </p:nvGrpSpPr>
        <p:grpSpPr>
          <a:xfrm>
            <a:off x="6662931" y="1938125"/>
            <a:ext cx="777240" cy="1042416"/>
            <a:chOff x="6851952" y="2558143"/>
            <a:chExt cx="967619" cy="1491952"/>
          </a:xfrm>
        </p:grpSpPr>
        <p:sp>
          <p:nvSpPr>
            <p:cNvPr id="213" name="Trapezoid 21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4" name="TextBox 21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5" name="Elbow Connector 214"/>
          <p:cNvCxnSpPr>
            <a:endCxn id="213"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Elbow Connector 215"/>
          <p:cNvCxnSpPr>
            <a:endCxn id="218"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7" name="Group 216"/>
          <p:cNvGrpSpPr/>
          <p:nvPr/>
        </p:nvGrpSpPr>
        <p:grpSpPr>
          <a:xfrm>
            <a:off x="2215033" y="2007429"/>
            <a:ext cx="865542" cy="734722"/>
            <a:chOff x="7033939" y="2074428"/>
            <a:chExt cx="332885" cy="749241"/>
          </a:xfrm>
        </p:grpSpPr>
        <p:sp>
          <p:nvSpPr>
            <p:cNvPr id="218" name="Trapezoid 217"/>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9" name="TextBox 218"/>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220" name="Elbow Connector 219"/>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1" name="Group 220"/>
          <p:cNvGrpSpPr/>
          <p:nvPr/>
        </p:nvGrpSpPr>
        <p:grpSpPr>
          <a:xfrm>
            <a:off x="5507806" y="2098584"/>
            <a:ext cx="526539" cy="734722"/>
            <a:chOff x="7033939" y="2074428"/>
            <a:chExt cx="298883" cy="749241"/>
          </a:xfrm>
        </p:grpSpPr>
        <p:sp>
          <p:nvSpPr>
            <p:cNvPr id="222" name="Trapezoid 2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23" name="TextBox 222"/>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224" name="Straight Arrow Connector 223"/>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25" name="Object 224"/>
          <p:cNvGraphicFramePr>
            <a:graphicFrameLocks noChangeAspect="1"/>
          </p:cNvGraphicFramePr>
          <p:nvPr>
            <p:extLst>
              <p:ext uri="{D42A27DB-BD31-4B8C-83A1-F6EECF244321}">
                <p14:modId xmlns:p14="http://schemas.microsoft.com/office/powerpoint/2010/main" val="3763993711"/>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4180"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226" name="Straight Connector 225"/>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229" name="Object 228"/>
          <p:cNvGraphicFramePr>
            <a:graphicFrameLocks noChangeAspect="1"/>
          </p:cNvGraphicFramePr>
          <p:nvPr>
            <p:extLst>
              <p:ext uri="{D42A27DB-BD31-4B8C-83A1-F6EECF244321}">
                <p14:modId xmlns:p14="http://schemas.microsoft.com/office/powerpoint/2010/main" val="1157968303"/>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4181"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grpSp>
        <p:nvGrpSpPr>
          <p:cNvPr id="230" name="Group 229"/>
          <p:cNvGrpSpPr/>
          <p:nvPr/>
        </p:nvGrpSpPr>
        <p:grpSpPr>
          <a:xfrm>
            <a:off x="4331771" y="1922449"/>
            <a:ext cx="381695" cy="306340"/>
            <a:chOff x="4331771" y="1922449"/>
            <a:chExt cx="381695" cy="306340"/>
          </a:xfrm>
        </p:grpSpPr>
        <p:sp>
          <p:nvSpPr>
            <p:cNvPr id="231" name="Rectangle 230"/>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32" name="Object 231"/>
            <p:cNvGraphicFramePr>
              <a:graphicFrameLocks noChangeAspect="1"/>
            </p:cNvGraphicFramePr>
            <p:nvPr>
              <p:extLst>
                <p:ext uri="{D42A27DB-BD31-4B8C-83A1-F6EECF244321}">
                  <p14:modId xmlns:p14="http://schemas.microsoft.com/office/powerpoint/2010/main" val="840989898"/>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4182"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233" name="Group 232"/>
          <p:cNvGrpSpPr/>
          <p:nvPr/>
        </p:nvGrpSpPr>
        <p:grpSpPr>
          <a:xfrm>
            <a:off x="4308681" y="720459"/>
            <a:ext cx="579497" cy="369332"/>
            <a:chOff x="4308681" y="720459"/>
            <a:chExt cx="579497" cy="369332"/>
          </a:xfrm>
        </p:grpSpPr>
        <p:sp>
          <p:nvSpPr>
            <p:cNvPr id="234" name="Rectangle 233"/>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TextBox 23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236" name="Group 235"/>
          <p:cNvGrpSpPr/>
          <p:nvPr/>
        </p:nvGrpSpPr>
        <p:grpSpPr>
          <a:xfrm>
            <a:off x="898663" y="1334455"/>
            <a:ext cx="443626" cy="411225"/>
            <a:chOff x="898663" y="1334455"/>
            <a:chExt cx="443626" cy="411225"/>
          </a:xfrm>
        </p:grpSpPr>
        <p:sp>
          <p:nvSpPr>
            <p:cNvPr id="237" name="Rectangle 236"/>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TextBox 237"/>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239" name="Group 238"/>
          <p:cNvGrpSpPr/>
          <p:nvPr/>
        </p:nvGrpSpPr>
        <p:grpSpPr>
          <a:xfrm>
            <a:off x="7896495" y="1619503"/>
            <a:ext cx="579497" cy="369332"/>
            <a:chOff x="6366719" y="2492739"/>
            <a:chExt cx="579497" cy="369332"/>
          </a:xfrm>
        </p:grpSpPr>
        <p:sp>
          <p:nvSpPr>
            <p:cNvPr id="240" name="Rectangle 23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TextBox 24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8" grpId="0" animBg="1"/>
      <p:bldP spid="76" grpId="0" animBg="1"/>
      <p:bldP spid="77" grpId="0"/>
      <p:bldP spid="78" grpId="0"/>
      <p:bldP spid="80" grpId="0"/>
      <p:bldP spid="86"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323"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348"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371"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12691"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12692"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12693"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12694"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90438"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90439"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90440"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90441"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90442"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95548"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95549"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95550"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95551"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95552"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106728" name="Equation" r:id="rId4" imgW="952500" imgH="215900" progId="Equation.3">
                  <p:embed/>
                </p:oleObj>
              </mc:Choice>
              <mc:Fallback>
                <p:oleObj name="Equation" r:id="rId4" imgW="952500" imgH="215900" progId="Equation.3">
                  <p:embed/>
                  <p:pic>
                    <p:nvPicPr>
                      <p:cNvPr id="0" name=""/>
                      <p:cNvPicPr/>
                      <p:nvPr/>
                    </p:nvPicPr>
                    <p:blipFill>
                      <a:blip r:embed="rId5"/>
                      <a:stretch>
                        <a:fillRect/>
                      </a:stretch>
                    </p:blipFill>
                    <p:spPr>
                      <a:xfrm>
                        <a:off x="7494588" y="5127625"/>
                        <a:ext cx="1570037" cy="357188"/>
                      </a:xfrm>
                      <a:prstGeom prst="rect">
                        <a:avLst/>
                      </a:prstGeom>
                    </p:spPr>
                  </p:pic>
                </p:oleObj>
              </mc:Fallback>
            </mc:AlternateContent>
          </a:graphicData>
        </a:graphic>
      </p:graphicFrame>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106729"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106730" name="Equation" r:id="rId8" imgW="203200" imgH="215900" progId="Equation.3">
                  <p:embed/>
                </p:oleObj>
              </mc:Choice>
              <mc:Fallback>
                <p:oleObj name="Equation" r:id="rId8" imgW="203200" imgH="215900" progId="Equation.3">
                  <p:embed/>
                  <p:pic>
                    <p:nvPicPr>
                      <p:cNvPr id="0" name=""/>
                      <p:cNvPicPr/>
                      <p:nvPr/>
                    </p:nvPicPr>
                    <p:blipFill>
                      <a:blip r:embed="rId9"/>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665700900"/>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106731" name="Equation" r:id="rId10" imgW="241300" imgH="215900" progId="Equation.3">
                    <p:embed/>
                  </p:oleObj>
                </mc:Choice>
                <mc:Fallback>
                  <p:oleObj name="Equation" r:id="rId10" imgW="241300" imgH="215900" progId="Equation.3">
                    <p:embed/>
                    <p:pic>
                      <p:nvPicPr>
                        <p:cNvPr id="0" name=""/>
                        <p:cNvPicPr/>
                        <p:nvPr/>
                      </p:nvPicPr>
                      <p:blipFill>
                        <a:blip r:embed="rId11"/>
                        <a:stretch>
                          <a:fillRect/>
                        </a:stretch>
                      </p:blipFill>
                      <p:spPr>
                        <a:xfrm>
                          <a:off x="3552898" y="3220150"/>
                          <a:ext cx="417512" cy="373063"/>
                        </a:xfrm>
                        <a:prstGeom prst="rect">
                          <a:avLst/>
                        </a:prstGeom>
                      </p:spPr>
                    </p:pic>
                  </p:oleObj>
                </mc:Fallback>
              </mc:AlternateContent>
            </a:graphicData>
          </a:graphic>
        </p:graphicFrame>
      </p:grpSp>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106732" name="Equation" r:id="rId12" imgW="952500" imgH="215900" progId="Equation.3">
                  <p:embed/>
                </p:oleObj>
              </mc:Choice>
              <mc:Fallback>
                <p:oleObj name="Equation" r:id="rId12" imgW="952500" imgH="215900" progId="Equation.3">
                  <p:embed/>
                  <p:pic>
                    <p:nvPicPr>
                      <p:cNvPr id="0" name=""/>
                      <p:cNvPicPr/>
                      <p:nvPr/>
                    </p:nvPicPr>
                    <p:blipFill>
                      <a:blip r:embed="rId13"/>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106733" name="Equation" r:id="rId14" imgW="736600" imgH="215900" progId="Equation.3">
                  <p:embed/>
                </p:oleObj>
              </mc:Choice>
              <mc:Fallback>
                <p:oleObj name="Equation" r:id="rId14" imgW="736600" imgH="215900" progId="Equation.3">
                  <p:embed/>
                  <p:pic>
                    <p:nvPicPr>
                      <p:cNvPr id="0" name=""/>
                      <p:cNvPicPr/>
                      <p:nvPr/>
                    </p:nvPicPr>
                    <p:blipFill>
                      <a:blip r:embed="rId15"/>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2" name="Group 91"/>
          <p:cNvGrpSpPr/>
          <p:nvPr/>
        </p:nvGrpSpPr>
        <p:grpSpPr>
          <a:xfrm>
            <a:off x="4331771" y="1922449"/>
            <a:ext cx="381695" cy="306340"/>
            <a:chOff x="4331771" y="1922449"/>
            <a:chExt cx="381695" cy="306340"/>
          </a:xfrm>
        </p:grpSpPr>
        <p:sp>
          <p:nvSpPr>
            <p:cNvPr id="93" name="Rectangle 92"/>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4" name="Object 93"/>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106734" name="Equation" r:id="rId16" imgW="139700" imgH="165100" progId="Equation.3">
                    <p:embed/>
                  </p:oleObj>
                </mc:Choice>
                <mc:Fallback>
                  <p:oleObj name="Equation" r:id="rId16" imgW="139700" imgH="165100" progId="Equation.3">
                    <p:embed/>
                    <p:pic>
                      <p:nvPicPr>
                        <p:cNvPr id="0" name=""/>
                        <p:cNvPicPr/>
                        <p:nvPr/>
                      </p:nvPicPr>
                      <p:blipFill>
                        <a:blip r:embed="rId17"/>
                        <a:stretch>
                          <a:fillRect/>
                        </a:stretch>
                      </p:blipFill>
                      <p:spPr>
                        <a:xfrm>
                          <a:off x="4406706" y="1941451"/>
                          <a:ext cx="242888" cy="287338"/>
                        </a:xfrm>
                        <a:prstGeom prst="rect">
                          <a:avLst/>
                        </a:prstGeom>
                      </p:spPr>
                    </p:pic>
                  </p:oleObj>
                </mc:Fallback>
              </mc:AlternateContent>
            </a:graphicData>
          </a:graphic>
        </p:graphicFrame>
      </p:grpSp>
      <p:grpSp>
        <p:nvGrpSpPr>
          <p:cNvPr id="95" name="Group 94"/>
          <p:cNvGrpSpPr/>
          <p:nvPr/>
        </p:nvGrpSpPr>
        <p:grpSpPr>
          <a:xfrm>
            <a:off x="4308681" y="720459"/>
            <a:ext cx="579497" cy="369332"/>
            <a:chOff x="4308681" y="720459"/>
            <a:chExt cx="579497" cy="369332"/>
          </a:xfrm>
        </p:grpSpPr>
        <p:sp>
          <p:nvSpPr>
            <p:cNvPr id="96" name="Rectangle 9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8" name="Group 97"/>
          <p:cNvGrpSpPr/>
          <p:nvPr/>
        </p:nvGrpSpPr>
        <p:grpSpPr>
          <a:xfrm>
            <a:off x="898663" y="1334455"/>
            <a:ext cx="443626" cy="411225"/>
            <a:chOff x="898663" y="1334455"/>
            <a:chExt cx="443626" cy="411225"/>
          </a:xfrm>
        </p:grpSpPr>
        <p:sp>
          <p:nvSpPr>
            <p:cNvPr id="99" name="Rectangle 98"/>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1" name="Group 100"/>
          <p:cNvGrpSpPr/>
          <p:nvPr/>
        </p:nvGrpSpPr>
        <p:grpSpPr>
          <a:xfrm>
            <a:off x="7896495" y="1619503"/>
            <a:ext cx="579497" cy="369332"/>
            <a:chOff x="6366719" y="2492739"/>
            <a:chExt cx="579497" cy="369332"/>
          </a:xfrm>
        </p:grpSpPr>
        <p:sp>
          <p:nvSpPr>
            <p:cNvPr id="102" name="Rectangle 10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8697</TotalTime>
  <Words>9972</Words>
  <Application>Microsoft Macintosh PowerPoint</Application>
  <PresentationFormat>On-screen Show (4:3)</PresentationFormat>
  <Paragraphs>2163</Paragraphs>
  <Slides>87</Slides>
  <Notes>70</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87</vt:i4>
      </vt:variant>
    </vt:vector>
  </HeadingPairs>
  <TitlesOfParts>
    <vt:vector size="90" baseType="lpstr">
      <vt:lpstr>Office Theme</vt:lpstr>
      <vt:lpstr>Equation</vt:lpstr>
      <vt:lpstr>Microsoft Equation</vt:lpstr>
      <vt:lpstr>Computational Fuzzy Extractors</vt:lpstr>
      <vt:lpstr>Key Derivation from Noisy Sources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Building a Computational Fuzzy Extractor</vt:lpstr>
      <vt:lpstr>Building a Computational Fuzzy Extractor</vt:lpstr>
      <vt:lpstr>Building a Computational Fuzzy Extractor</vt:lpstr>
      <vt:lpstr>Building a Computational Fuzzy Extractor</vt:lpstr>
      <vt:lpstr>Learning with Errors</vt:lpstr>
      <vt:lpstr>Learning with Errors</vt:lpstr>
      <vt:lpstr>Learning with Errors</vt:lpstr>
      <vt:lpstr>Learning with Errors</vt:lpstr>
      <vt:lpstr>Our Construction</vt:lpstr>
      <vt:lpstr>Building a Computational Fuzzy Extractor</vt:lpstr>
      <vt:lpstr>Building a Computational Fuzzy Extractor</vt:lpstr>
      <vt:lpstr>Building a Computational Fuzzy Extractor</vt:lpstr>
      <vt:lpstr>Variable Sampling Length</vt:lpstr>
      <vt:lpstr>Variable Sampling Length</vt:lpstr>
      <vt:lpstr>Building a Computational Fuzzy Extractor</vt:lpstr>
      <vt:lpstr>Decoding algorithm for small dmax</vt:lpstr>
      <vt:lpstr>Decoding algorithm for small dmax</vt:lpstr>
      <vt:lpstr>Building a Computational Fuzzy Extractor</vt:lpstr>
      <vt:lpstr>Building a Computational Fuzzy Extractor</vt:lpstr>
      <vt:lpstr>Symbol Fixing Sources</vt:lpstr>
      <vt:lpstr>LWE w/ Fixed Errors</vt:lpstr>
      <vt:lpstr>LWE w/ Fixed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Open Problems</vt:lpstr>
      <vt:lpstr>Backups</vt:lpstr>
      <vt:lpstr>Comp Fuzzy Extractor for Block Sources</vt:lpstr>
      <vt:lpstr>Comp Fuzzy Extractor for Block Sources</vt:lpstr>
      <vt:lpstr>LWE w/ known errors</vt:lpstr>
      <vt:lpstr>Lossless Fuzzy Extractor</vt:lpstr>
      <vt:lpstr>Our construction</vt:lpstr>
      <vt:lpstr>Decoding algorithm for small dmax</vt:lpstr>
      <vt:lpstr>Our construction</vt:lpstr>
      <vt:lpstr>Our construction</vt:lpstr>
      <vt:lpstr>Solving Random Linear Equations (mod q)</vt:lpstr>
      <vt:lpstr>PowerPoint Presentation</vt:lpstr>
      <vt:lpstr>Learning with Errors</vt:lpstr>
      <vt:lpstr>Computational Fuzzy Extractor</vt:lpstr>
      <vt:lpstr>Computational Fuzzy Extractor</vt:lpstr>
      <vt:lpstr>Our construction</vt:lpstr>
      <vt:lpstr>Finding a key</vt:lpstr>
      <vt:lpstr>Finding a key</vt:lpstr>
      <vt:lpstr>Finding a key</vt:lpstr>
      <vt:lpstr>Finding a key</vt:lpstr>
      <vt:lpstr>Finding a key</vt:lpstr>
      <vt:lpstr>Finding a key</vt:lpstr>
      <vt:lpstr>Our construction</vt:lpstr>
      <vt:lpstr>LWE w/ Uniform Error</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355</cp:revision>
  <dcterms:created xsi:type="dcterms:W3CDTF">2013-03-29T19:18:32Z</dcterms:created>
  <dcterms:modified xsi:type="dcterms:W3CDTF">2013-05-17T16:12:02Z</dcterms:modified>
</cp:coreProperties>
</file>