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.bin" ContentType="application/vnd.openxmlformats-officedocument.oleObject"/>
  <Override PartName="/ppt/notesSlides/notesSlide18.xml" ContentType="application/vnd.openxmlformats-officedocument.presentationml.notes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embeddings/oleObject6.bin" ContentType="application/vnd.openxmlformats-officedocument.oleObject"/>
  <Override PartName="/ppt/notesSlides/notesSlide20.xml" ContentType="application/vnd.openxmlformats-officedocument.presentationml.notesSlide+xml"/>
  <Override PartName="/ppt/embeddings/oleObject7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59" r:id="rId3"/>
    <p:sldId id="308" r:id="rId4"/>
    <p:sldId id="365" r:id="rId5"/>
    <p:sldId id="366" r:id="rId6"/>
    <p:sldId id="312" r:id="rId7"/>
    <p:sldId id="367" r:id="rId8"/>
    <p:sldId id="263" r:id="rId9"/>
    <p:sldId id="274" r:id="rId10"/>
    <p:sldId id="265" r:id="rId11"/>
    <p:sldId id="281" r:id="rId12"/>
    <p:sldId id="282" r:id="rId13"/>
    <p:sldId id="283" r:id="rId14"/>
    <p:sldId id="315" r:id="rId15"/>
    <p:sldId id="368" r:id="rId16"/>
    <p:sldId id="369" r:id="rId17"/>
    <p:sldId id="370" r:id="rId18"/>
    <p:sldId id="371" r:id="rId19"/>
    <p:sldId id="344" r:id="rId20"/>
    <p:sldId id="347" r:id="rId21"/>
    <p:sldId id="372" r:id="rId22"/>
    <p:sldId id="375" r:id="rId23"/>
    <p:sldId id="374" r:id="rId24"/>
    <p:sldId id="376" r:id="rId25"/>
    <p:sldId id="301" r:id="rId26"/>
    <p:sldId id="377" r:id="rId27"/>
    <p:sldId id="353" r:id="rId28"/>
    <p:sldId id="378" r:id="rId29"/>
    <p:sldId id="379" r:id="rId30"/>
    <p:sldId id="380" r:id="rId31"/>
    <p:sldId id="321" r:id="rId32"/>
    <p:sldId id="358" r:id="rId33"/>
    <p:sldId id="381" r:id="rId34"/>
    <p:sldId id="382" r:id="rId35"/>
    <p:sldId id="329" r:id="rId36"/>
    <p:sldId id="361" r:id="rId37"/>
    <p:sldId id="334" r:id="rId38"/>
    <p:sldId id="332" r:id="rId39"/>
    <p:sldId id="383" r:id="rId40"/>
    <p:sldId id="385" r:id="rId41"/>
    <p:sldId id="356" r:id="rId42"/>
    <p:sldId id="30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17" autoAdjust="0"/>
    <p:restoredTop sz="94727" autoAdjust="0"/>
  </p:normalViewPr>
  <p:slideViewPr>
    <p:cSldViewPr snapToGrid="0" snapToObjects="1">
      <p:cViewPr varScale="1">
        <p:scale>
          <a:sx n="107" d="100"/>
          <a:sy n="107" d="100"/>
        </p:scale>
        <p:origin x="-10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9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95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1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6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7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Using the result of </a:t>
            </a:r>
            <a:r>
              <a:rPr lang="en-US" baseline="0" dirty="0" err="1" smtClean="0"/>
              <a:t>Micciancio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Peikert</a:t>
            </a:r>
            <a:r>
              <a:rPr lang="en-US" baseline="0" dirty="0" smtClean="0"/>
              <a:t> we get security for all slightly deficient distributions.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86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2.emf"/><Relationship Id="rId9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587810"/>
            <a:ext cx="7772400" cy="1470025"/>
          </a:xfrm>
        </p:spPr>
        <p:txBody>
          <a:bodyPr/>
          <a:lstStyle/>
          <a:p>
            <a:r>
              <a:rPr lang="en-US" dirty="0" smtClean="0"/>
              <a:t>Computational Fuzzy Extractors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598470" y="3277687"/>
            <a:ext cx="7261260" cy="636222"/>
          </a:xfrm>
          <a:noFill/>
          <a:ln/>
        </p:spPr>
        <p:txBody>
          <a:bodyPr/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Benjamin Fuller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Xianrui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Meng</a:t>
            </a:r>
            <a:r>
              <a:rPr lang="en-US" altLang="en-US" sz="2400" dirty="0" smtClean="0">
                <a:solidFill>
                  <a:srgbClr val="000000"/>
                </a:solidFill>
              </a:rPr>
              <a:t>, and Leonid Reyzin</a:t>
            </a:r>
          </a:p>
        </p:txBody>
      </p:sp>
      <p:pic>
        <p:nvPicPr>
          <p:cNvPr id="3" name="Picture 2" descr="boston_univ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7" y="4326938"/>
            <a:ext cx="2724727" cy="1222288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1661807" y="6028504"/>
            <a:ext cx="5134587" cy="54080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tx1"/>
                </a:solidFill>
              </a:rPr>
              <a:t>June 4, 2013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dirty="0" smtClean="0"/>
              <a:t>Computational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6" y="788737"/>
            <a:ext cx="9023684" cy="59623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Information theoretic security requirement for sketches: </a:t>
            </a:r>
            <a:r>
              <a:rPr lang="en-US" sz="2800" dirty="0">
                <a:latin typeface="Times New Roman"/>
                <a:cs typeface="Times New Roman"/>
              </a:rPr>
              <a:t>H</a:t>
            </a:r>
            <a:r>
              <a:rPr lang="en-US" sz="2800" baseline="-25000" dirty="0">
                <a:latin typeface="Times New Roman"/>
                <a:cs typeface="Times New Roman"/>
              </a:rPr>
              <a:t>∞</a:t>
            </a:r>
            <a:r>
              <a:rPr lang="en-US" sz="2800" dirty="0">
                <a:latin typeface="Times New Roman"/>
                <a:cs typeface="Times New Roman"/>
              </a:rPr>
              <a:t>(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 </a:t>
            </a:r>
            <a:r>
              <a:rPr lang="en-US" sz="2800" dirty="0" smtClean="0"/>
              <a:t>should be high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we </a:t>
            </a:r>
            <a:r>
              <a:rPr lang="en-US" sz="2800" dirty="0" smtClean="0"/>
              <a:t>improve on this computationally, i.e., have     </a:t>
            </a:r>
            <a:r>
              <a:rPr lang="en-US" sz="2800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30000" dirty="0" err="1" smtClean="0">
                <a:latin typeface="Times New Roman"/>
                <a:cs typeface="Times New Roman"/>
              </a:rPr>
              <a:t>comp</a:t>
            </a:r>
            <a:r>
              <a:rPr lang="en-US" sz="2800" dirty="0" smtClean="0">
                <a:latin typeface="Times New Roman"/>
                <a:cs typeface="Times New Roman"/>
              </a:rPr>
              <a:t>(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 |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 &gt; H</a:t>
            </a:r>
            <a:r>
              <a:rPr lang="en-US" sz="2800" baseline="-25000" dirty="0" smtClean="0">
                <a:latin typeface="Times New Roman"/>
                <a:cs typeface="Times New Roman"/>
              </a:rPr>
              <a:t>∞</a:t>
            </a:r>
            <a:r>
              <a:rPr lang="en-US" sz="2800" dirty="0" smtClean="0">
                <a:latin typeface="Times New Roman"/>
                <a:cs typeface="Times New Roman"/>
              </a:rPr>
              <a:t>(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 |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800" dirty="0" smtClean="0"/>
              <a:t>What does </a:t>
            </a:r>
            <a:r>
              <a:rPr lang="en-US" sz="2800" dirty="0" err="1">
                <a:latin typeface="Times New Roman"/>
                <a:cs typeface="Times New Roman"/>
              </a:rPr>
              <a:t>H</a:t>
            </a:r>
            <a:r>
              <a:rPr lang="en-US" sz="2800" baseline="30000" dirty="0" err="1">
                <a:latin typeface="Times New Roman"/>
                <a:cs typeface="Times New Roman"/>
              </a:rPr>
              <a:t>comp</a:t>
            </a:r>
            <a:r>
              <a:rPr lang="en-US" sz="2800" dirty="0">
                <a:latin typeface="Times New Roman"/>
                <a:cs typeface="Times New Roman"/>
              </a:rPr>
              <a:t>(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 </a:t>
            </a:r>
            <a:r>
              <a:rPr lang="en-US" sz="2800" dirty="0" smtClean="0"/>
              <a:t>even mean?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/>
              <a:t>Most natural </a:t>
            </a:r>
            <a:r>
              <a:rPr lang="en-US" sz="2800" dirty="0" smtClean="0"/>
              <a:t>requirement:  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 smtClean="0"/>
              <a:t>is indistinguishable from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Y | p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cs typeface="Calibri"/>
              </a:rPr>
              <a:t> and</a:t>
            </a:r>
            <a:r>
              <a:rPr lang="en-US" sz="2800" i="1" dirty="0">
                <a:latin typeface="Times New Roman"/>
                <a:cs typeface="Times New Roman"/>
              </a:rPr>
              <a:t> H</a:t>
            </a:r>
            <a:r>
              <a:rPr lang="en-US" sz="2800" i="1" baseline="-25000" dirty="0">
                <a:latin typeface="Times New Roman"/>
                <a:cs typeface="Times New Roman"/>
              </a:rPr>
              <a:t>∞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Y | p</a:t>
            </a:r>
            <a:r>
              <a:rPr lang="en-US" sz="2800" dirty="0" smtClean="0">
                <a:latin typeface="Times New Roman"/>
                <a:cs typeface="Times New Roman"/>
              </a:rPr>
              <a:t>) </a:t>
            </a:r>
            <a:r>
              <a:rPr lang="en-US" sz="2800" dirty="0">
                <a:latin typeface="Times New Roman"/>
                <a:cs typeface="Times New Roman"/>
              </a:rPr>
              <a:t>≥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cs typeface="Calibri"/>
              </a:rPr>
              <a:t>Known as HILL entropy </a:t>
            </a:r>
            <a:r>
              <a:rPr lang="en-US" sz="1600" dirty="0">
                <a:cs typeface="Calibri"/>
              </a:rPr>
              <a:t>[HåstadImpagliazzoLevinLuby99]</a:t>
            </a:r>
            <a:r>
              <a:rPr lang="en-US" sz="2800" dirty="0">
                <a:cs typeface="Calibri"/>
              </a:rPr>
              <a:t>, denoted as </a:t>
            </a:r>
            <a:r>
              <a:rPr lang="en-US" sz="2800" i="1" dirty="0">
                <a:latin typeface="Times New Roman"/>
                <a:cs typeface="Times New Roman"/>
              </a:rPr>
              <a:t>H</a:t>
            </a:r>
            <a:r>
              <a:rPr lang="en-US" sz="2800" baseline="30000" dirty="0">
                <a:latin typeface="Times New Roman"/>
                <a:cs typeface="Times New Roman"/>
              </a:rPr>
              <a:t>HILL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 ≥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cs typeface="Calibri"/>
              </a:rPr>
              <a:t>Applying a randomness extractor to </a:t>
            </a:r>
            <a:r>
              <a:rPr lang="en-US" sz="2800" dirty="0">
                <a:latin typeface="Times New Roman"/>
                <a:cs typeface="Times New Roman"/>
              </a:rPr>
              <a:t>HILL </a:t>
            </a:r>
            <a:r>
              <a:rPr lang="en-US" sz="2800" dirty="0">
                <a:cs typeface="Calibri"/>
              </a:rPr>
              <a:t>entropy produces a pseudorandom key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8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9" y="-5156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HILL Secure Sketches </a:t>
            </a:r>
            <a:r>
              <a:rPr lang="en-US" dirty="0">
                <a:latin typeface="Times New Roman"/>
                <a:cs typeface="Times New Roman"/>
              </a:rPr>
              <a:t></a:t>
            </a:r>
            <a:r>
              <a:rPr lang="en-US" dirty="0" smtClean="0"/>
              <a:t>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423"/>
            <a:ext cx="8229600" cy="5604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Our Theorem: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, then </a:t>
            </a:r>
          </a:p>
          <a:p>
            <a:pPr marL="0" indent="0">
              <a:buNone/>
            </a:pPr>
            <a:r>
              <a:rPr lang="en-US" sz="3000" dirty="0" smtClean="0"/>
              <a:t>there exists an error-correcting code </a:t>
            </a:r>
            <a:r>
              <a:rPr lang="en-US" sz="3000" i="1" dirty="0" smtClean="0">
                <a:latin typeface="Times New Roman"/>
                <a:cs typeface="Times New Roman"/>
              </a:rPr>
              <a:t>C </a:t>
            </a:r>
            <a:r>
              <a:rPr lang="en-US" sz="3000" dirty="0" smtClean="0">
                <a:latin typeface="Calibri"/>
                <a:cs typeface="Calibri"/>
              </a:rPr>
              <a:t>with </a:t>
            </a:r>
            <a:r>
              <a:rPr lang="en-US" sz="3000" dirty="0" smtClean="0">
                <a:latin typeface="Times New Roman"/>
                <a:cs typeface="Times New Roman"/>
              </a:rPr>
              <a:t>2</a:t>
            </a:r>
            <a:r>
              <a:rPr lang="en-US" sz="30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800" baseline="30000" dirty="0" smtClean="0">
                <a:latin typeface="Times New Roman"/>
                <a:cs typeface="Times New Roman"/>
              </a:rPr>
              <a:t>−</a:t>
            </a:r>
            <a:r>
              <a:rPr lang="en-US" sz="3000" baseline="30000" dirty="0" smtClean="0">
                <a:latin typeface="Times New Roman"/>
                <a:cs typeface="Times New Roman"/>
              </a:rPr>
              <a:t>2</a:t>
            </a:r>
            <a:r>
              <a:rPr lang="en-US" sz="3000" dirty="0" smtClean="0">
                <a:latin typeface="Calibri"/>
                <a:cs typeface="Calibri"/>
              </a:rPr>
              <a:t> points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and </a:t>
            </a:r>
          </a:p>
          <a:p>
            <a:pPr marL="0" indent="0">
              <a:buNone/>
            </a:pPr>
            <a:r>
              <a:rPr lang="en-US" sz="3000" i="1" dirty="0" smtClean="0">
                <a:latin typeface="Times New Roman"/>
                <a:cs typeface="Times New Roman"/>
              </a:rPr>
              <a:t>Rec</a:t>
            </a:r>
            <a:r>
              <a:rPr lang="en-US" sz="3000" dirty="0" smtClean="0"/>
              <a:t> corrects </a:t>
            </a:r>
            <a:r>
              <a:rPr lang="en-US" sz="3000" i="1" dirty="0" err="1" smtClean="0">
                <a:latin typeface="Times New Roman"/>
                <a:cs typeface="Times New Roman"/>
              </a:rPr>
              <a:t>d</a:t>
            </a:r>
            <a:r>
              <a:rPr lang="en-US" sz="3000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3000" dirty="0" smtClean="0"/>
              <a:t> random errors on </a:t>
            </a:r>
            <a:r>
              <a:rPr lang="en-US" sz="3000" i="1" dirty="0" smtClean="0">
                <a:latin typeface="Times New Roman"/>
                <a:cs typeface="Times New Roman"/>
              </a:rPr>
              <a:t>C</a:t>
            </a:r>
          </a:p>
          <a:p>
            <a:pPr marL="0" indent="0">
              <a:buNone/>
            </a:pPr>
            <a:endParaRPr lang="en-US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 smtClean="0"/>
              <a:t>Corollary:</a:t>
            </a:r>
            <a:r>
              <a:rPr lang="en-US" dirty="0" smtClean="0"/>
              <a:t> (Using secure sketch of </a:t>
            </a:r>
            <a:r>
              <a:rPr lang="en-US" sz="2200" dirty="0" smtClean="0"/>
              <a:t>[Smith07]</a:t>
            </a:r>
            <a:r>
              <a:rPr lang="en-US" dirty="0" smtClean="0"/>
              <a:t>)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If there exists a sketch with HILL entropy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then there exists a sketch with true entropy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−2</a:t>
            </a:r>
            <a:r>
              <a:rPr lang="en-US" dirty="0" smtClean="0"/>
              <a:t>.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5725" y="3493422"/>
            <a:ext cx="9118384" cy="104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dirty="0" smtClean="0"/>
              <a:t>We can fix a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/>
              <a:t> value where </a:t>
            </a: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/>
              <a:t> functions as a good decoder for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/>
              <a:t> must also decode on </a:t>
            </a:r>
            <a:r>
              <a:rPr lang="en-US" sz="2400" i="1" dirty="0" smtClean="0">
                <a:latin typeface="Times New Roman"/>
                <a:cs typeface="Times New Roman"/>
              </a:rPr>
              <a:t>Y </a:t>
            </a:r>
            <a:r>
              <a:rPr lang="en-US" sz="2400" dirty="0"/>
              <a:t> </a:t>
            </a:r>
            <a:r>
              <a:rPr lang="en-US" sz="2400" dirty="0" smtClean="0"/>
              <a:t>by </a:t>
            </a:r>
            <a:r>
              <a:rPr lang="en-US" sz="2400" dirty="0" err="1" smtClean="0"/>
              <a:t>indistinguishability</a:t>
            </a:r>
            <a:r>
              <a:rPr lang="en-US" sz="2400" dirty="0" smtClean="0"/>
              <a:t>, and 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dirty="0" smtClean="0"/>
              <a:t> is large 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2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982"/>
            <a:ext cx="8559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Maybe Relax Info-Theoretic Definition?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67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HILL entropy (</a:t>
            </a:r>
            <a:r>
              <a:rPr lang="en-US" sz="2400" dirty="0" err="1" smtClean="0"/>
              <a:t>indistinguishability</a:t>
            </a:r>
            <a:r>
              <a:rPr lang="en-US" sz="2400" dirty="0" smtClean="0"/>
              <a:t>) may be asking too much; what if we think of other computational notions?</a:t>
            </a:r>
          </a:p>
          <a:p>
            <a:r>
              <a:rPr lang="en-US" sz="2400" dirty="0" smtClean="0"/>
              <a:t>Minimum requirement: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>
                <a:cs typeface="Calibri"/>
              </a:rPr>
              <a:t>is </a:t>
            </a:r>
            <a:r>
              <a:rPr lang="en-US" sz="2400" dirty="0" smtClean="0">
                <a:cs typeface="Calibri"/>
              </a:rPr>
              <a:t>hard to compute given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cs typeface="Calibri"/>
              </a:rPr>
              <a:t> </a:t>
            </a:r>
            <a:endParaRPr lang="en-US" sz="2400" dirty="0" smtClean="0"/>
          </a:p>
          <a:p>
            <a:r>
              <a:rPr lang="en-US" sz="2400" dirty="0" smtClean="0"/>
              <a:t>Called “unpredictability entropy”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unp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| </a:t>
            </a: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) 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Nice feature of this entropy: it’s still extractable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Applying a randomness extractor (with reconstruction procedure) produces a pseudorandom key </a:t>
            </a:r>
            <a:r>
              <a:rPr lang="en-US" sz="1200" dirty="0" smtClean="0">
                <a:latin typeface="Calibri"/>
                <a:cs typeface="Calibri"/>
              </a:rPr>
              <a:t>[HsiaoLuReyzin07]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81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300"/>
            <a:ext cx="8425692" cy="4149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Theorem:</a:t>
            </a:r>
          </a:p>
          <a:p>
            <a:pPr marL="0" indent="0">
              <a:buNone/>
            </a:pPr>
            <a:r>
              <a:rPr lang="en-US" dirty="0" smtClean="0"/>
              <a:t>For any distribution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latin typeface="Calibri"/>
                <a:cs typeface="Calibri"/>
              </a:rPr>
              <a:t>over metric space </a:t>
            </a:r>
            <a:r>
              <a:rPr lang="en-US" b="1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Calibri"/>
                <a:cs typeface="Calibri"/>
              </a:rPr>
              <a:t>,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i="1" dirty="0" err="1" smtClean="0">
                <a:latin typeface="Times New Roman"/>
                <a:cs typeface="Times New Roman"/>
              </a:rPr>
              <a:t>H</a:t>
            </a:r>
            <a:r>
              <a:rPr lang="en-US" baseline="30000" dirty="0" err="1" smtClean="0">
                <a:latin typeface="Times New Roman"/>
                <a:cs typeface="Times New Roman"/>
              </a:rPr>
              <a:t>unp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| </a:t>
            </a:r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 smtClean="0">
                <a:cs typeface="Calibri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log |</a:t>
            </a:r>
            <a:r>
              <a:rPr lang="en-US" b="1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dirty="0">
                <a:latin typeface="Times New Roman"/>
                <a:cs typeface="Times New Roman"/>
              </a:rPr>
              <a:t>− </a:t>
            </a:r>
            <a:r>
              <a:rPr lang="en-US" dirty="0" smtClean="0">
                <a:latin typeface="Times New Roman"/>
                <a:cs typeface="Times New Roman"/>
              </a:rPr>
              <a:t>log </a:t>
            </a:r>
            <a:r>
              <a:rPr lang="en-US" dirty="0">
                <a:latin typeface="Times New Roman"/>
                <a:cs typeface="Times New Roman"/>
              </a:rPr>
              <a:t>|</a:t>
            </a:r>
            <a:r>
              <a:rPr lang="en-US" i="1" dirty="0" err="1">
                <a:latin typeface="Times New Roman"/>
                <a:cs typeface="Times New Roman"/>
              </a:rPr>
              <a:t>B</a:t>
            </a:r>
            <a:r>
              <a:rPr lang="en-US" i="1" baseline="-25000" dirty="0" err="1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endParaRPr lang="en-US" dirty="0" smtClean="0"/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 smtClean="0">
                <a:latin typeface="Calibri"/>
                <a:cs typeface="Calibri"/>
              </a:rPr>
              <a:t>Note</a:t>
            </a:r>
            <a:r>
              <a:rPr lang="en-US" dirty="0" smtClean="0">
                <a:latin typeface="Calibri"/>
                <a:cs typeface="Calibri"/>
              </a:rPr>
              <a:t>: For the Hamming metric, there are information - theoretic sketches that nearly meet this bound </a:t>
            </a:r>
            <a:r>
              <a:rPr lang="en-US" sz="2600" dirty="0" smtClean="0">
                <a:latin typeface="Calibri"/>
                <a:cs typeface="Calibri"/>
              </a:rPr>
              <a:t>[Code of Forney1966, Sketch of Smith2007]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2669" y="-51566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unp</a:t>
            </a:r>
            <a:r>
              <a:rPr lang="en-US" dirty="0" smtClean="0"/>
              <a:t> secure sketches </a:t>
            </a:r>
            <a:r>
              <a:rPr lang="en-US" dirty="0" smtClean="0">
                <a:latin typeface="Times New Roman"/>
                <a:cs typeface="Times New Roman"/>
              </a:rPr>
              <a:t> </a:t>
            </a:r>
            <a:r>
              <a:rPr lang="en-US" dirty="0" smtClean="0"/>
              <a:t>secure sketches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5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secure sketches: NO</a:t>
            </a:r>
          </a:p>
          <a:p>
            <a:pPr lvl="1"/>
            <a:r>
              <a:rPr lang="en-US" sz="2400" dirty="0" smtClean="0"/>
              <a:t>A sketch that retains HILL entropy implies</a:t>
            </a:r>
            <a:br>
              <a:rPr lang="en-US" sz="2400" dirty="0" smtClean="0"/>
            </a:br>
            <a:r>
              <a:rPr lang="en-US" sz="2400" dirty="0" smtClean="0"/>
              <a:t> an information theoretic sketch</a:t>
            </a:r>
          </a:p>
          <a:p>
            <a:pPr lvl="1"/>
            <a:r>
              <a:rPr lang="en-US" sz="2400" dirty="0" smtClean="0"/>
              <a:t>The unpredictability must drop by </a:t>
            </a:r>
            <a:r>
              <a:rPr lang="en-US" sz="2400" dirty="0" smtClean="0">
                <a:latin typeface="Times New Roman"/>
                <a:cs typeface="Times New Roman"/>
              </a:rPr>
              <a:t>|</a:t>
            </a:r>
            <a:r>
              <a:rPr lang="en-US" sz="2400" i="1" dirty="0" err="1" smtClean="0">
                <a:latin typeface="Times New Roman"/>
                <a:cs typeface="Times New Roman"/>
              </a:rPr>
              <a:t>B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sz="2400" dirty="0" smtClean="0">
                <a:latin typeface="Times New Roman"/>
                <a:cs typeface="Times New Roman"/>
              </a:rPr>
              <a:t>| </a:t>
            </a:r>
            <a:r>
              <a:rPr lang="en-US" sz="2400" dirty="0" smtClean="0"/>
              <a:t>for </a:t>
            </a:r>
            <a:r>
              <a:rPr lang="en-US" sz="2400" dirty="0" smtClean="0"/>
              <a:t>uniform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 smtClean="0">
              <a:latin typeface="Times New Roman"/>
              <a:cs typeface="Times New Roman"/>
            </a:endParaRPr>
          </a:p>
          <a:p>
            <a:pPr lvl="1"/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sz="2400" dirty="0" smtClean="0"/>
              <a:t>Know we can’t just make the sketch “computational”</a:t>
            </a:r>
          </a:p>
          <a:p>
            <a:pPr lvl="1"/>
            <a:r>
              <a:rPr lang="en-US" sz="2400" dirty="0" smtClean="0"/>
              <a:t>Other approaches?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67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5354553" y="686050"/>
            <a:ext cx="3064108" cy="8859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Can’t just </a:t>
            </a:r>
            <a:br>
              <a:rPr lang="en-US" sz="2400" b="1" dirty="0" smtClean="0"/>
            </a:br>
            <a:r>
              <a:rPr lang="en-US" sz="2400" b="1" dirty="0" smtClean="0"/>
              <a:t>work with sketch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 bwMode="auto">
          <a:xfrm flipH="1">
            <a:off x="5900665" y="1572000"/>
            <a:ext cx="985942" cy="633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2858485" y="1350220"/>
            <a:ext cx="2496068" cy="758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256091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5327816" y="566731"/>
            <a:ext cx="3602295" cy="104694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What about an extractor that outputs pseudorandom bits?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>
            <a:off x="6737684" y="1525156"/>
            <a:ext cx="190168" cy="567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2831858" y="1412722"/>
            <a:ext cx="2460567" cy="230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5" name="Group 4"/>
          <p:cNvGrpSpPr/>
          <p:nvPr/>
        </p:nvGrpSpPr>
        <p:grpSpPr>
          <a:xfrm>
            <a:off x="2041769" y="997988"/>
            <a:ext cx="849662" cy="1044618"/>
            <a:chOff x="3116309" y="4011234"/>
            <a:chExt cx="849662" cy="1044618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2988670" y="4144973"/>
              <a:ext cx="1044618" cy="777140"/>
            </a:xfrm>
            <a:prstGeom prst="trapezoid">
              <a:avLst>
                <a:gd name="adj" fmla="val 25298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16309" y="4278731"/>
              <a:ext cx="849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77052" y="2038445"/>
            <a:ext cx="870298" cy="1044618"/>
            <a:chOff x="3109041" y="3997866"/>
            <a:chExt cx="870298" cy="1044618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2975302" y="4131605"/>
              <a:ext cx="1044618" cy="777140"/>
            </a:xfrm>
            <a:prstGeom prst="trapezoid">
              <a:avLst>
                <a:gd name="adj" fmla="val 25298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29677" y="4278731"/>
              <a:ext cx="849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-1" y="3683000"/>
            <a:ext cx="9050421" cy="2443163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Computational extractors convert high-entropy sources to pseudorandom bits [</a:t>
            </a:r>
            <a:r>
              <a:rPr lang="en-US" sz="2000" dirty="0" smtClean="0"/>
              <a:t>Krawczyk10, Dachman-SoledGennaroKrawczykMalkin12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Most natural construction: </a:t>
            </a:r>
            <a:r>
              <a:rPr lang="en-US" sz="2400" i="1" dirty="0" err="1" smtClean="0">
                <a:latin typeface="Times New Roman"/>
                <a:cs typeface="Times New Roman"/>
              </a:rPr>
              <a:t>Cext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 = PRG(</a:t>
            </a:r>
            <a:r>
              <a:rPr lang="en-US" sz="2400" i="1" dirty="0" smtClean="0">
                <a:latin typeface="Times New Roman"/>
                <a:cs typeface="Times New Roman"/>
              </a:rPr>
              <a:t>Ext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))</a:t>
            </a:r>
          </a:p>
          <a:p>
            <a:r>
              <a:rPr lang="en-US" sz="2400" dirty="0" smtClean="0"/>
              <a:t>Other constructions also possible (may </a:t>
            </a:r>
            <a:r>
              <a:rPr lang="en-US" sz="2400" dirty="0"/>
              <a:t>avoid the </a:t>
            </a:r>
            <a:r>
              <a:rPr lang="en-US" sz="2400" dirty="0">
                <a:latin typeface="Times New Roman"/>
                <a:cs typeface="Times New Roman"/>
              </a:rPr>
              <a:t>2log (1</a:t>
            </a:r>
            <a:r>
              <a:rPr lang="en-US" sz="2400" i="1" dirty="0">
                <a:latin typeface="Times New Roman"/>
                <a:cs typeface="Times New Roman"/>
              </a:rPr>
              <a:t>/</a:t>
            </a:r>
            <a:r>
              <a:rPr lang="en-US" sz="2400" i="1" dirty="0" err="1">
                <a:latin typeface="Times New Roman"/>
                <a:cs typeface="Times New Roman"/>
              </a:rPr>
              <a:t>ε</a:t>
            </a:r>
            <a:r>
              <a:rPr lang="en-US" sz="2400" dirty="0" smtClean="0">
                <a:latin typeface="Times New Roman"/>
                <a:cs typeface="Times New Roman"/>
              </a:rPr>
              <a:t>) </a:t>
            </a:r>
            <a:r>
              <a:rPr lang="en-US" sz="2400" dirty="0" smtClean="0"/>
              <a:t>loss)</a:t>
            </a:r>
          </a:p>
          <a:p>
            <a:r>
              <a:rPr lang="en-US" sz="2400" dirty="0" smtClean="0"/>
              <a:t>But: all seem to require that enough entropy is left after Sketch to run some crypto!</a:t>
            </a:r>
            <a:br>
              <a:rPr lang="en-US" sz="2400" dirty="0" smtClean="0"/>
            </a:br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925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94242" y="3683000"/>
            <a:ext cx="3946135" cy="3175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We’ll try to combine a sketch and an extractor</a:t>
            </a:r>
          </a:p>
          <a:p>
            <a:r>
              <a:rPr lang="en-US" sz="2400" dirty="0" smtClean="0">
                <a:latin typeface="Calibri"/>
                <a:cs typeface="Calibri"/>
              </a:rPr>
              <a:t>We’ll base our construction on the code offset sketch</a:t>
            </a:r>
          </a:p>
          <a:p>
            <a:r>
              <a:rPr lang="en-US" sz="2400" dirty="0" smtClean="0">
                <a:latin typeface="Calibri"/>
                <a:cs typeface="Calibri"/>
              </a:rPr>
              <a:t>Instantiate with 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random linear code</a:t>
            </a:r>
          </a:p>
          <a:p>
            <a:r>
              <a:rPr lang="en-US" sz="2400" dirty="0" smtClean="0">
                <a:latin typeface="Calibri"/>
                <a:cs typeface="Calibri"/>
              </a:rPr>
              <a:t>Base security on Learning with Errors (LWE)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040377" y="378493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64" idx="3"/>
            <a:endCxn id="63" idx="7"/>
          </p:cNvCxnSpPr>
          <p:nvPr/>
        </p:nvCxnSpPr>
        <p:spPr bwMode="auto">
          <a:xfrm flipH="1">
            <a:off x="5248634" y="414077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3" name="Oval 62"/>
          <p:cNvSpPr/>
          <p:nvPr/>
        </p:nvSpPr>
        <p:spPr bwMode="auto">
          <a:xfrm>
            <a:off x="5137767" y="512166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484098" y="405678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0377" y="4471733"/>
            <a:ext cx="257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32654" y="3768212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351127"/>
              </p:ext>
            </p:extLst>
          </p:nvPr>
        </p:nvGraphicFramePr>
        <p:xfrm>
          <a:off x="7397472" y="4181167"/>
          <a:ext cx="1454470" cy="103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1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97472" y="4181167"/>
                        <a:ext cx="1454470" cy="1038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39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56" grpId="0" animBg="1"/>
      <p:bldP spid="63" grpId="0" animBg="1"/>
      <p:bldP spid="64" grpId="0" animBg="1"/>
      <p:bldP spid="65" grpId="0"/>
      <p:bldP spid="66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364196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807" y="4689972"/>
            <a:ext cx="9117904" cy="1746172"/>
          </a:xfrm>
        </p:spPr>
        <p:txBody>
          <a:bodyPr>
            <a:noAutofit/>
          </a:bodyPr>
          <a:lstStyle/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r>
              <a:rPr lang="en-US" sz="2400" dirty="0" smtClean="0"/>
              <a:t>Error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is drawn from Gaussian </a:t>
            </a:r>
            <a:r>
              <a:rPr lang="en-US" sz="2400" dirty="0"/>
              <a:t>distribution </a:t>
            </a:r>
            <a:r>
              <a:rPr lang="en-US" sz="2400" dirty="0" smtClean="0"/>
              <a:t>(</a:t>
            </a:r>
            <a:r>
              <a:rPr lang="en-US" sz="2400" dirty="0"/>
              <a:t>per coordinate)</a:t>
            </a:r>
            <a:endParaRPr lang="en-US" sz="2400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[</a:t>
            </a:r>
            <a:r>
              <a:rPr lang="en-US" sz="2400" dirty="0" smtClean="0"/>
              <a:t>AkaviaGoldwasserVinod09</a:t>
            </a:r>
            <a:r>
              <a:rPr lang="en-US" sz="2400" dirty="0"/>
              <a:t>] show if LWE is secure on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/2</a:t>
            </a:r>
            <a:r>
              <a:rPr lang="en-US" sz="2400" dirty="0"/>
              <a:t> variables, </a:t>
            </a:r>
            <a:br>
              <a:rPr lang="en-US" sz="2400" dirty="0"/>
            </a:br>
            <a:r>
              <a:rPr lang="en-US" sz="2400" dirty="0"/>
              <a:t>any additional variables are hardcore</a:t>
            </a:r>
          </a:p>
          <a:p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3603043" y="311682"/>
            <a:ext cx="789702" cy="1267396"/>
            <a:chOff x="24962" y="1600200"/>
            <a:chExt cx="789702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1668582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907915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7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450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4" grpId="0" build="p"/>
      <p:bldP spid="17" grpId="0" animBg="1"/>
      <p:bldP spid="18" grpId="0" animBg="1"/>
      <p:bldP spid="19" grpId="0"/>
      <p:bldP spid="21" grpId="0" animBg="1"/>
      <p:bldP spid="22" grpId="0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1668582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5400000">
            <a:off x="3603042" y="312531"/>
            <a:ext cx="789704" cy="1267396"/>
            <a:chOff x="24962" y="1600200"/>
            <a:chExt cx="789702" cy="3048000"/>
          </a:xfrm>
        </p:grpSpPr>
        <p:sp>
          <p:nvSpPr>
            <p:cNvPr id="37" name="Left Brace 3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891749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6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r>
              <a:rPr lang="en-US" sz="2400" dirty="0" smtClean="0"/>
              <a:t>Error</a:t>
            </a:r>
            <a:r>
              <a:rPr lang="en-US" sz="2400" dirty="0"/>
              <a:t>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/>
              <a:t> </a:t>
            </a:r>
            <a:r>
              <a:rPr lang="en-US" sz="2400" dirty="0" smtClean="0"/>
              <a:t>is drawn from Gaussian distribution (per coordinate)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[AkaviaGoldwasserVinod09] show if LWE is secure on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/2</a:t>
            </a:r>
            <a:r>
              <a:rPr lang="en-US" sz="2400" dirty="0" smtClean="0"/>
              <a:t> variables, </a:t>
            </a:r>
            <a:br>
              <a:rPr lang="en-US" sz="2400" dirty="0" smtClean="0"/>
            </a:br>
            <a:r>
              <a:rPr lang="en-US" sz="2400" dirty="0" smtClean="0"/>
              <a:t>any additional variables are hardcore</a:t>
            </a:r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149345" y="6380905"/>
            <a:ext cx="3454792" cy="461665"/>
          </a:xfrm>
          <a:prstGeom prst="rect">
            <a:avLst/>
          </a:prstGeom>
          <a:solidFill>
            <a:srgbClr val="F3E816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|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pseudorandom</a:t>
            </a:r>
          </a:p>
        </p:txBody>
      </p:sp>
    </p:spTree>
    <p:extLst>
      <p:ext uri="{BB962C8B-B14F-4D97-AF65-F5344CB8AC3E}">
        <p14:creationId xmlns:p14="http://schemas.microsoft.com/office/powerpoint/2010/main" val="224884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 animBg="1"/>
      <p:bldP spid="41" grpId="0" animBg="1"/>
      <p:bldP spid="4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 l="23770" t="50000" r="3369" b="22278"/>
          <a:stretch>
            <a:fillRect/>
          </a:stretch>
        </p:blipFill>
        <p:spPr bwMode="auto">
          <a:xfrm>
            <a:off x="4327440" y="2533073"/>
            <a:ext cx="4800600" cy="1008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933402" y="1752600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0" r="-6770"/>
          <a:stretch>
            <a:fillRect/>
          </a:stretch>
        </p:blipFill>
        <p:spPr bwMode="auto">
          <a:xfrm>
            <a:off x="5379486" y="4756720"/>
            <a:ext cx="817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-400" r="30920"/>
          <a:stretch/>
        </p:blipFill>
        <p:spPr>
          <a:xfrm>
            <a:off x="6599365" y="4223320"/>
            <a:ext cx="1497921" cy="2209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5991418" y="3722186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289180"/>
              </p:ext>
            </p:extLst>
          </p:nvPr>
        </p:nvGraphicFramePr>
        <p:xfrm>
          <a:off x="8670661" y="3062360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43" name="Equation" r:id="rId7" imgW="203200" imgH="215900" progId="Equation.3">
                  <p:embed/>
                </p:oleObj>
              </mc:Choice>
              <mc:Fallback>
                <p:oleObj name="Equation" r:id="rId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70661" y="3062360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458390"/>
              </p:ext>
            </p:extLst>
          </p:nvPr>
        </p:nvGraphicFramePr>
        <p:xfrm>
          <a:off x="8318236" y="5244876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44" name="Equation" r:id="rId9" imgW="203200" imgH="215900" progId="Equation.3">
                  <p:embed/>
                </p:oleObj>
              </mc:Choice>
              <mc:Fallback>
                <p:oleObj name="Equation" r:id="rId9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18236" y="5244876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360469" y="6084455"/>
            <a:ext cx="4780343" cy="6234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Goal of this talk: produce longer keys</a:t>
            </a:r>
            <a:endParaRPr lang="en-US" sz="18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4" y="926200"/>
            <a:ext cx="4846773" cy="4675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High-entropy sources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are often noisy </a:t>
            </a:r>
          </a:p>
          <a:p>
            <a:pPr lvl="1"/>
            <a:r>
              <a:rPr lang="en-US" sz="2000" dirty="0">
                <a:latin typeface="Arial" charset="0"/>
              </a:rPr>
              <a:t>Source value </a:t>
            </a:r>
            <a:r>
              <a:rPr lang="en-US" sz="2000" i="1" dirty="0">
                <a:latin typeface="Arial" charset="0"/>
              </a:rPr>
              <a:t>changes</a:t>
            </a:r>
            <a:r>
              <a:rPr lang="en-US" sz="2000" dirty="0">
                <a:latin typeface="Arial" charset="0"/>
              </a:rPr>
              <a:t> over time</a:t>
            </a:r>
            <a:r>
              <a:rPr lang="en-US" sz="2000" dirty="0" smtClean="0">
                <a:latin typeface="Arial" charset="0"/>
              </a:rPr>
              <a:t>,</a:t>
            </a:r>
            <a:br>
              <a:rPr lang="en-US" sz="2000" dirty="0" smtClean="0">
                <a:latin typeface="Arial" charset="0"/>
              </a:rPr>
            </a:b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>
                <a:latin typeface="Times New Roman"/>
                <a:cs typeface="Times New Roman"/>
              </a:rPr>
              <a:t>≠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</a:p>
          <a:p>
            <a:pPr lvl="1"/>
            <a:r>
              <a:rPr lang="en-US" altLang="ja-JP" sz="2000" dirty="0" smtClean="0">
                <a:latin typeface="Arial"/>
                <a:cs typeface="Arial"/>
              </a:rPr>
              <a:t>Assume a bound on distance:</a:t>
            </a:r>
            <a:br>
              <a:rPr lang="en-US" altLang="ja-JP" sz="2000" dirty="0" smtClean="0">
                <a:latin typeface="Arial"/>
                <a:cs typeface="Arial"/>
              </a:rPr>
            </a:br>
            <a:r>
              <a:rPr lang="en-US" altLang="ja-JP" sz="20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000" dirty="0" smtClean="0">
                <a:latin typeface="Times New Roman"/>
                <a:cs typeface="Times New Roman"/>
              </a:rPr>
              <a:t>(</a:t>
            </a:r>
            <a:r>
              <a:rPr lang="en-US" altLang="ja-JP" sz="20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000" dirty="0" smtClean="0">
                <a:latin typeface="Times New Roman"/>
                <a:cs typeface="Times New Roman"/>
              </a:rPr>
              <a:t>, </a:t>
            </a:r>
            <a:r>
              <a:rPr lang="en-US" altLang="ja-JP" sz="20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0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000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sz="2000" baseline="-25000" dirty="0" err="1" smtClean="0">
                <a:latin typeface="Times New Roman"/>
                <a:cs typeface="Times New Roman"/>
              </a:rPr>
              <a:t>max</a:t>
            </a:r>
            <a:endParaRPr lang="en-US" altLang="ja-JP" sz="2000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6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Want </a:t>
            </a:r>
            <a:r>
              <a:rPr lang="en-US" sz="2400" dirty="0">
                <a:latin typeface="Arial" charset="0"/>
              </a:rPr>
              <a:t>to derive </a:t>
            </a:r>
            <a:r>
              <a:rPr lang="en-US" sz="2400" dirty="0" smtClean="0">
                <a:latin typeface="Arial" charset="0"/>
              </a:rPr>
              <a:t>a stable </a:t>
            </a:r>
            <a:r>
              <a:rPr lang="en-US" sz="2400" dirty="0">
                <a:latin typeface="Arial" charset="0"/>
              </a:rPr>
              <a:t>key </a:t>
            </a:r>
            <a:r>
              <a:rPr lang="en-US" sz="2400" dirty="0" smtClean="0">
                <a:latin typeface="Arial" charset="0"/>
              </a:rPr>
              <a:t/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from a noisy source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Want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latin typeface="Arial" charset="0"/>
                <a:cs typeface="Arial" charset="0"/>
              </a:rPr>
              <a:t> to </a:t>
            </a:r>
            <a:r>
              <a:rPr lang="en-US" sz="2000" dirty="0">
                <a:latin typeface="Arial" charset="0"/>
                <a:cs typeface="Arial" charset="0"/>
              </a:rPr>
              <a:t>map to same </a:t>
            </a:r>
            <a:r>
              <a:rPr lang="en-US" sz="2000" dirty="0" smtClean="0">
                <a:latin typeface="Arial" charset="0"/>
                <a:cs typeface="Arial" charset="0"/>
              </a:rPr>
              <a:t>key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endParaRPr lang="en-US" sz="1600" dirty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Want the key to be </a:t>
            </a:r>
            <a:r>
              <a:rPr lang="en-US" sz="2400" i="1" dirty="0" smtClean="0">
                <a:latin typeface="Arial" charset="0"/>
              </a:rPr>
              <a:t>cryptographically</a:t>
            </a:r>
            <a:r>
              <a:rPr lang="en-US" sz="2400" dirty="0" smtClean="0">
                <a:latin typeface="Arial" charset="0"/>
              </a:rPr>
              <a:t> strong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Appear uniform to the adversary</a:t>
            </a:r>
            <a:endParaRPr lang="en-US" sz="20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 animBg="1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352456" y="1426472"/>
            <a:ext cx="1275181" cy="304263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446818" y="1418797"/>
            <a:ext cx="727364" cy="3050310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8497468" y="1412432"/>
            <a:ext cx="422557" cy="3050310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550779" y="2050812"/>
            <a:ext cx="629292" cy="677858"/>
          </a:xfrm>
          <a:prstGeom prst="rect">
            <a:avLst/>
          </a:prstGeom>
          <a:solidFill>
            <a:srgbClr val="0011B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051629" y="1430342"/>
            <a:ext cx="1271988" cy="303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348563" y="1430342"/>
            <a:ext cx="1275181" cy="3042635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959732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7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r>
              <a:rPr lang="en-US" sz="2400" dirty="0" smtClean="0"/>
              <a:t>Error</a:t>
            </a:r>
            <a:r>
              <a:rPr lang="en-US" sz="2400" dirty="0"/>
              <a:t>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/>
              <a:t> </a:t>
            </a:r>
            <a:r>
              <a:rPr lang="en-US" sz="2400" dirty="0" smtClean="0"/>
              <a:t>is drawn from Gaussian distribution (per coordinate)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[AkaviaGoldwasserVinod09] show if LWE is secure on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/2</a:t>
            </a:r>
            <a:r>
              <a:rPr lang="en-US" sz="2400" dirty="0" smtClean="0"/>
              <a:t> variables, </a:t>
            </a:r>
            <a:br>
              <a:rPr lang="en-US" sz="2400" dirty="0" smtClean="0"/>
            </a:br>
            <a:r>
              <a:rPr lang="en-US" sz="2400" dirty="0" smtClean="0"/>
              <a:t>any additional variables are hardcore:</a:t>
            </a:r>
          </a:p>
          <a:p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5149345" y="6380905"/>
            <a:ext cx="34547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|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pseudorandom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45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1" grpId="0" animBg="1"/>
      <p:bldP spid="62" grpId="0" animBg="1"/>
      <p:bldP spid="52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48469"/>
            <a:ext cx="9049758" cy="6358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Unlikely that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comes from the correct (Gaussian) distribution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2121551" y="365862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51873" y="355891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1028809" y="4128153"/>
            <a:ext cx="6781991" cy="1271858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28809" y="4128153"/>
            <a:ext cx="6781991" cy="461665"/>
            <a:chOff x="1028809" y="4128153"/>
            <a:chExt cx="6781991" cy="461665"/>
          </a:xfrm>
        </p:grpSpPr>
        <p:sp>
          <p:nvSpPr>
            <p:cNvPr id="64" name="Rectangle 63"/>
            <p:cNvSpPr/>
            <p:nvPr/>
          </p:nvSpPr>
          <p:spPr>
            <a:xfrm>
              <a:off x="1028809" y="4128153"/>
              <a:ext cx="1092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092874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 100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88415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836738" y="4128153"/>
              <a:ext cx="11077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111101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794310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959185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7006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37437" y="4711682"/>
            <a:ext cx="6465461" cy="520700"/>
            <a:chOff x="1137437" y="4711682"/>
            <a:chExt cx="6465461" cy="520700"/>
          </a:xfrm>
        </p:grpSpPr>
        <p:grpSp>
          <p:nvGrpSpPr>
            <p:cNvPr id="65" name="Group 64"/>
            <p:cNvGrpSpPr/>
            <p:nvPr/>
          </p:nvGrpSpPr>
          <p:grpSpPr>
            <a:xfrm>
              <a:off x="1137437" y="4711682"/>
              <a:ext cx="732837" cy="520700"/>
              <a:chOff x="722838" y="3073400"/>
              <a:chExt cx="732837" cy="520700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68" name="Oval 67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092874" y="4711682"/>
              <a:ext cx="732837" cy="520700"/>
              <a:chOff x="722838" y="3073400"/>
              <a:chExt cx="732837" cy="520700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4" name="Oval 83"/>
              <p:cNvSpPr/>
              <p:nvPr/>
            </p:nvSpPr>
            <p:spPr>
              <a:xfrm>
                <a:off x="1063061" y="3156861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048311" y="4711682"/>
              <a:ext cx="732837" cy="520700"/>
              <a:chOff x="722838" y="3073400"/>
              <a:chExt cx="732837" cy="520700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9" name="Oval 88"/>
              <p:cNvSpPr/>
              <p:nvPr/>
            </p:nvSpPr>
            <p:spPr>
              <a:xfrm>
                <a:off x="972751" y="313377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003748" y="4711682"/>
              <a:ext cx="732837" cy="520700"/>
              <a:chOff x="722838" y="3073400"/>
              <a:chExt cx="732837" cy="52070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94" name="Oval 93"/>
              <p:cNvSpPr/>
              <p:nvPr/>
            </p:nvSpPr>
            <p:spPr>
              <a:xfrm>
                <a:off x="1186528" y="3489150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914622" y="4711682"/>
              <a:ext cx="732837" cy="520700"/>
              <a:chOff x="722838" y="3073400"/>
              <a:chExt cx="732837" cy="520700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99" name="Oval 98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959185" y="4711682"/>
              <a:ext cx="732837" cy="520700"/>
              <a:chOff x="722838" y="3073400"/>
              <a:chExt cx="732837" cy="520700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04" name="Oval 103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6870061" y="4711682"/>
              <a:ext cx="732837" cy="520700"/>
              <a:chOff x="722838" y="3073400"/>
              <a:chExt cx="732837" cy="520700"/>
            </a:xfrm>
          </p:grpSpPr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09" name="Oval 108"/>
              <p:cNvSpPr/>
              <p:nvPr/>
            </p:nvSpPr>
            <p:spPr>
              <a:xfrm>
                <a:off x="1032329" y="3116726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Content Placeholder 2"/>
          <p:cNvSpPr txBox="1">
            <a:spLocks/>
          </p:cNvSpPr>
          <p:nvPr/>
        </p:nvSpPr>
        <p:spPr>
          <a:xfrm>
            <a:off x="80205" y="5574634"/>
            <a:ext cx="9256240" cy="1243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smtClean="0"/>
              <a:t>Can we use it to sample coordinate-wise Gaussian?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Each coordinate requires a variable number of bits to sample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Hard to do that in a noise-tolerant way because all this bits shift</a:t>
            </a:r>
          </a:p>
        </p:txBody>
      </p:sp>
    </p:spTree>
    <p:extLst>
      <p:ext uri="{BB962C8B-B14F-4D97-AF65-F5344CB8AC3E}">
        <p14:creationId xmlns:p14="http://schemas.microsoft.com/office/powerpoint/2010/main" val="293415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 build="p"/>
      <p:bldP spid="77" grpId="0" animBg="1"/>
      <p:bldP spid="78" grpId="0"/>
      <p:bldP spid="56" grpId="0" animBg="1"/>
      <p:bldP spid="1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48469"/>
            <a:ext cx="9049758" cy="6358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Unlikely that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comes from the correct (Gaussian) distribution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97869" y="4096579"/>
            <a:ext cx="9049758" cy="14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Recent Results of [Döttling&amp;Müller-Quade13, Micciancio&amp;Peikert13] 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LWE is secure with error drawn uniformly from a small interval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</p:txBody>
      </p:sp>
      <p:sp>
        <p:nvSpPr>
          <p:cNvPr id="79" name="Rectangle 78"/>
          <p:cNvSpPr/>
          <p:nvPr/>
        </p:nvSpPr>
        <p:spPr bwMode="auto">
          <a:xfrm>
            <a:off x="1137437" y="5127432"/>
            <a:ext cx="6781991" cy="461665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37437" y="5127432"/>
            <a:ext cx="6781991" cy="461665"/>
            <a:chOff x="1028809" y="4128153"/>
            <a:chExt cx="6781991" cy="461665"/>
          </a:xfrm>
        </p:grpSpPr>
        <p:sp>
          <p:nvSpPr>
            <p:cNvPr id="81" name="Rectangle 80"/>
            <p:cNvSpPr/>
            <p:nvPr/>
          </p:nvSpPr>
          <p:spPr>
            <a:xfrm>
              <a:off x="1028809" y="4128153"/>
              <a:ext cx="1092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6034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 1100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04831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83786" y="4128153"/>
              <a:ext cx="11077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941358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945817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7006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2121551" y="365862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2051873" y="355891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02951" y="5174563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33273" y="5074849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40" name="Content Placeholder 2"/>
          <p:cNvSpPr txBox="1">
            <a:spLocks/>
          </p:cNvSpPr>
          <p:nvPr/>
        </p:nvSpPr>
        <p:spPr>
          <a:xfrm>
            <a:off x="103221" y="5706091"/>
            <a:ext cx="9049758" cy="14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Now, differences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prstClr val="black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>
                <a:solidFill>
                  <a:prstClr val="black"/>
                </a:solidFill>
              </a:rPr>
              <a:t>just mean differences in a few coordinates (we’ll talk about Rep in a minute)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760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9" grpId="0" animBg="1"/>
      <p:bldP spid="138" grpId="0" animBg="1"/>
      <p:bldP spid="139" grpId="0"/>
      <p:bldP spid="1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61837"/>
            <a:ext cx="9049758" cy="3175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Q: What’s the trick that gets us more bits?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A: We don’t extract            from </a:t>
            </a:r>
            <a:r>
              <a:rPr lang="en-US" sz="2400" i="1" dirty="0" smtClean="0">
                <a:latin typeface="Times New Roman"/>
                <a:cs typeface="Times New Roman"/>
              </a:rPr>
              <a:t>    </a:t>
            </a:r>
            <a:r>
              <a:rPr lang="en-US" sz="2400" dirty="0" smtClean="0"/>
              <a:t> (in fact, we are not aware of any entropy notion that gives 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|A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b   </a:t>
            </a:r>
            <a:r>
              <a:rPr lang="en-US" sz="2400" dirty="0" smtClean="0"/>
              <a:t>high computational entropy)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Instead, we use secret randomness, and then hide it using 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Note: computational extractors could not have done this, </a:t>
            </a:r>
            <a:br>
              <a:rPr lang="en-US" sz="2400" dirty="0" smtClean="0"/>
            </a:br>
            <a:r>
              <a:rPr lang="en-US" sz="2400" dirty="0" smtClean="0"/>
              <a:t>because they are not allowed to have secret randomness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11569" y="4725544"/>
            <a:ext cx="855995" cy="355023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042316" y="4378335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048904" y="4282967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13239" y="4353781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43561" y="4254067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59144" y="4725544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89466" y="4625830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1654" y="4651155"/>
            <a:ext cx="101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Rectangle 49"/>
          <p:cNvSpPr/>
          <p:nvPr/>
        </p:nvSpPr>
        <p:spPr>
          <a:xfrm>
            <a:off x="7809814" y="5127451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740136" y="5027737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924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82" grpId="0" animBg="1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/>
      <p:bldP spid="50" grpId="0" animBg="1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082629" y="2005280"/>
            <a:ext cx="576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1308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05748"/>
            <a:ext cx="8970211" cy="3198180"/>
          </a:xfrm>
        </p:spPr>
        <p:txBody>
          <a:bodyPr>
            <a:no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has </a:t>
            </a:r>
            <a:r>
              <a:rPr lang="en-US" sz="2400" i="1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/>
              <a:t> and something close to </a:t>
            </a:r>
            <a:r>
              <a:rPr lang="en-US" sz="2400" i="1" dirty="0" smtClean="0">
                <a:latin typeface="Times New Roman"/>
                <a:cs typeface="Times New Roman"/>
              </a:rPr>
              <a:t>Ax</a:t>
            </a:r>
          </a:p>
          <a:p>
            <a:r>
              <a:rPr lang="en-US" sz="2400" dirty="0" smtClean="0"/>
              <a:t>This is a decoding problem (same as in the traditional construction)</a:t>
            </a:r>
          </a:p>
          <a:p>
            <a:r>
              <a:rPr lang="en-US" sz="2400" dirty="0" smtClean="0"/>
              <a:t>Of course, decoding random codes is hard, </a:t>
            </a:r>
            <a:br>
              <a:rPr lang="en-US" sz="2400" dirty="0" smtClean="0"/>
            </a:br>
            <a:r>
              <a:rPr lang="en-US" sz="2400" dirty="0" smtClean="0"/>
              <a:t>but is possible for small distances.</a:t>
            </a:r>
          </a:p>
          <a:p>
            <a:r>
              <a:rPr lang="en-US" sz="2400" dirty="0" smtClean="0"/>
              <a:t>(We can’t use LWE trapdoor, because there is no secret storage)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574826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2" name="Left Bracket 31"/>
          <p:cNvSpPr/>
          <p:nvPr/>
        </p:nvSpPr>
        <p:spPr>
          <a:xfrm>
            <a:off x="6342225" y="1195910"/>
            <a:ext cx="111682" cy="303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 flipH="1">
            <a:off x="8394545" y="1195910"/>
            <a:ext cx="136200" cy="30448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7638700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1655" y="250940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−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4" name="Left Brace 23"/>
          <p:cNvSpPr/>
          <p:nvPr/>
        </p:nvSpPr>
        <p:spPr>
          <a:xfrm rot="5400000">
            <a:off x="5030392" y="-1117399"/>
            <a:ext cx="239607" cy="42829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3089589" y="431441"/>
            <a:ext cx="4343253" cy="472817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i="1" dirty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7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5" grpId="0" animBg="1"/>
      <p:bldP spid="26" grpId="0"/>
      <p:bldP spid="31" grpId="0" animBg="1"/>
      <p:bldP spid="28" grpId="0" animBg="1"/>
      <p:bldP spid="32" grpId="0" animBg="1"/>
      <p:bldP spid="33" grpId="0" animBg="1"/>
      <p:bldP spid="34" grpId="0" animBg="1"/>
      <p:bldP spid="35" grpId="0"/>
      <p:bldP spid="36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574826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2" name="Left Bracket 31"/>
          <p:cNvSpPr/>
          <p:nvPr/>
        </p:nvSpPr>
        <p:spPr>
          <a:xfrm>
            <a:off x="6342225" y="1195910"/>
            <a:ext cx="111682" cy="303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 flipH="1">
            <a:off x="8394545" y="1195910"/>
            <a:ext cx="136200" cy="30448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7638700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1655" y="250940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−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56434" y="4362274"/>
            <a:ext cx="8987565" cy="24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 algorithms for log many errors:</a:t>
            </a:r>
            <a:endParaRPr lang="en-US" sz="2400" i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507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  <p:bldP spid="34" grpId="0" animBg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34" y="4362274"/>
            <a:ext cx="8987565" cy="24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 algorithms for log many errors:</a:t>
            </a:r>
            <a:endParaRPr lang="en-US" sz="2400" i="1" baseline="-25000" dirty="0" smtClean="0">
              <a:latin typeface="Times New Roman"/>
              <a:cs typeface="Times New Roman"/>
            </a:endParaRPr>
          </a:p>
          <a:p>
            <a:r>
              <a:rPr lang="en-US" sz="2400" dirty="0" smtClean="0"/>
              <a:t>Select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/>
              <a:t> random samples (hopefully, they have no errors)</a:t>
            </a:r>
          </a:p>
          <a:p>
            <a:r>
              <a:rPr lang="en-US" sz="2400" dirty="0" smtClean="0"/>
              <a:t>Solve linear system for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/>
              <a:t> on these samples</a:t>
            </a:r>
          </a:p>
          <a:p>
            <a:r>
              <a:rPr lang="en-US" sz="2400" dirty="0" smtClean="0"/>
              <a:t>Verify correctness of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/>
              <a:t> using other samples</a:t>
            </a:r>
          </a:p>
          <a:p>
            <a:r>
              <a:rPr lang="en-US" sz="2400" dirty="0" smtClean="0"/>
              <a:t>Repeat until successful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6429471" y="1179753"/>
            <a:ext cx="1536892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  <a:r>
              <a:rPr kumimoji="0" lang="en-US" sz="3600" b="1" u="none" strike="noStrike" cap="none" normalizeH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–</a:t>
            </a:r>
            <a:r>
              <a:rPr kumimoji="0" lang="en-US" sz="3600" b="1" i="1" u="none" strike="noStrike" cap="none" normalizeH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9471" y="4018349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29471" y="3821991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29471" y="1752312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29471" y="3043913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93645" y="1179575"/>
            <a:ext cx="7072718" cy="221234"/>
            <a:chOff x="893645" y="1179575"/>
            <a:chExt cx="7072718" cy="221234"/>
          </a:xfrm>
        </p:grpSpPr>
        <p:sp>
          <p:nvSpPr>
            <p:cNvPr id="78" name="Rectangle 77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089589" y="1179575"/>
              <a:ext cx="1822141" cy="221233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93645" y="1192167"/>
              <a:ext cx="1830664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93644" y="1960215"/>
            <a:ext cx="7075682" cy="216160"/>
            <a:chOff x="890681" y="1179576"/>
            <a:chExt cx="7075682" cy="216160"/>
          </a:xfrm>
        </p:grpSpPr>
        <p:sp>
          <p:nvSpPr>
            <p:cNvPr id="112" name="Rectangle 111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86627" y="1179576"/>
              <a:ext cx="1825104" cy="216160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90681" y="1192167"/>
              <a:ext cx="1830663" cy="203569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90681" y="2347375"/>
            <a:ext cx="7075682" cy="221233"/>
            <a:chOff x="890681" y="1179575"/>
            <a:chExt cx="7075682" cy="221233"/>
          </a:xfrm>
        </p:grpSpPr>
        <p:sp>
          <p:nvSpPr>
            <p:cNvPr id="116" name="Rectangle 115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86627" y="1179575"/>
              <a:ext cx="1825104" cy="221233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90681" y="1192167"/>
              <a:ext cx="1830663" cy="203569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93644" y="3392116"/>
            <a:ext cx="7072719" cy="221233"/>
            <a:chOff x="893644" y="1179576"/>
            <a:chExt cx="7072719" cy="221233"/>
          </a:xfrm>
        </p:grpSpPr>
        <p:sp>
          <p:nvSpPr>
            <p:cNvPr id="120" name="Rectangle 119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89591" y="1179576"/>
              <a:ext cx="1822140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93644" y="1192167"/>
              <a:ext cx="1830663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93644" y="3600758"/>
            <a:ext cx="7075682" cy="221233"/>
            <a:chOff x="890681" y="1179576"/>
            <a:chExt cx="7075682" cy="221233"/>
          </a:xfrm>
        </p:grpSpPr>
        <p:sp>
          <p:nvSpPr>
            <p:cNvPr id="124" name="Rectangle 123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086629" y="1179576"/>
              <a:ext cx="1825102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90681" y="1192167"/>
              <a:ext cx="1830665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3" grpId="0" animBg="1"/>
      <p:bldP spid="6" grpId="0" animBg="1"/>
      <p:bldP spid="36" grpId="0" animBg="1"/>
      <p:bldP spid="37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61837"/>
            <a:ext cx="9049758" cy="3175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[Döttling&amp;Müller</a:t>
            </a:r>
            <a:r>
              <a:rPr lang="en-US" sz="2400" dirty="0"/>
              <a:t>-Quade13</a:t>
            </a:r>
            <a:r>
              <a:rPr lang="en-US" sz="2400" dirty="0" smtClean="0"/>
              <a:t>]: each dimension of        can be sampled with only a fraction of the bits needed for each dimension of </a:t>
            </a:r>
            <a:r>
              <a:rPr lang="en-US" sz="2400" dirty="0">
                <a:cs typeface="Calibri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i.e., </a:t>
            </a:r>
            <a:r>
              <a:rPr lang="en-US" sz="2400" dirty="0">
                <a:cs typeface="Calibri"/>
              </a:rPr>
              <a:t>we can protect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cs typeface="Calibri"/>
              </a:rPr>
              <a:t> using fewer than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smtClean="0">
                <a:cs typeface="Calibri"/>
              </a:rPr>
              <a:t>bits)</a:t>
            </a:r>
            <a:endParaRPr lang="en-US" sz="2400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4173350" y="4865054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93306" y="4769686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55943" y="4808293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372897" y="4721947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6450527" y="366399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6380849" y="356428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52150" y="6501302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672106" y="6405934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44807" y="647127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161761" y="6384931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Content Placeholder 2"/>
          <p:cNvSpPr txBox="1">
            <a:spLocks/>
          </p:cNvSpPr>
          <p:nvPr/>
        </p:nvSpPr>
        <p:spPr>
          <a:xfrm>
            <a:off x="72799" y="4743573"/>
            <a:ext cx="9049758" cy="31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So we can get as many bits in          as in        −− lossless!</a:t>
            </a:r>
          </a:p>
          <a:p>
            <a:r>
              <a:rPr lang="en-US" sz="2400" dirty="0" smtClean="0"/>
              <a:t>Can correct as many errors as can be efficiently decoded </a:t>
            </a:r>
            <a:br>
              <a:rPr lang="en-US" sz="2400" dirty="0" smtClean="0"/>
            </a:br>
            <a:r>
              <a:rPr lang="en-US" sz="2400" dirty="0" smtClean="0"/>
              <a:t>for a random linear code (our algorithm: logarithmically many)</a:t>
            </a:r>
          </a:p>
          <a:p>
            <a:r>
              <a:rPr lang="en-US" sz="2400" dirty="0" smtClean="0"/>
              <a:t>Key length doesn’t depend on how many errors are being corrected</a:t>
            </a:r>
          </a:p>
          <a:p>
            <a:r>
              <a:rPr lang="en-US" sz="2400" dirty="0" smtClean="0"/>
              <a:t>Intuition:          is encrypted by       and decryption tolerates noise</a:t>
            </a:r>
          </a:p>
        </p:txBody>
      </p:sp>
    </p:spTree>
    <p:extLst>
      <p:ext uri="{BB962C8B-B14F-4D97-AF65-F5344CB8AC3E}">
        <p14:creationId xmlns:p14="http://schemas.microsoft.com/office/powerpoint/2010/main" val="90679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75" grpId="0" animBg="1"/>
      <p:bldP spid="76" grpId="0"/>
      <p:bldP spid="77" grpId="0" animBg="1"/>
      <p:bldP spid="78" grpId="0"/>
      <p:bldP spid="86" grpId="0" animBg="1"/>
      <p:bldP spid="87" grpId="0"/>
      <p:bldP spid="90" grpId="0" animBg="1"/>
      <p:bldP spid="91" grpId="0"/>
      <p:bldP spid="92" grpId="0" animBg="1"/>
      <p:bldP spid="93" grpId="0"/>
      <p:bldP spid="9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5564785" y="3590636"/>
            <a:ext cx="2136033" cy="51954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23932" y="5075527"/>
            <a:ext cx="4754603" cy="33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57200" y="3590636"/>
            <a:ext cx="8229600" cy="31464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Theorem:</a:t>
            </a:r>
            <a:r>
              <a:rPr lang="en-US" dirty="0" smtClean="0"/>
              <a:t>  </a:t>
            </a:r>
            <a:r>
              <a:rPr lang="en-US" dirty="0"/>
              <a:t>If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(log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>
                <a:cs typeface="Times New Roman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>
                <a:cs typeface="Calibri"/>
              </a:rPr>
              <a:t> is uniform,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our construction </a:t>
            </a:r>
          </a:p>
          <a:p>
            <a:pPr marL="0" indent="0">
              <a:buNone/>
            </a:pPr>
            <a:r>
              <a:rPr lang="en-US" dirty="0" smtClean="0"/>
              <a:t>   1</a:t>
            </a:r>
            <a:r>
              <a:rPr lang="en-US" dirty="0"/>
              <a:t>) Is lossless </a:t>
            </a:r>
          </a:p>
          <a:p>
            <a:pPr marL="0" indent="0">
              <a:buNone/>
            </a:pPr>
            <a:r>
              <a:rPr lang="en-US" dirty="0" smtClean="0"/>
              <a:t>   2) Runs </a:t>
            </a:r>
            <a:r>
              <a:rPr lang="en-US" dirty="0"/>
              <a:t>in expected polynomial time</a:t>
            </a:r>
          </a:p>
          <a:p>
            <a:pPr marL="0" indent="0">
              <a:buNone/>
            </a:pPr>
            <a:r>
              <a:rPr lang="en-US" dirty="0" smtClean="0"/>
              <a:t>   3</a:t>
            </a:r>
            <a:r>
              <a:rPr lang="en-US" dirty="0"/>
              <a:t>) Yields pseudorandom </a:t>
            </a:r>
            <a:r>
              <a:rPr lang="en-US" dirty="0" smtClean="0"/>
              <a:t>key </a:t>
            </a:r>
            <a:r>
              <a:rPr lang="en-US" dirty="0"/>
              <a:t>assuming </a:t>
            </a:r>
            <a:r>
              <a:rPr lang="en-US" dirty="0" smtClean="0"/>
              <a:t>GAPSVP</a:t>
            </a:r>
            <a:br>
              <a:rPr lang="en-US" dirty="0" smtClean="0"/>
            </a:br>
            <a:r>
              <a:rPr lang="en-US" dirty="0" smtClean="0"/>
              <a:t>      and </a:t>
            </a:r>
            <a:r>
              <a:rPr lang="en-US" dirty="0"/>
              <a:t>SIVP are hard to approximate </a:t>
            </a:r>
            <a:r>
              <a:rPr lang="en-US" dirty="0" smtClean="0"/>
              <a:t>within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/>
              <a:t>polynomial factors</a:t>
            </a:r>
          </a:p>
          <a:p>
            <a:endParaRPr lang="en-US" u="sng" dirty="0" smtClean="0"/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8" name="Rectangle 87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998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Public</a:t>
            </a:r>
            <a:endParaRPr lang="en-US" sz="2400" dirty="0">
              <a:latin typeface="+mj-lt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</a:t>
            </a:r>
            <a:r>
              <a:rPr lang="en-US" sz="2400" dirty="0" smtClean="0"/>
              <a:t>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</a:t>
            </a:r>
            <a:r>
              <a:rPr lang="en-US" sz="2000" dirty="0" smtClean="0"/>
              <a:t>BennettBrassardRobert85</a:t>
            </a:r>
            <a:r>
              <a:rPr lang="en-US" sz="2000" dirty="0" smtClean="0"/>
              <a:t>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2" name="TextBox 81"/>
          <p:cNvSpPr txBox="1"/>
          <p:nvPr/>
        </p:nvSpPr>
        <p:spPr>
          <a:xfrm>
            <a:off x="5471418" y="2793779"/>
            <a:ext cx="78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animBg="1"/>
      <p:bldP spid="25" grpId="0" uiExpand="1" animBg="1"/>
      <p:bldP spid="27" grpId="0" uiExpand="1" animBg="1"/>
      <p:bldP spid="30" grpId="0" uiExpand="1"/>
      <p:bldP spid="34" grpId="0" uiExpand="1" animBg="1"/>
      <p:bldP spid="35" grpId="0" uiExpand="1"/>
      <p:bldP spid="37" grpId="0" uiExpand="1" animBg="1"/>
      <p:bldP spid="39" grpId="0" uiExpand="1"/>
      <p:bldP spid="36" grpId="0" build="p"/>
      <p:bldP spid="68" grpId="0" uiExpand="1" animBg="1"/>
      <p:bldP spid="83" grpId="0" uiExpand="1"/>
      <p:bldP spid="41" grpId="0" animBg="1"/>
      <p:bldP spid="2" grpId="0"/>
      <p:bldP spid="40" grpId="0" animBg="1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6766" y="4954217"/>
            <a:ext cx="8402076" cy="17139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3583"/>
            <a:ext cx="8991600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Our Results:</a:t>
            </a:r>
            <a:endParaRPr lang="en-US" sz="3600" dirty="0" smtClean="0"/>
          </a:p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We show that defining a secure sketch in computational setting does not improve entropy loss</a:t>
            </a:r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We 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</a:t>
            </a:r>
            <a:br>
              <a:rPr lang="en-US" dirty="0" smtClean="0"/>
            </a:br>
            <a:r>
              <a:rPr lang="en-US" dirty="0" smtClean="0"/>
              <a:t>for uniform sources</a:t>
            </a:r>
            <a:br>
              <a:rPr lang="en-US" dirty="0" smtClean="0"/>
            </a:br>
            <a:r>
              <a:rPr lang="en-US" dirty="0" smtClean="0"/>
              <a:t>based on the Learning with Errors (LWE) problem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91284" y="4933778"/>
            <a:ext cx="8991600" cy="1924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To </a:t>
            </a:r>
            <a:r>
              <a:rPr lang="en-US" dirty="0"/>
              <a:t>get it work on distributions other than uniform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we extend hardness of LWE to case when some dimensions have known </a:t>
            </a:r>
            <a:r>
              <a:rPr lang="en-US" dirty="0" smtClean="0"/>
              <a:t>error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symbol-fixing error </a:t>
            </a:r>
            <a:r>
              <a:rPr lang="en-US" dirty="0" smtClean="0"/>
              <a:t>sources)</a:t>
            </a:r>
          </a:p>
        </p:txBody>
      </p:sp>
    </p:spTree>
    <p:extLst>
      <p:ext uri="{BB962C8B-B14F-4D97-AF65-F5344CB8AC3E}">
        <p14:creationId xmlns:p14="http://schemas.microsoft.com/office/powerpoint/2010/main" val="253986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Symbol Fixing Sources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213895" y="5374106"/>
            <a:ext cx="8729579" cy="1379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 source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a symbol fixing source if for each block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1)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a fixed value, or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2)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uniformly distributed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Let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be the number of blocks that are fixed.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71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nimBg="1"/>
      <p:bldP spid="35" grpId="0" animBg="1"/>
      <p:bldP spid="36" grpId="0" animBg="1"/>
      <p:bldP spid="39" grpId="0" build="p" animBg="1"/>
      <p:bldP spid="40" grpId="0" animBg="1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0" y="5574632"/>
            <a:ext cx="9112568" cy="11764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u="sng" dirty="0" err="1" smtClean="0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i="1" dirty="0" smtClean="0">
                <a:solidFill>
                  <a:srgbClr val="000000"/>
                </a:solidFill>
                <a:cs typeface="Times New Roman"/>
              </a:rPr>
              <a:t>-fixed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</a:t>
            </a:r>
            <a:r>
              <a:rPr lang="en-US" sz="2400" i="1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is standard LWE except that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dimensions </a:t>
            </a:r>
            <a:b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have a fixed (and adversarially known) error value.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021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71895" y="5698879"/>
            <a:ext cx="8851711" cy="10521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 algn="ctr"/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Our Theorem: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Security </a:t>
            </a:r>
            <a:r>
              <a:rPr lang="en-US" sz="2400" dirty="0" smtClean="0">
                <a:solidFill>
                  <a:srgbClr val="000000"/>
                </a:solidFill>
                <a:cs typeface="Calibri"/>
              </a:rPr>
              <a:t>of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implies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Security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-fixed 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871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71895" y="5381878"/>
            <a:ext cx="8445937" cy="139530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r>
              <a:rPr lang="en-US" sz="2400" u="sng" dirty="0" smtClean="0">
                <a:latin typeface="Calibri"/>
                <a:cs typeface="Calibri"/>
              </a:rPr>
              <a:t>Corollary:</a:t>
            </a:r>
            <a:r>
              <a:rPr lang="en-US" sz="2400" dirty="0" smtClean="0">
                <a:latin typeface="Calibri"/>
                <a:cs typeface="Calibri"/>
              </a:rPr>
              <a:t>(Applying [AkaviaGoldwasserVinod09])</a:t>
            </a:r>
          </a:p>
          <a:p>
            <a:r>
              <a:rPr lang="en-US" sz="2400" dirty="0" smtClean="0">
                <a:latin typeface="Calibri"/>
                <a:cs typeface="Calibri"/>
              </a:rPr>
              <a:t>    If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secure on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/3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variables,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   our construction is a computational fuzzy extractor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  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-block fixing sources 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/3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31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158604" y="191090"/>
            <a:ext cx="8851711" cy="10521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 algn="ctr"/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Theorem: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Security </a:t>
            </a:r>
            <a:r>
              <a:rPr lang="en-US" sz="2400" dirty="0" smtClean="0">
                <a:solidFill>
                  <a:srgbClr val="000000"/>
                </a:solidFill>
                <a:cs typeface="Calibri"/>
              </a:rPr>
              <a:t>of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implies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security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-fixed 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755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579535" y="2871216"/>
            <a:ext cx="457200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80339" y="2871216"/>
            <a:ext cx="524328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98671" y="2871216"/>
            <a:ext cx="1888054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58" y="2861640"/>
            <a:ext cx="723151" cy="2929466"/>
            <a:chOff x="91513" y="1600200"/>
            <a:chExt cx="723151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164221" y="2794039"/>
              <a:ext cx="1034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1460503" y="1379550"/>
            <a:ext cx="787399" cy="1888055"/>
            <a:chOff x="133820" y="1600200"/>
            <a:chExt cx="680844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378280" y="2818854"/>
              <a:ext cx="1476615" cy="45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3168968" y="2871216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33672" y="2871216"/>
            <a:ext cx="691652" cy="2929466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0752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62539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98671" y="287302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4559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71216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33672" y="5197529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0728" y="0"/>
            <a:ext cx="7215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Assume: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 distinguishes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A,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last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</a:rPr>
              <a:t> samples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have no error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 smtClean="0">
                <a:solidFill>
                  <a:srgbClr val="000000"/>
                </a:solidFill>
              </a:rPr>
              <a:t>Goal:</a:t>
            </a:r>
            <a:r>
              <a:rPr lang="en-US" sz="2400" dirty="0" smtClean="0">
                <a:solidFill>
                  <a:srgbClr val="000000"/>
                </a:solidFill>
              </a:rPr>
              <a:t> build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> that distinguishes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’+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from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is from error distribution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7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10" grpId="0" animBg="1"/>
      <p:bldP spid="20" grpId="0" animBg="1"/>
      <p:bldP spid="21" grpId="0" animBg="1"/>
      <p:bldP spid="22" grpId="0"/>
      <p:bldP spid="31" grpId="0"/>
      <p:bldP spid="33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5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579535" y="2871216"/>
            <a:ext cx="457200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80339" y="2871216"/>
            <a:ext cx="524328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98671" y="2871216"/>
            <a:ext cx="1888054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460502" y="1379549"/>
            <a:ext cx="787400" cy="1888055"/>
            <a:chOff x="133819" y="1600200"/>
            <a:chExt cx="68084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378281" y="2818854"/>
              <a:ext cx="1476615" cy="45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>
                  <a:latin typeface="Times New Roman"/>
                  <a:cs typeface="Times New Roman"/>
                </a:rPr>
                <a:t>n+α</a:t>
              </a: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3168968" y="2871216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33672" y="2871216"/>
            <a:ext cx="691652" cy="2929466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0752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98671" y="287302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168969" y="2873026"/>
            <a:ext cx="616736" cy="8792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4559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71216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33672" y="5197529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68870" y="2861639"/>
            <a:ext cx="638823" cy="1304975"/>
            <a:chOff x="4754723" y="1611198"/>
            <a:chExt cx="637576" cy="535242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776667" y="1643260"/>
              <a:ext cx="615632" cy="3332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’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54723" y="1611198"/>
              <a:ext cx="615632" cy="53524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0758" y="2861640"/>
            <a:ext cx="723151" cy="2929466"/>
            <a:chOff x="70758" y="2861640"/>
            <a:chExt cx="723151" cy="2929466"/>
          </a:xfrm>
        </p:grpSpPr>
        <p:sp>
          <p:nvSpPr>
            <p:cNvPr id="12" name="Left Brace 11"/>
            <p:cNvSpPr/>
            <p:nvPr/>
          </p:nvSpPr>
          <p:spPr>
            <a:xfrm>
              <a:off x="554302" y="2861640"/>
              <a:ext cx="239607" cy="292946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-164857" y="3998878"/>
              <a:ext cx="994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80728" y="0"/>
            <a:ext cx="7215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Assume: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 distinguishes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A,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last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</a:rPr>
              <a:t> samples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have no error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 smtClean="0">
                <a:solidFill>
                  <a:srgbClr val="000000"/>
                </a:solidFill>
              </a:rPr>
              <a:t>Goal:</a:t>
            </a:r>
            <a:r>
              <a:rPr lang="en-US" sz="2400" dirty="0" smtClean="0">
                <a:solidFill>
                  <a:srgbClr val="000000"/>
                </a:solidFill>
              </a:rPr>
              <a:t> build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> that distinguishes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’+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from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is from error distribution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 bwMode="auto">
          <a:xfrm>
            <a:off x="5846987" y="2154625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0833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10" grpId="0" animBg="1"/>
      <p:bldP spid="20" grpId="0" animBg="1"/>
      <p:bldP spid="21" grpId="0" animBg="1"/>
      <p:bldP spid="17" grpId="0" animBg="1"/>
      <p:bldP spid="26" grpId="0" animBg="1"/>
      <p:bldP spid="29" grpId="0" animBg="1"/>
      <p:bldP spid="30" grpId="0" animBg="1"/>
      <p:bldP spid="35" grpId="0" animBg="1"/>
      <p:bldP spid="41" grpId="0" animBg="1"/>
      <p:bldP spid="46" grpId="0" animBg="1"/>
      <p:bldP spid="47" grpId="0"/>
      <p:bldP spid="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145912" y="1073116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 bwMode="auto">
          <a:xfrm>
            <a:off x="907657" y="5196193"/>
            <a:ext cx="1325880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235199" y="5196193"/>
            <a:ext cx="548967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S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9187" y="1113220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830" y="0"/>
            <a:ext cx="8756854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Know last error terms fixed at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Generate last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samples uniformly random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Our free variables “explain” the last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000000"/>
                </a:solidFill>
                <a:cs typeface="Calibri"/>
              </a:rPr>
              <a:t>samples </a:t>
            </a:r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lvl="1"/>
            <a:r>
              <a:rPr lang="en-US" sz="2200" dirty="0" smtClean="0">
                <a:solidFill>
                  <a:srgbClr val="000000"/>
                </a:solidFill>
                <a:cs typeface="Calibri"/>
              </a:rPr>
              <a:t>	For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R,S</a:t>
            </a:r>
            <a:r>
              <a:rPr lang="en-US" sz="2200" dirty="0" smtClean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200" dirty="0">
                <a:solidFill>
                  <a:srgbClr val="000000"/>
                </a:solidFill>
                <a:cs typeface="Calibri"/>
              </a:rPr>
              <a:t>uniformly random,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cs typeface="Calibri"/>
              </a:rPr>
              <a:t> is solution to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Rx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+Sx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$</a:t>
            </a:r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Randomize matrix and samples using rows with no error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Add random multiple of each row in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R||S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to each row in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n-US" sz="2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1178986" y="1758554"/>
            <a:ext cx="787404" cy="1325025"/>
            <a:chOff x="133817" y="1600200"/>
            <a:chExt cx="680847" cy="3048000"/>
          </a:xfrm>
        </p:grpSpPr>
        <p:sp>
          <p:nvSpPr>
            <p:cNvPr id="42" name="Left Brace 4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-88984" y="2818856"/>
              <a:ext cx="898016" cy="45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2223654" y="2871216"/>
            <a:ext cx="560512" cy="232257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96112" y="287121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75158" y="3752273"/>
            <a:ext cx="600975" cy="40869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0752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33672" y="5191881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5568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67378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759" y="2865568"/>
            <a:ext cx="723150" cy="2324503"/>
            <a:chOff x="91514" y="1600200"/>
            <a:chExt cx="723150" cy="3048000"/>
          </a:xfrm>
        </p:grpSpPr>
        <p:sp>
          <p:nvSpPr>
            <p:cNvPr id="39" name="Left Brace 3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16431" y="2864880"/>
              <a:ext cx="73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55300" y="51487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5835" y="515051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168968" y="3648737"/>
            <a:ext cx="615632" cy="381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3" name="Rectangle 36"/>
          <p:cNvSpPr>
            <a:spLocks noChangeArrowheads="1"/>
          </p:cNvSpPr>
          <p:nvPr/>
        </p:nvSpPr>
        <p:spPr bwMode="auto">
          <a:xfrm>
            <a:off x="70758" y="6019429"/>
            <a:ext cx="7923558" cy="6946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50562" y="6042733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12830" y="6006061"/>
            <a:ext cx="8248854" cy="694638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Main issues are ensuring that we have a valid solution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’||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2400" baseline="-25000" dirty="0" smtClean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sz="2400" baseline="-250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and producing a random matrix</a:t>
            </a:r>
            <a:endParaRPr lang="en-US" sz="2400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8870" y="2861639"/>
            <a:ext cx="638823" cy="1304975"/>
            <a:chOff x="3168870" y="2861639"/>
            <a:chExt cx="638823" cy="1304975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168969" y="2873026"/>
              <a:ext cx="616736" cy="87924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168870" y="2861639"/>
              <a:ext cx="638823" cy="1304975"/>
              <a:chOff x="4754723" y="1611198"/>
              <a:chExt cx="637576" cy="535242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4776667" y="1643260"/>
                <a:ext cx="615632" cy="3332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x</a:t>
                </a:r>
                <a:r>
                  <a:rPr kumimoji="0" lang="en-US" sz="3600" b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’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754723" y="1611198"/>
                <a:ext cx="615632" cy="53524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5846987" y="2154625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822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2" grpId="0" animBg="1"/>
      <p:bldP spid="49" grpId="0" animBg="1"/>
      <p:bldP spid="2" grpId="0" animBg="1"/>
      <p:bldP spid="5" grpId="0" animBg="1"/>
      <p:bldP spid="27" grpId="0" build="p"/>
      <p:bldP spid="51" grpId="0" animBg="1"/>
      <p:bldP spid="50" grpId="0" animBg="1"/>
      <p:bldP spid="28" grpId="0" animBg="1"/>
      <p:bldP spid="46" grpId="0"/>
      <p:bldP spid="47" grpId="0"/>
      <p:bldP spid="48" grpId="0"/>
      <p:bldP spid="53" grpId="0" animBg="1"/>
      <p:bldP spid="60" grpId="0" animBg="1"/>
      <p:bldP spid="62" grpId="0"/>
      <p:bldP spid="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 bwMode="auto">
          <a:xfrm>
            <a:off x="907657" y="5196193"/>
            <a:ext cx="1325880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235199" y="5196193"/>
            <a:ext cx="548967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S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1178986" y="1758554"/>
            <a:ext cx="787404" cy="1325025"/>
            <a:chOff x="133817" y="1600200"/>
            <a:chExt cx="680847" cy="3048000"/>
          </a:xfrm>
        </p:grpSpPr>
        <p:sp>
          <p:nvSpPr>
            <p:cNvPr id="42" name="Left Brace 4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-88984" y="2818856"/>
              <a:ext cx="898016" cy="45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2223654" y="2871216"/>
            <a:ext cx="560512" cy="232257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96112" y="287121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75158" y="3752273"/>
            <a:ext cx="600975" cy="40869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0752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33672" y="5191881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5568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67378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759" y="2865568"/>
            <a:ext cx="723150" cy="2324503"/>
            <a:chOff x="91514" y="1600200"/>
            <a:chExt cx="723150" cy="3048000"/>
          </a:xfrm>
        </p:grpSpPr>
        <p:sp>
          <p:nvSpPr>
            <p:cNvPr id="39" name="Left Brace 3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16431" y="2864880"/>
              <a:ext cx="73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55300" y="51487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5835" y="515051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168968" y="3648737"/>
            <a:ext cx="615632" cy="381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8870" y="2861639"/>
            <a:ext cx="638823" cy="1304975"/>
            <a:chOff x="3168870" y="2861639"/>
            <a:chExt cx="638823" cy="1304975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168969" y="2873026"/>
              <a:ext cx="616736" cy="87924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168870" y="2861639"/>
              <a:ext cx="638823" cy="1304975"/>
              <a:chOff x="4754723" y="1611198"/>
              <a:chExt cx="637576" cy="535242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4776667" y="1643260"/>
                <a:ext cx="615632" cy="3332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x</a:t>
                </a:r>
                <a:r>
                  <a:rPr kumimoji="0" lang="en-US" sz="3600" b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’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754723" y="1611198"/>
                <a:ext cx="615632" cy="53524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-1" y="4053"/>
            <a:ext cx="71803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u="sng" dirty="0">
                <a:cs typeface="Calibri"/>
              </a:rPr>
              <a:t>Theorem:</a:t>
            </a:r>
            <a:r>
              <a:rPr lang="en-US" sz="3200" dirty="0">
                <a:cs typeface="Times New Roman"/>
              </a:rPr>
              <a:t> </a:t>
            </a:r>
            <a:br>
              <a:rPr lang="en-US" sz="3200" dirty="0">
                <a:cs typeface="Times New Roman"/>
              </a:rPr>
            </a:br>
            <a:r>
              <a:rPr lang="en-US" sz="3200" dirty="0" smtClean="0">
                <a:cs typeface="Times New Roman"/>
              </a:rPr>
              <a:t>   If LWE is secure on </a:t>
            </a:r>
            <a:r>
              <a:rPr lang="en-US" sz="3200" i="1" dirty="0" err="1" smtClean="0">
                <a:latin typeface="Times New Roman"/>
                <a:cs typeface="Times New Roman"/>
              </a:rPr>
              <a:t>A</a:t>
            </a:r>
            <a:r>
              <a:rPr lang="en-US" sz="3200" dirty="0" err="1" smtClean="0">
                <a:latin typeface="Times New Roman"/>
                <a:cs typeface="Times New Roman"/>
              </a:rPr>
              <a:t>’</a:t>
            </a:r>
            <a:r>
              <a:rPr lang="en-US" sz="3200" i="1" dirty="0" err="1" smtClean="0">
                <a:latin typeface="Times New Roman"/>
                <a:cs typeface="Times New Roman"/>
              </a:rPr>
              <a:t>x</a:t>
            </a:r>
            <a:r>
              <a:rPr lang="en-US" sz="3200" dirty="0" err="1" smtClean="0">
                <a:latin typeface="Times New Roman"/>
                <a:cs typeface="Times New Roman"/>
              </a:rPr>
              <a:t>’+</a:t>
            </a:r>
            <a:r>
              <a:rPr lang="en-US" sz="3200" i="1" dirty="0" err="1" smtClean="0">
                <a:latin typeface="Times New Roman"/>
                <a:cs typeface="Times New Roman"/>
              </a:rPr>
              <a:t>e</a:t>
            </a:r>
            <a:endParaRPr lang="en-US" sz="3200" i="1" dirty="0" smtClean="0">
              <a:latin typeface="Times New Roman"/>
              <a:cs typeface="Times New Roman"/>
            </a:endParaRPr>
          </a:p>
          <a:p>
            <a:pPr lvl="1"/>
            <a:r>
              <a:rPr lang="en-US" sz="3200" dirty="0" smtClean="0">
                <a:solidFill>
                  <a:srgbClr val="000000"/>
                </a:solidFill>
                <a:cs typeface="Times New Roman"/>
              </a:rPr>
              <a:t>       then </a:t>
            </a:r>
            <a:endParaRPr lang="en-US" sz="3200" dirty="0">
              <a:solidFill>
                <a:srgbClr val="000000"/>
              </a:solidFill>
              <a:cs typeface="Times New Roman"/>
            </a:endParaRPr>
          </a:p>
          <a:p>
            <a:pPr lvl="1"/>
            <a:r>
              <a:rPr lang="en-US" sz="3200" dirty="0" smtClean="0">
                <a:solidFill>
                  <a:srgbClr val="000000"/>
                </a:solidFill>
                <a:cs typeface="Calibri"/>
              </a:rPr>
              <a:t>   LWE is secure on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+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6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Source</a:t>
            </a:r>
            <a:endParaRPr lang="en-US" sz="24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</a:t>
            </a:r>
            <a:r>
              <a:rPr lang="en-US" sz="2400" dirty="0" smtClean="0"/>
              <a:t>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</a:t>
            </a:r>
            <a:r>
              <a:rPr lang="en-US" sz="2000" dirty="0" smtClean="0"/>
              <a:t>BennettBrassardRobert85</a:t>
            </a:r>
            <a:r>
              <a:rPr lang="en-US" sz="2000" dirty="0" smtClean="0"/>
              <a:t>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cs typeface="Calibri"/>
              </a:rPr>
              <a:t>Typical Construction: 	- derive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1800" dirty="0"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1" y="3302007"/>
            <a:ext cx="9146248" cy="56146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dirty="0" smtClean="0"/>
              <a:t>Converts high entropy sources to uniform: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∞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)≥ </a:t>
            </a:r>
            <a:r>
              <a:rPr lang="en-US" sz="2400" i="1" dirty="0" smtClean="0">
                <a:latin typeface="Times New Roman"/>
                <a:cs typeface="Times New Roman"/>
              </a:rPr>
              <a:t>k </a:t>
            </a:r>
            <a:r>
              <a:rPr lang="en-US" sz="2400" dirty="0" smtClean="0">
                <a:latin typeface="Times New Roman"/>
                <a:cs typeface="Times New Roman"/>
              </a:rPr>
              <a:t> Ext 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 ≈ 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23932" y="5075527"/>
            <a:ext cx="4754603" cy="33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-27107" y="3590636"/>
            <a:ext cx="8879728" cy="314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/>
              <a:t>Theorem:</a:t>
            </a:r>
            <a:r>
              <a:rPr lang="en-US" sz="2800" dirty="0" smtClean="0"/>
              <a:t>  </a:t>
            </a:r>
            <a:r>
              <a:rPr lang="en-US" sz="2800" dirty="0"/>
              <a:t>If </a:t>
            </a:r>
            <a:r>
              <a:rPr lang="en-US" sz="2800" i="1" dirty="0" err="1">
                <a:latin typeface="Times New Roman"/>
                <a:cs typeface="Times New Roman"/>
              </a:rPr>
              <a:t>d</a:t>
            </a:r>
            <a:r>
              <a:rPr lang="en-US" sz="2800" i="1" baseline="-25000" dirty="0" err="1">
                <a:latin typeface="Times New Roman"/>
                <a:cs typeface="Times New Roman"/>
              </a:rPr>
              <a:t>max</a:t>
            </a:r>
            <a:r>
              <a:rPr lang="en-US" sz="2800" dirty="0">
                <a:latin typeface="Times New Roman"/>
                <a:cs typeface="Times New Roman"/>
              </a:rPr>
              <a:t> = </a:t>
            </a:r>
            <a:r>
              <a:rPr lang="en-US" sz="2800" i="1" dirty="0">
                <a:latin typeface="Times New Roman"/>
                <a:cs typeface="Times New Roman"/>
              </a:rPr>
              <a:t>O</a:t>
            </a:r>
            <a:r>
              <a:rPr lang="en-US" sz="2800" dirty="0">
                <a:latin typeface="Times New Roman"/>
                <a:cs typeface="Times New Roman"/>
              </a:rPr>
              <a:t>(log </a:t>
            </a:r>
            <a:r>
              <a:rPr lang="en-US" sz="2800" i="1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cs typeface="Times New Roman"/>
              </a:rPr>
              <a:t> and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>
                <a:cs typeface="Calibri"/>
              </a:rPr>
              <a:t> is uniform,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our construction </a:t>
            </a:r>
          </a:p>
          <a:p>
            <a:pPr marL="0" indent="0">
              <a:buNone/>
            </a:pPr>
            <a:r>
              <a:rPr lang="en-US" sz="2800" dirty="0" smtClean="0"/>
              <a:t>   1</a:t>
            </a:r>
            <a:r>
              <a:rPr lang="en-US" sz="2800" dirty="0"/>
              <a:t>) Is lossless </a:t>
            </a:r>
          </a:p>
          <a:p>
            <a:pPr marL="0" indent="0">
              <a:buNone/>
            </a:pPr>
            <a:r>
              <a:rPr lang="en-US" sz="2800" dirty="0" smtClean="0"/>
              <a:t>   2) Runs </a:t>
            </a:r>
            <a:r>
              <a:rPr lang="en-US" sz="2800" dirty="0"/>
              <a:t>in expected polynomial time</a:t>
            </a:r>
          </a:p>
          <a:p>
            <a:pPr marL="0" indent="0">
              <a:buNone/>
            </a:pPr>
            <a:r>
              <a:rPr lang="en-US" sz="2800" dirty="0" smtClean="0"/>
              <a:t>   3</a:t>
            </a:r>
            <a:r>
              <a:rPr lang="en-US" sz="2800" dirty="0"/>
              <a:t>) Yields pseudorandom </a:t>
            </a:r>
            <a:r>
              <a:rPr lang="en-US" sz="2800" dirty="0" smtClean="0"/>
              <a:t>key </a:t>
            </a:r>
            <a:r>
              <a:rPr lang="en-US" sz="2800" dirty="0"/>
              <a:t>assuming </a:t>
            </a:r>
            <a:r>
              <a:rPr lang="en-US" sz="2800" dirty="0" smtClean="0"/>
              <a:t>GAPSVP</a:t>
            </a:r>
            <a:br>
              <a:rPr lang="en-US" sz="2800" dirty="0" smtClean="0"/>
            </a:br>
            <a:r>
              <a:rPr lang="en-US" sz="2800" dirty="0" smtClean="0"/>
              <a:t>      and </a:t>
            </a:r>
            <a:r>
              <a:rPr lang="en-US" sz="2800" dirty="0"/>
              <a:t>SIVP are hard to approximate </a:t>
            </a:r>
            <a:r>
              <a:rPr lang="en-US" sz="2800" dirty="0" smtClean="0"/>
              <a:t>within</a:t>
            </a:r>
            <a:br>
              <a:rPr lang="en-US" sz="2800" dirty="0" smtClean="0"/>
            </a:br>
            <a:r>
              <a:rPr lang="en-US" sz="2800" dirty="0" smtClean="0"/>
              <a:t>      </a:t>
            </a:r>
            <a:r>
              <a:rPr lang="en-US" sz="2800" dirty="0"/>
              <a:t>polynomial factors</a:t>
            </a:r>
          </a:p>
          <a:p>
            <a:endParaRPr lang="en-US" sz="2800" u="sng" dirty="0" smtClean="0"/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8" name="Rectangle 87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701551" y="3586795"/>
            <a:ext cx="2685760" cy="775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s</a:t>
            </a:r>
            <a:r>
              <a:rPr lang="en-US" sz="2800" dirty="0" smtClean="0"/>
              <a:t>ymbol-fixing,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425313" y="3907025"/>
            <a:ext cx="1228633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2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9990"/>
            <a:ext cx="82296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91" y="937512"/>
            <a:ext cx="8536709" cy="5096164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Fuzzy Extractors</a:t>
            </a:r>
            <a:r>
              <a:rPr lang="en-US" sz="2800" dirty="0" smtClean="0"/>
              <a:t> and </a:t>
            </a:r>
            <a:r>
              <a:rPr lang="en-US" sz="2800" i="1" dirty="0" smtClean="0"/>
              <a:t>Secure Sketches</a:t>
            </a:r>
            <a:r>
              <a:rPr lang="en-US" sz="2800" dirty="0" smtClean="0"/>
              <a:t> suffer from entropy losses in information theoretic setting</a:t>
            </a:r>
          </a:p>
          <a:p>
            <a:pPr lvl="1"/>
            <a:r>
              <a:rPr lang="en-US" dirty="0" smtClean="0"/>
              <a:t>May keep the resulting key from being useful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800" dirty="0" smtClean="0"/>
              <a:t>What about the Computational Setting?</a:t>
            </a:r>
          </a:p>
          <a:p>
            <a:r>
              <a:rPr lang="en-US" sz="2800" dirty="0" smtClean="0"/>
              <a:t>Negative Result: </a:t>
            </a:r>
            <a:br>
              <a:rPr lang="en-US" sz="2800" dirty="0" smtClean="0"/>
            </a:br>
            <a:r>
              <a:rPr lang="en-US" sz="2800" dirty="0" smtClean="0"/>
              <a:t>This entropy loss in inherent for </a:t>
            </a:r>
            <a:r>
              <a:rPr lang="en-US" sz="2800" i="1" dirty="0" smtClean="0"/>
              <a:t>Secure Sketches</a:t>
            </a:r>
          </a:p>
          <a:p>
            <a:endParaRPr lang="en-US" sz="1800" dirty="0" smtClean="0"/>
          </a:p>
          <a:p>
            <a:r>
              <a:rPr lang="en-US" sz="2800" dirty="0" smtClean="0"/>
              <a:t>Positive Result: </a:t>
            </a:r>
            <a:br>
              <a:rPr lang="en-US" sz="2800" dirty="0" smtClean="0"/>
            </a:br>
            <a:r>
              <a:rPr lang="en-US" sz="2800" dirty="0" smtClean="0"/>
              <a:t>Construct lossless </a:t>
            </a:r>
            <a:r>
              <a:rPr lang="en-US" sz="2800" i="1" dirty="0" smtClean="0"/>
              <a:t>Computational Fuzzy Extractor</a:t>
            </a:r>
            <a:r>
              <a:rPr lang="en-US" sz="2800" dirty="0" smtClean="0"/>
              <a:t> using the </a:t>
            </a:r>
            <a:r>
              <a:rPr lang="en-US" sz="2800" i="1" dirty="0" smtClean="0"/>
              <a:t>Learning with Errors</a:t>
            </a:r>
            <a:r>
              <a:rPr lang="en-US" sz="2800" dirty="0" smtClean="0"/>
              <a:t> problem</a:t>
            </a:r>
          </a:p>
          <a:p>
            <a:pPr lvl="1"/>
            <a:r>
              <a:rPr lang="en-US" dirty="0" smtClean="0"/>
              <a:t>For Hamming distance over a finite field, </a:t>
            </a:r>
            <a:br>
              <a:rPr lang="en-US" dirty="0" smtClean="0"/>
            </a:br>
            <a:r>
              <a:rPr lang="en-US" dirty="0" smtClean="0"/>
              <a:t>with log errors and only for symbol-fixing sources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12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Improve error-tolerance</a:t>
            </a:r>
            <a:endParaRPr lang="en-US" i="1" baseline="-25000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Handle source distributions beyond 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symbol-fixing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Beat information-theoretic constructions on parameter sizes of practical relevance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Other computational assumptions?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5546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533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</a:t>
            </a:r>
            <a:r>
              <a:rPr lang="en-US" sz="2400" dirty="0" smtClean="0"/>
              <a:t>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</a:t>
            </a:r>
            <a:r>
              <a:rPr lang="en-US" sz="2000" dirty="0" smtClean="0"/>
              <a:t>BennettBrassardRobert85</a:t>
            </a:r>
            <a:r>
              <a:rPr lang="en-US" sz="2000" dirty="0" smtClean="0"/>
              <a:t>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cs typeface="Calibri"/>
              </a:rPr>
              <a:t>Typical Construction: 	- derive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using a randomness extractor</a:t>
            </a:r>
            <a:br>
              <a:rPr lang="en-US" sz="2400" dirty="0" smtClean="0">
                <a:solidFill>
                  <a:prstClr val="black"/>
                </a:solidFill>
                <a:cs typeface="Calibri"/>
              </a:rPr>
            </a:br>
            <a:r>
              <a:rPr lang="en-US" sz="2400" dirty="0" smtClean="0">
                <a:solidFill>
                  <a:prstClr val="black"/>
                </a:solidFill>
                <a:cs typeface="Calibri"/>
              </a:rPr>
              <a:t>							- correct errors using a </a:t>
            </a:r>
            <a:r>
              <a:rPr lang="en-US" sz="2400" i="1" u="sng" dirty="0" smtClean="0">
                <a:solidFill>
                  <a:prstClr val="black"/>
                </a:solidFill>
                <a:cs typeface="Calibri"/>
              </a:rPr>
              <a:t>secure sketch</a:t>
            </a:r>
            <a:endParaRPr lang="en-US" sz="1800" i="1" u="sng" dirty="0"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60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Elbow Connector 61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341044" y="5361691"/>
            <a:ext cx="746870" cy="734722"/>
            <a:chOff x="6995999" y="2074428"/>
            <a:chExt cx="423951" cy="749241"/>
          </a:xfrm>
        </p:grpSpPr>
        <p:sp>
          <p:nvSpPr>
            <p:cNvPr id="64" name="Trapezoid 6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7" name="Straight Connector 66"/>
          <p:cNvCxnSpPr/>
          <p:nvPr/>
        </p:nvCxnSpPr>
        <p:spPr>
          <a:xfrm>
            <a:off x="5261311" y="596450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2" name="Rectangle 81"/>
          <p:cNvSpPr/>
          <p:nvPr/>
        </p:nvSpPr>
        <p:spPr>
          <a:xfrm>
            <a:off x="5978405" y="5283198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11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/>
          <p:cNvSpPr/>
          <p:nvPr/>
        </p:nvSpPr>
        <p:spPr>
          <a:xfrm>
            <a:off x="3450451" y="4683161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44439" y="4654219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39061" y="2098019"/>
            <a:ext cx="779846" cy="734722"/>
          </a:xfrm>
          <a:prstGeom prst="rect">
            <a:avLst/>
          </a:prstGeom>
          <a:solidFill>
            <a:srgbClr val="FFF4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158498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3850" y="3932127"/>
            <a:ext cx="1655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Code Offset</a:t>
            </a:r>
            <a:br>
              <a:rPr lang="en-US" sz="2400" dirty="0" smtClean="0"/>
            </a:br>
            <a:r>
              <a:rPr lang="en-US" sz="2400" dirty="0" smtClean="0"/>
              <a:t>Sketch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56136"/>
            <a:ext cx="20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p </a:t>
            </a:r>
            <a:r>
              <a:rPr lang="en-US" sz="2400" i="1" dirty="0" smtClean="0">
                <a:latin typeface="Times New Roman"/>
                <a:cs typeface="Times New Roman"/>
              </a:rPr>
              <a:t> 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182744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  </a:t>
            </a:r>
            <a:r>
              <a:rPr lang="en-US" sz="2400" dirty="0" smtClean="0">
                <a:latin typeface="Calibri"/>
                <a:cs typeface="Calibri"/>
              </a:rPr>
              <a:t>generates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a code that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corrects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errors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05070" y="400771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31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73" grpId="0" animBg="1"/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2039061" y="2098019"/>
            <a:ext cx="779846" cy="734722"/>
          </a:xfrm>
          <a:prstGeom prst="rect">
            <a:avLst/>
          </a:prstGeom>
          <a:solidFill>
            <a:srgbClr val="FFF4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36"/>
          <p:cNvSpPr>
            <a:spLocks noChangeArrowheads="1"/>
          </p:cNvSpPr>
          <p:nvPr/>
        </p:nvSpPr>
        <p:spPr bwMode="auto">
          <a:xfrm>
            <a:off x="1974944" y="6267930"/>
            <a:ext cx="5841691" cy="52860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05070" y="5675567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450451" y="4683161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44439" y="4654219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158498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3850" y="3932127"/>
            <a:ext cx="1655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Code Offset</a:t>
            </a:r>
            <a:br>
              <a:rPr lang="en-US" sz="2400" dirty="0" smtClean="0"/>
            </a:br>
            <a:r>
              <a:rPr lang="en-US" sz="2400" dirty="0" smtClean="0"/>
              <a:t>Sketch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56136"/>
            <a:ext cx="20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p </a:t>
            </a:r>
            <a:r>
              <a:rPr lang="en-US" sz="2400" i="1" dirty="0" smtClean="0">
                <a:latin typeface="Times New Roman"/>
                <a:cs typeface="Times New Roman"/>
              </a:rPr>
              <a:t> 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182744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  </a:t>
            </a:r>
            <a:r>
              <a:rPr lang="en-US" sz="2400" dirty="0" smtClean="0">
                <a:latin typeface="Calibri"/>
                <a:cs typeface="Calibri"/>
              </a:rPr>
              <a:t>generates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a code that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corrects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errors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05070" y="400771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solidFill>
              <a:srgbClr val="FFF40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941300" y="4410785"/>
            <a:ext cx="142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1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8" name="Rectangle 36"/>
          <p:cNvSpPr>
            <a:spLocks noChangeArrowheads="1"/>
          </p:cNvSpPr>
          <p:nvPr/>
        </p:nvSpPr>
        <p:spPr bwMode="auto">
          <a:xfrm>
            <a:off x="7296327" y="3636211"/>
            <a:ext cx="1847673" cy="23628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dirty="0" smtClean="0"/>
              <a:t>If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/>
              <a:t> are close </a:t>
            </a:r>
            <a:br>
              <a:rPr lang="en-US" sz="2400" dirty="0" smtClean="0"/>
            </a:br>
            <a:r>
              <a:rPr lang="en-US" sz="2400" dirty="0" smtClean="0"/>
              <a:t>then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>
                <a:latin typeface="Times New Roman"/>
                <a:cs typeface="Times New Roman"/>
              </a:rPr>
              <a:t>’ </a:t>
            </a:r>
            <a:r>
              <a:rPr lang="en-US" sz="2400" i="1" dirty="0" smtClean="0">
                <a:latin typeface="Times New Roman"/>
                <a:cs typeface="Times New Roman"/>
              </a:rPr>
              <a:t>= 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endParaRPr lang="en-US" sz="2400" i="1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400" dirty="0" smtClean="0"/>
              <a:t>so</a:t>
            </a:r>
          </a:p>
          <a:p>
            <a:pPr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04910" y="387507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dirty="0" smtClean="0">
                <a:latin typeface="Times New Roman"/>
                <a:cs typeface="Times New Roman"/>
              </a:rPr>
              <a:t>’=</a:t>
            </a:r>
            <a:r>
              <a:rPr lang="en-US" sz="2400" i="1" dirty="0" smtClean="0">
                <a:latin typeface="Times New Roman"/>
                <a:cs typeface="Times New Roman"/>
              </a:rPr>
              <a:t>Dec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09804" y="5675567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2062756" y="5537276"/>
            <a:ext cx="4330338" cy="52860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lang="en-US" sz="2400" i="1" dirty="0">
                <a:latin typeface="Times New Roman"/>
                <a:cs typeface="Times New Roman"/>
              </a:rPr>
              <a:t>  </a:t>
            </a:r>
            <a:r>
              <a:rPr lang="en-US" sz="2400" dirty="0">
                <a:cs typeface="Calibri"/>
              </a:rPr>
              <a:t>reveals information about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58728"/>
              </p:ext>
            </p:extLst>
          </p:nvPr>
        </p:nvGraphicFramePr>
        <p:xfrm>
          <a:off x="2015136" y="6292668"/>
          <a:ext cx="57467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8" name="Equation" r:id="rId4" imgW="2501900" imgH="215900" progId="Equation.3">
                  <p:embed/>
                </p:oleObj>
              </mc:Choice>
              <mc:Fallback>
                <p:oleObj name="Equation" r:id="rId4" imgW="2501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5136" y="6292668"/>
                        <a:ext cx="5746750" cy="49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ectangle 36"/>
          <p:cNvSpPr>
            <a:spLocks noChangeArrowheads="1"/>
          </p:cNvSpPr>
          <p:nvPr/>
        </p:nvSpPr>
        <p:spPr bwMode="auto">
          <a:xfrm>
            <a:off x="5880043" y="601519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>
                <a:latin typeface="Calibri"/>
                <a:cs typeface="Calibri"/>
              </a:rPr>
              <a:t>E</a:t>
            </a:r>
            <a:r>
              <a:rPr lang="en-US" sz="2400" b="1" dirty="0" smtClean="0">
                <a:latin typeface="Calibri"/>
                <a:cs typeface="Calibri"/>
              </a:rPr>
              <a:t>xtract from distributions of reduced entropy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7008681" y="1730925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1419568" y="507683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Guarantee a bound</a:t>
            </a:r>
            <a:br>
              <a:rPr lang="en-US" sz="2400" b="1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on how much entropy</a:t>
            </a:r>
            <a:br>
              <a:rPr lang="en-US" sz="2400" b="1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gets reduced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48206" y="1637089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2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78" grpId="0" animBg="1"/>
      <p:bldP spid="65" grpId="0" animBg="1"/>
      <p:bldP spid="76" grpId="0"/>
      <p:bldP spid="56" grpId="0"/>
      <p:bldP spid="58" grpId="0" animBg="1"/>
      <p:bldP spid="58" grpId="1" animBg="1"/>
      <p:bldP spid="59" grpId="0"/>
      <p:bldP spid="60" grpId="0" animBg="1"/>
      <p:bldP spid="62" grpId="0" animBg="1"/>
      <p:bldP spid="66" grpId="0" animBg="1"/>
      <p:bldP spid="81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88" y="-119062"/>
            <a:ext cx="8229600" cy="1143000"/>
          </a:xfrm>
        </p:spPr>
        <p:txBody>
          <a:bodyPr/>
          <a:lstStyle/>
          <a:p>
            <a:r>
              <a:rPr lang="en-US" dirty="0" smtClean="0"/>
              <a:t>Entropy Loss From Fuzzy Extractors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84" y="900068"/>
            <a:ext cx="9042816" cy="5093398"/>
          </a:xfrm>
        </p:spPr>
        <p:txBody>
          <a:bodyPr>
            <a:noAutofit/>
          </a:bodyPr>
          <a:lstStyle/>
          <a:p>
            <a:r>
              <a:rPr lang="en-US" sz="2400" dirty="0" smtClean="0"/>
              <a:t>Entropy is at a premium for physical sources</a:t>
            </a:r>
          </a:p>
          <a:p>
            <a:pPr lvl="1"/>
            <a:r>
              <a:rPr lang="en-US" sz="2200" dirty="0" smtClean="0"/>
              <a:t>Iris </a:t>
            </a:r>
            <a:r>
              <a:rPr lang="en-US" sz="2200" dirty="0"/>
              <a:t>≈</a:t>
            </a:r>
            <a:r>
              <a:rPr lang="en-US" sz="2200" dirty="0">
                <a:latin typeface="Times New Roman"/>
                <a:cs typeface="Times New Roman"/>
              </a:rPr>
              <a:t>249</a:t>
            </a:r>
            <a:r>
              <a:rPr lang="en-US" sz="2200" dirty="0"/>
              <a:t> [Daugman1996</a:t>
            </a:r>
            <a:r>
              <a:rPr lang="en-US" sz="2200" dirty="0" smtClean="0"/>
              <a:t>]</a:t>
            </a:r>
          </a:p>
          <a:p>
            <a:pPr lvl="1"/>
            <a:r>
              <a:rPr lang="en-US" sz="2200" dirty="0" smtClean="0"/>
              <a:t>Fingerprint ≈</a:t>
            </a:r>
            <a:r>
              <a:rPr lang="en-US" sz="2200" dirty="0" smtClean="0">
                <a:latin typeface="Times New Roman"/>
                <a:cs typeface="Times New Roman"/>
              </a:rPr>
              <a:t>82 </a:t>
            </a:r>
            <a:r>
              <a:rPr lang="en-US" sz="2200" dirty="0" smtClean="0">
                <a:latin typeface="Calibri"/>
                <a:cs typeface="Calibri"/>
              </a:rPr>
              <a:t>[RathaConnellBolle2001]</a:t>
            </a:r>
            <a:endParaRPr lang="en-US" sz="2200" dirty="0">
              <a:latin typeface="Calibri"/>
              <a:cs typeface="Calibri"/>
            </a:endParaRPr>
          </a:p>
          <a:p>
            <a:pPr lvl="1"/>
            <a:r>
              <a:rPr lang="en-US" sz="2200" dirty="0"/>
              <a:t>Passwords ≈</a:t>
            </a:r>
            <a:r>
              <a:rPr lang="en-US" sz="2200" dirty="0">
                <a:latin typeface="Times New Roman"/>
                <a:cs typeface="Times New Roman"/>
              </a:rPr>
              <a:t>31</a:t>
            </a:r>
            <a:r>
              <a:rPr lang="en-US" sz="2200" dirty="0">
                <a:cs typeface="Calibri"/>
              </a:rPr>
              <a:t> [ShayKomanduri+2010] </a:t>
            </a:r>
            <a:endParaRPr lang="en-US" sz="2200" dirty="0" smtClean="0">
              <a:cs typeface="Calibri"/>
            </a:endParaRPr>
          </a:p>
          <a:p>
            <a:pPr lvl="1"/>
            <a:r>
              <a:rPr lang="en-US" sz="2200" dirty="0" smtClean="0">
                <a:cs typeface="Calibri"/>
              </a:rPr>
              <a:t>User interaction – more entropy means more hassle for the user</a:t>
            </a:r>
            <a:endParaRPr lang="en-US" sz="2200" dirty="0">
              <a:cs typeface="Calibri"/>
            </a:endParaRPr>
          </a:p>
          <a:p>
            <a:r>
              <a:rPr lang="en-US" sz="2400" dirty="0" smtClean="0"/>
              <a:t>Above construction of fuzzy extractors, with the traditional analysis:</a:t>
            </a:r>
            <a:endParaRPr lang="en-US" sz="2400" dirty="0"/>
          </a:p>
          <a:p>
            <a:pPr lvl="1"/>
            <a:r>
              <a:rPr lang="en-US" sz="2200" dirty="0" smtClean="0"/>
              <a:t>Secure sketches loss = redundancy of code ≥ error correcting capability</a:t>
            </a:r>
          </a:p>
          <a:p>
            <a:pPr lvl="1"/>
            <a:r>
              <a:rPr lang="en-US" sz="2200" dirty="0" smtClean="0"/>
              <a:t>Plus randomness extractor loss of </a:t>
            </a:r>
            <a:r>
              <a:rPr lang="en-US" sz="2200" dirty="0" smtClean="0">
                <a:latin typeface="Times New Roman"/>
                <a:cs typeface="Times New Roman"/>
              </a:rPr>
              <a:t>2log (1</a:t>
            </a:r>
            <a:r>
              <a:rPr lang="en-US" sz="2200" i="1" dirty="0" smtClean="0">
                <a:latin typeface="Times New Roman"/>
                <a:cs typeface="Times New Roman"/>
              </a:rPr>
              <a:t>/</a:t>
            </a:r>
            <a:r>
              <a:rPr lang="en-US" sz="2200" i="1" dirty="0" err="1" smtClean="0">
                <a:latin typeface="Times New Roman"/>
                <a:cs typeface="Times New Roman"/>
              </a:rPr>
              <a:t>ε</a:t>
            </a:r>
            <a:r>
              <a:rPr lang="en-US" sz="2200" dirty="0" smtClean="0">
                <a:latin typeface="Times New Roman"/>
                <a:cs typeface="Times New Roman"/>
              </a:rPr>
              <a:t>)</a:t>
            </a:r>
            <a:endParaRPr lang="en-US" sz="2200" dirty="0" smtClean="0"/>
          </a:p>
          <a:p>
            <a:r>
              <a:rPr lang="en-US" sz="2400" dirty="0" smtClean="0"/>
              <a:t>Can we improve on this?</a:t>
            </a:r>
          </a:p>
          <a:p>
            <a:r>
              <a:rPr lang="en-US" sz="2400" dirty="0" smtClean="0"/>
              <a:t>Our suggestion: redefine secure sketches/fuzzy extractors </a:t>
            </a:r>
            <a:r>
              <a:rPr lang="en-US" sz="2400" u="sng" dirty="0" smtClean="0"/>
              <a:t>computationally</a:t>
            </a:r>
          </a:p>
          <a:p>
            <a:pPr lvl="1"/>
            <a:r>
              <a:rPr lang="en-US" sz="2000" dirty="0" smtClean="0"/>
              <a:t>I.e., give up on security against all-powerful adversaries,</a:t>
            </a:r>
            <a:br>
              <a:rPr lang="en-US" sz="2000" dirty="0" smtClean="0"/>
            </a:br>
            <a:r>
              <a:rPr lang="en-US" sz="2000" dirty="0" smtClean="0"/>
              <a:t>limit yourself to computational ones</a:t>
            </a:r>
            <a:endParaRPr lang="en-US" sz="2000" dirty="0"/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3583"/>
            <a:ext cx="8991600" cy="558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Our Results:</a:t>
            </a:r>
          </a:p>
          <a:p>
            <a:pPr marL="0" indent="0">
              <a:buNone/>
            </a:pPr>
            <a:endParaRPr lang="en-US" sz="3300" dirty="0" smtClean="0"/>
          </a:p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We show that defining a secure sketch in computational setting does not improve entropy loss</a:t>
            </a:r>
          </a:p>
          <a:p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We 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based on the Learning with Errors (LWE) problem</a:t>
            </a:r>
          </a:p>
          <a:p>
            <a:pPr lvl="1"/>
            <a:r>
              <a:rPr lang="en-US" dirty="0" smtClean="0"/>
              <a:t>To get it work on distributions other than uniform, we extend hardness of LWE to case when some dimensions have known error</a:t>
            </a:r>
          </a:p>
          <a:p>
            <a:pPr lvl="1"/>
            <a:r>
              <a:rPr lang="en-US" dirty="0" smtClean="0"/>
              <a:t>Caveat: this result shows only feasibility of a different construction and analysis; we do not claim to have a specific set of parameters for beating the traditional construction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19690</TotalTime>
  <Words>2197</Words>
  <Application>Microsoft Macintosh PowerPoint</Application>
  <PresentationFormat>On-screen Show (4:3)</PresentationFormat>
  <Paragraphs>767</Paragraphs>
  <Slides>42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Computational Fuzzy Extractors</vt:lpstr>
      <vt:lpstr>Key Derivation from Noisy Sources</vt:lpstr>
      <vt:lpstr>Fuzzy Extractors</vt:lpstr>
      <vt:lpstr>Fuzzy Extractors</vt:lpstr>
      <vt:lpstr>Fuzzy Extractors</vt:lpstr>
      <vt:lpstr>Secure Sketches</vt:lpstr>
      <vt:lpstr>Secure Sketches</vt:lpstr>
      <vt:lpstr>Entropy Loss From Fuzzy Extractors</vt:lpstr>
      <vt:lpstr>Can we do better in computational setting?</vt:lpstr>
      <vt:lpstr>Computational Secure Sketches</vt:lpstr>
      <vt:lpstr>HILL Secure Sketches  Secure Sketches</vt:lpstr>
      <vt:lpstr>Maybe Relax Info-Theoretic Definition?</vt:lpstr>
      <vt:lpstr>PowerPoint Presentation</vt:lpstr>
      <vt:lpstr>Can we do better in computational setting?</vt:lpstr>
      <vt:lpstr>Building a Computational Fuzzy Extractor</vt:lpstr>
      <vt:lpstr>Building a Computational Fuzzy Extractor</vt:lpstr>
      <vt:lpstr>Building a Computational Fuzzy Extractor</vt:lpstr>
      <vt:lpstr>Learning with Errors</vt:lpstr>
      <vt:lpstr>Learning with Errors</vt:lpstr>
      <vt:lpstr>Our Construction</vt:lpstr>
      <vt:lpstr>Our Construction</vt:lpstr>
      <vt:lpstr>Our Construction</vt:lpstr>
      <vt:lpstr>Our Construction</vt:lpstr>
      <vt:lpstr>Our Construction</vt:lpstr>
      <vt:lpstr>Rep</vt:lpstr>
      <vt:lpstr>Rep</vt:lpstr>
      <vt:lpstr>Rep</vt:lpstr>
      <vt:lpstr>Our Construction</vt:lpstr>
      <vt:lpstr>Our Construction</vt:lpstr>
      <vt:lpstr>Can we do better in computational setting?</vt:lpstr>
      <vt:lpstr>Symbol Fixing Sources</vt:lpstr>
      <vt:lpstr>LWE w/ Fixed Errors</vt:lpstr>
      <vt:lpstr>LWE w/ Fixed Errors</vt:lpstr>
      <vt:lpstr>LWE w/ Fixed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Construction</vt:lpstr>
      <vt:lpstr>Conclusions</vt:lpstr>
      <vt:lpstr>Open Problems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443</cp:revision>
  <dcterms:created xsi:type="dcterms:W3CDTF">2013-03-29T19:18:32Z</dcterms:created>
  <dcterms:modified xsi:type="dcterms:W3CDTF">2013-09-24T16:54:49Z</dcterms:modified>
</cp:coreProperties>
</file>