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Microsoft_Equation5.bin" ContentType="application/vnd.openxmlformats-officedocument.oleObject"/>
  <Override PartName="/ppt/notesSlides/notesSlide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Microsoft_Equation6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84" r:id="rId7"/>
    <p:sldId id="278" r:id="rId8"/>
    <p:sldId id="262" r:id="rId9"/>
    <p:sldId id="263" r:id="rId10"/>
    <p:sldId id="274" r:id="rId11"/>
    <p:sldId id="264" r:id="rId12"/>
    <p:sldId id="265" r:id="rId13"/>
    <p:sldId id="280" r:id="rId14"/>
    <p:sldId id="281" r:id="rId15"/>
    <p:sldId id="282" r:id="rId16"/>
    <p:sldId id="283" r:id="rId17"/>
    <p:sldId id="285" r:id="rId18"/>
    <p:sldId id="293" r:id="rId19"/>
    <p:sldId id="266" r:id="rId20"/>
    <p:sldId id="267" r:id="rId21"/>
    <p:sldId id="268" r:id="rId22"/>
    <p:sldId id="269" r:id="rId23"/>
    <p:sldId id="270" r:id="rId24"/>
    <p:sldId id="271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2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4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Extend hardness of LWE to case when some dimensions have known error</a:t>
            </a:r>
          </a:p>
          <a:p>
            <a:pPr lvl="1"/>
            <a:r>
              <a:rPr lang="en-US" dirty="0" smtClean="0"/>
              <a:t>Construct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for block-fixing sources </a:t>
            </a:r>
            <a:r>
              <a:rPr lang="en-US" sz="2400" dirty="0" smtClean="0"/>
              <a:t>[KampZuckerman07]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6187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  <a:endParaRPr lang="en-US" sz="2200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</a:t>
            </a:r>
            <a:r>
              <a:rPr lang="en-US" sz="2400" dirty="0" smtClean="0">
                <a:latin typeface="Arial" charset="0"/>
              </a:rPr>
              <a:t>Errors</a:t>
            </a:r>
            <a:endParaRPr lang="en-US" sz="2400" dirty="0" smtClean="0">
              <a:latin typeface="Arial" charset="0"/>
            </a:endParaRP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39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such that </a:t>
            </a:r>
            <a:r>
              <a:rPr lang="en-US" i="1" dirty="0" err="1">
                <a:latin typeface="Times New Roman"/>
                <a:cs typeface="Times New Roman"/>
              </a:rPr>
              <a:t>ss</a:t>
            </a:r>
            <a:r>
              <a:rPr lang="en-US" dirty="0"/>
              <a:t> does not provide </a:t>
            </a: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/>
              <a:t>can be recovered from a close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there exist algorithms: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 = sketch(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rec(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&lt;</a:t>
            </a:r>
            <a:r>
              <a:rPr lang="en-US" altLang="ja-JP" i="1" dirty="0" err="1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>
                <a:latin typeface="Times New Roman"/>
                <a:cs typeface="Times New Roman"/>
              </a:rPr>
              <a:t>max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and 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= 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k</a:t>
            </a: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Applying a randomness extractor to HILL entropy produces a pseudorandom </a:t>
            </a:r>
            <a:r>
              <a:rPr lang="en-US" dirty="0" smtClean="0">
                <a:latin typeface="Times New Roman"/>
                <a:cs typeface="Times New Roman"/>
              </a:rPr>
              <a:t>key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27863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2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 1: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dirty="0" smtClean="0"/>
              <a:t>there exists set </a:t>
            </a:r>
            <a:r>
              <a:rPr lang="en-US" i="1" dirty="0" smtClean="0">
                <a:latin typeface="Times New Roman"/>
                <a:cs typeface="Times New Roman"/>
              </a:rPr>
              <a:t>C, |C|</a:t>
            </a:r>
            <a:r>
              <a:rPr lang="en-US" dirty="0" smtClean="0">
                <a:latin typeface="Times New Roman"/>
                <a:cs typeface="Times New Roman"/>
              </a:rPr>
              <a:t>≥2</a:t>
            </a:r>
            <a:r>
              <a:rPr lang="en-US" i="1" baseline="30000" dirty="0" smtClean="0">
                <a:latin typeface="Times New Roman"/>
                <a:cs typeface="Times New Roman"/>
              </a:rPr>
              <a:t>k</a:t>
            </a:r>
            <a:r>
              <a:rPr lang="en-US" baseline="30000" dirty="0" smtClean="0">
                <a:latin typeface="Times New Roman"/>
                <a:cs typeface="Times New Roman"/>
              </a:rPr>
              <a:t>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points of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form an error-correcting code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/>
              <a:t> corrects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/>
              <a:t> random errors on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 1:</a:t>
            </a:r>
            <a:r>
              <a:rPr lang="en-US" dirty="0" smtClean="0"/>
              <a:t> 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9021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may the wrong definition</a:t>
            </a:r>
          </a:p>
          <a:p>
            <a:r>
              <a:rPr lang="en-US" dirty="0" smtClean="0"/>
              <a:t>Definitely 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r>
              <a:rPr lang="en-US" dirty="0" smtClean="0">
                <a:latin typeface="Calibri"/>
                <a:cs typeface="Calibri"/>
              </a:rPr>
              <a:t>Main concern: </a:t>
            </a: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Calibri"/>
                <a:cs typeface="Calibri"/>
              </a:rPr>
              <a:t> acts like a decoder of an error-correcting code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smtClean="0"/>
              <a:t> be the # of points in balls of radius 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Theorem 2: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if we consider unpredictability </a:t>
            </a:r>
            <a:br>
              <a:rPr lang="en-US" dirty="0" smtClean="0"/>
            </a:br>
            <a:r>
              <a:rPr lang="en-US" dirty="0" smtClean="0"/>
              <a:t>of distributions that are 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2) the source can be recovered from the output.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fuzzy extractor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93101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</a:p>
          <a:p>
            <a:pPr marL="0" indent="0" eaLnBrk="1" hangingPunct="1"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Lossless Computational </a:t>
            </a:r>
            <a:r>
              <a:rPr lang="en-US" sz="2400" dirty="0" smtClean="0">
                <a:latin typeface="Arial" charset="0"/>
              </a:rPr>
              <a:t>Fuzzy </a:t>
            </a:r>
            <a:r>
              <a:rPr lang="en-US" sz="2400" dirty="0" smtClean="0">
                <a:latin typeface="Arial" charset="0"/>
              </a:rPr>
              <a:t>Extractor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Need computational assumption that is error-tolerant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Seems natural to use random linear codes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(syndrome decoding is NP-hard)</a:t>
            </a:r>
            <a:r>
              <a:rPr lang="en-US" sz="2000" dirty="0" smtClean="0">
                <a:latin typeface="Arial" charset="0"/>
              </a:rPr>
              <a:t/>
            </a:r>
            <a:br>
              <a:rPr lang="en-US" sz="2000" dirty="0" smtClean="0">
                <a:latin typeface="Arial" charset="0"/>
              </a:rPr>
            </a:br>
            <a:endParaRPr lang="en-US" sz="2000" dirty="0" smtClean="0">
              <a:latin typeface="Arial" charset="0"/>
            </a:endParaRP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8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types of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assume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3469"/>
              </p:ext>
            </p:extLst>
          </p:nvPr>
        </p:nvGraphicFramePr>
        <p:xfrm>
          <a:off x="4789183" y="1884821"/>
          <a:ext cx="988483" cy="70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183" y="1884821"/>
                        <a:ext cx="988483" cy="70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30921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build="p"/>
      <p:bldP spid="28" grpId="0" build="p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factors) in P</a:t>
            </a:r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</a:t>
            </a:r>
            <a:r>
              <a:rPr lang="en-US" dirty="0" smtClean="0"/>
              <a:t>secure </a:t>
            </a:r>
            <a:r>
              <a:rPr lang="en-US" dirty="0" smtClean="0"/>
              <a:t>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cs typeface="Calibri"/>
              </a:rPr>
              <a:t>Hard </a:t>
            </a:r>
            <a:r>
              <a:rPr lang="en-US" dirty="0">
                <a:cs typeface="Calibri"/>
              </a:rPr>
              <a:t>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</a:t>
            </a:r>
            <a:r>
              <a:rPr lang="en-US" dirty="0" smtClean="0">
                <a:latin typeface="Arial" charset="0"/>
              </a:rPr>
              <a:t>samples from source </a:t>
            </a:r>
            <a:r>
              <a:rPr lang="en-US" i="1" dirty="0" smtClean="0">
                <a:latin typeface="Arial" charset="0"/>
              </a:rPr>
              <a:t>must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Ax</a:t>
            </a:r>
            <a:r>
              <a:rPr lang="en-US" dirty="0" smtClean="0">
                <a:latin typeface="Times New Roman"/>
                <a:cs typeface="Times New Roman"/>
              </a:rPr>
              <a:t>+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51403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48597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3. ???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2372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89083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604381" y="5114681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2" grpId="0" animBg="1"/>
      <p:bldP spid="10" grpId="0" uiExpand="1" build="p"/>
      <p:bldP spid="11" grpId="0" animBg="1"/>
      <p:bldP spid="1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689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n random dimensions </a:t>
            </a:r>
          </a:p>
          <a:p>
            <a:pPr lvl="1"/>
            <a:r>
              <a:rPr lang="en-US" dirty="0" smtClean="0"/>
              <a:t>(hopefully, no errors in these dimensions)</a:t>
            </a:r>
          </a:p>
          <a:p>
            <a:r>
              <a:rPr lang="en-US" dirty="0" smtClean="0"/>
              <a:t>Try to compute x using Gaussian elimination on these dimensions</a:t>
            </a:r>
          </a:p>
          <a:p>
            <a:r>
              <a:rPr lang="en-US" dirty="0" smtClean="0"/>
              <a:t>Verify correctness of x using other samples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84095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381459" y="1600200"/>
            <a:ext cx="1411779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-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81458" y="1600200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81458" y="239364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81459" y="3574142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81459" y="440266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3434" y="1990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23435" y="2808349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23435" y="3275226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3435" y="394772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3435" y="41243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23435" y="4276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84095" y="5114681"/>
            <a:ext cx="4444159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expected polynomial time 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3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[DottlingMullerQuade13], dimensions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have linearly more bits than dimensions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Allows us to be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08987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1654"/>
              </p:ext>
            </p:extLst>
          </p:nvPr>
        </p:nvGraphicFramePr>
        <p:xfrm>
          <a:off x="4606620" y="5232400"/>
          <a:ext cx="296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1409700" imgH="215900" progId="Equation.3">
                  <p:embed/>
                </p:oleObj>
              </mc:Choice>
              <mc:Fallback>
                <p:oleObj name="Equation" r:id="rId9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620" y="5232400"/>
                        <a:ext cx="29686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</a:t>
            </a:r>
            <a:r>
              <a:rPr lang="en-US" sz="1800" b="1" dirty="0" smtClean="0">
                <a:latin typeface="Times New Roman"/>
                <a:cs typeface="Times New Roman"/>
              </a:rPr>
              <a:t>are </a:t>
            </a:r>
            <a:r>
              <a:rPr lang="en-US" sz="1800" b="1" dirty="0" smtClean="0">
                <a:latin typeface="Times New Roman"/>
                <a:cs typeface="Times New Roman"/>
              </a:rPr>
              <a:t>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</a:t>
            </a:r>
            <a:r>
              <a:rPr lang="en-US" sz="2600" dirty="0" err="1" smtClean="0">
                <a:latin typeface="Calibri (Body)"/>
                <a:cs typeface="Calibri (Body)"/>
              </a:rPr>
              <a:t>ChandranKanukurthiOstrovskyReyzin</a:t>
            </a:r>
            <a:r>
              <a:rPr lang="en-US" sz="2600" dirty="0" smtClean="0">
                <a:latin typeface="Calibri (Body)"/>
                <a:cs typeface="Calibri (Body)"/>
              </a:rPr>
              <a:t>]</a:t>
            </a: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inverter supporting </a:t>
            </a:r>
            <a:br>
              <a:rPr lang="en-US" dirty="0" smtClean="0"/>
            </a:b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distributions</a:t>
            </a:r>
          </a:p>
          <a:p>
            <a:r>
              <a:rPr lang="en-US" dirty="0" smtClean="0">
                <a:latin typeface="Calibri"/>
                <a:cs typeface="Calibri"/>
              </a:rPr>
              <a:t>Base a lossless fuzzy extractor </a:t>
            </a:r>
            <a:r>
              <a:rPr lang="en-US" smtClean="0">
                <a:latin typeface="Calibri"/>
                <a:cs typeface="Calibri"/>
              </a:rPr>
              <a:t>on </a:t>
            </a:r>
            <a:r>
              <a:rPr lang="en-US" smtClean="0">
                <a:latin typeface="Calibri"/>
                <a:cs typeface="Calibri"/>
              </a:rPr>
              <a:t>other computational assumptions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893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</a:t>
            </a:r>
            <a:r>
              <a:rPr lang="en-US" sz="1600" dirty="0" smtClean="0"/>
              <a:t>the </a:t>
            </a:r>
            <a:r>
              <a:rPr lang="en-US" sz="1600" dirty="0" smtClean="0"/>
              <a:t>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887585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988625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68563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14867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56858" y="5418667"/>
            <a:ext cx="5927288" cy="125023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02414"/>
              </p:ext>
            </p:extLst>
          </p:nvPr>
        </p:nvGraphicFramePr>
        <p:xfrm>
          <a:off x="3827463" y="6272213"/>
          <a:ext cx="4318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2616200" imgH="241300" progId="Equation.3">
                  <p:embed/>
                </p:oleObj>
              </mc:Choice>
              <mc:Fallback>
                <p:oleObj name="Equation" r:id="rId4" imgW="2616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7463" y="6272213"/>
                        <a:ext cx="43180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46695" y="3813976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1" build="p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</a:t>
            </a:r>
            <a:r>
              <a:rPr lang="en-US" sz="1600" dirty="0" smtClean="0"/>
              <a:t>the </a:t>
            </a:r>
            <a:r>
              <a:rPr lang="en-US" sz="1600" dirty="0" smtClean="0"/>
              <a:t>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biometrics have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100</a:t>
            </a:r>
            <a:r>
              <a:rPr lang="en-US" i="1" dirty="0" smtClean="0">
                <a:latin typeface="Times New Roman"/>
                <a:cs typeface="Times New Roman"/>
              </a:rPr>
              <a:t>-200</a:t>
            </a:r>
            <a:r>
              <a:rPr lang="en-US" dirty="0" smtClean="0"/>
              <a:t> bits of entropy</a:t>
            </a:r>
          </a:p>
          <a:p>
            <a:r>
              <a:rPr lang="en-US" dirty="0" smtClean="0"/>
              <a:t>Entropy 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r>
              <a:rPr lang="en-US" dirty="0" smtClean="0"/>
              <a:t>Fuzzy 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twice the error correcting capability of the code </a:t>
            </a:r>
          </a:p>
          <a:p>
            <a:pPr lvl="2"/>
            <a:r>
              <a:rPr lang="en-US" dirty="0" smtClean="0"/>
              <a:t>For error rates of </a:t>
            </a:r>
            <a:r>
              <a:rPr lang="en-US" i="1" dirty="0" smtClean="0">
                <a:latin typeface="Times New Roman"/>
                <a:cs typeface="Times New Roman"/>
              </a:rPr>
              <a:t>10-20%</a:t>
            </a:r>
            <a:r>
              <a:rPr lang="en-US" dirty="0" smtClean="0"/>
              <a:t>, equates to </a:t>
            </a:r>
            <a:r>
              <a:rPr lang="en-US" i="1" dirty="0" smtClean="0">
                <a:latin typeface="Times New Roman"/>
                <a:cs typeface="Times New Roman"/>
              </a:rPr>
              <a:t>10-40</a:t>
            </a:r>
            <a:r>
              <a:rPr lang="en-US" dirty="0" smtClean="0"/>
              <a:t> 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log (</a:t>
            </a:r>
            <a:r>
              <a:rPr lang="en-US" i="1" dirty="0" smtClean="0">
                <a:latin typeface="Times New Roman"/>
                <a:cs typeface="Times New Roman"/>
              </a:rPr>
              <a:t>1/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i="1" dirty="0" smtClean="0">
                <a:latin typeface="Times New Roman"/>
                <a:cs typeface="Times New Roman"/>
              </a:rPr>
              <a:t>60-100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After these losses the key may be too short to be useful: </a:t>
            </a:r>
            <a:r>
              <a:rPr lang="en-US" i="1" dirty="0" smtClean="0">
                <a:latin typeface="Times New Roman"/>
                <a:cs typeface="Times New Roman"/>
              </a:rPr>
              <a:t>30-60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4725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867129"/>
            <a:ext cx="4267200" cy="1900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entropy retained by a secure sketch is bounded by the best error-correcting code that can correct 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 random errors with high probability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50519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2115</Words>
  <Application>Microsoft Macintosh PowerPoint</Application>
  <PresentationFormat>On-screen Show (4:3)</PresentationFormat>
  <Paragraphs>561</Paragraphs>
  <Slides>40</Slides>
  <Notes>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Microsoft Equation</vt:lpstr>
      <vt:lpstr>Equation</vt:lpstr>
      <vt:lpstr>Computational Fuzzy Extractors</vt:lpstr>
      <vt:lpstr>Outline</vt:lpstr>
      <vt:lpstr>Noisy Distributions</vt:lpstr>
      <vt:lpstr>Security from Noisy Data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Results</vt:lpstr>
      <vt:lpstr>Outline</vt:lpstr>
      <vt:lpstr>Computational Secure Sketch</vt:lpstr>
      <vt:lpstr>HILL Secure Sketch</vt:lpstr>
      <vt:lpstr>HILL Secure Sketches     Secure Sketches</vt:lpstr>
      <vt:lpstr>Can sketches be unpredictable?</vt:lpstr>
      <vt:lpstr>Maximum unpredictability conditioned on ss</vt:lpstr>
      <vt:lpstr>Outline</vt:lpstr>
      <vt:lpstr>Our construction</vt:lpstr>
      <vt:lpstr>Solving random linear equations</vt:lpstr>
      <vt:lpstr>Learning with Errors</vt:lpstr>
      <vt:lpstr>Learning with Errors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block fixing sources</vt:lpstr>
      <vt:lpstr>Our construction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56</cp:revision>
  <dcterms:created xsi:type="dcterms:W3CDTF">2013-03-29T19:18:32Z</dcterms:created>
  <dcterms:modified xsi:type="dcterms:W3CDTF">2013-04-02T13:29:27Z</dcterms:modified>
</cp:coreProperties>
</file>