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5.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6.bin" ContentType="application/vnd.openxmlformats-officedocument.oleObject"/>
  <Override PartName="/ppt/notesSlides/notesSlide13.xml" ContentType="application/vnd.openxmlformats-officedocument.presentationml.notesSlide+xml"/>
  <Override PartName="/ppt/embeddings/oleObject7.bin" ContentType="application/vnd.openxmlformats-officedocument.oleObject"/>
  <Override PartName="/ppt/notesSlides/notesSlide14.xml" ContentType="application/vnd.openxmlformats-officedocument.presentationml.notesSlide+xml"/>
  <Override PartName="/ppt/embeddings/oleObject8.bin" ContentType="application/vnd.openxmlformats-officedocument.oleObject"/>
  <Override PartName="/ppt/notesSlides/notesSlide15.xml" ContentType="application/vnd.openxmlformats-officedocument.presentationml.notesSlide+xml"/>
  <Override PartName="/ppt/embeddings/oleObject9.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0.bin" ContentType="application/vnd.openxmlformats-officedocument.oleObject"/>
  <Override PartName="/ppt/notesSlides/notesSlide18.xml" ContentType="application/vnd.openxmlformats-officedocument.presentationml.notesSlide+xml"/>
  <Override PartName="/ppt/embeddings/oleObject11.bin" ContentType="application/vnd.openxmlformats-officedocument.oleObject"/>
  <Override PartName="/ppt/notesSlides/notesSlide19.xml" ContentType="application/vnd.openxmlformats-officedocument.presentationml.notesSlide+xml"/>
  <Override PartName="/ppt/embeddings/oleObject12.bin" ContentType="application/vnd.openxmlformats-officedocument.oleObject"/>
  <Override PartName="/ppt/notesSlides/notesSlide20.xml" ContentType="application/vnd.openxmlformats-officedocument.presentationml.notesSlide+xml"/>
  <Override PartName="/ppt/embeddings/oleObject13.bin" ContentType="application/vnd.openxmlformats-officedocument.oleObject"/>
  <Override PartName="/ppt/notesSlides/notesSlide21.xml" ContentType="application/vnd.openxmlformats-officedocument.presentationml.notesSlide+xml"/>
  <Override PartName="/ppt/embeddings/oleObject14.bin" ContentType="application/vnd.openxmlformats-officedocument.oleObject"/>
  <Override PartName="/ppt/notesSlides/notesSlide22.xml" ContentType="application/vnd.openxmlformats-officedocument.presentationml.notesSlide+xml"/>
  <Override PartName="/ppt/embeddings/oleObject15.bin" ContentType="application/vnd.openxmlformats-officedocument.oleObject"/>
  <Override PartName="/ppt/notesSlides/notesSlide23.xml" ContentType="application/vnd.openxmlformats-officedocument.presentationml.notesSlide+xml"/>
  <Override PartName="/ppt/embeddings/oleObject16.bin" ContentType="application/vnd.openxmlformats-officedocument.oleObject"/>
  <Override PartName="/ppt/notesSlides/notesSlide24.xml" ContentType="application/vnd.openxmlformats-officedocument.presentationml.notesSlide+xml"/>
  <Override PartName="/ppt/embeddings/oleObject17.bin" ContentType="application/vnd.openxmlformats-officedocument.oleObject"/>
  <Override PartName="/ppt/notesSlides/notesSlide25.xml" ContentType="application/vnd.openxmlformats-officedocument.presentationml.notesSlide+xml"/>
  <Override PartName="/ppt/embeddings/oleObject18.bin" ContentType="application/vnd.openxmlformats-officedocument.oleObject"/>
  <Override PartName="/ppt/notesSlides/notesSlide26.xml" ContentType="application/vnd.openxmlformats-officedocument.presentationml.notesSlide+xml"/>
  <Override PartName="/ppt/embeddings/oleObject19.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20.bin" ContentType="application/vnd.openxmlformats-officedocument.oleObject"/>
  <Override PartName="/ppt/notesSlides/notesSlide29.xml" ContentType="application/vnd.openxmlformats-officedocument.presentationml.notesSlide+xml"/>
  <Override PartName="/ppt/embeddings/oleObject21.bin" ContentType="application/vnd.openxmlformats-officedocument.oleObject"/>
  <Override PartName="/ppt/notesSlides/notesSlide30.xml" ContentType="application/vnd.openxmlformats-officedocument.presentationml.notesSlide+xml"/>
  <Override PartName="/ppt/embeddings/oleObject22.bin" ContentType="application/vnd.openxmlformats-officedocument.oleObject"/>
  <Override PartName="/ppt/notesSlides/notesSlide31.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notesSlides/notesSlide32.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33.xml" ContentType="application/vnd.openxmlformats-officedocument.presentationml.notesSlide+xml"/>
  <Override PartName="/ppt/embeddings/oleObject27.bin" ContentType="application/vnd.openxmlformats-officedocument.oleObject"/>
  <Override PartName="/ppt/notesSlides/notesSlide34.xml" ContentType="application/vnd.openxmlformats-officedocument.presentationml.notesSlide+xml"/>
  <Override PartName="/ppt/embeddings/oleObject28.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embeddings/Microsoft_Equation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7" r:id="rId2"/>
    <p:sldId id="259" r:id="rId3"/>
    <p:sldId id="308" r:id="rId4"/>
    <p:sldId id="365" r:id="rId5"/>
    <p:sldId id="366" r:id="rId6"/>
    <p:sldId id="367" r:id="rId7"/>
    <p:sldId id="368" r:id="rId8"/>
    <p:sldId id="370" r:id="rId9"/>
    <p:sldId id="369" r:id="rId10"/>
    <p:sldId id="371" r:id="rId11"/>
    <p:sldId id="372" r:id="rId12"/>
    <p:sldId id="373" r:id="rId13"/>
    <p:sldId id="375" r:id="rId14"/>
    <p:sldId id="374" r:id="rId15"/>
    <p:sldId id="376" r:id="rId16"/>
    <p:sldId id="401" r:id="rId17"/>
    <p:sldId id="377" r:id="rId18"/>
    <p:sldId id="378" r:id="rId19"/>
    <p:sldId id="379" r:id="rId20"/>
    <p:sldId id="382" r:id="rId21"/>
    <p:sldId id="380" r:id="rId22"/>
    <p:sldId id="381" r:id="rId23"/>
    <p:sldId id="383" r:id="rId24"/>
    <p:sldId id="384" r:id="rId25"/>
    <p:sldId id="385" r:id="rId26"/>
    <p:sldId id="388" r:id="rId27"/>
    <p:sldId id="402" r:id="rId28"/>
    <p:sldId id="403" r:id="rId29"/>
    <p:sldId id="386" r:id="rId30"/>
    <p:sldId id="404" r:id="rId31"/>
    <p:sldId id="389" r:id="rId32"/>
    <p:sldId id="405" r:id="rId33"/>
    <p:sldId id="390" r:id="rId34"/>
    <p:sldId id="391" r:id="rId35"/>
    <p:sldId id="392" r:id="rId36"/>
    <p:sldId id="393" r:id="rId37"/>
    <p:sldId id="394" r:id="rId38"/>
    <p:sldId id="395" r:id="rId39"/>
    <p:sldId id="396" r:id="rId40"/>
    <p:sldId id="398" r:id="rId41"/>
    <p:sldId id="397" r:id="rId42"/>
    <p:sldId id="406" r:id="rId43"/>
    <p:sldId id="399" r:id="rId44"/>
    <p:sldId id="400"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77179" autoAdjust="0"/>
  </p:normalViewPr>
  <p:slideViewPr>
    <p:cSldViewPr snapToGrid="0" snapToObjects="1">
      <p:cViewPr>
        <p:scale>
          <a:sx n="130" d="100"/>
          <a:sy n="130" d="100"/>
        </p:scale>
        <p:origin x="-1168" y="-34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2/27/14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326834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Gen</a:t>
            </a:r>
            <a:r>
              <a:rPr lang="en-US" baseline="0" dirty="0" smtClean="0"/>
              <a:t> we add the coins c_0.</a:t>
            </a:r>
          </a:p>
          <a:p>
            <a:r>
              <a:rPr lang="en-US" baseline="0" dirty="0" smtClean="0"/>
              <a:t>&lt;click&gt;</a:t>
            </a:r>
          </a:p>
          <a:p>
            <a:r>
              <a:rPr lang="en-US" baseline="0" dirty="0" smtClean="0"/>
              <a:t>For the places where </a:t>
            </a:r>
            <a:r>
              <a:rPr lang="en-US" baseline="0" dirty="0" err="1" smtClean="0"/>
              <a:t>c^I</a:t>
            </a:r>
            <a:r>
              <a:rPr lang="en-US" baseline="0" dirty="0" smtClean="0"/>
              <a:t> was 1, we no longer are obfuscating the true value of the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173239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we obfuscate</a:t>
            </a:r>
            <a:r>
              <a:rPr lang="en-US" baseline="0" dirty="0" smtClean="0"/>
              <a:t> random symbols in these places.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376423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by running</a:t>
            </a:r>
            <a:r>
              <a:rPr lang="en-US" baseline="0" dirty="0" smtClean="0"/>
              <a:t> the obfuscations we can recover the majority of bits of c_0.  </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252652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get a new string that agrees that c_0 in most locations.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1114701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can recover</a:t>
            </a:r>
            <a:r>
              <a:rPr lang="en-US" baseline="0" dirty="0" smtClean="0"/>
              <a:t> most of our coins this admits a natural solution.</a:t>
            </a:r>
          </a:p>
          <a:p>
            <a:r>
              <a:rPr lang="en-US" baseline="0" dirty="0" smtClean="0"/>
              <a:t>&lt;click&gt;</a:t>
            </a:r>
          </a:p>
          <a:p>
            <a:r>
              <a:rPr lang="en-US" baseline="0" dirty="0" smtClean="0"/>
              <a:t>Instead of selecting our coins uniformly we sample the coins from the </a:t>
            </a:r>
            <a:r>
              <a:rPr lang="en-US" baseline="0" dirty="0" err="1" smtClean="0"/>
              <a:t>codewords</a:t>
            </a:r>
            <a:r>
              <a:rPr lang="en-US" baseline="0" dirty="0" smtClean="0"/>
              <a:t> of some error correcting code.</a:t>
            </a:r>
          </a:p>
          <a:p>
            <a:r>
              <a:rPr lang="en-US" baseline="0" dirty="0" smtClean="0"/>
              <a:t>&lt;click&gt;</a:t>
            </a:r>
          </a:p>
          <a:p>
            <a:r>
              <a:rPr lang="en-US" baseline="0" dirty="0" smtClean="0"/>
              <a:t>We modify Gen with this change.</a:t>
            </a:r>
          </a:p>
          <a:p>
            <a:r>
              <a:rPr lang="en-US" baseline="0" dirty="0" smtClean="0"/>
              <a:t>&lt;click&gt;</a:t>
            </a:r>
          </a:p>
          <a:p>
            <a:r>
              <a:rPr lang="en-US" baseline="0" dirty="0" smtClean="0"/>
              <a:t>We get most bits of c_0 back.</a:t>
            </a:r>
          </a:p>
          <a:p>
            <a:r>
              <a:rPr lang="en-US" baseline="0" dirty="0" smtClean="0"/>
              <a:t>&lt;click&gt;</a:t>
            </a:r>
          </a:p>
          <a:p>
            <a:r>
              <a:rPr lang="en-US" baseline="0" dirty="0" smtClean="0"/>
              <a:t>We then run the decoding algorithm of the error correcting code to correctly recover c_0.</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1470575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we’ll use c as our “key” (recall we don’t need c to be uniform just to have computational entropy)</a:t>
            </a:r>
          </a:p>
          <a:p>
            <a:r>
              <a:rPr lang="en-US" baseline="0" dirty="0" smtClean="0"/>
              <a:t>&lt;click&gt;</a:t>
            </a:r>
          </a:p>
          <a:p>
            <a:r>
              <a:rPr lang="en-US" baseline="0" dirty="0" smtClean="0"/>
              <a:t>This allows us to complete our picture and output the key.  That is our first construction.  Any questions before I proceed to analysis of the first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4224877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However, we do have several</a:t>
            </a:r>
            <a:r>
              <a:rPr lang="en-US" baseline="0" dirty="0" smtClean="0"/>
              <a:t> positive example of distributions that are block </a:t>
            </a:r>
            <a:r>
              <a:rPr lang="en-US" baseline="0" dirty="0" err="1" smtClean="0"/>
              <a:t>unguessable</a:t>
            </a:r>
            <a:r>
              <a:rPr lang="en-US" baseline="0" dirty="0" smtClean="0"/>
              <a:t>.  Block fixing sources due to Kamp and Zuckerman, any source where blocks are independent and many have entropy, and sources where all blocks have super-logarithmic entropy (but may be arbitrarily correlated)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2579708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 the information-theoretic</a:t>
            </a:r>
            <a:r>
              <a:rPr lang="en-US" baseline="0" dirty="0" smtClean="0"/>
              <a:t> realm obtaining as many key bits as possible is the primary goal.  In the computational world, once there are enough bits to run a computational extractor, we are done (as these can be expanded).  The interesting question is what classes of distributions can we get a meaningful amount of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1340454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our construction works for negative minimum usable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267981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summarize we are able to reduce the entropy requirement at the cost of reduced error correction.  This may also prevent sensitive information leakage that may be revealed by obfuscating symbols individually.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1683045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A computational</a:t>
            </a:r>
            <a:r>
              <a:rPr lang="en-US" baseline="0" dirty="0" smtClean="0"/>
              <a:t> fuzzy extractor outputs a pseudorandom key.  We will do something a little bit easier.  We will produce an output c that has computational entropy.  The notion of entropy we’ll use is conditional HILL entropy.</a:t>
            </a:r>
          </a:p>
          <a:p>
            <a:r>
              <a:rPr lang="en-US" baseline="0" dirty="0" smtClean="0"/>
              <a:t>&lt;click&gt;</a:t>
            </a:r>
          </a:p>
          <a:p>
            <a:r>
              <a:rPr lang="en-US" baseline="0" dirty="0" smtClean="0"/>
              <a:t>A random variable c has conditional HILL entropy if it is indistinguishable from a random variable c’ that has true entropy (conditioned on the public value p).</a:t>
            </a:r>
          </a:p>
          <a:p>
            <a:r>
              <a:rPr lang="en-US" baseline="0" dirty="0" smtClean="0"/>
              <a:t>&lt;click&gt;</a:t>
            </a:r>
          </a:p>
          <a:p>
            <a:r>
              <a:rPr lang="en-US" baseline="0" dirty="0" smtClean="0"/>
              <a:t>We call the object that outputs such a c a computational fuzzy conductor.  The work of </a:t>
            </a:r>
            <a:r>
              <a:rPr lang="en-US" baseline="0" dirty="0" err="1" smtClean="0"/>
              <a:t>Kanukurthi</a:t>
            </a:r>
            <a:r>
              <a:rPr lang="en-US" baseline="0" dirty="0" smtClean="0"/>
              <a:t> and </a:t>
            </a:r>
            <a:r>
              <a:rPr lang="en-US" baseline="0" dirty="0" err="1" smtClean="0"/>
              <a:t>Reyzin</a:t>
            </a:r>
            <a:r>
              <a:rPr lang="en-US" baseline="0" dirty="0" smtClean="0"/>
              <a:t> introduces an information-theoretic version of such an object.</a:t>
            </a:r>
          </a:p>
          <a:p>
            <a:r>
              <a:rPr lang="en-US" baseline="0" dirty="0" smtClean="0"/>
              <a:t>&lt;click&gt;</a:t>
            </a:r>
          </a:p>
          <a:p>
            <a:r>
              <a:rPr lang="en-US" baseline="0" dirty="0" smtClean="0"/>
              <a:t>The good news is that standard techniques convert a computational fuzzy conductor into a computational fuzzy extractor.  All we need to apply is a information-theoretic or computational randomness extractor to the output c.</a:t>
            </a:r>
          </a:p>
          <a:p>
            <a:r>
              <a:rPr lang="en-US" baseline="0" dirty="0" smtClean="0"/>
              <a:t>&lt;click&gt;</a:t>
            </a:r>
          </a:p>
          <a:p>
            <a:r>
              <a:rPr lang="en-US" baseline="0" dirty="0" smtClean="0"/>
              <a:t>Our focus will be on ensuring that our output has computational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09355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223956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6183B97-7D03-374D-AECD-E740583BEFF3}" type="datetimeFigureOut">
              <a:rPr lang="en-US" smtClean="0"/>
              <a:t>2/27/14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6183B97-7D03-374D-AECD-E740583BEFF3}" type="datetimeFigureOut">
              <a:rPr lang="en-US" smtClean="0"/>
              <a:t>2/27/14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6183B97-7D03-374D-AECD-E740583BEFF3}" type="datetimeFigureOut">
              <a:rPr lang="en-US" smtClean="0"/>
              <a:t>2/27/14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6183B97-7D03-374D-AECD-E740583BEFF3}" type="datetimeFigureOut">
              <a:rPr lang="en-US" smtClean="0"/>
              <a:t>2/27/14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6183B97-7D03-374D-AECD-E740583BEFF3}" type="datetimeFigureOut">
              <a:rPr lang="en-US" smtClean="0"/>
              <a:t>2/27/14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6183B97-7D03-374D-AECD-E740583BEFF3}" type="datetimeFigureOut">
              <a:rPr lang="en-US" smtClean="0"/>
              <a:t>2/27/14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6183B97-7D03-374D-AECD-E740583BEFF3}" type="datetimeFigureOut">
              <a:rPr lang="en-US" smtClean="0"/>
              <a:t>2/27/14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6183B97-7D03-374D-AECD-E740583BEFF3}" type="datetimeFigureOut">
              <a:rPr lang="en-US" smtClean="0"/>
              <a:t>2/27/14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6183B97-7D03-374D-AECD-E740583BEFF3}" type="datetimeFigureOut">
              <a:rPr lang="en-US" smtClean="0"/>
              <a:t>2/27/14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6183B97-7D03-374D-AECD-E740583BEFF3}" type="datetimeFigureOut">
              <a:rPr lang="en-US" smtClean="0"/>
              <a:t>2/27/14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a:t>
            </a:r>
            <a:r>
              <a:rPr lang="en-US" dirty="0" smtClean="0"/>
              <a:t>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6.bin"/><Relationship Id="rId5" Type="http://schemas.openxmlformats.org/officeDocument/2006/relationships/image" Target="../media/image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7.bin"/><Relationship Id="rId5" Type="http://schemas.openxmlformats.org/officeDocument/2006/relationships/image" Target="../media/image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8.bin"/><Relationship Id="rId5" Type="http://schemas.openxmlformats.org/officeDocument/2006/relationships/image" Target="../media/image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9.bin"/><Relationship Id="rId5" Type="http://schemas.openxmlformats.org/officeDocument/2006/relationships/image" Target="../media/image6.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0.bin"/><Relationship Id="rId5" Type="http://schemas.openxmlformats.org/officeDocument/2006/relationships/image" Target="../media/image6.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1.bin"/><Relationship Id="rId5" Type="http://schemas.openxmlformats.org/officeDocument/2006/relationships/image" Target="../media/image6.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2.bin"/><Relationship Id="rId5" Type="http://schemas.openxmlformats.org/officeDocument/2006/relationships/image" Target="../media/image6.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3.bin"/><Relationship Id="rId5" Type="http://schemas.openxmlformats.org/officeDocument/2006/relationships/image" Target="../media/image6.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4.bin"/><Relationship Id="rId5" Type="http://schemas.openxmlformats.org/officeDocument/2006/relationships/image" Target="../media/image6.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5.bin"/><Relationship Id="rId5" Type="http://schemas.openxmlformats.org/officeDocument/2006/relationships/image" Target="../media/image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6.bin"/><Relationship Id="rId5" Type="http://schemas.openxmlformats.org/officeDocument/2006/relationships/image" Target="../media/image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7.bin"/><Relationship Id="rId5" Type="http://schemas.openxmlformats.org/officeDocument/2006/relationships/image" Target="../media/image6.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8.bin"/><Relationship Id="rId5" Type="http://schemas.openxmlformats.org/officeDocument/2006/relationships/image" Target="../media/image6.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9.bin"/><Relationship Id="rId5" Type="http://schemas.openxmlformats.org/officeDocument/2006/relationships/image" Target="../media/image9.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0.bin"/><Relationship Id="rId5" Type="http://schemas.openxmlformats.org/officeDocument/2006/relationships/image" Target="../media/image9.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1.bin"/><Relationship Id="rId5" Type="http://schemas.openxmlformats.org/officeDocument/2006/relationships/image" Target="../media/image9.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2.bin"/><Relationship Id="rId5" Type="http://schemas.openxmlformats.org/officeDocument/2006/relationships/image" Target="../media/image9.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3.bin"/><Relationship Id="rId5" Type="http://schemas.openxmlformats.org/officeDocument/2006/relationships/image" Target="../media/image10.emf"/><Relationship Id="rId6" Type="http://schemas.openxmlformats.org/officeDocument/2006/relationships/oleObject" Target="../embeddings/oleObject24.bin"/><Relationship Id="rId7" Type="http://schemas.openxmlformats.org/officeDocument/2006/relationships/image" Target="../media/image11.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5.bin"/><Relationship Id="rId5" Type="http://schemas.openxmlformats.org/officeDocument/2006/relationships/image" Target="../media/image10.emf"/><Relationship Id="rId6" Type="http://schemas.openxmlformats.org/officeDocument/2006/relationships/oleObject" Target="../embeddings/oleObject26.bin"/><Relationship Id="rId7" Type="http://schemas.openxmlformats.org/officeDocument/2006/relationships/image" Target="../media/image12.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6.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28.bin"/><Relationship Id="rId5" Type="http://schemas.openxmlformats.org/officeDocument/2006/relationships/image" Target="../media/image6.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Microsoft_Equation1.bin"/><Relationship Id="rId5" Type="http://schemas.openxmlformats.org/officeDocument/2006/relationships/image" Target="../media/image13.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
        <p:nvSpPr>
          <p:cNvPr id="4" name="Rectangle 3"/>
          <p:cNvSpPr/>
          <p:nvPr/>
        </p:nvSpPr>
        <p:spPr>
          <a:xfrm>
            <a:off x="28862" y="5553652"/>
            <a:ext cx="8494144" cy="738664"/>
          </a:xfrm>
          <a:prstGeom prst="rect">
            <a:avLst/>
          </a:prstGeom>
        </p:spPr>
        <p:txBody>
          <a:bodyPr wrap="square">
            <a:spAutoFit/>
          </a:bodyPr>
          <a:lstStyle/>
          <a:p>
            <a:r>
              <a:rPr lang="en-US" sz="1400" dirty="0" smtClean="0"/>
              <a:t>The Lincoln Laboratory portion of this work </a:t>
            </a:r>
            <a:r>
              <a:rPr lang="en-US" sz="1400" dirty="0"/>
              <a:t>is sponsored by Assistant Secretary of Defense for Research &amp; </a:t>
            </a:r>
            <a:r>
              <a:rPr lang="en-US" sz="1400" dirty="0" smtClean="0"/>
              <a:t>Engineering under </a:t>
            </a:r>
            <a:r>
              <a:rPr lang="en-US" sz="1400" dirty="0"/>
              <a:t>Air Force Contract FA8721-05-C-0002. Opinions, interpretations</a:t>
            </a:r>
            <a:r>
              <a:rPr lang="en-US" sz="1400" dirty="0" smtClean="0"/>
              <a:t>, conclusions </a:t>
            </a:r>
            <a:r>
              <a:rPr lang="en-US" sz="1400" dirty="0"/>
              <a:t>and recommendations are those of the </a:t>
            </a:r>
            <a:r>
              <a:rPr lang="en-US" sz="1400" dirty="0" smtClean="0"/>
              <a:t>author and </a:t>
            </a:r>
            <a:r>
              <a:rPr lang="en-US" sz="1400" dirty="0"/>
              <a:t>are not </a:t>
            </a:r>
            <a:r>
              <a:rPr lang="en-US" sz="1400" dirty="0" smtClean="0"/>
              <a:t>necessarily endorsed </a:t>
            </a:r>
            <a:r>
              <a:rPr lang="en-US" sz="1400" dirty="0"/>
              <a:t>by the United States Government.</a:t>
            </a: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r>
              <a:rPr lang="en-US" sz="2000" dirty="0" smtClean="0"/>
              <a:t>]</a:t>
            </a:r>
            <a:endParaRPr lang="en-US" sz="2800" dirty="0" smtClean="0"/>
          </a:p>
          <a:p>
            <a:endParaRPr lang="en-US" sz="2800" dirty="0" smtClean="0"/>
          </a:p>
          <a:p>
            <a:r>
              <a:rPr lang="en-US" sz="2800" dirty="0" smtClean="0"/>
              <a:t>Possible for point programs </a:t>
            </a:r>
            <a:br>
              <a:rPr lang="en-US" sz="2800" dirty="0" smtClean="0"/>
            </a:br>
            <a:r>
              <a:rPr lang="en-US" sz="2800" dirty="0" smtClean="0"/>
              <a:t/>
            </a:r>
            <a:br>
              <a:rPr lang="en-US" sz="2800" dirty="0" smtClean="0"/>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1" name="Rectangle 20"/>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2" name="Rectangle 21"/>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2730500"/>
            <a:ext cx="3937000" cy="2032000"/>
          </a:xfrm>
          <a:prstGeom prst="rect">
            <a:avLst/>
          </a:prstGeom>
          <a:gradFill flip="none" rotWithShape="1">
            <a:gsLst>
              <a:gs pos="0">
                <a:schemeClr val="bg1">
                  <a:lumMod val="50000"/>
                </a:schemeClr>
              </a:gs>
              <a:gs pos="100000">
                <a:schemeClr val="tx1"/>
              </a:gs>
            </a:gsLst>
            <a:lin ang="81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8978" y="1112663"/>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dirty="0" smtClean="0">
                <a:latin typeface="Times New Roman"/>
                <a:cs typeface="Times New Roman"/>
              </a:rPr>
              <a:t>x=w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 </a:t>
            </a:r>
            <a:br>
              <a:rPr lang="en-US" sz="2800" dirty="0" smtClean="0"/>
            </a:br>
            <a:endParaRPr lang="en-US" sz="2800" dirty="0" smtClean="0"/>
          </a:p>
          <a:p>
            <a:pPr lvl="1"/>
            <a:r>
              <a:rPr lang="en-US" sz="2000" dirty="0" smtClean="0"/>
              <a:t>We use a strong version achievable under number-theoretic assumptions (composable </a:t>
            </a:r>
            <a:br>
              <a:rPr lang="en-US" sz="2000" dirty="0" smtClean="0"/>
            </a:br>
            <a:r>
              <a:rPr lang="en-US" sz="2000" dirty="0" smtClean="0"/>
              <a:t>virtual gray-box obfuscation </a:t>
            </a:r>
            <a:r>
              <a:rPr lang="en-US" sz="1800" dirty="0" smtClean="0"/>
              <a:t>[BitanskiCanetti10] </a:t>
            </a:r>
            <a:r>
              <a:rPr lang="en-US" sz="2000" dirty="0" smtClean="0"/>
              <a:t>)</a:t>
            </a:r>
            <a:endParaRPr lang="en-US" dirty="0" smtClean="0"/>
          </a:p>
          <a:p>
            <a:endParaRPr lang="en-US" sz="2000" dirty="0"/>
          </a:p>
        </p:txBody>
      </p:sp>
      <p:sp>
        <p:nvSpPr>
          <p:cNvPr id="24" name="Rectangle 23"/>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5" name="Rectangle 24"/>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rot="5400000">
            <a:off x="5085352" y="2722484"/>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31"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529946" cy="461665"/>
            <a:chOff x="637563" y="4042853"/>
            <a:chExt cx="52994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638016" y="5287119"/>
            <a:ext cx="837943" cy="537658"/>
            <a:chOff x="1316332" y="6095656"/>
            <a:chExt cx="837943" cy="537658"/>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74338" y="614836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grpSp>
        <p:nvGrpSpPr>
          <p:cNvPr id="77" name="Group 76"/>
          <p:cNvGrpSpPr/>
          <p:nvPr/>
        </p:nvGrpSpPr>
        <p:grpSpPr>
          <a:xfrm>
            <a:off x="5891886" y="5307192"/>
            <a:ext cx="867250" cy="528206"/>
            <a:chOff x="1316332" y="6095656"/>
            <a:chExt cx="867250" cy="52820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503645" y="613891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15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i="1"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529946" cy="461665"/>
            <a:chOff x="637563" y="4042853"/>
            <a:chExt cx="52994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9" name="Group 48"/>
          <p:cNvGrpSpPr/>
          <p:nvPr/>
        </p:nvGrpSpPr>
        <p:grpSpPr>
          <a:xfrm>
            <a:off x="2638016" y="5287119"/>
            <a:ext cx="839985" cy="537926"/>
            <a:chOff x="1316332" y="6095656"/>
            <a:chExt cx="839985" cy="537926"/>
          </a:xfrm>
        </p:grpSpPr>
        <p:sp>
          <p:nvSpPr>
            <p:cNvPr id="50" name="Rectangle 4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1" name="Rectangle 50"/>
            <p:cNvSpPr/>
            <p:nvPr/>
          </p:nvSpPr>
          <p:spPr>
            <a:xfrm>
              <a:off x="1476380" y="614863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grpSp>
        <p:nvGrpSpPr>
          <p:cNvPr id="52" name="Group 51"/>
          <p:cNvGrpSpPr/>
          <p:nvPr/>
        </p:nvGrpSpPr>
        <p:grpSpPr>
          <a:xfrm>
            <a:off x="5891886" y="5307192"/>
            <a:ext cx="868811" cy="526997"/>
            <a:chOff x="1316332" y="6095656"/>
            <a:chExt cx="868811" cy="526997"/>
          </a:xfrm>
        </p:grpSpPr>
        <p:sp>
          <p:nvSpPr>
            <p:cNvPr id="53" name="Rectangle 5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4" name="Rectangle 53"/>
            <p:cNvSpPr/>
            <p:nvPr/>
          </p:nvSpPr>
          <p:spPr>
            <a:xfrm>
              <a:off x="1505206" y="613770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2"/>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9"/>
                                        </p:tgtEl>
                                      </p:cBhvr>
                                    </p:animEffect>
                                    <p:set>
                                      <p:cBhvr>
                                        <p:cTn id="20" dur="1" fill="hold">
                                          <p:stCondLst>
                                            <p:cond delay="499"/>
                                          </p:stCondLst>
                                        </p:cTn>
                                        <p:tgtEl>
                                          <p:spTgt spid="39"/>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1"/>
                                        </p:tgtEl>
                                      </p:cBhvr>
                                    </p:animEffect>
                                    <p:set>
                                      <p:cBhvr>
                                        <p:cTn id="23"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i="1"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t>Can now learn which </a:t>
            </a: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13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638016" y="4428895"/>
            <a:ext cx="832040" cy="532764"/>
            <a:chOff x="1316332" y="6095656"/>
            <a:chExt cx="832040"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50" name="Group 49"/>
          <p:cNvGrpSpPr/>
          <p:nvPr/>
        </p:nvGrpSpPr>
        <p:grpSpPr>
          <a:xfrm>
            <a:off x="2638016" y="5423197"/>
            <a:ext cx="819641" cy="557973"/>
            <a:chOff x="1316332" y="6095656"/>
            <a:chExt cx="819641" cy="557973"/>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0" name="Group 59"/>
          <p:cNvGrpSpPr/>
          <p:nvPr/>
        </p:nvGrpSpPr>
        <p:grpSpPr>
          <a:xfrm>
            <a:off x="5872697" y="5092889"/>
            <a:ext cx="828246" cy="519966"/>
            <a:chOff x="1316332" y="6095656"/>
            <a:chExt cx="828246" cy="519966"/>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6" name="Group 65"/>
          <p:cNvGrpSpPr/>
          <p:nvPr/>
        </p:nvGrpSpPr>
        <p:grpSpPr>
          <a:xfrm>
            <a:off x="5872697" y="5993615"/>
            <a:ext cx="838015" cy="560788"/>
            <a:chOff x="1316332" y="6095656"/>
            <a:chExt cx="838015"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now learn which 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317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23309" y="3136841"/>
            <a:ext cx="3826736" cy="140767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We’ll need a technique from point obfuscation literature to exploit </a:t>
            </a:r>
            <a:r>
              <a:rPr lang="en-US" sz="2400" b="1" dirty="0" smtClean="0">
                <a:latin typeface="Calibri"/>
                <a:cs typeface="Calibri"/>
              </a:rPr>
              <a:t>this</a:t>
            </a:r>
            <a:endParaRPr lang="en-US" sz="2400" b="1" dirty="0" smtClean="0">
              <a:latin typeface="Calibri"/>
              <a:cs typeface="Calibri"/>
            </a:endParaRPr>
          </a:p>
        </p:txBody>
      </p:sp>
      <p:grpSp>
        <p:nvGrpSpPr>
          <p:cNvPr id="43" name="Group 42"/>
          <p:cNvGrpSpPr/>
          <p:nvPr/>
        </p:nvGrpSpPr>
        <p:grpSpPr>
          <a:xfrm>
            <a:off x="786386" y="4588137"/>
            <a:ext cx="529946" cy="461665"/>
            <a:chOff x="637563" y="4042853"/>
            <a:chExt cx="52994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9" name="Group 68"/>
          <p:cNvGrpSpPr/>
          <p:nvPr/>
        </p:nvGrpSpPr>
        <p:grpSpPr>
          <a:xfrm>
            <a:off x="2638016" y="4428895"/>
            <a:ext cx="832040" cy="532764"/>
            <a:chOff x="1316332" y="6095656"/>
            <a:chExt cx="83204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2" name="Group 71"/>
          <p:cNvGrpSpPr/>
          <p:nvPr/>
        </p:nvGrpSpPr>
        <p:grpSpPr>
          <a:xfrm>
            <a:off x="2638016" y="5423197"/>
            <a:ext cx="819641" cy="557973"/>
            <a:chOff x="1316332" y="6095656"/>
            <a:chExt cx="819641" cy="557973"/>
          </a:xfrm>
        </p:grpSpPr>
        <p:sp>
          <p:nvSpPr>
            <p:cNvPr id="73" name="Rectangle 7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5" name="Group 74"/>
          <p:cNvGrpSpPr/>
          <p:nvPr/>
        </p:nvGrpSpPr>
        <p:grpSpPr>
          <a:xfrm>
            <a:off x="5872697" y="5092889"/>
            <a:ext cx="828246" cy="519966"/>
            <a:chOff x="1316332" y="6095656"/>
            <a:chExt cx="828246" cy="519966"/>
          </a:xfrm>
        </p:grpSpPr>
        <p:sp>
          <p:nvSpPr>
            <p:cNvPr id="76" name="Rectangle 7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7" name="Rectangle 76"/>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8" name="Group 77"/>
          <p:cNvGrpSpPr/>
          <p:nvPr/>
        </p:nvGrpSpPr>
        <p:grpSpPr>
          <a:xfrm>
            <a:off x="5872697" y="5993615"/>
            <a:ext cx="838015" cy="560788"/>
            <a:chOff x="1316332" y="6095656"/>
            <a:chExt cx="838015" cy="560788"/>
          </a:xfrm>
        </p:grpSpPr>
        <p:sp>
          <p:nvSpPr>
            <p:cNvPr id="79" name="Rectangle 7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0" name="Rectangle 79"/>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Point Functions      Digital Lockers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1205832" y="184376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561474" y="6029931"/>
            <a:ext cx="8003369"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the same trick on our construction</a:t>
            </a:r>
          </a:p>
        </p:txBody>
      </p:sp>
      <p:cxnSp>
        <p:nvCxnSpPr>
          <p:cNvPr id="6" name="Straight Arrow Connector 5"/>
          <p:cNvCxnSpPr/>
          <p:nvPr/>
        </p:nvCxnSpPr>
        <p:spPr>
          <a:xfrm>
            <a:off x="4411580" y="508000"/>
            <a:ext cx="62831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6437026" y="2381762"/>
            <a:ext cx="822823" cy="616100"/>
            <a:chOff x="1173446" y="5964505"/>
            <a:chExt cx="822823" cy="616100"/>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grpSp>
        <p:nvGrpSpPr>
          <p:cNvPr id="39" name="Group 38"/>
          <p:cNvGrpSpPr/>
          <p:nvPr/>
        </p:nvGrpSpPr>
        <p:grpSpPr>
          <a:xfrm>
            <a:off x="6437026" y="3019111"/>
            <a:ext cx="822823" cy="616100"/>
            <a:chOff x="1173446" y="5964505"/>
            <a:chExt cx="822823" cy="616100"/>
          </a:xfrm>
        </p:grpSpPr>
        <p:sp>
          <p:nvSpPr>
            <p:cNvPr id="40" name="Rectangle 39"/>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1" name="Rectangle 4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42" name="Group 41"/>
          <p:cNvGrpSpPr/>
          <p:nvPr/>
        </p:nvGrpSpPr>
        <p:grpSpPr>
          <a:xfrm>
            <a:off x="6421415" y="4180129"/>
            <a:ext cx="822823" cy="616100"/>
            <a:chOff x="1173446" y="5964505"/>
            <a:chExt cx="822823" cy="616100"/>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r</a:t>
              </a:r>
              <a:r>
                <a:rPr lang="en-US" i="1" baseline="30000" dirty="0" err="1" smtClean="0">
                  <a:latin typeface="Times New Roman"/>
                  <a:cs typeface="Times New Roman"/>
                </a:rPr>
                <a:t>|c</a:t>
              </a:r>
              <a:r>
                <a:rPr lang="en-US" i="1" baseline="30000" dirty="0" smtClean="0">
                  <a:latin typeface="Times New Roman"/>
                  <a:cs typeface="Times New Roman"/>
                </a:rPr>
                <a:t>|</a:t>
              </a:r>
              <a:endParaRPr lang="en-US" baseline="30000" dirty="0">
                <a:latin typeface="Times New Roman"/>
                <a:cs typeface="Times New Roman"/>
              </a:endParaRPr>
            </a:p>
          </p:txBody>
        </p:sp>
      </p:grp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 </a:t>
            </a:r>
            <a:r>
              <a:rPr lang="en-US" dirty="0" smtClean="0">
                <a:latin typeface="Times New Roman"/>
                <a:cs typeface="Times New Roman"/>
              </a:rPr>
              <a:t>= 0</a:t>
            </a:r>
            <a:r>
              <a:rPr lang="en-US" dirty="0" smtClean="0">
                <a:latin typeface="Calibri"/>
                <a:cs typeface="Calibri"/>
              </a:rPr>
              <a:t> </a:t>
            </a:r>
            <a:r>
              <a:rPr lang="en-US" dirty="0" smtClean="0"/>
              <a:t>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dirty="0" smtClean="0">
                <a:latin typeface="Calibri"/>
                <a:cs typeface="Calibri"/>
              </a:rPr>
              <a:t/>
            </a:r>
            <a:br>
              <a:rPr lang="en-US" dirty="0" smtClean="0">
                <a:latin typeface="Calibri"/>
                <a:cs typeface="Calibri"/>
              </a:rPr>
            </a:br>
            <a:r>
              <a:rPr lang="en-US" dirty="0" smtClean="0">
                <a:latin typeface="Calibri"/>
                <a:cs typeface="Calibri"/>
              </a:rPr>
              <a:t>random </a:t>
            </a:r>
            <a:r>
              <a:rPr lang="en-US" dirty="0" smtClean="0">
                <a:latin typeface="Calibri"/>
                <a:cs typeface="Calibri"/>
              </a:rPr>
              <a:t>point</a:t>
            </a:r>
            <a:r>
              <a:rPr lang="en-US" dirty="0" smtClean="0">
                <a:latin typeface="Times New Roman"/>
                <a:cs typeface="Times New Roman"/>
              </a:rPr>
              <a:t> </a:t>
            </a:r>
            <a:r>
              <a:rPr lang="en-US" i="1" dirty="0">
                <a:latin typeface="Times New Roman"/>
                <a:cs typeface="Times New Roman"/>
              </a:rPr>
              <a:t>r </a:t>
            </a:r>
            <a:r>
              <a:rPr lang="en-US" i="1" baseline="30000" dirty="0" err="1">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196"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4" name="TextBox 5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5" name="Group 54"/>
          <p:cNvGrpSpPr/>
          <p:nvPr/>
        </p:nvGrpSpPr>
        <p:grpSpPr>
          <a:xfrm>
            <a:off x="2638016" y="4428895"/>
            <a:ext cx="832040" cy="532764"/>
            <a:chOff x="1316332" y="6095656"/>
            <a:chExt cx="832040" cy="532764"/>
          </a:xfrm>
        </p:grpSpPr>
        <p:sp>
          <p:nvSpPr>
            <p:cNvPr id="56" name="Rectangle 5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7" name="Rectangle 56"/>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0" name="Group 69"/>
          <p:cNvGrpSpPr/>
          <p:nvPr/>
        </p:nvGrpSpPr>
        <p:grpSpPr>
          <a:xfrm>
            <a:off x="2638016" y="5423197"/>
            <a:ext cx="819641" cy="557973"/>
            <a:chOff x="1316332" y="6095656"/>
            <a:chExt cx="819641" cy="557973"/>
          </a:xfrm>
        </p:grpSpPr>
        <p:sp>
          <p:nvSpPr>
            <p:cNvPr id="71" name="Rectangle 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2" name="Rectangle 7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3" name="Group 72"/>
          <p:cNvGrpSpPr/>
          <p:nvPr/>
        </p:nvGrpSpPr>
        <p:grpSpPr>
          <a:xfrm>
            <a:off x="5872697" y="5092889"/>
            <a:ext cx="828246" cy="519966"/>
            <a:chOff x="1316332" y="6095656"/>
            <a:chExt cx="828246" cy="519966"/>
          </a:xfrm>
        </p:grpSpPr>
        <p:sp>
          <p:nvSpPr>
            <p:cNvPr id="74" name="Rectangle 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5" name="Rectangle 74"/>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6" name="Group 75"/>
          <p:cNvGrpSpPr/>
          <p:nvPr/>
        </p:nvGrpSpPr>
        <p:grpSpPr>
          <a:xfrm>
            <a:off x="5872697" y="5993615"/>
            <a:ext cx="838015" cy="560788"/>
            <a:chOff x="1316332" y="6095656"/>
            <a:chExt cx="838015" cy="560788"/>
          </a:xfrm>
        </p:grpSpPr>
        <p:sp>
          <p:nvSpPr>
            <p:cNvPr id="77" name="Rectangle 7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8" name="Rectangle 77"/>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dirty="0" smtClean="0">
                <a:latin typeface="Calibri"/>
                <a:cs typeface="Calibri"/>
              </a:rPr>
              <a:t/>
            </a:r>
            <a:br>
              <a:rPr lang="en-US" dirty="0" smtClean="0">
                <a:latin typeface="Calibri"/>
                <a:cs typeface="Calibri"/>
              </a:rPr>
            </a:br>
            <a:r>
              <a:rPr lang="en-US" dirty="0" smtClean="0">
                <a:latin typeface="Calibri"/>
                <a:cs typeface="Calibri"/>
              </a:rPr>
              <a:t>random </a:t>
            </a:r>
            <a:r>
              <a:rPr lang="en-US" dirty="0" smtClean="0">
                <a:latin typeface="Calibri"/>
                <a:cs typeface="Calibri"/>
              </a:rPr>
              <a:t>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5216"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4428895"/>
            <a:ext cx="832040" cy="532764"/>
            <a:chOff x="1316332" y="6095656"/>
            <a:chExt cx="832040" cy="532764"/>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1" name="Group 70"/>
          <p:cNvGrpSpPr/>
          <p:nvPr/>
        </p:nvGrpSpPr>
        <p:grpSpPr>
          <a:xfrm>
            <a:off x="2638016" y="5423197"/>
            <a:ext cx="819641" cy="557973"/>
            <a:chOff x="1316332" y="6095656"/>
            <a:chExt cx="819641" cy="557973"/>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5872697" y="5092889"/>
            <a:ext cx="828246" cy="519966"/>
            <a:chOff x="1316332" y="6095656"/>
            <a:chExt cx="828246" cy="519966"/>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993615"/>
            <a:ext cx="838015" cy="560788"/>
            <a:chOff x="1316332" y="6095656"/>
            <a:chExt cx="838015" cy="560788"/>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77"/>
                                        </p:tgtEl>
                                      </p:cBhvr>
                                    </p:animEffect>
                                    <p:set>
                                      <p:cBhvr>
                                        <p:cTn id="11" dur="1" fill="hold">
                                          <p:stCondLst>
                                            <p:cond delay="499"/>
                                          </p:stCondLst>
                                        </p:cTn>
                                        <p:tgtEl>
                                          <p:spTgt spid="7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71"/>
                                        </p:tgtEl>
                                      </p:cBhvr>
                                    </p:animEffect>
                                    <p:set>
                                      <p:cBhvr>
                                        <p:cTn id="14"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dirty="0" smtClean="0">
                <a:latin typeface="Calibri"/>
                <a:cs typeface="Calibri"/>
              </a:rPr>
              <a:t/>
            </a:r>
            <a:br>
              <a:rPr lang="en-US" dirty="0" smtClean="0">
                <a:latin typeface="Calibri"/>
                <a:cs typeface="Calibri"/>
              </a:rPr>
            </a:br>
            <a:r>
              <a:rPr lang="en-US" dirty="0" smtClean="0">
                <a:latin typeface="Calibri"/>
                <a:cs typeface="Calibri"/>
              </a:rPr>
              <a:t>random </a:t>
            </a:r>
            <a:r>
              <a:rPr lang="en-US" dirty="0" smtClean="0">
                <a:latin typeface="Calibri"/>
                <a:cs typeface="Calibri"/>
              </a:rPr>
              <a:t>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240"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0" name="Group 79"/>
          <p:cNvGrpSpPr/>
          <p:nvPr/>
        </p:nvGrpSpPr>
        <p:grpSpPr>
          <a:xfrm>
            <a:off x="2638016" y="5423197"/>
            <a:ext cx="819641" cy="557973"/>
            <a:chOff x="1316332" y="6095656"/>
            <a:chExt cx="819641" cy="557973"/>
          </a:xfrm>
        </p:grpSpPr>
        <p:sp>
          <p:nvSpPr>
            <p:cNvPr id="81" name="Rectangle 8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2" name="Rectangle 8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3" name="Group 82"/>
          <p:cNvGrpSpPr/>
          <p:nvPr/>
        </p:nvGrpSpPr>
        <p:grpSpPr>
          <a:xfrm>
            <a:off x="5872697" y="5993615"/>
            <a:ext cx="838015" cy="560788"/>
            <a:chOff x="1316332" y="6095656"/>
            <a:chExt cx="838015" cy="560788"/>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2638016" y="4428895"/>
            <a:ext cx="832040" cy="532764"/>
            <a:chOff x="1316332" y="6095656"/>
            <a:chExt cx="832040" cy="532764"/>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9" name="Group 88"/>
          <p:cNvGrpSpPr/>
          <p:nvPr/>
        </p:nvGrpSpPr>
        <p:grpSpPr>
          <a:xfrm>
            <a:off x="5872697" y="5092889"/>
            <a:ext cx="828246" cy="519966"/>
            <a:chOff x="1316332" y="6095656"/>
            <a:chExt cx="828246" cy="519966"/>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775"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776"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dirty="0" smtClean="0">
                <a:latin typeface="Calibri"/>
                <a:cs typeface="Calibri"/>
              </a:rPr>
              <a:t/>
            </a:r>
            <a:br>
              <a:rPr lang="en-US" dirty="0" smtClean="0">
                <a:latin typeface="Calibri"/>
                <a:cs typeface="Calibri"/>
              </a:rPr>
            </a:br>
            <a:r>
              <a:rPr lang="en-US" dirty="0" smtClean="0">
                <a:latin typeface="Calibri"/>
                <a:cs typeface="Calibri"/>
              </a:rPr>
              <a:t>random </a:t>
            </a:r>
            <a:r>
              <a:rPr lang="en-US" dirty="0" smtClean="0">
                <a:latin typeface="Calibri"/>
                <a:cs typeface="Calibri"/>
              </a:rPr>
              <a:t>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310"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Can run obfuscations and</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grpSp>
        <p:nvGrpSpPr>
          <p:cNvPr id="43" name="Group 42"/>
          <p:cNvGrpSpPr/>
          <p:nvPr/>
        </p:nvGrpSpPr>
        <p:grpSpPr>
          <a:xfrm>
            <a:off x="786386" y="4588137"/>
            <a:ext cx="529946" cy="461665"/>
            <a:chOff x="637563" y="4042853"/>
            <a:chExt cx="529946" cy="461665"/>
          </a:xfrm>
        </p:grpSpPr>
        <p:sp>
          <p:nvSpPr>
            <p:cNvPr id="44" name="Rectangle 4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5423197"/>
            <a:ext cx="819641" cy="557973"/>
            <a:chOff x="1316332" y="6095656"/>
            <a:chExt cx="819641" cy="557973"/>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1" name="Group 70"/>
          <p:cNvGrpSpPr/>
          <p:nvPr/>
        </p:nvGrpSpPr>
        <p:grpSpPr>
          <a:xfrm>
            <a:off x="5872697" y="5993615"/>
            <a:ext cx="838015" cy="560788"/>
            <a:chOff x="1316332" y="6095656"/>
            <a:chExt cx="838015" cy="560788"/>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2638016" y="4428895"/>
            <a:ext cx="832040" cy="532764"/>
            <a:chOff x="1316332" y="6095656"/>
            <a:chExt cx="832040" cy="532764"/>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092889"/>
            <a:ext cx="828246" cy="519966"/>
            <a:chOff x="1316332" y="6095656"/>
            <a:chExt cx="828246" cy="51996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dirty="0" smtClean="0">
                <a:latin typeface="Calibri"/>
                <a:cs typeface="Calibri"/>
              </a:rPr>
              <a:t/>
            </a:r>
            <a:br>
              <a:rPr lang="en-US" dirty="0" smtClean="0">
                <a:latin typeface="Calibri"/>
                <a:cs typeface="Calibri"/>
              </a:rPr>
            </a:br>
            <a:r>
              <a:rPr lang="en-US" dirty="0" smtClean="0">
                <a:latin typeface="Calibri"/>
                <a:cs typeface="Calibri"/>
              </a:rPr>
              <a:t>random </a:t>
            </a:r>
            <a:r>
              <a:rPr lang="en-US" dirty="0" smtClean="0">
                <a:latin typeface="Calibri"/>
                <a:cs typeface="Calibri"/>
              </a:rPr>
              <a:t>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726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5423197"/>
            <a:ext cx="819641" cy="557973"/>
            <a:chOff x="1316332" y="6095656"/>
            <a:chExt cx="819641" cy="557973"/>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1" name="Group 70"/>
          <p:cNvGrpSpPr/>
          <p:nvPr/>
        </p:nvGrpSpPr>
        <p:grpSpPr>
          <a:xfrm>
            <a:off x="5872697" y="5993615"/>
            <a:ext cx="838015" cy="560788"/>
            <a:chOff x="1316332" y="6095656"/>
            <a:chExt cx="838015" cy="560788"/>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2638016" y="4428895"/>
            <a:ext cx="832040" cy="532764"/>
            <a:chOff x="1316332" y="6095656"/>
            <a:chExt cx="832040" cy="532764"/>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092889"/>
            <a:ext cx="828246" cy="519966"/>
            <a:chOff x="1316332" y="6095656"/>
            <a:chExt cx="828246" cy="51996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28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i="1"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47" name="TextBox 4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grpSp>
        <p:nvGrpSpPr>
          <p:cNvPr id="57" name="Group 56"/>
          <p:cNvGrpSpPr/>
          <p:nvPr/>
        </p:nvGrpSpPr>
        <p:grpSpPr>
          <a:xfrm>
            <a:off x="786386" y="4588137"/>
            <a:ext cx="529946" cy="461665"/>
            <a:chOff x="637563" y="4042853"/>
            <a:chExt cx="529946" cy="461665"/>
          </a:xfrm>
        </p:grpSpPr>
        <p:sp>
          <p:nvSpPr>
            <p:cNvPr id="58" name="Rectangle 5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3" name="TextBox 6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64" name="TextBox 6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0" name="Group 79"/>
          <p:cNvGrpSpPr/>
          <p:nvPr/>
        </p:nvGrpSpPr>
        <p:grpSpPr>
          <a:xfrm>
            <a:off x="2638016" y="5423197"/>
            <a:ext cx="819641" cy="557973"/>
            <a:chOff x="1316332" y="6095656"/>
            <a:chExt cx="819641" cy="557973"/>
          </a:xfrm>
        </p:grpSpPr>
        <p:sp>
          <p:nvSpPr>
            <p:cNvPr id="81" name="Rectangle 8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2" name="Rectangle 8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3" name="Group 82"/>
          <p:cNvGrpSpPr/>
          <p:nvPr/>
        </p:nvGrpSpPr>
        <p:grpSpPr>
          <a:xfrm>
            <a:off x="5872697" y="5993615"/>
            <a:ext cx="838015" cy="560788"/>
            <a:chOff x="1316332" y="6095656"/>
            <a:chExt cx="838015" cy="560788"/>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2638016" y="4428895"/>
            <a:ext cx="832040" cy="532764"/>
            <a:chOff x="1316332" y="6095656"/>
            <a:chExt cx="832040" cy="532764"/>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9" name="Group 88"/>
          <p:cNvGrpSpPr/>
          <p:nvPr/>
        </p:nvGrpSpPr>
        <p:grpSpPr>
          <a:xfrm>
            <a:off x="5872697" y="5092889"/>
            <a:ext cx="828246" cy="519966"/>
            <a:chOff x="1316332" y="6095656"/>
            <a:chExt cx="828246" cy="519966"/>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68"/>
                                        </p:tgtEl>
                                      </p:cBhvr>
                                    </p:animEffect>
                                    <p:set>
                                      <p:cBhvr>
                                        <p:cTn id="2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33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7" name="Group 56"/>
          <p:cNvGrpSpPr/>
          <p:nvPr/>
        </p:nvGrpSpPr>
        <p:grpSpPr>
          <a:xfrm>
            <a:off x="786386" y="4588137"/>
            <a:ext cx="529946" cy="461665"/>
            <a:chOff x="637563" y="4042853"/>
            <a:chExt cx="529946" cy="461665"/>
          </a:xfrm>
        </p:grpSpPr>
        <p:sp>
          <p:nvSpPr>
            <p:cNvPr id="64" name="Rectangle 6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7" name="TextBox 6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68" name="TextBox 6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1" name="Group 80"/>
          <p:cNvGrpSpPr/>
          <p:nvPr/>
        </p:nvGrpSpPr>
        <p:grpSpPr>
          <a:xfrm>
            <a:off x="2638016" y="5423197"/>
            <a:ext cx="819641" cy="557973"/>
            <a:chOff x="1316332" y="6095656"/>
            <a:chExt cx="819641" cy="557973"/>
          </a:xfrm>
        </p:grpSpPr>
        <p:sp>
          <p:nvSpPr>
            <p:cNvPr id="82" name="Rectangle 8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3" name="Rectangle 82"/>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4" name="Group 83"/>
          <p:cNvGrpSpPr/>
          <p:nvPr/>
        </p:nvGrpSpPr>
        <p:grpSpPr>
          <a:xfrm>
            <a:off x="5872697" y="5993615"/>
            <a:ext cx="838015" cy="560788"/>
            <a:chOff x="1316332" y="6095656"/>
            <a:chExt cx="838015" cy="560788"/>
          </a:xfrm>
        </p:grpSpPr>
        <p:sp>
          <p:nvSpPr>
            <p:cNvPr id="85" name="Rectangle 8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7" name="Group 86"/>
          <p:cNvGrpSpPr/>
          <p:nvPr/>
        </p:nvGrpSpPr>
        <p:grpSpPr>
          <a:xfrm>
            <a:off x="2638016" y="4428895"/>
            <a:ext cx="832040" cy="532764"/>
            <a:chOff x="1316332" y="6095656"/>
            <a:chExt cx="832040" cy="532764"/>
          </a:xfrm>
        </p:grpSpPr>
        <p:sp>
          <p:nvSpPr>
            <p:cNvPr id="88" name="Rectangle 8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9" name="Rectangle 88"/>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0" name="Group 89"/>
          <p:cNvGrpSpPr/>
          <p:nvPr/>
        </p:nvGrpSpPr>
        <p:grpSpPr>
          <a:xfrm>
            <a:off x="5872697" y="5092889"/>
            <a:ext cx="828246" cy="519966"/>
            <a:chOff x="1316332" y="6095656"/>
            <a:chExt cx="828246" cy="519966"/>
          </a:xfrm>
        </p:grpSpPr>
        <p:sp>
          <p:nvSpPr>
            <p:cNvPr id="91" name="Rectangle 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2" name="Rectangle 91"/>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42050543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343"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c</a:t>
            </a:r>
            <a:r>
              <a:rPr lang="en-US" altLang="ja-JP" baseline="-25000" dirty="0" smtClean="0">
                <a:latin typeface="Times New Roman"/>
                <a:cs typeface="Times New Roman"/>
              </a:rPr>
              <a:t>0</a:t>
            </a:r>
            <a:r>
              <a:rPr lang="en-US" altLang="ja-JP" dirty="0">
                <a:latin typeface="Times New Roman"/>
                <a:cs typeface="Times New Roman"/>
              </a:rPr>
              <a:t>, </a:t>
            </a:r>
            <a:r>
              <a:rPr lang="en-US" altLang="ja-JP" i="1" dirty="0" smtClean="0">
                <a:latin typeface="Times New Roman"/>
                <a:cs typeface="Times New Roman"/>
              </a:rPr>
              <a:t>c</a:t>
            </a:r>
            <a:r>
              <a:rPr lang="en-US" altLang="ja-JP" baseline="-25000" dirty="0" smtClean="0">
                <a:latin typeface="Times New Roman"/>
                <a:cs typeface="Times New Roman"/>
              </a:rPr>
              <a:t>1</a:t>
            </a:r>
            <a:r>
              <a:rPr lang="en-US" altLang="ja-JP" dirty="0">
                <a:latin typeface="Times New Roman"/>
                <a:cs typeface="Times New Roman"/>
              </a:rPr>
              <a:t>)</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a:latin typeface="Times New Roman"/>
                <a:cs typeface="Times New Roman"/>
              </a:rPr>
              <a:t>(</a:t>
            </a:r>
            <a:r>
              <a:rPr lang="en-US" altLang="ja-JP" i="1" dirty="0">
                <a:latin typeface="Times New Roman"/>
                <a:cs typeface="Times New Roman"/>
              </a:rPr>
              <a:t>w</a:t>
            </a:r>
            <a:r>
              <a:rPr lang="en-US" altLang="ja-JP" baseline="-25000" dirty="0">
                <a:latin typeface="Times New Roman"/>
                <a:cs typeface="Times New Roman"/>
              </a:rPr>
              <a:t>0</a:t>
            </a:r>
            <a:r>
              <a:rPr lang="en-US" altLang="ja-JP" dirty="0">
                <a:latin typeface="Times New Roman"/>
                <a:cs typeface="Times New Roman"/>
              </a:rPr>
              <a:t>, </a:t>
            </a:r>
            <a:r>
              <a:rPr lang="en-US" altLang="ja-JP" i="1" dirty="0">
                <a:latin typeface="Times New Roman"/>
                <a:cs typeface="Times New Roman"/>
              </a:rPr>
              <a:t>w</a:t>
            </a:r>
            <a:r>
              <a:rPr lang="en-US" altLang="ja-JP" baseline="-25000" dirty="0">
                <a:latin typeface="Times New Roman"/>
                <a:cs typeface="Times New Roman"/>
              </a:rPr>
              <a:t>1</a:t>
            </a:r>
            <a:r>
              <a:rPr lang="en-US" altLang="ja-JP" dirty="0" smtClean="0">
                <a:latin typeface="Times New Roman"/>
                <a:cs typeface="Times New Roman"/>
              </a:rPr>
              <a:t>)</a:t>
            </a:r>
            <a:r>
              <a:rPr lang="en-US" altLang="ja-JP" dirty="0">
                <a:latin typeface="Times New Roman"/>
                <a:cs typeface="Times New Roman"/>
              </a:rPr>
              <a:t> </a:t>
            </a:r>
            <a:r>
              <a:rPr lang="en-US" altLang="ja-JP" dirty="0" smtClean="0">
                <a:latin typeface="Times New Roman"/>
                <a:cs typeface="Times New Roman"/>
              </a:rPr>
              <a:t/>
            </a:r>
            <a:br>
              <a:rPr lang="en-US" altLang="ja-JP" dirty="0" smtClean="0">
                <a:latin typeface="Times New Roman"/>
                <a:cs typeface="Times New Roman"/>
              </a:rPr>
            </a:b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i="1" baseline="-25000"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baseline="-25000" dirty="0" smtClean="0">
                <a:latin typeface="Times New Roman"/>
                <a:cs typeface="Times New Roman"/>
              </a:rPr>
              <a:t>0</a:t>
            </a:r>
            <a:r>
              <a:rPr lang="en-US" sz="2400" b="1" dirty="0" smtClean="0">
                <a:latin typeface="Calibri"/>
                <a:cs typeface="Calibri"/>
              </a:rPr>
              <a:t> and </a:t>
            </a:r>
            <a:r>
              <a:rPr lang="en-US" sz="2400" b="1" i="1" dirty="0" smtClean="0">
                <a:latin typeface="Times New Roman"/>
                <a:cs typeface="Times New Roman"/>
              </a:rPr>
              <a:t>c</a:t>
            </a:r>
            <a:r>
              <a:rPr lang="en-US" sz="2400" b="1" baseline="-25000" dirty="0" smtClean="0">
                <a:latin typeface="Times New Roman"/>
                <a:cs typeface="Times New Roman"/>
              </a:rPr>
              <a:t>0</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grpSp>
        <p:nvGrpSpPr>
          <p:cNvPr id="71" name="Group 70"/>
          <p:cNvGrpSpPr/>
          <p:nvPr/>
        </p:nvGrpSpPr>
        <p:grpSpPr>
          <a:xfrm>
            <a:off x="786386" y="4588137"/>
            <a:ext cx="529946" cy="461665"/>
            <a:chOff x="637563" y="4042853"/>
            <a:chExt cx="52994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7" name="Group 86"/>
          <p:cNvGrpSpPr/>
          <p:nvPr/>
        </p:nvGrpSpPr>
        <p:grpSpPr>
          <a:xfrm>
            <a:off x="2638016" y="5423197"/>
            <a:ext cx="819641" cy="557973"/>
            <a:chOff x="1316332" y="6095656"/>
            <a:chExt cx="819641" cy="557973"/>
          </a:xfrm>
        </p:grpSpPr>
        <p:sp>
          <p:nvSpPr>
            <p:cNvPr id="88" name="Rectangle 8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9" name="Rectangle 88"/>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90" name="Group 89"/>
          <p:cNvGrpSpPr/>
          <p:nvPr/>
        </p:nvGrpSpPr>
        <p:grpSpPr>
          <a:xfrm>
            <a:off x="5872697" y="5993615"/>
            <a:ext cx="838015" cy="560788"/>
            <a:chOff x="1316332" y="6095656"/>
            <a:chExt cx="838015" cy="560788"/>
          </a:xfrm>
        </p:grpSpPr>
        <p:sp>
          <p:nvSpPr>
            <p:cNvPr id="91" name="Rectangle 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2" name="Rectangle 91"/>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93" name="Group 92"/>
          <p:cNvGrpSpPr/>
          <p:nvPr/>
        </p:nvGrpSpPr>
        <p:grpSpPr>
          <a:xfrm>
            <a:off x="2638016" y="4428895"/>
            <a:ext cx="832040" cy="532764"/>
            <a:chOff x="1316332" y="6095656"/>
            <a:chExt cx="832040" cy="532764"/>
          </a:xfrm>
        </p:grpSpPr>
        <p:sp>
          <p:nvSpPr>
            <p:cNvPr id="94" name="Rectangle 9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5" name="Rectangle 94"/>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6" name="Group 95"/>
          <p:cNvGrpSpPr/>
          <p:nvPr/>
        </p:nvGrpSpPr>
        <p:grpSpPr>
          <a:xfrm>
            <a:off x="5872697" y="5092889"/>
            <a:ext cx="828246" cy="519966"/>
            <a:chOff x="1316332" y="6095656"/>
            <a:chExt cx="828246" cy="519966"/>
          </a:xfrm>
        </p:grpSpPr>
        <p:sp>
          <p:nvSpPr>
            <p:cNvPr id="97" name="Rectangle 9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8" name="Rectangle 97"/>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9" name="Group 98"/>
          <p:cNvGrpSpPr/>
          <p:nvPr/>
        </p:nvGrpSpPr>
        <p:grpSpPr>
          <a:xfrm>
            <a:off x="6907279" y="2641531"/>
            <a:ext cx="819641" cy="557973"/>
            <a:chOff x="1316332" y="6095656"/>
            <a:chExt cx="819641" cy="557973"/>
          </a:xfrm>
        </p:grpSpPr>
        <p:sp>
          <p:nvSpPr>
            <p:cNvPr id="100" name="Rectangle 9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1" name="Rectangle 100"/>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102" name="Group 101"/>
          <p:cNvGrpSpPr/>
          <p:nvPr/>
        </p:nvGrpSpPr>
        <p:grpSpPr>
          <a:xfrm>
            <a:off x="5829351" y="2632669"/>
            <a:ext cx="832040" cy="532764"/>
            <a:chOff x="1316332" y="6095656"/>
            <a:chExt cx="832040" cy="532764"/>
          </a:xfrm>
        </p:grpSpPr>
        <p:sp>
          <p:nvSpPr>
            <p:cNvPr id="103" name="Rectangle 10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4" name="Rectangle 10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fade">
                                      <p:cBhvr>
                                        <p:cTn id="21" dur="500"/>
                                        <p:tgtEl>
                                          <p:spTgt spid="99"/>
                                        </p:tgtEl>
                                      </p:cBhvr>
                                    </p:animEffect>
                                  </p:childTnLst>
                                </p:cTn>
                              </p:par>
                              <p:par>
                                <p:cTn id="22" presetID="10" presetClass="entr" presetSubtype="0"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426395921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235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Content Placeholder 26"/>
          <p:cNvSpPr>
            <a:spLocks noGrp="1"/>
          </p:cNvSpPr>
          <p:nvPr>
            <p:ph idx="1"/>
          </p:nvPr>
        </p:nvSpPr>
        <p:spPr>
          <a:xfrm>
            <a:off x="338285" y="659594"/>
            <a:ext cx="8658661" cy="3003353"/>
          </a:xfrm>
        </p:spPr>
        <p:txBody>
          <a:bodyPr>
            <a:normAutofit fontScale="85000" lnSpcReduction="20000"/>
          </a:bodyPr>
          <a:lstStyle/>
          <a:p>
            <a:r>
              <a:rPr lang="en-US" dirty="0" smtClean="0">
                <a:latin typeface="Calibri"/>
                <a:cs typeface="Calibri"/>
              </a:rPr>
              <a:t>Adversary’s goal: distinguish</a:t>
            </a:r>
            <a:br>
              <a:rPr lang="en-US" dirty="0" smtClean="0">
                <a:latin typeface="Calibri"/>
                <a:cs typeface="Calibri"/>
              </a:rPr>
            </a:br>
            <a:r>
              <a:rPr lang="en-US" dirty="0" smtClean="0">
                <a:latin typeface="Calibri"/>
                <a:cs typeface="Calibri"/>
              </a:rPr>
              <a:t>obfuscations of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latin typeface="Calibri"/>
                <a:cs typeface="Calibri"/>
              </a:rPr>
              <a:t> </a:t>
            </a:r>
            <a:r>
              <a:rPr lang="en-US" dirty="0" smtClean="0">
                <a:latin typeface="Calibri"/>
                <a:cs typeface="Calibri"/>
              </a:rPr>
              <a:t>and obfuscations of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a:p>
            <a:r>
              <a:rPr lang="en-US" dirty="0">
                <a:cs typeface="Calibri"/>
              </a:rPr>
              <a:t>Assuming secure obfuscation, </a:t>
            </a:r>
            <a:r>
              <a:rPr lang="en-US" dirty="0" smtClean="0">
                <a:cs typeface="Calibri"/>
              </a:rPr>
              <a:t>can argue about what </a:t>
            </a:r>
            <a:r>
              <a:rPr lang="en-US" dirty="0">
                <a:cs typeface="Calibri"/>
              </a:rPr>
              <a:t>is </a:t>
            </a:r>
            <a:r>
              <a:rPr lang="en-US" dirty="0" smtClean="0">
                <a:cs typeface="Calibri"/>
              </a:rPr>
              <a:t>learned through oracle queries to symbols</a:t>
            </a:r>
          </a:p>
          <a:p>
            <a:r>
              <a:rPr lang="en-US" dirty="0" smtClean="0">
                <a:cs typeface="Calibri"/>
              </a:rPr>
              <a:t>Enough to argue that adversary is unlikely to get 1 response from oracle in either case</a:t>
            </a:r>
            <a:r>
              <a:rPr lang="en-US" i="1" baseline="30000" dirty="0">
                <a:latin typeface="Times New Roman"/>
                <a:cs typeface="Times New Roman"/>
              </a:rPr>
              <a:t> </a:t>
            </a:r>
          </a:p>
          <a:p>
            <a:pPr lvl="1"/>
            <a:r>
              <a:rPr lang="en-US" dirty="0" smtClean="0">
                <a:cs typeface="Calibri"/>
              </a:rPr>
              <a:t>This is true when a random point is obfuscated, </a:t>
            </a:r>
            <a:br>
              <a:rPr lang="en-US" dirty="0" smtClean="0">
                <a:cs typeface="Calibri"/>
              </a:rPr>
            </a:br>
            <a:r>
              <a:rPr lang="en-US" dirty="0" smtClean="0">
                <a:cs typeface="Calibri"/>
              </a:rPr>
              <a:t>what about when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cs typeface="Calibri"/>
              </a:rPr>
              <a:t> </a:t>
            </a:r>
            <a:r>
              <a:rPr lang="en-US" dirty="0" smtClean="0">
                <a:cs typeface="Calibri"/>
              </a:rPr>
              <a:t>is obfuscated?</a:t>
            </a:r>
            <a:endParaRPr lang="en-US" dirty="0">
              <a:cs typeface="Calibri"/>
            </a:endParaRPr>
          </a:p>
        </p:txBody>
      </p:sp>
      <p:grpSp>
        <p:nvGrpSpPr>
          <p:cNvPr id="57" name="Group 56"/>
          <p:cNvGrpSpPr/>
          <p:nvPr/>
        </p:nvGrpSpPr>
        <p:grpSpPr>
          <a:xfrm>
            <a:off x="786386" y="4588137"/>
            <a:ext cx="529946" cy="461665"/>
            <a:chOff x="637563" y="4042853"/>
            <a:chExt cx="529946" cy="461665"/>
          </a:xfrm>
        </p:grpSpPr>
        <p:sp>
          <p:nvSpPr>
            <p:cNvPr id="68" name="Rectangle 6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9" name="TextBox 6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0" name="TextBox 69"/>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3" name="Group 82"/>
          <p:cNvGrpSpPr/>
          <p:nvPr/>
        </p:nvGrpSpPr>
        <p:grpSpPr>
          <a:xfrm>
            <a:off x="2638016" y="5423197"/>
            <a:ext cx="819641" cy="557973"/>
            <a:chOff x="1316332" y="6095656"/>
            <a:chExt cx="819641" cy="557973"/>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5872697" y="5993615"/>
            <a:ext cx="838015" cy="560788"/>
            <a:chOff x="1316332" y="6095656"/>
            <a:chExt cx="838015" cy="560788"/>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9" name="Group 88"/>
          <p:cNvGrpSpPr/>
          <p:nvPr/>
        </p:nvGrpSpPr>
        <p:grpSpPr>
          <a:xfrm>
            <a:off x="2638016" y="4428895"/>
            <a:ext cx="832040" cy="532764"/>
            <a:chOff x="1316332" y="6095656"/>
            <a:chExt cx="832040" cy="532764"/>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2" name="Group 91"/>
          <p:cNvGrpSpPr/>
          <p:nvPr/>
        </p:nvGrpSpPr>
        <p:grpSpPr>
          <a:xfrm>
            <a:off x="5872697" y="5092889"/>
            <a:ext cx="828246" cy="519966"/>
            <a:chOff x="1316332" y="6095656"/>
            <a:chExt cx="828246" cy="519966"/>
          </a:xfrm>
        </p:grpSpPr>
        <p:sp>
          <p:nvSpPr>
            <p:cNvPr id="93" name="Rectangle 9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4" name="Rectangle 93"/>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297"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1</a:t>
            </a:r>
            <a:endParaRPr lang="en-US" baseline="30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2</a:t>
            </a:r>
            <a:endParaRPr lang="en-US" baseline="30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46686"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30000" dirty="0" err="1" smtClean="0">
                <a:solidFill>
                  <a:srgbClr val="FF0000"/>
                </a:solidFill>
                <a:latin typeface="Times New Roman"/>
                <a:cs typeface="Times New Roman"/>
              </a:rPr>
              <a:t>k</a:t>
            </a:r>
            <a:endParaRPr lang="en-US" i="1" baseline="30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08466" y="2702770"/>
            <a:ext cx="957051"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71616" y="2660308"/>
            <a:ext cx="710917"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607"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65723543"/>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3255"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1323474" y="5948947"/>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1724526" y="5427579"/>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2374" y="91569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829"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569067" cy="285308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a:t>
            </a:r>
            <a:br>
              <a:rPr lang="en-US" sz="1700" dirty="0" smtClean="0"/>
            </a:br>
            <a:r>
              <a:rPr lang="en-US" sz="1700" dirty="0" smtClean="0"/>
              <a:t>from noisy data</a:t>
            </a:r>
          </a:p>
          <a:p>
            <a:pPr marL="0" indent="0">
              <a:buFont typeface="Arial"/>
              <a:buNone/>
            </a:pPr>
            <a:r>
              <a:rPr lang="en-US" sz="1200" dirty="0" smtClean="0"/>
              <a:t>         [DodisOstrovskyReyzinSmith04, 08] </a:t>
            </a:r>
            <a:br>
              <a:rPr lang="en-US" sz="1200" dirty="0" smtClean="0"/>
            </a:br>
            <a:r>
              <a:rPr lang="en-US" sz="1200" dirty="0" smtClean="0"/>
              <a:t>         (interactive version in [BennettBrassardRobert88])</a:t>
            </a:r>
            <a:endParaRPr lang="en-US" sz="1400" i="1" dirty="0" smtClean="0">
              <a:latin typeface="Arial" charset="0"/>
            </a:endParaRPr>
          </a:p>
          <a:p>
            <a:r>
              <a:rPr lang="en-US" sz="1600" dirty="0">
                <a:cs typeface="Calibri"/>
              </a:rPr>
              <a:t>Correctness: </a:t>
            </a:r>
            <a:r>
              <a:rPr lang="en-US" sz="1600" i="1" dirty="0">
                <a:latin typeface="Times New Roman"/>
                <a:cs typeface="Times New Roman"/>
              </a:rPr>
              <a:t>Gen</a:t>
            </a:r>
            <a:r>
              <a:rPr lang="en-US" sz="1600" dirty="0">
                <a:latin typeface="Times New Roman"/>
                <a:cs typeface="Times New Roman"/>
              </a:rPr>
              <a:t>, </a:t>
            </a:r>
            <a:r>
              <a:rPr lang="en-US" sz="1600" i="1" dirty="0">
                <a:latin typeface="Times New Roman"/>
                <a:cs typeface="Times New Roman"/>
              </a:rPr>
              <a:t>Rep</a:t>
            </a:r>
            <a:r>
              <a:rPr lang="en-US" sz="1600" i="1" dirty="0">
                <a:latin typeface="Calibri"/>
                <a:cs typeface="Calibri"/>
              </a:rPr>
              <a:t> </a:t>
            </a:r>
            <a:r>
              <a:rPr lang="en-US" sz="1600" dirty="0">
                <a:latin typeface="Calibri"/>
                <a:cs typeface="Calibri"/>
              </a:rPr>
              <a:t>give same </a:t>
            </a:r>
            <a:r>
              <a:rPr lang="en-US" sz="1600" i="1" dirty="0">
                <a:latin typeface="Times New Roman"/>
                <a:cs typeface="Times New Roman"/>
              </a:rPr>
              <a:t>key</a:t>
            </a:r>
            <a:r>
              <a:rPr lang="en-US" sz="1600" dirty="0">
                <a:latin typeface="Calibri"/>
                <a:cs typeface="Calibri"/>
              </a:rPr>
              <a:t> </a:t>
            </a: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400" dirty="0" smtClean="0">
                <a:latin typeface="Times New Roman"/>
                <a:cs typeface="Times New Roman"/>
              </a:rPr>
              <a:t>Can be statistical [</a:t>
            </a:r>
            <a:r>
              <a:rPr lang="en-US" sz="1400" dirty="0" smtClean="0">
                <a:latin typeface="Times New Roman"/>
                <a:cs typeface="Times New Roman"/>
              </a:rPr>
              <a:t>DodisOstrovskyReyzinSmith08</a:t>
            </a:r>
            <a:r>
              <a:rPr lang="en-US" sz="1400" dirty="0" smtClean="0">
                <a:latin typeface="Times New Roman"/>
                <a:cs typeface="Times New Roman"/>
              </a:rPr>
              <a:t>] or computational </a:t>
            </a:r>
            <a:r>
              <a:rPr lang="en-US" sz="1400" dirty="0" smtClean="0">
                <a:latin typeface="Times New Roman"/>
                <a:cs typeface="Times New Roman"/>
              </a:rPr>
              <a:t>[FullerMengReyzin13</a:t>
            </a:r>
            <a:r>
              <a:rPr lang="en-US" sz="1400" dirty="0" smtClean="0">
                <a:latin typeface="Times New Roman"/>
                <a:cs typeface="Times New Roman"/>
              </a:rPr>
              <a:t>]</a:t>
            </a: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830"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6">
                                            <p:txEl>
                                              <p:pRg st="4" end="4"/>
                                            </p:txEl>
                                          </p:spTgt>
                                        </p:tgtEl>
                                        <p:attrNameLst>
                                          <p:attrName>style.visibility</p:attrName>
                                        </p:attrNameLst>
                                      </p:cBhvr>
                                      <p:to>
                                        <p:strVal val="visible"/>
                                      </p:to>
                                    </p:set>
                                    <p:animEffect transition="in" filter="fade">
                                      <p:cBhvr>
                                        <p:cTn id="108" dur="500"/>
                                        <p:tgtEl>
                                          <p:spTgt spid="36">
                                            <p:txEl>
                                              <p:pRg st="4" end="4"/>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6">
                                            <p:txEl>
                                              <p:pRg st="5" end="5"/>
                                            </p:txEl>
                                          </p:spTgt>
                                        </p:tgtEl>
                                        <p:attrNameLst>
                                          <p:attrName>style.visibility</p:attrName>
                                        </p:attrNameLst>
                                      </p:cBhvr>
                                      <p:to>
                                        <p:strVal val="visible"/>
                                      </p:to>
                                    </p:set>
                                    <p:animEffect transition="in" filter="fade">
                                      <p:cBhvr>
                                        <p:cTn id="113" dur="500"/>
                                        <p:tgtEl>
                                          <p:spTgt spid="36">
                                            <p:txEl>
                                              <p:pRg st="5" end="5"/>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6">
                                            <p:txEl>
                                              <p:pRg st="6" end="6"/>
                                            </p:txEl>
                                          </p:spTgt>
                                        </p:tgtEl>
                                        <p:attrNameLst>
                                          <p:attrName>style.visibility</p:attrName>
                                        </p:attrNameLst>
                                      </p:cBhvr>
                                      <p:to>
                                        <p:strVal val="visible"/>
                                      </p:to>
                                    </p:set>
                                    <p:animEffect transition="in" filter="fade">
                                      <p:cBhvr>
                                        <p:cTn id="116" dur="500"/>
                                        <p:tgtEl>
                                          <p:spTgt spid="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632"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t>
            </a:r>
            <a:r>
              <a:rPr lang="en-US" sz="2400" b="1" dirty="0" smtClean="0">
                <a:latin typeface="Calibri"/>
                <a:cs typeface="Calibri"/>
              </a:rPr>
              <a:t>crucial, </a:t>
            </a:r>
            <a:br>
              <a:rPr lang="en-US" sz="2400" b="1" dirty="0" smtClean="0">
                <a:latin typeface="Calibri"/>
                <a:cs typeface="Calibri"/>
              </a:rPr>
            </a:br>
            <a:r>
              <a:rPr lang="en-US" sz="2400" b="1" dirty="0" smtClean="0">
                <a:latin typeface="Calibri"/>
                <a:cs typeface="Calibri"/>
              </a:rPr>
              <a:t>can </a:t>
            </a:r>
            <a:r>
              <a:rPr lang="en-US" sz="2400" b="1" dirty="0" smtClean="0">
                <a:latin typeface="Calibri"/>
                <a:cs typeface="Calibri"/>
              </a:rPr>
              <a:t>expand by computational extractor</a:t>
            </a:r>
            <a:endParaRPr lang="en-US" sz="2400" b="1" i="1" dirty="0" smtClean="0">
              <a:latin typeface="Times New Roman"/>
              <a:cs typeface="Times New Roman"/>
            </a:endParaRPr>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524316"/>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a:t>
            </a:r>
            <a:r>
              <a:rPr lang="en-US" dirty="0" smtClean="0"/>
              <a:t>has one </a:t>
            </a:r>
            <a:r>
              <a:rPr lang="en-US" dirty="0" smtClean="0"/>
              <a:t>symbol with </a:t>
            </a:r>
            <a:r>
              <a:rPr lang="en-US" dirty="0"/>
              <a:t>entropy </a:t>
            </a:r>
            <a:r>
              <a:rPr lang="en-US" dirty="0" smtClean="0"/>
              <a:t>even after correction</a:t>
            </a:r>
            <a:endParaRPr lang="en-US" dirty="0" smtClean="0"/>
          </a:p>
          <a:p>
            <a:pPr marL="285750" indent="-285750">
              <a:buFont typeface="Arial"/>
              <a:buChar char="•"/>
            </a:pPr>
            <a:r>
              <a:rPr lang="en-US" dirty="0" smtClean="0">
                <a:cs typeface="Calibri"/>
              </a:rPr>
              <a:t>We get security from </a:t>
            </a:r>
            <a:r>
              <a:rPr lang="en-US" dirty="0" smtClean="0">
                <a:latin typeface="Calibri"/>
                <a:cs typeface="Calibri"/>
              </a:rPr>
              <a:t>adversary’s inability to guess this one symbol</a:t>
            </a:r>
          </a:p>
          <a:p>
            <a:pPr marL="285750" indent="-285750">
              <a:buFont typeface="Arial"/>
              <a:buChar char="•"/>
            </a:pPr>
            <a:r>
              <a:rPr lang="en-US" dirty="0" smtClean="0">
                <a:latin typeface="Calibri"/>
                <a:cs typeface="Calibri"/>
              </a:rPr>
              <a:t>When </a:t>
            </a:r>
            <a:r>
              <a:rPr lang="en-US" dirty="0" smtClean="0">
                <a:latin typeface="Times New Roman"/>
                <a:cs typeface="Times New Roman"/>
              </a:rPr>
              <a:t>|</a:t>
            </a:r>
            <a:r>
              <a:rPr lang="en-US" i="1" dirty="0" smtClean="0">
                <a:latin typeface="Times New Roman"/>
                <a:cs typeface="Times New Roman"/>
              </a:rPr>
              <a:t>Z</a:t>
            </a:r>
            <a:r>
              <a:rPr lang="en-US" dirty="0" smtClean="0">
                <a:latin typeface="Times New Roman"/>
                <a:cs typeface="Times New Roman"/>
              </a:rPr>
              <a:t>| = </a:t>
            </a:r>
            <a:r>
              <a:rPr lang="en-US" i="1" dirty="0" err="1" smtClean="0">
                <a:latin typeface="Times New Roman"/>
                <a:cs typeface="Times New Roman"/>
              </a:rPr>
              <a:t>ω</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and </a:t>
            </a:r>
            <a:r>
              <a:rPr lang="en-US" i="1" dirty="0" smtClean="0">
                <a:latin typeface="Times New Roman"/>
                <a:cs typeface="Times New Roman"/>
              </a:rPr>
              <a:t>C</a:t>
            </a:r>
            <a:r>
              <a:rPr lang="en-US" dirty="0" smtClean="0">
                <a:latin typeface="Calibri"/>
                <a:cs typeface="Calibri"/>
              </a:rPr>
              <a:t> corrects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errors, the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grpSp>
        <p:nvGrpSpPr>
          <p:cNvPr id="11" name="Group 10"/>
          <p:cNvGrpSpPr/>
          <p:nvPr/>
        </p:nvGrpSpPr>
        <p:grpSpPr>
          <a:xfrm>
            <a:off x="3283300" y="5379240"/>
            <a:ext cx="5444104" cy="1042737"/>
            <a:chOff x="3388169" y="5039895"/>
            <a:chExt cx="5444104" cy="1042737"/>
          </a:xfrm>
        </p:grpSpPr>
        <p:sp>
          <p:nvSpPr>
            <p:cNvPr id="55" name="Rectangle 36"/>
            <p:cNvSpPr>
              <a:spLocks noChangeArrowheads="1"/>
            </p:cNvSpPr>
            <p:nvPr/>
          </p:nvSpPr>
          <p:spPr bwMode="auto">
            <a:xfrm>
              <a:off x="3388169" y="5039895"/>
              <a:ext cx="5444104" cy="10427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70796078"/>
                </p:ext>
              </p:extLst>
            </p:nvPr>
          </p:nvGraphicFramePr>
          <p:xfrm>
            <a:off x="3744031" y="5099051"/>
            <a:ext cx="3688746" cy="435477"/>
          </p:xfrm>
          <a:graphic>
            <a:graphicData uri="http://schemas.openxmlformats.org/presentationml/2006/ole">
              <mc:AlternateContent xmlns:mc="http://schemas.openxmlformats.org/markup-compatibility/2006">
                <mc:Choice xmlns:v="urn:schemas-microsoft-com:vml" Requires="v">
                  <p:oleObj spid="_x0000_s152710" name="Equation" r:id="rId4" imgW="1828800" imgH="215900" progId="Equation.3">
                    <p:embed/>
                  </p:oleObj>
                </mc:Choice>
                <mc:Fallback>
                  <p:oleObj name="Equation" r:id="rId4" imgW="1828800" imgH="215900" progId="Equation.3">
                    <p:embed/>
                    <p:pic>
                      <p:nvPicPr>
                        <p:cNvPr id="0" name=""/>
                        <p:cNvPicPr/>
                        <p:nvPr/>
                      </p:nvPicPr>
                      <p:blipFill>
                        <a:blip r:embed="rId5"/>
                        <a:stretch>
                          <a:fillRect/>
                        </a:stretch>
                      </p:blipFill>
                      <p:spPr>
                        <a:xfrm>
                          <a:off x="3744031" y="5099051"/>
                          <a:ext cx="3688746" cy="43547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177650648"/>
                </p:ext>
              </p:extLst>
            </p:nvPr>
          </p:nvGraphicFramePr>
          <p:xfrm>
            <a:off x="4559394" y="5461380"/>
            <a:ext cx="3738563" cy="454025"/>
          </p:xfrm>
          <a:graphic>
            <a:graphicData uri="http://schemas.openxmlformats.org/presentationml/2006/ole">
              <mc:AlternateContent xmlns:mc="http://schemas.openxmlformats.org/markup-compatibility/2006">
                <mc:Choice xmlns:v="urn:schemas-microsoft-com:vml" Requires="v">
                  <p:oleObj spid="_x0000_s152711" name="Equation" r:id="rId6" imgW="1778000" imgH="215900" progId="Equation.3">
                    <p:embed/>
                  </p:oleObj>
                </mc:Choice>
                <mc:Fallback>
                  <p:oleObj name="Equation" r:id="rId6" imgW="1778000" imgH="215900" progId="Equation.3">
                    <p:embed/>
                    <p:pic>
                      <p:nvPicPr>
                        <p:cNvPr id="0" name=""/>
                        <p:cNvPicPr/>
                        <p:nvPr/>
                      </p:nvPicPr>
                      <p:blipFill>
                        <a:blip r:embed="rId7"/>
                        <a:stretch>
                          <a:fillRect/>
                        </a:stretch>
                      </p:blipFill>
                      <p:spPr>
                        <a:xfrm>
                          <a:off x="4559394" y="5461380"/>
                          <a:ext cx="3738563" cy="454025"/>
                        </a:xfrm>
                        <a:prstGeom prst="rect">
                          <a:avLst/>
                        </a:prstGeom>
                      </p:spPr>
                    </p:pic>
                  </p:oleObj>
                </mc:Fallback>
              </mc:AlternateContent>
            </a:graphicData>
          </a:graphic>
        </p:graphicFrame>
      </p:gr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nvGrpSpPr>
          <p:cNvPr id="11" name="Group 10"/>
          <p:cNvGrpSpPr/>
          <p:nvPr/>
        </p:nvGrpSpPr>
        <p:grpSpPr>
          <a:xfrm>
            <a:off x="3283300" y="5379240"/>
            <a:ext cx="5444104" cy="1042737"/>
            <a:chOff x="3388169" y="5039895"/>
            <a:chExt cx="5444104" cy="1042737"/>
          </a:xfrm>
        </p:grpSpPr>
        <p:sp>
          <p:nvSpPr>
            <p:cNvPr id="55" name="Rectangle 36"/>
            <p:cNvSpPr>
              <a:spLocks noChangeArrowheads="1"/>
            </p:cNvSpPr>
            <p:nvPr/>
          </p:nvSpPr>
          <p:spPr bwMode="auto">
            <a:xfrm>
              <a:off x="3388169" y="5039895"/>
              <a:ext cx="5444104" cy="10427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780228670"/>
                </p:ext>
              </p:extLst>
            </p:nvPr>
          </p:nvGraphicFramePr>
          <p:xfrm>
            <a:off x="3744031" y="5099051"/>
            <a:ext cx="3688746" cy="435477"/>
          </p:xfrm>
          <a:graphic>
            <a:graphicData uri="http://schemas.openxmlformats.org/presentationml/2006/ole">
              <mc:AlternateContent xmlns:mc="http://schemas.openxmlformats.org/markup-compatibility/2006">
                <mc:Choice xmlns:v="urn:schemas-microsoft-com:vml" Requires="v">
                  <p:oleObj spid="_x0000_s153728" name="Equation" r:id="rId4" imgW="1828800" imgH="215900" progId="Equation.3">
                    <p:embed/>
                  </p:oleObj>
                </mc:Choice>
                <mc:Fallback>
                  <p:oleObj name="Equation" r:id="rId4" imgW="1828800" imgH="215900" progId="Equation.3">
                    <p:embed/>
                    <p:pic>
                      <p:nvPicPr>
                        <p:cNvPr id="0" name=""/>
                        <p:cNvPicPr/>
                        <p:nvPr/>
                      </p:nvPicPr>
                      <p:blipFill>
                        <a:blip r:embed="rId5"/>
                        <a:stretch>
                          <a:fillRect/>
                        </a:stretch>
                      </p:blipFill>
                      <p:spPr>
                        <a:xfrm>
                          <a:off x="3744031" y="5099051"/>
                          <a:ext cx="3688746" cy="435477"/>
                        </a:xfrm>
                        <a:prstGeom prst="rect">
                          <a:avLst/>
                        </a:prstGeom>
                      </p:spPr>
                    </p:pic>
                  </p:oleObj>
                </mc:Fallback>
              </mc:AlternateContent>
            </a:graphicData>
          </a:graphic>
        </p:graphicFrame>
      </p:grpSp>
      <p:graphicFrame>
        <p:nvGraphicFramePr>
          <p:cNvPr id="57" name="Object 56"/>
          <p:cNvGraphicFramePr>
            <a:graphicFrameLocks noChangeAspect="1"/>
          </p:cNvGraphicFramePr>
          <p:nvPr>
            <p:extLst>
              <p:ext uri="{D42A27DB-BD31-4B8C-83A1-F6EECF244321}">
                <p14:modId xmlns:p14="http://schemas.microsoft.com/office/powerpoint/2010/main" val="2878019810"/>
              </p:ext>
            </p:extLst>
          </p:nvPr>
        </p:nvGraphicFramePr>
        <p:xfrm>
          <a:off x="4458368" y="5800725"/>
          <a:ext cx="4217988" cy="454025"/>
        </p:xfrm>
        <a:graphic>
          <a:graphicData uri="http://schemas.openxmlformats.org/presentationml/2006/ole">
            <mc:AlternateContent xmlns:mc="http://schemas.openxmlformats.org/markup-compatibility/2006">
              <mc:Choice xmlns:v="urn:schemas-microsoft-com:vml" Requires="v">
                <p:oleObj spid="_x0000_s153729" name="Equation" r:id="rId6" imgW="2006600" imgH="215900" progId="Equation.3">
                  <p:embed/>
                </p:oleObj>
              </mc:Choice>
              <mc:Fallback>
                <p:oleObj name="Equation" r:id="rId6" imgW="2006600" imgH="215900" progId="Equation.3">
                  <p:embed/>
                  <p:pic>
                    <p:nvPicPr>
                      <p:cNvPr id="0" name=""/>
                      <p:cNvPicPr/>
                      <p:nvPr/>
                    </p:nvPicPr>
                    <p:blipFill>
                      <a:blip r:embed="rId7"/>
                      <a:stretch>
                        <a:fillRect/>
                      </a:stretch>
                    </p:blipFill>
                    <p:spPr>
                      <a:xfrm>
                        <a:off x="4458368" y="5800725"/>
                        <a:ext cx="4217988" cy="454025"/>
                      </a:xfrm>
                      <a:prstGeom prst="rect">
                        <a:avLst/>
                      </a:prstGeom>
                    </p:spPr>
                  </p:pic>
                </p:oleObj>
              </mc:Fallback>
            </mc:AlternateContent>
          </a:graphicData>
        </a:graphic>
      </p:graphicFrame>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6" name="TextBox 5"/>
          <p:cNvSpPr txBox="1"/>
          <p:nvPr/>
        </p:nvSpPr>
        <p:spPr>
          <a:xfrm>
            <a:off x="150091" y="1997364"/>
            <a:ext cx="2874820" cy="4524316"/>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a:t>
            </a:r>
            <a:r>
              <a:rPr lang="en-US" dirty="0"/>
              <a:t>has one symbol with entropy even after </a:t>
            </a:r>
            <a:r>
              <a:rPr lang="en-US" dirty="0" smtClean="0"/>
              <a:t>correction</a:t>
            </a:r>
            <a:endParaRPr lang="en-US" dirty="0" smtClean="0"/>
          </a:p>
          <a:p>
            <a:pPr marL="285750" indent="-285750">
              <a:buFont typeface="Arial"/>
              <a:buChar char="•"/>
            </a:pPr>
            <a:r>
              <a:rPr lang="en-US" dirty="0" smtClean="0">
                <a:cs typeface="Calibri"/>
              </a:rPr>
              <a:t>We get security from </a:t>
            </a:r>
            <a:r>
              <a:rPr lang="en-US" dirty="0" smtClean="0">
                <a:latin typeface="Calibri"/>
                <a:cs typeface="Calibri"/>
              </a:rPr>
              <a:t>adversary’s inability to guess this one symbol</a:t>
            </a:r>
          </a:p>
          <a:p>
            <a:pPr marL="285750" indent="-285750">
              <a:buFont typeface="Arial"/>
              <a:buChar char="•"/>
            </a:pPr>
            <a:r>
              <a:rPr lang="en-US" dirty="0" smtClean="0">
                <a:latin typeface="Calibri"/>
                <a:cs typeface="Calibri"/>
              </a:rPr>
              <a:t>When </a:t>
            </a:r>
            <a:r>
              <a:rPr lang="en-US" dirty="0" smtClean="0">
                <a:latin typeface="Times New Roman"/>
                <a:cs typeface="Times New Roman"/>
              </a:rPr>
              <a:t>|</a:t>
            </a:r>
            <a:r>
              <a:rPr lang="en-US" i="1" dirty="0" smtClean="0">
                <a:latin typeface="Times New Roman"/>
                <a:cs typeface="Times New Roman"/>
              </a:rPr>
              <a:t>Z</a:t>
            </a:r>
            <a:r>
              <a:rPr lang="en-US" dirty="0" smtClean="0">
                <a:latin typeface="Times New Roman"/>
                <a:cs typeface="Times New Roman"/>
              </a:rPr>
              <a:t>| = </a:t>
            </a:r>
            <a:r>
              <a:rPr lang="en-US" i="1" dirty="0" err="1" smtClean="0">
                <a:latin typeface="Times New Roman"/>
                <a:cs typeface="Times New Roman"/>
              </a:rPr>
              <a:t>ω</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and </a:t>
            </a:r>
            <a:r>
              <a:rPr lang="en-US" i="1" dirty="0" smtClean="0">
                <a:latin typeface="Times New Roman"/>
                <a:cs typeface="Times New Roman"/>
              </a:rPr>
              <a:t>C</a:t>
            </a:r>
            <a:r>
              <a:rPr lang="en-US" dirty="0" smtClean="0">
                <a:latin typeface="Calibri"/>
                <a:cs typeface="Calibri"/>
              </a:rPr>
              <a:t> corrects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errors, the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Tree>
    <p:extLst>
      <p:ext uri="{BB962C8B-B14F-4D97-AF65-F5344CB8AC3E}">
        <p14:creationId xmlns:p14="http://schemas.microsoft.com/office/powerpoint/2010/main" val="16960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Construction parameters:</a:t>
            </a: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a:t>
            </a:r>
            <a:r>
              <a:rPr lang="en-US" dirty="0" smtClean="0">
                <a:latin typeface="Calibri"/>
                <a:cs typeface="Calibri"/>
              </a:rPr>
              <a:t/>
            </a:r>
            <a:br>
              <a:rPr lang="en-US" dirty="0" smtClean="0">
                <a:latin typeface="Calibri"/>
                <a:cs typeface="Calibri"/>
              </a:rPr>
            </a:br>
            <a:r>
              <a:rPr lang="en-US" dirty="0" smtClean="0">
                <a:latin typeface="Calibri"/>
                <a:cs typeface="Calibri"/>
              </a:rPr>
              <a:t>in most </a:t>
            </a:r>
            <a:r>
              <a:rPr lang="en-US" dirty="0" smtClean="0">
                <a:latin typeface="Calibri"/>
                <a:cs typeface="Calibri"/>
              </a:rPr>
              <a:t>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4184818561"/>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3947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8" name="Rectangle 36"/>
          <p:cNvSpPr>
            <a:spLocks noChangeArrowheads="1"/>
          </p:cNvSpPr>
          <p:nvPr/>
        </p:nvSpPr>
        <p:spPr bwMode="auto">
          <a:xfrm>
            <a:off x="338285" y="5803627"/>
            <a:ext cx="7682767" cy="96079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required entropy of symbols?</a:t>
            </a:r>
            <a:endParaRPr lang="en-US" sz="2400" b="1" i="1" dirty="0" smtClean="0">
              <a:latin typeface="Times New Roman"/>
              <a:cs typeface="Times New Roman"/>
            </a:endParaRPr>
          </a:p>
        </p:txBody>
      </p:sp>
      <p:grpSp>
        <p:nvGrpSpPr>
          <p:cNvPr id="49" name="Group 48"/>
          <p:cNvGrpSpPr/>
          <p:nvPr/>
        </p:nvGrpSpPr>
        <p:grpSpPr>
          <a:xfrm>
            <a:off x="545064" y="1733589"/>
            <a:ext cx="529946" cy="461665"/>
            <a:chOff x="637563" y="4042853"/>
            <a:chExt cx="529946" cy="461665"/>
          </a:xfrm>
        </p:grpSpPr>
        <p:sp>
          <p:nvSpPr>
            <p:cNvPr id="50" name="Rectangle 4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2" name="TextBox 51"/>
          <p:cNvSpPr txBox="1"/>
          <p:nvPr/>
        </p:nvSpPr>
        <p:spPr>
          <a:xfrm>
            <a:off x="4068722" y="220371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6" name="Group 55"/>
          <p:cNvGrpSpPr/>
          <p:nvPr/>
        </p:nvGrpSpPr>
        <p:grpSpPr>
          <a:xfrm>
            <a:off x="2442997" y="2544248"/>
            <a:ext cx="819641" cy="557973"/>
            <a:chOff x="1316332" y="6095656"/>
            <a:chExt cx="819641" cy="55797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59" name="Group 58"/>
          <p:cNvGrpSpPr/>
          <p:nvPr/>
        </p:nvGrpSpPr>
        <p:grpSpPr>
          <a:xfrm>
            <a:off x="5677678" y="3114666"/>
            <a:ext cx="838015" cy="560788"/>
            <a:chOff x="1316332" y="6095656"/>
            <a:chExt cx="838015" cy="560788"/>
          </a:xfrm>
        </p:grpSpPr>
        <p:sp>
          <p:nvSpPr>
            <p:cNvPr id="60" name="Rectangle 5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2" name="Group 61"/>
          <p:cNvGrpSpPr/>
          <p:nvPr/>
        </p:nvGrpSpPr>
        <p:grpSpPr>
          <a:xfrm>
            <a:off x="2442997" y="1549946"/>
            <a:ext cx="832040" cy="532764"/>
            <a:chOff x="1316332" y="6095656"/>
            <a:chExt cx="832040" cy="532764"/>
          </a:xfrm>
        </p:grpSpPr>
        <p:sp>
          <p:nvSpPr>
            <p:cNvPr id="63" name="Rectangle 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5" name="Group 64"/>
          <p:cNvGrpSpPr/>
          <p:nvPr/>
        </p:nvGrpSpPr>
        <p:grpSpPr>
          <a:xfrm>
            <a:off x="5677678" y="2213940"/>
            <a:ext cx="828246" cy="519966"/>
            <a:chOff x="1316332" y="6095656"/>
            <a:chExt cx="828246" cy="519966"/>
          </a:xfrm>
        </p:grpSpPr>
        <p:sp>
          <p:nvSpPr>
            <p:cNvPr id="66" name="Rectangle 6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lnSpcReduction="10000"/>
          </a:bodyPr>
          <a:lstStyle/>
          <a:p>
            <a:r>
              <a:rPr lang="en-US" dirty="0" smtClean="0"/>
              <a:t>Obfuscating symbols individually leaks </a:t>
            </a:r>
            <a:r>
              <a:rPr lang="en-US" dirty="0" smtClean="0"/>
              <a:t>equality, </a:t>
            </a:r>
            <a:r>
              <a:rPr lang="en-US" dirty="0" smtClean="0"/>
              <a:t>need </a:t>
            </a:r>
            <a:r>
              <a:rPr lang="en-US" dirty="0" smtClean="0"/>
              <a:t>high entropy to </a:t>
            </a:r>
            <a:r>
              <a:rPr lang="en-US" dirty="0" smtClean="0"/>
              <a:t>ensure adversary can’t guess stored value</a:t>
            </a:r>
            <a:endParaRPr lang="en-US" dirty="0" smtClean="0"/>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460409" y="4045205"/>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699623" y="536547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195782" y="4958666"/>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39460" y="621362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671751725"/>
              </p:ext>
            </p:extLst>
          </p:nvPr>
        </p:nvGraphicFramePr>
        <p:xfrm>
          <a:off x="4632174" y="5801128"/>
          <a:ext cx="307975" cy="350838"/>
        </p:xfrm>
        <a:graphic>
          <a:graphicData uri="http://schemas.openxmlformats.org/presentationml/2006/ole">
            <mc:AlternateContent xmlns:mc="http://schemas.openxmlformats.org/markup-compatibility/2006">
              <mc:Choice xmlns:v="urn:schemas-microsoft-com:vml" Requires="v">
                <p:oleObj spid="_x0000_s14049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2174" y="5801128"/>
                        <a:ext cx="307975" cy="350838"/>
                      </a:xfrm>
                      <a:prstGeom prst="rect">
                        <a:avLst/>
                      </a:prstGeom>
                    </p:spPr>
                  </p:pic>
                </p:oleObj>
              </mc:Fallback>
            </mc:AlternateContent>
          </a:graphicData>
        </a:graphic>
      </p:graphicFrame>
      <p:cxnSp>
        <p:nvCxnSpPr>
          <p:cNvPr id="19" name="Straight Arrow Connector 18"/>
          <p:cNvCxnSpPr/>
          <p:nvPr/>
        </p:nvCxnSpPr>
        <p:spPr bwMode="auto">
          <a:xfrm flipV="1">
            <a:off x="7774608" y="558993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813336" y="5143332"/>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642093" y="5304908"/>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490270" y="5378859"/>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315322" y="5752618"/>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195782" y="4958666"/>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876850" y="5348873"/>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898701" y="5848547"/>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575137" y="6634300"/>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575137" y="5280614"/>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591379" y="6257181"/>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258681" y="5685841"/>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258681" y="6225227"/>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852110" y="5906026"/>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575137" y="5661294"/>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614804" y="5589932"/>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545782" y="4488952"/>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517049" y="4614792"/>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786386" y="4855497"/>
            <a:ext cx="529946" cy="461665"/>
            <a:chOff x="637563" y="4042853"/>
            <a:chExt cx="529946" cy="461665"/>
          </a:xfrm>
        </p:grpSpPr>
        <p:sp>
          <p:nvSpPr>
            <p:cNvPr id="49" name="Rectangle 4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0" name="TextBox 4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1" name="TextBox 50"/>
          <p:cNvSpPr txBox="1"/>
          <p:nvPr/>
        </p:nvSpPr>
        <p:spPr>
          <a:xfrm>
            <a:off x="4252648" y="531790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4" name="Group 63"/>
          <p:cNvGrpSpPr/>
          <p:nvPr/>
        </p:nvGrpSpPr>
        <p:grpSpPr>
          <a:xfrm>
            <a:off x="2638016" y="5667422"/>
            <a:ext cx="819641" cy="557973"/>
            <a:chOff x="1316332" y="6095656"/>
            <a:chExt cx="819641" cy="557973"/>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7" name="Group 66"/>
          <p:cNvGrpSpPr/>
          <p:nvPr/>
        </p:nvGrpSpPr>
        <p:grpSpPr>
          <a:xfrm>
            <a:off x="5872697" y="6237840"/>
            <a:ext cx="838015" cy="560788"/>
            <a:chOff x="1316332" y="6095656"/>
            <a:chExt cx="838015"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0" name="Group 69"/>
          <p:cNvGrpSpPr/>
          <p:nvPr/>
        </p:nvGrpSpPr>
        <p:grpSpPr>
          <a:xfrm>
            <a:off x="2638016" y="4673120"/>
            <a:ext cx="832040" cy="532764"/>
            <a:chOff x="1316332" y="6095656"/>
            <a:chExt cx="832040" cy="532764"/>
          </a:xfrm>
        </p:grpSpPr>
        <p:sp>
          <p:nvSpPr>
            <p:cNvPr id="71" name="Rectangle 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2" name="Rectangle 71"/>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3" name="Group 72"/>
          <p:cNvGrpSpPr/>
          <p:nvPr/>
        </p:nvGrpSpPr>
        <p:grpSpPr>
          <a:xfrm>
            <a:off x="5872697" y="5337114"/>
            <a:ext cx="828246" cy="519966"/>
            <a:chOff x="1316332" y="6095656"/>
            <a:chExt cx="828246" cy="519966"/>
          </a:xfrm>
        </p:grpSpPr>
        <p:sp>
          <p:nvSpPr>
            <p:cNvPr id="74" name="Rectangle 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5" name="Rectangle 74"/>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632538" cy="461665"/>
            <a:chOff x="637563" y="4042853"/>
            <a:chExt cx="632538"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53" name="Group 52"/>
          <p:cNvGrpSpPr/>
          <p:nvPr/>
        </p:nvGrpSpPr>
        <p:grpSpPr>
          <a:xfrm>
            <a:off x="649733" y="4739379"/>
            <a:ext cx="632538" cy="461665"/>
            <a:chOff x="637563" y="4042853"/>
            <a:chExt cx="632538"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60" name="Group 59"/>
          <p:cNvGrpSpPr/>
          <p:nvPr/>
        </p:nvGrpSpPr>
        <p:grpSpPr>
          <a:xfrm>
            <a:off x="669757" y="5629344"/>
            <a:ext cx="660664" cy="461665"/>
            <a:chOff x="637563" y="4042853"/>
            <a:chExt cx="660664"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444727" y="5873384"/>
            <a:ext cx="819641" cy="557973"/>
            <a:chOff x="1316332" y="6095656"/>
            <a:chExt cx="819641"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57" name="Group 56"/>
          <p:cNvGrpSpPr/>
          <p:nvPr/>
        </p:nvGrpSpPr>
        <p:grpSpPr>
          <a:xfrm>
            <a:off x="4454496" y="4070155"/>
            <a:ext cx="832040" cy="532764"/>
            <a:chOff x="1316332" y="6095656"/>
            <a:chExt cx="832040" cy="53276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9" name="Group 68"/>
          <p:cNvGrpSpPr/>
          <p:nvPr/>
        </p:nvGrpSpPr>
        <p:grpSpPr>
          <a:xfrm>
            <a:off x="4437921" y="4986983"/>
            <a:ext cx="832040" cy="532764"/>
            <a:chOff x="1316332" y="6095656"/>
            <a:chExt cx="83204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632538" cy="461665"/>
            <a:chOff x="637563" y="4042853"/>
            <a:chExt cx="632538"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79" name="Group 78"/>
          <p:cNvGrpSpPr/>
          <p:nvPr/>
        </p:nvGrpSpPr>
        <p:grpSpPr>
          <a:xfrm>
            <a:off x="649733" y="4739379"/>
            <a:ext cx="632538" cy="461665"/>
            <a:chOff x="637563" y="4042853"/>
            <a:chExt cx="632538"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85" name="Group 84"/>
          <p:cNvGrpSpPr/>
          <p:nvPr/>
        </p:nvGrpSpPr>
        <p:grpSpPr>
          <a:xfrm>
            <a:off x="669757" y="5629344"/>
            <a:ext cx="660664" cy="461665"/>
            <a:chOff x="637563" y="4042853"/>
            <a:chExt cx="660664"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454137" y="4079697"/>
            <a:ext cx="1829021" cy="525484"/>
            <a:chOff x="1316332" y="6095656"/>
            <a:chExt cx="182902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4" name="Group 93"/>
          <p:cNvGrpSpPr/>
          <p:nvPr/>
        </p:nvGrpSpPr>
        <p:grpSpPr>
          <a:xfrm>
            <a:off x="4454137" y="5073999"/>
            <a:ext cx="1829021" cy="533794"/>
            <a:chOff x="1316332" y="6095656"/>
            <a:chExt cx="1829021"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98" name="Group 97"/>
          <p:cNvGrpSpPr/>
          <p:nvPr/>
        </p:nvGrpSpPr>
        <p:grpSpPr>
          <a:xfrm>
            <a:off x="4429052" y="5890406"/>
            <a:ext cx="1854106" cy="553332"/>
            <a:chOff x="1316332" y="6095656"/>
            <a:chExt cx="1854106"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4" name="Group 43"/>
          <p:cNvGrpSpPr/>
          <p:nvPr/>
        </p:nvGrpSpPr>
        <p:grpSpPr>
          <a:xfrm>
            <a:off x="669757" y="3644789"/>
            <a:ext cx="790647" cy="649445"/>
            <a:chOff x="669757" y="1545947"/>
            <a:chExt cx="790647" cy="649445"/>
          </a:xfrm>
        </p:grpSpPr>
        <p:cxnSp>
          <p:nvCxnSpPr>
            <p:cNvPr id="48" name="Straight Arrow Connector 4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9" name="TextBox 4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0" name="TextBox 4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1" name="Straight Arrow Connector 5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3" name="Group 52"/>
          <p:cNvGrpSpPr/>
          <p:nvPr/>
        </p:nvGrpSpPr>
        <p:grpSpPr>
          <a:xfrm>
            <a:off x="656390" y="3672502"/>
            <a:ext cx="632538" cy="461665"/>
            <a:chOff x="637563" y="4042853"/>
            <a:chExt cx="632538"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60" name="Group 59"/>
          <p:cNvGrpSpPr/>
          <p:nvPr/>
        </p:nvGrpSpPr>
        <p:grpSpPr>
          <a:xfrm>
            <a:off x="649733" y="4739379"/>
            <a:ext cx="632538" cy="461665"/>
            <a:chOff x="637563" y="4042853"/>
            <a:chExt cx="632538" cy="461665"/>
          </a:xfrm>
        </p:grpSpPr>
        <p:sp>
          <p:nvSpPr>
            <p:cNvPr id="76" name="Rectangle 7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78" name="Group 77"/>
          <p:cNvGrpSpPr/>
          <p:nvPr/>
        </p:nvGrpSpPr>
        <p:grpSpPr>
          <a:xfrm>
            <a:off x="669757" y="5629344"/>
            <a:ext cx="660664" cy="461665"/>
            <a:chOff x="637563" y="4042853"/>
            <a:chExt cx="660664" cy="461665"/>
          </a:xfrm>
        </p:grpSpPr>
        <p:sp>
          <p:nvSpPr>
            <p:cNvPr id="79" name="Rectangle 7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0" name="TextBox 7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4454137" y="4079697"/>
            <a:ext cx="1829021" cy="525484"/>
            <a:chOff x="1316332" y="6095656"/>
            <a:chExt cx="1829021" cy="525484"/>
          </a:xfrm>
        </p:grpSpPr>
        <p:sp>
          <p:nvSpPr>
            <p:cNvPr id="56" name="Rectangle 5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7" name="Rectangle 56"/>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1" name="Group 60"/>
          <p:cNvGrpSpPr/>
          <p:nvPr/>
        </p:nvGrpSpPr>
        <p:grpSpPr>
          <a:xfrm>
            <a:off x="4454137" y="5073999"/>
            <a:ext cx="1829021" cy="533794"/>
            <a:chOff x="1316332" y="6095656"/>
            <a:chExt cx="1829021" cy="533794"/>
          </a:xfrm>
        </p:grpSpPr>
        <p:sp>
          <p:nvSpPr>
            <p:cNvPr id="62" name="Rectangle 6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64" name="Group 63"/>
          <p:cNvGrpSpPr/>
          <p:nvPr/>
        </p:nvGrpSpPr>
        <p:grpSpPr>
          <a:xfrm>
            <a:off x="4429052" y="5890406"/>
            <a:ext cx="1854106" cy="553332"/>
            <a:chOff x="1316332" y="6095656"/>
            <a:chExt cx="1854106" cy="553332"/>
          </a:xfrm>
        </p:grpSpPr>
        <p:sp>
          <p:nvSpPr>
            <p:cNvPr id="65" name="Rectangle 6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6" name="Group 55"/>
          <p:cNvGrpSpPr/>
          <p:nvPr/>
        </p:nvGrpSpPr>
        <p:grpSpPr>
          <a:xfrm>
            <a:off x="4454137" y="4079697"/>
            <a:ext cx="1829021" cy="525484"/>
            <a:chOff x="1316332" y="6095656"/>
            <a:chExt cx="1829021" cy="525484"/>
          </a:xfrm>
        </p:grpSpPr>
        <p:sp>
          <p:nvSpPr>
            <p:cNvPr id="57" name="Rectangle 5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2" name="Group 61"/>
          <p:cNvGrpSpPr/>
          <p:nvPr/>
        </p:nvGrpSpPr>
        <p:grpSpPr>
          <a:xfrm>
            <a:off x="4454137" y="5073999"/>
            <a:ext cx="1829021" cy="533794"/>
            <a:chOff x="1316332" y="6095656"/>
            <a:chExt cx="1829021"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6" name="Group 55"/>
          <p:cNvGrpSpPr/>
          <p:nvPr/>
        </p:nvGrpSpPr>
        <p:grpSpPr>
          <a:xfrm>
            <a:off x="4454137" y="4079697"/>
            <a:ext cx="1903231" cy="525484"/>
            <a:chOff x="1316332" y="6095656"/>
            <a:chExt cx="1903231" cy="525484"/>
          </a:xfrm>
        </p:grpSpPr>
        <p:sp>
          <p:nvSpPr>
            <p:cNvPr id="57" name="Rectangle 5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62" name="Group 61"/>
          <p:cNvGrpSpPr/>
          <p:nvPr/>
        </p:nvGrpSpPr>
        <p:grpSpPr>
          <a:xfrm>
            <a:off x="4454137" y="5073999"/>
            <a:ext cx="1829021" cy="533794"/>
            <a:chOff x="1316332" y="6095656"/>
            <a:chExt cx="1829021"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i="1" dirty="0">
                <a:latin typeface="Times New Roman"/>
                <a:cs typeface="Times New Roman"/>
              </a:rPr>
              <a:t>W</a:t>
            </a:r>
            <a:r>
              <a:rPr lang="en-US" dirty="0">
                <a:latin typeface="Times New Roman"/>
                <a:cs typeface="Times New Roman"/>
              </a:rPr>
              <a:t>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1200329"/>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 of size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r>
              <a:rPr lang="en-US" dirty="0" smtClean="0"/>
              <a:t> )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uiExpand="1" build="p"/>
      <p:bldP spid="7" grpId="0" animBg="1"/>
      <p:bldP spid="7" grpId="1" animBg="1"/>
      <p:bldP spid="7" grpId="2" animBg="1"/>
      <p:bldP spid="9" grpId="0" animBg="1"/>
      <p:bldP spid="9" grpId="1" animBg="1"/>
      <p:bldP spid="10" grpId="0"/>
      <p:bldP spid="10" grpId="1"/>
      <p:bldP spid="11" grpId="0"/>
      <p:bldP spid="1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Content Placeholder 2"/>
          <p:cNvSpPr txBox="1">
            <a:spLocks/>
          </p:cNvSpPr>
          <p:nvPr/>
        </p:nvSpPr>
        <p:spPr>
          <a:xfrm>
            <a:off x="457200" y="731520"/>
            <a:ext cx="8229600"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The graph is an averaging sampler </a:t>
            </a:r>
            <a:r>
              <a:rPr lang="en-US" sz="1800" dirty="0" smtClean="0"/>
              <a:t>[Lu2002,Vadhan2003]</a:t>
            </a:r>
            <a:endParaRPr lang="en-US" sz="2000" dirty="0" smtClean="0"/>
          </a:p>
          <a:p>
            <a:r>
              <a:rPr lang="en-US" sz="2000" dirty="0"/>
              <a:t>Obfuscating multiple blocks together degrades error tolerance</a:t>
            </a:r>
          </a:p>
          <a:p>
            <a:pPr lvl="1"/>
            <a:r>
              <a:rPr lang="en-US" sz="2000" dirty="0" smtClean="0"/>
              <a:t>If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t>, then the probability of an obfuscation containing an error is </a:t>
            </a:r>
            <a:r>
              <a:rPr lang="en-US" sz="2000" i="1" dirty="0" smtClean="0">
                <a:latin typeface="Times New Roman"/>
                <a:cs typeface="Times New Roman"/>
              </a:rPr>
              <a:t>O</a:t>
            </a:r>
            <a:r>
              <a:rPr lang="en-US" sz="2000" dirty="0" smtClean="0">
                <a:latin typeface="Times New Roman"/>
                <a:cs typeface="Times New Roman"/>
              </a:rPr>
              <a:t>(</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latin typeface="Times New Roman"/>
                <a:cs typeface="Times New Roman"/>
              </a:rPr>
              <a:t>*α</a:t>
            </a:r>
            <a:r>
              <a:rPr lang="en-US" sz="2000" dirty="0" smtClean="0">
                <a:latin typeface="Times New Roman"/>
                <a:cs typeface="Times New Roman"/>
              </a:rPr>
              <a:t>)</a:t>
            </a:r>
            <a:r>
              <a:rPr lang="en-US" sz="2000" dirty="0" smtClean="0"/>
              <a:t> because the graph </a:t>
            </a:r>
            <a:r>
              <a:rPr lang="en-US" sz="2000" dirty="0" smtClean="0"/>
              <a:t>is independent of error locations</a:t>
            </a:r>
          </a:p>
          <a:p>
            <a:pPr lvl="1"/>
            <a:r>
              <a:rPr lang="en-US" sz="2000" dirty="0" smtClean="0"/>
              <a:t>If </a:t>
            </a:r>
            <a:r>
              <a:rPr lang="en-US" sz="2000" i="1" dirty="0" smtClean="0">
                <a:latin typeface="Times New Roman"/>
                <a:cs typeface="Times New Roman"/>
              </a:rPr>
              <a:t>C</a:t>
            </a:r>
            <a:r>
              <a:rPr lang="en-US" sz="2000" dirty="0" smtClean="0"/>
              <a:t> supports </a:t>
            </a:r>
            <a:r>
              <a:rPr lang="en-US" sz="2000" dirty="0" err="1" smtClean="0">
                <a:latin typeface="Times New Roman"/>
                <a:cs typeface="Times New Roman"/>
              </a:rPr>
              <a:t>Θ</a:t>
            </a:r>
            <a:r>
              <a:rPr lang="en-US" sz="2000" dirty="0" smtClean="0">
                <a:latin typeface="Times New Roman"/>
                <a:cs typeface="Times New Roman"/>
              </a:rPr>
              <a:t>(k)</a:t>
            </a:r>
            <a:r>
              <a:rPr lang="en-US" sz="2000" dirty="0" smtClean="0"/>
              <a:t> errors and </a:t>
            </a:r>
            <a:r>
              <a:rPr lang="en-US" sz="2000" dirty="0" smtClean="0">
                <a:latin typeface="Times New Roman"/>
                <a:cs typeface="Times New Roman"/>
              </a:rPr>
              <a:t>α=</a:t>
            </a:r>
            <a:r>
              <a:rPr lang="en-US" sz="2000" dirty="0" err="1" smtClean="0">
                <a:latin typeface="Times New Roman"/>
                <a:cs typeface="Times New Roman"/>
              </a:rPr>
              <a:t>ω</a:t>
            </a:r>
            <a:r>
              <a:rPr lang="en-US" sz="2000" dirty="0">
                <a:latin typeface="Times New Roman"/>
                <a:cs typeface="Times New Roman"/>
              </a:rPr>
              <a:t>(log k)</a:t>
            </a:r>
            <a:r>
              <a:rPr lang="en-US" sz="2000" dirty="0" smtClean="0"/>
              <a:t>, construction correct </a:t>
            </a:r>
            <a:br>
              <a:rPr lang="en-US" sz="2000" dirty="0" smtClean="0"/>
            </a:br>
            <a:r>
              <a:rPr lang="en-US" sz="2000" dirty="0" err="1" smtClean="0"/>
              <a:t>w.h.p</a:t>
            </a:r>
            <a:r>
              <a:rPr lang="en-US" sz="2000" dirty="0" smtClean="0"/>
              <a:t>. if </a:t>
            </a:r>
            <a:r>
              <a:rPr lang="en-US" sz="2000" i="1" dirty="0" smtClean="0">
                <a:latin typeface="Times New Roman"/>
                <a:cs typeface="Times New Roman"/>
              </a:rPr>
              <a:t>d</a:t>
            </a:r>
            <a:r>
              <a:rPr lang="en-US" sz="2000" dirty="0" smtClean="0">
                <a:latin typeface="Times New Roman"/>
                <a:cs typeface="Times New Roman"/>
              </a:rPr>
              <a:t>(</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 </a:t>
            </a:r>
            <a:r>
              <a:rPr lang="en-US" sz="2000" i="1" dirty="0" smtClean="0">
                <a:latin typeface="Times New Roman"/>
                <a:cs typeface="Times New Roman"/>
              </a:rPr>
              <a:t>k</a:t>
            </a:r>
            <a:r>
              <a:rPr lang="en-US" sz="2000" dirty="0" smtClean="0">
                <a:latin typeface="Times New Roman"/>
                <a:cs typeface="Times New Roman"/>
              </a:rPr>
              <a:t>/</a:t>
            </a:r>
            <a:r>
              <a:rPr lang="en-US" sz="2000" dirty="0" err="1" smtClean="0">
                <a:latin typeface="Times New Roman"/>
                <a:cs typeface="Times New Roman"/>
              </a:rPr>
              <a:t>ω</a:t>
            </a:r>
            <a:r>
              <a:rPr lang="en-US" sz="2000" dirty="0" smtClean="0">
                <a:latin typeface="Times New Roman"/>
                <a:cs typeface="Times New Roman"/>
              </a:rPr>
              <a:t>(log k) (by </a:t>
            </a:r>
            <a:r>
              <a:rPr lang="en-US" sz="2000" dirty="0" err="1" smtClean="0">
                <a:latin typeface="Times New Roman"/>
                <a:cs typeface="Times New Roman"/>
              </a:rPr>
              <a:t>Chernoff</a:t>
            </a:r>
            <a:r>
              <a:rPr lang="en-US" sz="2000" dirty="0" smtClean="0">
                <a:latin typeface="Times New Roman"/>
                <a:cs typeface="Times New Roman"/>
              </a:rPr>
              <a:t> bound)</a:t>
            </a:r>
          </a:p>
          <a:p>
            <a:r>
              <a:rPr lang="en-US" sz="2000" dirty="0" smtClean="0">
                <a:solidFill>
                  <a:schemeClr val="bg1"/>
                </a:solidFill>
                <a:latin typeface="Calibri"/>
                <a:cs typeface="Calibri"/>
              </a:rPr>
              <a:t>This construction yields </a:t>
            </a:r>
            <a:r>
              <a:rPr lang="en-US" sz="2000" dirty="0" err="1" smtClean="0">
                <a:solidFill>
                  <a:schemeClr val="bg1"/>
                </a:solidFill>
                <a:latin typeface="Times New Roman"/>
                <a:cs typeface="Times New Roman"/>
              </a:rPr>
              <a:t>H</a:t>
            </a:r>
            <a:r>
              <a:rPr lang="en-US" sz="2000" baseline="-25000" dirty="0" err="1" smtClean="0">
                <a:solidFill>
                  <a:schemeClr val="bg1"/>
                </a:solidFill>
                <a:latin typeface="Times New Roman"/>
                <a:cs typeface="Times New Roman"/>
              </a:rPr>
              <a:t>usable</a:t>
            </a:r>
            <a:r>
              <a:rPr lang="en-US" sz="2000" dirty="0" smtClean="0">
                <a:solidFill>
                  <a:schemeClr val="bg1"/>
                </a:solidFill>
                <a:latin typeface="Times New Roman"/>
                <a:cs typeface="Times New Roman"/>
              </a:rPr>
              <a:t>≤ 0</a:t>
            </a:r>
            <a:r>
              <a:rPr lang="en-US" sz="2000" dirty="0" smtClean="0">
                <a:solidFill>
                  <a:schemeClr val="bg1"/>
                </a:solidFill>
                <a:latin typeface="Calibri"/>
                <a:cs typeface="Calibri"/>
              </a:rPr>
              <a:t> if alphabet is large</a:t>
            </a:r>
            <a:endParaRPr lang="en-US" sz="2000" dirty="0">
              <a:solidFill>
                <a:schemeClr val="bg1"/>
              </a:solidFill>
              <a:latin typeface="Calibri"/>
              <a:cs typeface="Calibri"/>
            </a:endParaRP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grpSp>
        <p:nvGrpSpPr>
          <p:cNvPr id="85" name="Group 84"/>
          <p:cNvGrpSpPr/>
          <p:nvPr/>
        </p:nvGrpSpPr>
        <p:grpSpPr>
          <a:xfrm>
            <a:off x="669757" y="3644789"/>
            <a:ext cx="790647" cy="649445"/>
            <a:chOff x="669757" y="1545947"/>
            <a:chExt cx="790647" cy="649445"/>
          </a:xfrm>
        </p:grpSpPr>
        <p:cxnSp>
          <p:nvCxnSpPr>
            <p:cNvPr id="86" name="Straight Arrow Connector 85"/>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8" name="TextBox 87"/>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9" name="TextBox 88"/>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0" name="Straight Arrow Connector 89"/>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1" name="Straight Arrow Connector 90"/>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2" name="Group 91"/>
          <p:cNvGrpSpPr/>
          <p:nvPr/>
        </p:nvGrpSpPr>
        <p:grpSpPr>
          <a:xfrm>
            <a:off x="656390" y="3672502"/>
            <a:ext cx="632538" cy="461665"/>
            <a:chOff x="637563" y="4042853"/>
            <a:chExt cx="632538" cy="461665"/>
          </a:xfrm>
        </p:grpSpPr>
        <p:sp>
          <p:nvSpPr>
            <p:cNvPr id="93" name="Rectangle 9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4" name="TextBox 93"/>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5" name="Group 94"/>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8" name="Group 67"/>
          <p:cNvGrpSpPr/>
          <p:nvPr/>
        </p:nvGrpSpPr>
        <p:grpSpPr>
          <a:xfrm>
            <a:off x="4454137" y="4079697"/>
            <a:ext cx="1903231" cy="525484"/>
            <a:chOff x="1316332" y="6095656"/>
            <a:chExt cx="190323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1" name="Group 70"/>
          <p:cNvGrpSpPr/>
          <p:nvPr/>
        </p:nvGrpSpPr>
        <p:grpSpPr>
          <a:xfrm>
            <a:off x="4454137" y="5073999"/>
            <a:ext cx="1829021" cy="533794"/>
            <a:chOff x="1316332" y="6095656"/>
            <a:chExt cx="1829021"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t> 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a:t>
            </a:r>
            <a:r>
              <a:rPr lang="en-US" sz="2000" baseline="30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p>
          <a:p>
            <a:r>
              <a:rPr lang="en-US" sz="2000" dirty="0" smtClean="0"/>
              <a:t>Assume that a constant fraction of symbols have </a:t>
            </a:r>
            <a:r>
              <a:rPr lang="en-US" sz="2000" i="1" dirty="0">
                <a:latin typeface="Times New Roman"/>
                <a:cs typeface="Times New Roman"/>
              </a:rPr>
              <a:t>O</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E|{</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This distribution 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669757" y="3644789"/>
            <a:ext cx="790647" cy="649445"/>
            <a:chOff x="669757" y="1545947"/>
            <a:chExt cx="790647" cy="649445"/>
          </a:xfrm>
        </p:grpSpPr>
        <p:cxnSp>
          <p:nvCxnSpPr>
            <p:cNvPr id="86" name="Straight Arrow Connector 85"/>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8" name="TextBox 87"/>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9" name="TextBox 88"/>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0" name="Straight Arrow Connector 89"/>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1" name="Straight Arrow Connector 90"/>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2" name="Group 91"/>
          <p:cNvGrpSpPr/>
          <p:nvPr/>
        </p:nvGrpSpPr>
        <p:grpSpPr>
          <a:xfrm>
            <a:off x="656390" y="3672502"/>
            <a:ext cx="632538" cy="461665"/>
            <a:chOff x="637563" y="4042853"/>
            <a:chExt cx="632538" cy="461665"/>
          </a:xfrm>
        </p:grpSpPr>
        <p:sp>
          <p:nvSpPr>
            <p:cNvPr id="93" name="Rectangle 9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4" name="TextBox 93"/>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6" name="Group 95"/>
          <p:cNvGrpSpPr/>
          <p:nvPr/>
        </p:nvGrpSpPr>
        <p:grpSpPr>
          <a:xfrm>
            <a:off x="649733" y="4739379"/>
            <a:ext cx="632538" cy="461665"/>
            <a:chOff x="637563" y="4042853"/>
            <a:chExt cx="632538" cy="461665"/>
          </a:xfrm>
        </p:grpSpPr>
        <p:sp>
          <p:nvSpPr>
            <p:cNvPr id="97" name="Rectangle 9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8" name="TextBox 97"/>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9" name="Group 98"/>
          <p:cNvGrpSpPr/>
          <p:nvPr/>
        </p:nvGrpSpPr>
        <p:grpSpPr>
          <a:xfrm>
            <a:off x="669757" y="5629344"/>
            <a:ext cx="660664" cy="461665"/>
            <a:chOff x="637563" y="4042853"/>
            <a:chExt cx="660664" cy="461665"/>
          </a:xfrm>
        </p:grpSpPr>
        <p:sp>
          <p:nvSpPr>
            <p:cNvPr id="100" name="Rectangle 9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1" name="TextBox 100"/>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2" name="Straight Arrow Connector 10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TextBox 102"/>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7" name="Straight Arrow Connector 5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7" name="Group 66"/>
          <p:cNvGrpSpPr/>
          <p:nvPr/>
        </p:nvGrpSpPr>
        <p:grpSpPr>
          <a:xfrm>
            <a:off x="4429052" y="5890406"/>
            <a:ext cx="1854106" cy="553332"/>
            <a:chOff x="1316332" y="6095656"/>
            <a:chExt cx="1854106" cy="553332"/>
          </a:xfrm>
        </p:grpSpPr>
        <p:sp>
          <p:nvSpPr>
            <p:cNvPr id="68" name="Rectangle 67"/>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0" name="Group 69"/>
          <p:cNvGrpSpPr/>
          <p:nvPr/>
        </p:nvGrpSpPr>
        <p:grpSpPr>
          <a:xfrm>
            <a:off x="4454137" y="4079697"/>
            <a:ext cx="1903231" cy="525484"/>
            <a:chOff x="1316332" y="6095656"/>
            <a:chExt cx="190323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4" name="Group 73"/>
          <p:cNvGrpSpPr/>
          <p:nvPr/>
        </p:nvGrpSpPr>
        <p:grpSpPr>
          <a:xfrm>
            <a:off x="4454137" y="5073999"/>
            <a:ext cx="1829021" cy="533794"/>
            <a:chOff x="1316332" y="6095656"/>
            <a:chExt cx="1829021"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3" name="Rectangle 112"/>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t> </a:t>
            </a:r>
            <a:r>
              <a:rPr lang="en-US" sz="2000" dirty="0" smtClean="0"/>
              <a:t>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 </a:t>
            </a:r>
            <a:r>
              <a:rPr lang="en-US" sz="2000" baseline="30000" dirty="0" smtClean="0">
                <a:latin typeface="Times New Roman"/>
                <a:cs typeface="Times New Roman"/>
              </a:rPr>
              <a:t>1</a:t>
            </a:r>
            <a:r>
              <a:rPr lang="en-US" sz="2000" dirty="0" smtClean="0">
                <a:latin typeface="Times New Roman"/>
                <a:cs typeface="Times New Roman"/>
              </a:rPr>
              <a:t> </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p>
          <a:p>
            <a:r>
              <a:rPr lang="en-US" sz="2000" dirty="0" smtClean="0"/>
              <a:t>Assume that a constant fraction of symbols have </a:t>
            </a:r>
            <a:r>
              <a:rPr lang="en-US" sz="2000" i="1" dirty="0">
                <a:latin typeface="Times New Roman"/>
                <a:cs typeface="Times New Roman"/>
              </a:rPr>
              <a:t>O</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a:t>
            </a:r>
            <a:r>
              <a:rPr lang="en-US" sz="2000" dirty="0" smtClean="0">
                <a:latin typeface="Times New Roman"/>
                <a:cs typeface="Times New Roman"/>
              </a:rPr>
              <a:t>E|</a:t>
            </a:r>
            <a:r>
              <a:rPr lang="en-US" sz="2000" dirty="0" smtClean="0">
                <a:latin typeface="Times New Roman"/>
                <a:cs typeface="Times New Roman"/>
              </a:rPr>
              <a:t>{</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p>
          <a:p>
            <a:r>
              <a:rPr lang="en-US" sz="2000" dirty="0" smtClean="0"/>
              <a:t>If </a:t>
            </a:r>
            <a:r>
              <a:rPr lang="en-US" sz="2000" i="1" dirty="0" smtClean="0">
                <a:latin typeface="Times New Roman"/>
                <a:cs typeface="Times New Roman"/>
              </a:rPr>
              <a:t>α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a:t>
            </a:r>
            <a:r>
              <a:rPr lang="en-US" sz="2000" dirty="0" smtClean="0">
                <a:latin typeface="Calibri"/>
                <a:cs typeface="Calibri"/>
              </a:rPr>
              <a:t>, all </a:t>
            </a:r>
            <a:r>
              <a:rPr lang="en-US" sz="2000" dirty="0" smtClean="0">
                <a:latin typeface="Times New Roman"/>
                <a:cs typeface="Times New Roman"/>
              </a:rPr>
              <a:t>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 </a:t>
            </a:r>
            <a:r>
              <a:rPr lang="en-US" sz="2000" dirty="0" smtClean="0"/>
              <a:t>entropy </a:t>
            </a:r>
            <a:r>
              <a:rPr lang="en-US" sz="2000" dirty="0" err="1" smtClean="0"/>
              <a:t>w.h.p</a:t>
            </a:r>
            <a:r>
              <a:rPr lang="en-US" sz="2000" dirty="0" smtClean="0"/>
              <a:t>.</a:t>
            </a:r>
          </a:p>
          <a:p>
            <a:r>
              <a:rPr lang="en-US" sz="2000" i="1" dirty="0" smtClean="0">
                <a:latin typeface="Times New Roman"/>
                <a:cs typeface="Times New Roman"/>
              </a:rPr>
              <a:t>V = </a:t>
            </a:r>
            <a:r>
              <a:rPr lang="en-US" sz="2000" i="1" dirty="0" smtClean="0">
                <a:latin typeface="Times New Roman"/>
                <a:cs typeface="Times New Roman"/>
              </a:rPr>
              <a:t>V </a:t>
            </a:r>
            <a:r>
              <a:rPr lang="en-US" sz="2000" baseline="30000" dirty="0" smtClean="0">
                <a:latin typeface="Times New Roman"/>
                <a:cs typeface="Times New Roman"/>
              </a:rPr>
              <a:t>1</a:t>
            </a:r>
            <a:r>
              <a:rPr lang="en-US" sz="2000" i="1" dirty="0" smtClean="0">
                <a:latin typeface="Times New Roman"/>
                <a:cs typeface="Times New Roman"/>
              </a:rPr>
              <a:t>,…,</a:t>
            </a:r>
            <a:r>
              <a:rPr lang="en-US" sz="2000" i="1" dirty="0" smtClean="0">
                <a:latin typeface="Times New Roman"/>
                <a:cs typeface="Times New Roman"/>
              </a:rPr>
              <a:t>V</a:t>
            </a:r>
            <a:r>
              <a:rPr lang="en-US" sz="2000" i="1" baseline="30000" dirty="0" smtClean="0">
                <a:latin typeface="Times New Roman"/>
                <a:cs typeface="Times New Roman"/>
              </a:rPr>
              <a:t>α</a:t>
            </a:r>
            <a:r>
              <a:rPr lang="en-US" sz="2000" dirty="0" smtClean="0"/>
              <a:t> </a:t>
            </a:r>
            <a:r>
              <a:rPr lang="en-US" sz="2000" dirty="0" smtClean="0"/>
              <a:t>is a block </a:t>
            </a:r>
            <a:r>
              <a:rPr lang="en-US" sz="2000" dirty="0" err="1" smtClean="0"/>
              <a:t>unguessable</a:t>
            </a:r>
            <a:r>
              <a:rPr lang="en-US" sz="2000" dirty="0" smtClean="0"/>
              <a:t> distribution, </a:t>
            </a:r>
            <a:br>
              <a:rPr lang="en-US" sz="2000" dirty="0" smtClean="0"/>
            </a:br>
            <a:r>
              <a:rPr lang="en-US" sz="2000" dirty="0" smtClean="0"/>
              <a:t>security follows from previous construction</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8" name="Group 67"/>
          <p:cNvGrpSpPr/>
          <p:nvPr/>
        </p:nvGrpSpPr>
        <p:grpSpPr>
          <a:xfrm>
            <a:off x="4454137" y="4079697"/>
            <a:ext cx="1903231" cy="525484"/>
            <a:chOff x="1316332" y="6095656"/>
            <a:chExt cx="190323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1" name="Group 70"/>
          <p:cNvGrpSpPr/>
          <p:nvPr/>
        </p:nvGrpSpPr>
        <p:grpSpPr>
          <a:xfrm>
            <a:off x="4454137" y="5073999"/>
            <a:ext cx="1829021" cy="533794"/>
            <a:chOff x="1316332" y="6095656"/>
            <a:chExt cx="1829021"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2032000"/>
          </a:xfrm>
        </p:spPr>
        <p:txBody>
          <a:bodyPr>
            <a:normAutofit fontScale="92500"/>
          </a:bodyPr>
          <a:lstStyle/>
          <a:p>
            <a:r>
              <a:rPr lang="en-US" dirty="0" smtClean="0">
                <a:latin typeface="Calibri"/>
                <a:cs typeface="Calibri"/>
              </a:rPr>
              <a:t>Second construction</a:t>
            </a: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 </a:t>
            </a:r>
            <a:r>
              <a:rPr lang="en-US" dirty="0" smtClean="0">
                <a:latin typeface="Calibri"/>
                <a:cs typeface="Calibri"/>
              </a:rPr>
              <a:t>entropy in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p>
          <a:p>
            <a:pPr lvl="1"/>
            <a:r>
              <a:rPr lang="en-US" dirty="0" smtClean="0">
                <a:latin typeface="Times New Roman"/>
                <a:cs typeface="Times New Roman"/>
              </a:rPr>
              <a:t>Still have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0 when |</a:t>
            </a:r>
            <a:r>
              <a:rPr lang="en-US" i="1" dirty="0">
                <a:latin typeface="Times New Roman"/>
                <a:cs typeface="Times New Roman"/>
              </a:rPr>
              <a:t>Z</a:t>
            </a:r>
            <a:r>
              <a:rPr lang="en-US" dirty="0">
                <a:latin typeface="Times New Roman"/>
                <a:cs typeface="Times New Roman"/>
              </a:rPr>
              <a:t>| = </a:t>
            </a:r>
            <a:r>
              <a:rPr lang="en-US" i="1" dirty="0" err="1">
                <a:latin typeface="Times New Roman"/>
                <a:cs typeface="Times New Roman"/>
              </a:rPr>
              <a:t>ω</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smtClean="0">
                <a:latin typeface="Times New Roman"/>
                <a:cs typeface="Times New Roman"/>
              </a:rPr>
              <a:t>)</a:t>
            </a:r>
            <a:endParaRPr lang="en-US" dirty="0">
              <a:latin typeface="Times New Roman"/>
              <a:cs typeface="Times New Roman"/>
            </a:endParaRPr>
          </a:p>
        </p:txBody>
      </p:sp>
      <p:grpSp>
        <p:nvGrpSpPr>
          <p:cNvPr id="49" name="Group 48"/>
          <p:cNvGrpSpPr/>
          <p:nvPr/>
        </p:nvGrpSpPr>
        <p:grpSpPr>
          <a:xfrm>
            <a:off x="1359804" y="624111"/>
            <a:ext cx="5808726" cy="3279224"/>
            <a:chOff x="6814750" y="1578615"/>
            <a:chExt cx="2699654" cy="2524633"/>
          </a:xfrm>
        </p:grpSpPr>
        <p:sp>
          <p:nvSpPr>
            <p:cNvPr id="50" name="Trapezoid 49"/>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1" name="TextBox 50"/>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6" name="Group 55"/>
          <p:cNvGrpSpPr/>
          <p:nvPr/>
        </p:nvGrpSpPr>
        <p:grpSpPr>
          <a:xfrm>
            <a:off x="7206778" y="868713"/>
            <a:ext cx="1648424" cy="381994"/>
            <a:chOff x="3572254" y="4244288"/>
            <a:chExt cx="1648424" cy="381994"/>
          </a:xfrm>
        </p:grpSpPr>
        <p:sp>
          <p:nvSpPr>
            <p:cNvPr id="57" name="Rectangle 56"/>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TextBox 58"/>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70" name="TextBox 69"/>
          <p:cNvSpPr txBox="1"/>
          <p:nvPr/>
        </p:nvSpPr>
        <p:spPr>
          <a:xfrm>
            <a:off x="4387504" y="1020498"/>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71" name="Straight Arrow Connector 70"/>
          <p:cNvCxnSpPr/>
          <p:nvPr/>
        </p:nvCxnSpPr>
        <p:spPr bwMode="auto">
          <a:xfrm flipV="1">
            <a:off x="5379415" y="1235930"/>
            <a:ext cx="1789116" cy="140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555166" y="2943803"/>
            <a:ext cx="344039" cy="369332"/>
          </a:xfrm>
          <a:prstGeom prst="rect">
            <a:avLst/>
          </a:prstGeom>
          <a:noFill/>
        </p:spPr>
        <p:txBody>
          <a:bodyPr wrap="none" rtlCol="0">
            <a:spAutoFit/>
          </a:bodyPr>
          <a:lstStyle/>
          <a:p>
            <a:r>
              <a:rPr lang="en-US" dirty="0" smtClean="0"/>
              <a:t>…</a:t>
            </a:r>
            <a:endParaRPr lang="en-US" dirty="0"/>
          </a:p>
        </p:txBody>
      </p:sp>
      <p:cxnSp>
        <p:nvCxnSpPr>
          <p:cNvPr id="86" name="Straight Arrow Connector 85"/>
          <p:cNvCxnSpPr/>
          <p:nvPr/>
        </p:nvCxnSpPr>
        <p:spPr bwMode="auto">
          <a:xfrm>
            <a:off x="1458691" y="1769129"/>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flipV="1">
            <a:off x="1410220" y="176068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Elbow Connector 87"/>
          <p:cNvCxnSpPr/>
          <p:nvPr/>
        </p:nvCxnSpPr>
        <p:spPr>
          <a:xfrm>
            <a:off x="6085918" y="176068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84" idx="3"/>
          </p:cNvCxnSpPr>
          <p:nvPr/>
        </p:nvCxnSpPr>
        <p:spPr>
          <a:xfrm flipV="1">
            <a:off x="6085686" y="2264009"/>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flipV="1">
            <a:off x="5617794" y="2264009"/>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bwMode="auto">
          <a:xfrm flipV="1">
            <a:off x="1410220" y="176068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p:nvPr/>
        </p:nvCxnSpPr>
        <p:spPr bwMode="auto">
          <a:xfrm flipV="1">
            <a:off x="1410220" y="176068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a:endCxn id="84" idx="1"/>
          </p:cNvCxnSpPr>
          <p:nvPr/>
        </p:nvCxnSpPr>
        <p:spPr bwMode="auto">
          <a:xfrm flipV="1">
            <a:off x="1409989" y="2699515"/>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a:endCxn id="84" idx="1"/>
          </p:cNvCxnSpPr>
          <p:nvPr/>
        </p:nvCxnSpPr>
        <p:spPr bwMode="auto">
          <a:xfrm flipV="1">
            <a:off x="1458691" y="2699515"/>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a:endCxn id="84" idx="1"/>
          </p:cNvCxnSpPr>
          <p:nvPr/>
        </p:nvCxnSpPr>
        <p:spPr bwMode="auto">
          <a:xfrm flipV="1">
            <a:off x="1396620" y="2699515"/>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6" name="Straight Arrow Connector 95"/>
          <p:cNvCxnSpPr>
            <a:endCxn id="84" idx="1"/>
          </p:cNvCxnSpPr>
          <p:nvPr/>
        </p:nvCxnSpPr>
        <p:spPr bwMode="auto">
          <a:xfrm flipV="1">
            <a:off x="1409989" y="2699515"/>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7" name="Straight Arrow Connector 96"/>
          <p:cNvCxnSpPr/>
          <p:nvPr/>
        </p:nvCxnSpPr>
        <p:spPr bwMode="auto">
          <a:xfrm>
            <a:off x="1396620" y="2740239"/>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8" name="Straight Arrow Connector 97"/>
          <p:cNvCxnSpPr/>
          <p:nvPr/>
        </p:nvCxnSpPr>
        <p:spPr bwMode="auto">
          <a:xfrm>
            <a:off x="1396620" y="2154977"/>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9" name="Straight Arrow Connector 98"/>
          <p:cNvCxnSpPr/>
          <p:nvPr/>
        </p:nvCxnSpPr>
        <p:spPr bwMode="auto">
          <a:xfrm>
            <a:off x="1396620" y="3203769"/>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0" name="Group 99"/>
          <p:cNvGrpSpPr/>
          <p:nvPr/>
        </p:nvGrpSpPr>
        <p:grpSpPr>
          <a:xfrm>
            <a:off x="619573" y="1131284"/>
            <a:ext cx="790647" cy="649445"/>
            <a:chOff x="669757" y="1545947"/>
            <a:chExt cx="790647" cy="649445"/>
          </a:xfrm>
        </p:grpSpPr>
        <p:cxnSp>
          <p:nvCxnSpPr>
            <p:cNvPr id="101" name="Straight Arrow Connector 100"/>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03" name="TextBox 102"/>
          <p:cNvSpPr txBox="1"/>
          <p:nvPr/>
        </p:nvSpPr>
        <p:spPr>
          <a:xfrm>
            <a:off x="839467" y="2598853"/>
            <a:ext cx="344039" cy="369332"/>
          </a:xfrm>
          <a:prstGeom prst="rect">
            <a:avLst/>
          </a:prstGeom>
          <a:noFill/>
        </p:spPr>
        <p:txBody>
          <a:bodyPr wrap="none" rtlCol="0">
            <a:spAutoFit/>
          </a:bodyPr>
          <a:lstStyle/>
          <a:p>
            <a:r>
              <a:rPr lang="en-US" dirty="0" smtClean="0"/>
              <a:t>…</a:t>
            </a:r>
            <a:endParaRPr lang="en-US" dirty="0"/>
          </a:p>
        </p:txBody>
      </p:sp>
      <p:cxnSp>
        <p:nvCxnSpPr>
          <p:cNvPr id="104" name="Straight Arrow Connector 103"/>
          <p:cNvCxnSpPr/>
          <p:nvPr/>
        </p:nvCxnSpPr>
        <p:spPr bwMode="auto">
          <a:xfrm flipV="1">
            <a:off x="606206" y="274023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606206" y="369545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6" name="Group 105"/>
          <p:cNvGrpSpPr/>
          <p:nvPr/>
        </p:nvGrpSpPr>
        <p:grpSpPr>
          <a:xfrm>
            <a:off x="606206" y="1158997"/>
            <a:ext cx="632538" cy="461665"/>
            <a:chOff x="637563" y="4042853"/>
            <a:chExt cx="632538" cy="461665"/>
          </a:xfrm>
        </p:grpSpPr>
        <p:sp>
          <p:nvSpPr>
            <p:cNvPr id="107" name="Rectangle 10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8" name="TextBox 107"/>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109" name="Group 108"/>
          <p:cNvGrpSpPr/>
          <p:nvPr/>
        </p:nvGrpSpPr>
        <p:grpSpPr>
          <a:xfrm>
            <a:off x="599549" y="2225874"/>
            <a:ext cx="632538" cy="461665"/>
            <a:chOff x="637563" y="4042853"/>
            <a:chExt cx="632538" cy="461665"/>
          </a:xfrm>
        </p:grpSpPr>
        <p:sp>
          <p:nvSpPr>
            <p:cNvPr id="110" name="Rectangle 10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112" name="Group 111"/>
          <p:cNvGrpSpPr/>
          <p:nvPr/>
        </p:nvGrpSpPr>
        <p:grpSpPr>
          <a:xfrm>
            <a:off x="619573" y="3115839"/>
            <a:ext cx="660664" cy="461665"/>
            <a:chOff x="637563" y="4042853"/>
            <a:chExt cx="660664" cy="461665"/>
          </a:xfrm>
        </p:grpSpPr>
        <p:sp>
          <p:nvSpPr>
            <p:cNvPr id="113" name="Rectangle 11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TextBox 113"/>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15" name="Straight Arrow Connector 114"/>
          <p:cNvCxnSpPr/>
          <p:nvPr/>
        </p:nvCxnSpPr>
        <p:spPr bwMode="auto">
          <a:xfrm>
            <a:off x="7206778" y="226682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7903665" y="184062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5" name="Group 54"/>
          <p:cNvGrpSpPr/>
          <p:nvPr/>
        </p:nvGrpSpPr>
        <p:grpSpPr>
          <a:xfrm>
            <a:off x="4390351" y="1629493"/>
            <a:ext cx="1925170" cy="525484"/>
            <a:chOff x="1316332" y="6095656"/>
            <a:chExt cx="1925170" cy="525484"/>
          </a:xfrm>
        </p:grpSpPr>
        <p:sp>
          <p:nvSpPr>
            <p:cNvPr id="60" name="Rectangle 59"/>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28702"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62" name="Group 61"/>
          <p:cNvGrpSpPr/>
          <p:nvPr/>
        </p:nvGrpSpPr>
        <p:grpSpPr>
          <a:xfrm>
            <a:off x="4390351" y="2460727"/>
            <a:ext cx="1838790" cy="533794"/>
            <a:chOff x="1316332" y="6095656"/>
            <a:chExt cx="1838790"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1893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65" name="Group 64"/>
          <p:cNvGrpSpPr/>
          <p:nvPr/>
        </p:nvGrpSpPr>
        <p:grpSpPr>
          <a:xfrm>
            <a:off x="4390351" y="3277134"/>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We construct the first (computational) fuzzy extractors that are secure 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a:t>
            </a:r>
            <a:r>
              <a:rPr lang="en-US" sz="2400" dirty="0" smtClean="0">
                <a:latin typeface="Times New Roman"/>
                <a:cs typeface="Times New Roman"/>
              </a:rPr>
              <a:t>0 using point obfuscation</a:t>
            </a: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r>
              <a:rPr lang="en-US" sz="2400" dirty="0" smtClean="0"/>
              <a:t>Necessary? Constructions for small alphabet?</a:t>
            </a:r>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t>, could restrict errors (that is restrict </a:t>
            </a:r>
            <a:r>
              <a:rPr lang="en-US" sz="2400" i="1" dirty="0" smtClean="0">
                <a:latin typeface="Times New Roman"/>
                <a:cs typeface="Times New Roman"/>
              </a:rPr>
              <a:t>W</a:t>
            </a:r>
            <a:r>
              <a:rPr lang="en-US" sz="2400" baseline="-25000" dirty="0" smtClean="0">
                <a:latin typeface="Times New Roman"/>
                <a:cs typeface="Times New Roman"/>
              </a:rPr>
              <a:t>1</a:t>
            </a:r>
            <a:r>
              <a:rPr lang="en-US" sz="2400" baseline="-25000" dirty="0" smtClean="0"/>
              <a:t> </a:t>
            </a:r>
            <a:r>
              <a:rPr lang="en-US" sz="2400" dirty="0" smtClean="0"/>
              <a:t>)</a:t>
            </a:r>
          </a:p>
          <a:p>
            <a:r>
              <a:rPr lang="en-US" sz="2400" dirty="0" smtClean="0"/>
              <a:t>Noisy point obfuscation </a:t>
            </a:r>
            <a:r>
              <a:rPr lang="en-US" sz="2400" dirty="0" smtClean="0"/>
              <a:t>(</a:t>
            </a:r>
            <a:r>
              <a:rPr lang="en-US" sz="2400" i="1" dirty="0" smtClean="0">
                <a:latin typeface="Times New Roman"/>
                <a:cs typeface="Times New Roman"/>
              </a:rPr>
              <a:t>                 </a:t>
            </a:r>
            <a:r>
              <a:rPr lang="en-US" sz="2400" dirty="0" err="1" smtClean="0">
                <a:cs typeface="Calibri"/>
              </a:rPr>
              <a:t>iff</a:t>
            </a:r>
            <a:r>
              <a:rPr lang="en-US" sz="2400" dirty="0" smtClean="0">
                <a:cs typeface="Calibri"/>
              </a:rPr>
              <a:t>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r>
              <a:rPr lang="en-US" sz="2400" dirty="0">
                <a:latin typeface="Times New Roman"/>
                <a:cs typeface="Times New Roman"/>
              </a:rPr>
              <a:t> ≤</a:t>
            </a:r>
            <a:r>
              <a:rPr lang="en-US" sz="2400" dirty="0" smtClean="0">
                <a:latin typeface="Times New Roman"/>
                <a:cs typeface="Times New Roman"/>
              </a:rPr>
              <a:t> </a:t>
            </a:r>
            <a:r>
              <a:rPr lang="en-US" sz="2400" i="1" dirty="0" err="1" smtClean="0">
                <a:latin typeface="Times New Roman"/>
                <a:cs typeface="Times New Roman"/>
              </a:rPr>
              <a:t>d</a:t>
            </a:r>
            <a:r>
              <a:rPr lang="en-US" sz="2400" i="1" baseline="-25000" dirty="0" err="1" smtClean="0">
                <a:latin typeface="Times New Roman"/>
                <a:cs typeface="Times New Roman"/>
              </a:rPr>
              <a:t>max</a:t>
            </a:r>
            <a:r>
              <a:rPr lang="en-US" sz="2400" dirty="0" smtClean="0">
                <a:latin typeface="Calibri"/>
                <a:cs typeface="Calibri"/>
              </a:rPr>
              <a:t>) is a stronger primitive than a fuzzy extractor</a:t>
            </a:r>
          </a:p>
          <a:p>
            <a:pPr lvl="1"/>
            <a:r>
              <a:rPr lang="en-US" sz="2400" dirty="0" smtClean="0">
                <a:latin typeface="Calibri"/>
                <a:cs typeface="Calibri"/>
              </a:rPr>
              <a:t>Constructed by [DodisSmith05] for distributions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smtClean="0">
                <a:latin typeface="Times New Roman"/>
                <a:cs typeface="Times New Roman"/>
              </a:rPr>
              <a:t>&gt;0</a:t>
            </a:r>
            <a:endParaRPr lang="en-US" sz="2400" dirty="0" smtClean="0">
              <a:latin typeface="Calibri"/>
              <a:cs typeface="Calibri"/>
            </a:endParaRPr>
          </a:p>
          <a:p>
            <a:pPr lvl="1"/>
            <a:r>
              <a:rPr lang="en-US" sz="2400" dirty="0" smtClean="0">
                <a:latin typeface="Calibri"/>
                <a:cs typeface="Calibri"/>
              </a:rPr>
              <a:t>Our constructions leak information (value of individual blocks, locations of errors) and are not </a:t>
            </a:r>
            <a:r>
              <a:rPr lang="en-US" sz="2400" dirty="0" smtClean="0">
                <a:latin typeface="Calibri"/>
                <a:cs typeface="Calibri"/>
              </a:rPr>
              <a:t>obfuscation</a:t>
            </a:r>
            <a:endParaRPr lang="en-US" sz="2400" dirty="0" smtClean="0">
              <a:latin typeface="Calibri"/>
              <a:cs typeface="Calibri"/>
            </a:endParaRPr>
          </a:p>
          <a:p>
            <a:pPr lvl="1"/>
            <a:r>
              <a:rPr lang="en-US" sz="2400" dirty="0" smtClean="0">
                <a:latin typeface="Calibri"/>
                <a:cs typeface="Calibri"/>
              </a:rPr>
              <a:t>Can we construct general noisy point obfuscation? </a:t>
            </a:r>
            <a:br>
              <a:rPr lang="en-US" sz="2400" dirty="0" smtClean="0">
                <a:latin typeface="Calibri"/>
                <a:cs typeface="Calibri"/>
              </a:rPr>
            </a:br>
            <a:r>
              <a:rPr lang="en-US" sz="2400" dirty="0" smtClean="0">
                <a:latin typeface="Calibri"/>
                <a:cs typeface="Calibri"/>
              </a:rPr>
              <a:t>from </a:t>
            </a:r>
            <a:r>
              <a:rPr lang="en-US" sz="2400" dirty="0" err="1" smtClean="0">
                <a:latin typeface="Calibri"/>
                <a:cs typeface="Calibri"/>
              </a:rPr>
              <a:t>indistinguishability</a:t>
            </a:r>
            <a:r>
              <a:rPr lang="en-US" sz="2400" dirty="0" smtClean="0">
                <a:latin typeface="Calibri"/>
                <a:cs typeface="Calibri"/>
              </a:rPr>
              <a:t> obfuscation [GargGentryHaleviRaykoviSahaiWaters13]</a:t>
            </a:r>
            <a:r>
              <a:rPr lang="en-US" sz="2400" dirty="0" smtClean="0">
                <a:latin typeface="Calibri"/>
                <a:cs typeface="Calibri"/>
              </a:rPr>
              <a:t>?</a:t>
            </a:r>
            <a:endParaRPr lang="en-US" sz="2400" dirty="0">
              <a:latin typeface="Calibri"/>
              <a:cs typeface="Calibri"/>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962257034"/>
              </p:ext>
            </p:extLst>
          </p:nvPr>
        </p:nvGraphicFramePr>
        <p:xfrm>
          <a:off x="3737218" y="3391179"/>
          <a:ext cx="1333015" cy="452722"/>
        </p:xfrm>
        <a:graphic>
          <a:graphicData uri="http://schemas.openxmlformats.org/presentationml/2006/ole">
            <mc:AlternateContent xmlns:mc="http://schemas.openxmlformats.org/markup-compatibility/2006">
              <mc:Choice xmlns:v="urn:schemas-microsoft-com:vml" Requires="v">
                <p:oleObj spid="_x0000_s157701" name="Equation" r:id="rId4" imgW="673100" imgH="228600" progId="Equation.3">
                  <p:embed/>
                </p:oleObj>
              </mc:Choice>
              <mc:Fallback>
                <p:oleObj name="Equation" r:id="rId4" imgW="673100" imgH="228600" progId="Equation.3">
                  <p:embed/>
                  <p:pic>
                    <p:nvPicPr>
                      <p:cNvPr id="0" name=""/>
                      <p:cNvPicPr/>
                      <p:nvPr/>
                    </p:nvPicPr>
                    <p:blipFill>
                      <a:blip r:embed="rId5"/>
                      <a:stretch>
                        <a:fillRect/>
                      </a:stretch>
                    </p:blipFill>
                    <p:spPr>
                      <a:xfrm>
                        <a:off x="3737218" y="3391179"/>
                        <a:ext cx="1333015" cy="452722"/>
                      </a:xfrm>
                      <a:prstGeom prst="rect">
                        <a:avLst/>
                      </a:prstGeom>
                    </p:spPr>
                  </p:pic>
                </p:oleObj>
              </mc:Fallback>
            </mc:AlternateContent>
          </a:graphicData>
        </a:graphic>
      </p:graphicFrame>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a:t>
            </a:r>
            <a:r>
              <a:rPr lang="en-US" dirty="0" smtClean="0"/>
              <a:t>providing </a:t>
            </a:r>
            <a:r>
              <a:rPr lang="en-US" i="1" dirty="0" smtClean="0">
                <a:latin typeface="Times New Roman"/>
                <a:cs typeface="Times New Roman"/>
              </a:rPr>
              <a:t>w</a:t>
            </a:r>
            <a:r>
              <a:rPr lang="en-US" i="1" dirty="0" smtClean="0">
                <a:latin typeface="Times New Roman"/>
                <a:cs typeface="Times New Roman"/>
              </a:rPr>
              <a:t>*</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959684"/>
            <a:ext cx="5300075" cy="156099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i="1" dirty="0" smtClean="0">
                <a:latin typeface="Times New Roman"/>
                <a:cs typeface="Times New Roman"/>
              </a:rPr>
              <a:t>W</a:t>
            </a:r>
            <a:r>
              <a:rPr lang="en-US" b="1" dirty="0" smtClean="0">
                <a:latin typeface="Calibri"/>
                <a:cs typeface="Calibri"/>
              </a:rPr>
              <a:t> where </a:t>
            </a:r>
            <a:r>
              <a:rPr lang="en-US" dirty="0" smtClean="0">
                <a:latin typeface="Times New Roman"/>
                <a:cs typeface="Times New Roman"/>
              </a:rPr>
              <a:t>|</a:t>
            </a:r>
            <a:r>
              <a:rPr lang="en-US" i="1" dirty="0" smtClean="0">
                <a:latin typeface="Times New Roman"/>
                <a:cs typeface="Times New Roman"/>
              </a:rPr>
              <a:t>key</a:t>
            </a:r>
            <a:r>
              <a:rPr lang="en-US" dirty="0" smtClean="0">
                <a:latin typeface="Times New Roman"/>
                <a:cs typeface="Times New Roman"/>
              </a:rPr>
              <a:t>|</a:t>
            </a:r>
            <a:r>
              <a:rPr lang="en-US" b="1" dirty="0" smtClean="0">
                <a:latin typeface="Calibri"/>
                <a:cs typeface="Calibri"/>
              </a:rPr>
              <a:t> is at most the </a:t>
            </a:r>
            <a:r>
              <a:rPr lang="en-US" b="1" dirty="0" smtClean="0">
                <a:latin typeface="Calibri"/>
                <a:cs typeface="Calibri"/>
              </a:rPr>
              <a:t>difference between </a:t>
            </a:r>
            <a:r>
              <a:rPr lang="en-US" i="1" dirty="0" smtClean="0">
                <a:latin typeface="Times New Roman"/>
                <a:cs typeface="Times New Roman"/>
              </a:rPr>
              <a:t>W</a:t>
            </a:r>
            <a:r>
              <a:rPr lang="en-US" b="1" dirty="0" smtClean="0">
                <a:latin typeface="Calibri"/>
                <a:cs typeface="Calibri"/>
              </a:rPr>
              <a:t>’s entropy and logarithm of the </a:t>
            </a:r>
            <a:r>
              <a:rPr lang="en-US" b="1" dirty="0" smtClean="0">
                <a:latin typeface="Calibri"/>
                <a:cs typeface="Calibri"/>
              </a:rPr>
              <a:t>number tolerated </a:t>
            </a:r>
            <a:r>
              <a:rPr lang="en-US" b="1" dirty="0" smtClean="0">
                <a:latin typeface="Calibri"/>
                <a:cs typeface="Calibri"/>
              </a:rPr>
              <a:t>error patterns, </a:t>
            </a:r>
            <a:r>
              <a:rPr lang="en-US" b="1" dirty="0" smtClean="0">
                <a:latin typeface="Calibri"/>
                <a:cs typeface="Calibri"/>
              </a:rPr>
              <a:t/>
            </a:r>
            <a:br>
              <a:rPr lang="en-US" b="1" dirty="0" smtClean="0">
                <a:latin typeface="Calibri"/>
                <a:cs typeface="Calibri"/>
              </a:rPr>
            </a:br>
            <a:r>
              <a:rPr lang="en-US" b="1" dirty="0" smtClean="0">
                <a:latin typeface="Calibri"/>
                <a:cs typeface="Calibri"/>
              </a:rPr>
              <a:t>call </a:t>
            </a:r>
            <a:r>
              <a:rPr lang="en-US" b="1" dirty="0" smtClean="0">
                <a:latin typeface="Calibri"/>
                <a:cs typeface="Calibri"/>
              </a:rPr>
              <a:t>this </a:t>
            </a:r>
            <a:r>
              <a:rPr lang="en-US" b="1" i="1" dirty="0" smtClean="0">
                <a:latin typeface="Calibri"/>
                <a:cs typeface="Calibri"/>
              </a:rPr>
              <a:t>minimum </a:t>
            </a:r>
            <a:r>
              <a:rPr lang="en-US" b="1" i="1" dirty="0" smtClean="0">
                <a:latin typeface="Calibri"/>
                <a:cs typeface="Calibri"/>
              </a:rPr>
              <a:t>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12298798"/>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19985" name="Equation" r:id="rId4" imgW="1955800" imgH="228600" progId="Equation.3">
                  <p:embed/>
                </p:oleObj>
              </mc:Choice>
              <mc:Fallback>
                <p:oleObj name="Equation" r:id="rId4" imgW="1955800" imgH="228600" progId="Equation.3">
                  <p:embed/>
                  <p:pic>
                    <p:nvPicPr>
                      <p:cNvPr id="0" name=""/>
                      <p:cNvPicPr/>
                      <p:nvPr/>
                    </p:nvPicPr>
                    <p:blipFill>
                      <a:blip r:embed="rId5"/>
                      <a:stretch>
                        <a:fillRect/>
                      </a:stretch>
                    </p:blipFill>
                    <p:spPr>
                      <a:xfrm>
                        <a:off x="4110038" y="6102350"/>
                        <a:ext cx="3756025" cy="438150"/>
                      </a:xfrm>
                      <a:prstGeom prst="rect">
                        <a:avLst/>
                      </a:prstGeom>
                    </p:spPr>
                  </p:pic>
                </p:oleObj>
              </mc:Fallback>
            </mc:AlternateContent>
          </a:graphicData>
        </a:graphic>
      </p:graphicFrame>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600200"/>
            <a:ext cx="8229600" cy="4008983"/>
          </a:xfrm>
        </p:spPr>
        <p:txBody>
          <a:bodyPr>
            <a:normAutofit fontScale="92500"/>
          </a:bodyPr>
          <a:lstStyle/>
          <a:p>
            <a:r>
              <a:rPr lang="en-US" dirty="0" smtClean="0"/>
              <a:t>Standard Fuzzy Extractors provide </a:t>
            </a:r>
            <a:r>
              <a:rPr lang="en-US" dirty="0" smtClean="0"/>
              <a:t/>
            </a:r>
            <a:br>
              <a:rPr lang="en-US" dirty="0" smtClean="0"/>
            </a:br>
            <a:r>
              <a:rPr lang="en-US" dirty="0" smtClean="0"/>
              <a:t>worst </a:t>
            </a:r>
            <a:r>
              <a:rPr lang="en-US" dirty="0" smtClean="0"/>
              <a:t>case security guarantees</a:t>
            </a:r>
          </a:p>
          <a:p>
            <a:pPr lvl="1"/>
            <a:r>
              <a:rPr lang="en-US" dirty="0" smtClean="0"/>
              <a:t>Implies </a:t>
            </a:r>
            <a:r>
              <a:rPr lang="en-US" i="1" dirty="0" smtClean="0">
                <a:latin typeface="Times New Roman"/>
                <a:cs typeface="Times New Roman"/>
              </a:rPr>
              <a:t>|</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Real </a:t>
            </a:r>
            <a:r>
              <a:rPr lang="en-US" dirty="0" smtClean="0"/>
              <a:t>sources </a:t>
            </a:r>
            <a:r>
              <a:rPr lang="en-US" dirty="0"/>
              <a:t>don’t have minimum </a:t>
            </a:r>
            <a:r>
              <a:rPr lang="en-US" dirty="0" smtClean="0"/>
              <a:t>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secure </a:t>
            </a:r>
            <a:r>
              <a:rPr lang="en-US" dirty="0" smtClean="0"/>
              <a:t>sources </a:t>
            </a:r>
            <a:r>
              <a:rPr lang="en-US" dirty="0" smtClean="0"/>
              <a:t>without minimum </a:t>
            </a:r>
            <a:r>
              <a:rPr lang="en-US" dirty="0" smtClean="0"/>
              <a:t>usable entropy must use </a:t>
            </a:r>
            <a:r>
              <a:rPr lang="en-US" dirty="0" smtClean="0"/>
              <a:t>something other than entropy</a:t>
            </a:r>
            <a:r>
              <a:rPr lang="en-US" dirty="0" smtClean="0"/>
              <a:t/>
            </a:r>
            <a:br>
              <a:rPr lang="en-US" dirty="0" smtClean="0"/>
            </a:br>
            <a:r>
              <a:rPr lang="en-US" dirty="0" smtClean="0"/>
              <a:t>	(e.g. points are not close </a:t>
            </a:r>
            <a:r>
              <a:rPr lang="en-US" dirty="0" smtClean="0"/>
              <a:t>together)</a:t>
            </a:r>
          </a:p>
        </p:txBody>
      </p:sp>
      <p:sp>
        <p:nvSpPr>
          <p:cNvPr id="4" name="Rectangle 36"/>
          <p:cNvSpPr>
            <a:spLocks noChangeArrowheads="1"/>
          </p:cNvSpPr>
          <p:nvPr/>
        </p:nvSpPr>
        <p:spPr bwMode="auto">
          <a:xfrm>
            <a:off x="496276" y="5609183"/>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endParaRPr lang="en-US" sz="2800" b="1" dirty="0" smtClean="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77500" lnSpcReduction="20000"/>
          </a:bodyPr>
          <a:lstStyle/>
          <a:p>
            <a:r>
              <a:rPr lang="en-US" dirty="0" smtClean="0"/>
              <a:t>We consider the Hamming metric for sources </a:t>
            </a:r>
            <a:br>
              <a:rPr lang="en-US" dirty="0" smtClean="0"/>
            </a:b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alphabet </a:t>
            </a:r>
            <a:r>
              <a:rPr lang="en-US" i="1" dirty="0" smtClean="0">
                <a:latin typeface="Times New Roman"/>
                <a:cs typeface="Times New Roman"/>
              </a:rPr>
              <a:t>Z</a:t>
            </a:r>
            <a:r>
              <a:rPr lang="en-US" dirty="0" smtClean="0"/>
              <a:t> </a:t>
            </a:r>
          </a:p>
          <a:p>
            <a:r>
              <a:rPr lang="en-US" dirty="0" smtClean="0"/>
              <a:t>First constructions of (computationally-secure) </a:t>
            </a:r>
            <a:r>
              <a:rPr lang="en-US" dirty="0" smtClean="0"/>
              <a:t/>
            </a:r>
            <a:br>
              <a:rPr lang="en-US" dirty="0" smtClean="0"/>
            </a:br>
            <a:r>
              <a:rPr lang="en-US" dirty="0" smtClean="0"/>
              <a:t>fuzzy </a:t>
            </a:r>
            <a:r>
              <a:rPr lang="en-US" dirty="0" smtClean="0"/>
              <a:t>extractors for a large class of distributions </a:t>
            </a:r>
            <a:r>
              <a:rPr lang="en-US" dirty="0" smtClean="0"/>
              <a:t>where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symbols</a:t>
            </a:r>
          </a:p>
          <a:p>
            <a:pPr marL="914400" lvl="2" indent="0">
              <a:buNone/>
            </a:pPr>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dirty="0" err="1" smtClean="0">
                <a:latin typeface="Times New Roman"/>
                <a:cs typeface="Times New Roman"/>
              </a:rPr>
              <a:t>Θ</a:t>
            </a:r>
            <a:r>
              <a:rPr lang="en-US" dirty="0" smtClean="0">
                <a:latin typeface="Times New Roman"/>
                <a:cs typeface="Times New Roman"/>
              </a:rPr>
              <a:t>(</a:t>
            </a:r>
            <a:r>
              <a:rPr lang="en-US" dirty="0" smtClean="0">
                <a:latin typeface="Times New Roman"/>
                <a:cs typeface="Times New Roman"/>
              </a:rPr>
              <a:t>1)</a:t>
            </a:r>
            <a:r>
              <a:rPr lang="en-US" dirty="0" smtClean="0">
                <a:latin typeface="Calibri"/>
                <a:cs typeface="Calibri"/>
              </a:rPr>
              <a:t> entropy in most symbols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Note: Our security requirement </a:t>
            </a:r>
            <a:r>
              <a:rPr lang="en-US" dirty="0" smtClean="0">
                <a:latin typeface="Calibri"/>
                <a:cs typeface="Calibri"/>
              </a:rPr>
              <a:t>requires more than </a:t>
            </a:r>
            <a:r>
              <a:rPr lang="en-US" dirty="0" smtClean="0">
                <a:latin typeface="Calibri"/>
                <a:cs typeface="Calibri"/>
              </a:rPr>
              <a:t>just </a:t>
            </a:r>
            <a:r>
              <a:rPr lang="en-US" dirty="0" smtClean="0">
                <a:latin typeface="Calibri"/>
                <a:cs typeface="Calibri"/>
              </a:rPr>
              <a:t>entropy (necessary)</a:t>
            </a:r>
            <a:endParaRPr lang="en-US" dirty="0" smtClean="0">
              <a:latin typeface="Calibri"/>
              <a:cs typeface="Calibri"/>
            </a:endParaRPr>
          </a:p>
          <a:p>
            <a:r>
              <a:rPr lang="en-US" dirty="0" smtClean="0">
                <a:latin typeface="Calibri"/>
                <a:cs typeface="Calibri"/>
              </a:rPr>
              <a:t>Security of our schemes relies on point obfuscation (achievable under particular number theoretic assumptions </a:t>
            </a:r>
            <a:r>
              <a:rPr lang="en-US" sz="28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6"/>
          <p:cNvSpPr>
            <a:spLocks noChangeArrowheads="1"/>
          </p:cNvSpPr>
          <p:nvPr/>
        </p:nvSpPr>
        <p:spPr bwMode="auto">
          <a:xfrm>
            <a:off x="796075" y="1613568"/>
            <a:ext cx="7890725" cy="118043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sp>
        <p:nvSpPr>
          <p:cNvPr id="3" name="Content Placeholder 2"/>
          <p:cNvSpPr>
            <a:spLocks noGrp="1"/>
          </p:cNvSpPr>
          <p:nvPr>
            <p:ph idx="1"/>
          </p:nvPr>
        </p:nvSpPr>
        <p:spPr/>
        <p:txBody>
          <a:bodyPr>
            <a:normAutofit fontScale="92500"/>
          </a:bodyPr>
          <a:lstStyle/>
          <a:p>
            <a:pPr marL="342900" lvl="1" indent="-342900">
              <a:buFont typeface="Arial"/>
              <a:buChar char="•"/>
            </a:pPr>
            <a:r>
              <a:rPr lang="en-US" dirty="0" smtClean="0"/>
              <a:t>Instead of producing a pseudorandom key, enough to produce output, </a:t>
            </a:r>
            <a:r>
              <a:rPr lang="en-US" i="1" dirty="0" smtClean="0">
                <a:latin typeface="Times New Roman"/>
                <a:cs typeface="Times New Roman"/>
              </a:rPr>
              <a:t>c</a:t>
            </a:r>
            <a:r>
              <a:rPr lang="en-US" dirty="0" smtClean="0">
                <a:latin typeface="Calibri"/>
                <a:cs typeface="Calibri"/>
              </a:rPr>
              <a:t>,</a:t>
            </a:r>
            <a:r>
              <a:rPr lang="en-US" dirty="0" smtClean="0"/>
              <a:t> with </a:t>
            </a:r>
            <a:r>
              <a:rPr lang="en-US" i="1" dirty="0" smtClean="0"/>
              <a:t>computational </a:t>
            </a:r>
            <a:r>
              <a:rPr lang="en-US" dirty="0" smtClean="0"/>
              <a:t>entropy </a:t>
            </a:r>
            <a:r>
              <a:rPr lang="en-US" sz="2200" dirty="0" smtClean="0">
                <a:cs typeface="Calibri"/>
              </a:rPr>
              <a:t>[HåstadImpagliazzoLevinLuby99, HsiaoLuReyzin07]</a:t>
            </a:r>
            <a:endParaRPr lang="en-US" sz="2600" dirty="0" smtClean="0"/>
          </a:p>
          <a:p>
            <a:pPr lvl="1"/>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real entropy) and for all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endParaRPr lang="en-US" dirty="0">
              <a:latin typeface="Times New Roman"/>
              <a:cs typeface="Times New Roman"/>
            </a:endParaRPr>
          </a:p>
          <a:p>
            <a:pPr lvl="1"/>
            <a:r>
              <a:rPr lang="en-US" dirty="0" smtClean="0">
                <a:latin typeface="Calibri"/>
                <a:cs typeface="Calibri"/>
              </a:rPr>
              <a:t>We call this a computational fuzzy conductor </a:t>
            </a:r>
            <a:br>
              <a:rPr lang="en-US" dirty="0" smtClean="0">
                <a:latin typeface="Calibri"/>
                <a:cs typeface="Calibri"/>
              </a:rPr>
            </a:br>
            <a:r>
              <a:rPr lang="en-US" dirty="0" smtClean="0">
                <a:latin typeface="Calibri"/>
                <a:cs typeface="Calibri"/>
              </a:rPr>
              <a:t>	 </a:t>
            </a:r>
            <a:r>
              <a:rPr lang="en-US" sz="2200" dirty="0" smtClean="0">
                <a:latin typeface="Calibri"/>
                <a:cs typeface="Calibri"/>
              </a:rPr>
              <a:t>[KanukurthiReyzin09]</a:t>
            </a:r>
            <a:r>
              <a:rPr lang="en-US" dirty="0" smtClean="0">
                <a:latin typeface="Calibri"/>
                <a:cs typeface="Calibri"/>
              </a:rPr>
              <a:t> </a:t>
            </a:r>
            <a:r>
              <a:rPr lang="en-US" sz="2600" dirty="0" smtClean="0">
                <a:latin typeface="Calibri"/>
                <a:cs typeface="Calibri"/>
              </a:rPr>
              <a:t>define info-theory fuzzy conductors</a:t>
            </a:r>
          </a:p>
          <a:p>
            <a:r>
              <a:rPr lang="en-US" dirty="0" smtClean="0"/>
              <a:t>Convertible to computational fuzzy extractor using computational </a:t>
            </a:r>
            <a:r>
              <a:rPr lang="en-US" sz="2200" dirty="0" smtClean="0"/>
              <a:t>[Krawczyk10]</a:t>
            </a:r>
            <a:r>
              <a:rPr lang="en-US" dirty="0" smtClean="0"/>
              <a:t> or information-theoretic randomness extractors </a:t>
            </a:r>
            <a:r>
              <a:rPr lang="en-US" sz="2200" dirty="0" smtClean="0"/>
              <a:t>[NisanZuckerman93]</a:t>
            </a:r>
            <a:endParaRPr lang="en-US" sz="3000" dirty="0" smtClean="0"/>
          </a:p>
          <a:p>
            <a:endParaRPr lang="en-US" sz="3000" dirty="0" smtClean="0"/>
          </a:p>
          <a:p>
            <a:endParaRPr lang="en-US" sz="3000" dirty="0"/>
          </a:p>
        </p:txBody>
      </p:sp>
      <p:sp>
        <p:nvSpPr>
          <p:cNvPr id="2" name="Title 1"/>
          <p:cNvSpPr>
            <a:spLocks noGrp="1"/>
          </p:cNvSpPr>
          <p:nvPr>
            <p:ph type="title"/>
          </p:nvPr>
        </p:nvSpPr>
        <p:spPr>
          <a:xfrm>
            <a:off x="457200" y="-9144"/>
            <a:ext cx="8229600" cy="1143000"/>
          </a:xfrm>
        </p:spPr>
        <p:txBody>
          <a:bodyPr/>
          <a:lstStyle/>
          <a:p>
            <a:r>
              <a:rPr lang="en-US" dirty="0" smtClean="0"/>
              <a:t>Quick Aside</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5" name="Rectangle 4"/>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12811</TotalTime>
  <Words>6274</Words>
  <Application>Microsoft Macintosh PowerPoint</Application>
  <PresentationFormat>On-screen Show (4:3)</PresentationFormat>
  <Paragraphs>984</Paragraphs>
  <Slides>44</Slides>
  <Notes>44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47" baseType="lpstr">
      <vt:lpstr>Office Theme</vt:lpstr>
      <vt:lpstr>Equation</vt:lpstr>
      <vt:lpstr>Microsoft 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Quick Aside</vt:lpstr>
      <vt:lpstr>Point Obfuscation</vt:lpstr>
      <vt:lpstr>Point Obfuscation</vt:lpstr>
      <vt:lpstr>Point Obfuscation</vt:lpstr>
      <vt:lpstr>Construction Attempt #1</vt:lpstr>
      <vt:lpstr>Construction Attempt #2</vt:lpstr>
      <vt:lpstr>Construction Attempt #2</vt:lpstr>
      <vt:lpstr>Construction Attempt #2</vt:lpstr>
      <vt:lpstr>Point Functions      Digital Lockers</vt:lpstr>
      <vt:lpstr>Construction Attempt #3</vt:lpstr>
      <vt:lpstr>Construction Attempt #3</vt:lpstr>
      <vt:lpstr>Construction Attempt #3</vt:lpstr>
      <vt:lpstr>Construction Attempt #3</vt:lpstr>
      <vt:lpstr>Construction Attempt #3</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Block Unguessable Distributions</vt:lpstr>
      <vt:lpstr>Block Unguessable Distributions</vt:lpstr>
      <vt:lpstr>Error Tolerance and Security are at Odds</vt:lpstr>
      <vt:lpstr>Error Tolerance and Security are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Conclusion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553</cp:revision>
  <dcterms:created xsi:type="dcterms:W3CDTF">2013-03-29T19:18:32Z</dcterms:created>
  <dcterms:modified xsi:type="dcterms:W3CDTF">2014-02-27T22:39:54Z</dcterms:modified>
</cp:coreProperties>
</file>