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Microsoft_Equation1.bin" ContentType="application/vnd.openxmlformats-officedocument.oleObject"/>
  <Override PartName="/ppt/notesSlides/notesSlide3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Microsoft_Equation2.bin" ContentType="application/vnd.openxmlformats-officedocument.oleObject"/>
  <Override PartName="/ppt/notesSlides/notesSlide4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Microsoft_Equation3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Microsoft_Equation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Microsoft_Equation5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notesSlides/notesSlide5.xml" ContentType="application/vnd.openxmlformats-officedocument.presentationml.notesSlide+xml"/>
  <Override PartName="/ppt/embeddings/oleObject38.bin" ContentType="application/vnd.openxmlformats-officedocument.oleObject"/>
  <Override PartName="/ppt/notesSlides/notesSlide6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7.xml" ContentType="application/vnd.openxmlformats-officedocument.presentationml.notesSlide+xml"/>
  <Override PartName="/ppt/embeddings/oleObject42.bin" ContentType="application/vnd.openxmlformats-officedocument.oleObject"/>
  <Override PartName="/ppt/embeddings/Microsoft_Equation9.bin" ContentType="application/vnd.openxmlformats-officedocument.oleObject"/>
  <Override PartName="/ppt/notesSlides/notesSlide8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9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10.xml" ContentType="application/vnd.openxmlformats-officedocument.presentationml.notesSlide+xml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11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notesSlides/notesSlide12.xml" ContentType="application/vnd.openxmlformats-officedocument.presentationml.notesSlide+xml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259" r:id="rId4"/>
    <p:sldId id="260" r:id="rId5"/>
    <p:sldId id="308" r:id="rId6"/>
    <p:sldId id="309" r:id="rId7"/>
    <p:sldId id="311" r:id="rId8"/>
    <p:sldId id="312" r:id="rId9"/>
    <p:sldId id="313" r:id="rId10"/>
    <p:sldId id="314" r:id="rId11"/>
    <p:sldId id="261" r:id="rId12"/>
    <p:sldId id="284" r:id="rId13"/>
    <p:sldId id="278" r:id="rId14"/>
    <p:sldId id="262" r:id="rId15"/>
    <p:sldId id="263" r:id="rId16"/>
    <p:sldId id="274" r:id="rId17"/>
    <p:sldId id="265" r:id="rId18"/>
    <p:sldId id="280" r:id="rId19"/>
    <p:sldId id="281" r:id="rId20"/>
    <p:sldId id="282" r:id="rId21"/>
    <p:sldId id="283" r:id="rId22"/>
    <p:sldId id="315" r:id="rId23"/>
    <p:sldId id="293" r:id="rId24"/>
    <p:sldId id="316" r:id="rId25"/>
    <p:sldId id="317" r:id="rId26"/>
    <p:sldId id="318" r:id="rId27"/>
    <p:sldId id="266" r:id="rId28"/>
    <p:sldId id="267" r:id="rId29"/>
    <p:sldId id="268" r:id="rId30"/>
    <p:sldId id="269" r:id="rId31"/>
    <p:sldId id="270" r:id="rId32"/>
    <p:sldId id="271" r:id="rId33"/>
    <p:sldId id="286" r:id="rId34"/>
    <p:sldId id="287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7" r:id="rId48"/>
    <p:sldId id="306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A0FF"/>
    <a:srgbClr val="0011B2"/>
    <a:srgbClr val="DE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1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24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4.emf"/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image" Target="../media/image1.emf"/><Relationship Id="rId2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9.emf"/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10.emf"/><Relationship Id="rId1" Type="http://schemas.openxmlformats.org/officeDocument/2006/relationships/image" Target="../media/image1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1" Type="http://schemas.openxmlformats.org/officeDocument/2006/relationships/image" Target="../media/image1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1" Type="http://schemas.openxmlformats.org/officeDocument/2006/relationships/image" Target="../media/image1.emf"/><Relationship Id="rId2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1" Type="http://schemas.openxmlformats.org/officeDocument/2006/relationships/image" Target="../media/image1.emf"/><Relationship Id="rId2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12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3.emf"/><Relationship Id="rId1" Type="http://schemas.openxmlformats.org/officeDocument/2006/relationships/image" Target="../media/image1.emf"/><Relationship Id="rId2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.emf"/><Relationship Id="rId3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4/3/13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update</a:t>
            </a:r>
            <a:r>
              <a:rPr lang="en-US" baseline="0" dirty="0" smtClean="0"/>
              <a:t>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20" Type="http://schemas.openxmlformats.org/officeDocument/2006/relationships/image" Target="../media/image16.emf"/><Relationship Id="rId21" Type="http://schemas.openxmlformats.org/officeDocument/2006/relationships/oleObject" Target="../embeddings/Microsoft_Equation8.bin"/><Relationship Id="rId22" Type="http://schemas.openxmlformats.org/officeDocument/2006/relationships/image" Target="../media/image13.emf"/><Relationship Id="rId10" Type="http://schemas.openxmlformats.org/officeDocument/2006/relationships/image" Target="../media/image7.emf"/><Relationship Id="rId11" Type="http://schemas.openxmlformats.org/officeDocument/2006/relationships/oleObject" Target="../embeddings/oleObject35.bin"/><Relationship Id="rId12" Type="http://schemas.openxmlformats.org/officeDocument/2006/relationships/image" Target="../media/image8.emf"/><Relationship Id="rId13" Type="http://schemas.openxmlformats.org/officeDocument/2006/relationships/oleObject" Target="../embeddings/oleObject36.bin"/><Relationship Id="rId14" Type="http://schemas.openxmlformats.org/officeDocument/2006/relationships/image" Target="../media/image12.emf"/><Relationship Id="rId15" Type="http://schemas.openxmlformats.org/officeDocument/2006/relationships/oleObject" Target="../embeddings/oleObject37.bin"/><Relationship Id="rId16" Type="http://schemas.openxmlformats.org/officeDocument/2006/relationships/image" Target="../media/image14.emf"/><Relationship Id="rId17" Type="http://schemas.openxmlformats.org/officeDocument/2006/relationships/oleObject" Target="../embeddings/Microsoft_Equation6.bin"/><Relationship Id="rId18" Type="http://schemas.openxmlformats.org/officeDocument/2006/relationships/image" Target="../media/image15.emf"/><Relationship Id="rId19" Type="http://schemas.openxmlformats.org/officeDocument/2006/relationships/oleObject" Target="../embeddings/Microsoft_Equation7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18.emf"/><Relationship Id="rId6" Type="http://schemas.openxmlformats.org/officeDocument/2006/relationships/image" Target="../media/image20.png"/><Relationship Id="rId7" Type="http://schemas.openxmlformats.org/officeDocument/2006/relationships/oleObject" Target="../embeddings/oleObject40.bin"/><Relationship Id="rId8" Type="http://schemas.openxmlformats.org/officeDocument/2006/relationships/image" Target="../media/image1.emf"/><Relationship Id="rId9" Type="http://schemas.openxmlformats.org/officeDocument/2006/relationships/oleObject" Target="../embeddings/oleObject41.bin"/><Relationship Id="rId10" Type="http://schemas.openxmlformats.org/officeDocument/2006/relationships/image" Target="../media/image1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9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24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1.emf"/><Relationship Id="rId8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50.bin"/><Relationship Id="rId11" Type="http://schemas.openxmlformats.org/officeDocument/2006/relationships/image" Target="../media/image30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52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53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54.bin"/><Relationship Id="rId11" Type="http://schemas.openxmlformats.org/officeDocument/2006/relationships/image" Target="../media/image30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4" Type="http://schemas.openxmlformats.org/officeDocument/2006/relationships/image" Target="../media/image33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emf"/><Relationship Id="rId12" Type="http://schemas.openxmlformats.org/officeDocument/2006/relationships/oleObject" Target="../embeddings/oleObject60.bin"/><Relationship Id="rId13" Type="http://schemas.openxmlformats.org/officeDocument/2006/relationships/image" Target="../media/image34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58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59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4" Type="http://schemas.openxmlformats.org/officeDocument/2006/relationships/image" Target="../media/image35.emf"/><Relationship Id="rId5" Type="http://schemas.openxmlformats.org/officeDocument/2006/relationships/oleObject" Target="../embeddings/oleObject62.bin"/><Relationship Id="rId6" Type="http://schemas.openxmlformats.org/officeDocument/2006/relationships/image" Target="../media/image36.emf"/><Relationship Id="rId7" Type="http://schemas.openxmlformats.org/officeDocument/2006/relationships/oleObject" Target="../embeddings/oleObject63.bin"/><Relationship Id="rId8" Type="http://schemas.openxmlformats.org/officeDocument/2006/relationships/image" Target="../media/image37.emf"/><Relationship Id="rId9" Type="http://schemas.openxmlformats.org/officeDocument/2006/relationships/oleObject" Target="../embeddings/oleObject64.bin"/><Relationship Id="rId10" Type="http://schemas.openxmlformats.org/officeDocument/2006/relationships/image" Target="../media/image38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emf"/><Relationship Id="rId12" Type="http://schemas.openxmlformats.org/officeDocument/2006/relationships/oleObject" Target="../embeddings/oleObject69.bin"/><Relationship Id="rId13" Type="http://schemas.openxmlformats.org/officeDocument/2006/relationships/image" Target="../media/image39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66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67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68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oleObject" Target="../embeddings/oleObject7.bin"/><Relationship Id="rId13" Type="http://schemas.openxmlformats.org/officeDocument/2006/relationships/image" Target="../media/image8.emf"/><Relationship Id="rId14" Type="http://schemas.openxmlformats.org/officeDocument/2006/relationships/oleObject" Target="../embeddings/Microsoft_Equation1.bin"/><Relationship Id="rId15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oleObject" Target="../embeddings/oleObject12.bin"/><Relationship Id="rId13" Type="http://schemas.openxmlformats.org/officeDocument/2006/relationships/image" Target="../media/image8.emf"/><Relationship Id="rId14" Type="http://schemas.openxmlformats.org/officeDocument/2006/relationships/oleObject" Target="../embeddings/Microsoft_Equation2.bin"/><Relationship Id="rId15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oleObject" Target="../embeddings/oleObject17.bin"/><Relationship Id="rId13" Type="http://schemas.openxmlformats.org/officeDocument/2006/relationships/image" Target="../media/image8.emf"/><Relationship Id="rId14" Type="http://schemas.openxmlformats.org/officeDocument/2006/relationships/oleObject" Target="../embeddings/Microsoft_Equation3.bin"/><Relationship Id="rId15" Type="http://schemas.openxmlformats.org/officeDocument/2006/relationships/image" Target="../media/image11.emf"/><Relationship Id="rId16" Type="http://schemas.openxmlformats.org/officeDocument/2006/relationships/oleObject" Target="../embeddings/oleObject18.bin"/><Relationship Id="rId17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3.bin"/><Relationship Id="rId12" Type="http://schemas.openxmlformats.org/officeDocument/2006/relationships/image" Target="../media/image8.emf"/><Relationship Id="rId13" Type="http://schemas.openxmlformats.org/officeDocument/2006/relationships/oleObject" Target="../embeddings/oleObject24.bin"/><Relationship Id="rId14" Type="http://schemas.openxmlformats.org/officeDocument/2006/relationships/image" Target="../media/image12.emf"/><Relationship Id="rId15" Type="http://schemas.openxmlformats.org/officeDocument/2006/relationships/oleObject" Target="../embeddings/Microsoft_Equation4.bin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6.emf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9.bin"/><Relationship Id="rId12" Type="http://schemas.openxmlformats.org/officeDocument/2006/relationships/image" Target="../media/image8.emf"/><Relationship Id="rId13" Type="http://schemas.openxmlformats.org/officeDocument/2006/relationships/oleObject" Target="../embeddings/oleObject30.bin"/><Relationship Id="rId14" Type="http://schemas.openxmlformats.org/officeDocument/2006/relationships/image" Target="../media/image12.emf"/><Relationship Id="rId15" Type="http://schemas.openxmlformats.org/officeDocument/2006/relationships/oleObject" Target="../embeddings/Microsoft_Equation5.bin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5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6.emf"/><Relationship Id="rId9" Type="http://schemas.openxmlformats.org/officeDocument/2006/relationships/oleObject" Target="../embeddings/oleObject28.bin"/><Relationship Id="rId10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Fuzzy Extractors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832104" y="3820302"/>
            <a:ext cx="7479792" cy="1792224"/>
          </a:xfrm>
          <a:noFill/>
          <a:ln/>
        </p:spPr>
        <p:txBody>
          <a:bodyPr/>
          <a:lstStyle/>
          <a:p>
            <a:r>
              <a:rPr lang="en-US" altLang="en-US" sz="2400" i="1" dirty="0" smtClean="0">
                <a:solidFill>
                  <a:schemeClr val="tx1"/>
                </a:solidFill>
              </a:rPr>
              <a:t>Benjamin Fuller</a:t>
            </a:r>
            <a:r>
              <a:rPr lang="en-US" altLang="en-US" sz="2400" dirty="0" smtClean="0">
                <a:solidFill>
                  <a:srgbClr val="000000"/>
                </a:solidFill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Xianrui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Meng</a:t>
            </a:r>
            <a:r>
              <a:rPr lang="en-US" altLang="en-US" sz="2400" dirty="0" smtClean="0">
                <a:solidFill>
                  <a:srgbClr val="000000"/>
                </a:solidFill>
              </a:rPr>
              <a:t>, and Leonid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Reyzin</a:t>
            </a:r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000" dirty="0" smtClean="0"/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5507807" y="2111441"/>
            <a:ext cx="526538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30" name="Trapezoid 29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8075" y="2277356"/>
              <a:ext cx="647784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Gen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243869"/>
              </p:ext>
            </p:extLst>
          </p:nvPr>
        </p:nvGraphicFramePr>
        <p:xfrm>
          <a:off x="952692" y="1372618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1" name="Equation" r:id="rId3" imgW="203200" imgH="215900" progId="Equation.3">
                  <p:embed/>
                </p:oleObj>
              </mc:Choice>
              <mc:Fallback>
                <p:oleObj name="Equation" r:id="rId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692" y="1372618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602580"/>
              </p:ext>
            </p:extLst>
          </p:nvPr>
        </p:nvGraphicFramePr>
        <p:xfrm>
          <a:off x="4352571" y="762787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2" name="Equation" r:id="rId5" imgW="254000" imgH="203200" progId="Equation.3">
                  <p:embed/>
                </p:oleObj>
              </mc:Choice>
              <mc:Fallback>
                <p:oleObj name="Equation" r:id="rId5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2571" y="762787"/>
                        <a:ext cx="4413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92849"/>
              </p:ext>
            </p:extLst>
          </p:nvPr>
        </p:nvGraphicFramePr>
        <p:xfrm>
          <a:off x="4426100" y="1941451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3" name="Equation" r:id="rId7" imgW="139700" imgH="165100" progId="Equation.3">
                  <p:embed/>
                </p:oleObj>
              </mc:Choice>
              <mc:Fallback>
                <p:oleObj name="Equation" r:id="rId7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6100" y="1941451"/>
                        <a:ext cx="242888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39" name="Trapezoid 38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27762" y="2204122"/>
              <a:ext cx="622085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Rep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1" name="Straight Arrow Connector 40"/>
          <p:cNvCxnSpPr/>
          <p:nvPr/>
        </p:nvCxnSpPr>
        <p:spPr bwMode="auto">
          <a:xfrm flipV="1">
            <a:off x="4542013" y="268979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797040"/>
              </p:ext>
            </p:extLst>
          </p:nvPr>
        </p:nvGraphicFramePr>
        <p:xfrm>
          <a:off x="4734727" y="2277299"/>
          <a:ext cx="30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4" name="Equation" r:id="rId9" imgW="177800" imgH="203200" progId="Equation.3">
                  <p:embed/>
                </p:oleObj>
              </mc:Choice>
              <mc:Fallback>
                <p:oleObj name="Equation" r:id="rId9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4727" y="2277299"/>
                        <a:ext cx="3079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/>
          <p:nvPr/>
        </p:nvCxnSpPr>
        <p:spPr bwMode="auto">
          <a:xfrm flipV="1">
            <a:off x="7877161" y="2077648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237505"/>
              </p:ext>
            </p:extLst>
          </p:nvPr>
        </p:nvGraphicFramePr>
        <p:xfrm>
          <a:off x="8037123" y="1664085"/>
          <a:ext cx="441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5" name="Equation" r:id="rId11" imgW="254000" imgH="203200" progId="Equation.3">
                  <p:embed/>
                </p:oleObj>
              </mc:Choice>
              <mc:Fallback>
                <p:oleObj name="Equation" r:id="rId11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37123" y="1664085"/>
                        <a:ext cx="4413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2215026" y="919987"/>
            <a:ext cx="967620" cy="103222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stCxn id="30" idx="2"/>
            <a:endCxn id="46" idx="2"/>
          </p:cNvCxnSpPr>
          <p:nvPr/>
        </p:nvCxnSpPr>
        <p:spPr>
          <a:xfrm rot="10800000" flipH="1">
            <a:off x="1592823" y="1436102"/>
            <a:ext cx="622203" cy="418929"/>
          </a:xfrm>
          <a:prstGeom prst="bentConnector3">
            <a:avLst>
              <a:gd name="adj1" fmla="val 35101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 flipV="1">
            <a:off x="3182649" y="1087675"/>
            <a:ext cx="492159" cy="34716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662931" y="1938125"/>
            <a:ext cx="802991" cy="1032228"/>
            <a:chOff x="6851952" y="2558143"/>
            <a:chExt cx="967619" cy="1491952"/>
          </a:xfrm>
        </p:grpSpPr>
        <p:sp>
          <p:nvSpPr>
            <p:cNvPr id="51" name="Trapezoid 5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3" name="Elbow Connector 52"/>
          <p:cNvCxnSpPr>
            <a:endCxn id="51" idx="0"/>
          </p:cNvCxnSpPr>
          <p:nvPr/>
        </p:nvCxnSpPr>
        <p:spPr>
          <a:xfrm rot="10800000" flipV="1">
            <a:off x="7465924" y="2095603"/>
            <a:ext cx="411241" cy="3586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56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56" name="Trapezoid 55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507806" y="2098584"/>
            <a:ext cx="526539" cy="734722"/>
            <a:chOff x="7033939" y="2074428"/>
            <a:chExt cx="298883" cy="749241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33939" y="2260734"/>
              <a:ext cx="234267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747244"/>
              </p:ext>
            </p:extLst>
          </p:nvPr>
        </p:nvGraphicFramePr>
        <p:xfrm>
          <a:off x="6194335" y="1964605"/>
          <a:ext cx="3524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6" name="Equation" r:id="rId13" imgW="203200" imgH="215900" progId="Equation.3">
                  <p:embed/>
                </p:oleObj>
              </mc:Choice>
              <mc:Fallback>
                <p:oleObj name="Equation" r:id="rId1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94335" y="1964605"/>
                        <a:ext cx="352425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5361233" y="27013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4266" y="425295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Offset</a:t>
            </a:r>
            <a:br>
              <a:rPr lang="en-US" dirty="0" smtClean="0"/>
            </a:br>
            <a:r>
              <a:rPr lang="en-US" dirty="0" smtClean="0"/>
              <a:t>Sketch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>
            <a:stCxn id="74" idx="6"/>
            <a:endCxn id="76" idx="3"/>
          </p:cNvCxnSpPr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76" idx="0"/>
            <a:endCxn id="75" idx="5"/>
          </p:cNvCxnSpPr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1300" y="4410785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endParaRPr lang="en-US" sz="1800" i="1" dirty="0"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p=</a:t>
            </a:r>
            <a:r>
              <a:rPr lang="en-US" dirty="0">
                <a:latin typeface="Times New Roman"/>
                <a:cs typeface="Times New Roman"/>
              </a:rPr>
              <a:t>Encode(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  <p:cxnSp>
        <p:nvCxnSpPr>
          <p:cNvPr id="81" name="Straight Arrow Connector 80"/>
          <p:cNvCxnSpPr>
            <a:stCxn id="83" idx="1"/>
            <a:endCxn id="82" idx="4"/>
          </p:cNvCxnSpPr>
          <p:nvPr/>
        </p:nvCxnSpPr>
        <p:spPr bwMode="auto">
          <a:xfrm flipV="1">
            <a:off x="5809645" y="5841691"/>
            <a:ext cx="774428" cy="7434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6519128" y="5743285"/>
            <a:ext cx="129889" cy="98406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5790623" y="6570704"/>
            <a:ext cx="129889" cy="98406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Straight Arrow Connector 83"/>
          <p:cNvCxnSpPr>
            <a:stCxn id="74" idx="6"/>
            <a:endCxn id="83" idx="2"/>
          </p:cNvCxnSpPr>
          <p:nvPr/>
        </p:nvCxnSpPr>
        <p:spPr bwMode="auto">
          <a:xfrm>
            <a:off x="3437083" y="5268641"/>
            <a:ext cx="2353540" cy="13512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368422" y="5723410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’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7363168" y="4366248"/>
            <a:ext cx="1780832" cy="18047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b="1" i="1" dirty="0"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latin typeface="Times New Roman"/>
                <a:cs typeface="Times New Roman"/>
              </a:rPr>
              <a:t>0</a:t>
            </a:r>
            <a:r>
              <a:rPr lang="en-US" b="1" dirty="0"/>
              <a:t> is </a:t>
            </a:r>
            <a:r>
              <a:rPr lang="en-US" b="1" dirty="0" smtClean="0"/>
              <a:t>unknown </a:t>
            </a:r>
            <a:r>
              <a:rPr lang="en-US" b="1" dirty="0"/>
              <a:t>(knowing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b="1" dirty="0" smtClean="0"/>
              <a:t>)</a:t>
            </a:r>
            <a:r>
              <a:rPr lang="en-US" b="1" dirty="0"/>
              <a:t>:</a:t>
            </a:r>
            <a:br>
              <a:rPr lang="en-US" b="1" dirty="0"/>
            </a:br>
            <a:endParaRPr lang="en-US" b="1" dirty="0" smtClean="0"/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 smtClean="0"/>
              <a:t> </a:t>
            </a:r>
            <a:r>
              <a:rPr lang="en-US" b="1" dirty="0" smtClean="0">
                <a:latin typeface="Times New Roman"/>
                <a:cs typeface="Times New Roman"/>
              </a:rPr>
              <a:t>(</a:t>
            </a:r>
            <a:r>
              <a:rPr lang="en-US" b="1" i="1" dirty="0" smtClean="0">
                <a:latin typeface="Times New Roman"/>
                <a:cs typeface="Times New Roman"/>
              </a:rPr>
              <a:t>k</a:t>
            </a:r>
            <a:r>
              <a:rPr lang="en-US" b="1" dirty="0" smtClean="0">
                <a:latin typeface="Times New Roman"/>
                <a:cs typeface="Times New Roman"/>
              </a:rPr>
              <a:t>-</a:t>
            </a:r>
            <a:r>
              <a:rPr lang="en-US" b="1" i="1" dirty="0" smtClean="0">
                <a:latin typeface="Times New Roman"/>
                <a:cs typeface="Times New Roman"/>
              </a:rPr>
              <a:t>k’</a:t>
            </a:r>
            <a:r>
              <a:rPr lang="en-US" b="1" dirty="0" smtClean="0">
                <a:latin typeface="Times New Roman"/>
                <a:cs typeface="Times New Roman"/>
              </a:rPr>
              <a:t>)</a:t>
            </a:r>
            <a:r>
              <a:rPr lang="en-US" b="1" dirty="0" smtClean="0"/>
              <a:t>– entropy       	      loss</a:t>
            </a:r>
            <a:endParaRPr lang="en-US" sz="1800" b="1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4668988" y="2291442"/>
            <a:ext cx="526538" cy="373063"/>
            <a:chOff x="3498385" y="3220150"/>
            <a:chExt cx="526538" cy="373063"/>
          </a:xfrm>
        </p:grpSpPr>
        <p:sp>
          <p:nvSpPr>
            <p:cNvPr id="88" name="Rectangle 87"/>
            <p:cNvSpPr/>
            <p:nvPr/>
          </p:nvSpPr>
          <p:spPr>
            <a:xfrm>
              <a:off x="3498385" y="3252699"/>
              <a:ext cx="526538" cy="3284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7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8526400"/>
                </p:ext>
              </p:extLst>
            </p:nvPr>
          </p:nvGraphicFramePr>
          <p:xfrm>
            <a:off x="3552898" y="3220150"/>
            <a:ext cx="417512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17" name="Equation" r:id="rId15" imgW="241300" imgH="215900" progId="Equation.3">
                    <p:embed/>
                  </p:oleObj>
                </mc:Choice>
                <mc:Fallback>
                  <p:oleObj name="Equation" r:id="rId15" imgW="2413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52898" y="3220150"/>
                          <a:ext cx="417512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945464"/>
              </p:ext>
            </p:extLst>
          </p:nvPr>
        </p:nvGraphicFramePr>
        <p:xfrm>
          <a:off x="7494588" y="5127625"/>
          <a:ext cx="15700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8" name="Equation" r:id="rId17" imgW="952500" imgH="215900" progId="Equation.3">
                  <p:embed/>
                </p:oleObj>
              </mc:Choice>
              <mc:Fallback>
                <p:oleObj name="Equation" r:id="rId17" imgW="952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94588" y="5127625"/>
                        <a:ext cx="1570037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36"/>
          <p:cNvSpPr>
            <a:spLocks noChangeArrowheads="1"/>
          </p:cNvSpPr>
          <p:nvPr/>
        </p:nvSpPr>
        <p:spPr bwMode="auto">
          <a:xfrm>
            <a:off x="6093931" y="534679"/>
            <a:ext cx="2990215" cy="11059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b="1" i="1" dirty="0" smtClean="0">
                <a:latin typeface="Times New Roman"/>
                <a:cs typeface="Times New Roman"/>
              </a:rPr>
              <a:t>Ext</a:t>
            </a:r>
            <a:r>
              <a:rPr lang="en-US" b="1" dirty="0" smtClean="0">
                <a:latin typeface="Calibri"/>
                <a:cs typeface="Calibri"/>
              </a:rPr>
              <a:t> must be able to extract from distributions where </a:t>
            </a:r>
          </a:p>
          <a:p>
            <a:pPr>
              <a:defRPr/>
            </a:pPr>
            <a:endParaRPr lang="en-US" sz="1800" b="1" dirty="0" smtClean="0"/>
          </a:p>
        </p:txBody>
      </p:sp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152647"/>
              </p:ext>
            </p:extLst>
          </p:nvPr>
        </p:nvGraphicFramePr>
        <p:xfrm>
          <a:off x="6831013" y="1223963"/>
          <a:ext cx="15700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9" name="Equation" r:id="rId19" imgW="952500" imgH="215900" progId="Equation.3">
                  <p:embed/>
                </p:oleObj>
              </mc:Choice>
              <mc:Fallback>
                <p:oleObj name="Equation" r:id="rId19" imgW="952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31013" y="1223963"/>
                        <a:ext cx="1570037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7222569" y="1664085"/>
            <a:ext cx="251381" cy="447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9728"/>
              </p:ext>
            </p:extLst>
          </p:nvPr>
        </p:nvGraphicFramePr>
        <p:xfrm>
          <a:off x="94241" y="886089"/>
          <a:ext cx="12160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0" name="Equation" r:id="rId21" imgW="736600" imgH="215900" progId="Equation.3">
                  <p:embed/>
                </p:oleObj>
              </mc:Choice>
              <mc:Fallback>
                <p:oleObj name="Equation" r:id="rId21" imgW="736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4241" y="886089"/>
                        <a:ext cx="1216025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966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1" animBg="1"/>
      <p:bldP spid="78" grpId="0"/>
      <p:bldP spid="82" grpId="0" animBg="1"/>
      <p:bldP spid="83" grpId="0" animBg="1"/>
      <p:bldP spid="85" grpId="0"/>
      <p:bldP spid="86" grpId="2" build="p" animBg="1"/>
      <p:bldP spid="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01462" y="1440635"/>
            <a:ext cx="5012765" cy="382494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Transform the noisy features to a key 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Provide error correction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Derive a key</a:t>
            </a:r>
          </a:p>
          <a:p>
            <a:r>
              <a:rPr lang="en-US" sz="1600" dirty="0" smtClean="0"/>
              <a:t>Fuzzy Extractors derive keys from noisy data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[DodisOstrovskyReyzinSmith08]</a:t>
            </a:r>
          </a:p>
          <a:p>
            <a:pPr lvl="1"/>
            <a:r>
              <a:rPr lang="en-US" sz="1400" i="1" dirty="0">
                <a:latin typeface="Arial" charset="0"/>
              </a:rPr>
              <a:t>Error-correct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181428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945794" y="1101494"/>
            <a:ext cx="154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Sketch</a:t>
            </a:r>
            <a:endParaRPr lang="en-US" dirty="0"/>
          </a:p>
        </p:txBody>
      </p:sp>
      <p:cxnSp>
        <p:nvCxnSpPr>
          <p:cNvPr id="6" name="Straight Arrow Connector 5"/>
          <p:cNvCxnSpPr>
            <a:stCxn id="14" idx="3"/>
            <a:endCxn id="11" idx="7"/>
          </p:cNvCxnSpPr>
          <p:nvPr/>
        </p:nvCxnSpPr>
        <p:spPr bwMode="auto">
          <a:xfrm flipH="1">
            <a:off x="5009719" y="2348718"/>
            <a:ext cx="1279995" cy="13432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Straight Arrow Connector 7"/>
          <p:cNvCxnSpPr>
            <a:stCxn id="11" idx="6"/>
            <a:endCxn id="15" idx="3"/>
          </p:cNvCxnSpPr>
          <p:nvPr/>
        </p:nvCxnSpPr>
        <p:spPr bwMode="auto">
          <a:xfrm flipV="1">
            <a:off x="5028741" y="2806176"/>
            <a:ext cx="1764363" cy="9317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15" idx="0"/>
            <a:endCxn id="14" idx="5"/>
          </p:cNvCxnSpPr>
          <p:nvPr/>
        </p:nvCxnSpPr>
        <p:spPr bwMode="auto">
          <a:xfrm flipH="1" flipV="1">
            <a:off x="6381559" y="2348718"/>
            <a:ext cx="457468" cy="3465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98852" y="3672994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270692" y="2237851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774082" y="2695309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14674" y="204886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dirty="0" smtClean="0">
                <a:latin typeface="Times New Roman"/>
                <a:cs typeface="Times New Roman"/>
              </a:rPr>
              <a:t>’=Decode(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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2113" y="302117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endParaRPr lang="en-US" sz="1800" i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7669" y="3883985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r>
              <a:rPr lang="en-US" sz="1800" i="1" dirty="0" smtClean="0">
                <a:latin typeface="Times New Roman"/>
                <a:cs typeface="Times New Roman"/>
              </a:rPr>
              <a:t>=</a:t>
            </a:r>
            <a:r>
              <a:rPr lang="en-US" dirty="0">
                <a:latin typeface="Times New Roman"/>
                <a:cs typeface="Times New Roman"/>
              </a:rPr>
              <a:t>Encode(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21116" y="1855810"/>
            <a:ext cx="167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dirty="0" smtClean="0">
                <a:latin typeface="Times New Roman"/>
                <a:cs typeface="Times New Roman"/>
              </a:rPr>
              <a:t>Encode(</a:t>
            </a:r>
            <a:r>
              <a:rPr lang="en-US" sz="1800" i="1" dirty="0" smtClean="0">
                <a:latin typeface="Times New Roman"/>
                <a:cs typeface="Times New Roman"/>
              </a:rPr>
              <a:t>x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>
            <a:stCxn id="37" idx="1"/>
            <a:endCxn id="35" idx="4"/>
          </p:cNvCxnSpPr>
          <p:nvPr/>
        </p:nvCxnSpPr>
        <p:spPr bwMode="auto">
          <a:xfrm flipV="1">
            <a:off x="7901459" y="3676552"/>
            <a:ext cx="165985" cy="884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8002499" y="3546663"/>
            <a:ext cx="129889" cy="129889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882437" y="4541660"/>
            <a:ext cx="129889" cy="129889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>
            <a:stCxn id="11" idx="6"/>
            <a:endCxn id="37" idx="2"/>
          </p:cNvCxnSpPr>
          <p:nvPr/>
        </p:nvCxnSpPr>
        <p:spPr bwMode="auto">
          <a:xfrm>
            <a:off x="5028741" y="3737939"/>
            <a:ext cx="2853696" cy="868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156858" y="5418667"/>
            <a:ext cx="5927288" cy="125023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,</a:t>
            </a:r>
          </a:p>
          <a:p>
            <a:pPr>
              <a:defRPr/>
            </a:pPr>
            <a:r>
              <a:rPr lang="en-US" b="1" dirty="0" smtClean="0"/>
              <a:t> </a:t>
            </a:r>
            <a:r>
              <a:rPr lang="en-US" sz="1800" b="1" dirty="0" smtClean="0"/>
              <a:t>and </a:t>
            </a:r>
          </a:p>
          <a:p>
            <a:pPr>
              <a:defRPr/>
            </a:pPr>
            <a:r>
              <a:rPr lang="en-US" b="1" i="1" dirty="0" smtClean="0">
                <a:latin typeface="Times New Roman"/>
                <a:cs typeface="Times New Roman"/>
              </a:rPr>
              <a:t>w</a:t>
            </a:r>
            <a:r>
              <a:rPr lang="en-US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is information theoretically unknown (knowing </a:t>
            </a:r>
            <a:r>
              <a:rPr lang="en-US" b="1" i="1" dirty="0" err="1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):</a:t>
            </a:r>
            <a:br>
              <a:rPr lang="en-US" sz="1800" b="1" dirty="0" smtClean="0"/>
            </a:br>
            <a:endParaRPr lang="en-US" sz="18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782718"/>
              </p:ext>
            </p:extLst>
          </p:nvPr>
        </p:nvGraphicFramePr>
        <p:xfrm>
          <a:off x="5210175" y="6292850"/>
          <a:ext cx="15509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4" imgW="939800" imgH="215900" progId="Equation.3">
                  <p:embed/>
                </p:oleObj>
              </mc:Choice>
              <mc:Fallback>
                <p:oleObj name="Equation" r:id="rId4" imgW="939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10175" y="6292850"/>
                        <a:ext cx="1550988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460569" y="3813976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’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524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build="p"/>
      <p:bldP spid="100" grpId="0"/>
      <p:bldP spid="11" grpId="0" animBg="1"/>
      <p:bldP spid="14" grpId="0" animBg="1"/>
      <p:bldP spid="15" grpId="0" animBg="1"/>
      <p:bldP spid="15" grpId="1" animBg="1"/>
      <p:bldP spid="22" grpId="0"/>
      <p:bldP spid="24" grpId="0"/>
      <p:bldP spid="24" grpId="1"/>
      <p:bldP spid="25" grpId="0"/>
      <p:bldP spid="27" grpId="0"/>
      <p:bldP spid="35" grpId="0" animBg="1"/>
      <p:bldP spid="37" grpId="0" animBg="1"/>
      <p:bldP spid="34" grpId="1" build="p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Transform the noisy features to a key 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Provide error correction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Derive a key</a:t>
            </a:r>
          </a:p>
          <a:p>
            <a:r>
              <a:rPr lang="en-US" sz="1600" dirty="0" smtClean="0"/>
              <a:t>Error correction material should hide the source value</a:t>
            </a:r>
            <a:endParaRPr lang="en-US" sz="1600" dirty="0"/>
          </a:p>
          <a:p>
            <a:r>
              <a:rPr lang="en-US" sz="1600" dirty="0" smtClean="0"/>
              <a:t>Fuzzy Extractors derive keys from noisy data</a:t>
            </a:r>
          </a:p>
          <a:p>
            <a:pPr marL="0" indent="0">
              <a:buNone/>
            </a:pPr>
            <a:r>
              <a:rPr lang="en-US" sz="1200" dirty="0" smtClean="0"/>
              <a:t>         [DodisOstrovskyReyzinSmith08]</a:t>
            </a:r>
          </a:p>
          <a:p>
            <a:pPr lvl="1"/>
            <a:r>
              <a:rPr lang="en-US" sz="1400" i="1" dirty="0">
                <a:latin typeface="Arial" charset="0"/>
              </a:rPr>
              <a:t>Error-correct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</a:p>
          <a:p>
            <a:pPr lvl="1"/>
            <a:r>
              <a:rPr lang="en-US" sz="1400" dirty="0" smtClean="0">
                <a:latin typeface="Arial" charset="0"/>
              </a:rPr>
              <a:t>Derive a key using a </a:t>
            </a:r>
            <a:r>
              <a:rPr lang="en-US" sz="1400" i="1" dirty="0" smtClean="0">
                <a:latin typeface="Arial" charset="0"/>
              </a:rPr>
              <a:t>randomness extractor</a:t>
            </a: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6249610" y="1770945"/>
            <a:ext cx="2845001" cy="131123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, and </a:t>
            </a:r>
          </a:p>
          <a:p>
            <a:pPr>
              <a:defRPr/>
            </a:pPr>
            <a:endParaRPr lang="en-US" sz="18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760669"/>
              </p:ext>
            </p:extLst>
          </p:nvPr>
        </p:nvGraphicFramePr>
        <p:xfrm>
          <a:off x="6443310" y="2633662"/>
          <a:ext cx="15509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Equation" r:id="rId4" imgW="939800" imgH="215900" progId="Equation.3">
                  <p:embed/>
                </p:oleObj>
              </mc:Choice>
              <mc:Fallback>
                <p:oleObj name="Equation" r:id="rId4" imgW="939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43310" y="2633662"/>
                        <a:ext cx="1550987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sketchPictur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0" y="1333500"/>
            <a:ext cx="2655740" cy="219178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43053" y="4128462"/>
            <a:ext cx="2845001" cy="1671635"/>
            <a:chOff x="6249610" y="3824479"/>
            <a:chExt cx="2845001" cy="1671635"/>
          </a:xfrm>
        </p:grpSpPr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6249610" y="3824479"/>
              <a:ext cx="2845001" cy="16716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 algn="ctr">
                <a:defRPr/>
              </a:pPr>
              <a:r>
                <a:rPr lang="en-US" sz="1800" b="1" dirty="0" smtClean="0"/>
                <a:t>Converts high entropy sources to uniform </a:t>
              </a:r>
              <a:br>
                <a:rPr lang="en-US" sz="1800" b="1" dirty="0" smtClean="0"/>
              </a:br>
              <a:r>
                <a:rPr lang="en-US" sz="1800" b="1" i="1" dirty="0" smtClean="0">
                  <a:latin typeface="Times New Roman"/>
                  <a:cs typeface="Times New Roman"/>
                </a:rPr>
                <a:t>H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∞</a:t>
              </a:r>
              <a:r>
                <a:rPr lang="en-US" sz="1800" b="1" dirty="0" smtClean="0">
                  <a:latin typeface="Times New Roman"/>
                  <a:cs typeface="Times New Roman"/>
                </a:rPr>
                <a:t>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)≥ 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k</a:t>
              </a:r>
              <a:r>
                <a:rPr lang="en-US" sz="1800" b="1" dirty="0" smtClean="0">
                  <a:latin typeface="Times New Roman"/>
                  <a:cs typeface="Times New Roman"/>
                </a:rPr>
                <a:t>     Ext 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 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 ≈ U</a:t>
              </a:r>
              <a:endParaRPr lang="en-US" sz="18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7474120" y="4947891"/>
              <a:ext cx="2567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627009" y="4221988"/>
            <a:ext cx="967619" cy="1463040"/>
            <a:chOff x="6851952" y="2558143"/>
            <a:chExt cx="967619" cy="1491952"/>
          </a:xfrm>
        </p:grpSpPr>
        <p:sp>
          <p:nvSpPr>
            <p:cNvPr id="28" name="Trapezoid 2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 flipV="1">
            <a:off x="2811466" y="496406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68661"/>
              </p:ext>
            </p:extLst>
          </p:nvPr>
        </p:nvGraphicFramePr>
        <p:xfrm>
          <a:off x="3015550" y="4539703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Equation" r:id="rId7" imgW="203200" imgH="215900" progId="Equation.3">
                  <p:embed/>
                </p:oleObj>
              </mc:Choice>
              <mc:Fallback>
                <p:oleObj name="Equation" r:id="rId7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5550" y="4539703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/>
          <p:cNvCxnSpPr>
            <a:stCxn id="28" idx="0"/>
          </p:cNvCxnSpPr>
          <p:nvPr/>
        </p:nvCxnSpPr>
        <p:spPr bwMode="auto">
          <a:xfrm>
            <a:off x="4594629" y="4953508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88717"/>
              </p:ext>
            </p:extLst>
          </p:nvPr>
        </p:nvGraphicFramePr>
        <p:xfrm>
          <a:off x="4733828" y="4619625"/>
          <a:ext cx="15192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3" name="Equation" r:id="rId9" imgW="876300" imgH="215900" progId="Equation.3">
                  <p:embed/>
                </p:oleObj>
              </mc:Choice>
              <mc:Fallback>
                <p:oleObj name="Equation" r:id="rId9" imgW="876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3828" y="4619625"/>
                        <a:ext cx="1519237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48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Transform the noisy features to a key 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Provide error correction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Derive a key</a:t>
            </a:r>
          </a:p>
          <a:p>
            <a:r>
              <a:rPr lang="en-US" sz="1600" dirty="0" smtClean="0"/>
              <a:t>Error correction material should hide information should not reveal the source value</a:t>
            </a:r>
            <a:endParaRPr lang="en-US" sz="1600" dirty="0"/>
          </a:p>
          <a:p>
            <a:r>
              <a:rPr lang="en-US" sz="1600" dirty="0" smtClean="0"/>
              <a:t>Fuzzy Extractors derive keys from noisy data</a:t>
            </a:r>
          </a:p>
          <a:p>
            <a:pPr marL="0" indent="0">
              <a:buNone/>
            </a:pPr>
            <a:r>
              <a:rPr lang="en-US" sz="1200" dirty="0" smtClean="0"/>
              <a:t>         [DodisOstrovskyReyzinSmith08]</a:t>
            </a:r>
          </a:p>
          <a:p>
            <a:pPr lvl="1"/>
            <a:r>
              <a:rPr lang="en-US" sz="1400" i="1" dirty="0">
                <a:latin typeface="Arial" charset="0"/>
              </a:rPr>
              <a:t>Error-correct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</a:p>
          <a:p>
            <a:pPr lvl="1"/>
            <a:r>
              <a:rPr lang="en-US" sz="1400" dirty="0" smtClean="0">
                <a:latin typeface="Arial" charset="0"/>
              </a:rPr>
              <a:t>Derive a key using a </a:t>
            </a:r>
            <a:r>
              <a:rPr lang="en-US" sz="1400" i="1" dirty="0" smtClean="0">
                <a:latin typeface="Arial" charset="0"/>
              </a:rPr>
              <a:t>randomness extractor</a:t>
            </a: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787588" y="1101494"/>
            <a:ext cx="5051612" cy="4164082"/>
            <a:chOff x="3787588" y="1101494"/>
            <a:chExt cx="5051612" cy="4164082"/>
          </a:xfrm>
        </p:grpSpPr>
        <p:sp>
          <p:nvSpPr>
            <p:cNvPr id="5" name="Rectangle 4"/>
            <p:cNvSpPr/>
            <p:nvPr/>
          </p:nvSpPr>
          <p:spPr bwMode="auto">
            <a:xfrm>
              <a:off x="3787588" y="1440635"/>
              <a:ext cx="5012765" cy="382494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931920" y="1101494"/>
              <a:ext cx="1494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Secure Sketch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14" idx="3"/>
              <a:endCxn id="11" idx="7"/>
            </p:cNvCxnSpPr>
            <p:nvPr/>
          </p:nvCxnSpPr>
          <p:spPr bwMode="auto">
            <a:xfrm flipH="1">
              <a:off x="4995845" y="2348718"/>
              <a:ext cx="1279995" cy="13432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1" name="Oval 10"/>
            <p:cNvSpPr/>
            <p:nvPr/>
          </p:nvSpPr>
          <p:spPr bwMode="auto">
            <a:xfrm>
              <a:off x="4884978" y="3672994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256818" y="223785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00800" y="2048862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latin typeface="Times New Roman"/>
                  <a:cs typeface="Times New Roman"/>
                </a:rPr>
                <a:t>ec</a:t>
              </a:r>
              <a:r>
                <a:rPr lang="en-US" sz="1800" dirty="0" smtClean="0">
                  <a:latin typeface="Times New Roman"/>
                  <a:cs typeface="Times New Roman"/>
                </a:rPr>
                <a:t>’=Decode(</a:t>
              </a:r>
              <a:r>
                <a:rPr lang="en-US" sz="1800" i="1" dirty="0" smtClean="0">
                  <a:latin typeface="Times New Roman"/>
                  <a:cs typeface="Times New Roman"/>
                </a:rPr>
                <a:t>w</a:t>
              </a:r>
              <a:r>
                <a:rPr lang="en-US" sz="1800" baseline="-25000" dirty="0" smtClean="0">
                  <a:latin typeface="Times New Roman"/>
                  <a:cs typeface="Times New Roman"/>
                </a:rPr>
                <a:t>1</a:t>
              </a:r>
              <a:r>
                <a:rPr lang="en-US" sz="1800" dirty="0" smtClean="0">
                  <a:latin typeface="Times New Roman"/>
                  <a:cs typeface="Times New Roman"/>
                </a:rPr>
                <a:t> </a:t>
              </a:r>
              <a:r>
                <a:rPr lang="en-US" sz="1800" dirty="0" smtClean="0">
                  <a:latin typeface="Times New Roman"/>
                  <a:cs typeface="Times New Roman"/>
                  <a:sym typeface="Symbol"/>
                </a:rPr>
                <a:t></a:t>
              </a:r>
              <a:r>
                <a:rPr lang="en-US" sz="1800" dirty="0" smtClean="0">
                  <a:latin typeface="Times New Roman"/>
                  <a:cs typeface="Times New Roman"/>
                </a:rPr>
                <a:t> </a:t>
              </a:r>
              <a:r>
                <a:rPr lang="en-US" sz="1800" i="1" dirty="0" err="1" smtClean="0">
                  <a:latin typeface="Times New Roman"/>
                  <a:cs typeface="Times New Roman"/>
                </a:rPr>
                <a:t>ss</a:t>
              </a:r>
              <a:r>
                <a:rPr lang="en-US" sz="1800" dirty="0" smtClean="0">
                  <a:latin typeface="Times New Roman"/>
                  <a:cs typeface="Times New Roman"/>
                </a:rPr>
                <a:t>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23795" y="3883985"/>
              <a:ext cx="2084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latin typeface="Times New Roman"/>
                  <a:cs typeface="Times New Roman"/>
                </a:rPr>
                <a:t>ss</a:t>
              </a:r>
              <a:r>
                <a:rPr lang="en-US" sz="1800" i="1" dirty="0" smtClean="0">
                  <a:latin typeface="Times New Roman"/>
                  <a:cs typeface="Times New Roman"/>
                </a:rPr>
                <a:t>=w</a:t>
              </a:r>
              <a:r>
                <a:rPr lang="en-US" sz="1800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1800" i="1" dirty="0" smtClean="0">
                  <a:latin typeface="Times New Roman"/>
                  <a:cs typeface="Times New Roman"/>
                </a:rPr>
                <a:t> </a:t>
              </a:r>
              <a:r>
                <a:rPr lang="en-US" sz="1800" dirty="0" smtClean="0">
                  <a:sym typeface="Symbol"/>
                </a:rPr>
                <a:t></a:t>
              </a:r>
              <a:r>
                <a:rPr lang="en-US" sz="1800" i="1" dirty="0" smtClean="0">
                  <a:latin typeface="Times New Roman"/>
                  <a:cs typeface="Times New Roman"/>
                </a:rPr>
                <a:t> </a:t>
              </a:r>
              <a:r>
                <a:rPr lang="en-US" sz="1800" dirty="0" smtClean="0">
                  <a:latin typeface="Times New Roman"/>
                  <a:cs typeface="Times New Roman"/>
                </a:rPr>
                <a:t>Encode(</a:t>
              </a:r>
              <a:r>
                <a:rPr lang="en-US" sz="1800" i="1" dirty="0" smtClean="0">
                  <a:latin typeface="Times New Roman"/>
                  <a:cs typeface="Times New Roman"/>
                </a:rPr>
                <a:t>r</a:t>
              </a:r>
              <a:r>
                <a:rPr lang="en-US" sz="1800" dirty="0" smtClean="0">
                  <a:latin typeface="Times New Roman"/>
                  <a:cs typeface="Times New Roman"/>
                </a:rPr>
                <a:t>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07242" y="1855810"/>
              <a:ext cx="1675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err="1" smtClean="0">
                  <a:latin typeface="Times New Roman"/>
                  <a:cs typeface="Times New Roman"/>
                </a:rPr>
                <a:t>ec</a:t>
              </a:r>
              <a:r>
                <a:rPr lang="en-US" sz="1800" i="1" dirty="0" smtClean="0">
                  <a:latin typeface="Times New Roman"/>
                  <a:cs typeface="Times New Roman"/>
                </a:rPr>
                <a:t> = </a:t>
              </a:r>
              <a:r>
                <a:rPr lang="en-US" sz="1800" dirty="0" smtClean="0">
                  <a:latin typeface="Times New Roman"/>
                  <a:cs typeface="Times New Roman"/>
                </a:rPr>
                <a:t>Encode(</a:t>
              </a:r>
              <a:r>
                <a:rPr lang="en-US" sz="1800" i="1" dirty="0" smtClean="0">
                  <a:latin typeface="Times New Roman"/>
                  <a:cs typeface="Times New Roman"/>
                </a:rPr>
                <a:t>r</a:t>
              </a:r>
              <a:r>
                <a:rPr lang="en-US" sz="1800" dirty="0" smtClean="0">
                  <a:latin typeface="Times New Roman"/>
                  <a:cs typeface="Times New Roman"/>
                </a:rPr>
                <a:t>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cxnSp>
          <p:nvCxnSpPr>
            <p:cNvPr id="30" name="Straight Arrow Connector 29"/>
            <p:cNvCxnSpPr>
              <a:stCxn id="37" idx="1"/>
              <a:endCxn id="35" idx="4"/>
            </p:cNvCxnSpPr>
            <p:nvPr/>
          </p:nvCxnSpPr>
          <p:spPr bwMode="auto">
            <a:xfrm flipV="1">
              <a:off x="7887585" y="3676552"/>
              <a:ext cx="165985" cy="8841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5" name="Oval 34"/>
            <p:cNvSpPr/>
            <p:nvPr/>
          </p:nvSpPr>
          <p:spPr bwMode="auto">
            <a:xfrm>
              <a:off x="7988625" y="3546663"/>
              <a:ext cx="129889" cy="129889"/>
            </a:xfrm>
            <a:prstGeom prst="ellipse">
              <a:avLst/>
            </a:prstGeom>
            <a:solidFill>
              <a:srgbClr val="BB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868563" y="4541660"/>
              <a:ext cx="129889" cy="129889"/>
            </a:xfrm>
            <a:prstGeom prst="ellipse">
              <a:avLst/>
            </a:prstGeom>
            <a:solidFill>
              <a:srgbClr val="BB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stCxn id="11" idx="6"/>
              <a:endCxn id="37" idx="2"/>
            </p:cNvCxnSpPr>
            <p:nvPr/>
          </p:nvCxnSpPr>
          <p:spPr bwMode="auto">
            <a:xfrm>
              <a:off x="5014867" y="3737939"/>
              <a:ext cx="2853696" cy="8686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765176" y="5608662"/>
            <a:ext cx="5318969" cy="106023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, and </a:t>
            </a:r>
            <a:br>
              <a:rPr lang="en-US" sz="1800" b="1" dirty="0" smtClean="0"/>
            </a:br>
            <a:r>
              <a:rPr lang="en-US" b="1" i="1" dirty="0" smtClean="0">
                <a:latin typeface="Times New Roman"/>
                <a:cs typeface="Times New Roman"/>
              </a:rPr>
              <a:t>w</a:t>
            </a:r>
            <a:r>
              <a:rPr lang="en-US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is information theoretically unknown (knowing </a:t>
            </a:r>
            <a:r>
              <a:rPr lang="en-US" b="1" i="1" dirty="0" err="1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):</a:t>
            </a:r>
            <a:br>
              <a:rPr lang="en-US" sz="1800" b="1" dirty="0" smtClean="0"/>
            </a:br>
            <a:endParaRPr lang="en-US" sz="18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941218"/>
              </p:ext>
            </p:extLst>
          </p:nvPr>
        </p:nvGraphicFramePr>
        <p:xfrm>
          <a:off x="3837760" y="6272213"/>
          <a:ext cx="42957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4" imgW="2603500" imgH="241300" progId="Equation.3">
                  <p:embed/>
                </p:oleObj>
              </mc:Choice>
              <mc:Fallback>
                <p:oleObj name="Equation" r:id="rId4" imgW="2603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7760" y="6272213"/>
                        <a:ext cx="4295775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270651" y="5601002"/>
            <a:ext cx="3200895" cy="106967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1800" b="1" dirty="0" smtClean="0"/>
              <a:t>Converts high entropy sources</a:t>
            </a:r>
            <a:br>
              <a:rPr lang="en-US" sz="1800" b="1" dirty="0" smtClean="0"/>
            </a:br>
            <a:r>
              <a:rPr lang="en-US" sz="1800" b="1" dirty="0" smtClean="0"/>
              <a:t> to the uniform distribution</a:t>
            </a:r>
            <a:br>
              <a:rPr lang="en-US" sz="1800" b="1" dirty="0" smtClean="0"/>
            </a:br>
            <a:r>
              <a:rPr lang="en-US" sz="1800" b="1" i="1" dirty="0" smtClean="0">
                <a:latin typeface="Times New Roman"/>
                <a:cs typeface="Times New Roman"/>
              </a:rPr>
              <a:t>H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∞</a:t>
            </a:r>
            <a:r>
              <a:rPr lang="en-US" sz="1800" b="1" dirty="0" smtClean="0">
                <a:latin typeface="Times New Roman"/>
                <a:cs typeface="Times New Roman"/>
              </a:rPr>
              <a:t>(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>
                <a:latin typeface="Times New Roman"/>
                <a:cs typeface="Times New Roman"/>
              </a:rPr>
              <a:t>)≥ </a:t>
            </a:r>
            <a:r>
              <a:rPr lang="en-US" sz="1800" b="1" i="1" dirty="0" smtClean="0">
                <a:latin typeface="Times New Roman"/>
                <a:cs typeface="Times New Roman"/>
              </a:rPr>
              <a:t>k</a:t>
            </a:r>
            <a:r>
              <a:rPr lang="en-US" sz="1800" b="1" dirty="0" smtClean="0">
                <a:latin typeface="Times New Roman"/>
                <a:cs typeface="Times New Roman"/>
              </a:rPr>
              <a:t> </a:t>
            </a:r>
            <a:r>
              <a:rPr lang="en-US" sz="1800" b="1" dirty="0" smtClean="0">
                <a:latin typeface="Calibri"/>
                <a:cs typeface="Calibri"/>
              </a:rPr>
              <a:t>then </a:t>
            </a:r>
            <a:r>
              <a:rPr lang="en-US" sz="1800" b="1" dirty="0" smtClean="0">
                <a:latin typeface="Times New Roman"/>
                <a:cs typeface="Times New Roman"/>
              </a:rPr>
              <a:t>Ext (</a:t>
            </a:r>
            <a:r>
              <a:rPr lang="en-US" sz="1800" b="1" i="1" dirty="0" smtClean="0">
                <a:latin typeface="Times New Roman"/>
                <a:cs typeface="Times New Roman"/>
              </a:rPr>
              <a:t>W </a:t>
            </a:r>
            <a:r>
              <a:rPr lang="en-US" sz="1800" b="1" dirty="0" smtClean="0">
                <a:latin typeface="Times New Roman"/>
                <a:cs typeface="Times New Roman"/>
              </a:rPr>
              <a:t>) ≈ U</a:t>
            </a:r>
            <a:endParaRPr lang="en-US" sz="1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701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 of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9304"/>
            <a:ext cx="3563112" cy="4828032"/>
          </a:xfrm>
        </p:spPr>
        <p:txBody>
          <a:bodyPr/>
          <a:lstStyle/>
          <a:p>
            <a:r>
              <a:rPr lang="en-US" sz="1600" dirty="0" smtClean="0"/>
              <a:t>Secure Sketches Transform a code </a:t>
            </a:r>
            <a:r>
              <a:rPr lang="en-US" sz="1600" i="1" dirty="0" smtClean="0">
                <a:latin typeface="Times New Roman"/>
                <a:cs typeface="Times New Roman"/>
              </a:rPr>
              <a:t>C</a:t>
            </a:r>
            <a:r>
              <a:rPr lang="en-US" sz="1600" dirty="0" smtClean="0"/>
              <a:t> into a code </a:t>
            </a:r>
            <a:r>
              <a:rPr lang="en-US" sz="1600" i="1" dirty="0" smtClean="0">
                <a:latin typeface="Times New Roman"/>
                <a:cs typeface="Times New Roman"/>
              </a:rPr>
              <a:t>C’</a:t>
            </a:r>
            <a:r>
              <a:rPr lang="en-US" sz="1600" dirty="0" smtClean="0"/>
              <a:t> where the original biometric reading is a </a:t>
            </a:r>
            <a:r>
              <a:rPr lang="en-US" sz="1600" dirty="0" err="1" smtClean="0"/>
              <a:t>codeword</a:t>
            </a:r>
            <a:endParaRPr lang="en-US" sz="1600" dirty="0" smtClean="0"/>
          </a:p>
          <a:p>
            <a:r>
              <a:rPr lang="en-US" sz="1600" dirty="0" smtClean="0"/>
              <a:t>Secure Sketches reveals the shift between C and C’</a:t>
            </a:r>
          </a:p>
          <a:p>
            <a:r>
              <a:rPr lang="en-US" sz="1600" dirty="0" smtClean="0"/>
              <a:t>This is the number of redundant bits in the code</a:t>
            </a:r>
          </a:p>
          <a:p>
            <a:r>
              <a:rPr lang="en-US" sz="1600" dirty="0" smtClean="0"/>
              <a:t>Equal to radius of each ball (in a perfect code)</a:t>
            </a:r>
          </a:p>
          <a:p>
            <a:r>
              <a:rPr lang="en-US" sz="1600" dirty="0" smtClean="0"/>
              <a:t>This drops the information theoretic entropy of the biometric by the radius of each ball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733800" y="1718235"/>
            <a:ext cx="5181599" cy="43015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1920" y="1101494"/>
            <a:ext cx="2186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Sketch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3886200" y="2286000"/>
            <a:ext cx="4876800" cy="3352800"/>
            <a:chOff x="3886200" y="2286000"/>
            <a:chExt cx="4876800" cy="3352800"/>
          </a:xfrm>
        </p:grpSpPr>
        <p:sp>
          <p:nvSpPr>
            <p:cNvPr id="7" name="Oval 6"/>
            <p:cNvSpPr/>
            <p:nvPr/>
          </p:nvSpPr>
          <p:spPr bwMode="auto">
            <a:xfrm>
              <a:off x="5091546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8633111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335856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886200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555056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7262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81646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45070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69454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5091546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8633111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6335856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3886200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7555056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57262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81646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45070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69454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962400" y="1752600"/>
            <a:ext cx="4876800" cy="3352800"/>
            <a:chOff x="3962400" y="1752600"/>
            <a:chExt cx="4876800" cy="3352800"/>
          </a:xfrm>
        </p:grpSpPr>
        <p:sp>
          <p:nvSpPr>
            <p:cNvPr id="111" name="Oval 110"/>
            <p:cNvSpPr/>
            <p:nvPr/>
          </p:nvSpPr>
          <p:spPr bwMode="auto">
            <a:xfrm>
              <a:off x="4572000" y="17526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5791200" y="17526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010400" y="17526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64008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51816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39624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6200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4572000" y="38862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5791200" y="38862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7010400" y="38862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sp>
        <p:nvSpPr>
          <p:cNvPr id="137" name="Oval 136"/>
          <p:cNvSpPr/>
          <p:nvPr/>
        </p:nvSpPr>
        <p:spPr bwMode="auto">
          <a:xfrm>
            <a:off x="4953000" y="4724400"/>
            <a:ext cx="129889" cy="129889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766846" y="4419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267200" y="1828800"/>
            <a:ext cx="37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</a:t>
            </a:r>
            <a:endParaRPr lang="en-US" sz="1800" dirty="0">
              <a:latin typeface="Times New Roman"/>
              <a:cs typeface="Times New Roman"/>
            </a:endParaRPr>
          </a:p>
        </p:txBody>
      </p:sp>
      <p:cxnSp>
        <p:nvCxnSpPr>
          <p:cNvPr id="141" name="Straight Arrow Connector 140"/>
          <p:cNvCxnSpPr>
            <a:stCxn id="120" idx="3"/>
          </p:cNvCxnSpPr>
          <p:nvPr/>
        </p:nvCxnSpPr>
        <p:spPr bwMode="auto">
          <a:xfrm flipH="1">
            <a:off x="5029200" y="4530467"/>
            <a:ext cx="81368" cy="1939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46" name="Group 145"/>
          <p:cNvGrpSpPr/>
          <p:nvPr/>
        </p:nvGrpSpPr>
        <p:grpSpPr>
          <a:xfrm>
            <a:off x="3754034" y="2590800"/>
            <a:ext cx="4876800" cy="3352800"/>
            <a:chOff x="3886200" y="2286000"/>
            <a:chExt cx="4876800" cy="3352800"/>
          </a:xfrm>
        </p:grpSpPr>
        <p:sp>
          <p:nvSpPr>
            <p:cNvPr id="147" name="Oval 146"/>
            <p:cNvSpPr/>
            <p:nvPr/>
          </p:nvSpPr>
          <p:spPr bwMode="auto">
            <a:xfrm>
              <a:off x="5091546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" name="Oval 147"/>
            <p:cNvSpPr/>
            <p:nvPr/>
          </p:nvSpPr>
          <p:spPr bwMode="auto">
            <a:xfrm>
              <a:off x="8633111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" name="Oval 148"/>
            <p:cNvSpPr/>
            <p:nvPr/>
          </p:nvSpPr>
          <p:spPr bwMode="auto">
            <a:xfrm>
              <a:off x="6335856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" name="Oval 149"/>
            <p:cNvSpPr/>
            <p:nvPr/>
          </p:nvSpPr>
          <p:spPr bwMode="auto">
            <a:xfrm>
              <a:off x="3886200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" name="Oval 150"/>
            <p:cNvSpPr/>
            <p:nvPr/>
          </p:nvSpPr>
          <p:spPr bwMode="auto">
            <a:xfrm>
              <a:off x="7555056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Oval 151"/>
            <p:cNvSpPr/>
            <p:nvPr/>
          </p:nvSpPr>
          <p:spPr bwMode="auto">
            <a:xfrm>
              <a:off x="57262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" name="Oval 152"/>
            <p:cNvSpPr/>
            <p:nvPr/>
          </p:nvSpPr>
          <p:spPr bwMode="auto">
            <a:xfrm>
              <a:off x="81646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45070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>
              <a:off x="69454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" name="Oval 155"/>
            <p:cNvSpPr/>
            <p:nvPr/>
          </p:nvSpPr>
          <p:spPr bwMode="auto">
            <a:xfrm>
              <a:off x="5091546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" name="Oval 156"/>
            <p:cNvSpPr/>
            <p:nvPr/>
          </p:nvSpPr>
          <p:spPr bwMode="auto">
            <a:xfrm>
              <a:off x="8633111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" name="Oval 157"/>
            <p:cNvSpPr/>
            <p:nvPr/>
          </p:nvSpPr>
          <p:spPr bwMode="auto">
            <a:xfrm>
              <a:off x="6335856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" name="Oval 158"/>
            <p:cNvSpPr/>
            <p:nvPr/>
          </p:nvSpPr>
          <p:spPr bwMode="auto">
            <a:xfrm>
              <a:off x="3886200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" name="Oval 159"/>
            <p:cNvSpPr/>
            <p:nvPr/>
          </p:nvSpPr>
          <p:spPr bwMode="auto">
            <a:xfrm>
              <a:off x="7555056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" name="Oval 160"/>
            <p:cNvSpPr/>
            <p:nvPr/>
          </p:nvSpPr>
          <p:spPr bwMode="auto">
            <a:xfrm>
              <a:off x="57262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" name="Oval 161"/>
            <p:cNvSpPr/>
            <p:nvPr/>
          </p:nvSpPr>
          <p:spPr bwMode="auto">
            <a:xfrm>
              <a:off x="81646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" name="Oval 162"/>
            <p:cNvSpPr/>
            <p:nvPr/>
          </p:nvSpPr>
          <p:spPr bwMode="auto">
            <a:xfrm>
              <a:off x="45070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" name="Oval 163"/>
            <p:cNvSpPr/>
            <p:nvPr/>
          </p:nvSpPr>
          <p:spPr bwMode="auto">
            <a:xfrm>
              <a:off x="69454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4267200" y="1828800"/>
            <a:ext cx="43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C’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105400" y="5181600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76800" y="4800600"/>
            <a:ext cx="42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p’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8293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1667 0.04444 " pathEditMode="relative" ptsTypes="AA">
                                      <p:cBhvr>
                                        <p:cTn id="2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7" grpId="0" animBg="1"/>
      <p:bldP spid="138" grpId="0"/>
      <p:bldP spid="139" grpId="0"/>
      <p:bldP spid="139" grpId="1"/>
      <p:bldP spid="165" grpId="0"/>
      <p:bldP spid="60" grpId="0" animBg="1"/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88" y="-119062"/>
            <a:ext cx="8229600" cy="1143000"/>
          </a:xfrm>
        </p:spPr>
        <p:txBody>
          <a:bodyPr/>
          <a:lstStyle/>
          <a:p>
            <a:r>
              <a:rPr lang="en-US" dirty="0" smtClean="0"/>
              <a:t>Entropy Loss From Fuzzy Extractors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74372"/>
            <a:ext cx="4096512" cy="509339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Most biometrics have </a:t>
            </a:r>
            <a:br>
              <a:rPr lang="en-US" dirty="0" smtClean="0"/>
            </a:br>
            <a:r>
              <a:rPr lang="en-US" i="1" dirty="0" smtClean="0">
                <a:latin typeface="Times New Roman"/>
                <a:cs typeface="Times New Roman"/>
              </a:rPr>
              <a:t>100-200</a:t>
            </a:r>
            <a:r>
              <a:rPr lang="en-US" dirty="0" smtClean="0"/>
              <a:t> bits of </a:t>
            </a:r>
            <a:r>
              <a:rPr lang="en-US" dirty="0" smtClean="0"/>
              <a:t>entropy</a:t>
            </a:r>
            <a:br>
              <a:rPr lang="en-US" dirty="0" smtClean="0"/>
            </a:br>
            <a:r>
              <a:rPr lang="en-US" sz="2900" dirty="0" smtClean="0"/>
              <a:t>[RathaConnellBolle2001]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Entropy </a:t>
            </a:r>
            <a:r>
              <a:rPr lang="en-US" dirty="0" smtClean="0"/>
              <a:t>loss is considered in information-theoretic setting </a:t>
            </a:r>
            <a:br>
              <a:rPr lang="en-US" dirty="0" smtClean="0"/>
            </a:br>
            <a:r>
              <a:rPr lang="en-US" dirty="0" smtClean="0"/>
              <a:t>(all powerful adversary)</a:t>
            </a:r>
          </a:p>
          <a:p>
            <a:endParaRPr lang="en-US" dirty="0" smtClean="0"/>
          </a:p>
          <a:p>
            <a:r>
              <a:rPr lang="en-US" dirty="0" smtClean="0"/>
              <a:t>Fuzzy </a:t>
            </a:r>
            <a:r>
              <a:rPr lang="en-US" dirty="0" smtClean="0"/>
              <a:t>extractors have two losses:</a:t>
            </a:r>
            <a:endParaRPr lang="en-US" dirty="0"/>
          </a:p>
          <a:p>
            <a:pPr lvl="1"/>
            <a:r>
              <a:rPr lang="en-US" dirty="0" smtClean="0"/>
              <a:t>Secure sketches lose at least the error correcting capability of the </a:t>
            </a:r>
            <a:r>
              <a:rPr lang="en-US" dirty="0" smtClean="0"/>
              <a:t>code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-</a:t>
            </a:r>
            <a:r>
              <a:rPr lang="en-US" i="1" dirty="0" smtClean="0">
                <a:latin typeface="Times New Roman"/>
                <a:cs typeface="Times New Roman"/>
              </a:rPr>
              <a:t>k’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For error rates of </a:t>
            </a:r>
            <a:r>
              <a:rPr lang="en-US" dirty="0" smtClean="0">
                <a:latin typeface="Times New Roman"/>
                <a:cs typeface="Times New Roman"/>
              </a:rPr>
              <a:t>10</a:t>
            </a:r>
            <a:r>
              <a:rPr lang="en-US" i="1" dirty="0" smtClean="0">
                <a:latin typeface="Times New Roman"/>
                <a:cs typeface="Times New Roman"/>
              </a:rPr>
              <a:t>-</a:t>
            </a:r>
            <a:r>
              <a:rPr lang="en-US" dirty="0" smtClean="0">
                <a:latin typeface="Times New Roman"/>
                <a:cs typeface="Times New Roman"/>
              </a:rPr>
              <a:t>20</a:t>
            </a:r>
            <a:r>
              <a:rPr lang="en-US" i="1" dirty="0" smtClean="0">
                <a:latin typeface="Times New Roman"/>
                <a:cs typeface="Times New Roman"/>
              </a:rPr>
              <a:t>%</a:t>
            </a:r>
            <a:r>
              <a:rPr lang="en-US" dirty="0" smtClean="0"/>
              <a:t>, equates to </a:t>
            </a:r>
            <a:r>
              <a:rPr lang="en-US" dirty="0" smtClean="0">
                <a:latin typeface="Times New Roman"/>
                <a:cs typeface="Times New Roman"/>
              </a:rPr>
              <a:t>10</a:t>
            </a:r>
            <a:r>
              <a:rPr lang="en-US" i="1" dirty="0" smtClean="0">
                <a:latin typeface="Times New Roman"/>
                <a:cs typeface="Times New Roman"/>
              </a:rPr>
              <a:t>-</a:t>
            </a:r>
            <a:r>
              <a:rPr lang="en-US" dirty="0" smtClean="0">
                <a:latin typeface="Times New Roman"/>
                <a:cs typeface="Times New Roman"/>
              </a:rPr>
              <a:t>40</a:t>
            </a:r>
            <a:r>
              <a:rPr lang="en-US" dirty="0" smtClean="0"/>
              <a:t> </a:t>
            </a:r>
            <a:r>
              <a:rPr lang="en-US" dirty="0" smtClean="0"/>
              <a:t>bits.</a:t>
            </a:r>
          </a:p>
          <a:p>
            <a:pPr lvl="1"/>
            <a:r>
              <a:rPr lang="en-US" dirty="0" smtClean="0"/>
              <a:t>Randomness extractors lose </a:t>
            </a:r>
            <a:br>
              <a:rPr lang="en-US" dirty="0" smtClean="0"/>
            </a:br>
            <a:r>
              <a:rPr lang="en-US" dirty="0" smtClean="0">
                <a:latin typeface="Times New Roman"/>
                <a:cs typeface="Times New Roman"/>
              </a:rPr>
              <a:t>2log (1</a:t>
            </a:r>
            <a:r>
              <a:rPr lang="en-US" i="1" dirty="0" smtClean="0">
                <a:latin typeface="Times New Roman"/>
                <a:cs typeface="Times New Roman"/>
              </a:rPr>
              <a:t>/</a:t>
            </a:r>
            <a:r>
              <a:rPr lang="en-US" i="1" dirty="0" err="1" smtClean="0">
                <a:latin typeface="Times New Roman"/>
                <a:cs typeface="Times New Roman"/>
              </a:rPr>
              <a:t>ε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or between </a:t>
            </a:r>
            <a:r>
              <a:rPr lang="en-US" dirty="0" smtClean="0">
                <a:latin typeface="Times New Roman"/>
                <a:cs typeface="Times New Roman"/>
              </a:rPr>
              <a:t>60</a:t>
            </a:r>
            <a:r>
              <a:rPr lang="en-US" i="1" dirty="0" smtClean="0">
                <a:latin typeface="Times New Roman"/>
                <a:cs typeface="Times New Roman"/>
              </a:rPr>
              <a:t>-</a:t>
            </a:r>
            <a:r>
              <a:rPr lang="en-US" dirty="0" smtClean="0">
                <a:latin typeface="Times New Roman"/>
                <a:cs typeface="Times New Roman"/>
              </a:rPr>
              <a:t>100</a:t>
            </a:r>
            <a:r>
              <a:rPr lang="en-US" dirty="0" smtClean="0"/>
              <a:t> bits</a:t>
            </a:r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 smtClean="0"/>
              <a:t>these losses the key may be too short to be useful: </a:t>
            </a:r>
            <a:r>
              <a:rPr lang="en-US" dirty="0" smtClean="0">
                <a:latin typeface="Times New Roman"/>
                <a:cs typeface="Times New Roman"/>
              </a:rPr>
              <a:t>30</a:t>
            </a:r>
            <a:r>
              <a:rPr lang="en-US" i="1" dirty="0" smtClean="0">
                <a:latin typeface="Times New Roman"/>
                <a:cs typeface="Times New Roman"/>
              </a:rPr>
              <a:t>-</a:t>
            </a:r>
            <a:r>
              <a:rPr lang="en-US" dirty="0" smtClean="0">
                <a:latin typeface="Times New Roman"/>
                <a:cs typeface="Times New Roman"/>
              </a:rPr>
              <a:t>60</a:t>
            </a:r>
            <a:r>
              <a:rPr lang="en-US" dirty="0" smtClean="0"/>
              <a:t> bits</a:t>
            </a:r>
            <a:endParaRPr lang="en-US" dirty="0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572000" y="1320171"/>
            <a:ext cx="4267200" cy="990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Can we eliminate either of these entropy losses?</a:t>
            </a:r>
            <a:endParaRPr lang="en-US" sz="1800" b="1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572000" y="4899572"/>
            <a:ext cx="4267200" cy="149895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Fuzzy Extractors and Secure Sketches </a:t>
            </a:r>
            <a:r>
              <a:rPr lang="en-US" b="1" dirty="0" smtClean="0"/>
              <a:t>consider unbounded adversaries.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Can we do better in the </a:t>
            </a:r>
            <a:br>
              <a:rPr lang="en-US" b="1" dirty="0" smtClean="0"/>
            </a:br>
            <a:r>
              <a:rPr lang="en-US" b="1" dirty="0" smtClean="0"/>
              <a:t>computational setting?</a:t>
            </a:r>
            <a:endParaRPr lang="en-US" sz="1800" b="1" dirty="0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572000" y="2614572"/>
            <a:ext cx="4267200" cy="194472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[</a:t>
            </a:r>
            <a:r>
              <a:rPr lang="en-US" b="1" dirty="0" err="1" smtClean="0"/>
              <a:t>DodisOstrovskyReyzinSmith</a:t>
            </a:r>
            <a:r>
              <a:rPr lang="en-US" b="1" dirty="0" smtClean="0"/>
              <a:t>]</a:t>
            </a:r>
          </a:p>
          <a:p>
            <a:pPr algn="ctr">
              <a:defRPr/>
            </a:pPr>
            <a:endParaRPr lang="en-US" b="1" dirty="0"/>
          </a:p>
          <a:p>
            <a:pPr>
              <a:defRPr/>
            </a:pPr>
            <a:r>
              <a:rPr lang="en-US" sz="1800" b="1" dirty="0" smtClean="0"/>
              <a:t>Secure Sketch          Code (correc</a:t>
            </a:r>
            <a:r>
              <a:rPr lang="en-US" b="1" dirty="0" smtClean="0"/>
              <a:t>ts 				         random errors)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r>
              <a:rPr lang="en-US" sz="1800" b="1" dirty="0" smtClean="0"/>
              <a:t>Implies </a:t>
            </a:r>
            <a:r>
              <a:rPr lang="en-US" sz="1800" b="1" i="1" dirty="0" smtClean="0">
                <a:latin typeface="Times New Roman"/>
                <a:cs typeface="Times New Roman"/>
              </a:rPr>
              <a:t>k</a:t>
            </a:r>
            <a:r>
              <a:rPr lang="en-US" sz="1800" b="1" dirty="0" smtClean="0">
                <a:latin typeface="Times New Roman"/>
                <a:cs typeface="Times New Roman"/>
              </a:rPr>
              <a:t>-</a:t>
            </a:r>
            <a:r>
              <a:rPr lang="en-US" sz="1800" b="1" i="1" dirty="0" smtClean="0">
                <a:latin typeface="Times New Roman"/>
                <a:cs typeface="Times New Roman"/>
              </a:rPr>
              <a:t>k’</a:t>
            </a:r>
            <a:r>
              <a:rPr lang="en-US" sz="1800" b="1" dirty="0" smtClean="0">
                <a:latin typeface="Times New Roman"/>
                <a:cs typeface="Times New Roman"/>
              </a:rPr>
              <a:t> ≥ |</a:t>
            </a:r>
            <a:r>
              <a:rPr lang="en-US" sz="1800" b="1" i="1" dirty="0" err="1" smtClean="0">
                <a:latin typeface="Times New Roman"/>
                <a:cs typeface="Times New Roman"/>
              </a:rPr>
              <a:t>B</a:t>
            </a:r>
            <a:r>
              <a:rPr lang="en-US" sz="1800" b="1" i="1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sz="1800" b="1" dirty="0" smtClean="0">
                <a:latin typeface="Times New Roman"/>
                <a:cs typeface="Times New Roman"/>
              </a:rPr>
              <a:t>|</a:t>
            </a:r>
            <a:r>
              <a:rPr lang="en-US" sz="1800" b="1" dirty="0" smtClean="0"/>
              <a:t> (Ball of radiu</a:t>
            </a:r>
            <a:r>
              <a:rPr lang="en-US" b="1" dirty="0" smtClean="0"/>
              <a:t>s </a:t>
            </a:r>
            <a:r>
              <a:rPr lang="en-US" b="1" i="1" dirty="0" err="1" smtClean="0">
                <a:latin typeface="Times New Roman"/>
                <a:cs typeface="Times New Roman"/>
              </a:rPr>
              <a:t>d</a:t>
            </a:r>
            <a:r>
              <a:rPr lang="en-US" b="1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b="1" dirty="0" smtClean="0"/>
              <a:t>)</a:t>
            </a:r>
            <a:endParaRPr lang="en-US" sz="18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710389"/>
              </p:ext>
            </p:extLst>
          </p:nvPr>
        </p:nvGraphicFramePr>
        <p:xfrm>
          <a:off x="6043613" y="3344821"/>
          <a:ext cx="5175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Equation" r:id="rId3" imgW="203200" imgH="127000" progId="Equation.3">
                  <p:embed/>
                </p:oleObj>
              </mc:Choice>
              <mc:Fallback>
                <p:oleObj name="Equation" r:id="rId3" imgW="2032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43613" y="3344821"/>
                        <a:ext cx="517525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825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secure sketches: NO</a:t>
            </a:r>
          </a:p>
          <a:p>
            <a:pPr lvl="1"/>
            <a:r>
              <a:rPr lang="en-US" dirty="0" smtClean="0"/>
              <a:t>Show </a:t>
            </a:r>
            <a:r>
              <a:rPr lang="en-US" dirty="0" smtClean="0"/>
              <a:t>that defining a secure sketch in computational setting does not improve entropy loss</a:t>
            </a:r>
          </a:p>
          <a:p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dirty="0" smtClean="0"/>
              <a:t>Construct </a:t>
            </a:r>
            <a:r>
              <a:rPr lang="en-US" dirty="0" smtClean="0"/>
              <a:t>a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 based on the Learning with Errors (LWE) </a:t>
            </a:r>
            <a:r>
              <a:rPr lang="en-US" dirty="0" smtClean="0"/>
              <a:t>problem</a:t>
            </a:r>
            <a:endParaRPr lang="en-US" dirty="0" smtClean="0"/>
          </a:p>
          <a:p>
            <a:pPr lvl="2"/>
            <a:r>
              <a:rPr lang="en-US" dirty="0" smtClean="0"/>
              <a:t>Extend hardness of LWE to case when some dimensions have known error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162"/>
            <a:ext cx="8229600" cy="1143000"/>
          </a:xfrm>
        </p:spPr>
        <p:txBody>
          <a:bodyPr/>
          <a:lstStyle/>
          <a:p>
            <a:r>
              <a:rPr lang="en-US" dirty="0" smtClean="0"/>
              <a:t>Computational Secure </a:t>
            </a:r>
            <a:r>
              <a:rPr lang="en-US" dirty="0" smtClean="0"/>
              <a:t>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construct a secure sketch </a:t>
            </a:r>
            <a:r>
              <a:rPr lang="en-US" dirty="0" smtClean="0"/>
              <a:t>that provides little information about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 to computational adversaries?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Goal: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dirty="0" err="1" smtClean="0">
                <a:latin typeface="Times New Roman"/>
                <a:cs typeface="Times New Roman"/>
              </a:rPr>
              <a:t>H</a:t>
            </a:r>
            <a:r>
              <a:rPr lang="en-US" baseline="30000" dirty="0" err="1" smtClean="0">
                <a:latin typeface="Times New Roman"/>
                <a:cs typeface="Times New Roman"/>
              </a:rPr>
              <a:t>comp</a:t>
            </a:r>
            <a:r>
              <a:rPr lang="en-US" dirty="0" smtClean="0">
                <a:latin typeface="Times New Roman"/>
                <a:cs typeface="Times New Roman"/>
              </a:rPr>
              <a:t>(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 </a:t>
            </a:r>
            <a:r>
              <a:rPr lang="en-US" dirty="0" smtClean="0">
                <a:latin typeface="Times New Roman"/>
                <a:cs typeface="Times New Roman"/>
              </a:rPr>
              <a:t>&gt; </a:t>
            </a:r>
            <a:r>
              <a:rPr lang="en-US" dirty="0" smtClean="0">
                <a:latin typeface="Times New Roman"/>
                <a:cs typeface="Times New Roman"/>
              </a:rPr>
              <a:t>H</a:t>
            </a:r>
            <a:r>
              <a:rPr lang="en-US" baseline="-25000" dirty="0" smtClean="0">
                <a:latin typeface="Times New Roman"/>
                <a:cs typeface="Times New Roman"/>
              </a:rPr>
              <a:t>∞</a:t>
            </a:r>
            <a:r>
              <a:rPr lang="en-US" dirty="0" smtClean="0">
                <a:latin typeface="Times New Roman"/>
                <a:cs typeface="Times New Roman"/>
              </a:rPr>
              <a:t>(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4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/>
          <a:lstStyle/>
          <a:p>
            <a:r>
              <a:rPr lang="en-US" dirty="0" smtClean="0"/>
              <a:t>HILL Secure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natural requirement: </a:t>
            </a:r>
            <a:br>
              <a:rPr lang="en-US" dirty="0" smtClean="0"/>
            </a:b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looks like it has high entropy.  </a:t>
            </a:r>
            <a:br>
              <a:rPr lang="en-US" dirty="0" smtClean="0"/>
            </a:br>
            <a:r>
              <a:rPr lang="en-US" dirty="0" smtClean="0"/>
              <a:t>That is </a:t>
            </a:r>
          </a:p>
          <a:p>
            <a:pPr marL="0" indent="0" algn="ctr">
              <a:buNone/>
            </a:pPr>
            <a:r>
              <a:rPr lang="en-US" dirty="0" smtClean="0"/>
              <a:t>	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i="1" dirty="0" smtClean="0">
                <a:latin typeface="Times New Roman"/>
                <a:cs typeface="Times New Roman"/>
              </a:rPr>
              <a:t> ≈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Y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>
                <a:latin typeface="Calibri"/>
                <a:cs typeface="Calibri"/>
              </a:rPr>
              <a:t> and</a:t>
            </a:r>
            <a:r>
              <a:rPr lang="en-US" i="1" dirty="0" smtClean="0">
                <a:latin typeface="Times New Roman"/>
                <a:cs typeface="Times New Roman"/>
              </a:rPr>
              <a:t> H</a:t>
            </a:r>
            <a:r>
              <a:rPr lang="en-US" i="1" baseline="-25000" dirty="0" smtClean="0">
                <a:latin typeface="Times New Roman"/>
                <a:cs typeface="Times New Roman"/>
              </a:rPr>
              <a:t>∞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Y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i="1" dirty="0" smtClean="0">
                <a:latin typeface="Times New Roman"/>
                <a:cs typeface="Times New Roman"/>
              </a:rPr>
              <a:t> 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’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Calibri"/>
                <a:cs typeface="Calibri"/>
              </a:rPr>
              <a:t>Known as HILL </a:t>
            </a:r>
            <a:r>
              <a:rPr lang="en-US" dirty="0">
                <a:cs typeface="Calibri"/>
              </a:rPr>
              <a:t>entropy </a:t>
            </a:r>
            <a:r>
              <a:rPr lang="en-US" sz="1800" dirty="0">
                <a:cs typeface="Calibri"/>
              </a:rPr>
              <a:t>[HastadImpagliazzoLevinLuby99]</a:t>
            </a:r>
            <a:r>
              <a:rPr lang="en-US" dirty="0">
                <a:cs typeface="Calibri"/>
              </a:rPr>
              <a:t>, </a:t>
            </a:r>
            <a:r>
              <a:rPr lang="en-US" dirty="0" smtClean="0">
                <a:latin typeface="Calibri"/>
                <a:cs typeface="Calibri"/>
              </a:rPr>
              <a:t>denoted as </a:t>
            </a:r>
            <a:r>
              <a:rPr lang="en-US" i="1" dirty="0" smtClean="0">
                <a:latin typeface="Times New Roman"/>
                <a:cs typeface="Times New Roman"/>
              </a:rPr>
              <a:t>H</a:t>
            </a:r>
            <a:r>
              <a:rPr lang="en-US" baseline="30000" dirty="0" smtClean="0">
                <a:latin typeface="Times New Roman"/>
                <a:cs typeface="Times New Roman"/>
              </a:rPr>
              <a:t>HILL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 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’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Calibri"/>
                <a:cs typeface="Calibri"/>
              </a:rPr>
              <a:t>Applying a randomness extractor to </a:t>
            </a:r>
            <a:r>
              <a:rPr lang="en-US" dirty="0" smtClean="0">
                <a:latin typeface="Times New Roman"/>
                <a:cs typeface="Times New Roman"/>
              </a:rPr>
              <a:t>HILL </a:t>
            </a:r>
            <a:r>
              <a:rPr lang="en-US" dirty="0" smtClean="0">
                <a:latin typeface="Calibri"/>
                <a:cs typeface="Calibri"/>
              </a:rPr>
              <a:t>entropy produces a pseudorandom key</a:t>
            </a:r>
          </a:p>
        </p:txBody>
      </p:sp>
    </p:spTree>
    <p:extLst>
      <p:ext uri="{BB962C8B-B14F-4D97-AF65-F5344CB8AC3E}">
        <p14:creationId xmlns:p14="http://schemas.microsoft.com/office/powerpoint/2010/main" val="221272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69" y="-5156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HILL Secure Sketches    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842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Theorem: 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smtClean="0">
                <a:latin typeface="Times New Roman"/>
                <a:cs typeface="Times New Roman"/>
              </a:rPr>
              <a:t>H</a:t>
            </a:r>
            <a:r>
              <a:rPr lang="en-US" baseline="30000" dirty="0" smtClean="0">
                <a:latin typeface="Times New Roman"/>
                <a:cs typeface="Times New Roman"/>
              </a:rPr>
              <a:t>HILL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 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’</a:t>
            </a:r>
            <a:r>
              <a:rPr lang="en-US" dirty="0" smtClean="0"/>
              <a:t>, </a:t>
            </a:r>
            <a:r>
              <a:rPr lang="en-US" dirty="0" smtClean="0"/>
              <a:t>then </a:t>
            </a:r>
          </a:p>
          <a:p>
            <a:pPr marL="0" indent="0">
              <a:buNone/>
            </a:pPr>
            <a:r>
              <a:rPr lang="en-US" sz="3000" dirty="0" smtClean="0"/>
              <a:t>there exists </a:t>
            </a:r>
            <a:r>
              <a:rPr lang="en-US" sz="3000" dirty="0" smtClean="0"/>
              <a:t>an error-correcting code </a:t>
            </a:r>
            <a:r>
              <a:rPr lang="en-US" sz="3000" i="1" dirty="0" smtClean="0">
                <a:latin typeface="Times New Roman"/>
                <a:cs typeface="Times New Roman"/>
              </a:rPr>
              <a:t>C </a:t>
            </a:r>
            <a:r>
              <a:rPr lang="en-US" sz="3000" dirty="0" smtClean="0">
                <a:latin typeface="Calibri"/>
                <a:cs typeface="Calibri"/>
              </a:rPr>
              <a:t>with </a:t>
            </a:r>
            <a:r>
              <a:rPr lang="en-US" sz="3000" dirty="0" smtClean="0">
                <a:latin typeface="Times New Roman"/>
                <a:cs typeface="Times New Roman"/>
              </a:rPr>
              <a:t>2</a:t>
            </a:r>
            <a:r>
              <a:rPr lang="en-US" sz="30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3000" baseline="30000" dirty="0" smtClean="0">
                <a:latin typeface="Times New Roman"/>
                <a:cs typeface="Times New Roman"/>
              </a:rPr>
              <a:t>’-2</a:t>
            </a:r>
            <a:r>
              <a:rPr lang="en-US" sz="3000" dirty="0" smtClean="0">
                <a:latin typeface="Calibri"/>
                <a:cs typeface="Calibri"/>
              </a:rPr>
              <a:t> points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and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i="1" dirty="0" smtClean="0">
                <a:latin typeface="Times New Roman"/>
                <a:cs typeface="Times New Roman"/>
              </a:rPr>
              <a:t>Rec</a:t>
            </a:r>
            <a:r>
              <a:rPr lang="en-US" sz="3000" dirty="0" smtClean="0"/>
              <a:t> </a:t>
            </a:r>
            <a:r>
              <a:rPr lang="en-US" sz="3000" dirty="0" smtClean="0"/>
              <a:t>corrects </a:t>
            </a:r>
            <a:r>
              <a:rPr lang="en-US" sz="3000" i="1" dirty="0" err="1" smtClean="0">
                <a:latin typeface="Times New Roman"/>
                <a:cs typeface="Times New Roman"/>
              </a:rPr>
              <a:t>d</a:t>
            </a:r>
            <a:r>
              <a:rPr lang="en-US" sz="3000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3000" dirty="0" smtClean="0"/>
              <a:t> random errors on </a:t>
            </a:r>
            <a:r>
              <a:rPr lang="en-US" sz="3000" i="1" dirty="0" smtClean="0">
                <a:latin typeface="Times New Roman"/>
                <a:cs typeface="Times New Roman"/>
              </a:rPr>
              <a:t>C</a:t>
            </a:r>
          </a:p>
          <a:p>
            <a:pPr marL="0" indent="0">
              <a:buNone/>
            </a:pPr>
            <a:endParaRPr lang="en-US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u="sng" dirty="0" smtClean="0"/>
              <a:t>Corollary:</a:t>
            </a:r>
            <a:r>
              <a:rPr lang="en-US" dirty="0" smtClean="0"/>
              <a:t> </a:t>
            </a:r>
            <a:r>
              <a:rPr lang="en-US" dirty="0" smtClean="0"/>
              <a:t>(Sketch of </a:t>
            </a:r>
            <a:r>
              <a:rPr lang="en-US" sz="2100" dirty="0" smtClean="0"/>
              <a:t>[DodisSmith05]</a:t>
            </a:r>
            <a:r>
              <a:rPr lang="en-US" dirty="0" smtClean="0"/>
              <a:t>)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>If the HILL entropy of a sketch drops by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 bits, </a:t>
            </a:r>
            <a:br>
              <a:rPr lang="en-US" dirty="0" smtClean="0"/>
            </a:br>
            <a:r>
              <a:rPr lang="en-US" dirty="0" smtClean="0"/>
              <a:t>there exists a sketch whose information theoretic entropy drops by no more than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+2</a:t>
            </a:r>
            <a:r>
              <a:rPr lang="en-US" dirty="0" smtClean="0"/>
              <a:t> bits.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2313" y="622740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610699" y="5591819"/>
            <a:ext cx="7730892" cy="104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b="1" dirty="0" smtClean="0"/>
              <a:t>We can fix an </a:t>
            </a:r>
            <a:r>
              <a:rPr lang="en-US" b="1" i="1" dirty="0" err="1" smtClean="0">
                <a:latin typeface="Times New Roman"/>
                <a:cs typeface="Times New Roman"/>
              </a:rPr>
              <a:t>ss</a:t>
            </a:r>
            <a:r>
              <a:rPr lang="en-US" b="1" dirty="0" smtClean="0"/>
              <a:t> value where </a:t>
            </a:r>
            <a:r>
              <a:rPr lang="en-US" sz="1800" b="1" i="1" dirty="0" smtClean="0">
                <a:latin typeface="Times New Roman"/>
                <a:cs typeface="Times New Roman"/>
              </a:rPr>
              <a:t>Rec</a:t>
            </a:r>
            <a:r>
              <a:rPr lang="en-US" sz="1800" b="1" dirty="0" smtClean="0"/>
              <a:t> </a:t>
            </a:r>
            <a:r>
              <a:rPr lang="en-US" sz="1800" b="1" dirty="0" smtClean="0"/>
              <a:t>functions as a good </a:t>
            </a:r>
            <a:r>
              <a:rPr lang="en-US" b="1" dirty="0" smtClean="0"/>
              <a:t>a decoding algorithm.  </a:t>
            </a:r>
            <a:br>
              <a:rPr lang="en-US" b="1" dirty="0" smtClean="0"/>
            </a:br>
            <a:r>
              <a:rPr lang="en-US" b="1" dirty="0" smtClean="0"/>
              <a:t>For a distribution, </a:t>
            </a:r>
            <a:r>
              <a:rPr lang="en-US" b="1" i="1" dirty="0" smtClean="0">
                <a:latin typeface="Times New Roman"/>
                <a:cs typeface="Times New Roman"/>
              </a:rPr>
              <a:t>Y</a:t>
            </a:r>
            <a:r>
              <a:rPr lang="en-US" b="1" dirty="0" smtClean="0"/>
              <a:t>, to be indistinguishable, </a:t>
            </a:r>
            <a:r>
              <a:rPr lang="en-US" b="1" i="1" dirty="0" smtClean="0">
                <a:latin typeface="Times New Roman"/>
                <a:cs typeface="Times New Roman"/>
              </a:rPr>
              <a:t>Rec</a:t>
            </a:r>
            <a:r>
              <a:rPr lang="en-US" b="1" dirty="0" smtClean="0"/>
              <a:t> </a:t>
            </a:r>
            <a:r>
              <a:rPr lang="en-US" b="1" dirty="0" smtClean="0"/>
              <a:t>must also decode on </a:t>
            </a:r>
            <a:r>
              <a:rPr lang="en-US" b="1" i="1" dirty="0" smtClean="0">
                <a:latin typeface="Times New Roman"/>
                <a:cs typeface="Times New Roman"/>
              </a:rPr>
              <a:t>Y</a:t>
            </a:r>
            <a:r>
              <a:rPr lang="en-US" b="1" dirty="0" smtClean="0"/>
              <a:t>.</a:t>
            </a:r>
            <a:endParaRPr lang="en-US" sz="1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221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Content Placeholder 1"/>
          <p:cNvSpPr>
            <a:spLocks noGrp="1"/>
          </p:cNvSpPr>
          <p:nvPr>
            <p:ph idx="1"/>
          </p:nvPr>
        </p:nvSpPr>
        <p:spPr>
          <a:xfrm>
            <a:off x="762000" y="1828800"/>
            <a:ext cx="8763000" cy="395183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Arial" charset="0"/>
              </a:rPr>
              <a:t>Authentication with Noisy Data</a:t>
            </a:r>
          </a:p>
          <a:p>
            <a:pPr lvl="1"/>
            <a:r>
              <a:rPr lang="en-US" sz="2000" dirty="0" smtClean="0">
                <a:latin typeface="Arial" charset="0"/>
              </a:rPr>
              <a:t>Fuzzy Extractors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Impossibility of Computational Secure Sketches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Computational Fuzzy Extractor from Learning with Errors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	(based on hard lattice problems)</a:t>
            </a:r>
          </a:p>
          <a:p>
            <a:pPr lvl="1" eaLnBrk="1" hangingPunct="1">
              <a:buFontTx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8265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sketches be unpredictable?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HILL entropy (</a:t>
            </a:r>
            <a:r>
              <a:rPr lang="en-US" dirty="0" err="1" smtClean="0"/>
              <a:t>indistinguishability</a:t>
            </a:r>
            <a:r>
              <a:rPr lang="en-US" dirty="0" smtClean="0"/>
              <a:t>) </a:t>
            </a:r>
            <a:r>
              <a:rPr lang="en-US" dirty="0" smtClean="0"/>
              <a:t>may </a:t>
            </a:r>
            <a:r>
              <a:rPr lang="en-US" dirty="0" smtClean="0"/>
              <a:t>be asking too much</a:t>
            </a:r>
            <a:endParaRPr lang="en-US" dirty="0" smtClean="0"/>
          </a:p>
          <a:p>
            <a:r>
              <a:rPr lang="en-US" dirty="0" smtClean="0"/>
              <a:t>Maybe another notion of entropy is achievable</a:t>
            </a:r>
          </a:p>
          <a:p>
            <a:r>
              <a:rPr lang="en-US" dirty="0" smtClean="0"/>
              <a:t>Definitely </a:t>
            </a:r>
            <a:r>
              <a:rPr lang="en-US" dirty="0" smtClean="0"/>
              <a:t>need that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 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Calibri"/>
                <a:cs typeface="Calibri"/>
              </a:rPr>
              <a:t> is unpredictable</a:t>
            </a:r>
          </a:p>
          <a:p>
            <a:r>
              <a:rPr lang="en-US" dirty="0" smtClean="0">
                <a:latin typeface="Calibri"/>
                <a:cs typeface="Calibri"/>
              </a:rPr>
              <a:t>Applying a randomness extractor (with reconstruction procedure) produces a pseudorandom key </a:t>
            </a:r>
            <a:r>
              <a:rPr lang="en-US" sz="1800" dirty="0" smtClean="0">
                <a:latin typeface="Calibri"/>
                <a:cs typeface="Calibri"/>
              </a:rPr>
              <a:t>[HsiaoLuReyzin07]</a:t>
            </a:r>
          </a:p>
          <a:p>
            <a:endParaRPr lang="en-US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81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71" y="274638"/>
            <a:ext cx="8626121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Maximum unpredictability conditioned on </a:t>
            </a:r>
            <a:r>
              <a:rPr lang="en-US" sz="3600" i="1" dirty="0" err="1" smtClean="0">
                <a:latin typeface="Times New Roman"/>
                <a:cs typeface="Times New Roman"/>
              </a:rPr>
              <a:t>ss</a:t>
            </a:r>
            <a:endParaRPr lang="en-US" sz="3600" i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25692" cy="3528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Theorem: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=</a:t>
            </a:r>
            <a:r>
              <a:rPr lang="en-US" i="1" dirty="0" smtClean="0">
                <a:latin typeface="Times New Roman"/>
                <a:cs typeface="Times New Roman"/>
              </a:rPr>
              <a:t>U</a:t>
            </a:r>
            <a:r>
              <a:rPr lang="en-US" dirty="0" smtClean="0">
                <a:latin typeface="Calibri"/>
                <a:cs typeface="Calibri"/>
              </a:rPr>
              <a:t> and the Hamming metric,</a:t>
            </a:r>
          </a:p>
          <a:p>
            <a:pPr marL="0" indent="0">
              <a:buNone/>
            </a:pP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’s</a:t>
            </a:r>
            <a:r>
              <a:rPr lang="en-US" dirty="0" smtClean="0"/>
              <a:t> unpredictability conditioned on any secure sketch</a:t>
            </a:r>
          </a:p>
          <a:p>
            <a:pPr marL="0" indent="0">
              <a:buNone/>
            </a:pPr>
            <a:r>
              <a:rPr lang="en-US" dirty="0" smtClean="0"/>
              <a:t>decreases by </a:t>
            </a:r>
            <a:r>
              <a:rPr lang="en-US" dirty="0" smtClean="0"/>
              <a:t>at least 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i="1" dirty="0" err="1" smtClean="0">
                <a:latin typeface="Times New Roman"/>
                <a:cs typeface="Times New Roman"/>
              </a:rPr>
              <a:t>B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dirty="0">
                <a:latin typeface="Times New Roman"/>
                <a:cs typeface="Times New Roman"/>
              </a:rPr>
              <a:t>|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Theorem 2 also holds </a:t>
            </a:r>
            <a:r>
              <a:rPr lang="en-US" dirty="0" smtClean="0"/>
              <a:t>for </a:t>
            </a:r>
            <a:r>
              <a:rPr lang="en-US" i="1" dirty="0" smtClean="0">
                <a:latin typeface="Times New Roman"/>
                <a:cs typeface="Times New Roman"/>
              </a:rPr>
              <a:t>Y</a:t>
            </a:r>
            <a:r>
              <a:rPr lang="en-US" dirty="0" smtClean="0"/>
              <a:t> that are </a:t>
            </a:r>
            <a:r>
              <a:rPr lang="en-US" dirty="0" smtClean="0"/>
              <a:t>indistinguishable from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</a:p>
          <a:p>
            <a:pPr marL="0" indent="0">
              <a:buNone/>
            </a:pPr>
            <a:endParaRPr lang="en-US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 smtClean="0">
                <a:latin typeface="Calibri"/>
                <a:cs typeface="Calibri"/>
              </a:rPr>
              <a:t>Note</a:t>
            </a:r>
            <a:r>
              <a:rPr lang="en-US" dirty="0" smtClean="0">
                <a:latin typeface="Calibri"/>
                <a:cs typeface="Calibri"/>
              </a:rPr>
              <a:t>: </a:t>
            </a:r>
            <a:r>
              <a:rPr lang="en-US" dirty="0" err="1" smtClean="0">
                <a:latin typeface="Calibri"/>
                <a:cs typeface="Calibri"/>
              </a:rPr>
              <a:t>Nonconstructively</a:t>
            </a:r>
            <a:r>
              <a:rPr lang="en-US" dirty="0" smtClean="0">
                <a:latin typeface="Calibri"/>
                <a:cs typeface="Calibri"/>
              </a:rPr>
              <a:t> there are sketches whos</a:t>
            </a:r>
            <a:r>
              <a:rPr lang="en-US" dirty="0" smtClean="0">
                <a:latin typeface="Calibri"/>
                <a:cs typeface="Calibri"/>
              </a:rPr>
              <a:t>e entropy decreases by 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dirty="0" err="1" smtClean="0">
                <a:latin typeface="Times New Roman"/>
                <a:cs typeface="Times New Roman"/>
              </a:rPr>
              <a:t>B</a:t>
            </a:r>
            <a:r>
              <a:rPr lang="en-US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sz="2600" dirty="0" smtClean="0">
                <a:latin typeface="Calibri"/>
                <a:cs typeface="Calibri"/>
              </a:rPr>
              <a:t>[Varshamov1957]</a:t>
            </a:r>
            <a:endParaRPr lang="en-US" baseline="-25000" dirty="0">
              <a:latin typeface="Calibri"/>
              <a:cs typeface="Calibri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610699" y="5246292"/>
            <a:ext cx="7730892" cy="14993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These results also hold for any algorithm 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1) that is error-tolerant, and 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2)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that outputs a value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and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can be efficiently computed from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65760" lvl="1"/>
            <a:endParaRPr lang="en-US" baseline="-25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Give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up on building a secure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sketch, focus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on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fuzzy extractor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795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secure sketches: NO</a:t>
            </a:r>
          </a:p>
          <a:p>
            <a:pPr lvl="1"/>
            <a:r>
              <a:rPr lang="en-US" dirty="0" smtClean="0"/>
              <a:t>A sketch that retains HILL entropy implies an information theoretic sketch</a:t>
            </a:r>
          </a:p>
          <a:p>
            <a:pPr lvl="1"/>
            <a:r>
              <a:rPr lang="en-US" dirty="0" smtClean="0"/>
              <a:t>The unpredictability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 must drop by 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i="1" dirty="0" err="1" smtClean="0">
                <a:latin typeface="Times New Roman"/>
                <a:cs typeface="Times New Roman"/>
              </a:rPr>
              <a:t>B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</a:p>
          <a:p>
            <a:pPr lvl="1"/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dirty="0" smtClean="0"/>
              <a:t>Look for computational assumption </a:t>
            </a:r>
            <a:r>
              <a:rPr lang="en-US" dirty="0" smtClean="0"/>
              <a:t>with “errors” </a:t>
            </a:r>
            <a:endParaRPr lang="en-US" dirty="0" smtClean="0"/>
          </a:p>
          <a:p>
            <a:pPr lvl="1"/>
            <a:r>
              <a:rPr lang="en-US" dirty="0" smtClean="0"/>
              <a:t>Seems natural to use random linear codes</a:t>
            </a:r>
          </a:p>
          <a:p>
            <a:pPr marL="457200" lvl="1" indent="0">
              <a:buNone/>
            </a:pPr>
            <a:r>
              <a:rPr lang="en-US" dirty="0" smtClean="0"/>
              <a:t>(decoding is NP-hard </a:t>
            </a:r>
            <a:r>
              <a:rPr lang="en-US" sz="2200" dirty="0" smtClean="0"/>
              <a:t>[BerlekampMcElieseVanTilborg1978]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787588" y="1440635"/>
            <a:ext cx="5012765" cy="382494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931920" y="110149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Sketch Offset</a:t>
            </a:r>
            <a:endParaRPr lang="en-US" dirty="0"/>
          </a:p>
        </p:txBody>
      </p:sp>
      <p:cxnSp>
        <p:nvCxnSpPr>
          <p:cNvPr id="6" name="Straight Arrow Connector 5"/>
          <p:cNvCxnSpPr>
            <a:stCxn id="14" idx="3"/>
            <a:endCxn id="11" idx="7"/>
          </p:cNvCxnSpPr>
          <p:nvPr/>
        </p:nvCxnSpPr>
        <p:spPr bwMode="auto">
          <a:xfrm flipH="1">
            <a:off x="4995845" y="2348718"/>
            <a:ext cx="1279995" cy="13432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Straight Arrow Connector 7"/>
          <p:cNvCxnSpPr>
            <a:stCxn id="11" idx="6"/>
            <a:endCxn id="15" idx="3"/>
          </p:cNvCxnSpPr>
          <p:nvPr/>
        </p:nvCxnSpPr>
        <p:spPr bwMode="auto">
          <a:xfrm flipV="1">
            <a:off x="5014867" y="2806176"/>
            <a:ext cx="1764363" cy="9317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84978" y="3672994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256818" y="2237851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760208" y="2695309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8239" y="302117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sz="1800" dirty="0" smtClean="0">
                <a:sym typeface="Symbol"/>
              </a:rPr>
              <a:t> 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i="1" baseline="-25000" dirty="0">
                <a:latin typeface="Times New Roman"/>
                <a:cs typeface="Times New Roman"/>
              </a:rPr>
              <a:t>1</a:t>
            </a:r>
            <a:endParaRPr lang="en-US" sz="1800" i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3795" y="3883985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r>
              <a:rPr lang="en-US" sz="1800" i="1" dirty="0" smtClean="0">
                <a:latin typeface="Times New Roman"/>
                <a:cs typeface="Times New Roman"/>
              </a:rPr>
              <a:t>=</a:t>
            </a:r>
            <a:r>
              <a:rPr lang="en-US" dirty="0">
                <a:latin typeface="Times New Roman"/>
                <a:cs typeface="Times New Roman"/>
              </a:rPr>
              <a:t>Encode(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7242" y="1855810"/>
            <a:ext cx="167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dirty="0" smtClean="0">
                <a:latin typeface="Times New Roman"/>
                <a:cs typeface="Times New Roman"/>
              </a:rPr>
              <a:t>Encode(</a:t>
            </a:r>
            <a:r>
              <a:rPr lang="en-US" sz="1800" i="1" dirty="0" smtClean="0">
                <a:latin typeface="Times New Roman"/>
                <a:cs typeface="Times New Roman"/>
              </a:rPr>
              <a:t>x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r>
              <a:rPr lang="en-US" sz="1600" dirty="0">
                <a:cs typeface="Calibri"/>
              </a:rPr>
              <a:t>(can’t use bits of </a:t>
            </a:r>
            <a:r>
              <a:rPr lang="en-US" sz="1600" i="1" dirty="0">
                <a:latin typeface="Times New Roman"/>
                <a:cs typeface="Times New Roman"/>
              </a:rPr>
              <a:t>w</a:t>
            </a:r>
            <a:r>
              <a:rPr lang="en-US" sz="1600" baseline="-25000" dirty="0">
                <a:latin typeface="Times New Roman"/>
                <a:cs typeface="Times New Roman"/>
              </a:rPr>
              <a:t>0</a:t>
            </a:r>
            <a:r>
              <a:rPr lang="en-US" sz="1600" dirty="0">
                <a:cs typeface="Calibri"/>
              </a:rPr>
              <a:t>)</a:t>
            </a: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</a:t>
            </a:r>
            <a:r>
              <a:rPr lang="en-US" sz="1600" dirty="0" smtClean="0">
                <a:cs typeface="Calibri"/>
              </a:rPr>
              <a:t>algorithm</a:t>
            </a:r>
            <a:endParaRPr lang="en-US" sz="1600" dirty="0" smtClean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</a:t>
            </a:r>
            <a:r>
              <a:rPr lang="en-US" sz="1600" dirty="0">
                <a:cs typeface="Calibri"/>
              </a:rPr>
              <a:t>security for different </a:t>
            </a:r>
            <a:r>
              <a:rPr lang="en-US" sz="1600" dirty="0" smtClean="0">
                <a:cs typeface="Calibri"/>
              </a:rPr>
              <a:t>source distributions </a:t>
            </a:r>
            <a:r>
              <a:rPr lang="en-US" sz="1600" i="1" dirty="0">
                <a:latin typeface="Times New Roman"/>
                <a:cs typeface="Times New Roman"/>
              </a:rPr>
              <a:t>W</a:t>
            </a:r>
            <a:r>
              <a:rPr lang="en-US" sz="1600" baseline="-25000" dirty="0">
                <a:latin typeface="Times New Roman"/>
                <a:cs typeface="Times New Roman"/>
              </a:rPr>
              <a:t>0</a:t>
            </a:r>
            <a:endParaRPr lang="en-US" sz="1400" dirty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1415222" y="5694212"/>
            <a:ext cx="6149509" cy="8958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We’ll spend the rest of the talk addressing these issues.  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For now, assume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is the uniform distribution.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843469"/>
              </p:ext>
            </p:extLst>
          </p:nvPr>
        </p:nvGraphicFramePr>
        <p:xfrm>
          <a:off x="4789183" y="1884821"/>
          <a:ext cx="988483" cy="706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9183" y="1884821"/>
                        <a:ext cx="988483" cy="706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30921" y="3883985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r>
              <a:rPr lang="en-US" sz="1800" i="1" dirty="0" smtClean="0">
                <a:latin typeface="Times New Roman"/>
                <a:cs typeface="Times New Roman"/>
              </a:rPr>
              <a:t>=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0043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6" grpId="0" build="p"/>
      <p:bldP spid="28" grpId="0" build="p" animBg="1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3662"/>
            <a:ext cx="8229600" cy="1143000"/>
          </a:xfrm>
        </p:spPr>
        <p:txBody>
          <a:bodyPr/>
          <a:lstStyle/>
          <a:p>
            <a:r>
              <a:rPr lang="en-US" dirty="0" smtClean="0"/>
              <a:t>Solving Random Linear Equations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Gaussian Elimination!</a:t>
            </a:r>
          </a:p>
          <a:p>
            <a:r>
              <a:rPr lang="en-US" dirty="0"/>
              <a:t>What happens if we add small errors?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Small errors seem to make the problem difficult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Syndrome decoding of random linear code is NP-hard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Recovering </a:t>
            </a:r>
            <a:r>
              <a:rPr lang="en-US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 known as Learning with Errors (LWE)</a:t>
            </a: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19" name="Left Brace 1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8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3662"/>
            <a:ext cx="8229600" cy="1143000"/>
          </a:xfrm>
        </p:spPr>
        <p:txBody>
          <a:bodyPr/>
          <a:lstStyle/>
          <a:p>
            <a:r>
              <a:rPr lang="en-US" dirty="0" smtClean="0"/>
              <a:t>Solving Random Linear Equations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Gaussian Elimination!</a:t>
            </a:r>
          </a:p>
          <a:p>
            <a:r>
              <a:rPr lang="en-US" dirty="0"/>
              <a:t>What happens if we add small errors?</a:t>
            </a:r>
          </a:p>
          <a:p>
            <a:pPr lvl="1"/>
            <a:r>
              <a:rPr lang="en-US" dirty="0"/>
              <a:t>Decoding random linear code is NP-</a:t>
            </a:r>
            <a:r>
              <a:rPr lang="en-US" dirty="0" smtClean="0"/>
              <a:t>hard</a:t>
            </a:r>
            <a:endParaRPr lang="en-US" dirty="0" smtClean="0"/>
          </a:p>
          <a:p>
            <a:pPr lvl="1"/>
            <a:r>
              <a:rPr lang="en-US" dirty="0" smtClean="0"/>
              <a:t>Small errors seem to make the problem difficult</a:t>
            </a:r>
          </a:p>
          <a:p>
            <a:r>
              <a:rPr lang="en-US" dirty="0" smtClean="0"/>
              <a:t>Recovering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known as Learning with Errors (LWE)</a:t>
            </a: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19" name="Left Brace 1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146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3662"/>
            <a:ext cx="8229600" cy="1143000"/>
          </a:xfrm>
        </p:spPr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Gaussian Elimination!</a:t>
            </a:r>
          </a:p>
          <a:p>
            <a:r>
              <a:rPr lang="en-US" dirty="0"/>
              <a:t>What happens if we add small errors?</a:t>
            </a:r>
          </a:p>
          <a:p>
            <a:pPr lvl="1"/>
            <a:r>
              <a:rPr lang="en-US" dirty="0"/>
              <a:t>Decoding random linear code is NP-</a:t>
            </a:r>
            <a:r>
              <a:rPr lang="en-US" dirty="0" smtClean="0"/>
              <a:t>hard</a:t>
            </a:r>
            <a:endParaRPr lang="en-US" dirty="0" smtClean="0"/>
          </a:p>
          <a:p>
            <a:pPr lvl="1"/>
            <a:r>
              <a:rPr lang="en-US" dirty="0" smtClean="0"/>
              <a:t>Small errors seem to make the problem difficult</a:t>
            </a:r>
          </a:p>
          <a:p>
            <a:r>
              <a:rPr lang="en-US" dirty="0" smtClean="0"/>
              <a:t>Recovering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known as Learning with Errors (LWE)</a:t>
            </a: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19" name="Left Brace 1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5174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random linear equations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275506"/>
              </p:ext>
            </p:extLst>
          </p:nvPr>
        </p:nvGraphicFramePr>
        <p:xfrm>
          <a:off x="990600" y="1371600"/>
          <a:ext cx="6406499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3" imgW="2184400" imgH="1143000" progId="Equation.3">
                  <p:embed/>
                </p:oleObj>
              </mc:Choice>
              <mc:Fallback>
                <p:oleObj name="Equation" r:id="rId3" imgW="218440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371600"/>
                        <a:ext cx="6406499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Gaussian Elimination!</a:t>
            </a:r>
          </a:p>
          <a:p>
            <a:r>
              <a:rPr lang="en-US" dirty="0" smtClean="0"/>
              <a:t>What happens if we add small errors?</a:t>
            </a:r>
          </a:p>
          <a:p>
            <a:pPr lvl="1"/>
            <a:r>
              <a:rPr lang="en-US" dirty="0"/>
              <a:t>Small errors seem to make the problem </a:t>
            </a:r>
            <a:r>
              <a:rPr lang="en-US" dirty="0" smtClean="0"/>
              <a:t>difficult</a:t>
            </a:r>
          </a:p>
          <a:p>
            <a:r>
              <a:rPr lang="en-US" dirty="0" smtClean="0"/>
              <a:t>Syndrome decoding of random linear code is NP-hard</a:t>
            </a:r>
          </a:p>
          <a:p>
            <a:r>
              <a:rPr lang="en-US" dirty="0" smtClean="0"/>
              <a:t>Recovering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known as Learning with Errors (LWE)</a:t>
            </a:r>
          </a:p>
          <a:p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486" y="5531581"/>
            <a:ext cx="8878382" cy="1196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310301"/>
              </p:ext>
            </p:extLst>
          </p:nvPr>
        </p:nvGraphicFramePr>
        <p:xfrm>
          <a:off x="973138" y="1371600"/>
          <a:ext cx="6443662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3" imgW="2197100" imgH="1143000" progId="Equation.3">
                  <p:embed/>
                </p:oleObj>
              </mc:Choice>
              <mc:Fallback>
                <p:oleObj name="Equation" r:id="rId3" imgW="219710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138" y="1371600"/>
                        <a:ext cx="6443662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Gaussian Elimination!</a:t>
            </a:r>
          </a:p>
          <a:p>
            <a:r>
              <a:rPr lang="en-US" dirty="0"/>
              <a:t>What happens if we add small errors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Small errors seem to make the problem difficult</a:t>
            </a:r>
          </a:p>
          <a:p>
            <a:pPr lvl="1"/>
            <a:r>
              <a:rPr lang="en-US" dirty="0" smtClean="0"/>
              <a:t>Syndrome decoding of random linear code is NP-hard</a:t>
            </a:r>
          </a:p>
          <a:p>
            <a:r>
              <a:rPr lang="en-US" dirty="0" smtClean="0"/>
              <a:t>Recovering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known as Learning with Errors (LWE)</a:t>
            </a:r>
          </a:p>
          <a:p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4780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006571"/>
              </p:ext>
            </p:extLst>
          </p:nvPr>
        </p:nvGraphicFramePr>
        <p:xfrm>
          <a:off x="304800" y="1316038"/>
          <a:ext cx="7226300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3" imgW="2463800" imgH="1181100" progId="Equation.3">
                  <p:embed/>
                </p:oleObj>
              </mc:Choice>
              <mc:Fallback>
                <p:oleObj name="Equation" r:id="rId3" imgW="2463800" imgH="1181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316038"/>
                        <a:ext cx="7226300" cy="346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8153400" cy="16805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Gaussian Elimination!</a:t>
            </a:r>
          </a:p>
          <a:p>
            <a:r>
              <a:rPr lang="en-US" dirty="0"/>
              <a:t>What happens if we add small errors?</a:t>
            </a:r>
          </a:p>
          <a:p>
            <a:pPr lvl="1"/>
            <a:r>
              <a:rPr lang="en-US" dirty="0"/>
              <a:t>Small errors seem to make the problem difficult</a:t>
            </a:r>
          </a:p>
          <a:p>
            <a:pPr lvl="1"/>
            <a:r>
              <a:rPr lang="en-US" dirty="0"/>
              <a:t>Syndrome decoding of random linear code is NP-hard</a:t>
            </a:r>
          </a:p>
          <a:p>
            <a:r>
              <a:rPr lang="en-US" dirty="0"/>
              <a:t>Recovering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/>
              <a:t> known as Learning with Errors (LWE)</a:t>
            </a:r>
          </a:p>
          <a:p>
            <a:pPr marL="0" indent="0">
              <a:buNone/>
            </a:pPr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5194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72720"/>
            <a:ext cx="3983696" cy="467568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Arial" charset="0"/>
              </a:rPr>
              <a:t>High entropy sources suitable for key derivation are often noisy 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Want </a:t>
            </a:r>
            <a:r>
              <a:rPr lang="en-US" dirty="0">
                <a:latin typeface="Arial" charset="0"/>
              </a:rPr>
              <a:t>to derive stable and </a:t>
            </a:r>
            <a:r>
              <a:rPr lang="en-US" i="1" dirty="0">
                <a:latin typeface="Arial" charset="0"/>
              </a:rPr>
              <a:t>cryptographically</a:t>
            </a:r>
            <a:r>
              <a:rPr lang="en-US" dirty="0">
                <a:latin typeface="Arial" charset="0"/>
              </a:rPr>
              <a:t> strong key from </a:t>
            </a:r>
            <a:r>
              <a:rPr lang="en-US" dirty="0" smtClean="0">
                <a:latin typeface="Arial" charset="0"/>
              </a:rPr>
              <a:t>noisy data (called a source)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Source value </a:t>
            </a:r>
            <a:r>
              <a:rPr lang="en-US" i="1" dirty="0" smtClean="0">
                <a:latin typeface="Arial" charset="0"/>
              </a:rPr>
              <a:t>changes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over time,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≠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altLang="ja-JP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Want this key to map to same key</a:t>
            </a:r>
          </a:p>
          <a:p>
            <a:pPr lvl="2"/>
            <a:r>
              <a:rPr lang="en-US" i="1" dirty="0" smtClean="0">
                <a:latin typeface="Times New Roman" charset="0"/>
                <a:cs typeface="Times New Roman" charset="0"/>
              </a:rPr>
              <a:t>Gen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0</a:t>
            </a:r>
            <a:r>
              <a:rPr lang="en-US" i="1" baseline="-25000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) </a:t>
            </a:r>
            <a:r>
              <a:rPr lang="en-US" dirty="0">
                <a:latin typeface="Times New Roman" charset="0"/>
                <a:cs typeface="Times New Roman" charset="0"/>
              </a:rPr>
              <a:t>=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Gen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1</a:t>
            </a:r>
            <a:r>
              <a:rPr lang="en-US" i="1" baseline="-25000" dirty="0" smtClean="0">
                <a:latin typeface="Times New Roman" charset="0"/>
                <a:cs typeface="Times New Roman" charset="0"/>
              </a:rPr>
              <a:t> </a:t>
            </a:r>
            <a:r>
              <a:rPr lang="en-US" altLang="ja-JP" dirty="0" smtClean="0">
                <a:latin typeface="Times New Roman" charset="0"/>
                <a:cs typeface="Times New Roman" charset="0"/>
              </a:rPr>
              <a:t>)</a:t>
            </a:r>
            <a:endParaRPr lang="en-US" altLang="ja-JP" dirty="0">
              <a:latin typeface="Times New Roman" charset="0"/>
              <a:cs typeface="Times New Roman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Different samples from source </a:t>
            </a:r>
            <a:r>
              <a:rPr lang="en-US" i="1" dirty="0" smtClean="0">
                <a:latin typeface="Arial" charset="0"/>
              </a:rPr>
              <a:t>must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map to different and </a:t>
            </a:r>
            <a:r>
              <a:rPr lang="en-US" i="1" dirty="0">
                <a:latin typeface="Arial" charset="0"/>
              </a:rPr>
              <a:t>independent </a:t>
            </a:r>
            <a:r>
              <a:rPr lang="en-US" dirty="0">
                <a:latin typeface="Arial" charset="0"/>
              </a:rPr>
              <a:t>keys</a:t>
            </a:r>
          </a:p>
          <a:p>
            <a:pPr lvl="1"/>
            <a:r>
              <a:rPr lang="en-US" i="1" dirty="0" smtClean="0">
                <a:latin typeface="Times New Roman" charset="0"/>
                <a:cs typeface="Times New Roman" charset="0"/>
              </a:rPr>
              <a:t>Gen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0</a:t>
            </a:r>
            <a:r>
              <a:rPr lang="en-US" i="1" baseline="-25000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) </a:t>
            </a:r>
            <a:r>
              <a:rPr lang="en-US" dirty="0">
                <a:latin typeface="Times New Roman" charset="0"/>
                <a:cs typeface="Times New Roman" charset="0"/>
              </a:rPr>
              <a:t>≠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Gen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0</a:t>
            </a:r>
            <a:r>
              <a:rPr lang="en-US" dirty="0" smtClean="0">
                <a:latin typeface="Times New Roman" charset="0"/>
                <a:cs typeface="Times New Roman" charset="0"/>
              </a:rPr>
              <a:t>’</a:t>
            </a:r>
            <a:r>
              <a:rPr lang="en-US" i="1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)</a:t>
            </a:r>
            <a:endParaRPr 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Noisy Distributions</a:t>
            </a:r>
            <a:endParaRPr lang="en-US" dirty="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 l="23770" t="50000" r="3369" b="22278"/>
          <a:stretch>
            <a:fillRect/>
          </a:stretch>
        </p:blipFill>
        <p:spPr bwMode="auto">
          <a:xfrm>
            <a:off x="4073440" y="2209800"/>
            <a:ext cx="4800600" cy="10081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495800" y="1752600"/>
            <a:ext cx="378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</a:t>
            </a:r>
            <a:endParaRPr lang="en-US" sz="1800" b="1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0" r="-6770"/>
          <a:stretch>
            <a:fillRect/>
          </a:stretch>
        </p:blipFill>
        <p:spPr bwMode="auto">
          <a:xfrm>
            <a:off x="4952321" y="4572000"/>
            <a:ext cx="8175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-400" r="30920"/>
          <a:stretch/>
        </p:blipFill>
        <p:spPr>
          <a:xfrm>
            <a:off x="6172200" y="4038600"/>
            <a:ext cx="1497921" cy="2209800"/>
          </a:xfrm>
          <a:prstGeom prst="rect">
            <a:avLst/>
          </a:prstGeom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5483434" y="3352800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535445"/>
              </p:ext>
            </p:extLst>
          </p:nvPr>
        </p:nvGraphicFramePr>
        <p:xfrm>
          <a:off x="8510587" y="2023269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Equation" r:id="rId6" imgW="203200" imgH="215900" progId="Equation.3">
                  <p:embed/>
                </p:oleObj>
              </mc:Choice>
              <mc:Fallback>
                <p:oleObj name="Equation" r:id="rId6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10587" y="2023269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803399"/>
              </p:ext>
            </p:extLst>
          </p:nvPr>
        </p:nvGraphicFramePr>
        <p:xfrm>
          <a:off x="7891071" y="5060156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Equation" r:id="rId8" imgW="203200" imgH="215900" progId="Equation.3">
                  <p:embed/>
                </p:oleObj>
              </mc:Choice>
              <mc:Fallback>
                <p:oleObj name="Equation" r:id="rId8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91071" y="5060156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47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Gaussian Elimination!</a:t>
            </a:r>
          </a:p>
          <a:p>
            <a:r>
              <a:rPr lang="en-US" dirty="0"/>
              <a:t>What happens if we add small errors?</a:t>
            </a:r>
          </a:p>
          <a:p>
            <a:pPr lvl="1"/>
            <a:r>
              <a:rPr lang="en-US" dirty="0"/>
              <a:t>Small errors seem to make the problem difficult</a:t>
            </a:r>
          </a:p>
          <a:p>
            <a:pPr lvl="1"/>
            <a:r>
              <a:rPr lang="en-US" dirty="0"/>
              <a:t>Syndrome decoding of random linear code is NP-hard</a:t>
            </a:r>
          </a:p>
          <a:p>
            <a:r>
              <a:rPr lang="en-US" dirty="0"/>
              <a:t>Recovering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/>
              <a:t> known as Learning with Errors (LWE)</a:t>
            </a: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19" name="Left Brace 1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876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921031"/>
            <a:ext cx="8229600" cy="17461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[Regev05] reduces solving LWE </a:t>
            </a:r>
            <a:br>
              <a:rPr lang="en-US" dirty="0" smtClean="0"/>
            </a:br>
            <a:r>
              <a:rPr lang="en-US" dirty="0" smtClean="0"/>
              <a:t>to approximating lattice problems </a:t>
            </a:r>
            <a:br>
              <a:rPr lang="en-US" dirty="0" smtClean="0"/>
            </a:br>
            <a:r>
              <a:rPr lang="en-US" dirty="0" smtClean="0"/>
              <a:t>of dimension </a:t>
            </a:r>
            <a:r>
              <a:rPr lang="en-US" i="1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(within polynomial factors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Error is drawn from Gaussian distribution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782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20700" y="-81280"/>
            <a:ext cx="8229600" cy="1143000"/>
          </a:xfrm>
        </p:spPr>
        <p:txBody>
          <a:bodyPr/>
          <a:lstStyle/>
          <a:p>
            <a:r>
              <a:rPr lang="en-US" dirty="0" smtClean="0"/>
              <a:t>Computational Fuzzy Extractor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4876799"/>
            <a:ext cx="8305800" cy="19812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First idea: Use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0 </a:t>
            </a:r>
            <a:r>
              <a:rPr lang="en-US" dirty="0" smtClean="0"/>
              <a:t>as the randomness for Gaussian distribution</a:t>
            </a:r>
            <a:endParaRPr lang="en-US" i="1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Pro: Would inherent security proof of </a:t>
            </a:r>
            <a:r>
              <a:rPr lang="en-US" dirty="0" err="1" smtClean="0">
                <a:latin typeface="Times New Roman"/>
                <a:cs typeface="Times New Roman"/>
              </a:rPr>
              <a:t>Regev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Con: Gaussian sampling takes a variable number of bits</a:t>
            </a:r>
            <a:endParaRPr lang="en-US" sz="2400" i="1" dirty="0" smtClean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336792" y="1600200"/>
            <a:ext cx="691652" cy="3048000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9" name="Left Brace 1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22" name="Left Brace 2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7226300" y="68920"/>
            <a:ext cx="1886268" cy="1446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64867" y="127000"/>
            <a:ext cx="344033" cy="342900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0131" y="132946"/>
            <a:ext cx="82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64867" y="685800"/>
            <a:ext cx="344033" cy="355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60131" y="668185"/>
            <a:ext cx="106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378200" y="1600200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  <a:endParaRPr kumimoji="0" lang="en-US" sz="3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520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  <p:bldP spid="24" grpId="0" animBg="1"/>
      <p:bldP spid="4" grpId="0" animBg="1"/>
      <p:bldP spid="7" grpId="0"/>
      <p:bldP spid="8" grpId="0" animBg="1"/>
      <p:bldP spid="9" grpId="0"/>
      <p:bldP spid="25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067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Randomness w/ Variable Sampling Length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211480" y="2298000"/>
            <a:ext cx="7010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33563" algn="l"/>
                <a:tab pos="2743200" algn="l"/>
                <a:tab pos="3654425" algn="l"/>
                <a:tab pos="4576763" algn="l"/>
                <a:tab pos="5487988" algn="l"/>
                <a:tab pos="6397625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10101	11111	00100	11010	10101	11010	10101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707170"/>
            <a:ext cx="8305800" cy="1221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Assume the Gaussian algorithm requires </a:t>
            </a:r>
            <a:br>
              <a:rPr lang="en-US" dirty="0" smtClean="0"/>
            </a:br>
            <a:r>
              <a:rPr lang="en-US" dirty="0" smtClean="0"/>
              <a:t>4 or 5 bits (determined by 1</a:t>
            </a:r>
            <a:r>
              <a:rPr lang="en-US" baseline="30000" dirty="0" smtClean="0"/>
              <a:t>st</a:t>
            </a:r>
            <a:r>
              <a:rPr lang="en-US" dirty="0" smtClean="0"/>
              <a:t> bit)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596" y="2298000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596" y="4150971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1480" y="4212526"/>
            <a:ext cx="7010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9163" algn="l"/>
                <a:tab pos="1825625" algn="l"/>
                <a:tab pos="2746375" algn="l"/>
                <a:tab pos="3652838" algn="l"/>
                <a:tab pos="4572000" algn="l"/>
                <a:tab pos="5491163" algn="l"/>
                <a:tab pos="6397625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00101	11101	00100	11010	10101	11010	10101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9997" y="5928224"/>
            <a:ext cx="201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r>
              <a:rPr lang="en-US" sz="2800" dirty="0">
                <a:latin typeface="Times New Roman"/>
                <a:cs typeface="Times New Roman"/>
              </a:rPr>
              <a:t>=</a:t>
            </a:r>
            <a:r>
              <a:rPr lang="en-US" altLang="ja-JP" sz="2800" dirty="0" smtClean="0">
                <a:latin typeface="Times New Roman"/>
                <a:cs typeface="Times New Roman"/>
              </a:rPr>
              <a:t>1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1480" y="3226091"/>
            <a:ext cx="7689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33563" algn="l"/>
                <a:tab pos="2743200" algn="l"/>
                <a:tab pos="3654425" algn="l"/>
                <a:tab pos="4576763" algn="l"/>
                <a:tab pos="5487988" algn="l"/>
                <a:tab pos="6397625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1010	1111	1100	1001	1010	1010	1110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1480" y="5131752"/>
            <a:ext cx="7689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9163" algn="l"/>
                <a:tab pos="1825625" algn="l"/>
                <a:tab pos="2746375" algn="l"/>
                <a:tab pos="3652838" algn="l"/>
                <a:tab pos="4572000" algn="l"/>
                <a:tab pos="5491163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00101	1110	1001	00110	1010	1011	1010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29819" y="2708194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16055" y="2708194"/>
            <a:ext cx="22233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52900" y="2708194"/>
            <a:ext cx="502243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46258" y="2708194"/>
            <a:ext cx="28628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28214" y="2708194"/>
            <a:ext cx="609881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05859" y="4622946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99908" y="4622946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34429" y="4622946"/>
            <a:ext cx="21185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56458" y="4622946"/>
            <a:ext cx="7608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43887" y="4622946"/>
            <a:ext cx="29420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549545" y="2708194"/>
            <a:ext cx="1018169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235934" y="4622946"/>
            <a:ext cx="460923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44539" y="2708194"/>
            <a:ext cx="75231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987868" y="4622946"/>
            <a:ext cx="67660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64476" y="4622946"/>
            <a:ext cx="87085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97505" y="2708194"/>
            <a:ext cx="1258781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86596" y="3226091"/>
            <a:ext cx="46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e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6596" y="5131752"/>
            <a:ext cx="46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e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646518" y="5928224"/>
            <a:ext cx="1857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e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e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)=</a:t>
            </a:r>
            <a:r>
              <a:rPr lang="en-US" altLang="ja-JP" sz="2800" dirty="0" smtClean="0">
                <a:latin typeface="Times New Roman"/>
                <a:cs typeface="Times New Roman"/>
              </a:rPr>
              <a:t>7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223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7" grpId="0"/>
      <p:bldP spid="8" grpId="0"/>
      <p:bldP spid="9" grpId="0"/>
      <p:bldP spid="10" grpId="0"/>
      <p:bldP spid="11" grpId="0"/>
      <p:bldP spid="13" grpId="0"/>
      <p:bldP spid="75" grpId="0"/>
      <p:bldP spid="76" grpId="0"/>
      <p:bldP spid="9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Uniform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88637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Recent Results of </a:t>
            </a:r>
            <a:r>
              <a:rPr lang="en-US" sz="1800" dirty="0" smtClean="0"/>
              <a:t>[DöttlingMüller-Quade13, MicciancioPeikert13] </a:t>
            </a:r>
            <a:br>
              <a:rPr lang="en-US" sz="1800" dirty="0" smtClean="0"/>
            </a:br>
            <a:r>
              <a:rPr lang="en-US" dirty="0" smtClean="0"/>
              <a:t>show security of LWE with error drawn uniformly from an interval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6440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36792" y="1600200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0617" y="5878287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</a:t>
            </a:r>
            <a:r>
              <a:rPr lang="en-US" dirty="0" smtClean="0"/>
              <a:t>construction:</a:t>
            </a:r>
            <a:endParaRPr lang="en-US" dirty="0"/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24" name="Left Brace 23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27" name="Left Brace 2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34" name="Rectangle 33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257868" y="1612900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  <a:endParaRPr kumimoji="0" lang="en-US" sz="3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226300" y="68920"/>
            <a:ext cx="1886268" cy="1446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364867" y="127000"/>
            <a:ext cx="344033" cy="342900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860131" y="132946"/>
            <a:ext cx="82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364867" y="571500"/>
            <a:ext cx="344033" cy="355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860131" y="553885"/>
            <a:ext cx="106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915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n dimensions, </a:t>
            </a:r>
            <a:br>
              <a:rPr lang="en-US" dirty="0" smtClean="0"/>
            </a:br>
            <a:r>
              <a:rPr lang="en-US" dirty="0" smtClean="0"/>
              <a:t>any additional dimensions are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6440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36792" y="1600200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</a:t>
            </a:r>
            <a:r>
              <a:rPr lang="en-US" dirty="0" smtClean="0"/>
              <a:t>construction:</a:t>
            </a:r>
            <a:endParaRPr lang="en-US" dirty="0"/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26" name="Left Brace 25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7226300" y="68920"/>
            <a:ext cx="1886268" cy="1446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64867" y="127000"/>
            <a:ext cx="344033" cy="342900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60131" y="132946"/>
            <a:ext cx="82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64867" y="571500"/>
            <a:ext cx="344033" cy="355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860131" y="553885"/>
            <a:ext cx="106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1587500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257868" y="1600200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8229600" y="1587500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  <a:endParaRPr kumimoji="0" lang="en-US" sz="3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801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n dimensions, </a:t>
            </a:r>
            <a:br>
              <a:rPr lang="en-US" dirty="0" smtClean="0"/>
            </a:br>
            <a:r>
              <a:rPr lang="en-US" dirty="0" smtClean="0"/>
              <a:t>any additional dimensions are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37300" y="1600200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</a:t>
            </a:r>
            <a:r>
              <a:rPr lang="en-US" dirty="0" smtClean="0"/>
              <a:t>construction:</a:t>
            </a:r>
            <a:endParaRPr lang="en-US" dirty="0"/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26" name="Left Brace 25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957397" y="682854"/>
            <a:ext cx="789702" cy="875695"/>
            <a:chOff x="24962" y="1600200"/>
            <a:chExt cx="789702" cy="3048000"/>
          </a:xfrm>
        </p:grpSpPr>
        <p:sp>
          <p:nvSpPr>
            <p:cNvPr id="30" name="Left Brace 2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5400000">
            <a:off x="1834000" y="682553"/>
            <a:ext cx="789702" cy="876300"/>
            <a:chOff x="24962" y="1600200"/>
            <a:chExt cx="789702" cy="3048000"/>
          </a:xfrm>
        </p:grpSpPr>
        <p:sp>
          <p:nvSpPr>
            <p:cNvPr id="33" name="Left Brace 3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7226300" y="68920"/>
            <a:ext cx="1886268" cy="1446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64867" y="127000"/>
            <a:ext cx="344033" cy="342900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860131" y="132946"/>
            <a:ext cx="82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364867" y="571500"/>
            <a:ext cx="344033" cy="355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860131" y="553885"/>
            <a:ext cx="106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40" name="Group 39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41" name="Left Brace 4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88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36792" y="1600200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</a:t>
            </a:r>
            <a:r>
              <a:rPr lang="en-US" dirty="0" smtClean="0"/>
              <a:t>construction:</a:t>
            </a:r>
            <a:endParaRPr lang="en-US" dirty="0"/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26" name="Left Brace 25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957397" y="682854"/>
            <a:ext cx="789702" cy="875695"/>
            <a:chOff x="24962" y="1600200"/>
            <a:chExt cx="789702" cy="3048000"/>
          </a:xfrm>
        </p:grpSpPr>
        <p:sp>
          <p:nvSpPr>
            <p:cNvPr id="30" name="Left Brace 2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5400000">
            <a:off x="1834000" y="682553"/>
            <a:ext cx="789702" cy="876300"/>
            <a:chOff x="24962" y="1600200"/>
            <a:chExt cx="789702" cy="3048000"/>
          </a:xfrm>
        </p:grpSpPr>
        <p:sp>
          <p:nvSpPr>
            <p:cNvPr id="33" name="Left Brace 3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7226300" y="68920"/>
            <a:ext cx="1886268" cy="1446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64867" y="127000"/>
            <a:ext cx="344033" cy="342900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860131" y="132946"/>
            <a:ext cx="82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364867" y="571500"/>
            <a:ext cx="344033" cy="355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860131" y="553885"/>
            <a:ext cx="106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59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</a:t>
            </a:r>
            <a:r>
              <a:rPr lang="en-US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solidFill>
                  <a:srgbClr val="82A0FF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>
                <a:solidFill>
                  <a:srgbClr val="82A0FF"/>
                </a:solidFill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/>
              <a:t>then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</a:rPr>
              <a:t>2 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dirty="0" smtClean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Times New Roman"/>
                <a:cs typeface="Times New Roman"/>
              </a:rPr>
              <a:t>b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pseudorandom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36792" y="1600200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</a:t>
            </a:r>
            <a:r>
              <a:rPr lang="en-US" dirty="0" smtClean="0"/>
              <a:t>construction:</a:t>
            </a:r>
            <a:endParaRPr lang="en-US" dirty="0"/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26" name="Left Brace 25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957397" y="682854"/>
            <a:ext cx="789702" cy="875695"/>
            <a:chOff x="24962" y="1600200"/>
            <a:chExt cx="789702" cy="3048000"/>
          </a:xfrm>
        </p:grpSpPr>
        <p:sp>
          <p:nvSpPr>
            <p:cNvPr id="30" name="Left Brace 2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5400000">
            <a:off x="1834000" y="682553"/>
            <a:ext cx="789702" cy="876300"/>
            <a:chOff x="24962" y="1600200"/>
            <a:chExt cx="789702" cy="3048000"/>
          </a:xfrm>
        </p:grpSpPr>
        <p:sp>
          <p:nvSpPr>
            <p:cNvPr id="33" name="Left Brace 3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7226300" y="68920"/>
            <a:ext cx="1886268" cy="1446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64867" y="127000"/>
            <a:ext cx="344033" cy="342900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860131" y="132946"/>
            <a:ext cx="82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364867" y="571500"/>
            <a:ext cx="344033" cy="355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860131" y="553885"/>
            <a:ext cx="106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195" y="5427377"/>
            <a:ext cx="413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11B2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5000" dirty="0" smtClean="0">
                <a:solidFill>
                  <a:srgbClr val="0011B2"/>
                </a:solidFill>
                <a:latin typeface="Times New Roman"/>
                <a:cs typeface="Times New Roman"/>
              </a:rPr>
              <a:t>2</a:t>
            </a:r>
            <a:endParaRPr lang="en-US" sz="2000" baseline="-25000" dirty="0">
              <a:solidFill>
                <a:srgbClr val="0011B2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64867" y="1098146"/>
            <a:ext cx="344033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860131" y="1060377"/>
            <a:ext cx="57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key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229997" y="2232278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812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</a:t>
            </a:r>
            <a:r>
              <a:rPr lang="en-US" dirty="0" smtClean="0"/>
              <a:t>is secure </a:t>
            </a:r>
            <a:r>
              <a:rPr lang="en-US" dirty="0"/>
              <a:t>on </a:t>
            </a:r>
            <a:r>
              <a:rPr lang="en-US" i="1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solidFill>
                  <a:srgbClr val="82A0FF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>
                <a:solidFill>
                  <a:srgbClr val="82A0FF"/>
                </a:solidFill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/>
              <a:t>then </a:t>
            </a:r>
            <a:r>
              <a:rPr lang="en-US" i="1" dirty="0">
                <a:solidFill>
                  <a:srgbClr val="0011B2"/>
                </a:solidFill>
                <a:latin typeface="Times New Roman"/>
                <a:cs typeface="Times New Roman"/>
              </a:rPr>
              <a:t>x</a:t>
            </a:r>
            <a:r>
              <a:rPr lang="en-US" baseline="-25000" dirty="0">
                <a:solidFill>
                  <a:srgbClr val="0011B2"/>
                </a:solidFill>
                <a:latin typeface="Times New Roman"/>
                <a:cs typeface="Times New Roman"/>
              </a:rPr>
              <a:t>2</a:t>
            </a:r>
            <a:r>
              <a:rPr lang="en-US" baseline="-250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|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b</a:t>
            </a:r>
            <a:r>
              <a:rPr lang="en-US" dirty="0"/>
              <a:t> is pseudorandom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36792" y="1600200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  <a:cs typeface="Calibri"/>
              </a:rPr>
              <a:t>fff</a:t>
            </a:r>
            <a:endParaRPr lang="en-US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26" name="Left Brace 25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957397" y="682854"/>
            <a:ext cx="789702" cy="875695"/>
            <a:chOff x="24962" y="1600200"/>
            <a:chExt cx="789702" cy="3048000"/>
          </a:xfrm>
        </p:grpSpPr>
        <p:sp>
          <p:nvSpPr>
            <p:cNvPr id="30" name="Left Brace 2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5400000">
            <a:off x="1834000" y="682553"/>
            <a:ext cx="789702" cy="876300"/>
            <a:chOff x="24962" y="1600200"/>
            <a:chExt cx="789702" cy="3048000"/>
          </a:xfrm>
        </p:grpSpPr>
        <p:sp>
          <p:nvSpPr>
            <p:cNvPr id="33" name="Left Brace 3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226300" y="68920"/>
            <a:ext cx="1886268" cy="1446634"/>
            <a:chOff x="7226300" y="68920"/>
            <a:chExt cx="1886268" cy="1446634"/>
          </a:xfrm>
        </p:grpSpPr>
        <p:sp>
          <p:nvSpPr>
            <p:cNvPr id="35" name="Rectangle 34"/>
            <p:cNvSpPr/>
            <p:nvPr/>
          </p:nvSpPr>
          <p:spPr>
            <a:xfrm>
              <a:off x="7226300" y="68920"/>
              <a:ext cx="1886268" cy="1446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64867" y="127000"/>
              <a:ext cx="344033" cy="342900"/>
            </a:xfrm>
            <a:prstGeom prst="rect">
              <a:avLst/>
            </a:prstGeom>
            <a:solidFill>
              <a:srgbClr val="82A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860131" y="132946"/>
              <a:ext cx="82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64867" y="571500"/>
              <a:ext cx="344033" cy="355600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60131" y="553885"/>
              <a:ext cx="1063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Public </a:t>
              </a:r>
              <a:r>
                <a:rPr lang="en-US" dirty="0" smtClean="0">
                  <a:latin typeface="Times New Roman"/>
                  <a:cs typeface="Times New Roman"/>
                </a:rPr>
                <a:t>(</a:t>
              </a:r>
              <a:r>
                <a:rPr lang="en-US" i="1" dirty="0" smtClean="0">
                  <a:latin typeface="Times New Roman"/>
                  <a:cs typeface="Times New Roman"/>
                </a:rPr>
                <a:t>p</a:t>
              </a:r>
              <a:r>
                <a:rPr lang="en-US" dirty="0" smtClean="0">
                  <a:latin typeface="Times New Roman"/>
                  <a:cs typeface="Times New Roman"/>
                </a:rPr>
                <a:t>)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364867" y="1098146"/>
              <a:ext cx="344033" cy="3556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60131" y="1060377"/>
              <a:ext cx="579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key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552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from Noisy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Key Derivation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Collect Reading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altLang="ja-JP" dirty="0" smtClean="0">
                <a:latin typeface="Arial"/>
                <a:cs typeface="Arial"/>
              </a:rPr>
              <a:t> and compare to initial reading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dirty="0" smtClean="0">
                <a:latin typeface="Arial"/>
                <a:cs typeface="Arial"/>
              </a:rPr>
              <a:t> accept if </a:t>
            </a:r>
            <a:br>
              <a:rPr lang="en-US" altLang="ja-JP" dirty="0" smtClean="0">
                <a:latin typeface="Arial"/>
                <a:cs typeface="Arial"/>
              </a:rPr>
            </a:br>
            <a:r>
              <a:rPr lang="en-US" altLang="ja-JP" i="1" dirty="0" smtClean="0">
                <a:latin typeface="Times New Roman"/>
                <a:cs typeface="Times New Roman"/>
              </a:rPr>
              <a:t>d</a:t>
            </a:r>
            <a:r>
              <a:rPr lang="en-US" altLang="ja-JP" dirty="0" smtClean="0">
                <a:latin typeface="Times New Roman"/>
                <a:cs typeface="Times New Roman"/>
              </a:rPr>
              <a:t>( </a:t>
            </a:r>
            <a:r>
              <a:rPr lang="en-US" altLang="ja-JP" i="1" dirty="0" smtClean="0">
                <a:latin typeface="Times New Roman"/>
                <a:cs typeface="Times New Roman"/>
              </a:rPr>
              <a:t>w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dirty="0" smtClean="0">
                <a:latin typeface="Times New Roman"/>
                <a:cs typeface="Times New Roman"/>
              </a:rPr>
              <a:t>, </a:t>
            </a:r>
            <a:r>
              <a:rPr lang="en-US" altLang="ja-JP" i="1" dirty="0" smtClean="0">
                <a:latin typeface="Times New Roman"/>
                <a:cs typeface="Times New Roman"/>
              </a:rPr>
              <a:t>w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i="1" baseline="-25000" dirty="0" smtClean="0">
                <a:latin typeface="Times New Roman"/>
                <a:cs typeface="Times New Roman"/>
              </a:rPr>
              <a:t> </a:t>
            </a:r>
            <a:r>
              <a:rPr lang="en-US" altLang="ja-JP" dirty="0" smtClean="0">
                <a:latin typeface="Times New Roman"/>
                <a:cs typeface="Times New Roman"/>
              </a:rPr>
              <a:t>)&lt;</a:t>
            </a:r>
            <a:r>
              <a:rPr lang="en-US" altLang="ja-JP" i="1" dirty="0" err="1" smtClean="0">
                <a:latin typeface="Times New Roman"/>
                <a:cs typeface="Times New Roman"/>
              </a:rPr>
              <a:t>d</a:t>
            </a:r>
            <a:r>
              <a:rPr lang="en-US" altLang="ja-JP" i="1" baseline="-25000" dirty="0" err="1" smtClean="0">
                <a:latin typeface="Times New Roman"/>
                <a:cs typeface="Times New Roman"/>
              </a:rPr>
              <a:t>max</a:t>
            </a:r>
            <a:endParaRPr lang="en-US" altLang="ja-JP" i="1" baseline="-25000" dirty="0" smtClean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Similar application for PUFs where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n-US" i="1" dirty="0" smtClean="0">
                <a:latin typeface="Times New Roman"/>
                <a:cs typeface="Times New Roman"/>
              </a:rPr>
              <a:t> 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Arial"/>
                <a:cs typeface="Arial"/>
              </a:rPr>
              <a:t> are the output of some challenge function</a:t>
            </a:r>
          </a:p>
          <a:p>
            <a:r>
              <a:rPr lang="en-US" dirty="0" smtClean="0">
                <a:latin typeface="Calibri (Body)"/>
                <a:cs typeface="Calibri (Body)"/>
              </a:rPr>
              <a:t>Privacy Amplification</a:t>
            </a:r>
            <a:r>
              <a:rPr lang="en-US" baseline="30000" dirty="0" smtClean="0">
                <a:latin typeface="Calibri (Body)"/>
                <a:cs typeface="Calibri (Body)"/>
              </a:rPr>
              <a:t> </a:t>
            </a:r>
            <a:r>
              <a:rPr lang="en-US" sz="2600" dirty="0" smtClean="0">
                <a:latin typeface="Calibri (Body)"/>
                <a:cs typeface="Calibri (Body)"/>
              </a:rPr>
              <a:t>[BennettBrassardRobert88]</a:t>
            </a:r>
            <a:endParaRPr lang="en-US" sz="2600" dirty="0" smtClean="0">
              <a:latin typeface="Calibri (Body)"/>
              <a:cs typeface="Calibri (Body)"/>
            </a:endParaRPr>
          </a:p>
          <a:p>
            <a:pPr lvl="1"/>
            <a:r>
              <a:rPr lang="en-US" dirty="0" smtClean="0"/>
              <a:t>Use a shared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(that are close) to create a shared key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Considered in information theoretic terms</a:t>
            </a:r>
          </a:p>
          <a:p>
            <a:r>
              <a:rPr lang="en-US" dirty="0" smtClean="0">
                <a:latin typeface="Calibri"/>
                <a:cs typeface="Calibri"/>
              </a:rPr>
              <a:t>(Fuzzy) Password Authentication Key Exchange</a:t>
            </a:r>
            <a:endParaRPr lang="en-US" baseline="300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600" baseline="30000" dirty="0">
                <a:latin typeface="Calibri"/>
                <a:cs typeface="Calibri"/>
              </a:rPr>
              <a:t>	</a:t>
            </a:r>
            <a:r>
              <a:rPr lang="en-US" sz="2600" dirty="0" smtClean="0">
                <a:latin typeface="Calibri"/>
                <a:cs typeface="Calibri"/>
              </a:rPr>
              <a:t>[BoyenDodisKatzOstrovsky05]</a:t>
            </a:r>
            <a:endParaRPr lang="en-US" sz="2600" baseline="30000" dirty="0" smtClean="0">
              <a:latin typeface="Calibri"/>
              <a:cs typeface="Calibri"/>
            </a:endParaRPr>
          </a:p>
          <a:p>
            <a:pPr lvl="1"/>
            <a:r>
              <a:rPr lang="en-US" dirty="0"/>
              <a:t>Use a shared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cs typeface="Arial"/>
              </a:rPr>
              <a:t>(that are close) to create a shared key </a:t>
            </a:r>
            <a:r>
              <a:rPr lang="en-US" i="1" dirty="0" smtClean="0">
                <a:cs typeface="Arial"/>
              </a:rPr>
              <a:t>independent </a:t>
            </a:r>
            <a:r>
              <a:rPr lang="en-US" dirty="0" smtClean="0">
                <a:cs typeface="Arial"/>
              </a:rPr>
              <a:t>key with high entropy</a:t>
            </a:r>
            <a:endParaRPr lang="en-US" dirty="0">
              <a:cs typeface="Arial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Requires Computational Assumptions</a:t>
            </a:r>
          </a:p>
        </p:txBody>
      </p:sp>
    </p:spTree>
    <p:extLst>
      <p:ext uri="{BB962C8B-B14F-4D97-AF65-F5344CB8AC3E}">
        <p14:creationId xmlns:p14="http://schemas.microsoft.com/office/powerpoint/2010/main" val="370876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</a:t>
            </a:r>
            <a:r>
              <a:rPr lang="en-US" dirty="0"/>
              <a:t>secure on </a:t>
            </a:r>
            <a:r>
              <a:rPr lang="en-US" i="1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solidFill>
                  <a:srgbClr val="82A0FF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>
                <a:solidFill>
                  <a:srgbClr val="82A0FF"/>
                </a:solidFill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/>
              <a:t>then </a:t>
            </a:r>
            <a:r>
              <a:rPr lang="en-US" i="1" dirty="0">
                <a:solidFill>
                  <a:srgbClr val="0011B2"/>
                </a:solidFill>
                <a:latin typeface="Times New Roman"/>
                <a:cs typeface="Times New Roman"/>
              </a:rPr>
              <a:t>x</a:t>
            </a:r>
            <a:r>
              <a:rPr lang="en-US" baseline="-25000" dirty="0">
                <a:solidFill>
                  <a:srgbClr val="0011B2"/>
                </a:solidFill>
                <a:latin typeface="Times New Roman"/>
                <a:cs typeface="Times New Roman"/>
              </a:rPr>
              <a:t>2</a:t>
            </a:r>
            <a:r>
              <a:rPr lang="en-US" baseline="-250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|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b</a:t>
            </a:r>
            <a:r>
              <a:rPr lang="en-US" dirty="0"/>
              <a:t> is pseudorandom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36792" y="1600200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Has a key: if LWE is secure for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/2 </a:t>
            </a:r>
            <a:r>
              <a:rPr lang="en-US" dirty="0" smtClean="0">
                <a:latin typeface="Calibri"/>
                <a:cs typeface="Calibri"/>
              </a:rPr>
              <a:t>variables, then </a:t>
            </a:r>
            <a:r>
              <a:rPr lang="en-US" i="1" dirty="0">
                <a:solidFill>
                  <a:srgbClr val="0011B2"/>
                </a:solidFill>
                <a:latin typeface="Times New Roman"/>
                <a:cs typeface="Times New Roman"/>
              </a:rPr>
              <a:t>x</a:t>
            </a:r>
            <a:r>
              <a:rPr lang="en-US" baseline="-25000" dirty="0">
                <a:solidFill>
                  <a:srgbClr val="0011B2"/>
                </a:solidFill>
                <a:latin typeface="Times New Roman"/>
                <a:cs typeface="Times New Roman"/>
              </a:rPr>
              <a:t>2</a:t>
            </a:r>
            <a:r>
              <a:rPr lang="en-US" baseline="-250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|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b</a:t>
            </a:r>
            <a:r>
              <a:rPr lang="en-US" dirty="0"/>
              <a:t> is pseudorandom</a:t>
            </a:r>
            <a:endParaRPr lang="en-US" baseline="-25000" dirty="0">
              <a:latin typeface="Calibri"/>
              <a:cs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26" name="Left Brace 25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957397" y="682854"/>
            <a:ext cx="789702" cy="875695"/>
            <a:chOff x="24962" y="1600200"/>
            <a:chExt cx="789702" cy="3048000"/>
          </a:xfrm>
        </p:grpSpPr>
        <p:sp>
          <p:nvSpPr>
            <p:cNvPr id="30" name="Left Brace 2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5400000">
            <a:off x="1834000" y="682553"/>
            <a:ext cx="789702" cy="876300"/>
            <a:chOff x="24962" y="1600200"/>
            <a:chExt cx="789702" cy="3048000"/>
          </a:xfrm>
        </p:grpSpPr>
        <p:sp>
          <p:nvSpPr>
            <p:cNvPr id="33" name="Left Brace 3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26300" y="68920"/>
            <a:ext cx="1886268" cy="1446634"/>
            <a:chOff x="7226300" y="68920"/>
            <a:chExt cx="1886268" cy="1446634"/>
          </a:xfrm>
        </p:grpSpPr>
        <p:sp>
          <p:nvSpPr>
            <p:cNvPr id="36" name="Rectangle 35"/>
            <p:cNvSpPr/>
            <p:nvPr/>
          </p:nvSpPr>
          <p:spPr>
            <a:xfrm>
              <a:off x="7226300" y="68920"/>
              <a:ext cx="1886268" cy="1446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64867" y="127000"/>
              <a:ext cx="344033" cy="342900"/>
            </a:xfrm>
            <a:prstGeom prst="rect">
              <a:avLst/>
            </a:prstGeom>
            <a:solidFill>
              <a:srgbClr val="82A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60131" y="132946"/>
              <a:ext cx="82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64867" y="571500"/>
              <a:ext cx="344033" cy="355600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60131" y="553885"/>
              <a:ext cx="1063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Public </a:t>
              </a:r>
              <a:r>
                <a:rPr lang="en-US" dirty="0" smtClean="0">
                  <a:latin typeface="Times New Roman"/>
                  <a:cs typeface="Times New Roman"/>
                </a:rPr>
                <a:t>(</a:t>
              </a:r>
              <a:r>
                <a:rPr lang="en-US" i="1" dirty="0" smtClean="0">
                  <a:latin typeface="Times New Roman"/>
                  <a:cs typeface="Times New Roman"/>
                </a:rPr>
                <a:t>p</a:t>
              </a:r>
              <a:r>
                <a:rPr lang="en-US" dirty="0" smtClean="0">
                  <a:latin typeface="Times New Roman"/>
                  <a:cs typeface="Times New Roman"/>
                </a:rPr>
                <a:t>)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64867" y="1098146"/>
              <a:ext cx="344033" cy="3556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60131" y="1060377"/>
              <a:ext cx="579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key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40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318381"/>
            <a:ext cx="2364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Sample uniformly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2000" dirty="0" smtClean="0"/>
              <a:t>Compute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Output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651403"/>
              </p:ext>
            </p:extLst>
          </p:nvPr>
        </p:nvGraphicFramePr>
        <p:xfrm>
          <a:off x="3777041" y="2068284"/>
          <a:ext cx="1883832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9" name="Equation" r:id="rId4" imgW="1130300" imgH="254000" progId="Equation.3">
                  <p:embed/>
                </p:oleObj>
              </mc:Choice>
              <mc:Fallback>
                <p:oleObj name="Equation" r:id="rId4" imgW="1130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7041" y="2068284"/>
                        <a:ext cx="1883832" cy="4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148597"/>
              </p:ext>
            </p:extLst>
          </p:nvPr>
        </p:nvGraphicFramePr>
        <p:xfrm>
          <a:off x="3736975" y="2917825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0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6975" y="2917825"/>
                        <a:ext cx="1651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352800" y="1765904"/>
            <a:ext cx="2364750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6152" y="1318381"/>
            <a:ext cx="18142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Parse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/>
              <a:t> as: </a:t>
            </a:r>
          </a:p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Compute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3. ???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66151" y="1765904"/>
            <a:ext cx="2735943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32372"/>
              </p:ext>
            </p:extLst>
          </p:nvPr>
        </p:nvGraphicFramePr>
        <p:xfrm>
          <a:off x="6575425" y="2068284"/>
          <a:ext cx="1501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" name="Equation" r:id="rId8" imgW="901700" imgH="215900" progId="Equation.3">
                  <p:embed/>
                </p:oleObj>
              </mc:Choice>
              <mc:Fallback>
                <p:oleObj name="Equation" r:id="rId8" imgW="901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75425" y="2068284"/>
                        <a:ext cx="15017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289083"/>
              </p:ext>
            </p:extLst>
          </p:nvPr>
        </p:nvGraphicFramePr>
        <p:xfrm>
          <a:off x="6340475" y="2917825"/>
          <a:ext cx="2346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" name="Equation" r:id="rId10" imgW="1409700" imgH="215900" progId="Equation.3">
                  <p:embed/>
                </p:oleObj>
              </mc:Choice>
              <mc:Fallback>
                <p:oleObj name="Equation" r:id="rId10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0475" y="2917825"/>
                        <a:ext cx="23463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3604381" y="5114681"/>
            <a:ext cx="5423873" cy="1029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To recover key, we need to decode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+ (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–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this is a random code with 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)&lt;</a:t>
            </a:r>
            <a:r>
              <a:rPr lang="en-US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max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errors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76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 bldLvl="2"/>
      <p:bldP spid="7" grpId="0" uiExpand="1" build="p"/>
      <p:bldP spid="12" grpId="0" animBg="1"/>
      <p:bldP spid="10" grpId="0" uiExpand="1" build="p"/>
      <p:bldP spid="11" grpId="0" animBg="1"/>
      <p:bldP spid="15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Inversion algorithm for small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26895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Select n random dimensions </a:t>
            </a:r>
          </a:p>
          <a:p>
            <a:pPr lvl="1"/>
            <a:r>
              <a:rPr lang="en-US" dirty="0" smtClean="0"/>
              <a:t>(hopefully, no errors in these dimensions)</a:t>
            </a:r>
          </a:p>
          <a:p>
            <a:r>
              <a:rPr lang="en-US" dirty="0" smtClean="0"/>
              <a:t>Try to compute x using Gaussian elimination on these dimensions</a:t>
            </a:r>
          </a:p>
          <a:p>
            <a:r>
              <a:rPr lang="en-US" dirty="0" smtClean="0"/>
              <a:t>Verify correctness of x using other samples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584095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381459" y="1600200"/>
            <a:ext cx="1411779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C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-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381458" y="1600200"/>
            <a:ext cx="1411779" cy="245533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381458" y="2393647"/>
            <a:ext cx="1411779" cy="245533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381459" y="3574142"/>
            <a:ext cx="1411779" cy="245533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381459" y="4402667"/>
            <a:ext cx="1411779" cy="245533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923434" y="1990711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23435" y="2808349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23435" y="3275226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23435" y="3947721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23435" y="4124311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23435" y="4276711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4584095" y="5114681"/>
            <a:ext cx="4444159" cy="1029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This algorithm runs in expected polynomial time if </a:t>
            </a:r>
            <a:r>
              <a:rPr lang="en-US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max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( log n (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/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))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47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892524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Trial and error inversion</a:t>
            </a:r>
            <a:r>
              <a:rPr lang="en-US" sz="1600" dirty="0" smtClean="0">
                <a:cs typeface="Calibri"/>
              </a:rPr>
              <a:t> 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318381"/>
            <a:ext cx="2364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Sample uniformly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2000" dirty="0" smtClean="0"/>
              <a:t>Compute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Output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860326"/>
              </p:ext>
            </p:extLst>
          </p:nvPr>
        </p:nvGraphicFramePr>
        <p:xfrm>
          <a:off x="3777041" y="2068284"/>
          <a:ext cx="1883832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8" name="Equation" r:id="rId4" imgW="1130300" imgH="254000" progId="Equation.3">
                  <p:embed/>
                </p:oleObj>
              </mc:Choice>
              <mc:Fallback>
                <p:oleObj name="Equation" r:id="rId4" imgW="1130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7041" y="2068284"/>
                        <a:ext cx="1883832" cy="4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154329"/>
              </p:ext>
            </p:extLst>
          </p:nvPr>
        </p:nvGraphicFramePr>
        <p:xfrm>
          <a:off x="3736975" y="2917825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9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6975" y="2917825"/>
                        <a:ext cx="1651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352800" y="1765904"/>
            <a:ext cx="2364750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6152" y="1318381"/>
            <a:ext cx="181426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Parse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/>
              <a:t> as: </a:t>
            </a:r>
          </a:p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Compute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3. Invert </a:t>
            </a:r>
            <a:r>
              <a:rPr lang="en-US" sz="2000" i="1" dirty="0" smtClean="0">
                <a:latin typeface="Times New Roman"/>
                <a:cs typeface="Times New Roman"/>
              </a:rPr>
              <a:t>C</a:t>
            </a:r>
            <a:r>
              <a:rPr lang="en-US" sz="2000" dirty="0" smtClean="0">
                <a:latin typeface="Times New Roman"/>
                <a:cs typeface="Times New Roman"/>
              </a:rPr>
              <a:t>-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    output 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166151" y="1765904"/>
            <a:ext cx="2735943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353666"/>
              </p:ext>
            </p:extLst>
          </p:nvPr>
        </p:nvGraphicFramePr>
        <p:xfrm>
          <a:off x="6575425" y="2068284"/>
          <a:ext cx="1501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0" name="Equation" r:id="rId8" imgW="901700" imgH="215900" progId="Equation.3">
                  <p:embed/>
                </p:oleObj>
              </mc:Choice>
              <mc:Fallback>
                <p:oleObj name="Equation" r:id="rId8" imgW="901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75425" y="2068284"/>
                        <a:ext cx="15017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66270"/>
              </p:ext>
            </p:extLst>
          </p:nvPr>
        </p:nvGraphicFramePr>
        <p:xfrm>
          <a:off x="6340475" y="2917825"/>
          <a:ext cx="2346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" name="Equation" r:id="rId10" imgW="1409700" imgH="215900" progId="Equation.3">
                  <p:embed/>
                </p:oleObj>
              </mc:Choice>
              <mc:Fallback>
                <p:oleObj name="Equation" r:id="rId10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0475" y="2917825"/>
                        <a:ext cx="23463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99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Lossless Fuzzy Extractor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543"/>
            <a:ext cx="8229600" cy="558550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Using [DottlingMullerQuade13], dimensions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have linearly more bits than dimensions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r>
              <a:rPr lang="en-US" dirty="0" smtClean="0"/>
              <a:t>We can extract half the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a key</a:t>
            </a:r>
          </a:p>
          <a:p>
            <a:pPr lvl="1"/>
            <a:r>
              <a:rPr lang="en-US" dirty="0" smtClean="0"/>
              <a:t>Allows us to be lossless when </a:t>
            </a:r>
            <a:r>
              <a:rPr lang="en-US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= </a:t>
            </a:r>
            <a:r>
              <a:rPr lang="en-US" i="1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</a:p>
          <a:p>
            <a:r>
              <a:rPr lang="en-US" dirty="0" smtClean="0"/>
              <a:t>Our inversion algorithm works if </a:t>
            </a:r>
            <a:br>
              <a:rPr lang="en-US" dirty="0" smtClean="0"/>
            </a:br>
            <a:endParaRPr lang="en-US" dirty="0" smtClean="0"/>
          </a:p>
          <a:p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Theorem 3:</a:t>
            </a:r>
            <a:r>
              <a:rPr lang="en-US" dirty="0" smtClean="0"/>
              <a:t>  If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dirty="0" smtClean="0">
                <a:latin typeface="Times New Roman"/>
                <a:cs typeface="Times New Roman"/>
              </a:rPr>
              <a:t> = </a:t>
            </a:r>
            <a:r>
              <a:rPr lang="en-US" i="1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(log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) and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dirty="0" smtClean="0">
                <a:latin typeface="Calibri"/>
                <a:cs typeface="Calibri"/>
              </a:rPr>
              <a:t> is uniform,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our construction </a:t>
            </a:r>
          </a:p>
          <a:p>
            <a:pPr marL="0" indent="0">
              <a:buNone/>
            </a:pPr>
            <a:r>
              <a:rPr lang="en-US" dirty="0" smtClean="0"/>
              <a:t>1) Is lossless </a:t>
            </a:r>
          </a:p>
          <a:p>
            <a:pPr marL="0" indent="0">
              <a:buNone/>
            </a:pPr>
            <a:r>
              <a:rPr lang="en-US" dirty="0" smtClean="0"/>
              <a:t>2) Decoding runs in expected polynomial time</a:t>
            </a:r>
          </a:p>
          <a:p>
            <a:pPr marL="0" indent="0">
              <a:buNone/>
            </a:pPr>
            <a:r>
              <a:rPr lang="en-US" dirty="0" smtClean="0"/>
              <a:t>3) Yields pseudorandom key assuming GAPSVP and SIVP are hard to approximate within polynomial factors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208987"/>
              </p:ext>
            </p:extLst>
          </p:nvPr>
        </p:nvGraphicFramePr>
        <p:xfrm>
          <a:off x="887413" y="3268663"/>
          <a:ext cx="32035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3" imgW="1905000" imgH="457200" progId="Equation.3">
                  <p:embed/>
                </p:oleObj>
              </mc:Choice>
              <mc:Fallback>
                <p:oleObj name="Equation" r:id="rId3" imgW="1905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7413" y="3268663"/>
                        <a:ext cx="320357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15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54610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Trial and error inversion</a:t>
            </a:r>
            <a:r>
              <a:rPr lang="en-US" sz="1600" dirty="0" smtClean="0">
                <a:cs typeface="Calibri"/>
              </a:rPr>
              <a:t> 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alibri"/>
                <a:cs typeface="Calibri"/>
              </a:rPr>
              <a:t>Extend security for block-fixing sources</a:t>
            </a: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318381"/>
            <a:ext cx="2364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Sample uniformly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2000" dirty="0" smtClean="0"/>
              <a:t>Compute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Output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901386"/>
              </p:ext>
            </p:extLst>
          </p:nvPr>
        </p:nvGraphicFramePr>
        <p:xfrm>
          <a:off x="3777041" y="2068284"/>
          <a:ext cx="1883832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" name="Equation" r:id="rId4" imgW="1130300" imgH="254000" progId="Equation.3">
                  <p:embed/>
                </p:oleObj>
              </mc:Choice>
              <mc:Fallback>
                <p:oleObj name="Equation" r:id="rId4" imgW="1130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7041" y="2068284"/>
                        <a:ext cx="1883832" cy="4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909121"/>
              </p:ext>
            </p:extLst>
          </p:nvPr>
        </p:nvGraphicFramePr>
        <p:xfrm>
          <a:off x="3736975" y="2917825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4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6975" y="2917825"/>
                        <a:ext cx="1651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352800" y="1765904"/>
            <a:ext cx="2364750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6152" y="1318381"/>
            <a:ext cx="181426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Parse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/>
              <a:t> as: </a:t>
            </a:r>
          </a:p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Compute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3. Invert </a:t>
            </a:r>
            <a:r>
              <a:rPr lang="en-US" sz="2000" i="1" dirty="0" smtClean="0">
                <a:latin typeface="Times New Roman"/>
                <a:cs typeface="Times New Roman"/>
              </a:rPr>
              <a:t>C</a:t>
            </a:r>
            <a:r>
              <a:rPr lang="en-US" sz="2000" dirty="0" smtClean="0">
                <a:latin typeface="Times New Roman"/>
                <a:cs typeface="Times New Roman"/>
              </a:rPr>
              <a:t>-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    output 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166151" y="1765904"/>
            <a:ext cx="2735943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727055"/>
              </p:ext>
            </p:extLst>
          </p:nvPr>
        </p:nvGraphicFramePr>
        <p:xfrm>
          <a:off x="6575425" y="2068284"/>
          <a:ext cx="1501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5" name="Equation" r:id="rId8" imgW="901700" imgH="215900" progId="Equation.3">
                  <p:embed/>
                </p:oleObj>
              </mc:Choice>
              <mc:Fallback>
                <p:oleObj name="Equation" r:id="rId8" imgW="901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75425" y="2068284"/>
                        <a:ext cx="15017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21852"/>
              </p:ext>
            </p:extLst>
          </p:nvPr>
        </p:nvGraphicFramePr>
        <p:xfrm>
          <a:off x="6340475" y="2917825"/>
          <a:ext cx="2346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6" name="Equation" r:id="rId10" imgW="1409700" imgH="215900" progId="Equation.3">
                  <p:embed/>
                </p:oleObj>
              </mc:Choice>
              <mc:Fallback>
                <p:oleObj name="Equation" r:id="rId10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0475" y="2917825"/>
                        <a:ext cx="23463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510644" y="4488480"/>
            <a:ext cx="5311013" cy="1107145"/>
            <a:chOff x="3510644" y="4488480"/>
            <a:chExt cx="5311013" cy="1107145"/>
          </a:xfrm>
        </p:grpSpPr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3510644" y="4488480"/>
              <a:ext cx="5311013" cy="110714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>
                <a:defRPr/>
              </a:pPr>
              <a:r>
                <a:rPr lang="en-US" sz="1800" b="1" dirty="0" smtClean="0">
                  <a:latin typeface="Times New Roman"/>
                  <a:cs typeface="Times New Roman"/>
                </a:rPr>
                <a:t>W=W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1,…,</a:t>
              </a:r>
              <a:r>
                <a:rPr lang="en-US" sz="1800" b="1" i="1" baseline="-25000" dirty="0" smtClean="0">
                  <a:latin typeface="Times New Roman"/>
                  <a:cs typeface="Times New Roman"/>
                </a:rPr>
                <a:t>n</a:t>
              </a:r>
              <a:r>
                <a:rPr lang="en-US" sz="1800" b="1" dirty="0" smtClean="0"/>
                <a:t> is a block fixing source if </a:t>
              </a:r>
            </a:p>
            <a:p>
              <a:pPr algn="ctr">
                <a:defRPr/>
              </a:pPr>
              <a:endParaRPr lang="en-US" b="1" dirty="0">
                <a:latin typeface="Times New Roman"/>
                <a:cs typeface="Times New Roman"/>
              </a:endParaRPr>
            </a:p>
            <a:p>
              <a:pPr algn="ctr">
                <a:defRPr/>
              </a:pPr>
              <a:endParaRPr lang="en-US" sz="1800" b="1" dirty="0">
                <a:latin typeface="Times New Roman"/>
                <a:cs typeface="Times New Roman"/>
              </a:endParaRPr>
            </a:p>
            <a:p>
              <a:pPr algn="ctr">
                <a:defRPr/>
              </a:pPr>
              <a:endParaRPr lang="en-US" sz="1800" b="1" dirty="0" smtClean="0"/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4155908"/>
                </p:ext>
              </p:extLst>
            </p:nvPr>
          </p:nvGraphicFramePr>
          <p:xfrm>
            <a:off x="5222525" y="4726108"/>
            <a:ext cx="1117950" cy="869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7" name="Equation" r:id="rId12" imgW="685800" imgH="533400" progId="Equation.3">
                    <p:embed/>
                  </p:oleObj>
                </mc:Choice>
                <mc:Fallback>
                  <p:oleObj name="Equation" r:id="rId12" imgW="685800" imgH="533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222525" y="4726108"/>
                          <a:ext cx="1117950" cy="8695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58254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4547810" y="1600200"/>
            <a:ext cx="40543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Then for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block fixing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1600200"/>
            <a:ext cx="405432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Theorem 4:</a:t>
            </a:r>
            <a:endParaRPr lang="en-US" u="sng" dirty="0"/>
          </a:p>
          <a:p>
            <a:pPr marL="0" indent="0">
              <a:buNone/>
            </a:pPr>
            <a:r>
              <a:rPr lang="en-US" dirty="0" smtClean="0"/>
              <a:t>Let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501272"/>
              </p:ext>
            </p:extLst>
          </p:nvPr>
        </p:nvGraphicFramePr>
        <p:xfrm>
          <a:off x="845306" y="2837845"/>
          <a:ext cx="15779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" name="Equation" r:id="rId3" imgW="749300" imgH="723900" progId="Equation.3">
                  <p:embed/>
                </p:oleObj>
              </mc:Choice>
              <mc:Fallback>
                <p:oleObj name="Equation" r:id="rId3" imgW="749300" imgH="723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5306" y="2837845"/>
                        <a:ext cx="157797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18200"/>
              </p:ext>
            </p:extLst>
          </p:nvPr>
        </p:nvGraphicFramePr>
        <p:xfrm>
          <a:off x="4781090" y="2816225"/>
          <a:ext cx="3128963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Equation" r:id="rId5" imgW="1485900" imgH="1041400" progId="Equation.3">
                  <p:embed/>
                </p:oleObj>
              </mc:Choice>
              <mc:Fallback>
                <p:oleObj name="Equation" r:id="rId5" imgW="1485900" imgH="10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1090" y="2816225"/>
                        <a:ext cx="3128963" cy="219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997628"/>
              </p:ext>
            </p:extLst>
          </p:nvPr>
        </p:nvGraphicFramePr>
        <p:xfrm>
          <a:off x="715283" y="5232174"/>
          <a:ext cx="26479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Equation" r:id="rId7" imgW="1257300" imgH="215900" progId="Equation.3">
                  <p:embed/>
                </p:oleObj>
              </mc:Choice>
              <mc:Fallback>
                <p:oleObj name="Equation" r:id="rId7" imgW="1257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5283" y="5232174"/>
                        <a:ext cx="264795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641654"/>
              </p:ext>
            </p:extLst>
          </p:nvPr>
        </p:nvGraphicFramePr>
        <p:xfrm>
          <a:off x="4606620" y="5232400"/>
          <a:ext cx="2968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Equation" r:id="rId9" imgW="1409700" imgH="215900" progId="Equation.3">
                  <p:embed/>
                </p:oleObj>
              </mc:Choice>
              <mc:Fallback>
                <p:oleObj name="Equation" r:id="rId9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06620" y="5232400"/>
                        <a:ext cx="29686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4580465" y="2217438"/>
            <a:ext cx="3906310" cy="3533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3485" y="2217438"/>
            <a:ext cx="2869748" cy="3533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7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uiExpand="1" build="p"/>
      <p:bldP spid="12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54610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Trial and error inversion</a:t>
            </a:r>
            <a:r>
              <a:rPr lang="en-US" sz="1600" dirty="0" smtClean="0">
                <a:cs typeface="Calibri"/>
              </a:rPr>
              <a:t> 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alibri"/>
                <a:cs typeface="Calibri"/>
              </a:rPr>
              <a:t>Extend security for block-fixing sources</a:t>
            </a: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318381"/>
            <a:ext cx="2364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Sample uniformly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2000" dirty="0" smtClean="0"/>
              <a:t>Compute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Output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497689"/>
              </p:ext>
            </p:extLst>
          </p:nvPr>
        </p:nvGraphicFramePr>
        <p:xfrm>
          <a:off x="3777041" y="2068284"/>
          <a:ext cx="1883832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5" name="Equation" r:id="rId4" imgW="1130300" imgH="254000" progId="Equation.3">
                  <p:embed/>
                </p:oleObj>
              </mc:Choice>
              <mc:Fallback>
                <p:oleObj name="Equation" r:id="rId4" imgW="1130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7041" y="2068284"/>
                        <a:ext cx="1883832" cy="4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6401"/>
              </p:ext>
            </p:extLst>
          </p:nvPr>
        </p:nvGraphicFramePr>
        <p:xfrm>
          <a:off x="3736975" y="2917825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6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6975" y="2917825"/>
                        <a:ext cx="1651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352800" y="1765904"/>
            <a:ext cx="2364750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6152" y="1318381"/>
            <a:ext cx="181426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Parse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/>
              <a:t> as: </a:t>
            </a:r>
          </a:p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Compute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3. Invert </a:t>
            </a:r>
            <a:r>
              <a:rPr lang="en-US" sz="2000" i="1" dirty="0" smtClean="0">
                <a:latin typeface="Times New Roman"/>
                <a:cs typeface="Times New Roman"/>
              </a:rPr>
              <a:t>C</a:t>
            </a:r>
            <a:r>
              <a:rPr lang="en-US" sz="2000" dirty="0" smtClean="0">
                <a:latin typeface="Times New Roman"/>
                <a:cs typeface="Times New Roman"/>
              </a:rPr>
              <a:t>-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    output 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166151" y="1765904"/>
            <a:ext cx="2735943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961625"/>
              </p:ext>
            </p:extLst>
          </p:nvPr>
        </p:nvGraphicFramePr>
        <p:xfrm>
          <a:off x="6575425" y="2068284"/>
          <a:ext cx="1501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7" name="Equation" r:id="rId8" imgW="901700" imgH="215900" progId="Equation.3">
                  <p:embed/>
                </p:oleObj>
              </mc:Choice>
              <mc:Fallback>
                <p:oleObj name="Equation" r:id="rId8" imgW="901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75425" y="2068284"/>
                        <a:ext cx="15017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160772"/>
              </p:ext>
            </p:extLst>
          </p:nvPr>
        </p:nvGraphicFramePr>
        <p:xfrm>
          <a:off x="6340475" y="2917825"/>
          <a:ext cx="2346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8" name="Equation" r:id="rId10" imgW="1409700" imgH="215900" progId="Equation.3">
                  <p:embed/>
                </p:oleObj>
              </mc:Choice>
              <mc:Fallback>
                <p:oleObj name="Equation" r:id="rId10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0475" y="2917825"/>
                        <a:ext cx="23463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510644" y="4415910"/>
            <a:ext cx="5311013" cy="1107145"/>
            <a:chOff x="3510644" y="4488480"/>
            <a:chExt cx="5311013" cy="1107145"/>
          </a:xfrm>
        </p:grpSpPr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3510644" y="4488480"/>
              <a:ext cx="5311013" cy="110714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>
                <a:defRPr/>
              </a:pPr>
              <a:r>
                <a:rPr lang="en-US" sz="1800" b="1" dirty="0" smtClean="0">
                  <a:latin typeface="Times New Roman"/>
                  <a:cs typeface="Times New Roman"/>
                </a:rPr>
                <a:t>W=W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1,…,</a:t>
              </a:r>
              <a:r>
                <a:rPr lang="en-US" sz="1800" b="1" i="1" baseline="-25000" dirty="0" smtClean="0">
                  <a:latin typeface="Times New Roman"/>
                  <a:cs typeface="Times New Roman"/>
                </a:rPr>
                <a:t>m</a:t>
              </a:r>
              <a:r>
                <a:rPr lang="en-US" sz="1800" b="1" dirty="0" smtClean="0"/>
                <a:t> is a block fixing source if </a:t>
              </a:r>
            </a:p>
            <a:p>
              <a:pPr algn="ctr">
                <a:defRPr/>
              </a:pPr>
              <a:endParaRPr lang="en-US" b="1" dirty="0">
                <a:latin typeface="Times New Roman"/>
                <a:cs typeface="Times New Roman"/>
              </a:endParaRPr>
            </a:p>
            <a:p>
              <a:pPr algn="ctr">
                <a:defRPr/>
              </a:pPr>
              <a:endParaRPr lang="en-US" sz="1800" b="1" dirty="0">
                <a:latin typeface="Times New Roman"/>
                <a:cs typeface="Times New Roman"/>
              </a:endParaRPr>
            </a:p>
            <a:p>
              <a:pPr algn="ctr">
                <a:defRPr/>
              </a:pPr>
              <a:endParaRPr lang="en-US" sz="1800" b="1" dirty="0" smtClean="0"/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756629"/>
                </p:ext>
              </p:extLst>
            </p:nvPr>
          </p:nvGraphicFramePr>
          <p:xfrm>
            <a:off x="5222525" y="4726108"/>
            <a:ext cx="1117950" cy="869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9" name="Equation" r:id="rId12" imgW="685800" imgH="533400" progId="Equation.3">
                    <p:embed/>
                  </p:oleObj>
                </mc:Choice>
                <mc:Fallback>
                  <p:oleObj name="Equation" r:id="rId12" imgW="685800" imgH="533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222525" y="4726108"/>
                          <a:ext cx="1117950" cy="8695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3510644" y="5702475"/>
            <a:ext cx="5311013" cy="11071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Times New Roman"/>
                <a:cs typeface="Times New Roman"/>
              </a:rPr>
              <a:t>Theorem 4 implies our construction is secure </a:t>
            </a:r>
            <a:br>
              <a:rPr lang="en-US" sz="1800" b="1" dirty="0" smtClean="0">
                <a:latin typeface="Times New Roman"/>
                <a:cs typeface="Times New Roman"/>
              </a:rPr>
            </a:br>
            <a:r>
              <a:rPr lang="en-US" sz="1800" b="1" dirty="0" smtClean="0">
                <a:latin typeface="Times New Roman"/>
                <a:cs typeface="Times New Roman"/>
              </a:rPr>
              <a:t>if W = 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1,…, m</a:t>
            </a:r>
            <a:r>
              <a:rPr lang="en-US" sz="1800" b="1" dirty="0" smtClean="0">
                <a:latin typeface="Times New Roman"/>
                <a:cs typeface="Times New Roman"/>
              </a:rPr>
              <a:t> is a block fixing source </a:t>
            </a:r>
            <a:br>
              <a:rPr lang="en-US" sz="1800" b="1" dirty="0" smtClean="0">
                <a:latin typeface="Times New Roman"/>
                <a:cs typeface="Times New Roman"/>
              </a:rPr>
            </a:br>
            <a:r>
              <a:rPr lang="en-US" sz="1800" b="1" dirty="0" smtClean="0">
                <a:latin typeface="Times New Roman"/>
                <a:cs typeface="Times New Roman"/>
              </a:rPr>
              <a:t>(assuming enough blocks are uniform)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4387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 inverter supporting </a:t>
            </a:r>
            <a:br>
              <a:rPr lang="en-US" dirty="0" smtClean="0"/>
            </a:br>
            <a:r>
              <a:rPr lang="en-US" dirty="0" smtClean="0"/>
              <a:t>larger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Show security of LWE 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alibri"/>
                <a:cs typeface="Calibri"/>
              </a:rPr>
              <a:t>for other high entropy distributions</a:t>
            </a:r>
          </a:p>
          <a:p>
            <a:r>
              <a:rPr lang="en-US" dirty="0" smtClean="0">
                <a:latin typeface="Calibri"/>
                <a:cs typeface="Calibri"/>
              </a:rPr>
              <a:t>Base a lossless fuzzy extractor </a:t>
            </a:r>
            <a:r>
              <a:rPr lang="en-US" smtClean="0">
                <a:latin typeface="Calibri"/>
                <a:cs typeface="Calibri"/>
              </a:rPr>
              <a:t>on other computational assumptions</a:t>
            </a:r>
            <a:endParaRPr lang="en-US" dirty="0" smtClean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2893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533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4012"/>
            <a:ext cx="3200400" cy="177775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Assume our source is high entropy</a:t>
            </a:r>
          </a:p>
          <a:p>
            <a:r>
              <a:rPr lang="en-US" sz="1600" dirty="0" smtClean="0"/>
              <a:t>Fuzzy Extractors derive reliable keys from noisy data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[DodisOstrovskyReyzinSmith08]</a:t>
            </a:r>
            <a:endParaRPr lang="en-US" sz="1400" i="1" dirty="0" smtClean="0">
              <a:latin typeface="Arial" charset="0"/>
            </a:endParaRPr>
          </a:p>
          <a:p>
            <a:pPr lvl="1"/>
            <a:r>
              <a:rPr lang="en-US" sz="1400" dirty="0">
                <a:solidFill>
                  <a:srgbClr val="FFFFFF"/>
                </a:solidFill>
                <a:latin typeface="Arial" charset="0"/>
              </a:rPr>
              <a:t>Derive a key using a </a:t>
            </a:r>
            <a:r>
              <a:rPr lang="en-US" sz="1400" i="1" dirty="0">
                <a:solidFill>
                  <a:srgbClr val="FFFFFF"/>
                </a:solidFill>
                <a:latin typeface="Arial" charset="0"/>
              </a:rPr>
              <a:t>randomness extractor</a:t>
            </a:r>
          </a:p>
          <a:p>
            <a:pPr lvl="1"/>
            <a:r>
              <a:rPr lang="en-US" sz="1400" i="1" dirty="0">
                <a:solidFill>
                  <a:srgbClr val="FFFFFF"/>
                </a:solidFill>
                <a:latin typeface="Arial" charset="0"/>
              </a:rPr>
              <a:t>Error-correct </a:t>
            </a:r>
            <a:r>
              <a:rPr lang="en-US" sz="1400" dirty="0">
                <a:solidFill>
                  <a:srgbClr val="FFFFFF"/>
                </a:solidFill>
                <a:latin typeface="Arial" charset="0"/>
              </a:rPr>
              <a:t>the source using a </a:t>
            </a:r>
            <a:r>
              <a:rPr lang="en-US" sz="1400" i="1" dirty="0">
                <a:solidFill>
                  <a:srgbClr val="FFFFFF"/>
                </a:solidFill>
                <a:latin typeface="Arial" charset="0"/>
              </a:rPr>
              <a:t>Secure Sketch</a:t>
            </a:r>
          </a:p>
          <a:p>
            <a:pPr lvl="1"/>
            <a:endParaRPr lang="en-US" sz="1400" i="1" dirty="0" smtClean="0">
              <a:latin typeface="Arial" charset="0"/>
            </a:endParaRP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181428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63040" y="2862071"/>
            <a:ext cx="2111844" cy="2302596"/>
            <a:chOff x="6838074" y="2277355"/>
            <a:chExt cx="981497" cy="1772740"/>
          </a:xfrm>
        </p:grpSpPr>
        <p:sp>
          <p:nvSpPr>
            <p:cNvPr id="28" name="Trapezoid 2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8074" y="2277355"/>
              <a:ext cx="647784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Gen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 flipV="1">
            <a:off x="702254" y="4182341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410072"/>
              </p:ext>
            </p:extLst>
          </p:nvPr>
        </p:nvGraphicFramePr>
        <p:xfrm>
          <a:off x="852770" y="3713313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7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2770" y="3713313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>
            <a:off x="3574885" y="342837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648366"/>
              </p:ext>
            </p:extLst>
          </p:nvPr>
        </p:nvGraphicFramePr>
        <p:xfrm>
          <a:off x="4252649" y="3103482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8" name="Equation" r:id="rId6" imgW="254000" imgH="203200" progId="Equation.3">
                  <p:embed/>
                </p:oleObj>
              </mc:Choice>
              <mc:Fallback>
                <p:oleObj name="Equation" r:id="rId6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52649" y="3103482"/>
                        <a:ext cx="4413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>
            <a:off x="3584314" y="4573809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101621"/>
              </p:ext>
            </p:extLst>
          </p:nvPr>
        </p:nvGraphicFramePr>
        <p:xfrm>
          <a:off x="4326178" y="4282146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9" name="Equation" r:id="rId8" imgW="139700" imgH="165100" progId="Equation.3">
                  <p:embed/>
                </p:oleObj>
              </mc:Choice>
              <mc:Fallback>
                <p:oleObj name="Equation" r:id="rId8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26178" y="4282146"/>
                        <a:ext cx="242888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5198413" y="3775532"/>
            <a:ext cx="2578825" cy="1810201"/>
            <a:chOff x="6827762" y="2204122"/>
            <a:chExt cx="991809" cy="1845973"/>
          </a:xfrm>
        </p:grpSpPr>
        <p:sp>
          <p:nvSpPr>
            <p:cNvPr id="42" name="Trapezoid 4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27762" y="2204122"/>
              <a:ext cx="622085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Rep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 bwMode="auto">
          <a:xfrm flipV="1">
            <a:off x="4442091" y="5030492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401462"/>
              </p:ext>
            </p:extLst>
          </p:nvPr>
        </p:nvGraphicFramePr>
        <p:xfrm>
          <a:off x="4634805" y="4617994"/>
          <a:ext cx="30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0" name="Equation" r:id="rId10" imgW="177800" imgH="203200" progId="Equation.3">
                  <p:embed/>
                </p:oleObj>
              </mc:Choice>
              <mc:Fallback>
                <p:oleObj name="Equation" r:id="rId10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34805" y="4617994"/>
                        <a:ext cx="3079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Arrow Connector 45"/>
          <p:cNvCxnSpPr/>
          <p:nvPr/>
        </p:nvCxnSpPr>
        <p:spPr bwMode="auto">
          <a:xfrm flipV="1">
            <a:off x="7777239" y="441834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872811"/>
              </p:ext>
            </p:extLst>
          </p:nvPr>
        </p:nvGraphicFramePr>
        <p:xfrm>
          <a:off x="7937201" y="4004780"/>
          <a:ext cx="441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1" name="Equation" r:id="rId12" imgW="254000" imgH="203200" progId="Equation.3">
                  <p:embed/>
                </p:oleObj>
              </mc:Choice>
              <mc:Fallback>
                <p:oleObj name="Equation" r:id="rId12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37201" y="4004780"/>
                        <a:ext cx="4413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3445483" y="838971"/>
            <a:ext cx="4780343" cy="459220"/>
            <a:chOff x="3156858" y="838971"/>
            <a:chExt cx="4780343" cy="459220"/>
          </a:xfrm>
        </p:grpSpPr>
        <p:sp>
          <p:nvSpPr>
            <p:cNvPr id="61" name="Rectangle 36"/>
            <p:cNvSpPr>
              <a:spLocks noChangeArrowheads="1"/>
            </p:cNvSpPr>
            <p:nvPr/>
          </p:nvSpPr>
          <p:spPr bwMode="auto">
            <a:xfrm>
              <a:off x="3156858" y="838971"/>
              <a:ext cx="4780343" cy="45922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>
                <a:defRPr/>
              </a:pPr>
              <a:endParaRPr lang="en-US" sz="1800" b="1" dirty="0" smtClean="0"/>
            </a:p>
          </p:txBody>
        </p:sp>
        <p:graphicFrame>
          <p:nvGraphicFramePr>
            <p:cNvPr id="62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7764983"/>
                </p:ext>
              </p:extLst>
            </p:nvPr>
          </p:nvGraphicFramePr>
          <p:xfrm>
            <a:off x="3732513" y="866775"/>
            <a:ext cx="3627437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2" name="Equation" r:id="rId14" imgW="2197100" imgH="241300" progId="Equation.3">
                    <p:embed/>
                  </p:oleObj>
                </mc:Choice>
                <mc:Fallback>
                  <p:oleObj name="Equation" r:id="rId14" imgW="21971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732513" y="866775"/>
                          <a:ext cx="3627437" cy="398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2609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4012"/>
            <a:ext cx="3200400" cy="177775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Assume our source is high entropy</a:t>
            </a:r>
          </a:p>
          <a:p>
            <a:r>
              <a:rPr lang="en-US" sz="1600" dirty="0" smtClean="0"/>
              <a:t>Fuzzy Extractors derive reliable keys from noisy data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[DodisOstrovskyReyzinSmith08]</a:t>
            </a:r>
            <a:endParaRPr lang="en-US" sz="1400" i="1" dirty="0" smtClean="0">
              <a:latin typeface="Arial" charset="0"/>
            </a:endParaRPr>
          </a:p>
          <a:p>
            <a:pPr lvl="1"/>
            <a:r>
              <a:rPr lang="en-US" sz="1400" dirty="0">
                <a:latin typeface="Arial" charset="0"/>
              </a:rPr>
              <a:t>Derive a key using a </a:t>
            </a:r>
            <a:r>
              <a:rPr lang="en-US" sz="1400" i="1" dirty="0">
                <a:latin typeface="Arial" charset="0"/>
              </a:rPr>
              <a:t>randomness extractor</a:t>
            </a:r>
          </a:p>
          <a:p>
            <a:pPr lvl="1"/>
            <a:r>
              <a:rPr lang="en-US" sz="1400" i="1" dirty="0" smtClean="0">
                <a:solidFill>
                  <a:srgbClr val="FFFFFF"/>
                </a:solidFill>
                <a:latin typeface="Arial" charset="0"/>
              </a:rPr>
              <a:t>Error</a:t>
            </a:r>
            <a:r>
              <a:rPr lang="en-US" sz="1400" i="1" dirty="0">
                <a:solidFill>
                  <a:srgbClr val="FFFFFF"/>
                </a:solidFill>
                <a:latin typeface="Arial" charset="0"/>
              </a:rPr>
              <a:t>-correct </a:t>
            </a:r>
            <a:r>
              <a:rPr lang="en-US" sz="1400" dirty="0">
                <a:solidFill>
                  <a:srgbClr val="FFFFFF"/>
                </a:solidFill>
                <a:latin typeface="Arial" charset="0"/>
              </a:rPr>
              <a:t>the </a:t>
            </a:r>
            <a:r>
              <a:rPr lang="en-US" sz="1400" dirty="0" smtClean="0">
                <a:solidFill>
                  <a:srgbClr val="FFFFFF"/>
                </a:solidFill>
                <a:latin typeface="Arial" charset="0"/>
              </a:rPr>
              <a:t>source using </a:t>
            </a:r>
            <a:r>
              <a:rPr lang="en-US" sz="1400" dirty="0">
                <a:solidFill>
                  <a:srgbClr val="FFFFFF"/>
                </a:solidFill>
                <a:latin typeface="Arial" charset="0"/>
              </a:rPr>
              <a:t>a </a:t>
            </a:r>
            <a:r>
              <a:rPr lang="en-US" sz="1400" i="1" dirty="0">
                <a:solidFill>
                  <a:srgbClr val="FFFFFF"/>
                </a:solidFill>
                <a:latin typeface="Arial" charset="0"/>
              </a:rPr>
              <a:t>Secure </a:t>
            </a:r>
            <a:r>
              <a:rPr lang="en-US" sz="1400" i="1" dirty="0" smtClean="0">
                <a:solidFill>
                  <a:srgbClr val="FFFFFF"/>
                </a:solidFill>
                <a:latin typeface="Arial" charset="0"/>
              </a:rPr>
              <a:t>Sketch</a:t>
            </a: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181428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60535" y="2858879"/>
            <a:ext cx="2114351" cy="2305787"/>
            <a:chOff x="6836909" y="2274898"/>
            <a:chExt cx="982662" cy="1775197"/>
          </a:xfrm>
        </p:grpSpPr>
        <p:sp>
          <p:nvSpPr>
            <p:cNvPr id="28" name="Trapezoid 2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6909" y="2274898"/>
              <a:ext cx="647784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Gen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 flipV="1">
            <a:off x="702254" y="4182341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363018"/>
              </p:ext>
            </p:extLst>
          </p:nvPr>
        </p:nvGraphicFramePr>
        <p:xfrm>
          <a:off x="852770" y="3713313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0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2770" y="3713313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>
            <a:off x="3574885" y="342837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867826"/>
              </p:ext>
            </p:extLst>
          </p:nvPr>
        </p:nvGraphicFramePr>
        <p:xfrm>
          <a:off x="4252649" y="3103482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1" name="Equation" r:id="rId6" imgW="254000" imgH="203200" progId="Equation.3">
                  <p:embed/>
                </p:oleObj>
              </mc:Choice>
              <mc:Fallback>
                <p:oleObj name="Equation" r:id="rId6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52649" y="3103482"/>
                        <a:ext cx="4413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>
            <a:off x="3584314" y="4573809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231471"/>
              </p:ext>
            </p:extLst>
          </p:nvPr>
        </p:nvGraphicFramePr>
        <p:xfrm>
          <a:off x="4326178" y="4282146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2" name="Equation" r:id="rId8" imgW="139700" imgH="165100" progId="Equation.3">
                  <p:embed/>
                </p:oleObj>
              </mc:Choice>
              <mc:Fallback>
                <p:oleObj name="Equation" r:id="rId8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26178" y="4282146"/>
                        <a:ext cx="242888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5198413" y="3775532"/>
            <a:ext cx="2578825" cy="1810201"/>
            <a:chOff x="6827762" y="2204122"/>
            <a:chExt cx="991809" cy="1845973"/>
          </a:xfrm>
        </p:grpSpPr>
        <p:sp>
          <p:nvSpPr>
            <p:cNvPr id="42" name="Trapezoid 4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27762" y="2204122"/>
              <a:ext cx="622085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Rep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 bwMode="auto">
          <a:xfrm flipV="1">
            <a:off x="4442091" y="5030492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456890"/>
              </p:ext>
            </p:extLst>
          </p:nvPr>
        </p:nvGraphicFramePr>
        <p:xfrm>
          <a:off x="4634805" y="4617994"/>
          <a:ext cx="30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3" name="Equation" r:id="rId10" imgW="177800" imgH="203200" progId="Equation.3">
                  <p:embed/>
                </p:oleObj>
              </mc:Choice>
              <mc:Fallback>
                <p:oleObj name="Equation" r:id="rId10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34805" y="4617994"/>
                        <a:ext cx="3079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Arrow Connector 45"/>
          <p:cNvCxnSpPr/>
          <p:nvPr/>
        </p:nvCxnSpPr>
        <p:spPr bwMode="auto">
          <a:xfrm flipV="1">
            <a:off x="7777239" y="441834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119086"/>
              </p:ext>
            </p:extLst>
          </p:nvPr>
        </p:nvGraphicFramePr>
        <p:xfrm>
          <a:off x="7937201" y="4004780"/>
          <a:ext cx="441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4" name="Equation" r:id="rId12" imgW="254000" imgH="203200" progId="Equation.3">
                  <p:embed/>
                </p:oleObj>
              </mc:Choice>
              <mc:Fallback>
                <p:oleObj name="Equation" r:id="rId12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37201" y="4004780"/>
                        <a:ext cx="4413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2115104" y="3260682"/>
            <a:ext cx="967620" cy="1032228"/>
            <a:chOff x="6851952" y="2558143"/>
            <a:chExt cx="967619" cy="1491952"/>
          </a:xfrm>
        </p:grpSpPr>
        <p:sp>
          <p:nvSpPr>
            <p:cNvPr id="49" name="Trapezoid 48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3" name="Elbow Connector 12"/>
          <p:cNvCxnSpPr>
            <a:stCxn id="28" idx="2"/>
            <a:endCxn id="49" idx="2"/>
          </p:cNvCxnSpPr>
          <p:nvPr/>
        </p:nvCxnSpPr>
        <p:spPr>
          <a:xfrm rot="10800000" flipH="1">
            <a:off x="1492901" y="3776797"/>
            <a:ext cx="622203" cy="418929"/>
          </a:xfrm>
          <a:prstGeom prst="bentConnector3">
            <a:avLst>
              <a:gd name="adj1" fmla="val 35101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0800000" flipV="1">
            <a:off x="3082727" y="3428370"/>
            <a:ext cx="492159" cy="34716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445483" y="838971"/>
            <a:ext cx="4780343" cy="459220"/>
            <a:chOff x="3156858" y="838971"/>
            <a:chExt cx="4780343" cy="459220"/>
          </a:xfrm>
        </p:grpSpPr>
        <p:sp>
          <p:nvSpPr>
            <p:cNvPr id="61" name="Rectangle 36"/>
            <p:cNvSpPr>
              <a:spLocks noChangeArrowheads="1"/>
            </p:cNvSpPr>
            <p:nvPr/>
          </p:nvSpPr>
          <p:spPr bwMode="auto">
            <a:xfrm>
              <a:off x="3156858" y="838971"/>
              <a:ext cx="4780343" cy="45922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>
                <a:defRPr/>
              </a:pPr>
              <a:endParaRPr lang="en-US" sz="1800" b="1" dirty="0" smtClean="0"/>
            </a:p>
          </p:txBody>
        </p:sp>
        <p:graphicFrame>
          <p:nvGraphicFramePr>
            <p:cNvPr id="62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081042"/>
                </p:ext>
              </p:extLst>
            </p:nvPr>
          </p:nvGraphicFramePr>
          <p:xfrm>
            <a:off x="3732513" y="866775"/>
            <a:ext cx="3627437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5" name="Equation" r:id="rId14" imgW="2197100" imgH="241300" progId="Equation.3">
                    <p:embed/>
                  </p:oleObj>
                </mc:Choice>
                <mc:Fallback>
                  <p:oleObj name="Equation" r:id="rId14" imgW="21971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732513" y="866775"/>
                          <a:ext cx="3627437" cy="398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Group 62"/>
          <p:cNvGrpSpPr/>
          <p:nvPr/>
        </p:nvGrpSpPr>
        <p:grpSpPr>
          <a:xfrm>
            <a:off x="3445483" y="1584296"/>
            <a:ext cx="4780343" cy="1006586"/>
            <a:chOff x="6249610" y="3824479"/>
            <a:chExt cx="2845001" cy="1671635"/>
          </a:xfrm>
        </p:grpSpPr>
        <p:sp>
          <p:nvSpPr>
            <p:cNvPr id="64" name="Rectangle 36"/>
            <p:cNvSpPr>
              <a:spLocks noChangeArrowheads="1"/>
            </p:cNvSpPr>
            <p:nvPr/>
          </p:nvSpPr>
          <p:spPr bwMode="auto">
            <a:xfrm>
              <a:off x="6249610" y="3824479"/>
              <a:ext cx="2845001" cy="16716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 algn="ctr">
                <a:defRPr/>
              </a:pPr>
              <a:r>
                <a:rPr lang="en-US" sz="1800" b="1" dirty="0" smtClean="0"/>
                <a:t>Converts high entropy sources to uniform </a:t>
              </a:r>
              <a:br>
                <a:rPr lang="en-US" sz="1800" b="1" dirty="0" smtClean="0"/>
              </a:br>
              <a:r>
                <a:rPr lang="en-US" sz="1800" b="1" i="1" dirty="0" smtClean="0">
                  <a:latin typeface="Times New Roman"/>
                  <a:cs typeface="Times New Roman"/>
                </a:rPr>
                <a:t>H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∞</a:t>
              </a:r>
              <a:r>
                <a:rPr lang="en-US" sz="1800" b="1" dirty="0" smtClean="0">
                  <a:latin typeface="Times New Roman"/>
                  <a:cs typeface="Times New Roman"/>
                </a:rPr>
                <a:t>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)≥ 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k</a:t>
              </a:r>
              <a:r>
                <a:rPr lang="en-US" sz="1800" b="1" dirty="0" smtClean="0">
                  <a:latin typeface="Times New Roman"/>
                  <a:cs typeface="Times New Roman"/>
                </a:rPr>
                <a:t>          Ext 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 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 ≈ U</a:t>
              </a:r>
              <a:endParaRPr lang="en-US" sz="18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7474120" y="4947891"/>
              <a:ext cx="2567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563009" y="4278820"/>
            <a:ext cx="802991" cy="1032228"/>
            <a:chOff x="6851952" y="2558143"/>
            <a:chExt cx="967619" cy="1491952"/>
          </a:xfrm>
        </p:grpSpPr>
        <p:sp>
          <p:nvSpPr>
            <p:cNvPr id="37" name="Trapezoid 3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5" name="Elbow Connector 54"/>
          <p:cNvCxnSpPr>
            <a:endCxn id="37" idx="0"/>
          </p:cNvCxnSpPr>
          <p:nvPr/>
        </p:nvCxnSpPr>
        <p:spPr>
          <a:xfrm rot="10800000" flipV="1">
            <a:off x="7366002" y="4436298"/>
            <a:ext cx="411241" cy="3586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50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4012"/>
            <a:ext cx="3200400" cy="177775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Assume our source is high entropy</a:t>
            </a:r>
          </a:p>
          <a:p>
            <a:r>
              <a:rPr lang="en-US" sz="1600" dirty="0" smtClean="0"/>
              <a:t>Fuzzy Extractors derive reliable keys from noisy data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[DodisOstrovskyReyzinSmith08]</a:t>
            </a:r>
            <a:endParaRPr lang="en-US" sz="1400" i="1" dirty="0" smtClean="0">
              <a:latin typeface="Arial" charset="0"/>
            </a:endParaRPr>
          </a:p>
          <a:p>
            <a:pPr lvl="1"/>
            <a:r>
              <a:rPr lang="en-US" sz="1400" dirty="0">
                <a:latin typeface="Arial" charset="0"/>
              </a:rPr>
              <a:t>Derive a key using a </a:t>
            </a:r>
            <a:r>
              <a:rPr lang="en-US" sz="1400" i="1" dirty="0">
                <a:latin typeface="Arial" charset="0"/>
              </a:rPr>
              <a:t>randomness extractor</a:t>
            </a:r>
          </a:p>
          <a:p>
            <a:pPr lvl="1"/>
            <a:r>
              <a:rPr lang="en-US" sz="1400" i="1" dirty="0" smtClean="0">
                <a:latin typeface="Arial" charset="0"/>
              </a:rPr>
              <a:t>Error</a:t>
            </a:r>
            <a:r>
              <a:rPr lang="en-US" sz="1400" i="1" dirty="0">
                <a:latin typeface="Arial" charset="0"/>
              </a:rPr>
              <a:t>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181428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63043" y="2862073"/>
            <a:ext cx="2111842" cy="2302595"/>
            <a:chOff x="6838075" y="2277356"/>
            <a:chExt cx="981496" cy="1772739"/>
          </a:xfrm>
        </p:grpSpPr>
        <p:sp>
          <p:nvSpPr>
            <p:cNvPr id="28" name="Trapezoid 2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8075" y="2277356"/>
              <a:ext cx="647784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Gen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 flipV="1">
            <a:off x="702254" y="4182341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994801"/>
              </p:ext>
            </p:extLst>
          </p:nvPr>
        </p:nvGraphicFramePr>
        <p:xfrm>
          <a:off x="852770" y="3713313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0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2770" y="3713313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>
            <a:off x="3574885" y="342837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301507"/>
              </p:ext>
            </p:extLst>
          </p:nvPr>
        </p:nvGraphicFramePr>
        <p:xfrm>
          <a:off x="4252649" y="3103482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1" name="Equation" r:id="rId6" imgW="254000" imgH="203200" progId="Equation.3">
                  <p:embed/>
                </p:oleObj>
              </mc:Choice>
              <mc:Fallback>
                <p:oleObj name="Equation" r:id="rId6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52649" y="3103482"/>
                        <a:ext cx="4413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>
            <a:off x="3584314" y="4573809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540042"/>
              </p:ext>
            </p:extLst>
          </p:nvPr>
        </p:nvGraphicFramePr>
        <p:xfrm>
          <a:off x="4326178" y="4282146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2" name="Equation" r:id="rId8" imgW="139700" imgH="165100" progId="Equation.3">
                  <p:embed/>
                </p:oleObj>
              </mc:Choice>
              <mc:Fallback>
                <p:oleObj name="Equation" r:id="rId8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26178" y="4282146"/>
                        <a:ext cx="242888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5198413" y="3775532"/>
            <a:ext cx="2578825" cy="1810201"/>
            <a:chOff x="6827762" y="2204122"/>
            <a:chExt cx="991809" cy="1845973"/>
          </a:xfrm>
        </p:grpSpPr>
        <p:sp>
          <p:nvSpPr>
            <p:cNvPr id="42" name="Trapezoid 4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27762" y="2204122"/>
              <a:ext cx="622085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Rep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 bwMode="auto">
          <a:xfrm flipV="1">
            <a:off x="4442091" y="5030492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473092"/>
              </p:ext>
            </p:extLst>
          </p:nvPr>
        </p:nvGraphicFramePr>
        <p:xfrm>
          <a:off x="4634805" y="4617994"/>
          <a:ext cx="30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3" name="Equation" r:id="rId10" imgW="177800" imgH="203200" progId="Equation.3">
                  <p:embed/>
                </p:oleObj>
              </mc:Choice>
              <mc:Fallback>
                <p:oleObj name="Equation" r:id="rId10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34805" y="4617994"/>
                        <a:ext cx="3079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Arrow Connector 45"/>
          <p:cNvCxnSpPr/>
          <p:nvPr/>
        </p:nvCxnSpPr>
        <p:spPr bwMode="auto">
          <a:xfrm flipV="1">
            <a:off x="7777239" y="441834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356168"/>
              </p:ext>
            </p:extLst>
          </p:nvPr>
        </p:nvGraphicFramePr>
        <p:xfrm>
          <a:off x="7937201" y="4004780"/>
          <a:ext cx="441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4" name="Equation" r:id="rId12" imgW="254000" imgH="203200" progId="Equation.3">
                  <p:embed/>
                </p:oleObj>
              </mc:Choice>
              <mc:Fallback>
                <p:oleObj name="Equation" r:id="rId12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37201" y="4004780"/>
                        <a:ext cx="4413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2115104" y="3260682"/>
            <a:ext cx="967620" cy="1032228"/>
            <a:chOff x="6851952" y="2558143"/>
            <a:chExt cx="967619" cy="1491952"/>
          </a:xfrm>
        </p:grpSpPr>
        <p:sp>
          <p:nvSpPr>
            <p:cNvPr id="49" name="Trapezoid 48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3" name="Elbow Connector 12"/>
          <p:cNvCxnSpPr>
            <a:stCxn id="28" idx="2"/>
            <a:endCxn id="49" idx="2"/>
          </p:cNvCxnSpPr>
          <p:nvPr/>
        </p:nvCxnSpPr>
        <p:spPr>
          <a:xfrm rot="10800000" flipH="1">
            <a:off x="1492901" y="3776797"/>
            <a:ext cx="622203" cy="418929"/>
          </a:xfrm>
          <a:prstGeom prst="bentConnector3">
            <a:avLst>
              <a:gd name="adj1" fmla="val 35101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0800000" flipV="1">
            <a:off x="3082727" y="3428370"/>
            <a:ext cx="492159" cy="34716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445483" y="838971"/>
            <a:ext cx="4780343" cy="459220"/>
            <a:chOff x="3156858" y="838971"/>
            <a:chExt cx="4780343" cy="459220"/>
          </a:xfrm>
        </p:grpSpPr>
        <p:sp>
          <p:nvSpPr>
            <p:cNvPr id="61" name="Rectangle 36"/>
            <p:cNvSpPr>
              <a:spLocks noChangeArrowheads="1"/>
            </p:cNvSpPr>
            <p:nvPr/>
          </p:nvSpPr>
          <p:spPr bwMode="auto">
            <a:xfrm>
              <a:off x="3156858" y="838971"/>
              <a:ext cx="4780343" cy="45922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>
                <a:defRPr/>
              </a:pPr>
              <a:endParaRPr lang="en-US" sz="1800" b="1" dirty="0" smtClean="0"/>
            </a:p>
          </p:txBody>
        </p:sp>
        <p:graphicFrame>
          <p:nvGraphicFramePr>
            <p:cNvPr id="62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1005033"/>
                </p:ext>
              </p:extLst>
            </p:nvPr>
          </p:nvGraphicFramePr>
          <p:xfrm>
            <a:off x="3732513" y="866775"/>
            <a:ext cx="3627437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75" name="Equation" r:id="rId14" imgW="2197100" imgH="241300" progId="Equation.3">
                    <p:embed/>
                  </p:oleObj>
                </mc:Choice>
                <mc:Fallback>
                  <p:oleObj name="Equation" r:id="rId14" imgW="21971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732513" y="866775"/>
                          <a:ext cx="3627437" cy="398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Group 62"/>
          <p:cNvGrpSpPr/>
          <p:nvPr/>
        </p:nvGrpSpPr>
        <p:grpSpPr>
          <a:xfrm>
            <a:off x="3445483" y="1584296"/>
            <a:ext cx="4780343" cy="1006586"/>
            <a:chOff x="6249610" y="3824479"/>
            <a:chExt cx="2845001" cy="1671635"/>
          </a:xfrm>
        </p:grpSpPr>
        <p:sp>
          <p:nvSpPr>
            <p:cNvPr id="64" name="Rectangle 36"/>
            <p:cNvSpPr>
              <a:spLocks noChangeArrowheads="1"/>
            </p:cNvSpPr>
            <p:nvPr/>
          </p:nvSpPr>
          <p:spPr bwMode="auto">
            <a:xfrm>
              <a:off x="6249610" y="3824479"/>
              <a:ext cx="2845001" cy="16716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 algn="ctr">
                <a:defRPr/>
              </a:pPr>
              <a:r>
                <a:rPr lang="en-US" sz="1800" b="1" dirty="0" smtClean="0"/>
                <a:t>Converts high entropy sources to uniform </a:t>
              </a:r>
              <a:br>
                <a:rPr lang="en-US" sz="1800" b="1" dirty="0" smtClean="0"/>
              </a:br>
              <a:r>
                <a:rPr lang="en-US" sz="1800" b="1" i="1" dirty="0" smtClean="0">
                  <a:latin typeface="Times New Roman"/>
                  <a:cs typeface="Times New Roman"/>
                </a:rPr>
                <a:t>H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∞</a:t>
              </a:r>
              <a:r>
                <a:rPr lang="en-US" sz="1800" b="1" dirty="0" smtClean="0">
                  <a:latin typeface="Times New Roman"/>
                  <a:cs typeface="Times New Roman"/>
                </a:rPr>
                <a:t>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)≥ 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k</a:t>
              </a:r>
              <a:r>
                <a:rPr lang="en-US" sz="1800" b="1" dirty="0" smtClean="0">
                  <a:latin typeface="Times New Roman"/>
                  <a:cs typeface="Times New Roman"/>
                </a:rPr>
                <a:t>          Ext 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 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 ≈ U</a:t>
              </a:r>
              <a:endParaRPr lang="en-US" sz="18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7474120" y="4947891"/>
              <a:ext cx="2567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563009" y="4278820"/>
            <a:ext cx="802991" cy="1032228"/>
            <a:chOff x="6851952" y="2558143"/>
            <a:chExt cx="967619" cy="1491952"/>
          </a:xfrm>
        </p:grpSpPr>
        <p:sp>
          <p:nvSpPr>
            <p:cNvPr id="37" name="Trapezoid 3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5" name="Elbow Connector 54"/>
          <p:cNvCxnSpPr>
            <a:endCxn id="37" idx="0"/>
          </p:cNvCxnSpPr>
          <p:nvPr/>
        </p:nvCxnSpPr>
        <p:spPr>
          <a:xfrm rot="10800000" flipV="1">
            <a:off x="7366002" y="4436298"/>
            <a:ext cx="411241" cy="3586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53" idx="2"/>
          </p:cNvCxnSpPr>
          <p:nvPr/>
        </p:nvCxnSpPr>
        <p:spPr>
          <a:xfrm rot="10800000" flipH="1" flipV="1">
            <a:off x="1492901" y="4195725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115111" y="4348124"/>
            <a:ext cx="865542" cy="734722"/>
            <a:chOff x="7033939" y="2074428"/>
            <a:chExt cx="332885" cy="749241"/>
          </a:xfrm>
        </p:grpSpPr>
        <p:sp>
          <p:nvSpPr>
            <p:cNvPr id="53" name="Trapezoid 52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6" name="Elbow Connector 55"/>
          <p:cNvCxnSpPr/>
          <p:nvPr/>
        </p:nvCxnSpPr>
        <p:spPr>
          <a:xfrm rot="10800000" flipV="1">
            <a:off x="2892243" y="4573809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407884" y="4439279"/>
            <a:ext cx="526539" cy="734722"/>
            <a:chOff x="7033939" y="2074428"/>
            <a:chExt cx="298883" cy="749241"/>
          </a:xfrm>
        </p:grpSpPr>
        <p:sp>
          <p:nvSpPr>
            <p:cNvPr id="59" name="Trapezoid 58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033939" y="2260734"/>
              <a:ext cx="234267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>
            <a:off x="5934423" y="4864927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171045"/>
              </p:ext>
            </p:extLst>
          </p:nvPr>
        </p:nvGraphicFramePr>
        <p:xfrm>
          <a:off x="6094413" y="4305300"/>
          <a:ext cx="3524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6" name="Equation" r:id="rId16" imgW="203200" imgH="215900" progId="Equation.3">
                  <p:embed/>
                </p:oleObj>
              </mc:Choice>
              <mc:Fallback>
                <p:oleObj name="Equation" r:id="rId16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94413" y="4305300"/>
                        <a:ext cx="352425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261311" y="5042093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61311" y="4588586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678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215026" y="2007429"/>
            <a:ext cx="779846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30" name="Trapezoid 29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8075" y="2277356"/>
              <a:ext cx="647784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Gen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29204"/>
              </p:ext>
            </p:extLst>
          </p:nvPr>
        </p:nvGraphicFramePr>
        <p:xfrm>
          <a:off x="952692" y="1372618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2" name="Equation" r:id="rId3" imgW="203200" imgH="215900" progId="Equation.3">
                  <p:embed/>
                </p:oleObj>
              </mc:Choice>
              <mc:Fallback>
                <p:oleObj name="Equation" r:id="rId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692" y="1372618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87382"/>
              </p:ext>
            </p:extLst>
          </p:nvPr>
        </p:nvGraphicFramePr>
        <p:xfrm>
          <a:off x="4352571" y="762787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3" name="Equation" r:id="rId5" imgW="254000" imgH="203200" progId="Equation.3">
                  <p:embed/>
                </p:oleObj>
              </mc:Choice>
              <mc:Fallback>
                <p:oleObj name="Equation" r:id="rId5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2571" y="762787"/>
                        <a:ext cx="4413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240887"/>
              </p:ext>
            </p:extLst>
          </p:nvPr>
        </p:nvGraphicFramePr>
        <p:xfrm>
          <a:off x="4426100" y="1941451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4" name="Equation" r:id="rId7" imgW="139700" imgH="165100" progId="Equation.3">
                  <p:embed/>
                </p:oleObj>
              </mc:Choice>
              <mc:Fallback>
                <p:oleObj name="Equation" r:id="rId7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6100" y="1941451"/>
                        <a:ext cx="242888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39" name="Trapezoid 38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27762" y="2204122"/>
              <a:ext cx="622085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Rep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1" name="Straight Arrow Connector 40"/>
          <p:cNvCxnSpPr/>
          <p:nvPr/>
        </p:nvCxnSpPr>
        <p:spPr bwMode="auto">
          <a:xfrm flipV="1">
            <a:off x="4542013" y="268979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697815"/>
              </p:ext>
            </p:extLst>
          </p:nvPr>
        </p:nvGraphicFramePr>
        <p:xfrm>
          <a:off x="4734727" y="2277299"/>
          <a:ext cx="30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5" name="Equation" r:id="rId9" imgW="177800" imgH="203200" progId="Equation.3">
                  <p:embed/>
                </p:oleObj>
              </mc:Choice>
              <mc:Fallback>
                <p:oleObj name="Equation" r:id="rId9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4727" y="2277299"/>
                        <a:ext cx="3079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/>
          <p:nvPr/>
        </p:nvCxnSpPr>
        <p:spPr bwMode="auto">
          <a:xfrm flipV="1">
            <a:off x="7877161" y="2077648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338336"/>
              </p:ext>
            </p:extLst>
          </p:nvPr>
        </p:nvGraphicFramePr>
        <p:xfrm>
          <a:off x="8037123" y="1664085"/>
          <a:ext cx="441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6" name="Equation" r:id="rId11" imgW="254000" imgH="203200" progId="Equation.3">
                  <p:embed/>
                </p:oleObj>
              </mc:Choice>
              <mc:Fallback>
                <p:oleObj name="Equation" r:id="rId11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37123" y="1664085"/>
                        <a:ext cx="4413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2215026" y="919987"/>
            <a:ext cx="967620" cy="103222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stCxn id="30" idx="2"/>
            <a:endCxn id="46" idx="2"/>
          </p:cNvCxnSpPr>
          <p:nvPr/>
        </p:nvCxnSpPr>
        <p:spPr>
          <a:xfrm rot="10800000" flipH="1">
            <a:off x="1592823" y="1436102"/>
            <a:ext cx="622203" cy="418929"/>
          </a:xfrm>
          <a:prstGeom prst="bentConnector3">
            <a:avLst>
              <a:gd name="adj1" fmla="val 35101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 flipV="1">
            <a:off x="3182649" y="1087675"/>
            <a:ext cx="492159" cy="34716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662931" y="1938125"/>
            <a:ext cx="802991" cy="1032228"/>
            <a:chOff x="6851952" y="2558143"/>
            <a:chExt cx="967619" cy="1491952"/>
          </a:xfrm>
        </p:grpSpPr>
        <p:sp>
          <p:nvSpPr>
            <p:cNvPr id="51" name="Trapezoid 5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3" name="Elbow Connector 52"/>
          <p:cNvCxnSpPr>
            <a:endCxn id="51" idx="0"/>
          </p:cNvCxnSpPr>
          <p:nvPr/>
        </p:nvCxnSpPr>
        <p:spPr>
          <a:xfrm rot="10800000" flipV="1">
            <a:off x="7465924" y="2095603"/>
            <a:ext cx="411241" cy="3586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56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56" name="Trapezoid 55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507806" y="2098584"/>
            <a:ext cx="526539" cy="734722"/>
            <a:chOff x="7033939" y="2074428"/>
            <a:chExt cx="298883" cy="749241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33939" y="2260734"/>
              <a:ext cx="234267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891474"/>
              </p:ext>
            </p:extLst>
          </p:nvPr>
        </p:nvGraphicFramePr>
        <p:xfrm>
          <a:off x="6194335" y="1964605"/>
          <a:ext cx="3524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7" name="Equation" r:id="rId13" imgW="203200" imgH="215900" progId="Equation.3">
                  <p:embed/>
                </p:oleObj>
              </mc:Choice>
              <mc:Fallback>
                <p:oleObj name="Equation" r:id="rId1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94335" y="1964605"/>
                        <a:ext cx="352425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5361233" y="27013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4266" y="425295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Offset</a:t>
            </a:r>
            <a:br>
              <a:rPr lang="en-US" dirty="0" smtClean="0"/>
            </a:br>
            <a:r>
              <a:rPr lang="en-US" dirty="0" smtClean="0"/>
              <a:t>Sketch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p=</a:t>
            </a:r>
            <a:r>
              <a:rPr lang="en-US" i="1" dirty="0">
                <a:latin typeface="Times New Roman"/>
                <a:cs typeface="Times New Roman"/>
              </a:rPr>
              <a:t>Encode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13200" y="3869216"/>
            <a:ext cx="167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Encode</a:t>
            </a:r>
            <a:r>
              <a:rPr lang="en-US" sz="1800" dirty="0" smtClean="0">
                <a:latin typeface="Times New Roman"/>
                <a:cs typeface="Times New Roman"/>
              </a:rPr>
              <a:t>(</a:t>
            </a:r>
            <a:r>
              <a:rPr lang="en-US" sz="1800" i="1" dirty="0" smtClean="0">
                <a:latin typeface="Times New Roman"/>
                <a:cs typeface="Times New Roman"/>
              </a:rPr>
              <a:t>x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550769"/>
              </p:ext>
            </p:extLst>
          </p:nvPr>
        </p:nvGraphicFramePr>
        <p:xfrm>
          <a:off x="94241" y="886089"/>
          <a:ext cx="12160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8" name="Equation" r:id="rId15" imgW="736600" imgH="215900" progId="Equation.3">
                  <p:embed/>
                </p:oleObj>
              </mc:Choice>
              <mc:Fallback>
                <p:oleObj name="Equation" r:id="rId15" imgW="736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241" y="886089"/>
                        <a:ext cx="1216025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31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/>
      <p:bldP spid="74" grpId="0" animBg="1"/>
      <p:bldP spid="75" grpId="0" animBg="1"/>
      <p:bldP spid="79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5507807" y="2111441"/>
            <a:ext cx="526538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227726" y="2007429"/>
            <a:ext cx="779846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30" name="Trapezoid 29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8075" y="2277356"/>
              <a:ext cx="647784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Gen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984973"/>
              </p:ext>
            </p:extLst>
          </p:nvPr>
        </p:nvGraphicFramePr>
        <p:xfrm>
          <a:off x="952692" y="1372618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0" name="Equation" r:id="rId3" imgW="203200" imgH="215900" progId="Equation.3">
                  <p:embed/>
                </p:oleObj>
              </mc:Choice>
              <mc:Fallback>
                <p:oleObj name="Equation" r:id="rId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692" y="1372618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544456"/>
              </p:ext>
            </p:extLst>
          </p:nvPr>
        </p:nvGraphicFramePr>
        <p:xfrm>
          <a:off x="4352571" y="762787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1" name="Equation" r:id="rId5" imgW="254000" imgH="203200" progId="Equation.3">
                  <p:embed/>
                </p:oleObj>
              </mc:Choice>
              <mc:Fallback>
                <p:oleObj name="Equation" r:id="rId5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2571" y="762787"/>
                        <a:ext cx="4413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153755"/>
              </p:ext>
            </p:extLst>
          </p:nvPr>
        </p:nvGraphicFramePr>
        <p:xfrm>
          <a:off x="4426100" y="1941451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2" name="Equation" r:id="rId7" imgW="139700" imgH="165100" progId="Equation.3">
                  <p:embed/>
                </p:oleObj>
              </mc:Choice>
              <mc:Fallback>
                <p:oleObj name="Equation" r:id="rId7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6100" y="1941451"/>
                        <a:ext cx="242888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39" name="Trapezoid 38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27762" y="2204122"/>
              <a:ext cx="622085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Rep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1" name="Straight Arrow Connector 40"/>
          <p:cNvCxnSpPr/>
          <p:nvPr/>
        </p:nvCxnSpPr>
        <p:spPr bwMode="auto">
          <a:xfrm flipV="1">
            <a:off x="4542013" y="268979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016688"/>
              </p:ext>
            </p:extLst>
          </p:nvPr>
        </p:nvGraphicFramePr>
        <p:xfrm>
          <a:off x="4734727" y="2277299"/>
          <a:ext cx="30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3" name="Equation" r:id="rId9" imgW="177800" imgH="203200" progId="Equation.3">
                  <p:embed/>
                </p:oleObj>
              </mc:Choice>
              <mc:Fallback>
                <p:oleObj name="Equation" r:id="rId9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4727" y="2277299"/>
                        <a:ext cx="3079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/>
          <p:nvPr/>
        </p:nvCxnSpPr>
        <p:spPr bwMode="auto">
          <a:xfrm flipV="1">
            <a:off x="7877161" y="2077648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679427"/>
              </p:ext>
            </p:extLst>
          </p:nvPr>
        </p:nvGraphicFramePr>
        <p:xfrm>
          <a:off x="8037123" y="1664085"/>
          <a:ext cx="441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4" name="Equation" r:id="rId11" imgW="254000" imgH="203200" progId="Equation.3">
                  <p:embed/>
                </p:oleObj>
              </mc:Choice>
              <mc:Fallback>
                <p:oleObj name="Equation" r:id="rId11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37123" y="1664085"/>
                        <a:ext cx="4413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2215026" y="919987"/>
            <a:ext cx="967620" cy="103222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stCxn id="30" idx="2"/>
            <a:endCxn id="46" idx="2"/>
          </p:cNvCxnSpPr>
          <p:nvPr/>
        </p:nvCxnSpPr>
        <p:spPr>
          <a:xfrm rot="10800000" flipH="1">
            <a:off x="1592823" y="1436102"/>
            <a:ext cx="622203" cy="418929"/>
          </a:xfrm>
          <a:prstGeom prst="bentConnector3">
            <a:avLst>
              <a:gd name="adj1" fmla="val 35101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 flipV="1">
            <a:off x="3182649" y="1087675"/>
            <a:ext cx="492159" cy="34716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662931" y="1938125"/>
            <a:ext cx="802991" cy="1032228"/>
            <a:chOff x="6851952" y="2558143"/>
            <a:chExt cx="967619" cy="1491952"/>
          </a:xfrm>
        </p:grpSpPr>
        <p:sp>
          <p:nvSpPr>
            <p:cNvPr id="51" name="Trapezoid 5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3" name="Elbow Connector 52"/>
          <p:cNvCxnSpPr>
            <a:endCxn id="51" idx="0"/>
          </p:cNvCxnSpPr>
          <p:nvPr/>
        </p:nvCxnSpPr>
        <p:spPr>
          <a:xfrm rot="10800000" flipV="1">
            <a:off x="7465924" y="2095603"/>
            <a:ext cx="411241" cy="3586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56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56" name="Trapezoid 55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507806" y="2098584"/>
            <a:ext cx="526539" cy="734722"/>
            <a:chOff x="7033939" y="2074428"/>
            <a:chExt cx="298883" cy="749241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33939" y="2260734"/>
              <a:ext cx="234267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298370"/>
              </p:ext>
            </p:extLst>
          </p:nvPr>
        </p:nvGraphicFramePr>
        <p:xfrm>
          <a:off x="6194335" y="1964605"/>
          <a:ext cx="3524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5" name="Equation" r:id="rId13" imgW="203200" imgH="215900" progId="Equation.3">
                  <p:embed/>
                </p:oleObj>
              </mc:Choice>
              <mc:Fallback>
                <p:oleObj name="Equation" r:id="rId1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94335" y="1964605"/>
                        <a:ext cx="352425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5361233" y="27013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4266" y="425295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Offset</a:t>
            </a:r>
            <a:br>
              <a:rPr lang="en-US" dirty="0" smtClean="0"/>
            </a:br>
            <a:r>
              <a:rPr lang="en-US" dirty="0" smtClean="0"/>
              <a:t>Sketch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>
            <a:stCxn id="74" idx="6"/>
            <a:endCxn id="76" idx="3"/>
          </p:cNvCxnSpPr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76" idx="0"/>
            <a:endCxn id="75" idx="5"/>
          </p:cNvCxnSpPr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02742" y="386708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dirty="0" smtClean="0">
                <a:latin typeface="Times New Roman"/>
                <a:cs typeface="Times New Roman"/>
              </a:rPr>
              <a:t>’=</a:t>
            </a:r>
            <a:r>
              <a:rPr lang="en-US" sz="1800" i="1" dirty="0" smtClean="0">
                <a:latin typeface="Times New Roman"/>
                <a:cs typeface="Times New Roman"/>
              </a:rPr>
              <a:t>Dec</a:t>
            </a:r>
            <a:r>
              <a:rPr lang="en-US" sz="1800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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1300" y="4410785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endParaRPr lang="en-US" sz="1800" i="1" dirty="0"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p=</a:t>
            </a:r>
            <a:r>
              <a:rPr lang="en-US" dirty="0">
                <a:latin typeface="Times New Roman"/>
                <a:cs typeface="Times New Roman"/>
              </a:rPr>
              <a:t>Encode(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13200" y="3869216"/>
            <a:ext cx="167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Encode</a:t>
            </a:r>
            <a:r>
              <a:rPr lang="en-US" sz="1800" dirty="0" smtClean="0">
                <a:latin typeface="Times New Roman"/>
                <a:cs typeface="Times New Roman"/>
              </a:rPr>
              <a:t>(</a:t>
            </a:r>
            <a:r>
              <a:rPr lang="en-US" sz="1800" i="1" dirty="0" smtClean="0">
                <a:latin typeface="Times New Roman"/>
                <a:cs typeface="Times New Roman"/>
              </a:rPr>
              <a:t>x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7355012" y="4154553"/>
            <a:ext cx="1618222" cy="18047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p</a:t>
            </a:r>
            <a:r>
              <a:rPr lang="en-US" sz="1800" b="1" dirty="0" smtClean="0"/>
              <a:t>.</a:t>
            </a:r>
          </a:p>
          <a:p>
            <a:pPr>
              <a:defRPr/>
            </a:pPr>
            <a:r>
              <a:rPr lang="en-US" b="1" dirty="0" smtClean="0"/>
              <a:t> </a:t>
            </a:r>
            <a:endParaRPr lang="en-US" sz="1800" b="1" dirty="0" smtClean="0"/>
          </a:p>
        </p:txBody>
      </p:sp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9728"/>
              </p:ext>
            </p:extLst>
          </p:nvPr>
        </p:nvGraphicFramePr>
        <p:xfrm>
          <a:off x="94241" y="886089"/>
          <a:ext cx="12160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6" name="Equation" r:id="rId15" imgW="736600" imgH="215900" progId="Equation.3">
                  <p:embed/>
                </p:oleObj>
              </mc:Choice>
              <mc:Fallback>
                <p:oleObj name="Equation" r:id="rId15" imgW="736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241" y="886089"/>
                        <a:ext cx="1216025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98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1" animBg="1"/>
      <p:bldP spid="68" grpId="0" animBg="1"/>
      <p:bldP spid="76" grpId="0" animBg="1"/>
      <p:bldP spid="77" grpId="0"/>
      <p:bldP spid="78" grpId="0"/>
      <p:bldP spid="80" grpId="0"/>
      <p:bldP spid="86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2529</Words>
  <Application>Microsoft Macintosh PowerPoint</Application>
  <PresentationFormat>On-screen Show (4:3)</PresentationFormat>
  <Paragraphs>717</Paragraphs>
  <Slides>48</Slides>
  <Notes>12</Notes>
  <HiddenSlides>9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Office Theme</vt:lpstr>
      <vt:lpstr>Equation</vt:lpstr>
      <vt:lpstr>Microsoft Equation</vt:lpstr>
      <vt:lpstr>Computational Fuzzy Extractors</vt:lpstr>
      <vt:lpstr>Outline</vt:lpstr>
      <vt:lpstr>Noisy Distributions</vt:lpstr>
      <vt:lpstr>Security from Noisy Data</vt:lpstr>
      <vt:lpstr>Fuzzy Extractors</vt:lpstr>
      <vt:lpstr>Fuzzy Extractors</vt:lpstr>
      <vt:lpstr>Fuzzy Extractors</vt:lpstr>
      <vt:lpstr>Secure Sketches</vt:lpstr>
      <vt:lpstr>Secure Sketches</vt:lpstr>
      <vt:lpstr>Secure Sketches</vt:lpstr>
      <vt:lpstr>Fuzzy Extractors</vt:lpstr>
      <vt:lpstr>Fuzzy Extractors</vt:lpstr>
      <vt:lpstr>Fuzzy Extractors</vt:lpstr>
      <vt:lpstr>Another View of Secure Sketches</vt:lpstr>
      <vt:lpstr>Entropy Loss From Fuzzy Extractors</vt:lpstr>
      <vt:lpstr>Can we do better in computational setting?</vt:lpstr>
      <vt:lpstr>Computational Secure Sketches</vt:lpstr>
      <vt:lpstr>HILL Secure Sketch</vt:lpstr>
      <vt:lpstr>HILL Secure Sketches     Secure Sketches</vt:lpstr>
      <vt:lpstr>Can sketches be unpredictable?</vt:lpstr>
      <vt:lpstr>Maximum unpredictability conditioned on ss</vt:lpstr>
      <vt:lpstr>Can we do better in computational setting?</vt:lpstr>
      <vt:lpstr>Our construction</vt:lpstr>
      <vt:lpstr>Solving Random Linear Equations</vt:lpstr>
      <vt:lpstr>Solving Random Linear Equations</vt:lpstr>
      <vt:lpstr>Learning with Errors</vt:lpstr>
      <vt:lpstr>Solving random linear equations</vt:lpstr>
      <vt:lpstr>Learning with Errors</vt:lpstr>
      <vt:lpstr>Learning with Errors</vt:lpstr>
      <vt:lpstr>Learning with Errors</vt:lpstr>
      <vt:lpstr>Learning with Errors</vt:lpstr>
      <vt:lpstr>Computational Fuzzy Extractor</vt:lpstr>
      <vt:lpstr>Randomness w/ Variable Sampling Length</vt:lpstr>
      <vt:lpstr>LWE w/ Uniform Error</vt:lpstr>
      <vt:lpstr>Finding a key</vt:lpstr>
      <vt:lpstr>Finding a key</vt:lpstr>
      <vt:lpstr>Finding a key</vt:lpstr>
      <vt:lpstr>Finding a key</vt:lpstr>
      <vt:lpstr>Finding a key</vt:lpstr>
      <vt:lpstr>Finding a key</vt:lpstr>
      <vt:lpstr>Our construction</vt:lpstr>
      <vt:lpstr>Inversion algorithm for small dmax</vt:lpstr>
      <vt:lpstr>Our construction</vt:lpstr>
      <vt:lpstr>Lossless Fuzzy Extractor</vt:lpstr>
      <vt:lpstr>Our construction</vt:lpstr>
      <vt:lpstr>LWE w/ block fixing sources</vt:lpstr>
      <vt:lpstr>Our construction</vt:lpstr>
      <vt:lpstr>Open Problems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Benjamin Fuller</cp:lastModifiedBy>
  <cp:revision>91</cp:revision>
  <dcterms:created xsi:type="dcterms:W3CDTF">2013-03-29T19:18:32Z</dcterms:created>
  <dcterms:modified xsi:type="dcterms:W3CDTF">2013-04-04T16:32:06Z</dcterms:modified>
</cp:coreProperties>
</file>