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308" r:id="rId4"/>
    <p:sldId id="408" r:id="rId5"/>
    <p:sldId id="365" r:id="rId6"/>
    <p:sldId id="386" r:id="rId7"/>
    <p:sldId id="387" r:id="rId8"/>
    <p:sldId id="388" r:id="rId9"/>
    <p:sldId id="389" r:id="rId10"/>
    <p:sldId id="411" r:id="rId11"/>
    <p:sldId id="390" r:id="rId12"/>
    <p:sldId id="423" r:id="rId13"/>
    <p:sldId id="414" r:id="rId14"/>
    <p:sldId id="413" r:id="rId15"/>
    <p:sldId id="415" r:id="rId16"/>
    <p:sldId id="416" r:id="rId17"/>
    <p:sldId id="418" r:id="rId18"/>
    <p:sldId id="420" r:id="rId19"/>
    <p:sldId id="424" r:id="rId20"/>
    <p:sldId id="421" r:id="rId21"/>
    <p:sldId id="422" r:id="rId22"/>
    <p:sldId id="395" r:id="rId23"/>
    <p:sldId id="396" r:id="rId24"/>
    <p:sldId id="397" r:id="rId25"/>
    <p:sldId id="426" r:id="rId26"/>
    <p:sldId id="398" r:id="rId27"/>
    <p:sldId id="399" r:id="rId28"/>
    <p:sldId id="427" r:id="rId29"/>
    <p:sldId id="42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69838" autoAdjust="0"/>
  </p:normalViewPr>
  <p:slideViewPr>
    <p:cSldViewPr snapToGrid="0" snapToObjects="1">
      <p:cViewPr>
        <p:scale>
          <a:sx n="70" d="100"/>
          <a:sy n="70" d="100"/>
        </p:scale>
        <p:origin x="-1360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white rectangle with a shadow</a:t>
            </a:r>
            <a:r>
              <a:rPr lang="en-US" baseline="0" dirty="0" smtClean="0"/>
              <a:t> under w0 on a bunch of slides at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152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Derivation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Noisy Sources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More Errors than Entropy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904174" y="3616382"/>
            <a:ext cx="3147798" cy="2119824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en-US" sz="2800" dirty="0" smtClean="0">
                <a:solidFill>
                  <a:schemeClr val="tx1"/>
                </a:solidFill>
              </a:rPr>
              <a:t>Ran Canetti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Omer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Paneth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Leonid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Reyzin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and Adam Smith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24" y="3768421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5757543" y="6396171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Sept </a:t>
            </a:r>
            <a:r>
              <a:rPr lang="en-US" altLang="en-US" sz="2000" dirty="0" smtClean="0">
                <a:solidFill>
                  <a:schemeClr val="tx1"/>
                </a:solidFill>
              </a:rPr>
              <a:t>30, </a:t>
            </a:r>
            <a:r>
              <a:rPr lang="en-US" altLang="en-US" sz="2000" dirty="0" smtClean="0">
                <a:solidFill>
                  <a:schemeClr val="tx1"/>
                </a:solidFill>
              </a:rPr>
              <a:t>2014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>
          <a:xfrm>
            <a:off x="4136062" y="4990709"/>
            <a:ext cx="3678587" cy="18672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 smtClean="0">
                <a:solidFill>
                  <a:schemeClr val="tx1"/>
                </a:solidFill>
              </a:rPr>
              <a:t>   (also 	Penn State, 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	Tel-Aviv University,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  	MIT Lincoln Labs)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</a:t>
            </a:r>
            <a:r>
              <a:rPr lang="en-US" dirty="0" smtClean="0"/>
              <a:t>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34" y="1054382"/>
            <a:ext cx="5613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Consider some distribution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&gt;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Then </a:t>
            </a:r>
            <a:r>
              <a:rPr lang="en-US" sz="2400" dirty="0" smtClean="0">
                <a:latin typeface="Times New Roman"/>
                <a:cs typeface="Times New Roman"/>
              </a:rPr>
              <a:t>log</a:t>
            </a:r>
            <a:r>
              <a:rPr lang="en-US" sz="2400" dirty="0" smtClean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Possibly 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</a:t>
            </a:r>
            <a:r>
              <a:rPr lang="en-US" sz="2400" dirty="0" smtClean="0">
                <a:cs typeface="Calibri"/>
              </a:rPr>
              <a:t> # of possibilities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cs typeface="Calibri"/>
              </a:rPr>
              <a:t>Possibly all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</a:t>
            </a:r>
            <a:r>
              <a:rPr lang="en-US" sz="2400" dirty="0" smtClean="0"/>
              <a:t>lie in a single ball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matter what we do, adversary can</a:t>
            </a:r>
            <a:br>
              <a:rPr lang="en-US" sz="2400" dirty="0" smtClean="0"/>
            </a:br>
            <a:r>
              <a:rPr lang="en-US" sz="2400" dirty="0" smtClean="0"/>
              <a:t>get the output by running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on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/>
              <a:t>= center of that ball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construction that is analyzed</a:t>
            </a:r>
            <a:br>
              <a:rPr lang="en-US" sz="2400" dirty="0" smtClean="0"/>
            </a:br>
            <a:r>
              <a:rPr lang="en-US" sz="2400" dirty="0" smtClean="0"/>
              <a:t>only in terms of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 can be secure!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E.g., irises: </a:t>
            </a:r>
            <a:r>
              <a:rPr lang="en-US" sz="2400" dirty="0">
                <a:latin typeface="Times New Roman"/>
                <a:cs typeface="Times New Roman"/>
              </a:rPr>
              <a:t>log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≈ </a:t>
            </a:r>
            <a:r>
              <a:rPr lang="en-US" sz="2400" dirty="0" smtClean="0">
                <a:latin typeface="Times New Roman"/>
                <a:cs typeface="Times New Roman"/>
              </a:rPr>
              <a:t>900 </a:t>
            </a:r>
            <a:r>
              <a:rPr lang="en-US" sz="2400" dirty="0" smtClean="0">
                <a:cs typeface="Calibri"/>
              </a:rPr>
              <a:t>but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>
                <a:latin typeface="Times New Roman"/>
                <a:cs typeface="Times New Roman"/>
              </a:rPr>
              <a:t>≈ </a:t>
            </a:r>
            <a:r>
              <a:rPr lang="en-US" sz="2400" dirty="0" smtClean="0">
                <a:latin typeface="Times New Roman"/>
                <a:cs typeface="Times New Roman"/>
              </a:rPr>
              <a:t>250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But not all in a single ball!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0063" y="2765285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93602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3479911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88955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24078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520920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518854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202153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98795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54954" y="4934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44292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88955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9985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92449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24078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79228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822194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3294103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857500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315486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149567" y="5652459"/>
            <a:ext cx="8890000" cy="84474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Moral: our constructions will </a:t>
            </a:r>
            <a:r>
              <a:rPr lang="en-US" sz="2400" b="1" dirty="0" smtClean="0"/>
              <a:t>exploit structure in the source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(not “any </a:t>
            </a:r>
            <a:r>
              <a:rPr lang="en-US" sz="2400" b="1" dirty="0" smtClean="0"/>
              <a:t>source of </a:t>
            </a:r>
            <a:r>
              <a:rPr lang="en-US" sz="2400" b="1" dirty="0" smtClean="0"/>
              <a:t>a given </a:t>
            </a:r>
            <a:r>
              <a:rPr lang="en-US" sz="2400" b="1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” </a:t>
            </a:r>
            <a:r>
              <a:rPr lang="en-US" sz="2400" b="1" dirty="0" smtClean="0"/>
              <a:t>like prior work)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088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</a:t>
            </a:r>
            <a:r>
              <a:rPr lang="en-US" sz="2800" dirty="0" smtClean="0">
                <a:cs typeface="Times New Roman"/>
              </a:rPr>
              <a:t>- </a:t>
            </a:r>
            <a:r>
              <a:rPr lang="en-US" sz="2800" dirty="0" smtClean="0">
                <a:cs typeface="Times New Roman"/>
              </a:rPr>
              <a:t>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</a:t>
            </a:r>
            <a:r>
              <a:rPr lang="en-US" sz="2800" dirty="0" smtClean="0">
                <a:cs typeface="Times New Roman"/>
              </a:rPr>
              <a:t>- </a:t>
            </a:r>
            <a:r>
              <a:rPr lang="en-US" sz="2800" dirty="0" smtClean="0">
                <a:cs typeface="Times New Roman"/>
              </a:rPr>
              <a:t>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</a:t>
            </a:r>
            <a:r>
              <a:rPr lang="en-US" sz="2800" dirty="0" smtClean="0">
                <a:cs typeface="Times New Roman"/>
              </a:rPr>
              <a:t>- </a:t>
            </a:r>
            <a:r>
              <a:rPr lang="en-US" sz="2800" dirty="0" smtClean="0">
                <a:cs typeface="Times New Roman"/>
              </a:rPr>
              <a:t>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476E-6 -1.57262E-6 L -0.88045 0.06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2" y="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  <a:endParaRPr lang="en-US" sz="2800" dirty="0" smtClean="0"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  <a:endParaRPr lang="en-US" sz="2800" dirty="0" smtClea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</a:t>
            </a:r>
            <a:r>
              <a:rPr lang="en-US" sz="2800" dirty="0" smtClean="0">
                <a:latin typeface="Arial" charset="0"/>
              </a:rPr>
              <a:t>sources are </a:t>
            </a:r>
            <a:r>
              <a:rPr lang="en-US" sz="2800" dirty="0" smtClean="0">
                <a:latin typeface="Arial" charset="0"/>
              </a:rPr>
              <a:t>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</a:t>
            </a:r>
            <a:r>
              <a:rPr lang="en-US" altLang="ja-JP" sz="2400" dirty="0" smtClean="0">
                <a:latin typeface="Arial"/>
                <a:cs typeface="Arial"/>
              </a:rPr>
              <a:t>a bound on </a:t>
            </a:r>
            <a:r>
              <a:rPr lang="en-US" altLang="ja-JP" sz="2400" dirty="0" smtClean="0">
                <a:latin typeface="Arial"/>
                <a:cs typeface="Arial"/>
              </a:rPr>
              <a:t>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</a:t>
            </a:r>
            <a:r>
              <a:rPr lang="en-US" sz="2800" dirty="0" smtClean="0">
                <a:latin typeface="Arial" charset="0"/>
              </a:rPr>
              <a:t>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4"/>
          <a:srcRect l="8733" t="22503" r="9144" b="18443"/>
          <a:stretch/>
        </p:blipFill>
        <p:spPr>
          <a:xfrm>
            <a:off x="1646155" y="1478519"/>
            <a:ext cx="1812393" cy="13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   using </a:t>
            </a:r>
            <a:r>
              <a:rPr lang="en-US" sz="2800" dirty="0" smtClean="0">
                <a:cs typeface="Times New Roman"/>
              </a:rPr>
              <a:t>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328371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 as long as at least one combination is ok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13404" y="408987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(sampling of symbols must preserve sufficient entropy)</a:t>
            </a:r>
            <a:endParaRPr lang="en-US" sz="2800" dirty="0" smtClea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2430438"/>
            <a:ext cx="9559742" cy="447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Obfuscate this program!</a:t>
            </a:r>
          </a:p>
          <a:p>
            <a:pPr lvl="1"/>
            <a:r>
              <a:rPr lang="en-US" dirty="0" smtClean="0"/>
              <a:t>Obfuscation: preserve functionality, hide the program</a:t>
            </a:r>
          </a:p>
          <a:p>
            <a:pPr lvl="1"/>
            <a:r>
              <a:rPr lang="en-US" dirty="0" smtClean="0"/>
              <a:t>Obfuscating this specific program gives a  “digital locker”: </a:t>
            </a:r>
            <a:br>
              <a:rPr lang="en-US" dirty="0" smtClean="0"/>
            </a:br>
            <a:r>
              <a:rPr lang="en-US" dirty="0" smtClean="0"/>
              <a:t>encryptio</a:t>
            </a:r>
            <a:r>
              <a:rPr lang="en-US" dirty="0" smtClean="0"/>
              <a:t>n of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that is secure</a:t>
            </a:r>
            <a:br>
              <a:rPr lang="en-US" dirty="0" smtClean="0"/>
            </a:br>
            <a:r>
              <a:rPr lang="en-US" dirty="0" smtClean="0"/>
              <a:t>even multiple times with correlated and weak keys</a:t>
            </a:r>
            <a:br>
              <a:rPr lang="en-US" dirty="0" smtClean="0"/>
            </a:br>
            <a:r>
              <a:rPr lang="en-US" dirty="0" smtClean="0"/>
              <a:t>[Canetti </a:t>
            </a:r>
            <a:r>
              <a:rPr lang="en-US" dirty="0" err="1" smtClean="0"/>
              <a:t>Kalai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</a:t>
            </a:r>
            <a:r>
              <a:rPr lang="en-US" dirty="0" err="1" smtClean="0"/>
              <a:t>Wichs</a:t>
            </a:r>
            <a:r>
              <a:rPr lang="en-US" dirty="0" smtClean="0"/>
              <a:t> 10]</a:t>
            </a:r>
          </a:p>
          <a:p>
            <a:pPr lvl="1"/>
            <a:r>
              <a:rPr lang="en-US" dirty="0"/>
              <a:t>For this specific program</a:t>
            </a:r>
            <a:r>
              <a:rPr lang="en-US" dirty="0" smtClean="0"/>
              <a:t>: obfuscation is practical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/>
              <a:t>R.O. or DL-based</a:t>
            </a:r>
            <a:r>
              <a:rPr lang="en-US" dirty="0" smtClean="0"/>
              <a:t>) [</a:t>
            </a:r>
            <a:r>
              <a:rPr lang="en-US" dirty="0"/>
              <a:t>Canetti </a:t>
            </a:r>
            <a:r>
              <a:rPr lang="en-US" dirty="0" err="1"/>
              <a:t>Dakdouk</a:t>
            </a:r>
            <a:r>
              <a:rPr lang="en-US" dirty="0"/>
              <a:t> 08], [</a:t>
            </a:r>
            <a:r>
              <a:rPr lang="en-US" dirty="0" err="1"/>
              <a:t>Bitansky</a:t>
            </a:r>
            <a:r>
              <a:rPr lang="en-US" dirty="0"/>
              <a:t> Canetti 10]</a:t>
            </a:r>
          </a:p>
          <a:p>
            <a:pPr lvl="1"/>
            <a:r>
              <a:rPr lang="en-US" dirty="0" smtClean="0"/>
              <a:t>For example (R.O. model): lock = 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/>
          </a:p>
          <a:p>
            <a:pPr lvl="1"/>
            <a:r>
              <a:rPr lang="en-US" dirty="0" smtClean="0"/>
              <a:t>Hiding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 as </a:t>
            </a:r>
            <a:r>
              <a:rPr lang="en-US" dirty="0" smtClean="0"/>
              <a:t>long as the input can’t be exhaustively searched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superlogarithmic</a:t>
            </a:r>
            <a:r>
              <a:rPr lang="en-US" dirty="0" smtClean="0"/>
              <a:t> 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320653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if you are going to use obfuscation, why bother?</a:t>
            </a:r>
            <a:br>
              <a:rPr lang="en-US" sz="2800" dirty="0" smtClean="0"/>
            </a:br>
            <a:r>
              <a:rPr lang="en-US" sz="2800" dirty="0" smtClean="0"/>
              <a:t>Why not just obfuscate the following program for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endParaRPr lang="en-US" sz="2800" dirty="0" smtClean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distance between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/>
              <a:t>and the input is less than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A: you can do that [</a:t>
            </a:r>
            <a:r>
              <a:rPr lang="en-US" sz="2800" dirty="0" err="1" smtClean="0"/>
              <a:t>Bitansky</a:t>
            </a:r>
            <a:r>
              <a:rPr lang="en-US" sz="2800" dirty="0" smtClean="0"/>
              <a:t> Canetti </a:t>
            </a:r>
            <a:r>
              <a:rPr lang="en-US" sz="2800" dirty="0" err="1" smtClean="0"/>
              <a:t>Kalai</a:t>
            </a:r>
            <a:r>
              <a:rPr lang="en-US" sz="2800" dirty="0" smtClean="0"/>
              <a:t> </a:t>
            </a:r>
            <a:r>
              <a:rPr lang="en-US" sz="2800" dirty="0" err="1" smtClean="0"/>
              <a:t>Paneth</a:t>
            </a:r>
            <a:r>
              <a:rPr lang="en-US" sz="2800" dirty="0" smtClean="0"/>
              <a:t> 14],</a:t>
            </a:r>
            <a:br>
              <a:rPr lang="en-US" sz="2800" dirty="0" smtClean="0"/>
            </a:br>
            <a:r>
              <a:rPr lang="en-US" sz="2800" dirty="0" smtClean="0"/>
              <a:t> except it’s very </a:t>
            </a:r>
            <a:r>
              <a:rPr lang="en-US" sz="2800" dirty="0" smtClean="0"/>
              <a:t>impractical + has a very strong assumption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  <a:p>
            <a:r>
              <a:rPr lang="en-US" sz="2800" dirty="0" smtClean="0"/>
              <a:t>Quality of construction depends on</a:t>
            </a:r>
            <a:br>
              <a:rPr lang="en-US" sz="2800" dirty="0" smtClean="0"/>
            </a:br>
            <a:r>
              <a:rPr lang="en-US" sz="2800" dirty="0" smtClean="0"/>
              <a:t>on what constitutes a single symbol (explored in paper)</a:t>
            </a:r>
          </a:p>
          <a:p>
            <a:r>
              <a:rPr lang="en-US" sz="2800" dirty="0" smtClean="0"/>
              <a:t>Another construction for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= constant fraction</a:t>
            </a:r>
            <a:br>
              <a:rPr lang="en-US" sz="2800" dirty="0" smtClean="0"/>
            </a:br>
            <a:r>
              <a:rPr lang="en-US" sz="2800" dirty="0" smtClean="0"/>
              <a:t>for really large alphabets (in the paper)</a:t>
            </a:r>
            <a:endParaRPr lang="en-US" sz="28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194711" y="3643963"/>
            <a:ext cx="878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2820" y="4064154"/>
            <a:ext cx="3492746" cy="45720"/>
            <a:chOff x="3072820" y="3762818"/>
            <a:chExt cx="3492746" cy="45720"/>
          </a:xfrm>
        </p:grpSpPr>
        <p:sp>
          <p:nvSpPr>
            <p:cNvPr id="4" name="Left Bracket 3"/>
            <p:cNvSpPr/>
            <p:nvPr/>
          </p:nvSpPr>
          <p:spPr>
            <a:xfrm rot="16200000">
              <a:off x="3276765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16200000">
              <a:off x="3783288" y="3558873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/>
            <p:cNvSpPr/>
            <p:nvPr/>
          </p:nvSpPr>
          <p:spPr>
            <a:xfrm rot="16200000">
              <a:off x="4289811" y="3558873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/>
            <p:cNvSpPr/>
            <p:nvPr/>
          </p:nvSpPr>
          <p:spPr>
            <a:xfrm rot="16200000">
              <a:off x="4796334" y="3558873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/>
            <p:cNvSpPr/>
            <p:nvPr/>
          </p:nvSpPr>
          <p:spPr>
            <a:xfrm rot="16200000">
              <a:off x="5809380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/>
            <p:cNvSpPr/>
            <p:nvPr/>
          </p:nvSpPr>
          <p:spPr>
            <a:xfrm rot="16200000">
              <a:off x="5302857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/>
            <p:cNvSpPr/>
            <p:nvPr/>
          </p:nvSpPr>
          <p:spPr>
            <a:xfrm rot="16200000">
              <a:off x="6315902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80675" y="4682796"/>
            <a:ext cx="3494741" cy="45719"/>
            <a:chOff x="4099745" y="3879700"/>
            <a:chExt cx="3494741" cy="45719"/>
          </a:xfrm>
        </p:grpSpPr>
        <p:sp>
          <p:nvSpPr>
            <p:cNvPr id="41" name="Left Bracket 40"/>
            <p:cNvSpPr/>
            <p:nvPr/>
          </p:nvSpPr>
          <p:spPr>
            <a:xfrm rot="16200000">
              <a:off x="4168325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/>
            <p:cNvSpPr/>
            <p:nvPr/>
          </p:nvSpPr>
          <p:spPr>
            <a:xfrm rot="16200000">
              <a:off x="4389116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/>
            <p:cNvSpPr/>
            <p:nvPr/>
          </p:nvSpPr>
          <p:spPr>
            <a:xfrm rot="16200000">
              <a:off x="4830698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Bracket 43"/>
            <p:cNvSpPr/>
            <p:nvPr/>
          </p:nvSpPr>
          <p:spPr>
            <a:xfrm rot="16200000">
              <a:off x="5272280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eft Bracket 44"/>
            <p:cNvSpPr/>
            <p:nvPr/>
          </p:nvSpPr>
          <p:spPr>
            <a:xfrm rot="16200000">
              <a:off x="5713862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ket 45"/>
            <p:cNvSpPr/>
            <p:nvPr/>
          </p:nvSpPr>
          <p:spPr>
            <a:xfrm rot="16200000">
              <a:off x="6155444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eft Bracket 46"/>
            <p:cNvSpPr/>
            <p:nvPr/>
          </p:nvSpPr>
          <p:spPr>
            <a:xfrm rot="16200000">
              <a:off x="6597026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Bracket 47"/>
            <p:cNvSpPr/>
            <p:nvPr/>
          </p:nvSpPr>
          <p:spPr>
            <a:xfrm rot="16200000">
              <a:off x="4609907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Bracket 48"/>
            <p:cNvSpPr/>
            <p:nvPr/>
          </p:nvSpPr>
          <p:spPr>
            <a:xfrm rot="16200000">
              <a:off x="5051489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ket 49"/>
            <p:cNvSpPr/>
            <p:nvPr/>
          </p:nvSpPr>
          <p:spPr>
            <a:xfrm rot="16200000">
              <a:off x="5493071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ket 50"/>
            <p:cNvSpPr/>
            <p:nvPr/>
          </p:nvSpPr>
          <p:spPr>
            <a:xfrm rot="16200000">
              <a:off x="5934653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ket 51"/>
            <p:cNvSpPr/>
            <p:nvPr/>
          </p:nvSpPr>
          <p:spPr>
            <a:xfrm rot="16200000">
              <a:off x="6376235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 Bracket 53"/>
            <p:cNvSpPr/>
            <p:nvPr/>
          </p:nvSpPr>
          <p:spPr>
            <a:xfrm rot="16200000">
              <a:off x="7480186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Left Bracket 55"/>
            <p:cNvSpPr/>
            <p:nvPr/>
          </p:nvSpPr>
          <p:spPr>
            <a:xfrm rot="16200000">
              <a:off x="6817817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Left Bracket 56"/>
            <p:cNvSpPr/>
            <p:nvPr/>
          </p:nvSpPr>
          <p:spPr>
            <a:xfrm rot="16200000">
              <a:off x="7038608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 Bracket 58"/>
            <p:cNvSpPr/>
            <p:nvPr/>
          </p:nvSpPr>
          <p:spPr>
            <a:xfrm rot="16200000">
              <a:off x="7259399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381450" y="4105867"/>
            <a:ext cx="878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4"/>
            <a:ext cx="9434529" cy="3546751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  <a:p>
            <a:r>
              <a:rPr lang="en-US" sz="2800" dirty="0" smtClean="0"/>
              <a:t>Quality of construction depends on</a:t>
            </a:r>
            <a:br>
              <a:rPr lang="en-US" sz="2800" dirty="0" smtClean="0"/>
            </a:br>
            <a:r>
              <a:rPr lang="en-US" sz="2800" dirty="0" smtClean="0"/>
              <a:t>on what constitutes a single symbol (explored in paper)</a:t>
            </a:r>
          </a:p>
          <a:p>
            <a:r>
              <a:rPr lang="en-US" sz="2800" dirty="0" smtClean="0"/>
              <a:t>Another construction for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= constant fraction</a:t>
            </a:r>
            <a:br>
              <a:rPr lang="en-US" sz="2800" dirty="0" smtClean="0"/>
            </a:br>
            <a:r>
              <a:rPr lang="en-US" sz="2800" dirty="0" smtClean="0"/>
              <a:t>for really large alphabets (in the paper)</a:t>
            </a:r>
          </a:p>
          <a:p>
            <a:r>
              <a:rPr lang="en-US" sz="2800" dirty="0" smtClean="0"/>
              <a:t>Note: computational, not information-theoretic, security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(info-theoretic in the paper)</a:t>
            </a:r>
            <a:endParaRPr lang="en-US" sz="2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9639" y="244684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723965" y="324688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851876" y="29475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51875" y="3620640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792812" y="2654237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6227" y="2473123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874" y="308141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94076" y="31944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rot="5400000">
            <a:off x="2679545" y="2615663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264" y="2985273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9640" y="3895504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23966" y="469554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851877" y="4396182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51876" y="50693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TextBox 51"/>
          <p:cNvSpPr txBox="1"/>
          <p:nvPr/>
        </p:nvSpPr>
        <p:spPr>
          <a:xfrm>
            <a:off x="1792813" y="4102898"/>
            <a:ext cx="678391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36228" y="3921784"/>
            <a:ext cx="5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8478" y="4530076"/>
            <a:ext cx="572977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94077" y="464313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rot="5400000">
            <a:off x="2679546" y="4064324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265" y="4433934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29641" y="5390071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723967" y="619011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851878" y="589074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851877" y="656386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1792814" y="5597465"/>
            <a:ext cx="755335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6102" y="5382927"/>
            <a:ext cx="6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0082" y="6024643"/>
            <a:ext cx="649771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594078" y="61377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rot="5400000">
            <a:off x="2679547" y="5558891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26266" y="5928501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err="1" smtClean="0">
                <a:latin typeface="Times New Roman"/>
                <a:cs typeface="Times New Roman"/>
              </a:rPr>
              <a:t>p’</a:t>
            </a:r>
            <a:r>
              <a:rPr lang="en-US" sz="2800" dirty="0" err="1" smtClean="0">
                <a:latin typeface="Times New Roman"/>
                <a:cs typeface="Times New Roman"/>
              </a:rPr>
              <a:t>,</a:t>
            </a:r>
            <a:r>
              <a:rPr lang="en-US" sz="2800" i="1" dirty="0" err="1" smtClean="0">
                <a:latin typeface="Times New Roman"/>
                <a:cs typeface="Times New Roman"/>
              </a:rPr>
              <a:t>p</a:t>
            </a:r>
            <a:r>
              <a:rPr lang="en-US" sz="2800" i="1" dirty="0" smtClean="0">
                <a:latin typeface="Times New Roman"/>
                <a:cs typeface="Times New Roman"/>
              </a:rPr>
              <a:t>’’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r’'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constriction [</a:t>
            </a:r>
            <a:r>
              <a:rPr lang="en-US" dirty="0" err="1" smtClean="0"/>
              <a:t>Boyen</a:t>
            </a:r>
            <a:r>
              <a:rPr lang="en-US" dirty="0" smtClean="0"/>
              <a:t> 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378" y="1097430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</a:t>
            </a:r>
            <a:r>
              <a:rPr lang="en-US" sz="2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Exploit the source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Don’t aim for secure sketches</a:t>
            </a:r>
            <a:br>
              <a:rPr lang="en-US" sz="2800" dirty="0" smtClean="0"/>
            </a:br>
            <a:r>
              <a:rPr lang="en-US" sz="2800" dirty="0" smtClean="0"/>
              <a:t>(i.e., full error correction)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is also possible to get reusability!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 computational security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90063" y="1504958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9879" y="5353883"/>
            <a:ext cx="258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adversary knows more</a:t>
            </a:r>
            <a:br>
              <a:rPr lang="en-US" sz="2400" dirty="0" smtClean="0"/>
            </a:br>
            <a:r>
              <a:rPr lang="en-US" sz="2400" dirty="0" smtClean="0"/>
              <a:t>about the source than you do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472318" y="5878292"/>
            <a:ext cx="231990" cy="885809"/>
          </a:xfrm>
          <a:prstGeom prst="rightBrac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306" y="1104686"/>
            <a:ext cx="7327001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Times New Roman"/>
                <a:cs typeface="Times New Roman"/>
              </a:rPr>
              <a:t>B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A1: Yes if security is computational</a:t>
            </a:r>
            <a:br>
              <a:rPr lang="en-US" sz="2800" dirty="0" smtClean="0"/>
            </a:br>
            <a:r>
              <a:rPr lang="en-US" sz="2800" dirty="0" smtClean="0"/>
              <a:t>       (obfuscation)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A2: No if security is information-theoretic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A3: </a:t>
            </a:r>
            <a:r>
              <a:rPr lang="en-US" sz="2800" dirty="0"/>
              <a:t>No if </a:t>
            </a:r>
            <a:r>
              <a:rPr lang="en-US" sz="2800" dirty="0" smtClean="0"/>
              <a:t>you try to build a secure sketch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4" grpId="0" animBg="1"/>
      <p:bldP spid="35" grpId="0"/>
      <p:bldP spid="37" grpId="0" animBg="1"/>
      <p:bldP spid="38" grpId="0"/>
      <p:bldP spid="3" grpId="0" animBg="1"/>
      <p:bldP spid="2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</a:t>
            </a:r>
            <a:r>
              <a:rPr lang="en-US" dirty="0" smtClean="0"/>
              <a:t>Extractors: Functionality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 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[BennettBrassardRobert85] …lots of work…  [DodisOstrovskyReyzinSmith04] … 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62806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r>
              <a:rPr lang="en-US" sz="2800" dirty="0" smtClean="0">
                <a:cs typeface="Calibri"/>
              </a:rPr>
              <a:t/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</a:t>
            </a:r>
            <a:r>
              <a:rPr lang="en-US" sz="2800" dirty="0" smtClean="0">
                <a:cs typeface="Calibri"/>
              </a:rPr>
              <a:t>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r>
              <a:rPr lang="en-US" sz="2800" dirty="0" smtClean="0">
                <a:cs typeface="Calibri"/>
              </a:rPr>
              <a:t/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</a:t>
            </a:r>
            <a:r>
              <a:rPr lang="en-US" sz="2800" dirty="0" smtClean="0">
                <a:cs typeface="Calibri"/>
              </a:rPr>
              <a:t>it to “lock up” a random output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		</a:t>
            </a:r>
            <a:r>
              <a:rPr lang="en-US" sz="2800" dirty="0" smtClean="0">
                <a:cs typeface="Calibri"/>
              </a:rPr>
              <a:t>whenever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36" grpId="0" uiExpand="1" build="p"/>
      <p:bldP spid="68" grpId="0" uiExpand="1" animBg="1"/>
      <p:bldP spid="83" grpId="0" uiExpand="1" animBg="1"/>
      <p:bldP spid="41" grpId="0" uiExpand="1" animBg="1"/>
      <p:bldP spid="40" grpId="0" animBg="1"/>
      <p:bldP spid="33" grpId="0" animBg="1"/>
      <p:bldP spid="43" grpId="0" animBg="1"/>
      <p:bldP spid="44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</a:t>
            </a:r>
            <a:r>
              <a:rPr lang="en-US" dirty="0" smtClean="0"/>
              <a:t>Extractors</a:t>
            </a:r>
            <a:r>
              <a:rPr lang="en-US" dirty="0" smtClean="0"/>
              <a:t>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45873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cs typeface="Calibri"/>
              </a:rPr>
              <a:t>hard to </a:t>
            </a:r>
            <a:r>
              <a:rPr lang="en-US" sz="2800" dirty="0" smtClean="0">
                <a:cs typeface="Calibri"/>
              </a:rPr>
              <a:t>guess)</a:t>
            </a:r>
            <a:endParaRPr lang="en-US" sz="2800" dirty="0" smtClean="0">
              <a:cs typeface="Calibri"/>
            </a:endParaRPr>
          </a:p>
          <a:p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  <a:endParaRPr lang="en-US" sz="2800" dirty="0" smtClean="0">
              <a:cs typeface="Calibri"/>
            </a:endParaRP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33628" y="3144292"/>
            <a:ext cx="8783531" cy="59436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This work: handle</a:t>
            </a:r>
            <a:r>
              <a:rPr lang="en-US" sz="2800" b="1" dirty="0" smtClean="0">
                <a:cs typeface="Calibri"/>
              </a:rPr>
              <a:t>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</a:t>
            </a:r>
            <a:r>
              <a:rPr lang="en-US" sz="2800" dirty="0" smtClean="0"/>
              <a:t>sources to </a:t>
            </a:r>
            <a:r>
              <a:rPr lang="en-US" sz="2800" dirty="0" smtClean="0"/>
              <a:t>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</a:t>
            </a:r>
            <a:r>
              <a:rPr lang="en-US" dirty="0" smtClean="0"/>
              <a:t>Extractors</a:t>
            </a:r>
            <a:r>
              <a:rPr lang="en-US" dirty="0" smtClean="0"/>
              <a:t>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4665" y="263902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</a:t>
            </a:r>
            <a:r>
              <a:rPr lang="en-US" sz="2800" dirty="0" smtClean="0"/>
              <a:t>recovery of the original from a noisy signal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/>
              <a:t>e.g., via the  “checksum” bits  of an error-correcting code)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</a:t>
            </a:r>
            <a:r>
              <a:rPr lang="en-US" sz="2800" dirty="0" smtClean="0"/>
              <a:t>sources to </a:t>
            </a:r>
            <a:r>
              <a:rPr lang="en-US" sz="2800" dirty="0" smtClean="0"/>
              <a:t>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-84665" y="263902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</a:t>
            </a:r>
            <a:r>
              <a:rPr lang="en-US" sz="2800" dirty="0" smtClean="0"/>
              <a:t>recovery of the original from a noisy signal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/>
              <a:t>e.g., via the  “checksum” bits  of an error-correcting code)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let you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let you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could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err="1" smtClean="0">
                <a:latin typeface="Times New Roman"/>
                <a:cs typeface="Times New Roman"/>
              </a:rPr>
              <a:t>log</a:t>
            </a:r>
            <a:r>
              <a:rPr lang="en-US" sz="2800" dirty="0" err="1" smtClean="0">
                <a:latin typeface="Times New Roman"/>
                <a:cs typeface="Times New Roman"/>
              </a:rPr>
              <a:t>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bits</a:t>
            </a:r>
          </a:p>
          <a:p>
            <a:r>
              <a:rPr lang="en-US" sz="2800" dirty="0" smtClean="0">
                <a:cs typeface="Calibri"/>
              </a:rPr>
              <a:t>No </a:t>
            </a:r>
            <a:r>
              <a:rPr lang="en-US" sz="2800" dirty="0" smtClean="0">
                <a:cs typeface="Calibri"/>
              </a:rPr>
              <a:t>security left </a:t>
            </a:r>
            <a:r>
              <a:rPr lang="en-US" sz="2800" dirty="0" smtClean="0">
                <a:cs typeface="Calibri"/>
              </a:rPr>
              <a:t>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r>
              <a:rPr lang="en-US" sz="2800" dirty="0" smtClean="0">
                <a:cs typeface="Calibri"/>
              </a:rPr>
              <a:t>(</a:t>
            </a:r>
            <a:r>
              <a:rPr lang="en-US" sz="2800" dirty="0" smtClean="0">
                <a:cs typeface="Calibri"/>
              </a:rPr>
              <a:t>can be made rigorous for large classes of sources)</a:t>
            </a:r>
          </a:p>
          <a:p>
            <a:r>
              <a:rPr lang="en-US" sz="2800" dirty="0" smtClean="0">
                <a:cs typeface="Calibri"/>
              </a:rPr>
              <a:t>Our approach: give </a:t>
            </a:r>
            <a:r>
              <a:rPr lang="en-US" sz="2800" dirty="0" smtClean="0">
                <a:cs typeface="Calibri"/>
              </a:rPr>
              <a:t>up on trying to recover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</a:t>
            </a:r>
            <a:r>
              <a:rPr lang="en-US" dirty="0" smtClean="0"/>
              <a:t>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34" y="1054382"/>
            <a:ext cx="561334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Consider some distribution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&gt;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Then </a:t>
            </a:r>
            <a:r>
              <a:rPr lang="en-US" sz="2400" dirty="0" smtClean="0">
                <a:latin typeface="Times New Roman"/>
                <a:cs typeface="Times New Roman"/>
              </a:rPr>
              <a:t>log</a:t>
            </a:r>
            <a:r>
              <a:rPr lang="en-US" sz="2400" dirty="0" smtClean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Possibly 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</a:t>
            </a:r>
            <a:r>
              <a:rPr lang="en-US" sz="2400" dirty="0" smtClean="0">
                <a:cs typeface="Calibri"/>
              </a:rPr>
              <a:t> # of possibilities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cs typeface="Calibri"/>
              </a:rPr>
              <a:t>Possibly all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</a:t>
            </a:r>
            <a:r>
              <a:rPr lang="en-US" sz="2400" dirty="0" smtClean="0"/>
              <a:t>lie in a single ball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matter what we do, adversary can</a:t>
            </a:r>
            <a:br>
              <a:rPr lang="en-US" sz="2400" dirty="0" smtClean="0"/>
            </a:br>
            <a:r>
              <a:rPr lang="en-US" sz="2400" dirty="0" smtClean="0"/>
              <a:t>get the output by running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on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/>
              <a:t>= center of that ball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construction that is analyzed</a:t>
            </a:r>
            <a:br>
              <a:rPr lang="en-US" sz="2400" dirty="0" smtClean="0"/>
            </a:br>
            <a:r>
              <a:rPr lang="en-US" sz="2400" dirty="0" smtClean="0"/>
              <a:t>only in terms of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 can be secure!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E.g., irises: </a:t>
            </a:r>
            <a:r>
              <a:rPr lang="en-US" sz="2400" dirty="0">
                <a:latin typeface="Times New Roman"/>
                <a:cs typeface="Times New Roman"/>
              </a:rPr>
              <a:t>log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≈ </a:t>
            </a:r>
            <a:r>
              <a:rPr lang="en-US" sz="2400" dirty="0" smtClean="0">
                <a:latin typeface="Times New Roman"/>
                <a:cs typeface="Times New Roman"/>
              </a:rPr>
              <a:t>900 </a:t>
            </a:r>
            <a:r>
              <a:rPr lang="en-US" sz="2400" dirty="0" smtClean="0">
                <a:cs typeface="Calibri"/>
              </a:rPr>
              <a:t>but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>
                <a:latin typeface="Times New Roman"/>
                <a:cs typeface="Times New Roman"/>
              </a:rPr>
              <a:t>≈ </a:t>
            </a:r>
            <a:r>
              <a:rPr lang="en-US" sz="2400" dirty="0" smtClean="0">
                <a:latin typeface="Times New Roman"/>
                <a:cs typeface="Times New Roman"/>
              </a:rPr>
              <a:t>250 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0063" y="2765285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252399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3479911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67568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4071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7350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86971" y="42778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294395" y="29697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976437" y="356368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424284" y="440116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976437" y="41206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5244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503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657082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79228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822194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3294103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857500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315486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32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 animBg="1"/>
      <p:bldP spid="37" grpId="0" animBg="1"/>
      <p:bldP spid="38" grpId="0"/>
      <p:bldP spid="4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23264</TotalTime>
  <Words>1840</Words>
  <Application>Microsoft Macintosh PowerPoint</Application>
  <PresentationFormat>On-screen Show (4:3)</PresentationFormat>
  <Paragraphs>561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Key Derivation  from  Noisy Sources with More Errors than Entropy</vt:lpstr>
      <vt:lpstr>Key Derivation from Noisy Sources</vt:lpstr>
      <vt:lpstr>Fuzzy Extractors: Functionality  [BennettBrassardRobert85] …lots of work…  [DodisOstrovskyReyzinSmith04] … </vt:lpstr>
      <vt:lpstr>Fuzzy Extractors: Goals</vt:lpstr>
      <vt:lpstr>Fuzzy Extractors: Typical Construction</vt:lpstr>
      <vt:lpstr>Fuzzy Extractors: Typical Construction</vt:lpstr>
      <vt:lpstr>Problem with Secure Sketches</vt:lpstr>
      <vt:lpstr>Problem with Secure Sketches</vt:lpstr>
      <vt:lpstr>Is it possible to handle  “more errors than entropy” (t &gt; k)?</vt:lpstr>
      <vt:lpstr>Is it possible to handle  “more errors than entropy” (t &gt; k)?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How to implement locks?</vt:lpstr>
      <vt:lpstr>How to implement locks?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Follow-up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Leonid Reyzin</cp:lastModifiedBy>
  <cp:revision>533</cp:revision>
  <dcterms:created xsi:type="dcterms:W3CDTF">2013-03-29T19:18:32Z</dcterms:created>
  <dcterms:modified xsi:type="dcterms:W3CDTF">2014-10-01T05:25:54Z</dcterms:modified>
</cp:coreProperties>
</file>