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308" r:id="rId4"/>
    <p:sldId id="36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6" r:id="rId21"/>
    <p:sldId id="401" r:id="rId22"/>
    <p:sldId id="405" r:id="rId23"/>
    <p:sldId id="407" r:id="rId24"/>
    <p:sldId id="402" r:id="rId25"/>
    <p:sldId id="403" r:id="rId26"/>
    <p:sldId id="40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7" autoAdjust="0"/>
    <p:restoredTop sz="94727" autoAdjust="0"/>
  </p:normalViewPr>
  <p:slideViewPr>
    <p:cSldViewPr snapToGrid="0" snapToObjects="1">
      <p:cViewPr varScale="1">
        <p:scale>
          <a:sx n="82" d="100"/>
          <a:sy n="82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9/29/14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Now all possible points of</a:t>
            </a:r>
            <a:r>
              <a:rPr lang="en-US" baseline="0" dirty="0" smtClean="0"/>
              <a:t> W are now close together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If the adversary knows a single point w^* that is close to all possible outcomes of W they can always learn the true key by running reproduce with this value.</a:t>
            </a:r>
          </a:p>
          <a:p>
            <a:r>
              <a:rPr lang="en-US" baseline="0" dirty="0" smtClean="0"/>
              <a:t>&lt;click&gt;&lt;click&gt;&lt;click&gt;</a:t>
            </a:r>
          </a:p>
          <a:p>
            <a:r>
              <a:rPr lang="en-US" baseline="0" dirty="0" smtClean="0"/>
              <a:t>This means there is a distribution W for which the maximum key strength of a fuzzy extractor is the difference between starting entropy and the number of correctable error patterns.  We denote this quantity by H_{usable}.</a:t>
            </a:r>
          </a:p>
          <a:p>
            <a:r>
              <a:rPr lang="en-US" baseline="0" dirty="0" smtClean="0"/>
              <a:t>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Now all possible points of</a:t>
            </a:r>
            <a:r>
              <a:rPr lang="en-US" baseline="0" dirty="0" smtClean="0"/>
              <a:t> W are now close together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If the adversary knows a single point w^* that is close to all possible outcomes of W they can always learn the true key by running reproduce with this value.</a:t>
            </a:r>
          </a:p>
          <a:p>
            <a:r>
              <a:rPr lang="en-US" baseline="0" dirty="0" smtClean="0"/>
              <a:t>&lt;click&gt;&lt;click&gt;&lt;click&gt;</a:t>
            </a:r>
          </a:p>
          <a:p>
            <a:r>
              <a:rPr lang="en-US" baseline="0" dirty="0" smtClean="0"/>
              <a:t>This means there is a distribution W for which the maximum key strength of a fuzzy extractor is the difference between starting entropy and the number of correctable error patterns.  We denote this quantity by H_{usable}.</a:t>
            </a:r>
          </a:p>
          <a:p>
            <a:r>
              <a:rPr lang="en-US" baseline="0" dirty="0" smtClean="0"/>
              <a:t>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Now all possible points of</a:t>
            </a:r>
            <a:r>
              <a:rPr lang="en-US" baseline="0" dirty="0" smtClean="0"/>
              <a:t> W are now close together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If the adversary knows a single point w^* that is close to all possible outcomes of W they can always learn the true key by running reproduce with this value.</a:t>
            </a:r>
          </a:p>
          <a:p>
            <a:r>
              <a:rPr lang="en-US" baseline="0" dirty="0" smtClean="0"/>
              <a:t>&lt;click&gt;&lt;click&gt;&lt;click&gt;</a:t>
            </a:r>
          </a:p>
          <a:p>
            <a:r>
              <a:rPr lang="en-US" baseline="0" dirty="0" smtClean="0"/>
              <a:t>This means there is a distribution W for which the maximum key strength of a fuzzy extractor is the difference between starting entropy and the number of correctable error patterns.  We denote this quantity by H_{usable}.</a:t>
            </a:r>
          </a:p>
          <a:p>
            <a:r>
              <a:rPr lang="en-US" baseline="0" dirty="0" smtClean="0"/>
              <a:t>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Now all possible points of</a:t>
            </a:r>
            <a:r>
              <a:rPr lang="en-US" baseline="0" dirty="0" smtClean="0"/>
              <a:t> W are now close together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If the adversary knows a single point w^* that is close to all possible outcomes of W they can always learn the true key by running reproduce with this value.</a:t>
            </a:r>
          </a:p>
          <a:p>
            <a:r>
              <a:rPr lang="en-US" baseline="0" dirty="0" smtClean="0"/>
              <a:t>&lt;click&gt;&lt;click&gt;&lt;click&gt;</a:t>
            </a:r>
          </a:p>
          <a:p>
            <a:r>
              <a:rPr lang="en-US" baseline="0" dirty="0" smtClean="0"/>
              <a:t>This means there is a distribution W for which the maximum key strength of a fuzzy extractor is the difference between starting entropy and the number of correctable error patterns.  We denote this quantity by H_{usable}.</a:t>
            </a:r>
          </a:p>
          <a:p>
            <a:r>
              <a:rPr lang="en-US" baseline="0" dirty="0" smtClean="0"/>
              <a:t>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Now all possible points of</a:t>
            </a:r>
            <a:r>
              <a:rPr lang="en-US" baseline="0" dirty="0" smtClean="0"/>
              <a:t> W are now close together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If the adversary knows a single point w^* that is close to all possible outcomes of W they can always learn the true key by running reproduce with this value.</a:t>
            </a:r>
          </a:p>
          <a:p>
            <a:r>
              <a:rPr lang="en-US" baseline="0" dirty="0" smtClean="0"/>
              <a:t>&lt;click&gt;&lt;click&gt;&lt;click&gt;</a:t>
            </a:r>
          </a:p>
          <a:p>
            <a:r>
              <a:rPr lang="en-US" baseline="0" dirty="0" smtClean="0"/>
              <a:t>This means there is a distribution W for which the maximum key strength of a fuzzy extractor is the difference between starting entropy and the number of correctable error patterns.  We denote this quantity by H_{usable}.</a:t>
            </a:r>
          </a:p>
          <a:p>
            <a:r>
              <a:rPr lang="en-US" baseline="0" dirty="0" smtClean="0"/>
              <a:t>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Now all possible points of</a:t>
            </a:r>
            <a:r>
              <a:rPr lang="en-US" baseline="0" dirty="0" smtClean="0"/>
              <a:t> W are now close together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If the adversary knows a single point w^* that is close to all possible outcomes of W they can always learn the true key by running reproduce with this value.</a:t>
            </a:r>
          </a:p>
          <a:p>
            <a:r>
              <a:rPr lang="en-US" baseline="0" dirty="0" smtClean="0"/>
              <a:t>&lt;click&gt;&lt;click&gt;&lt;click&gt;</a:t>
            </a:r>
          </a:p>
          <a:p>
            <a:r>
              <a:rPr lang="en-US" baseline="0" dirty="0" smtClean="0"/>
              <a:t>This means there is a distribution W for which the maximum key strength of a fuzzy extractor is the difference between starting entropy and the number of correctable error patterns.  We denote this quantity by H_{usable}.</a:t>
            </a:r>
          </a:p>
          <a:p>
            <a:r>
              <a:rPr lang="en-US" baseline="0" dirty="0" smtClean="0"/>
              <a:t>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1525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Derivation </a:t>
            </a:r>
            <a:br>
              <a:rPr lang="en-US" dirty="0" smtClean="0"/>
            </a:b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Noisy Sources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More Errors than Entropy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1598084" y="3659430"/>
            <a:ext cx="2540000" cy="2119824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altLang="en-US" sz="2400" dirty="0" smtClean="0">
                <a:solidFill>
                  <a:schemeClr val="tx1"/>
                </a:solidFill>
              </a:rPr>
              <a:t>Ran Canetti</a:t>
            </a:r>
            <a:r>
              <a:rPr lang="en-US" altLang="en-US" sz="2400" dirty="0" smtClean="0">
                <a:solidFill>
                  <a:srgbClr val="000000"/>
                </a:solidFill>
              </a:rPr>
              <a:t>,</a:t>
            </a:r>
            <a:br>
              <a:rPr lang="en-US" altLang="en-US" sz="2400" dirty="0" smtClean="0">
                <a:solidFill>
                  <a:srgbClr val="000000"/>
                </a:solidFill>
              </a:rPr>
            </a:br>
            <a:r>
              <a:rPr lang="en-US" altLang="en-US" sz="2400" dirty="0" smtClean="0">
                <a:solidFill>
                  <a:srgbClr val="000000"/>
                </a:solidFill>
              </a:rPr>
              <a:t>Benjamin Fuller,</a:t>
            </a:r>
            <a:br>
              <a:rPr lang="en-US" altLang="en-US" sz="2400" dirty="0" smtClean="0">
                <a:solidFill>
                  <a:srgbClr val="000000"/>
                </a:solidFill>
              </a:rPr>
            </a:br>
            <a:r>
              <a:rPr lang="en-US" altLang="en-US" sz="2400" dirty="0" smtClean="0">
                <a:solidFill>
                  <a:srgbClr val="000000"/>
                </a:solidFill>
              </a:rPr>
              <a:t>Omer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Paneth</a:t>
            </a:r>
            <a:r>
              <a:rPr lang="en-US" altLang="en-US" sz="2400" dirty="0" smtClean="0">
                <a:solidFill>
                  <a:srgbClr val="000000"/>
                </a:solidFill>
              </a:rPr>
              <a:t>,</a:t>
            </a:r>
            <a:br>
              <a:rPr lang="en-US" altLang="en-US" sz="2400" dirty="0" smtClean="0">
                <a:solidFill>
                  <a:srgbClr val="000000"/>
                </a:solidFill>
              </a:rPr>
            </a:br>
            <a:r>
              <a:rPr lang="en-US" altLang="en-US" sz="2400" dirty="0" smtClean="0">
                <a:solidFill>
                  <a:srgbClr val="000000"/>
                </a:solidFill>
              </a:rPr>
              <a:t>Leonid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Reyzin</a:t>
            </a:r>
            <a:r>
              <a:rPr lang="en-US" altLang="en-US" sz="2400" dirty="0" smtClean="0">
                <a:solidFill>
                  <a:srgbClr val="000000"/>
                </a:solidFill>
              </a:rPr>
              <a:t>,</a:t>
            </a:r>
            <a:br>
              <a:rPr lang="en-US" altLang="en-US" sz="2400" dirty="0" smtClean="0">
                <a:solidFill>
                  <a:srgbClr val="000000"/>
                </a:solidFill>
              </a:rPr>
            </a:br>
            <a:r>
              <a:rPr lang="en-US" altLang="en-US" sz="2400" dirty="0" smtClean="0">
                <a:solidFill>
                  <a:srgbClr val="000000"/>
                </a:solidFill>
              </a:rPr>
              <a:t>and Adam Smith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24" y="3768421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5757543" y="6396171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Sept 24, 2014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724" y="5110106"/>
            <a:ext cx="3050319" cy="14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624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using these combinations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1181150" y="223605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p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89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624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using these combinations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1181150" y="223605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p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2" name="Rectangle 51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</p:spTree>
    <p:extLst>
      <p:ext uri="{BB962C8B-B14F-4D97-AF65-F5344CB8AC3E}">
        <p14:creationId xmlns:p14="http://schemas.microsoft.com/office/powerpoint/2010/main" val="232451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624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using these combinations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1181150" y="223605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p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8" name="Rectangle 57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0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624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using these combinations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1181150" y="223605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p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43244" y="4564057"/>
            <a:ext cx="1279508" cy="2177697"/>
            <a:chOff x="1643244" y="4564057"/>
            <a:chExt cx="1279508" cy="2177697"/>
          </a:xfrm>
        </p:grpSpPr>
        <p:grpSp>
          <p:nvGrpSpPr>
            <p:cNvPr id="11" name="Group 10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32" name="Rectangle 3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8" name="Rectangle 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359239" y="328371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Error-tolerance: as long as at least one combination is ok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77967" y="3736934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Security: each combination must have enough entropy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3404" y="408987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 (thus, enough symbols should have independent entropy)</a:t>
            </a:r>
          </a:p>
        </p:txBody>
      </p:sp>
    </p:spTree>
    <p:extLst>
      <p:ext uri="{BB962C8B-B14F-4D97-AF65-F5344CB8AC3E}">
        <p14:creationId xmlns:p14="http://schemas.microsoft.com/office/powerpoint/2010/main" val="157637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7" grpId="0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11" y="881585"/>
            <a:ext cx="8229600" cy="2109782"/>
          </a:xfrm>
        </p:spPr>
        <p:txBody>
          <a:bodyPr>
            <a:normAutofit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>
                <a:sym typeface="Symbol"/>
              </a:rPr>
              <a:t>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106311" y="2538058"/>
            <a:ext cx="9200602" cy="4102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Obfuscate this program!</a:t>
            </a:r>
          </a:p>
          <a:p>
            <a:pPr lvl="1"/>
            <a:r>
              <a:rPr lang="en-US" dirty="0" smtClean="0"/>
              <a:t>Obfuscation: preserve functionality, hide the program</a:t>
            </a:r>
          </a:p>
          <a:p>
            <a:pPr lvl="1"/>
            <a:r>
              <a:rPr lang="en-US" dirty="0" smtClean="0"/>
              <a:t>General obfuscation is impossible 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[Barak </a:t>
            </a:r>
            <a:r>
              <a:rPr lang="en-US" sz="2600" dirty="0" err="1" smtClean="0"/>
              <a:t>Goldreich</a:t>
            </a:r>
            <a:r>
              <a:rPr lang="en-US" sz="2600" dirty="0" smtClean="0"/>
              <a:t> </a:t>
            </a:r>
            <a:r>
              <a:rPr lang="en-US" sz="2600" dirty="0" err="1" smtClean="0"/>
              <a:t>Impagliazzo</a:t>
            </a:r>
            <a:r>
              <a:rPr lang="en-US" sz="2600" dirty="0" smtClean="0"/>
              <a:t> </a:t>
            </a:r>
            <a:r>
              <a:rPr lang="en-US" sz="2600" dirty="0" err="1" smtClean="0"/>
              <a:t>Rudich</a:t>
            </a:r>
            <a:r>
              <a:rPr lang="en-US" sz="2600" dirty="0" smtClean="0"/>
              <a:t> </a:t>
            </a:r>
            <a:r>
              <a:rPr lang="en-US" sz="2600" dirty="0" err="1" smtClean="0"/>
              <a:t>Sahai</a:t>
            </a:r>
            <a:r>
              <a:rPr lang="en-US" sz="2600" dirty="0" smtClean="0"/>
              <a:t> </a:t>
            </a:r>
            <a:r>
              <a:rPr lang="en-US" sz="2600" dirty="0" err="1" smtClean="0"/>
              <a:t>Vadhan</a:t>
            </a:r>
            <a:r>
              <a:rPr lang="en-US" sz="2600" dirty="0" smtClean="0"/>
              <a:t> Yang 01]</a:t>
            </a:r>
          </a:p>
          <a:p>
            <a:pPr lvl="1"/>
            <a:r>
              <a:rPr lang="en-US" dirty="0" smtClean="0"/>
              <a:t>For many programs, best known is very expensive </a:t>
            </a:r>
            <a:br>
              <a:rPr lang="en-US" dirty="0" smtClean="0"/>
            </a:br>
            <a:r>
              <a:rPr lang="en-US" sz="2600" dirty="0" smtClean="0"/>
              <a:t>[</a:t>
            </a:r>
            <a:r>
              <a:rPr lang="en-US" sz="2600" dirty="0" err="1" smtClean="0"/>
              <a:t>Garg</a:t>
            </a:r>
            <a:r>
              <a:rPr lang="en-US" sz="2600" dirty="0" smtClean="0"/>
              <a:t> Gentry </a:t>
            </a:r>
            <a:r>
              <a:rPr lang="en-US" sz="2600" dirty="0" err="1" smtClean="0"/>
              <a:t>Halevi</a:t>
            </a:r>
            <a:r>
              <a:rPr lang="en-US" sz="2600" dirty="0" smtClean="0"/>
              <a:t> </a:t>
            </a:r>
            <a:r>
              <a:rPr lang="en-US" sz="2600" dirty="0" err="1" smtClean="0"/>
              <a:t>Raykova</a:t>
            </a:r>
            <a:r>
              <a:rPr lang="en-US" sz="2600" dirty="0" smtClean="0"/>
              <a:t> </a:t>
            </a:r>
            <a:r>
              <a:rPr lang="en-US" sz="2600" dirty="0" err="1"/>
              <a:t>Sahai</a:t>
            </a:r>
            <a:r>
              <a:rPr lang="en-US" sz="2600" dirty="0"/>
              <a:t> </a:t>
            </a:r>
            <a:r>
              <a:rPr lang="en-US" sz="2600" dirty="0" smtClean="0"/>
              <a:t>Waters 13] + more</a:t>
            </a:r>
          </a:p>
          <a:p>
            <a:pPr lvl="1"/>
            <a:r>
              <a:rPr lang="en-US" dirty="0" smtClean="0"/>
              <a:t>For this specific program: totally doable, DL- or hash-based</a:t>
            </a:r>
            <a:br>
              <a:rPr lang="en-US" dirty="0" smtClean="0"/>
            </a:br>
            <a:r>
              <a:rPr lang="en-US" sz="2600" dirty="0" smtClean="0"/>
              <a:t>[Canetti </a:t>
            </a:r>
            <a:r>
              <a:rPr lang="en-US" sz="2600" dirty="0" err="1" smtClean="0"/>
              <a:t>Dakdouk</a:t>
            </a:r>
            <a:r>
              <a:rPr lang="en-US" sz="2600" dirty="0" smtClean="0"/>
              <a:t> 08], [</a:t>
            </a:r>
            <a:r>
              <a:rPr lang="en-US" sz="2600" dirty="0" err="1" smtClean="0"/>
              <a:t>Bitansky</a:t>
            </a:r>
            <a:r>
              <a:rPr lang="en-US" sz="2600" dirty="0" smtClean="0"/>
              <a:t> Canetti 10]</a:t>
            </a:r>
            <a:endParaRPr lang="en-US" dirty="0" smtClean="0"/>
          </a:p>
          <a:p>
            <a:pPr lvl="1"/>
            <a:r>
              <a:rPr lang="en-US" dirty="0" smtClean="0"/>
              <a:t>Hiding as long as the input can’t be exhaustively searched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superlogarithmic</a:t>
            </a:r>
            <a:r>
              <a:rPr lang="en-US" dirty="0" smtClean="0"/>
              <a:t> entropy)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11" y="881585"/>
            <a:ext cx="8229600" cy="2109782"/>
          </a:xfrm>
        </p:spPr>
        <p:txBody>
          <a:bodyPr>
            <a:normAutofit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>
                <a:sym typeface="Symbol"/>
              </a:rPr>
              <a:t>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106311" y="3206538"/>
            <a:ext cx="9200602" cy="410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Q: if you are going to use obfuscation, why bother?</a:t>
            </a:r>
            <a:br>
              <a:rPr lang="en-US" sz="2800" dirty="0" smtClean="0"/>
            </a:br>
            <a:r>
              <a:rPr lang="en-US" sz="2800" dirty="0" smtClean="0"/>
              <a:t>Why not just obfuscate the following program for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endParaRPr lang="en-US" sz="2800" dirty="0" smtClean="0"/>
          </a:p>
          <a:p>
            <a:pPr lvl="1"/>
            <a:r>
              <a:rPr lang="en-US" sz="2400" dirty="0"/>
              <a:t>If </a:t>
            </a:r>
            <a:r>
              <a:rPr lang="en-US" sz="2400" dirty="0" smtClean="0"/>
              <a:t>distance between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/>
              <a:t>and the input is less than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, </a:t>
            </a:r>
            <a:r>
              <a:rPr lang="en-US" sz="2400" dirty="0"/>
              <a:t>output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sz="2400" dirty="0"/>
              <a:t>Else output </a:t>
            </a:r>
            <a:r>
              <a:rPr lang="en-US" sz="2400" dirty="0">
                <a:sym typeface="Symbol"/>
              </a:rPr>
              <a:t>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A: you can do that [</a:t>
            </a:r>
            <a:r>
              <a:rPr lang="en-US" sz="2800" dirty="0" err="1" smtClean="0"/>
              <a:t>Bitansky</a:t>
            </a:r>
            <a:r>
              <a:rPr lang="en-US" sz="2800" dirty="0" smtClean="0"/>
              <a:t> Canetti </a:t>
            </a:r>
            <a:r>
              <a:rPr lang="en-US" sz="2800" dirty="0" err="1" smtClean="0"/>
              <a:t>Kalai</a:t>
            </a:r>
            <a:r>
              <a:rPr lang="en-US" sz="2800" dirty="0" smtClean="0"/>
              <a:t> </a:t>
            </a:r>
            <a:r>
              <a:rPr lang="en-US" sz="2800" dirty="0" err="1" smtClean="0"/>
              <a:t>Paneth</a:t>
            </a:r>
            <a:r>
              <a:rPr lang="en-US" sz="2800" dirty="0" smtClean="0"/>
              <a:t> 14],</a:t>
            </a:r>
            <a:br>
              <a:rPr lang="en-US" sz="2800" dirty="0" smtClean="0"/>
            </a:br>
            <a:r>
              <a:rPr lang="en-US" sz="2800" dirty="0" smtClean="0"/>
              <a:t> except it’s very impractical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353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881585"/>
            <a:ext cx="9434529" cy="2109782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 security: a constant fraction of the symbols</a:t>
            </a:r>
            <a:br>
              <a:rPr lang="en-US" sz="2800" dirty="0" smtClean="0"/>
            </a:br>
            <a:r>
              <a:rPr lang="en-US" sz="2800" dirty="0" smtClean="0"/>
              <a:t>                             must contribute fresh entropy</a:t>
            </a:r>
          </a:p>
          <a:p>
            <a:r>
              <a:rPr lang="en-US" sz="2800" dirty="0" smtClean="0"/>
              <a:t>For correctness:  &lt; constant fraction of symbols</a:t>
            </a:r>
            <a:br>
              <a:rPr lang="en-US" sz="2800" dirty="0" smtClean="0"/>
            </a:br>
            <a:r>
              <a:rPr lang="en-US" sz="2800" dirty="0" smtClean="0"/>
              <a:t>								can be different in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baseline="-25000" dirty="0" smtClean="0">
              <a:latin typeface="Times New Roman"/>
              <a:cs typeface="Times New Roman"/>
            </a:endParaRPr>
          </a:p>
          <a:p>
            <a:r>
              <a:rPr lang="en-US" sz="2800" dirty="0" smtClean="0"/>
              <a:t>Still, these two conditions can mean </a:t>
            </a:r>
            <a:br>
              <a:rPr lang="en-US" sz="2800" dirty="0" smtClean="0"/>
            </a:br>
            <a:r>
              <a:rPr lang="en-US" sz="2800" dirty="0" smtClean="0"/>
              <a:t>more errors than entropy for appropriate alphabet size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499143" y="4182092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7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29639" y="244684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1723965" y="324688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851876" y="29475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851875" y="3620640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40" name="TextBox 39"/>
          <p:cNvSpPr txBox="1"/>
          <p:nvPr/>
        </p:nvSpPr>
        <p:spPr>
          <a:xfrm>
            <a:off x="1792812" y="2654237"/>
            <a:ext cx="588739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36227" y="2473123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6874" y="308141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594076" y="319447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rapezoid 45"/>
          <p:cNvSpPr/>
          <p:nvPr/>
        </p:nvSpPr>
        <p:spPr bwMode="auto">
          <a:xfrm rot="5400000">
            <a:off x="2679545" y="2615663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26264" y="2985273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29640" y="3895504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723966" y="469554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3851877" y="4396182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851876" y="506930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2" name="TextBox 51"/>
          <p:cNvSpPr txBox="1"/>
          <p:nvPr/>
        </p:nvSpPr>
        <p:spPr>
          <a:xfrm>
            <a:off x="1792813" y="4102898"/>
            <a:ext cx="678391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36228" y="3921784"/>
            <a:ext cx="52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08478" y="4530076"/>
            <a:ext cx="572977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594077" y="464313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rapezoid 55"/>
          <p:cNvSpPr/>
          <p:nvPr/>
        </p:nvSpPr>
        <p:spPr bwMode="auto">
          <a:xfrm rot="5400000">
            <a:off x="2679546" y="4064324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6265" y="4433934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29641" y="5390071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1723967" y="619011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3851878" y="589074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3851877" y="656386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1792814" y="5597465"/>
            <a:ext cx="755335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86102" y="5382927"/>
            <a:ext cx="685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70082" y="6024643"/>
            <a:ext cx="649771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1594078" y="61377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rapezoid 65"/>
          <p:cNvSpPr/>
          <p:nvPr/>
        </p:nvSpPr>
        <p:spPr bwMode="auto">
          <a:xfrm rot="5400000">
            <a:off x="2679547" y="5558891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26266" y="5928501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63833" y="3258484"/>
            <a:ext cx="3080167" cy="1137698"/>
          </a:xfrm>
          <a:prstGeom prst="borderCallout1">
            <a:avLst>
              <a:gd name="adj1" fmla="val 29996"/>
              <a:gd name="adj2" fmla="val -1281"/>
              <a:gd name="adj3" fmla="val 67801"/>
              <a:gd name="adj4" fmla="val -37248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Secret even given</a:t>
            </a:r>
          </a:p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err="1" smtClean="0">
                <a:latin typeface="Times New Roman"/>
                <a:cs typeface="Times New Roman"/>
              </a:rPr>
              <a:t>p’</a:t>
            </a:r>
            <a:r>
              <a:rPr lang="en-US" sz="2800" dirty="0" err="1" smtClean="0">
                <a:latin typeface="Times New Roman"/>
                <a:cs typeface="Times New Roman"/>
              </a:rPr>
              <a:t>,</a:t>
            </a:r>
            <a:r>
              <a:rPr lang="en-US" sz="2800" i="1" dirty="0" err="1" smtClean="0">
                <a:latin typeface="Times New Roman"/>
                <a:cs typeface="Times New Roman"/>
              </a:rPr>
              <a:t>p</a:t>
            </a:r>
            <a:r>
              <a:rPr lang="en-US" sz="2800" i="1" dirty="0" smtClean="0">
                <a:latin typeface="Times New Roman"/>
                <a:cs typeface="Times New Roman"/>
              </a:rPr>
              <a:t>’’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r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r’'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388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  <a:p>
            <a:pPr lvl="1"/>
            <a:r>
              <a:rPr lang="en-US" dirty="0" smtClean="0"/>
              <a:t>Follows from </a:t>
            </a:r>
            <a:r>
              <a:rPr lang="en-US" dirty="0" err="1" smtClean="0"/>
              <a:t>composability</a:t>
            </a:r>
            <a:r>
              <a:rPr lang="en-US" dirty="0" smtClean="0"/>
              <a:t> of obfuscation</a:t>
            </a:r>
          </a:p>
          <a:p>
            <a:pPr lvl="1"/>
            <a:r>
              <a:rPr lang="en-US" dirty="0" smtClean="0"/>
              <a:t>Difficult to achieve, because typically </a:t>
            </a:r>
            <a:br>
              <a:rPr lang="en-US" dirty="0" smtClean="0"/>
            </a:br>
            <a:r>
              <a:rPr lang="en-US" dirty="0" smtClean="0"/>
              <a:t>new enrollments leak fresh information</a:t>
            </a:r>
          </a:p>
          <a:p>
            <a:pPr lvl="1"/>
            <a:r>
              <a:rPr lang="en-US" dirty="0" smtClean="0"/>
              <a:t>Only previous constriction [</a:t>
            </a:r>
            <a:r>
              <a:rPr lang="en-US" dirty="0" err="1" smtClean="0"/>
              <a:t>Boyen</a:t>
            </a:r>
            <a:r>
              <a:rPr lang="en-US" dirty="0" smtClean="0"/>
              <a:t> 2004]:</a:t>
            </a:r>
            <a:br>
              <a:rPr lang="en-US" dirty="0" smtClean="0"/>
            </a:br>
            <a:r>
              <a:rPr lang="en-US" dirty="0" smtClean="0"/>
              <a:t>all reading must differ by fixed constants (unrealistic)</a:t>
            </a:r>
          </a:p>
          <a:p>
            <a:pPr lvl="1"/>
            <a:r>
              <a:rPr lang="en-US" dirty="0" smtClean="0"/>
              <a:t>Our construction:</a:t>
            </a:r>
            <a:br>
              <a:rPr lang="en-US" dirty="0" smtClean="0"/>
            </a:br>
            <a:r>
              <a:rPr lang="en-US" dirty="0" smtClean="0"/>
              <a:t>each reading individually must satisfy our conditions</a:t>
            </a:r>
          </a:p>
        </p:txBody>
      </p:sp>
    </p:spTree>
    <p:extLst>
      <p:ext uri="{BB962C8B-B14F-4D97-AF65-F5344CB8AC3E}">
        <p14:creationId xmlns:p14="http://schemas.microsoft.com/office/powerpoint/2010/main" val="264633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14464"/>
            <a:ext cx="9434529" cy="3597109"/>
          </a:xfrm>
        </p:spPr>
        <p:txBody>
          <a:bodyPr>
            <a:noAutofit/>
          </a:bodyPr>
          <a:lstStyle/>
          <a:p>
            <a:r>
              <a:rPr lang="en-US" sz="2800" dirty="0" smtClean="0"/>
              <a:t>Improve: a constant fraction of the symbols</a:t>
            </a:r>
            <a:br>
              <a:rPr lang="en-US" sz="2800" dirty="0" smtClean="0"/>
            </a:br>
            <a:r>
              <a:rPr lang="en-US" sz="2800" dirty="0" smtClean="0"/>
              <a:t>                             must contribute fresh entropy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Improve:  less than a constant fraction of symbols</a:t>
            </a:r>
            <a:br>
              <a:rPr lang="en-US" sz="2800" dirty="0" smtClean="0"/>
            </a:br>
            <a:r>
              <a:rPr lang="en-US" sz="2800" dirty="0" smtClean="0"/>
              <a:t>								can be different in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aseline="-25000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681619" y="1506107"/>
            <a:ext cx="7710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</a:rPr>
              <a:t>must have individual entropy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 smtClean="0">
                <a:solidFill>
                  <a:prstClr val="black"/>
                </a:solidFill>
              </a:rPr>
              <a:t>but </a:t>
            </a:r>
            <a:r>
              <a:rPr lang="en-US" sz="2800" dirty="0">
                <a:solidFill>
                  <a:prstClr val="black"/>
                </a:solidFill>
              </a:rPr>
              <a:t>can be arbitrarily correlated (e.g. same)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681619" y="1437190"/>
            <a:ext cx="46703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6933" y="2976649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01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 l="23770" t="50000" r="3369" b="22278"/>
          <a:stretch>
            <a:fillRect/>
          </a:stretch>
        </p:blipFill>
        <p:spPr bwMode="auto">
          <a:xfrm>
            <a:off x="4327440" y="2533073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933402" y="1752600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5379486" y="475672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-400" r="30920"/>
          <a:stretch/>
        </p:blipFill>
        <p:spPr>
          <a:xfrm>
            <a:off x="6599365" y="422332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991418" y="3722186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289180"/>
              </p:ext>
            </p:extLst>
          </p:nvPr>
        </p:nvGraphicFramePr>
        <p:xfrm>
          <a:off x="8670661" y="3062360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7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70661" y="3062360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458390"/>
              </p:ext>
            </p:extLst>
          </p:nvPr>
        </p:nvGraphicFramePr>
        <p:xfrm>
          <a:off x="8318236" y="5244876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8" name="Equation" r:id="rId9" imgW="203200" imgH="215900" progId="Equation.3">
                  <p:embed/>
                </p:oleObj>
              </mc:Choice>
              <mc:Fallback>
                <p:oleObj name="Equation" r:id="rId9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18236" y="5244876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360469" y="6084455"/>
            <a:ext cx="5836580" cy="6234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Goal of this talk: produce good outputs</a:t>
            </a:r>
            <a:br>
              <a:rPr lang="en-US" sz="2400" b="1" dirty="0" smtClean="0"/>
            </a:br>
            <a:r>
              <a:rPr lang="en-US" sz="2400" b="1" dirty="0" smtClean="0"/>
              <a:t>in scenarios we couldn’t handle before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" y="926200"/>
            <a:ext cx="4846773" cy="4675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High-entropy sources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are often noisy </a:t>
            </a:r>
          </a:p>
          <a:p>
            <a:pPr lvl="1"/>
            <a:r>
              <a:rPr lang="en-US" sz="2000" dirty="0">
                <a:latin typeface="Arial" charset="0"/>
              </a:rPr>
              <a:t>Source value </a:t>
            </a:r>
            <a:r>
              <a:rPr lang="en-US" sz="2000" i="1" dirty="0">
                <a:latin typeface="Arial" charset="0"/>
              </a:rPr>
              <a:t>changes</a:t>
            </a:r>
            <a:r>
              <a:rPr lang="en-US" sz="2000" dirty="0">
                <a:latin typeface="Arial" charset="0"/>
              </a:rPr>
              <a:t> over time</a:t>
            </a:r>
            <a:r>
              <a:rPr lang="en-US" sz="2000" dirty="0" smtClean="0">
                <a:latin typeface="Arial" charset="0"/>
              </a:rPr>
              <a:t>,</a:t>
            </a:r>
            <a:br>
              <a:rPr lang="en-US" sz="2000" dirty="0" smtClean="0">
                <a:latin typeface="Arial" charset="0"/>
              </a:rPr>
            </a:b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>
                <a:latin typeface="Times New Roman"/>
                <a:cs typeface="Times New Roman"/>
              </a:rPr>
              <a:t>≠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</a:p>
          <a:p>
            <a:pPr lvl="1"/>
            <a:r>
              <a:rPr lang="en-US" altLang="ja-JP" sz="2000" dirty="0" smtClean="0">
                <a:latin typeface="Arial"/>
                <a:cs typeface="Arial"/>
              </a:rPr>
              <a:t>Assume a bound on distance:</a:t>
            </a:r>
            <a:br>
              <a:rPr lang="en-US" altLang="ja-JP" sz="2000" dirty="0" smtClean="0">
                <a:latin typeface="Arial"/>
                <a:cs typeface="Arial"/>
              </a:rPr>
            </a:br>
            <a:r>
              <a:rPr lang="en-US" altLang="ja-JP" sz="20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000" dirty="0" smtClean="0">
                <a:latin typeface="Times New Roman"/>
                <a:cs typeface="Times New Roman"/>
              </a:rPr>
              <a:t>(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000" dirty="0" smtClean="0">
                <a:latin typeface="Times New Roman"/>
                <a:cs typeface="Times New Roman"/>
              </a:rPr>
              <a:t>, 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0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t</a:t>
            </a:r>
            <a:endParaRPr lang="en-US" altLang="ja-JP" sz="20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6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Want </a:t>
            </a:r>
            <a:r>
              <a:rPr lang="en-US" sz="2400" dirty="0">
                <a:latin typeface="Arial" charset="0"/>
              </a:rPr>
              <a:t>to derive </a:t>
            </a:r>
            <a:r>
              <a:rPr lang="en-US" sz="2400" dirty="0" smtClean="0">
                <a:latin typeface="Arial" charset="0"/>
              </a:rPr>
              <a:t>a stable output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from a noisy source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Want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latin typeface="Arial" charset="0"/>
                <a:cs typeface="Arial" charset="0"/>
              </a:rPr>
              <a:t> to </a:t>
            </a:r>
            <a:r>
              <a:rPr lang="en-US" sz="2000" dirty="0">
                <a:latin typeface="Arial" charset="0"/>
                <a:cs typeface="Arial" charset="0"/>
              </a:rPr>
              <a:t>map to same </a:t>
            </a:r>
            <a:r>
              <a:rPr lang="en-US" sz="2000" dirty="0" smtClean="0">
                <a:latin typeface="Arial" charset="0"/>
                <a:cs typeface="Arial" charset="0"/>
              </a:rPr>
              <a:t>output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endParaRPr lang="en-US" sz="1600" dirty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Want the output to be </a:t>
            </a:r>
            <a:r>
              <a:rPr lang="en-US" sz="2400" i="1" dirty="0" smtClean="0">
                <a:latin typeface="Arial" charset="0"/>
              </a:rPr>
              <a:t>cryptographically</a:t>
            </a:r>
            <a:r>
              <a:rPr lang="en-US" sz="2400" dirty="0" smtClean="0">
                <a:latin typeface="Arial" charset="0"/>
              </a:rPr>
              <a:t> strong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Appear uniform to the adversary</a:t>
            </a:r>
            <a:endParaRPr lang="en-US" sz="20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14464"/>
            <a:ext cx="9434529" cy="3597109"/>
          </a:xfrm>
        </p:spPr>
        <p:txBody>
          <a:bodyPr>
            <a:noAutofit/>
          </a:bodyPr>
          <a:lstStyle/>
          <a:p>
            <a:r>
              <a:rPr lang="en-US" sz="2800" dirty="0" smtClean="0"/>
              <a:t>Improve: a constant fraction of the symbols</a:t>
            </a:r>
            <a:br>
              <a:rPr lang="en-US" sz="2800" dirty="0" smtClean="0"/>
            </a:br>
            <a:r>
              <a:rPr lang="en-US" sz="2800" dirty="0" smtClean="0"/>
              <a:t>                             must contribute fresh entropy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Improve:  less than a constant fraction of symbols</a:t>
            </a:r>
            <a:br>
              <a:rPr lang="en-US" sz="2800" dirty="0" smtClean="0"/>
            </a:br>
            <a:r>
              <a:rPr lang="en-US" sz="2800" dirty="0" smtClean="0"/>
              <a:t>								can be different in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aseline="-25000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681619" y="1506107"/>
            <a:ext cx="7710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</a:rPr>
              <a:t>must have individual entropy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 smtClean="0">
                <a:solidFill>
                  <a:prstClr val="black"/>
                </a:solidFill>
              </a:rPr>
              <a:t>but </a:t>
            </a:r>
            <a:r>
              <a:rPr lang="en-US" sz="2800" dirty="0">
                <a:solidFill>
                  <a:prstClr val="black"/>
                </a:solidFill>
              </a:rPr>
              <a:t>can be arbitrarily correlated (e.g. same)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681619" y="1437190"/>
            <a:ext cx="46703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6933" y="2976649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24784" y="3657768"/>
            <a:ext cx="9434529" cy="63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Problem: one low-entropy symbol reveals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endParaRPr lang="en-US" sz="2800" i="1" baseline="-25000" dirty="0" smtClean="0"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43244" y="4564057"/>
            <a:ext cx="1279508" cy="2177697"/>
            <a:chOff x="1643244" y="4564057"/>
            <a:chExt cx="1279508" cy="2177697"/>
          </a:xfrm>
        </p:grpSpPr>
        <p:grpSp>
          <p:nvGrpSpPr>
            <p:cNvPr id="64" name="Group 6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87" name="Rectangle 8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    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15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14464"/>
            <a:ext cx="9434529" cy="3597109"/>
          </a:xfrm>
        </p:spPr>
        <p:txBody>
          <a:bodyPr>
            <a:noAutofit/>
          </a:bodyPr>
          <a:lstStyle/>
          <a:p>
            <a:r>
              <a:rPr lang="en-US" sz="2800" dirty="0" smtClean="0"/>
              <a:t>Improve: a constant fraction of the symbols</a:t>
            </a:r>
            <a:br>
              <a:rPr lang="en-US" sz="2800" dirty="0" smtClean="0"/>
            </a:br>
            <a:r>
              <a:rPr lang="en-US" sz="2800" dirty="0" smtClean="0"/>
              <a:t>                             must contribute fresh entropy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Improve:  less than a constant fraction of symbols</a:t>
            </a:r>
            <a:br>
              <a:rPr lang="en-US" sz="2800" dirty="0" smtClean="0"/>
            </a:br>
            <a:r>
              <a:rPr lang="en-US" sz="2800" dirty="0" smtClean="0"/>
              <a:t>								can be different in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0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aseline="-25000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0</a:t>
              </a:r>
              <a:endParaRPr lang="en-US" sz="28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681619" y="1506107"/>
            <a:ext cx="7710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</a:rPr>
              <a:t>must have individual entropy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 smtClean="0">
                <a:solidFill>
                  <a:prstClr val="black"/>
                </a:solidFill>
              </a:rPr>
              <a:t>but </a:t>
            </a:r>
            <a:r>
              <a:rPr lang="en-US" sz="2800" dirty="0">
                <a:solidFill>
                  <a:prstClr val="black"/>
                </a:solidFill>
              </a:rPr>
              <a:t>can be arbitrarily correlated (e.g. same)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681619" y="1437190"/>
            <a:ext cx="46703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6933" y="2976649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24784" y="3657768"/>
            <a:ext cx="9434529" cy="63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Problem: one low-entropy symbol reveals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endParaRPr lang="en-US" sz="2800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6803" y="4077560"/>
            <a:ext cx="9434529" cy="63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Solution: lock individual bits </a:t>
            </a:r>
            <a:r>
              <a:rPr lang="en-US" sz="2800" dirty="0"/>
              <a:t>of </a:t>
            </a:r>
            <a:r>
              <a:rPr lang="en-US" sz="2800" i="1" dirty="0">
                <a:latin typeface="Times New Roman"/>
                <a:cs typeface="Times New Roman"/>
              </a:rPr>
              <a:t>r</a:t>
            </a:r>
            <a:endParaRPr lang="en-US" sz="2800" i="1" baseline="-25000" dirty="0">
              <a:latin typeface="Times New Roman"/>
              <a:cs typeface="Times New Roman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43244" y="4564057"/>
            <a:ext cx="1279508" cy="2177697"/>
            <a:chOff x="1643244" y="4564057"/>
            <a:chExt cx="1279508" cy="2177697"/>
          </a:xfrm>
        </p:grpSpPr>
        <p:grpSp>
          <p:nvGrpSpPr>
            <p:cNvPr id="39" name="Group 38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    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1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14464"/>
            <a:ext cx="9434529" cy="3597109"/>
          </a:xfrm>
        </p:spPr>
        <p:txBody>
          <a:bodyPr>
            <a:noAutofit/>
          </a:bodyPr>
          <a:lstStyle/>
          <a:p>
            <a:r>
              <a:rPr lang="en-US" sz="2800" dirty="0" smtClean="0"/>
              <a:t>Improve: a constant fraction of the symbols</a:t>
            </a:r>
            <a:br>
              <a:rPr lang="en-US" sz="2800" dirty="0" smtClean="0"/>
            </a:br>
            <a:r>
              <a:rPr lang="en-US" sz="2800" dirty="0" smtClean="0"/>
              <a:t>                             must contribute fresh entropy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Improve:  less than a constant fraction of symbols</a:t>
            </a:r>
            <a:br>
              <a:rPr lang="en-US" sz="2800" dirty="0" smtClean="0"/>
            </a:br>
            <a:r>
              <a:rPr lang="en-US" sz="2800" dirty="0" smtClean="0"/>
              <a:t>								can be different in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0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aseline="-25000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0</a:t>
              </a:r>
              <a:endParaRPr lang="en-US" sz="28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681619" y="1506107"/>
            <a:ext cx="7710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</a:rPr>
              <a:t>must have individual entropy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 smtClean="0">
                <a:solidFill>
                  <a:prstClr val="black"/>
                </a:solidFill>
              </a:rPr>
              <a:t>but </a:t>
            </a:r>
            <a:r>
              <a:rPr lang="en-US" sz="2800" dirty="0">
                <a:solidFill>
                  <a:prstClr val="black"/>
                </a:solidFill>
              </a:rPr>
              <a:t>can be arbitrarily correlated (e.g. same)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681619" y="1437190"/>
            <a:ext cx="46703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6933" y="2976649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24784" y="3657768"/>
            <a:ext cx="9434529" cy="63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Problem: each low-entropy symbol reveals one bit of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endParaRPr lang="en-US" sz="2800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6803" y="4077560"/>
            <a:ext cx="9434529" cy="63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Solution: use a randomness extractor at the end</a:t>
            </a:r>
            <a:endParaRPr lang="en-US" sz="2800" i="1" baseline="-25000" dirty="0" smtClean="0">
              <a:latin typeface="Times New Roman"/>
              <a:cs typeface="Times New Roman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43244" y="4564057"/>
            <a:ext cx="1279508" cy="2177697"/>
            <a:chOff x="1643244" y="4564057"/>
            <a:chExt cx="1279508" cy="2177697"/>
          </a:xfrm>
        </p:grpSpPr>
        <p:grpSp>
          <p:nvGrpSpPr>
            <p:cNvPr id="39" name="Group 38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    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96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14464"/>
            <a:ext cx="9434529" cy="3597109"/>
          </a:xfrm>
        </p:spPr>
        <p:txBody>
          <a:bodyPr>
            <a:noAutofit/>
          </a:bodyPr>
          <a:lstStyle/>
          <a:p>
            <a:r>
              <a:rPr lang="en-US" sz="2800" dirty="0" smtClean="0"/>
              <a:t>Improve: a constant fraction of the symbols</a:t>
            </a:r>
            <a:br>
              <a:rPr lang="en-US" sz="2800" dirty="0" smtClean="0"/>
            </a:br>
            <a:r>
              <a:rPr lang="en-US" sz="2800" dirty="0" smtClean="0"/>
              <a:t>                             must contribute fresh entropy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Improve:  less than a constant fraction of symbols</a:t>
            </a:r>
            <a:br>
              <a:rPr lang="en-US" sz="2800" dirty="0" smtClean="0"/>
            </a:br>
            <a:r>
              <a:rPr lang="en-US" sz="2800" dirty="0" smtClean="0"/>
              <a:t>								can be different in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0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aseline="-25000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0</a:t>
              </a:r>
              <a:endParaRPr lang="en-US" sz="28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681619" y="1506107"/>
            <a:ext cx="7710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</a:rPr>
              <a:t>must have individual entropy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 smtClean="0">
                <a:solidFill>
                  <a:prstClr val="black"/>
                </a:solidFill>
              </a:rPr>
              <a:t>but </a:t>
            </a:r>
            <a:r>
              <a:rPr lang="en-US" sz="2800" dirty="0">
                <a:solidFill>
                  <a:prstClr val="black"/>
                </a:solidFill>
              </a:rPr>
              <a:t>can be arbitrarily correlated (e.g. same)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681619" y="1437190"/>
            <a:ext cx="46703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6933" y="2976649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643244" y="4564057"/>
            <a:ext cx="1279508" cy="2177697"/>
            <a:chOff x="1643244" y="4564057"/>
            <a:chExt cx="1279508" cy="2177697"/>
          </a:xfrm>
        </p:grpSpPr>
        <p:grpSp>
          <p:nvGrpSpPr>
            <p:cNvPr id="39" name="Group 38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    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97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14464"/>
            <a:ext cx="9434529" cy="3597109"/>
          </a:xfrm>
        </p:spPr>
        <p:txBody>
          <a:bodyPr>
            <a:noAutofit/>
          </a:bodyPr>
          <a:lstStyle/>
          <a:p>
            <a:r>
              <a:rPr lang="en-US" sz="2800" dirty="0" smtClean="0"/>
              <a:t>Improve: a constant fraction of the symbols</a:t>
            </a:r>
            <a:br>
              <a:rPr lang="en-US" sz="2800" dirty="0" smtClean="0"/>
            </a:br>
            <a:r>
              <a:rPr lang="en-US" sz="2800" dirty="0" smtClean="0"/>
              <a:t>                             must contribute fresh entropy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Improve:  less than a constant fraction of symbols</a:t>
            </a:r>
            <a:br>
              <a:rPr lang="en-US" sz="2800" dirty="0" smtClean="0"/>
            </a:br>
            <a:r>
              <a:rPr lang="en-US" sz="2800" dirty="0" smtClean="0"/>
              <a:t>								can be different in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0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 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 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aseline="-25000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0</a:t>
              </a:r>
              <a:endParaRPr lang="en-US" sz="28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681619" y="1506107"/>
            <a:ext cx="7710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</a:rPr>
              <a:t>must have individual entropy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 smtClean="0">
                <a:solidFill>
                  <a:prstClr val="black"/>
                </a:solidFill>
              </a:rPr>
              <a:t>but </a:t>
            </a:r>
            <a:r>
              <a:rPr lang="en-US" sz="2800" dirty="0">
                <a:solidFill>
                  <a:prstClr val="black"/>
                </a:solidFill>
              </a:rPr>
              <a:t>can be arbitrarily correlated (e.g. same)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681619" y="1437190"/>
            <a:ext cx="46703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6933" y="2976649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24784" y="3657768"/>
            <a:ext cx="9434529" cy="63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Problem: differences </a:t>
            </a:r>
            <a:r>
              <a:rPr lang="en-US" sz="2800" dirty="0"/>
              <a:t>in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/>
              <a:t> will make us miss some bits</a:t>
            </a:r>
            <a:endParaRPr lang="en-US" sz="2800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6803" y="4077560"/>
            <a:ext cx="9434529" cy="63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Solution: use an error-correcting code</a:t>
            </a:r>
            <a:endParaRPr lang="en-US" sz="2800" i="1" baseline="-25000" dirty="0" smtClean="0">
              <a:latin typeface="Times New Roman"/>
              <a:cs typeface="Times New Roman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43244" y="4564057"/>
            <a:ext cx="1279508" cy="2177697"/>
            <a:chOff x="1643244" y="4564057"/>
            <a:chExt cx="1279508" cy="2177697"/>
          </a:xfrm>
        </p:grpSpPr>
        <p:grpSp>
          <p:nvGrpSpPr>
            <p:cNvPr id="39" name="Group 38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    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661811" y="4975281"/>
            <a:ext cx="1520519" cy="13101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7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14464"/>
            <a:ext cx="9434529" cy="3597109"/>
          </a:xfrm>
        </p:spPr>
        <p:txBody>
          <a:bodyPr>
            <a:noAutofit/>
          </a:bodyPr>
          <a:lstStyle/>
          <a:p>
            <a:r>
              <a:rPr lang="en-US" sz="2800" dirty="0" smtClean="0"/>
              <a:t>Improve: a constant fraction of the symbols</a:t>
            </a:r>
            <a:br>
              <a:rPr lang="en-US" sz="2800" dirty="0" smtClean="0"/>
            </a:br>
            <a:r>
              <a:rPr lang="en-US" sz="2800" dirty="0" smtClean="0"/>
              <a:t>                             must contribute fresh entropy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Improve:  less than a constant fraction of symbols</a:t>
            </a:r>
            <a:br>
              <a:rPr lang="en-US" sz="2800" dirty="0" smtClean="0"/>
            </a:br>
            <a:r>
              <a:rPr lang="en-US" sz="2800" dirty="0" smtClean="0"/>
              <a:t>								can be different in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0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aseline="-25000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1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     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0</a:t>
              </a:r>
              <a:endParaRPr lang="en-US" sz="28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681619" y="1506107"/>
            <a:ext cx="7710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</a:rPr>
              <a:t>must have individual entropy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 smtClean="0">
                <a:solidFill>
                  <a:prstClr val="black"/>
                </a:solidFill>
              </a:rPr>
              <a:t>but </a:t>
            </a:r>
            <a:r>
              <a:rPr lang="en-US" sz="2800" dirty="0">
                <a:solidFill>
                  <a:prstClr val="black"/>
                </a:solidFill>
              </a:rPr>
              <a:t>can be arbitrarily correlated (e.g. same)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681619" y="1437190"/>
            <a:ext cx="46703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6933" y="2976649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24784" y="3624344"/>
            <a:ext cx="9434529" cy="63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Price: large alphabet, lots of entropy in some symbols</a:t>
            </a:r>
          </a:p>
          <a:p>
            <a:r>
              <a:rPr lang="en-US" sz="2800" dirty="0" smtClean="0"/>
              <a:t>Price: no longer reusable!</a:t>
            </a:r>
            <a:endParaRPr lang="en-US" sz="2800" dirty="0"/>
          </a:p>
          <a:p>
            <a:endParaRPr lang="en-US" sz="2800" i="1" baseline="-25000" dirty="0" smtClean="0">
              <a:latin typeface="Times New Roman"/>
              <a:cs typeface="Times New Roman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43244" y="4564057"/>
            <a:ext cx="1279508" cy="2177697"/>
            <a:chOff x="1643244" y="4564057"/>
            <a:chExt cx="1279508" cy="2177697"/>
          </a:xfrm>
        </p:grpSpPr>
        <p:grpSp>
          <p:nvGrpSpPr>
            <p:cNvPr id="39" name="Group 38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62" name="Rectangle 61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    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661811" y="4975281"/>
            <a:ext cx="1520519" cy="13101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0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14464"/>
            <a:ext cx="9434529" cy="3597109"/>
          </a:xfrm>
        </p:spPr>
        <p:txBody>
          <a:bodyPr>
            <a:noAutofit/>
          </a:bodyPr>
          <a:lstStyle/>
          <a:p>
            <a:r>
              <a:rPr lang="en-US" dirty="0" smtClean="0"/>
              <a:t>It is possible to cover sources</a:t>
            </a:r>
            <a:br>
              <a:rPr lang="en-US" dirty="0" smtClean="0"/>
            </a:br>
            <a:r>
              <a:rPr lang="en-US" dirty="0" smtClean="0"/>
              <a:t>with more errors than entropy!</a:t>
            </a:r>
          </a:p>
          <a:p>
            <a:r>
              <a:rPr lang="en-US" dirty="0" smtClean="0"/>
              <a:t>To do so, get away from trying</a:t>
            </a:r>
            <a:br>
              <a:rPr lang="en-US" dirty="0" smtClean="0"/>
            </a:br>
            <a:r>
              <a:rPr lang="en-US" dirty="0" smtClean="0"/>
              <a:t>to reconcile differences</a:t>
            </a:r>
          </a:p>
          <a:p>
            <a:pPr lvl="1"/>
            <a:r>
              <a:rPr lang="en-US" sz="2400" dirty="0" smtClean="0"/>
              <a:t>We have bounds that show secure sketches cannot exist unless </a:t>
            </a:r>
            <a:br>
              <a:rPr lang="en-US" sz="2400" dirty="0" smtClean="0"/>
            </a:br>
            <a:r>
              <a:rPr lang="en-US" sz="2400" dirty="0" smtClean="0"/>
              <a:t>you know your source extremely well and tailor the sketch to it</a:t>
            </a:r>
          </a:p>
          <a:p>
            <a:r>
              <a:rPr lang="en-US" dirty="0" smtClean="0"/>
              <a:t>You must restrict the class of sources somewhat</a:t>
            </a:r>
          </a:p>
          <a:p>
            <a:r>
              <a:rPr lang="en-US" dirty="0" smtClean="0"/>
              <a:t>It helps if you aim for only computational security</a:t>
            </a:r>
          </a:p>
          <a:p>
            <a:pPr lvl="1"/>
            <a:r>
              <a:rPr lang="en-US" dirty="0" smtClean="0"/>
              <a:t>In the paper: an information-theoretic construction</a:t>
            </a:r>
          </a:p>
          <a:p>
            <a:r>
              <a:rPr lang="en-US" dirty="0" smtClean="0"/>
              <a:t>Reusability is possible!</a:t>
            </a:r>
          </a:p>
        </p:txBody>
      </p:sp>
    </p:spTree>
    <p:extLst>
      <p:ext uri="{BB962C8B-B14F-4D97-AF65-F5344CB8AC3E}">
        <p14:creationId xmlns:p14="http://schemas.microsoft.com/office/powerpoint/2010/main" val="138565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Fuzzy Extractors</a:t>
            </a:r>
            <a:br>
              <a:rPr lang="en-US" dirty="0" smtClean="0"/>
            </a:br>
            <a:r>
              <a:rPr lang="en-US" sz="2200" dirty="0" smtClean="0"/>
              <a:t> 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[BennettBrassardRobert85] …lots of work…  [DodisOstrovskyReyzinSmith04] … 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4906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Enrollment algorithm </a:t>
            </a:r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r>
              <a:rPr lang="en-US" sz="2400" dirty="0" smtClean="0">
                <a:cs typeface="Calibri"/>
              </a:rPr>
              <a:t>:  take a measurement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</a:t>
            </a:r>
            <a:r>
              <a:rPr lang="en-US" sz="2400" dirty="0" smtClean="0">
                <a:cs typeface="Calibri"/>
              </a:rPr>
              <a:t>from the source. Use it to “lock up” a random output in a </a:t>
            </a:r>
            <a:r>
              <a:rPr lang="en-US" sz="2400" dirty="0" err="1" smtClean="0">
                <a:cs typeface="Calibri"/>
              </a:rPr>
              <a:t>nonsecret</a:t>
            </a:r>
            <a:r>
              <a:rPr lang="en-US" sz="2400" dirty="0" smtClean="0">
                <a:cs typeface="Calibri"/>
              </a:rPr>
              <a:t> value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cs typeface="Calibri"/>
              </a:rPr>
              <a:t>.</a:t>
            </a:r>
          </a:p>
          <a:p>
            <a:r>
              <a:rPr lang="en-US" sz="2400" dirty="0" smtClean="0">
                <a:cs typeface="Calibri"/>
              </a:rPr>
              <a:t>Subsequent algorithm </a:t>
            </a:r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r>
              <a:rPr lang="en-US" sz="2400" dirty="0" smtClean="0">
                <a:latin typeface="Times New Roman"/>
                <a:cs typeface="Times New Roman"/>
              </a:rPr>
              <a:t>: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give same </a:t>
            </a:r>
            <a:r>
              <a:rPr lang="en-US" sz="2400" dirty="0" smtClean="0">
                <a:latin typeface="Calibri"/>
                <a:cs typeface="Calibri"/>
              </a:rPr>
              <a:t>output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i="1" dirty="0" smtClean="0">
                <a:latin typeface="Times New Roman"/>
                <a:cs typeface="Times New Roman"/>
              </a:rPr>
              <a:t>r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cs typeface="Calibri"/>
              </a:rPr>
              <a:t>looks uniform even given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cs typeface="Calibri"/>
              </a:rPr>
              <a:t>,</a:t>
            </a:r>
            <a:r>
              <a:rPr lang="en-US" sz="2400" dirty="0">
                <a:latin typeface="Times New Roman"/>
                <a:cs typeface="Times New Roman"/>
              </a:rPr>
              <a:t/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 smtClean="0">
                <a:latin typeface="Times New Roman"/>
                <a:cs typeface="Times New Roman"/>
              </a:rPr>
              <a:t>			</a:t>
            </a:r>
            <a:r>
              <a:rPr lang="en-US" sz="2400" dirty="0" smtClean="0">
                <a:cs typeface="Calibri"/>
              </a:rPr>
              <a:t>whenever the source is good enough</a:t>
            </a:r>
          </a:p>
          <a:p>
            <a:endParaRPr lang="en-US" sz="2400" dirty="0" smtClean="0">
              <a:cs typeface="Calibri"/>
            </a:endParaRPr>
          </a:p>
          <a:p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2" name="TextBox 81"/>
          <p:cNvSpPr txBox="1"/>
          <p:nvPr/>
        </p:nvSpPr>
        <p:spPr>
          <a:xfrm>
            <a:off x="5471418" y="2793779"/>
            <a:ext cx="78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36" grpId="0" uiExpand="1" build="p"/>
      <p:bldP spid="68" grpId="0" uiExpand="1" animBg="1"/>
      <p:bldP spid="83" grpId="0" uiExpand="1" animBg="1"/>
      <p:bldP spid="41" grpId="0" uiExpand="1" animBg="1"/>
      <p:bldP spid="40" grpId="0" animBg="1"/>
      <p:bldP spid="33" grpId="0" animBg="1"/>
      <p:bldP spid="43" grpId="0" animBg="1"/>
      <p:bldP spid="44" grpId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1" y="3302007"/>
            <a:ext cx="9146248" cy="56146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dirty="0" smtClean="0"/>
              <a:t>Converts high entropy sources to uniform: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∞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)≥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 smtClean="0">
                <a:latin typeface="Times New Roman"/>
                <a:cs typeface="Times New Roman"/>
              </a:rPr>
              <a:t> Ext 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 ≈ 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-1" y="44906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Enrollment algorithm </a:t>
            </a:r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r>
              <a:rPr lang="en-US" sz="2400" dirty="0" smtClean="0">
                <a:cs typeface="Calibri"/>
              </a:rPr>
              <a:t>:  take a measurement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</a:t>
            </a:r>
            <a:r>
              <a:rPr lang="en-US" sz="2400" dirty="0" smtClean="0">
                <a:cs typeface="Calibri"/>
              </a:rPr>
              <a:t>from the source. Use it to “lock up” a random output in a </a:t>
            </a:r>
            <a:r>
              <a:rPr lang="en-US" sz="2400" dirty="0" err="1" smtClean="0">
                <a:cs typeface="Calibri"/>
              </a:rPr>
              <a:t>nonsecret</a:t>
            </a:r>
            <a:r>
              <a:rPr lang="en-US" sz="2400" dirty="0" smtClean="0">
                <a:cs typeface="Calibri"/>
              </a:rPr>
              <a:t> value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cs typeface="Calibri"/>
              </a:rPr>
              <a:t>.</a:t>
            </a:r>
          </a:p>
          <a:p>
            <a:r>
              <a:rPr lang="en-US" sz="2400" dirty="0" smtClean="0">
                <a:cs typeface="Calibri"/>
              </a:rPr>
              <a:t>Subsequent algorithm </a:t>
            </a:r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r>
              <a:rPr lang="en-US" sz="2400" dirty="0" smtClean="0">
                <a:latin typeface="Times New Roman"/>
                <a:cs typeface="Times New Roman"/>
              </a:rPr>
              <a:t>: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give same </a:t>
            </a:r>
            <a:r>
              <a:rPr lang="en-US" sz="2400" dirty="0" smtClean="0">
                <a:latin typeface="Calibri"/>
                <a:cs typeface="Calibri"/>
              </a:rPr>
              <a:t>output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i="1" dirty="0" smtClean="0">
                <a:latin typeface="Times New Roman"/>
                <a:cs typeface="Times New Roman"/>
              </a:rPr>
              <a:t>r </a:t>
            </a:r>
            <a:r>
              <a:rPr lang="en-US" sz="2400" dirty="0" smtClean="0">
                <a:cs typeface="Calibri"/>
              </a:rPr>
              <a:t>looks uniform even given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cs typeface="Calibri"/>
              </a:rPr>
              <a:t>,</a:t>
            </a:r>
            <a:r>
              <a:rPr lang="en-US" sz="2400" dirty="0">
                <a:latin typeface="Times New Roman"/>
                <a:cs typeface="Times New Roman"/>
              </a:rPr>
              <a:t/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 smtClean="0">
                <a:latin typeface="Times New Roman"/>
                <a:cs typeface="Times New Roman"/>
              </a:rPr>
              <a:t>			</a:t>
            </a:r>
            <a:r>
              <a:rPr lang="en-US" sz="2400" dirty="0" smtClean="0">
                <a:cs typeface="Calibri"/>
              </a:rPr>
              <a:t>whenever the source is good enough</a:t>
            </a:r>
          </a:p>
          <a:p>
            <a:r>
              <a:rPr lang="en-US" sz="2400" dirty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a randomness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extractor</a:t>
            </a:r>
            <a:endParaRPr lang="en-US" sz="1800" dirty="0"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Fuzzy Extractors</a:t>
            </a:r>
            <a:br>
              <a:rPr lang="en-US" dirty="0" smtClean="0"/>
            </a:br>
            <a:r>
              <a:rPr lang="en-US" sz="2200" dirty="0" smtClean="0"/>
              <a:t> 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[BennettBrassardRobert85] …lots of work…  [DodisOstrovskyReyzinSmith04] … 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36" name="Rectangle 35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-1" y="44906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Enrollment algorithm </a:t>
            </a:r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r>
              <a:rPr lang="en-US" sz="2400" dirty="0" smtClean="0">
                <a:cs typeface="Calibri"/>
              </a:rPr>
              <a:t>:  take a measurement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</a:t>
            </a:r>
            <a:r>
              <a:rPr lang="en-US" sz="2400" dirty="0" smtClean="0">
                <a:cs typeface="Calibri"/>
              </a:rPr>
              <a:t>from the source. Use it to “lock up” a random output in a </a:t>
            </a:r>
            <a:r>
              <a:rPr lang="en-US" sz="2400" dirty="0" err="1" smtClean="0">
                <a:cs typeface="Calibri"/>
              </a:rPr>
              <a:t>nonsecret</a:t>
            </a:r>
            <a:r>
              <a:rPr lang="en-US" sz="2400" dirty="0" smtClean="0">
                <a:cs typeface="Calibri"/>
              </a:rPr>
              <a:t> value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cs typeface="Calibri"/>
              </a:rPr>
              <a:t>.</a:t>
            </a:r>
          </a:p>
          <a:p>
            <a:r>
              <a:rPr lang="en-US" sz="2400" dirty="0" smtClean="0">
                <a:cs typeface="Calibri"/>
              </a:rPr>
              <a:t>Subsequent algorithm </a:t>
            </a:r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r>
              <a:rPr lang="en-US" sz="2400" dirty="0" smtClean="0">
                <a:latin typeface="Times New Roman"/>
                <a:cs typeface="Times New Roman"/>
              </a:rPr>
              <a:t>: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give same </a:t>
            </a:r>
            <a:r>
              <a:rPr lang="en-US" sz="2400" dirty="0" smtClean="0">
                <a:latin typeface="Calibri"/>
                <a:cs typeface="Calibri"/>
              </a:rPr>
              <a:t>output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i="1" dirty="0" smtClean="0">
                <a:latin typeface="Times New Roman"/>
                <a:cs typeface="Times New Roman"/>
              </a:rPr>
              <a:t>r </a:t>
            </a:r>
            <a:r>
              <a:rPr lang="en-US" sz="2400" dirty="0" smtClean="0">
                <a:cs typeface="Calibri"/>
              </a:rPr>
              <a:t>looks uniform even given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cs typeface="Calibri"/>
              </a:rPr>
              <a:t>,</a:t>
            </a:r>
            <a:r>
              <a:rPr lang="en-US" sz="2400" dirty="0">
                <a:latin typeface="Times New Roman"/>
                <a:cs typeface="Times New Roman"/>
              </a:rPr>
              <a:t/>
            </a:r>
            <a:br>
              <a:rPr lang="en-US" sz="2400" dirty="0">
                <a:latin typeface="Times New Roman"/>
                <a:cs typeface="Times New Roman"/>
              </a:rPr>
            </a:br>
            <a:r>
              <a:rPr lang="en-US" sz="2400" dirty="0" smtClean="0">
                <a:latin typeface="Times New Roman"/>
                <a:cs typeface="Times New Roman"/>
              </a:rPr>
              <a:t>			</a:t>
            </a:r>
            <a:r>
              <a:rPr lang="en-US" sz="2400" dirty="0" smtClean="0">
                <a:cs typeface="Calibri"/>
              </a:rPr>
              <a:t>whenever the source is good enough</a:t>
            </a:r>
          </a:p>
          <a:p>
            <a:r>
              <a:rPr lang="en-US" sz="2400" dirty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a randomness extractor</a:t>
            </a:r>
            <a:br>
              <a:rPr lang="en-US" sz="2400" dirty="0">
                <a:solidFill>
                  <a:prstClr val="black"/>
                </a:solidFill>
                <a:cs typeface="Calibri"/>
              </a:rPr>
            </a:br>
            <a:r>
              <a:rPr lang="en-US" sz="2400" dirty="0">
                <a:solidFill>
                  <a:prstClr val="black"/>
                </a:solidFill>
                <a:cs typeface="Calibri"/>
              </a:rPr>
              <a:t>							- correct errors using a </a:t>
            </a:r>
            <a:r>
              <a:rPr lang="en-US" sz="2400" i="1" u="sng" dirty="0">
                <a:solidFill>
                  <a:prstClr val="black"/>
                </a:solidFill>
                <a:cs typeface="Calibri"/>
              </a:rPr>
              <a:t>secure </a:t>
            </a:r>
            <a:r>
              <a:rPr lang="en-US" sz="2400" i="1" u="sng" dirty="0" smtClean="0">
                <a:solidFill>
                  <a:prstClr val="black"/>
                </a:solidFill>
                <a:cs typeface="Calibri"/>
              </a:rPr>
              <a:t>sketch</a:t>
            </a:r>
            <a:endParaRPr lang="en-US" sz="2400" dirty="0" smtClean="0">
              <a:cs typeface="Calibri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Fuzzy Extractors</a:t>
            </a:r>
            <a:br>
              <a:rPr lang="en-US" dirty="0" smtClean="0"/>
            </a:br>
            <a:r>
              <a:rPr lang="en-US" sz="2200" dirty="0" smtClean="0"/>
              <a:t> 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[BennettBrassardRobert85] …lots of work…  [DodisOstrovskyReyzinSmith04] … 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83198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51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-1" y="44906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cs typeface="Calibri"/>
              </a:rPr>
              <a:t> must store enough information to let you recover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cs typeface="Calibri"/>
              </a:rPr>
              <a:t>How much information is that? </a:t>
            </a:r>
          </a:p>
          <a:p>
            <a:endParaRPr lang="en-US" sz="2400" dirty="0" smtClean="0">
              <a:cs typeface="Calibri"/>
            </a:endParaRPr>
          </a:p>
          <a:p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83198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815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-1" y="44906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cs typeface="Calibri"/>
              </a:rPr>
              <a:t> must store enough information to let you recover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cs typeface="Calibri"/>
              </a:rPr>
              <a:t>How much information is that? </a:t>
            </a:r>
          </a:p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cs typeface="Calibri"/>
              </a:rPr>
              <a:t> could be anywhere within distance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cs typeface="Calibri"/>
              </a:rPr>
              <a:t>, so at least </a:t>
            </a:r>
            <a:r>
              <a:rPr lang="en-US" sz="2400" dirty="0" err="1" smtClean="0">
                <a:latin typeface="Times New Roman"/>
                <a:cs typeface="Times New Roman"/>
              </a:rPr>
              <a:t>log|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|</a:t>
            </a:r>
            <a:r>
              <a:rPr lang="en-US" sz="2400" dirty="0" smtClean="0">
                <a:cs typeface="Calibri"/>
              </a:rPr>
              <a:t> bits</a:t>
            </a:r>
          </a:p>
          <a:p>
            <a:r>
              <a:rPr lang="en-US" sz="2400" dirty="0" smtClean="0">
                <a:cs typeface="Calibri"/>
              </a:rPr>
              <a:t>That could be more than the entire entropy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endParaRPr lang="en-US" sz="2400" dirty="0">
              <a:solidFill>
                <a:srgbClr val="000000"/>
              </a:solidFill>
              <a:cs typeface="Times New Roman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cs typeface="Times New Roman"/>
              </a:rPr>
              <a:t>E.g., </a:t>
            </a:r>
            <a:r>
              <a:rPr lang="en-US" sz="2000" dirty="0" err="1" smtClean="0">
                <a:solidFill>
                  <a:srgbClr val="000000"/>
                </a:solidFill>
                <a:cs typeface="Times New Roman"/>
              </a:rPr>
              <a:t>IrisCode</a:t>
            </a:r>
            <a:r>
              <a:rPr lang="en-US" sz="20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log|</a:t>
            </a:r>
            <a:r>
              <a:rPr lang="en-US" sz="20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|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smtClean="0">
                <a:cs typeface="Calibri"/>
              </a:rPr>
              <a:t>≈ 900, entropy only about 250</a:t>
            </a:r>
          </a:p>
          <a:p>
            <a:r>
              <a:rPr lang="en-US" sz="2400" dirty="0" smtClean="0">
                <a:cs typeface="Calibri"/>
              </a:rPr>
              <a:t>No security left (can be made rigorous for large classes of sources)</a:t>
            </a:r>
          </a:p>
          <a:p>
            <a:r>
              <a:rPr lang="en-US" sz="2400" dirty="0" smtClean="0">
                <a:cs typeface="Calibri"/>
              </a:rPr>
              <a:t>So we give up on trying to recover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400" dirty="0" smtClean="0">
                <a:cs typeface="Calibri"/>
              </a:rPr>
              <a:t>New approach!</a:t>
            </a:r>
          </a:p>
          <a:p>
            <a:pPr marL="0" indent="0">
              <a:buNone/>
            </a:pP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83198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841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59" grpId="0"/>
      <p:bldP spid="67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729" y="1291444"/>
            <a:ext cx="4963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Consider some distribution for </a:t>
            </a:r>
            <a:r>
              <a:rPr lang="en-US" sz="2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0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Suppose entropy &lt; errors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That is, entropy &lt; </a:t>
            </a:r>
            <a:r>
              <a:rPr lang="en-US" sz="2000" dirty="0" smtClean="0">
                <a:latin typeface="Times New Roman"/>
                <a:cs typeface="Times New Roman"/>
              </a:rPr>
              <a:t>log</a:t>
            </a:r>
            <a:r>
              <a:rPr lang="en-US" sz="2000" dirty="0" smtClean="0"/>
              <a:t> </a:t>
            </a:r>
            <a:r>
              <a:rPr lang="en-US" sz="2000" dirty="0">
                <a:latin typeface="Times New Roman"/>
                <a:cs typeface="Times New Roman"/>
              </a:rPr>
              <a:t>|</a:t>
            </a:r>
            <a:r>
              <a:rPr lang="en-US" sz="20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|</a:t>
            </a:r>
            <a:r>
              <a:rPr lang="en-US" sz="2000" dirty="0">
                <a:cs typeface="Calibri"/>
              </a:rPr>
              <a:t> 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Then it could have fewer than </a:t>
            </a:r>
            <a:r>
              <a:rPr lang="en-US" sz="2000" dirty="0">
                <a:latin typeface="Times New Roman"/>
                <a:cs typeface="Times New Roman"/>
              </a:rPr>
              <a:t>|</a:t>
            </a:r>
            <a:r>
              <a:rPr lang="en-US" sz="20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|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smtClean="0">
                <a:cs typeface="Calibri"/>
              </a:rPr>
              <a:t> points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cs typeface="Calibri"/>
              </a:rPr>
              <a:t>So it could</a:t>
            </a:r>
            <a:r>
              <a:rPr lang="en-US" sz="2000" dirty="0" smtClean="0"/>
              <a:t>, in principle, lie in a single ball</a:t>
            </a:r>
            <a:endParaRPr lang="en-US" sz="2000" baseline="-25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 matter what we do, adversary can</a:t>
            </a:r>
            <a:br>
              <a:rPr lang="en-US" sz="2000" dirty="0" smtClean="0"/>
            </a:br>
            <a:r>
              <a:rPr lang="en-US" sz="2000" dirty="0" smtClean="0"/>
              <a:t>get the output by running</a:t>
            </a:r>
            <a:r>
              <a:rPr lang="en-US" sz="2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Rep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/>
              <a:t>on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000" dirty="0" smtClean="0"/>
              <a:t>= center of that ball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 security!</a:t>
            </a:r>
          </a:p>
        </p:txBody>
      </p:sp>
      <p:sp>
        <p:nvSpPr>
          <p:cNvPr id="7" name="Oval 6"/>
          <p:cNvSpPr/>
          <p:nvPr/>
        </p:nvSpPr>
        <p:spPr>
          <a:xfrm>
            <a:off x="5090063" y="2765285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252399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3479911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67568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14071" y="30681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7350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786971" y="42778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294395" y="29697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976437" y="356368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424284" y="440116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976437" y="41206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5244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503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657082" y="30681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79228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822194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3294103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857500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315486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46" name="Rectangle 36"/>
          <p:cNvSpPr>
            <a:spLocks noChangeArrowheads="1"/>
          </p:cNvSpPr>
          <p:nvPr/>
        </p:nvSpPr>
        <p:spPr bwMode="auto">
          <a:xfrm>
            <a:off x="149567" y="5398464"/>
            <a:ext cx="8890000" cy="84474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Moral: our constructions will work only for some distributions </a:t>
            </a:r>
            <a:br>
              <a:rPr lang="en-US" sz="2400" b="1" dirty="0" smtClean="0"/>
            </a:br>
            <a:r>
              <a:rPr lang="en-US" sz="2400" b="1" dirty="0" smtClean="0"/>
              <a:t>(not “any distribution of a given entropy” like prior work)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832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9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4" grpId="0" animBg="1"/>
      <p:bldP spid="37" grpId="0" animBg="1"/>
      <p:bldP spid="38" grpId="0"/>
      <p:bldP spid="41" grpId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624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81150" y="223605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p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660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20815</TotalTime>
  <Words>2132</Words>
  <Application>Microsoft Macintosh PowerPoint</Application>
  <PresentationFormat>On-screen Show (4:3)</PresentationFormat>
  <Paragraphs>487</Paragraphs>
  <Slides>26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Key Derivation  from  Noisy Sources with More Errors than Entropy</vt:lpstr>
      <vt:lpstr>Key Derivation from Noisy Sources</vt:lpstr>
      <vt:lpstr>Fuzzy Extractors  [BennettBrassardRobert85] …lots of work…  [DodisOstrovskyReyzinSmith04] … </vt:lpstr>
      <vt:lpstr>Fuzzy Extractors  [BennettBrassardRobert85] …lots of work…  [DodisOstrovskyReyzinSmith04] … </vt:lpstr>
      <vt:lpstr>Fuzzy Extractors  [BennettBrassardRobert85] …lots of work…  [DodisOstrovskyReyzinSmith04] … </vt:lpstr>
      <vt:lpstr>Problem with Secure Sketches</vt:lpstr>
      <vt:lpstr>Problem with Secure Sketches</vt:lpstr>
      <vt:lpstr>Is it possible to handle  “more errors than entropy”?</vt:lpstr>
      <vt:lpstr>Idea: “encrypt” r using parts of w</vt:lpstr>
      <vt:lpstr>Idea: “encrypt” r using parts of w</vt:lpstr>
      <vt:lpstr>Idea: “encrypt” r using parts of w</vt:lpstr>
      <vt:lpstr>Idea: “encrypt” r using parts of w</vt:lpstr>
      <vt:lpstr>Idea: “encrypt” r using parts of w</vt:lpstr>
      <vt:lpstr>How to implement locks?</vt:lpstr>
      <vt:lpstr>How to implement locks?</vt:lpstr>
      <vt:lpstr>How good is this construction?</vt:lpstr>
      <vt:lpstr>How good is this construction?</vt:lpstr>
      <vt:lpstr>How good is this construction?</vt:lpstr>
      <vt:lpstr>Can we do better?</vt:lpstr>
      <vt:lpstr>Can we do better?</vt:lpstr>
      <vt:lpstr>Can we do better?</vt:lpstr>
      <vt:lpstr>Can we do better?</vt:lpstr>
      <vt:lpstr>Can we do better?</vt:lpstr>
      <vt:lpstr>Can we do better?</vt:lpstr>
      <vt:lpstr>Can we do better?</vt:lpstr>
      <vt:lpstr>Conclusion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Leonid Reyzin</cp:lastModifiedBy>
  <cp:revision>493</cp:revision>
  <dcterms:created xsi:type="dcterms:W3CDTF">2013-03-29T19:18:32Z</dcterms:created>
  <dcterms:modified xsi:type="dcterms:W3CDTF">2014-09-29T12:36:38Z</dcterms:modified>
</cp:coreProperties>
</file>