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vml" ContentType="application/vnd.openxmlformats-officedocument.vmlDrawing"/>
  <Default Extension="png" ContentType="image/pn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3.xml" ContentType="application/vnd.openxmlformats-officedocument.presentationml.notesSlide+xml"/>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28.bin" ContentType="application/vnd.openxmlformats-officedocument.oleObject"/>
  <Override PartName="/ppt/embeddings/oleObject29.bin" ContentType="application/vnd.openxmlformats-officedocument.oleObject"/>
  <Override PartName="/ppt/embeddings/oleObject30.bin" ContentType="application/vnd.openxmlformats-officedocument.oleObject"/>
  <Override PartName="/ppt/embeddings/oleObject31.bin" ContentType="application/vnd.openxmlformats-officedocument.oleObject"/>
  <Override PartName="/ppt/embeddings/oleObject32.bin" ContentType="application/vnd.openxmlformats-officedocument.oleObject"/>
  <Override PartName="/ppt/embeddings/oleObject33.bin" ContentType="application/vnd.openxmlformats-officedocument.oleObject"/>
  <Override PartName="/ppt/embeddings/oleObject34.bin" ContentType="application/vnd.openxmlformats-officedocument.oleObject"/>
  <Override PartName="/ppt/embeddings/oleObject35.bin" ContentType="application/vnd.openxmlformats-officedocument.oleObject"/>
  <Override PartName="/ppt/embeddings/oleObject36.bin" ContentType="application/vnd.openxmlformats-officedocument.oleObject"/>
  <Override PartName="/ppt/embeddings/oleObject37.bin" ContentType="application/vnd.openxmlformats-officedocument.oleObject"/>
  <Override PartName="/ppt/embeddings/oleObject38.bin" ContentType="application/vnd.openxmlformats-officedocument.oleObject"/>
  <Override PartName="/ppt/embeddings/oleObject39.bin" ContentType="application/vnd.openxmlformats-officedocument.oleObject"/>
  <Override PartName="/ppt/embeddings/oleObject40.bin" ContentType="application/vnd.openxmlformats-officedocument.oleObject"/>
  <Override PartName="/ppt/embeddings/oleObject41.bin" ContentType="application/vnd.openxmlformats-officedocument.oleObject"/>
  <Override PartName="/ppt/embeddings/oleObject42.bin" ContentType="application/vnd.openxmlformats-officedocument.oleObject"/>
  <Override PartName="/ppt/embeddings/oleObject43.bin" ContentType="application/vnd.openxmlformats-officedocument.oleObject"/>
  <Override PartName="/ppt/embeddings/oleObject44.bin" ContentType="application/vnd.openxmlformats-officedocument.oleObject"/>
  <Override PartName="/ppt/embeddings/oleObject45.bin" ContentType="application/vnd.openxmlformats-officedocument.oleObject"/>
  <Override PartName="/ppt/embeddings/oleObject46.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sldIdLst>
    <p:sldId id="257" r:id="rId2"/>
    <p:sldId id="259" r:id="rId3"/>
    <p:sldId id="308" r:id="rId4"/>
    <p:sldId id="365" r:id="rId5"/>
    <p:sldId id="366" r:id="rId6"/>
    <p:sldId id="367" r:id="rId7"/>
    <p:sldId id="368" r:id="rId8"/>
    <p:sldId id="370" r:id="rId9"/>
    <p:sldId id="369" r:id="rId10"/>
    <p:sldId id="371" r:id="rId11"/>
    <p:sldId id="372" r:id="rId12"/>
    <p:sldId id="373" r:id="rId13"/>
    <p:sldId id="375" r:id="rId14"/>
    <p:sldId id="374" r:id="rId15"/>
    <p:sldId id="376" r:id="rId16"/>
    <p:sldId id="377" r:id="rId17"/>
    <p:sldId id="378" r:id="rId18"/>
    <p:sldId id="379" r:id="rId19"/>
    <p:sldId id="382" r:id="rId20"/>
    <p:sldId id="380" r:id="rId21"/>
    <p:sldId id="381" r:id="rId22"/>
    <p:sldId id="383" r:id="rId23"/>
    <p:sldId id="384" r:id="rId24"/>
    <p:sldId id="385" r:id="rId25"/>
    <p:sldId id="388" r:id="rId26"/>
    <p:sldId id="386" r:id="rId27"/>
    <p:sldId id="389" r:id="rId28"/>
    <p:sldId id="390" r:id="rId29"/>
    <p:sldId id="391" r:id="rId30"/>
    <p:sldId id="392" r:id="rId31"/>
    <p:sldId id="393" r:id="rId32"/>
    <p:sldId id="394" r:id="rId33"/>
    <p:sldId id="395" r:id="rId34"/>
    <p:sldId id="396" r:id="rId35"/>
    <p:sldId id="397" r:id="rId36"/>
    <p:sldId id="398" r:id="rId37"/>
    <p:sldId id="399" r:id="rId38"/>
    <p:sldId id="400"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2A0FF"/>
    <a:srgbClr val="0011B2"/>
    <a:srgbClr val="DE0055"/>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30717" autoAdjust="0"/>
    <p:restoredTop sz="89599" autoAdjust="0"/>
  </p:normalViewPr>
  <p:slideViewPr>
    <p:cSldViewPr snapToGrid="0" snapToObjects="1">
      <p:cViewPr>
        <p:scale>
          <a:sx n="95" d="100"/>
          <a:sy n="95" d="100"/>
        </p:scale>
        <p:origin x="-648" y="-128"/>
      </p:cViewPr>
      <p:guideLst>
        <p:guide orient="horz" pos="2160"/>
        <p:guide pos="2880"/>
      </p:guideLst>
    </p:cSldViewPr>
  </p:slideViewPr>
  <p:notesTextViewPr>
    <p:cViewPr>
      <p:scale>
        <a:sx n="100" d="100"/>
        <a:sy n="100" d="100"/>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notesMaster" Target="notesMasters/notesMaster1.xml"/><Relationship Id="rId41" Type="http://schemas.openxmlformats.org/officeDocument/2006/relationships/printerSettings" Target="printerSettings/printerSettings1.bin"/><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 Id="rId2" Type="http://schemas.openxmlformats.org/officeDocument/2006/relationships/image" Target="../media/image6.emf"/><Relationship Id="rId3" Type="http://schemas.openxmlformats.org/officeDocument/2006/relationships/image" Target="../media/image7.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1E4532-0A1D-7741-B7F8-C491C4C533AD}" type="datetimeFigureOut">
              <a:rPr lang="en-US" smtClean="0"/>
              <a:t>2/17/14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F37516-47F0-4541-821C-B489248754D7}" type="slidenum">
              <a:rPr lang="en-US" smtClean="0"/>
              <a:t>‹#›</a:t>
            </a:fld>
            <a:endParaRPr lang="en-US"/>
          </a:p>
        </p:txBody>
      </p:sp>
    </p:spTree>
    <p:extLst>
      <p:ext uri="{BB962C8B-B14F-4D97-AF65-F5344CB8AC3E}">
        <p14:creationId xmlns:p14="http://schemas.microsoft.com/office/powerpoint/2010/main" val="178084572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5"/>
          <p:cNvSpPr>
            <a:spLocks noGrp="1" noChangeArrowheads="1"/>
          </p:cNvSpPr>
          <p:nvPr>
            <p:ph type="sldNum" sz="quarter" idx="5"/>
          </p:nvPr>
        </p:nvSpPr>
        <p:spPr>
          <a:ln/>
        </p:spPr>
        <p:txBody>
          <a:bodyPr/>
          <a:lstStyle/>
          <a:p>
            <a:fld id="{538FCF78-6F42-DD47-BFB7-03FB0C2A10DA}" type="slidenum">
              <a:rPr lang="en-US" altLang="en-US"/>
              <a:pPr/>
              <a:t>1</a:t>
            </a:fld>
            <a:endParaRPr lang="en-US" altLang="en-US"/>
          </a:p>
        </p:txBody>
      </p:sp>
      <p:sp>
        <p:nvSpPr>
          <p:cNvPr id="5122" name="Rectangle 2"/>
          <p:cNvSpPr>
            <a:spLocks noChangeArrowheads="1"/>
          </p:cNvSpPr>
          <p:nvPr/>
        </p:nvSpPr>
        <p:spPr bwMode="auto">
          <a:xfrm>
            <a:off x="3884613" y="0"/>
            <a:ext cx="2973387"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3" name="Rectangle 3"/>
          <p:cNvSpPr>
            <a:spLocks noChangeArrowheads="1"/>
          </p:cNvSpPr>
          <p:nvPr/>
        </p:nvSpPr>
        <p:spPr bwMode="auto">
          <a:xfrm>
            <a:off x="3884613" y="8686800"/>
            <a:ext cx="2973387" cy="457200"/>
          </a:xfrm>
          <a:prstGeom prst="rect">
            <a:avLst/>
          </a:prstGeom>
          <a:noFill/>
          <a:ln w="9525">
            <a:noFill/>
            <a:miter lim="800000"/>
            <a:headEnd/>
            <a:tailEnd/>
          </a:ln>
          <a:effectLst/>
        </p:spPr>
        <p:txBody>
          <a:bodyPr lIns="19050" tIns="0" rIns="19050" bIns="0" anchor="b">
            <a:prstTxWarp prst="textNoShape">
              <a:avLst/>
            </a:prstTxWarp>
          </a:bodyPr>
          <a:lstStyle/>
          <a:p>
            <a:pPr algn="r"/>
            <a:r>
              <a:rPr lang="en-US" altLang="en-US" sz="1000" i="1">
                <a:latin typeface="Times New Roman" pitchFamily="-110" charset="0"/>
              </a:rPr>
              <a:t>1</a:t>
            </a:r>
          </a:p>
        </p:txBody>
      </p:sp>
      <p:sp>
        <p:nvSpPr>
          <p:cNvPr id="5124"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5"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6" name="Rectangle 6"/>
          <p:cNvSpPr>
            <a:spLocks noChangeArrowheads="1"/>
          </p:cNvSpPr>
          <p:nvPr/>
        </p:nvSpPr>
        <p:spPr bwMode="auto">
          <a:xfrm>
            <a:off x="3883025" y="0"/>
            <a:ext cx="2974975"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7" name="Rectangle 7"/>
          <p:cNvSpPr>
            <a:spLocks noChangeArrowheads="1"/>
          </p:cNvSpPr>
          <p:nvPr/>
        </p:nvSpPr>
        <p:spPr bwMode="auto">
          <a:xfrm>
            <a:off x="3883025" y="8686800"/>
            <a:ext cx="2974975" cy="457200"/>
          </a:xfrm>
          <a:prstGeom prst="rect">
            <a:avLst/>
          </a:prstGeom>
          <a:noFill/>
          <a:ln w="9525">
            <a:noFill/>
            <a:miter lim="800000"/>
            <a:headEnd/>
            <a:tailEnd/>
          </a:ln>
          <a:effectLst/>
        </p:spPr>
        <p:txBody>
          <a:bodyPr lIns="19050" tIns="0" rIns="19050" bIns="0" anchor="b">
            <a:prstTxWarp prst="textNoShape">
              <a:avLst/>
            </a:prstTxWarp>
          </a:bodyPr>
          <a:lstStyle/>
          <a:p>
            <a:pPr algn="r"/>
            <a:r>
              <a:rPr lang="en-US" altLang="en-US" sz="1000" i="1">
                <a:latin typeface="Times New Roman" pitchFamily="-110" charset="0"/>
              </a:rPr>
              <a:t>1</a:t>
            </a:r>
          </a:p>
        </p:txBody>
      </p:sp>
      <p:sp>
        <p:nvSpPr>
          <p:cNvPr id="5128" name="Rectangle 8"/>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9" name="Rectangle 9"/>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30" name="Rectangle 10"/>
          <p:cNvSpPr>
            <a:spLocks noGrp="1" noRot="1" noChangeAspect="1" noChangeArrowheads="1" noTextEdit="1"/>
          </p:cNvSpPr>
          <p:nvPr>
            <p:ph type="sldImg"/>
          </p:nvPr>
        </p:nvSpPr>
        <p:spPr>
          <a:ln cap="flat"/>
        </p:spPr>
      </p:sp>
      <p:sp>
        <p:nvSpPr>
          <p:cNvPr id="5131" name="Rectangle 11"/>
          <p:cNvSpPr>
            <a:spLocks noGrp="1" noChangeArrowheads="1"/>
          </p:cNvSpPr>
          <p:nvPr>
            <p:ph type="body" idx="1"/>
          </p:nvPr>
        </p:nvSpPr>
        <p:spPr>
          <a:ln/>
        </p:spPr>
        <p:txBody>
          <a:bodyPr/>
          <a:lstStyle/>
          <a:p>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perform cryptographic authentication we need</a:t>
            </a:r>
            <a:r>
              <a:rPr lang="en-US" baseline="0" dirty="0" smtClean="0"/>
              <a:t> to get a key from somewhere.  There are many different possible sources for a key: a password, a physical token, a biometric.  </a:t>
            </a:r>
          </a:p>
          <a:p>
            <a:r>
              <a:rPr lang="en-US" baseline="0" dirty="0" smtClean="0"/>
              <a:t>&lt;click&gt;</a:t>
            </a:r>
          </a:p>
          <a:p>
            <a:r>
              <a:rPr lang="en-US" baseline="0" dirty="0" smtClean="0"/>
              <a:t>Often the sources that have enough randomness or entropy to derive a key are noisy.  </a:t>
            </a:r>
          </a:p>
          <a:p>
            <a:r>
              <a:rPr lang="en-US" baseline="0" dirty="0" smtClean="0"/>
              <a:t>Two good examples of this are physically </a:t>
            </a:r>
            <a:r>
              <a:rPr lang="en-US" baseline="0" dirty="0" err="1" smtClean="0"/>
              <a:t>unclonable</a:t>
            </a:r>
            <a:r>
              <a:rPr lang="en-US" baseline="0" dirty="0" smtClean="0"/>
              <a:t> functions and biometrics.  </a:t>
            </a:r>
          </a:p>
          <a:p>
            <a:r>
              <a:rPr lang="en-US" baseline="0" dirty="0" smtClean="0"/>
              <a:t>&lt;click, click, click&gt;</a:t>
            </a:r>
          </a:p>
          <a:p>
            <a:r>
              <a:rPr lang="en-US" baseline="0" dirty="0" smtClean="0"/>
              <a:t>We will call the initial reading of a particular source, w_0.  </a:t>
            </a:r>
          </a:p>
          <a:p>
            <a:r>
              <a:rPr lang="en-US" baseline="0" dirty="0" smtClean="0"/>
              <a:t>&lt;click&gt;</a:t>
            </a:r>
          </a:p>
          <a:p>
            <a:r>
              <a:rPr lang="en-US" baseline="0" dirty="0" smtClean="0"/>
              <a:t>We call a source noisy if subsequent readings w_1 are not equal,</a:t>
            </a:r>
          </a:p>
          <a:p>
            <a:r>
              <a:rPr lang="en-US" baseline="0" dirty="0" smtClean="0"/>
              <a:t>&lt;click&gt;</a:t>
            </a:r>
          </a:p>
          <a:p>
            <a:r>
              <a:rPr lang="en-US" baseline="0" dirty="0" smtClean="0"/>
              <a:t>to the initial reading but their distance is bounded.</a:t>
            </a:r>
          </a:p>
          <a:p>
            <a:r>
              <a:rPr lang="en-US" baseline="0" dirty="0" smtClean="0"/>
              <a:t>We want a tool that is able to derive a stable/repeatable key from this source.  We should be able to produce a key from either w_0 or w_1.</a:t>
            </a:r>
          </a:p>
          <a:p>
            <a:r>
              <a:rPr lang="en-US" baseline="0" dirty="0" smtClean="0"/>
              <a:t>&lt;click&gt;</a:t>
            </a:r>
          </a:p>
          <a:p>
            <a:r>
              <a:rPr lang="en-US" baseline="0" dirty="0" smtClean="0"/>
              <a:t>However, to have any notion of security, we must be sure that different samples of the source (e.g. two people’s fingerprints) don’t map to the same key.  So there is an inherit tradeoff between the errors we try and correct and the strength of our resulting key.</a:t>
            </a:r>
          </a:p>
          <a:p>
            <a:endParaRPr lang="en-US" baseline="0" dirty="0" smtClean="0"/>
          </a:p>
        </p:txBody>
      </p:sp>
      <p:sp>
        <p:nvSpPr>
          <p:cNvPr id="4" name="Slide Number Placeholder 3"/>
          <p:cNvSpPr>
            <a:spLocks noGrp="1"/>
          </p:cNvSpPr>
          <p:nvPr>
            <p:ph type="sldNum" sz="quarter" idx="10"/>
          </p:nvPr>
        </p:nvSpPr>
        <p:spPr/>
        <p:txBody>
          <a:bodyPr/>
          <a:lstStyle/>
          <a:p>
            <a:fld id="{78F37516-47F0-4541-821C-B489248754D7}" type="slidenum">
              <a:rPr lang="en-US" smtClean="0"/>
              <a:t>2</a:t>
            </a:fld>
            <a:endParaRPr lang="en-US"/>
          </a:p>
        </p:txBody>
      </p:sp>
    </p:spTree>
    <p:extLst>
      <p:ext uri="{BB962C8B-B14F-4D97-AF65-F5344CB8AC3E}">
        <p14:creationId xmlns:p14="http://schemas.microsoft.com/office/powerpoint/2010/main" val="2725941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Fuzzy</a:t>
            </a:r>
            <a:r>
              <a:rPr lang="en-US" baseline="0" dirty="0" smtClean="0"/>
              <a:t> extractors are the tool to create a reliable key from a noisy source.  </a:t>
            </a:r>
          </a:p>
          <a:p>
            <a:r>
              <a:rPr lang="en-US" baseline="0" dirty="0" smtClean="0"/>
              <a:t>&lt;click&gt;</a:t>
            </a:r>
          </a:p>
          <a:p>
            <a:r>
              <a:rPr lang="en-US" baseline="0" dirty="0" smtClean="0"/>
              <a:t>In order to create a good key a minimum condition is that our source is high entropy.  We will use the cryptographic notion of min-entropy</a:t>
            </a:r>
          </a:p>
          <a:p>
            <a:r>
              <a:rPr lang="en-US" baseline="0" dirty="0" smtClean="0"/>
              <a:t>&lt;click&gt;</a:t>
            </a:r>
          </a:p>
          <a:p>
            <a:r>
              <a:rPr lang="en-US" baseline="0" dirty="0" smtClean="0"/>
              <a:t>This is denoted H infinity.  It means that no outcome in the distribution is too likely.  That is, every possible outcome has probability no more than 2^{-k}.</a:t>
            </a:r>
          </a:p>
          <a:p>
            <a:r>
              <a:rPr lang="en-US" baseline="0" dirty="0" smtClean="0"/>
              <a:t>&lt;click&gt;</a:t>
            </a:r>
            <a:br>
              <a:rPr lang="en-US" baseline="0" dirty="0" smtClean="0"/>
            </a:br>
            <a:r>
              <a:rPr lang="en-US" baseline="0" dirty="0" smtClean="0"/>
              <a:t>Back to fuzzy extractors, they derive stable keys from high min-entropy sources.  They were introduced by </a:t>
            </a:r>
            <a:r>
              <a:rPr lang="en-US" baseline="0" dirty="0" err="1" smtClean="0"/>
              <a:t>Dodis</a:t>
            </a:r>
            <a:r>
              <a:rPr lang="en-US" baseline="0" dirty="0" smtClean="0"/>
              <a:t>, </a:t>
            </a:r>
            <a:r>
              <a:rPr lang="en-US" baseline="0" dirty="0" err="1" smtClean="0"/>
              <a:t>Ostrovsky</a:t>
            </a:r>
            <a:r>
              <a:rPr lang="en-US" baseline="0" dirty="0" smtClean="0"/>
              <a:t>, </a:t>
            </a:r>
            <a:r>
              <a:rPr lang="en-US" baseline="0" dirty="0" err="1" smtClean="0"/>
              <a:t>Reyzin</a:t>
            </a:r>
            <a:r>
              <a:rPr lang="en-US" baseline="0" dirty="0" smtClean="0"/>
              <a:t>, and Smith in 2004.</a:t>
            </a:r>
          </a:p>
          <a:p>
            <a:r>
              <a:rPr lang="en-US" baseline="0" dirty="0" smtClean="0"/>
              <a:t>&lt;click&gt;</a:t>
            </a:r>
          </a:p>
          <a:p>
            <a:r>
              <a:rPr lang="en-US" baseline="0" dirty="0" smtClean="0"/>
              <a:t>The basic setting is we have an algorithm Gen that takes the source value w_0 and produces a key.</a:t>
            </a:r>
          </a:p>
          <a:p>
            <a:r>
              <a:rPr lang="en-US" baseline="0" dirty="0" smtClean="0"/>
              <a:t>&lt;click&gt;</a:t>
            </a:r>
          </a:p>
          <a:p>
            <a:r>
              <a:rPr lang="en-US" baseline="0" dirty="0" smtClean="0"/>
              <a:t>It also produces a helper value p.  This helper value exists so we can reproduce the key.</a:t>
            </a:r>
          </a:p>
          <a:p>
            <a:r>
              <a:rPr lang="en-US" baseline="0" dirty="0" smtClean="0"/>
              <a:t>&lt;click&gt;</a:t>
            </a:r>
          </a:p>
          <a:p>
            <a:r>
              <a:rPr lang="en-US" baseline="0" dirty="0" smtClean="0"/>
              <a:t>The algorithm Rep accomplishes this goal.  It takes the helper value output by Gen and new reading of the source w_1.  If the distance between w_0 and w_1 is small, &lt;click&gt; it produces the same key.</a:t>
            </a:r>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3</a:t>
            </a:fld>
            <a:endParaRPr lang="en-US"/>
          </a:p>
        </p:txBody>
      </p:sp>
    </p:spTree>
    <p:extLst>
      <p:ext uri="{BB962C8B-B14F-4D97-AF65-F5344CB8AC3E}">
        <p14:creationId xmlns:p14="http://schemas.microsoft.com/office/powerpoint/2010/main" val="2570286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6183B97-7D03-374D-AECD-E740583BEFF3}" type="datetimeFigureOut">
              <a:rPr lang="en-US" smtClean="0"/>
              <a:t>2/17/14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4271891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183B97-7D03-374D-AECD-E740583BEFF3}" type="datetimeFigureOut">
              <a:rPr lang="en-US" smtClean="0"/>
              <a:t>2/17/14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2164812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183B97-7D03-374D-AECD-E740583BEFF3}" type="datetimeFigureOut">
              <a:rPr lang="en-US" smtClean="0"/>
              <a:t>2/17/14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1982225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183B97-7D03-374D-AECD-E740583BEFF3}" type="datetimeFigureOut">
              <a:rPr lang="en-US" smtClean="0"/>
              <a:t>2/17/14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225366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183B97-7D03-374D-AECD-E740583BEFF3}" type="datetimeFigureOut">
              <a:rPr lang="en-US" smtClean="0"/>
              <a:t>2/17/14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4101552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6183B97-7D03-374D-AECD-E740583BEFF3}" type="datetimeFigureOut">
              <a:rPr lang="en-US" smtClean="0"/>
              <a:t>2/17/14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4061636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6183B97-7D03-374D-AECD-E740583BEFF3}" type="datetimeFigureOut">
              <a:rPr lang="en-US" smtClean="0"/>
              <a:t>2/17/14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3603225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183B97-7D03-374D-AECD-E740583BEFF3}" type="datetimeFigureOut">
              <a:rPr lang="en-US" smtClean="0"/>
              <a:t>2/17/14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1577113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183B97-7D03-374D-AECD-E740583BEFF3}" type="datetimeFigureOut">
              <a:rPr lang="en-US" smtClean="0"/>
              <a:t>2/17/14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1221251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183B97-7D03-374D-AECD-E740583BEFF3}" type="datetimeFigureOut">
              <a:rPr lang="en-US" smtClean="0"/>
              <a:t>2/17/14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3400140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183B97-7D03-374D-AECD-E740583BEFF3}" type="datetimeFigureOut">
              <a:rPr lang="en-US" smtClean="0"/>
              <a:t>2/17/14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144486991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183B97-7D03-374D-AECD-E740583BEFF3}" type="datetimeFigureOut">
              <a:rPr lang="en-US" smtClean="0"/>
              <a:t>2/17/14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D7421F-71E7-F748-8E9F-5BC3CDBE49C2}" type="slidenum">
              <a:rPr lang="en-US" smtClean="0"/>
              <a:t>‹#›</a:t>
            </a:fld>
            <a:endParaRPr lang="en-US"/>
          </a:p>
        </p:txBody>
      </p:sp>
    </p:spTree>
    <p:extLst>
      <p:ext uri="{BB962C8B-B14F-4D97-AF65-F5344CB8AC3E}">
        <p14:creationId xmlns:p14="http://schemas.microsoft.com/office/powerpoint/2010/main" val="698301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7.bin"/><Relationship Id="rId4" Type="http://schemas.openxmlformats.org/officeDocument/2006/relationships/image" Target="../media/image6.emf"/><Relationship Id="rId5" Type="http://schemas.openxmlformats.org/officeDocument/2006/relationships/oleObject" Target="../embeddings/oleObject8.bin"/><Relationship Id="rId6" Type="http://schemas.openxmlformats.org/officeDocument/2006/relationships/image" Target="../media/image7.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9.bin"/><Relationship Id="rId4" Type="http://schemas.openxmlformats.org/officeDocument/2006/relationships/image" Target="../media/image6.emf"/><Relationship Id="rId5" Type="http://schemas.openxmlformats.org/officeDocument/2006/relationships/oleObject" Target="../embeddings/oleObject10.bin"/><Relationship Id="rId6" Type="http://schemas.openxmlformats.org/officeDocument/2006/relationships/image" Target="../media/image7.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1.bin"/><Relationship Id="rId4" Type="http://schemas.openxmlformats.org/officeDocument/2006/relationships/image" Target="../media/image6.emf"/><Relationship Id="rId5" Type="http://schemas.openxmlformats.org/officeDocument/2006/relationships/oleObject" Target="../embeddings/oleObject12.bin"/><Relationship Id="rId6" Type="http://schemas.openxmlformats.org/officeDocument/2006/relationships/image" Target="../media/image7.e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3.bin"/><Relationship Id="rId4" Type="http://schemas.openxmlformats.org/officeDocument/2006/relationships/image" Target="../media/image6.emf"/><Relationship Id="rId5" Type="http://schemas.openxmlformats.org/officeDocument/2006/relationships/oleObject" Target="../embeddings/oleObject14.bin"/><Relationship Id="rId6" Type="http://schemas.openxmlformats.org/officeDocument/2006/relationships/image" Target="../media/image7.e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5.bin"/><Relationship Id="rId4" Type="http://schemas.openxmlformats.org/officeDocument/2006/relationships/image" Target="../media/image6.emf"/><Relationship Id="rId5" Type="http://schemas.openxmlformats.org/officeDocument/2006/relationships/oleObject" Target="../embeddings/oleObject16.bin"/><Relationship Id="rId6" Type="http://schemas.openxmlformats.org/officeDocument/2006/relationships/image" Target="../media/image7.e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7.bin"/><Relationship Id="rId4" Type="http://schemas.openxmlformats.org/officeDocument/2006/relationships/image" Target="../media/image6.emf"/><Relationship Id="rId5" Type="http://schemas.openxmlformats.org/officeDocument/2006/relationships/oleObject" Target="../embeddings/oleObject18.bin"/><Relationship Id="rId6" Type="http://schemas.openxmlformats.org/officeDocument/2006/relationships/image" Target="../media/image7.e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9.bin"/><Relationship Id="rId4" Type="http://schemas.openxmlformats.org/officeDocument/2006/relationships/image" Target="../media/image6.emf"/><Relationship Id="rId5" Type="http://schemas.openxmlformats.org/officeDocument/2006/relationships/oleObject" Target="../embeddings/oleObject20.bin"/><Relationship Id="rId6" Type="http://schemas.openxmlformats.org/officeDocument/2006/relationships/image" Target="../media/image7.e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1.bin"/><Relationship Id="rId4" Type="http://schemas.openxmlformats.org/officeDocument/2006/relationships/image" Target="../media/image6.emf"/><Relationship Id="rId5" Type="http://schemas.openxmlformats.org/officeDocument/2006/relationships/oleObject" Target="../embeddings/oleObject22.bin"/><Relationship Id="rId6" Type="http://schemas.openxmlformats.org/officeDocument/2006/relationships/image" Target="../media/image7.emf"/><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oleObject" Target="../embeddings/oleObject1.bin"/><Relationship Id="rId8" Type="http://schemas.openxmlformats.org/officeDocument/2006/relationships/image" Target="../media/image1.emf"/><Relationship Id="rId9" Type="http://schemas.openxmlformats.org/officeDocument/2006/relationships/oleObject" Target="../embeddings/oleObject2.bin"/><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3.bin"/><Relationship Id="rId4" Type="http://schemas.openxmlformats.org/officeDocument/2006/relationships/image" Target="../media/image6.emf"/><Relationship Id="rId5" Type="http://schemas.openxmlformats.org/officeDocument/2006/relationships/oleObject" Target="../embeddings/oleObject24.bin"/><Relationship Id="rId6" Type="http://schemas.openxmlformats.org/officeDocument/2006/relationships/image" Target="../media/image7.e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5.bin"/><Relationship Id="rId4" Type="http://schemas.openxmlformats.org/officeDocument/2006/relationships/image" Target="../media/image6.emf"/><Relationship Id="rId5" Type="http://schemas.openxmlformats.org/officeDocument/2006/relationships/oleObject" Target="../embeddings/oleObject26.bin"/><Relationship Id="rId6" Type="http://schemas.openxmlformats.org/officeDocument/2006/relationships/image" Target="../media/image7.emf"/><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7.bin"/><Relationship Id="rId4" Type="http://schemas.openxmlformats.org/officeDocument/2006/relationships/image" Target="../media/image6.emf"/><Relationship Id="rId5" Type="http://schemas.openxmlformats.org/officeDocument/2006/relationships/oleObject" Target="../embeddings/oleObject28.bin"/><Relationship Id="rId6" Type="http://schemas.openxmlformats.org/officeDocument/2006/relationships/image" Target="../media/image7.emf"/><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9.bin"/><Relationship Id="rId4" Type="http://schemas.openxmlformats.org/officeDocument/2006/relationships/image" Target="../media/image6.emf"/><Relationship Id="rId5" Type="http://schemas.openxmlformats.org/officeDocument/2006/relationships/oleObject" Target="../embeddings/oleObject30.bin"/><Relationship Id="rId6" Type="http://schemas.openxmlformats.org/officeDocument/2006/relationships/image" Target="../media/image7.emf"/><Relationship Id="rId1" Type="http://schemas.openxmlformats.org/officeDocument/2006/relationships/vmlDrawing" Target="../drawings/vmlDrawing15.vml"/><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1.bin"/><Relationship Id="rId4" Type="http://schemas.openxmlformats.org/officeDocument/2006/relationships/image" Target="../media/image6.emf"/><Relationship Id="rId5" Type="http://schemas.openxmlformats.org/officeDocument/2006/relationships/oleObject" Target="../embeddings/oleObject32.bin"/><Relationship Id="rId6" Type="http://schemas.openxmlformats.org/officeDocument/2006/relationships/image" Target="../media/image7.emf"/><Relationship Id="rId1" Type="http://schemas.openxmlformats.org/officeDocument/2006/relationships/vmlDrawing" Target="../drawings/vmlDrawing16.v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3.bin"/><Relationship Id="rId4" Type="http://schemas.openxmlformats.org/officeDocument/2006/relationships/image" Target="../media/image10.emf"/><Relationship Id="rId1" Type="http://schemas.openxmlformats.org/officeDocument/2006/relationships/vmlDrawing" Target="../drawings/vmlDrawing17.v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4.bin"/><Relationship Id="rId4" Type="http://schemas.openxmlformats.org/officeDocument/2006/relationships/image" Target="../media/image10.emf"/><Relationship Id="rId1" Type="http://schemas.openxmlformats.org/officeDocument/2006/relationships/vmlDrawing" Target="../drawings/vmlDrawing18.vm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5.bin"/><Relationship Id="rId4" Type="http://schemas.openxmlformats.org/officeDocument/2006/relationships/image" Target="../media/image6.emf"/><Relationship Id="rId5" Type="http://schemas.openxmlformats.org/officeDocument/2006/relationships/oleObject" Target="../embeddings/oleObject36.bin"/><Relationship Id="rId6" Type="http://schemas.openxmlformats.org/officeDocument/2006/relationships/image" Target="../media/image7.emf"/><Relationship Id="rId1" Type="http://schemas.openxmlformats.org/officeDocument/2006/relationships/vmlDrawing" Target="../drawings/vmlDrawing19.vml"/><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7.bin"/><Relationship Id="rId4" Type="http://schemas.openxmlformats.org/officeDocument/2006/relationships/image" Target="../media/image6.emf"/><Relationship Id="rId5" Type="http://schemas.openxmlformats.org/officeDocument/2006/relationships/oleObject" Target="../embeddings/oleObject38.bin"/><Relationship Id="rId6" Type="http://schemas.openxmlformats.org/officeDocument/2006/relationships/image" Target="../media/image7.emf"/><Relationship Id="rId1" Type="http://schemas.openxmlformats.org/officeDocument/2006/relationships/vmlDrawing" Target="../drawings/vmlDrawing20.v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oleObject" Target="../embeddings/oleObject3.bin"/><Relationship Id="rId5" Type="http://schemas.openxmlformats.org/officeDocument/2006/relationships/image" Target="../media/image5.emf"/><Relationship Id="rId6" Type="http://schemas.openxmlformats.org/officeDocument/2006/relationships/oleObject" Target="../embeddings/oleObject4.bin"/><Relationship Id="rId7" Type="http://schemas.openxmlformats.org/officeDocument/2006/relationships/image" Target="../media/image6.emf"/><Relationship Id="rId8" Type="http://schemas.openxmlformats.org/officeDocument/2006/relationships/oleObject" Target="../embeddings/oleObject5.bin"/><Relationship Id="rId9" Type="http://schemas.openxmlformats.org/officeDocument/2006/relationships/image" Target="../media/image7.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9.bin"/><Relationship Id="rId4" Type="http://schemas.openxmlformats.org/officeDocument/2006/relationships/image" Target="../media/image6.emf"/><Relationship Id="rId1" Type="http://schemas.openxmlformats.org/officeDocument/2006/relationships/vmlDrawing" Target="../drawings/vmlDrawing21.vml"/><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40.bin"/><Relationship Id="rId4" Type="http://schemas.openxmlformats.org/officeDocument/2006/relationships/image" Target="../media/image6.emf"/><Relationship Id="rId1" Type="http://schemas.openxmlformats.org/officeDocument/2006/relationships/vmlDrawing" Target="../drawings/vmlDrawing22.vml"/><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41.bin"/><Relationship Id="rId4" Type="http://schemas.openxmlformats.org/officeDocument/2006/relationships/image" Target="../media/image6.emf"/><Relationship Id="rId1" Type="http://schemas.openxmlformats.org/officeDocument/2006/relationships/vmlDrawing" Target="../drawings/vmlDrawing23.v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42.bin"/><Relationship Id="rId4" Type="http://schemas.openxmlformats.org/officeDocument/2006/relationships/image" Target="../media/image6.emf"/><Relationship Id="rId1" Type="http://schemas.openxmlformats.org/officeDocument/2006/relationships/vmlDrawing" Target="../drawings/vmlDrawing24.vml"/><Relationship Id="rId2"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43.bin"/><Relationship Id="rId4" Type="http://schemas.openxmlformats.org/officeDocument/2006/relationships/image" Target="../media/image6.emf"/><Relationship Id="rId1" Type="http://schemas.openxmlformats.org/officeDocument/2006/relationships/vmlDrawing" Target="../drawings/vmlDrawing25.vml"/><Relationship Id="rId2"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44.bin"/><Relationship Id="rId4" Type="http://schemas.openxmlformats.org/officeDocument/2006/relationships/image" Target="../media/image6.emf"/><Relationship Id="rId1" Type="http://schemas.openxmlformats.org/officeDocument/2006/relationships/vmlDrawing" Target="../drawings/vmlDrawing26.vml"/><Relationship Id="rId2"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45.bin"/><Relationship Id="rId4" Type="http://schemas.openxmlformats.org/officeDocument/2006/relationships/image" Target="../media/image6.emf"/><Relationship Id="rId1" Type="http://schemas.openxmlformats.org/officeDocument/2006/relationships/vmlDrawing" Target="../drawings/vmlDrawing27.vml"/><Relationship Id="rId2"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46.bin"/><Relationship Id="rId4" Type="http://schemas.openxmlformats.org/officeDocument/2006/relationships/image" Target="../media/image6.emf"/><Relationship Id="rId1" Type="http://schemas.openxmlformats.org/officeDocument/2006/relationships/vmlDrawing" Target="../drawings/vmlDrawing28.vml"/><Relationship Id="rId2"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6.bin"/><Relationship Id="rId4" Type="http://schemas.openxmlformats.org/officeDocument/2006/relationships/image" Target="../media/image8.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9061"/>
            <a:ext cx="7772400" cy="1470025"/>
          </a:xfrm>
        </p:spPr>
        <p:txBody>
          <a:bodyPr>
            <a:normAutofit fontScale="90000"/>
          </a:bodyPr>
          <a:lstStyle/>
          <a:p>
            <a:r>
              <a:rPr lang="en-US" dirty="0" smtClean="0"/>
              <a:t>Key Derivation from Noisy Sources with More Errors Than Entropy</a:t>
            </a:r>
            <a:endParaRPr lang="en-US" dirty="0"/>
          </a:p>
        </p:txBody>
      </p:sp>
      <p:sp>
        <p:nvSpPr>
          <p:cNvPr id="4110" name="Text Box 14"/>
          <p:cNvSpPr txBox="1">
            <a:spLocks noGrp="1" noChangeArrowheads="1"/>
          </p:cNvSpPr>
          <p:nvPr>
            <p:ph type="subTitle" sz="quarter" idx="1"/>
          </p:nvPr>
        </p:nvSpPr>
        <p:spPr>
          <a:xfrm>
            <a:off x="832104" y="3820302"/>
            <a:ext cx="7479792" cy="1792224"/>
          </a:xfrm>
          <a:noFill/>
          <a:ln/>
        </p:spPr>
        <p:txBody>
          <a:bodyPr/>
          <a:lstStyle/>
          <a:p>
            <a:r>
              <a:rPr lang="en-US" altLang="en-US" sz="2400" dirty="0" smtClean="0">
                <a:solidFill>
                  <a:schemeClr val="tx1"/>
                </a:solidFill>
              </a:rPr>
              <a:t>Ran Canetti</a:t>
            </a:r>
            <a:r>
              <a:rPr lang="en-US" altLang="en-US" sz="2400" i="1" dirty="0" smtClean="0">
                <a:solidFill>
                  <a:schemeClr val="tx1"/>
                </a:solidFill>
              </a:rPr>
              <a:t> Benjamin Fuller</a:t>
            </a:r>
            <a:r>
              <a:rPr lang="en-US" altLang="en-US" sz="2400" dirty="0" smtClean="0">
                <a:solidFill>
                  <a:srgbClr val="000000"/>
                </a:solidFill>
              </a:rPr>
              <a:t> Omer </a:t>
            </a:r>
            <a:r>
              <a:rPr lang="en-US" altLang="en-US" sz="2400" dirty="0" err="1" smtClean="0">
                <a:solidFill>
                  <a:srgbClr val="000000"/>
                </a:solidFill>
              </a:rPr>
              <a:t>Paneth</a:t>
            </a:r>
            <a:r>
              <a:rPr lang="en-US" altLang="en-US" sz="2400" dirty="0" smtClean="0">
                <a:solidFill>
                  <a:srgbClr val="000000"/>
                </a:solidFill>
              </a:rPr>
              <a:t> </a:t>
            </a:r>
            <a:r>
              <a:rPr lang="en-US" altLang="en-US" sz="2400" dirty="0" smtClean="0">
                <a:solidFill>
                  <a:srgbClr val="000000"/>
                </a:solidFill>
              </a:rPr>
              <a:t>Leonid </a:t>
            </a:r>
            <a:r>
              <a:rPr lang="en-US" altLang="en-US" sz="2400" dirty="0" err="1" smtClean="0">
                <a:solidFill>
                  <a:srgbClr val="000000"/>
                </a:solidFill>
              </a:rPr>
              <a:t>Reyzin</a:t>
            </a:r>
            <a:endParaRPr lang="en-US" altLang="en-US" sz="2400" dirty="0">
              <a:solidFill>
                <a:srgbClr val="000000"/>
              </a:solidFill>
            </a:endParaRPr>
          </a:p>
          <a:p>
            <a:endParaRPr lang="en-US" altLang="en-US" sz="2000" dirty="0" smtClean="0"/>
          </a:p>
          <a:p>
            <a:r>
              <a:rPr lang="en-US" altLang="en-US" sz="2000" dirty="0" smtClean="0">
                <a:solidFill>
                  <a:schemeClr val="tx1"/>
                </a:solidFill>
              </a:rPr>
              <a:t>April 2, 2014</a:t>
            </a:r>
            <a:endParaRPr lang="en-US" altLang="en-US" sz="2000" dirty="0">
              <a:solidFill>
                <a:schemeClr val="tx1"/>
              </a:solidFill>
            </a:endParaRPr>
          </a:p>
        </p:txBody>
      </p:sp>
    </p:spTree>
    <p:extLst>
      <p:ext uri="{BB962C8B-B14F-4D97-AF65-F5344CB8AC3E}">
        <p14:creationId xmlns:p14="http://schemas.microsoft.com/office/powerpoint/2010/main" val="332428167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162"/>
            <a:ext cx="8229600" cy="1143000"/>
          </a:xfrm>
        </p:spPr>
        <p:txBody>
          <a:bodyPr/>
          <a:lstStyle/>
          <a:p>
            <a:r>
              <a:rPr lang="en-US" dirty="0" smtClean="0"/>
              <a:t>Point Obfuscation</a:t>
            </a:r>
            <a:endParaRPr lang="en-US" dirty="0"/>
          </a:p>
        </p:txBody>
      </p:sp>
      <p:sp>
        <p:nvSpPr>
          <p:cNvPr id="6" name="Rectangle 5"/>
          <p:cNvSpPr/>
          <p:nvPr/>
        </p:nvSpPr>
        <p:spPr>
          <a:xfrm rot="5400000">
            <a:off x="5080000" y="2730500"/>
            <a:ext cx="3937000" cy="2032000"/>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Content Placeholder 2"/>
          <p:cNvSpPr txBox="1">
            <a:spLocks/>
          </p:cNvSpPr>
          <p:nvPr/>
        </p:nvSpPr>
        <p:spPr>
          <a:xfrm>
            <a:off x="88900" y="800100"/>
            <a:ext cx="4572000" cy="59182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smtClean="0"/>
              <a:t>An obfuscator </a:t>
            </a:r>
            <a:r>
              <a:rPr lang="en-US" sz="2800" i="1" dirty="0" smtClean="0">
                <a:latin typeface="Baoli SC Regular"/>
                <a:cs typeface="Baoli SC Regular"/>
              </a:rPr>
              <a:t>O</a:t>
            </a:r>
            <a:r>
              <a:rPr lang="en-US" sz="2800" dirty="0" smtClean="0"/>
              <a:t> transforms a program </a:t>
            </a:r>
            <a:r>
              <a:rPr lang="en-US" sz="2800" i="1" dirty="0" smtClean="0">
                <a:latin typeface="Times New Roman"/>
                <a:cs typeface="Times New Roman"/>
              </a:rPr>
              <a:t>I</a:t>
            </a:r>
            <a:r>
              <a:rPr lang="en-US" sz="2800" dirty="0" smtClean="0"/>
              <a:t> into a </a:t>
            </a:r>
            <a:br>
              <a:rPr lang="en-US" sz="2800" dirty="0" smtClean="0"/>
            </a:br>
            <a:r>
              <a:rPr lang="en-US" sz="2800" dirty="0" smtClean="0"/>
              <a:t>“black-box”</a:t>
            </a:r>
          </a:p>
          <a:p>
            <a:pPr marL="0" indent="0">
              <a:buNone/>
            </a:pPr>
            <a:r>
              <a:rPr lang="en-US" sz="2000" dirty="0" smtClean="0"/>
              <a:t>        </a:t>
            </a:r>
            <a:r>
              <a:rPr lang="en-US" sz="2000" dirty="0"/>
              <a:t>[</a:t>
            </a:r>
            <a:r>
              <a:rPr lang="en-US" sz="2000" dirty="0" err="1"/>
              <a:t>BarakGoldreichImpagliazzo</a:t>
            </a:r>
            <a:r>
              <a:rPr lang="en-US" sz="2000" dirty="0"/>
              <a:t/>
            </a:r>
            <a:br>
              <a:rPr lang="en-US" sz="2000" dirty="0"/>
            </a:br>
            <a:r>
              <a:rPr lang="en-US" sz="2000" dirty="0"/>
              <a:t>        RudichSahaiVadhanYang01</a:t>
            </a:r>
            <a:r>
              <a:rPr lang="en-US" sz="2000" dirty="0" smtClean="0"/>
              <a:t>]</a:t>
            </a:r>
            <a:endParaRPr lang="en-US" sz="2800" dirty="0" smtClean="0"/>
          </a:p>
          <a:p>
            <a:endParaRPr lang="en-US" sz="2800" dirty="0" smtClean="0"/>
          </a:p>
          <a:p>
            <a:r>
              <a:rPr lang="en-US" sz="2800" dirty="0" smtClean="0"/>
              <a:t>Possible for point programs </a:t>
            </a:r>
            <a:br>
              <a:rPr lang="en-US" sz="2800" dirty="0" smtClean="0"/>
            </a:br>
            <a:r>
              <a:rPr lang="en-US" sz="2800" dirty="0" smtClean="0"/>
              <a:t/>
            </a:r>
            <a:br>
              <a:rPr lang="en-US" sz="2800" dirty="0" smtClean="0"/>
            </a:br>
            <a:r>
              <a:rPr lang="en-US" sz="2400" dirty="0" smtClean="0">
                <a:solidFill>
                  <a:srgbClr val="FFFFFF"/>
                </a:solidFill>
              </a:rPr>
              <a:t>(we use need a version achievable under number-theoretic assumptions due to </a:t>
            </a:r>
            <a:r>
              <a:rPr lang="en-US" sz="1800" dirty="0" smtClean="0">
                <a:solidFill>
                  <a:srgbClr val="FFFFFF"/>
                </a:solidFill>
              </a:rPr>
              <a:t>[BitanskiCanetti10]</a:t>
            </a:r>
            <a:r>
              <a:rPr lang="en-US" sz="2400" dirty="0" smtClean="0">
                <a:solidFill>
                  <a:srgbClr val="FFFFFF"/>
                </a:solidFill>
              </a:rPr>
              <a:t> )</a:t>
            </a:r>
          </a:p>
          <a:p>
            <a:endParaRPr lang="en-US" sz="2000" dirty="0"/>
          </a:p>
        </p:txBody>
      </p:sp>
      <p:pic>
        <p:nvPicPr>
          <p:cNvPr id="20" name="Picture 19" descr="800px-4_bit_counter.sv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5239720" y="2826781"/>
            <a:ext cx="3447080" cy="1831261"/>
          </a:xfrm>
          <a:prstGeom prst="rect">
            <a:avLst/>
          </a:prstGeom>
        </p:spPr>
      </p:pic>
      <p:sp>
        <p:nvSpPr>
          <p:cNvPr id="21" name="Rectangle 20"/>
          <p:cNvSpPr/>
          <p:nvPr/>
        </p:nvSpPr>
        <p:spPr>
          <a:xfrm>
            <a:off x="5748978" y="1112838"/>
            <a:ext cx="567044" cy="584776"/>
          </a:xfrm>
          <a:prstGeom prst="rect">
            <a:avLst/>
          </a:prstGeom>
        </p:spPr>
        <p:txBody>
          <a:bodyPr wrap="square">
            <a:spAutoFit/>
          </a:bodyPr>
          <a:lstStyle/>
          <a:p>
            <a:r>
              <a:rPr lang="en-US" sz="3200" i="1" dirty="0" smtClean="0">
                <a:latin typeface="Times New Roman"/>
                <a:cs typeface="Times New Roman"/>
              </a:rPr>
              <a:t>I</a:t>
            </a:r>
            <a:endParaRPr lang="en-US" sz="3200" i="1" dirty="0"/>
          </a:p>
        </p:txBody>
      </p:sp>
      <p:sp>
        <p:nvSpPr>
          <p:cNvPr id="22" name="Rectangle 21"/>
          <p:cNvSpPr/>
          <p:nvPr/>
        </p:nvSpPr>
        <p:spPr>
          <a:xfrm rot="5400000">
            <a:off x="5080000" y="2730500"/>
            <a:ext cx="3937000" cy="203200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 name="Straight Connector 22"/>
          <p:cNvCxnSpPr/>
          <p:nvPr/>
        </p:nvCxnSpPr>
        <p:spPr>
          <a:xfrm rot="5400000" flipV="1">
            <a:off x="5891797" y="4480242"/>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rot="5400000" flipV="1">
            <a:off x="5891797" y="2555189"/>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rot="5400000" flipV="1">
            <a:off x="5891797" y="3477610"/>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rot="5400000" flipV="1">
            <a:off x="8191501" y="3296295"/>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672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748978" y="1112663"/>
            <a:ext cx="3056244" cy="584776"/>
          </a:xfrm>
          <a:prstGeom prst="rect">
            <a:avLst/>
          </a:prstGeom>
        </p:spPr>
        <p:txBody>
          <a:bodyPr wrap="square">
            <a:spAutoFit/>
          </a:bodyPr>
          <a:lstStyle/>
          <a:p>
            <a:r>
              <a:rPr lang="en-US" sz="3200" i="1" dirty="0" err="1" smtClean="0">
                <a:latin typeface="Times New Roman"/>
                <a:cs typeface="Times New Roman"/>
              </a:rPr>
              <a:t>I</a:t>
            </a:r>
            <a:r>
              <a:rPr lang="en-US" sz="3200" i="1" baseline="-25000" dirty="0" err="1" smtClean="0">
                <a:latin typeface="Times New Roman"/>
                <a:cs typeface="Times New Roman"/>
              </a:rPr>
              <a:t>w</a:t>
            </a:r>
            <a:r>
              <a:rPr lang="en-US" sz="3200" dirty="0" smtClean="0">
                <a:latin typeface="Times New Roman"/>
                <a:cs typeface="Times New Roman"/>
              </a:rPr>
              <a:t>(</a:t>
            </a:r>
            <a:r>
              <a:rPr lang="en-US" sz="3200" i="1" dirty="0" smtClean="0">
                <a:latin typeface="Times New Roman"/>
                <a:cs typeface="Times New Roman"/>
              </a:rPr>
              <a:t>x</a:t>
            </a:r>
            <a:r>
              <a:rPr lang="en-US" sz="3200" dirty="0" smtClean="0">
                <a:latin typeface="Times New Roman"/>
                <a:cs typeface="Times New Roman"/>
              </a:rPr>
              <a:t>) = 1 </a:t>
            </a:r>
            <a:r>
              <a:rPr lang="en-US" sz="3200" dirty="0" err="1" smtClean="0">
                <a:latin typeface="Calibri"/>
                <a:cs typeface="Calibri"/>
              </a:rPr>
              <a:t>iff</a:t>
            </a:r>
            <a:r>
              <a:rPr lang="en-US" sz="3200" dirty="0" smtClean="0">
                <a:latin typeface="Calibri"/>
                <a:cs typeface="Calibri"/>
              </a:rPr>
              <a:t> </a:t>
            </a:r>
            <a:r>
              <a:rPr lang="en-US" sz="3200" dirty="0" smtClean="0">
                <a:latin typeface="Times New Roman"/>
                <a:cs typeface="Times New Roman"/>
              </a:rPr>
              <a:t>x=w </a:t>
            </a:r>
            <a:endParaRPr lang="en-US" sz="3200" baseline="-25000" dirty="0"/>
          </a:p>
        </p:txBody>
      </p:sp>
      <p:sp>
        <p:nvSpPr>
          <p:cNvPr id="2" name="Title 1"/>
          <p:cNvSpPr>
            <a:spLocks noGrp="1"/>
          </p:cNvSpPr>
          <p:nvPr>
            <p:ph type="title"/>
          </p:nvPr>
        </p:nvSpPr>
        <p:spPr>
          <a:xfrm>
            <a:off x="457200" y="-30162"/>
            <a:ext cx="8229600" cy="1143000"/>
          </a:xfrm>
        </p:spPr>
        <p:txBody>
          <a:bodyPr/>
          <a:lstStyle/>
          <a:p>
            <a:r>
              <a:rPr lang="en-US" dirty="0" smtClean="0"/>
              <a:t>Point Obfuscation</a:t>
            </a:r>
            <a:endParaRPr lang="en-US" dirty="0"/>
          </a:p>
        </p:txBody>
      </p:sp>
      <p:sp>
        <p:nvSpPr>
          <p:cNvPr id="13" name="Content Placeholder 2"/>
          <p:cNvSpPr txBox="1">
            <a:spLocks/>
          </p:cNvSpPr>
          <p:nvPr/>
        </p:nvSpPr>
        <p:spPr>
          <a:xfrm>
            <a:off x="88900" y="800100"/>
            <a:ext cx="4572000" cy="59182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smtClean="0"/>
              <a:t>An obfuscator </a:t>
            </a:r>
            <a:r>
              <a:rPr lang="en-US" sz="2800" i="1" dirty="0" smtClean="0">
                <a:latin typeface="Baoli SC Regular"/>
                <a:cs typeface="Baoli SC Regular"/>
              </a:rPr>
              <a:t>O</a:t>
            </a:r>
            <a:r>
              <a:rPr lang="en-US" sz="2800" dirty="0" smtClean="0"/>
              <a:t> transforms a program </a:t>
            </a:r>
            <a:r>
              <a:rPr lang="en-US" sz="2800" i="1" dirty="0" smtClean="0">
                <a:latin typeface="Times New Roman"/>
                <a:cs typeface="Times New Roman"/>
              </a:rPr>
              <a:t>I</a:t>
            </a:r>
            <a:r>
              <a:rPr lang="en-US" sz="2800" dirty="0" smtClean="0"/>
              <a:t> into a </a:t>
            </a:r>
            <a:br>
              <a:rPr lang="en-US" sz="2800" dirty="0" smtClean="0"/>
            </a:br>
            <a:r>
              <a:rPr lang="en-US" sz="2800" dirty="0" smtClean="0"/>
              <a:t>“black-box”</a:t>
            </a:r>
          </a:p>
          <a:p>
            <a:pPr marL="0" indent="0">
              <a:buFont typeface="Arial"/>
              <a:buNone/>
            </a:pPr>
            <a:r>
              <a:rPr lang="en-US" sz="2000" dirty="0" smtClean="0"/>
              <a:t>        [</a:t>
            </a:r>
            <a:r>
              <a:rPr lang="en-US" sz="2000" dirty="0" err="1" smtClean="0"/>
              <a:t>BarakGoldreichImpagliazzo</a:t>
            </a:r>
            <a:r>
              <a:rPr lang="en-US" sz="2000" dirty="0" smtClean="0"/>
              <a:t/>
            </a:r>
            <a:br>
              <a:rPr lang="en-US" sz="2000" dirty="0" smtClean="0"/>
            </a:br>
            <a:r>
              <a:rPr lang="en-US" sz="2000" dirty="0" smtClean="0"/>
              <a:t>        RudichSahaiVadhanYang01]</a:t>
            </a:r>
            <a:endParaRPr lang="en-US" sz="2800" dirty="0" smtClean="0"/>
          </a:p>
          <a:p>
            <a:endParaRPr lang="en-US" sz="2800" dirty="0" smtClean="0"/>
          </a:p>
          <a:p>
            <a:r>
              <a:rPr lang="en-US" sz="2800" dirty="0" smtClean="0"/>
              <a:t>Possible for point programs </a:t>
            </a:r>
            <a:br>
              <a:rPr lang="en-US" sz="2800" dirty="0" smtClean="0"/>
            </a:br>
            <a:endParaRPr lang="en-US" sz="2800" dirty="0" smtClean="0"/>
          </a:p>
          <a:p>
            <a:pPr lvl="1"/>
            <a:r>
              <a:rPr lang="en-US" sz="2000" dirty="0" smtClean="0"/>
              <a:t>We use a version achievable under number-theoretic assumptions </a:t>
            </a:r>
            <a:r>
              <a:rPr lang="en-US" sz="1800" dirty="0" smtClean="0"/>
              <a:t>[BitanskiCanetti10]</a:t>
            </a:r>
            <a:r>
              <a:rPr lang="en-US" dirty="0" smtClean="0"/>
              <a:t> </a:t>
            </a:r>
          </a:p>
          <a:p>
            <a:endParaRPr lang="en-US" sz="2000" dirty="0"/>
          </a:p>
        </p:txBody>
      </p:sp>
      <p:sp>
        <p:nvSpPr>
          <p:cNvPr id="22" name="Rectangle 21"/>
          <p:cNvSpPr/>
          <p:nvPr/>
        </p:nvSpPr>
        <p:spPr>
          <a:xfrm rot="5400000">
            <a:off x="5080000" y="2730500"/>
            <a:ext cx="3937000" cy="2032000"/>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3" name="Picture 22" descr="800px-4_bit_counter.sv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5239720" y="2826781"/>
            <a:ext cx="3447080" cy="1831261"/>
          </a:xfrm>
          <a:prstGeom prst="rect">
            <a:avLst/>
          </a:prstGeom>
        </p:spPr>
      </p:pic>
      <p:sp>
        <p:nvSpPr>
          <p:cNvPr id="24" name="Rectangle 23"/>
          <p:cNvSpPr/>
          <p:nvPr/>
        </p:nvSpPr>
        <p:spPr>
          <a:xfrm>
            <a:off x="5748978" y="1112838"/>
            <a:ext cx="567044" cy="584776"/>
          </a:xfrm>
          <a:prstGeom prst="rect">
            <a:avLst/>
          </a:prstGeom>
        </p:spPr>
        <p:txBody>
          <a:bodyPr wrap="square">
            <a:spAutoFit/>
          </a:bodyPr>
          <a:lstStyle/>
          <a:p>
            <a:r>
              <a:rPr lang="en-US" sz="3200" i="1" dirty="0" smtClean="0">
                <a:latin typeface="Times New Roman"/>
                <a:cs typeface="Times New Roman"/>
              </a:rPr>
              <a:t>I</a:t>
            </a:r>
            <a:endParaRPr lang="en-US" sz="3200" i="1" dirty="0"/>
          </a:p>
        </p:txBody>
      </p:sp>
      <p:sp>
        <p:nvSpPr>
          <p:cNvPr id="25" name="Rectangle 24"/>
          <p:cNvSpPr/>
          <p:nvPr/>
        </p:nvSpPr>
        <p:spPr>
          <a:xfrm rot="5400000">
            <a:off x="5080000" y="2730500"/>
            <a:ext cx="3937000" cy="203200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6" name="Straight Connector 25"/>
          <p:cNvCxnSpPr/>
          <p:nvPr/>
        </p:nvCxnSpPr>
        <p:spPr>
          <a:xfrm rot="5400000" flipV="1">
            <a:off x="5891797" y="4480242"/>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rot="5400000" flipV="1">
            <a:off x="5891797" y="2555189"/>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rot="5400000" flipV="1">
            <a:off x="5891797" y="3477610"/>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rot="5400000" flipV="1">
            <a:off x="8191501" y="3296295"/>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56742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#1</a:t>
            </a:r>
            <a:endParaRPr lang="en-US" dirty="0"/>
          </a:p>
        </p:txBody>
      </p:sp>
      <p:sp>
        <p:nvSpPr>
          <p:cNvPr id="3" name="Content Placeholder 2"/>
          <p:cNvSpPr>
            <a:spLocks noGrp="1"/>
          </p:cNvSpPr>
          <p:nvPr>
            <p:ph idx="1"/>
          </p:nvPr>
        </p:nvSpPr>
        <p:spPr>
          <a:xfrm>
            <a:off x="457200" y="1163637"/>
            <a:ext cx="4800600" cy="2532063"/>
          </a:xfrm>
        </p:spPr>
        <p:txBody>
          <a:bodyPr/>
          <a:lstStyle/>
          <a:p>
            <a:r>
              <a:rPr lang="en-US" dirty="0" smtClean="0"/>
              <a:t>Hide </a:t>
            </a:r>
            <a:r>
              <a:rPr lang="en-US" i="1" dirty="0" smtClean="0">
                <a:latin typeface="Times New Roman"/>
                <a:cs typeface="Times New Roman"/>
              </a:rPr>
              <a:t>w</a:t>
            </a:r>
            <a:r>
              <a:rPr lang="en-US" baseline="-25000" dirty="0" smtClean="0">
                <a:latin typeface="Times New Roman"/>
                <a:cs typeface="Times New Roman"/>
              </a:rPr>
              <a:t>0</a:t>
            </a:r>
            <a:r>
              <a:rPr lang="en-US" dirty="0" smtClean="0"/>
              <a:t> using obfuscation</a:t>
            </a:r>
          </a:p>
          <a:p>
            <a:r>
              <a:rPr lang="en-US" dirty="0" smtClean="0"/>
              <a:t>Can check if </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 = </a:t>
            </a:r>
            <a:r>
              <a:rPr lang="en-US" i="1" dirty="0" smtClean="0">
                <a:latin typeface="Times New Roman"/>
                <a:cs typeface="Times New Roman"/>
              </a:rPr>
              <a:t>w</a:t>
            </a:r>
            <a:r>
              <a:rPr lang="en-US" baseline="-25000" dirty="0" smtClean="0">
                <a:latin typeface="Times New Roman"/>
                <a:cs typeface="Times New Roman"/>
              </a:rPr>
              <a:t>0 </a:t>
            </a:r>
            <a:r>
              <a:rPr lang="en-US" dirty="0" smtClean="0">
                <a:latin typeface="Calibri"/>
                <a:cs typeface="Calibri"/>
              </a:rPr>
              <a:t>without revealing </a:t>
            </a:r>
            <a:r>
              <a:rPr lang="en-US" i="1" dirty="0" smtClean="0">
                <a:latin typeface="Times New Roman"/>
                <a:cs typeface="Times New Roman"/>
              </a:rPr>
              <a:t>w</a:t>
            </a:r>
            <a:r>
              <a:rPr lang="en-US" baseline="-25000" dirty="0" smtClean="0">
                <a:latin typeface="Times New Roman"/>
                <a:cs typeface="Times New Roman"/>
              </a:rPr>
              <a:t>0</a:t>
            </a: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251243" y="5185556"/>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52770" y="4650145"/>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5" name="Object 14"/>
          <p:cNvGraphicFramePr>
            <a:graphicFrameLocks noChangeAspect="1"/>
          </p:cNvGraphicFramePr>
          <p:nvPr>
            <p:extLst>
              <p:ext uri="{D42A27DB-BD31-4B8C-83A1-F6EECF244321}">
                <p14:modId xmlns:p14="http://schemas.microsoft.com/office/powerpoint/2010/main" val="4018305302"/>
              </p:ext>
            </p:extLst>
          </p:nvPr>
        </p:nvGraphicFramePr>
        <p:xfrm>
          <a:off x="4326178" y="5204558"/>
          <a:ext cx="242888" cy="287338"/>
        </p:xfrm>
        <a:graphic>
          <a:graphicData uri="http://schemas.openxmlformats.org/presentationml/2006/ole">
            <mc:AlternateContent xmlns:mc="http://schemas.openxmlformats.org/markup-compatibility/2006">
              <mc:Choice xmlns:v="urn:schemas-microsoft-com:vml" Requires="v">
                <p:oleObj spid="_x0000_s1148"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6178" y="5204558"/>
                        <a:ext cx="242888" cy="287338"/>
                      </a:xfrm>
                      <a:prstGeom prst="rect">
                        <a:avLst/>
                      </a:prstGeom>
                    </p:spPr>
                  </p:pic>
                </p:oleObj>
              </mc:Fallback>
            </mc:AlternateContent>
          </a:graphicData>
        </a:graphic>
      </p:graphicFrame>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1979061215"/>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149" name="Equation" r:id="rId5" imgW="177800" imgH="203200" progId="Equation.3">
                  <p:embed/>
                </p:oleObj>
              </mc:Choice>
              <mc:Fallback>
                <p:oleObj name="Equation" r:id="rId5" imgW="177800" imgH="203200" progId="Equation.3">
                  <p:embed/>
                  <p:pic>
                    <p:nvPicPr>
                      <p:cNvPr id="0" name=""/>
                      <p:cNvPicPr/>
                      <p:nvPr/>
                    </p:nvPicPr>
                    <p:blipFill>
                      <a:blip r:embed="rId6"/>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23" name="TextBox 22"/>
          <p:cNvSpPr txBox="1"/>
          <p:nvPr/>
        </p:nvSpPr>
        <p:spPr>
          <a:xfrm>
            <a:off x="818135" y="4597562"/>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cxnSp>
        <p:nvCxnSpPr>
          <p:cNvPr id="34" name="Elbow Connector 33"/>
          <p:cNvCxnSpPr>
            <a:endCxn id="33" idx="1"/>
          </p:cNvCxnSpPr>
          <p:nvPr/>
        </p:nvCxnSpPr>
        <p:spPr>
          <a:xfrm flipV="1">
            <a:off x="5261311" y="5663702"/>
            <a:ext cx="633768" cy="289202"/>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bwMode="auto">
          <a:xfrm>
            <a:off x="6575016" y="5648621"/>
            <a:ext cx="765584"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1" name="Rectangle 40"/>
          <p:cNvSpPr/>
          <p:nvPr/>
        </p:nvSpPr>
        <p:spPr>
          <a:xfrm>
            <a:off x="6594010" y="52235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Two Problems:</a:t>
            </a:r>
          </a:p>
          <a:p>
            <a:pPr>
              <a:defRPr/>
            </a:pPr>
            <a:r>
              <a:rPr lang="en-US" sz="2400" b="1" dirty="0">
                <a:cs typeface="Calibri"/>
              </a:rPr>
              <a:t>No </a:t>
            </a:r>
            <a:r>
              <a:rPr lang="en-US" sz="2400" b="1" dirty="0" smtClean="0">
                <a:cs typeface="Calibri"/>
              </a:rPr>
              <a:t>key</a:t>
            </a:r>
            <a:endParaRPr lang="en-US" sz="2400" b="1" dirty="0" smtClean="0">
              <a:latin typeface="Calibri"/>
              <a:cs typeface="Calibri"/>
            </a:endParaRPr>
          </a:p>
          <a:p>
            <a:pPr>
              <a:defRPr/>
            </a:pPr>
            <a:r>
              <a:rPr lang="en-US" sz="2400" b="1" dirty="0" smtClean="0">
                <a:latin typeface="Calibri"/>
                <a:cs typeface="Calibri"/>
              </a:rPr>
              <a:t>No error tolerance</a:t>
            </a:r>
          </a:p>
        </p:txBody>
      </p:sp>
      <p:cxnSp>
        <p:nvCxnSpPr>
          <p:cNvPr id="45" name="Straight Arrow Connector 44"/>
          <p:cNvCxnSpPr/>
          <p:nvPr/>
        </p:nvCxnSpPr>
        <p:spPr bwMode="auto">
          <a:xfrm>
            <a:off x="5296387" y="5496388"/>
            <a:ext cx="573292" cy="20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48" name="Group 47"/>
          <p:cNvGrpSpPr/>
          <p:nvPr/>
        </p:nvGrpSpPr>
        <p:grpSpPr>
          <a:xfrm>
            <a:off x="2638016" y="5268523"/>
            <a:ext cx="679937" cy="484949"/>
            <a:chOff x="2516879" y="5230389"/>
            <a:chExt cx="679937" cy="484949"/>
          </a:xfrm>
        </p:grpSpPr>
        <p:sp>
          <p:nvSpPr>
            <p:cNvPr id="49" name="Rectangle 48"/>
            <p:cNvSpPr/>
            <p:nvPr/>
          </p:nvSpPr>
          <p:spPr>
            <a:xfrm>
              <a:off x="2516879" y="5230389"/>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ectangle 49"/>
            <p:cNvSpPr/>
            <p:nvPr/>
          </p:nvSpPr>
          <p:spPr>
            <a:xfrm>
              <a:off x="2560238" y="5253646"/>
              <a:ext cx="443626"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i="1" baseline="-25000" dirty="0" smtClean="0">
                  <a:solidFill>
                    <a:srgbClr val="FFFFFF"/>
                  </a:solidFill>
                  <a:latin typeface="Times New Roman"/>
                  <a:cs typeface="Times New Roman"/>
                </a:rPr>
                <a:t>0</a:t>
              </a:r>
              <a:endParaRPr lang="en-US" dirty="0">
                <a:solidFill>
                  <a:srgbClr val="FFFFFF"/>
                </a:solidFill>
              </a:endParaRPr>
            </a:p>
          </p:txBody>
        </p:sp>
      </p:grpSp>
      <p:grpSp>
        <p:nvGrpSpPr>
          <p:cNvPr id="51" name="Group 50"/>
          <p:cNvGrpSpPr/>
          <p:nvPr/>
        </p:nvGrpSpPr>
        <p:grpSpPr>
          <a:xfrm>
            <a:off x="5895079" y="5421227"/>
            <a:ext cx="679937" cy="484949"/>
            <a:chOff x="5895079" y="5421227"/>
            <a:chExt cx="679937" cy="484949"/>
          </a:xfrm>
        </p:grpSpPr>
        <p:sp>
          <p:nvSpPr>
            <p:cNvPr id="52" name="Rectangle 51"/>
            <p:cNvSpPr/>
            <p:nvPr/>
          </p:nvSpPr>
          <p:spPr>
            <a:xfrm>
              <a:off x="5895079" y="5421227"/>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p:cNvSpPr/>
            <p:nvPr/>
          </p:nvSpPr>
          <p:spPr>
            <a:xfrm>
              <a:off x="5936159" y="5480774"/>
              <a:ext cx="443626"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i="1" baseline="-25000" dirty="0" smtClean="0">
                  <a:solidFill>
                    <a:srgbClr val="FFFFFF"/>
                  </a:solidFill>
                  <a:latin typeface="Times New Roman"/>
                  <a:cs typeface="Times New Roman"/>
                </a:rPr>
                <a:t>0</a:t>
              </a:r>
              <a:endParaRPr lang="en-US" dirty="0">
                <a:solidFill>
                  <a:srgbClr val="FFFFFF"/>
                </a:solidFill>
              </a:endParaRPr>
            </a:p>
          </p:txBody>
        </p:sp>
      </p:grpSp>
      <p:cxnSp>
        <p:nvCxnSpPr>
          <p:cNvPr id="54" name="Elbow Connector 53"/>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Tree>
    <p:extLst>
      <p:ext uri="{BB962C8B-B14F-4D97-AF65-F5344CB8AC3E}">
        <p14:creationId xmlns:p14="http://schemas.microsoft.com/office/powerpoint/2010/main" val="14679888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fade">
                                      <p:cBhvr>
                                        <p:cTn id="11" dur="500"/>
                                        <p:tgtEl>
                                          <p:spTgt spid="54"/>
                                        </p:tgtEl>
                                      </p:cBhvr>
                                    </p:animEffect>
                                  </p:childTnLst>
                                </p:cTn>
                              </p:par>
                              <p:par>
                                <p:cTn id="12" presetID="10" presetClass="entr" presetSubtype="0" fill="hold" nodeType="withEffect">
                                  <p:stCondLst>
                                    <p:cond delay="0"/>
                                  </p:stCondLst>
                                  <p:childTnLst>
                                    <p:set>
                                      <p:cBhvr>
                                        <p:cTn id="13" dur="1" fill="hold">
                                          <p:stCondLst>
                                            <p:cond delay="0"/>
                                          </p:stCondLst>
                                        </p:cTn>
                                        <p:tgtEl>
                                          <p:spTgt spid="48"/>
                                        </p:tgtEl>
                                        <p:attrNameLst>
                                          <p:attrName>style.visibility</p:attrName>
                                        </p:attrNameLst>
                                      </p:cBhvr>
                                      <p:to>
                                        <p:strVal val="visible"/>
                                      </p:to>
                                    </p:set>
                                    <p:animEffect transition="in" filter="fade">
                                      <p:cBhvr>
                                        <p:cTn id="14" dur="500"/>
                                        <p:tgtEl>
                                          <p:spTgt spid="48"/>
                                        </p:tgtEl>
                                      </p:cBhvr>
                                    </p:animEffect>
                                  </p:childTnLst>
                                </p:cTn>
                              </p:par>
                              <p:par>
                                <p:cTn id="15" presetID="10" presetClass="entr" presetSubtype="0" fill="hold" nodeType="with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fade">
                                      <p:cBhvr>
                                        <p:cTn id="17" dur="500"/>
                                        <p:tgtEl>
                                          <p:spTgt spid="5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5"/>
                                        </p:tgtEl>
                                        <p:attrNameLst>
                                          <p:attrName>style.visibility</p:attrName>
                                        </p:attrNameLst>
                                      </p:cBhvr>
                                      <p:to>
                                        <p:strVal val="visible"/>
                                      </p:to>
                                    </p:set>
                                  </p:childTnLst>
                                </p:cTn>
                              </p:par>
                            </p:childTnLst>
                          </p:cTn>
                        </p:par>
                        <p:par>
                          <p:cTn id="26" fill="hold">
                            <p:stCondLst>
                              <p:cond delay="0"/>
                            </p:stCondLst>
                            <p:childTnLst>
                              <p:par>
                                <p:cTn id="27" presetID="10" presetClass="entr" presetSubtype="0" fill="hold" nodeType="after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fade">
                                      <p:cBhvr>
                                        <p:cTn id="29" dur="500"/>
                                        <p:tgtEl>
                                          <p:spTgt spid="51"/>
                                        </p:tgtEl>
                                      </p:cBhvr>
                                    </p:animEffect>
                                  </p:childTnLst>
                                </p:cTn>
                              </p:par>
                            </p:childTnLst>
                          </p:cTn>
                        </p:par>
                        <p:par>
                          <p:cTn id="30" fill="hold">
                            <p:stCondLst>
                              <p:cond delay="500"/>
                            </p:stCondLst>
                            <p:childTnLst>
                              <p:par>
                                <p:cTn id="31" presetID="10" presetClass="exit" presetSubtype="0" fill="hold" nodeType="afterEffect">
                                  <p:stCondLst>
                                    <p:cond delay="0"/>
                                  </p:stCondLst>
                                  <p:childTnLst>
                                    <p:animEffect transition="out" filter="fade">
                                      <p:cBhvr>
                                        <p:cTn id="32" dur="500"/>
                                        <p:tgtEl>
                                          <p:spTgt spid="45"/>
                                        </p:tgtEl>
                                      </p:cBhvr>
                                    </p:animEffect>
                                    <p:set>
                                      <p:cBhvr>
                                        <p:cTn id="33" dur="1" fill="hold">
                                          <p:stCondLst>
                                            <p:cond delay="499"/>
                                          </p:stCondLst>
                                        </p:cTn>
                                        <p:tgtEl>
                                          <p:spTgt spid="45"/>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fade">
                                      <p:cBhvr>
                                        <p:cTn id="38" dur="500"/>
                                        <p:tgtEl>
                                          <p:spTgt spid="34"/>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par>
                                <p:cTn id="45" presetID="10" presetClass="entr" presetSubtype="0" fill="hold" grpId="0" nodeType="with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fade">
                                      <p:cBhvr>
                                        <p:cTn id="4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1" grpId="0"/>
      <p:bldP spid="4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#2</a:t>
            </a:r>
            <a:endParaRPr lang="en-US" dirty="0"/>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251243" y="5185556"/>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52770" y="4650145"/>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5" name="Object 14"/>
          <p:cNvGraphicFramePr>
            <a:graphicFrameLocks noChangeAspect="1"/>
          </p:cNvGraphicFramePr>
          <p:nvPr>
            <p:extLst>
              <p:ext uri="{D42A27DB-BD31-4B8C-83A1-F6EECF244321}">
                <p14:modId xmlns:p14="http://schemas.microsoft.com/office/powerpoint/2010/main" val="3280069265"/>
              </p:ext>
            </p:extLst>
          </p:nvPr>
        </p:nvGraphicFramePr>
        <p:xfrm>
          <a:off x="4326178" y="5204558"/>
          <a:ext cx="242888" cy="287338"/>
        </p:xfrm>
        <a:graphic>
          <a:graphicData uri="http://schemas.openxmlformats.org/presentationml/2006/ole">
            <mc:AlternateContent xmlns:mc="http://schemas.openxmlformats.org/markup-compatibility/2006">
              <mc:Choice xmlns:v="urn:schemas-microsoft-com:vml" Requires="v">
                <p:oleObj spid="_x0000_s121972"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6178" y="5204558"/>
                        <a:ext cx="242888" cy="287338"/>
                      </a:xfrm>
                      <a:prstGeom prst="rect">
                        <a:avLst/>
                      </a:prstGeom>
                    </p:spPr>
                  </p:pic>
                </p:oleObj>
              </mc:Fallback>
            </mc:AlternateContent>
          </a:graphicData>
        </a:graphic>
      </p:graphicFrame>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667410893"/>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1973" name="Equation" r:id="rId5" imgW="177800" imgH="203200" progId="Equation.3">
                  <p:embed/>
                </p:oleObj>
              </mc:Choice>
              <mc:Fallback>
                <p:oleObj name="Equation" r:id="rId5" imgW="177800" imgH="203200" progId="Equation.3">
                  <p:embed/>
                  <p:pic>
                    <p:nvPicPr>
                      <p:cNvPr id="0" name=""/>
                      <p:cNvPicPr/>
                      <p:nvPr/>
                    </p:nvPicPr>
                    <p:blipFill>
                      <a:blip r:embed="rId6"/>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23" name="TextBox 22"/>
          <p:cNvSpPr txBox="1"/>
          <p:nvPr/>
        </p:nvSpPr>
        <p:spPr>
          <a:xfrm>
            <a:off x="818135" y="4597562"/>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42" name="Group 41"/>
          <p:cNvGrpSpPr/>
          <p:nvPr/>
        </p:nvGrpSpPr>
        <p:grpSpPr>
          <a:xfrm>
            <a:off x="2638016" y="5268523"/>
            <a:ext cx="679937" cy="484949"/>
            <a:chOff x="2516879" y="5230389"/>
            <a:chExt cx="679937" cy="484949"/>
          </a:xfrm>
        </p:grpSpPr>
        <p:sp>
          <p:nvSpPr>
            <p:cNvPr id="28" name="Rectangle 27"/>
            <p:cNvSpPr/>
            <p:nvPr/>
          </p:nvSpPr>
          <p:spPr>
            <a:xfrm>
              <a:off x="2516879" y="5230389"/>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2560238" y="5253646"/>
              <a:ext cx="443626"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i="1" baseline="-25000" dirty="0" smtClean="0">
                  <a:solidFill>
                    <a:srgbClr val="FFFFFF"/>
                  </a:solidFill>
                  <a:latin typeface="Times New Roman"/>
                  <a:cs typeface="Times New Roman"/>
                </a:rPr>
                <a:t>0</a:t>
              </a:r>
              <a:endParaRPr lang="en-US" dirty="0">
                <a:solidFill>
                  <a:srgbClr val="FFFFFF"/>
                </a:solidFill>
              </a:endParaRPr>
            </a:p>
          </p:txBody>
        </p:sp>
      </p:grpSp>
      <p:cxnSp>
        <p:nvCxnSpPr>
          <p:cNvPr id="29" name="Elbow Connector 28"/>
          <p:cNvCxnSpPr>
            <a:endCxn id="28" idx="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grpSp>
        <p:nvGrpSpPr>
          <p:cNvPr id="43" name="Group 42"/>
          <p:cNvGrpSpPr/>
          <p:nvPr/>
        </p:nvGrpSpPr>
        <p:grpSpPr>
          <a:xfrm>
            <a:off x="5895079" y="5421227"/>
            <a:ext cx="679937" cy="484949"/>
            <a:chOff x="5895079" y="5421227"/>
            <a:chExt cx="679937" cy="484949"/>
          </a:xfrm>
        </p:grpSpPr>
        <p:sp>
          <p:nvSpPr>
            <p:cNvPr id="33" name="Rectangle 32"/>
            <p:cNvSpPr/>
            <p:nvPr/>
          </p:nvSpPr>
          <p:spPr>
            <a:xfrm>
              <a:off x="5895079" y="5421227"/>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p:nvSpPr>
          <p:spPr>
            <a:xfrm>
              <a:off x="5936159" y="5480774"/>
              <a:ext cx="443626"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i="1" baseline="-25000" dirty="0" smtClean="0">
                  <a:solidFill>
                    <a:srgbClr val="FFFFFF"/>
                  </a:solidFill>
                  <a:latin typeface="Times New Roman"/>
                  <a:cs typeface="Times New Roman"/>
                </a:rPr>
                <a:t>0</a:t>
              </a:r>
              <a:endParaRPr lang="en-US" dirty="0">
                <a:solidFill>
                  <a:srgbClr val="FFFFFF"/>
                </a:solidFill>
              </a:endParaRPr>
            </a:p>
          </p:txBody>
        </p:sp>
      </p:grpSp>
      <p:cxnSp>
        <p:nvCxnSpPr>
          <p:cNvPr id="39" name="Straight Arrow Connector 38"/>
          <p:cNvCxnSpPr/>
          <p:nvPr/>
        </p:nvCxnSpPr>
        <p:spPr bwMode="auto">
          <a:xfrm>
            <a:off x="6575016" y="5648621"/>
            <a:ext cx="765584"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1" name="Rectangle 40"/>
          <p:cNvSpPr/>
          <p:nvPr/>
        </p:nvSpPr>
        <p:spPr>
          <a:xfrm>
            <a:off x="6594010" y="52235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Two Problems:</a:t>
            </a:r>
          </a:p>
          <a:p>
            <a:pPr>
              <a:defRPr/>
            </a:pPr>
            <a:r>
              <a:rPr lang="en-US" sz="2400" b="1" dirty="0">
                <a:cs typeface="Calibri"/>
              </a:rPr>
              <a:t>No </a:t>
            </a:r>
            <a:r>
              <a:rPr lang="en-US" sz="2400" b="1" dirty="0" smtClean="0">
                <a:cs typeface="Calibri"/>
              </a:rPr>
              <a:t>key</a:t>
            </a:r>
            <a:endParaRPr lang="en-US" sz="2400" b="1" dirty="0" smtClean="0">
              <a:latin typeface="Calibri"/>
              <a:cs typeface="Calibri"/>
            </a:endParaRPr>
          </a:p>
          <a:p>
            <a:pPr>
              <a:defRPr/>
            </a:pPr>
            <a:r>
              <a:rPr lang="en-US" sz="2400" b="1" dirty="0" smtClean="0">
                <a:latin typeface="Calibri"/>
                <a:cs typeface="Calibri"/>
              </a:rPr>
              <a:t>No error tolerance</a:t>
            </a:r>
          </a:p>
        </p:txBody>
      </p:sp>
      <p:sp>
        <p:nvSpPr>
          <p:cNvPr id="38" name="Content Placeholder 2"/>
          <p:cNvSpPr>
            <a:spLocks noGrp="1"/>
          </p:cNvSpPr>
          <p:nvPr>
            <p:ph idx="1"/>
          </p:nvPr>
        </p:nvSpPr>
        <p:spPr>
          <a:xfrm>
            <a:off x="457200" y="1163637"/>
            <a:ext cx="4800600" cy="2532063"/>
          </a:xfrm>
        </p:spPr>
        <p:txBody>
          <a:bodyPr>
            <a:normAutofit/>
          </a:bodyPr>
          <a:lstStyle/>
          <a:p>
            <a:r>
              <a:rPr lang="en-US" dirty="0"/>
              <a:t>Obfuscate each block </a:t>
            </a:r>
            <a:br>
              <a:rPr lang="en-US" dirty="0"/>
            </a:br>
            <a:r>
              <a:rPr lang="en-US" dirty="0"/>
              <a:t>(recall </a:t>
            </a:r>
            <a:r>
              <a:rPr lang="en-US" i="1" dirty="0">
                <a:latin typeface="Times New Roman"/>
                <a:cs typeface="Times New Roman"/>
              </a:rPr>
              <a:t>w</a:t>
            </a:r>
            <a:r>
              <a:rPr lang="en-US" baseline="-25000" dirty="0">
                <a:latin typeface="Times New Roman"/>
                <a:cs typeface="Times New Roman"/>
              </a:rPr>
              <a:t>0 </a:t>
            </a:r>
            <a:r>
              <a:rPr lang="en-US" dirty="0">
                <a:latin typeface="Times New Roman"/>
                <a:cs typeface="Times New Roman"/>
              </a:rPr>
              <a:t>= </a:t>
            </a:r>
            <a:r>
              <a:rPr lang="en-US" i="1" dirty="0">
                <a:latin typeface="Times New Roman"/>
                <a:cs typeface="Times New Roman"/>
              </a:rPr>
              <a:t>w</a:t>
            </a:r>
            <a:r>
              <a:rPr lang="en-US" baseline="-25000" dirty="0">
                <a:latin typeface="Times New Roman"/>
                <a:cs typeface="Times New Roman"/>
              </a:rPr>
              <a:t>0</a:t>
            </a:r>
            <a:r>
              <a:rPr lang="en-US" baseline="30000" dirty="0">
                <a:latin typeface="Times New Roman"/>
                <a:cs typeface="Times New Roman"/>
              </a:rPr>
              <a:t>1 </a:t>
            </a:r>
            <a:r>
              <a:rPr lang="en-US" dirty="0">
                <a:latin typeface="Times New Roman"/>
                <a:cs typeface="Times New Roman"/>
              </a:rPr>
              <a:t>,…, </a:t>
            </a:r>
            <a:r>
              <a:rPr lang="en-US" i="1" dirty="0">
                <a:latin typeface="Times New Roman"/>
                <a:cs typeface="Times New Roman"/>
              </a:rPr>
              <a:t>w</a:t>
            </a:r>
            <a:r>
              <a:rPr lang="en-US" baseline="-25000" dirty="0">
                <a:latin typeface="Times New Roman"/>
                <a:cs typeface="Times New Roman"/>
              </a:rPr>
              <a:t>0</a:t>
            </a:r>
            <a:r>
              <a:rPr lang="en-US" baseline="30000" dirty="0">
                <a:latin typeface="Times New Roman"/>
                <a:cs typeface="Times New Roman"/>
              </a:rPr>
              <a:t>k</a:t>
            </a:r>
            <a:r>
              <a:rPr lang="en-US" dirty="0">
                <a:latin typeface="Times New Roman"/>
                <a:cs typeface="Times New Roman"/>
              </a:rPr>
              <a:t> </a:t>
            </a:r>
            <a:r>
              <a:rPr lang="en-US" dirty="0"/>
              <a:t>)</a:t>
            </a:r>
            <a:endParaRPr lang="en-US" baseline="30000" dirty="0"/>
          </a:p>
          <a:p>
            <a:r>
              <a:rPr lang="en-US" dirty="0">
                <a:solidFill>
                  <a:srgbClr val="FFFFFF"/>
                </a:solidFill>
              </a:rPr>
              <a:t>Can now learn which blocks match</a:t>
            </a:r>
            <a:endParaRPr lang="en-US" baseline="-25000" dirty="0">
              <a:solidFill>
                <a:srgbClr val="FFFFFF"/>
              </a:solidFill>
              <a:latin typeface="Times New Roman"/>
              <a:cs typeface="Times New Roman"/>
            </a:endParaRPr>
          </a:p>
        </p:txBody>
      </p:sp>
      <p:cxnSp>
        <p:nvCxnSpPr>
          <p:cNvPr id="40" name="Elbow Connector 39"/>
          <p:cNvCxnSpPr/>
          <p:nvPr/>
        </p:nvCxnSpPr>
        <p:spPr>
          <a:xfrm flipV="1">
            <a:off x="5261311" y="5663702"/>
            <a:ext cx="633768" cy="289202"/>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Tree>
    <p:extLst>
      <p:ext uri="{BB962C8B-B14F-4D97-AF65-F5344CB8AC3E}">
        <p14:creationId xmlns:p14="http://schemas.microsoft.com/office/powerpoint/2010/main" val="27047884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nodeType="clickEffect">
                                  <p:stCondLst>
                                    <p:cond delay="0"/>
                                  </p:stCondLst>
                                  <p:childTnLst>
                                    <p:animEffect transition="out" filter="fade">
                                      <p:cBhvr>
                                        <p:cTn id="12" dur="500"/>
                                        <p:tgtEl>
                                          <p:spTgt spid="42"/>
                                        </p:tgtEl>
                                      </p:cBhvr>
                                    </p:animEffect>
                                    <p:set>
                                      <p:cBhvr>
                                        <p:cTn id="13" dur="1" fill="hold">
                                          <p:stCondLst>
                                            <p:cond delay="499"/>
                                          </p:stCondLst>
                                        </p:cTn>
                                        <p:tgtEl>
                                          <p:spTgt spid="42"/>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43"/>
                                        </p:tgtEl>
                                      </p:cBhvr>
                                    </p:animEffect>
                                    <p:set>
                                      <p:cBhvr>
                                        <p:cTn id="16" dur="1" fill="hold">
                                          <p:stCondLst>
                                            <p:cond delay="499"/>
                                          </p:stCondLst>
                                        </p:cTn>
                                        <p:tgtEl>
                                          <p:spTgt spid="43"/>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39"/>
                                        </p:tgtEl>
                                      </p:cBhvr>
                                    </p:animEffect>
                                    <p:set>
                                      <p:cBhvr>
                                        <p:cTn id="19" dur="1" fill="hold">
                                          <p:stCondLst>
                                            <p:cond delay="499"/>
                                          </p:stCondLst>
                                        </p:cTn>
                                        <p:tgtEl>
                                          <p:spTgt spid="39"/>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41"/>
                                        </p:tgtEl>
                                      </p:cBhvr>
                                    </p:animEffect>
                                    <p:set>
                                      <p:cBhvr>
                                        <p:cTn id="22" dur="1" fill="hold">
                                          <p:stCondLst>
                                            <p:cond delay="499"/>
                                          </p:stCondLst>
                                        </p:cTn>
                                        <p:tgtEl>
                                          <p:spTgt spid="41"/>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40"/>
                                        </p:tgtEl>
                                      </p:cBhvr>
                                    </p:animEffect>
                                    <p:set>
                                      <p:cBhvr>
                                        <p:cTn id="25" dur="1" fill="hold">
                                          <p:stCondLst>
                                            <p:cond delay="499"/>
                                          </p:stCondLst>
                                        </p:cTn>
                                        <p:tgtEl>
                                          <p:spTgt spid="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38"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#2</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a:t>Obfuscate each block </a:t>
            </a:r>
            <a:br>
              <a:rPr lang="en-US" dirty="0"/>
            </a:br>
            <a:r>
              <a:rPr lang="en-US" dirty="0"/>
              <a:t>(recall </a:t>
            </a:r>
            <a:r>
              <a:rPr lang="en-US" i="1" dirty="0">
                <a:latin typeface="Times New Roman"/>
                <a:cs typeface="Times New Roman"/>
              </a:rPr>
              <a:t>w</a:t>
            </a:r>
            <a:r>
              <a:rPr lang="en-US" baseline="-25000" dirty="0">
                <a:latin typeface="Times New Roman"/>
                <a:cs typeface="Times New Roman"/>
              </a:rPr>
              <a:t>0 </a:t>
            </a:r>
            <a:r>
              <a:rPr lang="en-US" dirty="0">
                <a:latin typeface="Times New Roman"/>
                <a:cs typeface="Times New Roman"/>
              </a:rPr>
              <a:t>= </a:t>
            </a:r>
            <a:r>
              <a:rPr lang="en-US" i="1" dirty="0">
                <a:latin typeface="Times New Roman"/>
                <a:cs typeface="Times New Roman"/>
              </a:rPr>
              <a:t>w</a:t>
            </a:r>
            <a:r>
              <a:rPr lang="en-US" baseline="-25000" dirty="0">
                <a:latin typeface="Times New Roman"/>
                <a:cs typeface="Times New Roman"/>
              </a:rPr>
              <a:t>0</a:t>
            </a:r>
            <a:r>
              <a:rPr lang="en-US" baseline="30000" dirty="0">
                <a:latin typeface="Times New Roman"/>
                <a:cs typeface="Times New Roman"/>
              </a:rPr>
              <a:t>1 </a:t>
            </a:r>
            <a:r>
              <a:rPr lang="en-US" dirty="0">
                <a:latin typeface="Times New Roman"/>
                <a:cs typeface="Times New Roman"/>
              </a:rPr>
              <a:t>,…, </a:t>
            </a:r>
            <a:r>
              <a:rPr lang="en-US" i="1" dirty="0">
                <a:latin typeface="Times New Roman"/>
                <a:cs typeface="Times New Roman"/>
              </a:rPr>
              <a:t>w</a:t>
            </a:r>
            <a:r>
              <a:rPr lang="en-US" baseline="-25000" dirty="0">
                <a:latin typeface="Times New Roman"/>
                <a:cs typeface="Times New Roman"/>
              </a:rPr>
              <a:t>0</a:t>
            </a:r>
            <a:r>
              <a:rPr lang="en-US" baseline="30000" dirty="0">
                <a:latin typeface="Times New Roman"/>
                <a:cs typeface="Times New Roman"/>
              </a:rPr>
              <a:t>k</a:t>
            </a:r>
            <a:r>
              <a:rPr lang="en-US" dirty="0">
                <a:latin typeface="Times New Roman"/>
                <a:cs typeface="Times New Roman"/>
              </a:rPr>
              <a:t> </a:t>
            </a:r>
            <a:r>
              <a:rPr lang="en-US" dirty="0"/>
              <a:t>)</a:t>
            </a:r>
            <a:endParaRPr lang="en-US" baseline="30000" dirty="0"/>
          </a:p>
          <a:p>
            <a:r>
              <a:rPr lang="en-US" dirty="0"/>
              <a:t>Can now learn which blocks </a:t>
            </a:r>
            <a:r>
              <a:rPr lang="en-US" dirty="0" smtClean="0"/>
              <a:t>match</a:t>
            </a:r>
            <a:endParaRPr lang="en-US" baseline="-25000" dirty="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251243" y="5185556"/>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52770" y="4650145"/>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5" name="Object 14"/>
          <p:cNvGraphicFramePr>
            <a:graphicFrameLocks noChangeAspect="1"/>
          </p:cNvGraphicFramePr>
          <p:nvPr>
            <p:extLst>
              <p:ext uri="{D42A27DB-BD31-4B8C-83A1-F6EECF244321}">
                <p14:modId xmlns:p14="http://schemas.microsoft.com/office/powerpoint/2010/main" val="2403395193"/>
              </p:ext>
            </p:extLst>
          </p:nvPr>
        </p:nvGraphicFramePr>
        <p:xfrm>
          <a:off x="4326178" y="5204558"/>
          <a:ext cx="242888" cy="287338"/>
        </p:xfrm>
        <a:graphic>
          <a:graphicData uri="http://schemas.openxmlformats.org/presentationml/2006/ole">
            <mc:AlternateContent xmlns:mc="http://schemas.openxmlformats.org/markup-compatibility/2006">
              <mc:Choice xmlns:v="urn:schemas-microsoft-com:vml" Requires="v">
                <p:oleObj spid="_x0000_s120952"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6178" y="5204558"/>
                        <a:ext cx="242888" cy="287338"/>
                      </a:xfrm>
                      <a:prstGeom prst="rect">
                        <a:avLst/>
                      </a:prstGeom>
                    </p:spPr>
                  </p:pic>
                </p:oleObj>
              </mc:Fallback>
            </mc:AlternateContent>
          </a:graphicData>
        </a:graphic>
      </p:graphicFrame>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2362121113"/>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0953" name="Equation" r:id="rId5" imgW="177800" imgH="203200" progId="Equation.3">
                  <p:embed/>
                </p:oleObj>
              </mc:Choice>
              <mc:Fallback>
                <p:oleObj name="Equation" r:id="rId5" imgW="177800" imgH="203200" progId="Equation.3">
                  <p:embed/>
                  <p:pic>
                    <p:nvPicPr>
                      <p:cNvPr id="0" name=""/>
                      <p:cNvPicPr/>
                      <p:nvPr/>
                    </p:nvPicPr>
                    <p:blipFill>
                      <a:blip r:embed="rId6"/>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23" name="TextBox 22"/>
          <p:cNvSpPr txBox="1"/>
          <p:nvPr/>
        </p:nvSpPr>
        <p:spPr>
          <a:xfrm>
            <a:off x="818135" y="4597562"/>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28" name="Rectangle 27"/>
          <p:cNvSpPr/>
          <p:nvPr/>
        </p:nvSpPr>
        <p:spPr>
          <a:xfrm>
            <a:off x="2641223" y="5479556"/>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48" name="Rectangle 47"/>
          <p:cNvSpPr/>
          <p:nvPr/>
        </p:nvSpPr>
        <p:spPr>
          <a:xfrm>
            <a:off x="2622873" y="4481945"/>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5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Two Problems:</a:t>
            </a:r>
          </a:p>
          <a:p>
            <a:pPr>
              <a:defRPr/>
            </a:pPr>
            <a:r>
              <a:rPr lang="en-US" sz="2400" b="1" dirty="0">
                <a:cs typeface="Calibri"/>
              </a:rPr>
              <a:t>No </a:t>
            </a:r>
            <a:r>
              <a:rPr lang="en-US" sz="2400" b="1" dirty="0" smtClean="0">
                <a:cs typeface="Calibri"/>
              </a:rPr>
              <a:t>key</a:t>
            </a:r>
            <a:endParaRPr lang="en-US" sz="2400" b="1" dirty="0" smtClean="0">
              <a:latin typeface="Calibri"/>
              <a:cs typeface="Calibri"/>
            </a:endParaRPr>
          </a:p>
          <a:p>
            <a:pPr>
              <a:defRPr/>
            </a:pPr>
            <a:r>
              <a:rPr lang="en-US" sz="2400" b="1" dirty="0" smtClean="0">
                <a:latin typeface="Calibri"/>
                <a:cs typeface="Calibri"/>
              </a:rPr>
              <a:t>No error tolerance</a:t>
            </a:r>
          </a:p>
        </p:txBody>
      </p:sp>
      <p:sp>
        <p:nvSpPr>
          <p:cNvPr id="55" name="Rectangle 54"/>
          <p:cNvSpPr/>
          <p:nvPr/>
        </p:nvSpPr>
        <p:spPr>
          <a:xfrm>
            <a:off x="5897831" y="5996459"/>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56" name="Rectangle 55"/>
          <p:cNvSpPr/>
          <p:nvPr/>
        </p:nvSpPr>
        <p:spPr>
          <a:xfrm>
            <a:off x="5879481" y="5065688"/>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58" name="TextBox 57"/>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63" name="Rectangle 62"/>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64" name="Rectangle 63"/>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cxnSp>
        <p:nvCxnSpPr>
          <p:cNvPr id="65" name="Elbow Connector 64"/>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7" name="Elbow Connector 66"/>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3" name="Straight Arrow Connector 72"/>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Tree>
    <p:extLst>
      <p:ext uri="{BB962C8B-B14F-4D97-AF65-F5344CB8AC3E}">
        <p14:creationId xmlns:p14="http://schemas.microsoft.com/office/powerpoint/2010/main" val="362632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7"/>
                                        </p:tgtEl>
                                        <p:attrNameLst>
                                          <p:attrName>style.visibility</p:attrName>
                                        </p:attrNameLst>
                                      </p:cBhvr>
                                      <p:to>
                                        <p:strVal val="visible"/>
                                      </p:to>
                                    </p:set>
                                    <p:animEffect transition="in" filter="fade">
                                      <p:cBhvr>
                                        <p:cTn id="11" dur="500"/>
                                        <p:tgtEl>
                                          <p:spTgt spid="67"/>
                                        </p:tgtEl>
                                      </p:cBhvr>
                                    </p:animEffect>
                                  </p:childTnLst>
                                </p:cTn>
                              </p:par>
                              <p:par>
                                <p:cTn id="12" presetID="10" presetClass="entr" presetSubtype="0" fill="hold" nodeType="withEffect">
                                  <p:stCondLst>
                                    <p:cond delay="0"/>
                                  </p:stCondLst>
                                  <p:childTnLst>
                                    <p:set>
                                      <p:cBhvr>
                                        <p:cTn id="13" dur="1" fill="hold">
                                          <p:stCondLst>
                                            <p:cond delay="0"/>
                                          </p:stCondLst>
                                        </p:cTn>
                                        <p:tgtEl>
                                          <p:spTgt spid="65"/>
                                        </p:tgtEl>
                                        <p:attrNameLst>
                                          <p:attrName>style.visibility</p:attrName>
                                        </p:attrNameLst>
                                      </p:cBhvr>
                                      <p:to>
                                        <p:strVal val="visible"/>
                                      </p:to>
                                    </p:set>
                                    <p:animEffect transition="in" filter="fade">
                                      <p:cBhvr>
                                        <p:cTn id="14" dur="500"/>
                                        <p:tgtEl>
                                          <p:spTgt spid="65"/>
                                        </p:tgtEl>
                                      </p:cBhvr>
                                    </p:animEffect>
                                  </p:childTnLst>
                                </p:cTn>
                              </p:par>
                              <p:par>
                                <p:cTn id="15" presetID="1" presetClass="entr" presetSubtype="0" fill="hold" grpId="0" nodeType="withEffect">
                                  <p:stCondLst>
                                    <p:cond delay="0"/>
                                  </p:stCondLst>
                                  <p:childTnLst>
                                    <p:set>
                                      <p:cBhvr>
                                        <p:cTn id="16" dur="1" fill="hold">
                                          <p:stCondLst>
                                            <p:cond delay="0"/>
                                          </p:stCondLst>
                                        </p:cTn>
                                        <p:tgtEl>
                                          <p:spTgt spid="5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5" grpId="0" animBg="1"/>
      <p:bldP spid="56" grpId="0" animBg="1"/>
      <p:bldP spid="57" grpId="0"/>
      <p:bldP spid="58" grpId="0"/>
      <p:bldP spid="63" grpId="0"/>
      <p:bldP spid="6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#2</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Obfuscate each block </a:t>
            </a:r>
            <a:br>
              <a:rPr lang="en-US" dirty="0" smtClean="0"/>
            </a:br>
            <a:r>
              <a:rPr lang="en-US" dirty="0" smtClean="0"/>
              <a:t>(recall </a:t>
            </a:r>
            <a:r>
              <a:rPr lang="en-US" i="1" dirty="0" smtClean="0">
                <a:latin typeface="Times New Roman"/>
                <a:cs typeface="Times New Roman"/>
              </a:rPr>
              <a:t>w</a:t>
            </a:r>
            <a:r>
              <a:rPr lang="en-US" baseline="-25000" dirty="0" smtClean="0">
                <a:latin typeface="Times New Roman"/>
                <a:cs typeface="Times New Roman"/>
              </a:rPr>
              <a:t>0 </a:t>
            </a:r>
            <a:r>
              <a:rPr lang="en-US" dirty="0" smtClean="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 </a:t>
            </a:r>
            <a:r>
              <a:rPr lang="en-US" dirty="0" smtClean="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k</a:t>
            </a:r>
            <a:r>
              <a:rPr lang="en-US" dirty="0" smtClean="0">
                <a:latin typeface="Times New Roman"/>
                <a:cs typeface="Times New Roman"/>
              </a:rPr>
              <a:t> </a:t>
            </a:r>
            <a:r>
              <a:rPr lang="en-US" dirty="0" smtClean="0"/>
              <a:t>)</a:t>
            </a:r>
            <a:endParaRPr lang="en-US" baseline="30000" dirty="0" smtClean="0"/>
          </a:p>
          <a:p>
            <a:r>
              <a:rPr lang="en-US" dirty="0" smtClean="0"/>
              <a:t>Can now learn which blocks match</a:t>
            </a:r>
            <a:endParaRPr lang="en-US" baseline="-25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251243" y="5185556"/>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52770" y="4650145"/>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5" name="Object 14"/>
          <p:cNvGraphicFramePr>
            <a:graphicFrameLocks noChangeAspect="1"/>
          </p:cNvGraphicFramePr>
          <p:nvPr>
            <p:extLst>
              <p:ext uri="{D42A27DB-BD31-4B8C-83A1-F6EECF244321}">
                <p14:modId xmlns:p14="http://schemas.microsoft.com/office/powerpoint/2010/main" val="601262586"/>
              </p:ext>
            </p:extLst>
          </p:nvPr>
        </p:nvGraphicFramePr>
        <p:xfrm>
          <a:off x="4326178" y="5204558"/>
          <a:ext cx="242888" cy="287338"/>
        </p:xfrm>
        <a:graphic>
          <a:graphicData uri="http://schemas.openxmlformats.org/presentationml/2006/ole">
            <mc:AlternateContent xmlns:mc="http://schemas.openxmlformats.org/markup-compatibility/2006">
              <mc:Choice xmlns:v="urn:schemas-microsoft-com:vml" Requires="v">
                <p:oleObj spid="_x0000_s122992"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6178" y="5204558"/>
                        <a:ext cx="242888" cy="287338"/>
                      </a:xfrm>
                      <a:prstGeom prst="rect">
                        <a:avLst/>
                      </a:prstGeom>
                    </p:spPr>
                  </p:pic>
                </p:oleObj>
              </mc:Fallback>
            </mc:AlternateContent>
          </a:graphicData>
        </a:graphic>
      </p:graphicFrame>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2176572589"/>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2993" name="Equation" r:id="rId5" imgW="177800" imgH="203200" progId="Equation.3">
                  <p:embed/>
                </p:oleObj>
              </mc:Choice>
              <mc:Fallback>
                <p:oleObj name="Equation" r:id="rId5" imgW="177800" imgH="203200" progId="Equation.3">
                  <p:embed/>
                  <p:pic>
                    <p:nvPicPr>
                      <p:cNvPr id="0" name=""/>
                      <p:cNvPicPr/>
                      <p:nvPr/>
                    </p:nvPicPr>
                    <p:blipFill>
                      <a:blip r:embed="rId6"/>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23" name="TextBox 22"/>
          <p:cNvSpPr txBox="1"/>
          <p:nvPr/>
        </p:nvSpPr>
        <p:spPr>
          <a:xfrm>
            <a:off x="818135" y="4597562"/>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28" name="Rectangle 27"/>
          <p:cNvSpPr/>
          <p:nvPr/>
        </p:nvSpPr>
        <p:spPr>
          <a:xfrm>
            <a:off x="2641223" y="5479556"/>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Knowing where errors occur is useful </a:t>
            </a:r>
            <a:r>
              <a:rPr lang="en-US" sz="2400" b="1" dirty="0" smtClean="0">
                <a:latin typeface="Calibri"/>
                <a:cs typeface="Calibri"/>
              </a:rPr>
              <a:t>in coding theory</a:t>
            </a:r>
            <a:endParaRPr lang="en-US" sz="2400" b="1" dirty="0" smtClean="0">
              <a:latin typeface="Calibri"/>
              <a:cs typeface="Calibri"/>
            </a:endParaRPr>
          </a:p>
        </p:txBody>
      </p:sp>
      <p:sp>
        <p:nvSpPr>
          <p:cNvPr id="48" name="Rectangle 47"/>
          <p:cNvSpPr/>
          <p:nvPr/>
        </p:nvSpPr>
        <p:spPr>
          <a:xfrm>
            <a:off x="2622873" y="4481945"/>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36" name="Rectangle 35"/>
          <p:cNvSpPr/>
          <p:nvPr/>
        </p:nvSpPr>
        <p:spPr>
          <a:xfrm>
            <a:off x="5897831" y="5996459"/>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37" name="Rectangle 36"/>
          <p:cNvSpPr/>
          <p:nvPr/>
        </p:nvSpPr>
        <p:spPr>
          <a:xfrm>
            <a:off x="5879481" y="5065688"/>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40" name="TextBox 39"/>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46" name="Rectangle 45"/>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7" name="Rectangle 46"/>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cxnSp>
        <p:nvCxnSpPr>
          <p:cNvPr id="49" name="Elbow Connector 48"/>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0" name="Elbow Connector 49"/>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4" name="Straight Arrow Connector 53"/>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Tree>
    <p:extLst>
      <p:ext uri="{BB962C8B-B14F-4D97-AF65-F5344CB8AC3E}">
        <p14:creationId xmlns:p14="http://schemas.microsoft.com/office/powerpoint/2010/main" val="6405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#3</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For each block </a:t>
            </a:r>
            <a:r>
              <a:rPr lang="en-US" i="1" dirty="0" err="1" smtClean="0">
                <a:latin typeface="Times New Roman"/>
                <a:cs typeface="Times New Roman"/>
              </a:rPr>
              <a:t>i</a:t>
            </a:r>
            <a:r>
              <a:rPr lang="en-US" dirty="0" smtClean="0"/>
              <a:t>, flip </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i</a:t>
            </a:r>
            <a:r>
              <a:rPr lang="en-US" dirty="0" smtClean="0"/>
              <a:t> </a:t>
            </a:r>
          </a:p>
          <a:p>
            <a:pPr lvl="1"/>
            <a:r>
              <a:rPr lang="en-US" dirty="0" smtClean="0"/>
              <a:t>if </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i </a:t>
            </a:r>
            <a:r>
              <a:rPr lang="en-US" dirty="0" smtClean="0">
                <a:latin typeface="Times New Roman"/>
                <a:cs typeface="Times New Roman"/>
              </a:rPr>
              <a:t>= 0 </a:t>
            </a:r>
            <a:r>
              <a:rPr lang="en-US" dirty="0" smtClean="0"/>
              <a:t>obfuscate </a:t>
            </a: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i</a:t>
            </a:r>
          </a:p>
          <a:p>
            <a:pPr lvl="1"/>
            <a:r>
              <a:rPr lang="en-US" dirty="0" smtClean="0">
                <a:latin typeface="Calibri"/>
                <a:cs typeface="Calibri"/>
              </a:rPr>
              <a:t>Else obfuscate random point</a:t>
            </a:r>
            <a:r>
              <a:rPr lang="en-US" dirty="0" smtClean="0">
                <a:latin typeface="Times New Roman"/>
                <a:cs typeface="Times New Roman"/>
              </a:rPr>
              <a:t> </a:t>
            </a:r>
            <a:r>
              <a:rPr lang="en-US" i="1" dirty="0">
                <a:latin typeface="Times New Roman"/>
                <a:cs typeface="Times New Roman"/>
              </a:rPr>
              <a:t>r </a:t>
            </a:r>
            <a:r>
              <a:rPr lang="en-US" i="1" baseline="30000" dirty="0" err="1">
                <a:latin typeface="Times New Roman"/>
                <a:cs typeface="Times New Roman"/>
              </a:rPr>
              <a:t>i</a:t>
            </a:r>
            <a:endParaRPr lang="en-US" baseline="30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251243" y="5185556"/>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52770" y="4650145"/>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5" name="Object 14"/>
          <p:cNvGraphicFramePr>
            <a:graphicFrameLocks noChangeAspect="1"/>
          </p:cNvGraphicFramePr>
          <p:nvPr>
            <p:extLst>
              <p:ext uri="{D42A27DB-BD31-4B8C-83A1-F6EECF244321}">
                <p14:modId xmlns:p14="http://schemas.microsoft.com/office/powerpoint/2010/main" val="2364583837"/>
              </p:ext>
            </p:extLst>
          </p:nvPr>
        </p:nvGraphicFramePr>
        <p:xfrm>
          <a:off x="4326178" y="5204558"/>
          <a:ext cx="242888" cy="287338"/>
        </p:xfrm>
        <a:graphic>
          <a:graphicData uri="http://schemas.openxmlformats.org/presentationml/2006/ole">
            <mc:AlternateContent xmlns:mc="http://schemas.openxmlformats.org/markup-compatibility/2006">
              <mc:Choice xmlns:v="urn:schemas-microsoft-com:vml" Requires="v">
                <p:oleObj spid="_x0000_s124012"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6178" y="5204558"/>
                        <a:ext cx="242888" cy="287338"/>
                      </a:xfrm>
                      <a:prstGeom prst="rect">
                        <a:avLst/>
                      </a:prstGeom>
                    </p:spPr>
                  </p:pic>
                </p:oleObj>
              </mc:Fallback>
            </mc:AlternateContent>
          </a:graphicData>
        </a:graphic>
      </p:graphicFrame>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590629431"/>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4013" name="Equation" r:id="rId5" imgW="177800" imgH="203200" progId="Equation.3">
                  <p:embed/>
                </p:oleObj>
              </mc:Choice>
              <mc:Fallback>
                <p:oleObj name="Equation" r:id="rId5" imgW="177800" imgH="203200" progId="Equation.3">
                  <p:embed/>
                  <p:pic>
                    <p:nvPicPr>
                      <p:cNvPr id="0" name=""/>
                      <p:cNvPicPr/>
                      <p:nvPr/>
                    </p:nvPicPr>
                    <p:blipFill>
                      <a:blip r:embed="rId6"/>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23" name="TextBox 22"/>
          <p:cNvSpPr txBox="1"/>
          <p:nvPr/>
        </p:nvSpPr>
        <p:spPr>
          <a:xfrm>
            <a:off x="818135" y="4597562"/>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28" name="Rectangle 27"/>
          <p:cNvSpPr/>
          <p:nvPr/>
        </p:nvSpPr>
        <p:spPr>
          <a:xfrm>
            <a:off x="2641223" y="5479556"/>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Knowing where errors occur is useful </a:t>
            </a:r>
            <a:r>
              <a:rPr lang="en-US" sz="2400" b="1" dirty="0" smtClean="0">
                <a:latin typeface="Calibri"/>
                <a:cs typeface="Calibri"/>
              </a:rPr>
              <a:t>in coding theory</a:t>
            </a:r>
            <a:endParaRPr lang="en-US" sz="2400" b="1" dirty="0" smtClean="0">
              <a:latin typeface="Calibri"/>
              <a:cs typeface="Calibri"/>
            </a:endParaRPr>
          </a:p>
        </p:txBody>
      </p:sp>
      <p:sp>
        <p:nvSpPr>
          <p:cNvPr id="48" name="Rectangle 47"/>
          <p:cNvSpPr/>
          <p:nvPr/>
        </p:nvSpPr>
        <p:spPr>
          <a:xfrm>
            <a:off x="2622873" y="4481945"/>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36" name="Rectangle 35"/>
          <p:cNvSpPr/>
          <p:nvPr/>
        </p:nvSpPr>
        <p:spPr>
          <a:xfrm>
            <a:off x="5897831" y="5996459"/>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37" name="Rectangle 36"/>
          <p:cNvSpPr/>
          <p:nvPr/>
        </p:nvSpPr>
        <p:spPr>
          <a:xfrm>
            <a:off x="5879481" y="5065688"/>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40" name="TextBox 39"/>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46" name="Rectangle 45"/>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7" name="Rectangle 46"/>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cxnSp>
        <p:nvCxnSpPr>
          <p:cNvPr id="41" name="Elbow Connector 4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5" name="Elbow Connector 44"/>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0" name="Straight Arrow Connector 49"/>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Tree>
    <p:extLst>
      <p:ext uri="{BB962C8B-B14F-4D97-AF65-F5344CB8AC3E}">
        <p14:creationId xmlns:p14="http://schemas.microsoft.com/office/powerpoint/2010/main" val="1055338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#3</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For each block </a:t>
            </a:r>
            <a:r>
              <a:rPr lang="en-US" i="1" dirty="0" err="1" smtClean="0">
                <a:latin typeface="Times New Roman"/>
                <a:cs typeface="Times New Roman"/>
              </a:rPr>
              <a:t>i</a:t>
            </a:r>
            <a:r>
              <a:rPr lang="en-US" dirty="0" smtClean="0"/>
              <a:t>, flip </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i</a:t>
            </a:r>
            <a:r>
              <a:rPr lang="en-US" dirty="0" smtClean="0"/>
              <a:t> </a:t>
            </a:r>
          </a:p>
          <a:p>
            <a:pPr lvl="1"/>
            <a:r>
              <a:rPr lang="en-US" dirty="0" smtClean="0"/>
              <a:t>if </a:t>
            </a:r>
            <a:r>
              <a:rPr lang="en-US" i="1" dirty="0">
                <a:latin typeface="Times New Roman"/>
                <a:cs typeface="Times New Roman"/>
              </a:rPr>
              <a:t>c</a:t>
            </a:r>
            <a:r>
              <a:rPr lang="en-US" baseline="-25000" dirty="0">
                <a:latin typeface="Times New Roman"/>
                <a:cs typeface="Times New Roman"/>
              </a:rPr>
              <a:t>0</a:t>
            </a:r>
            <a:r>
              <a:rPr lang="en-US" i="1" baseline="30000" dirty="0">
                <a:latin typeface="Times New Roman"/>
                <a:cs typeface="Times New Roman"/>
              </a:rPr>
              <a:t>i </a:t>
            </a:r>
            <a:r>
              <a:rPr lang="en-US" dirty="0">
                <a:latin typeface="Times New Roman"/>
                <a:cs typeface="Times New Roman"/>
              </a:rPr>
              <a:t>= 0</a:t>
            </a:r>
            <a:r>
              <a:rPr lang="en-US" dirty="0" smtClean="0"/>
              <a:t> obfuscate </a:t>
            </a: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i</a:t>
            </a:r>
          </a:p>
          <a:p>
            <a:pPr lvl="1"/>
            <a:r>
              <a:rPr lang="en-US" dirty="0" smtClean="0">
                <a:latin typeface="Calibri"/>
                <a:cs typeface="Calibri"/>
              </a:rPr>
              <a:t>Else obfuscate random point</a:t>
            </a:r>
            <a:r>
              <a:rPr lang="en-US" dirty="0" smtClean="0">
                <a:latin typeface="Times New Roman"/>
                <a:cs typeface="Times New Roman"/>
              </a:rPr>
              <a:t> </a:t>
            </a:r>
            <a:r>
              <a:rPr lang="en-US" i="1" dirty="0" smtClean="0">
                <a:latin typeface="Times New Roman"/>
                <a:cs typeface="Times New Roman"/>
              </a:rPr>
              <a:t>r </a:t>
            </a:r>
            <a:r>
              <a:rPr lang="en-US" i="1" baseline="30000" dirty="0" err="1" smtClean="0">
                <a:latin typeface="Times New Roman"/>
                <a:cs typeface="Times New Roman"/>
              </a:rPr>
              <a:t>i</a:t>
            </a:r>
            <a:endParaRPr lang="en-US" i="1" baseline="30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251243" y="5185556"/>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52770" y="4650145"/>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5" name="Object 14"/>
          <p:cNvGraphicFramePr>
            <a:graphicFrameLocks noChangeAspect="1"/>
          </p:cNvGraphicFramePr>
          <p:nvPr>
            <p:extLst>
              <p:ext uri="{D42A27DB-BD31-4B8C-83A1-F6EECF244321}">
                <p14:modId xmlns:p14="http://schemas.microsoft.com/office/powerpoint/2010/main" val="367308549"/>
              </p:ext>
            </p:extLst>
          </p:nvPr>
        </p:nvGraphicFramePr>
        <p:xfrm>
          <a:off x="4326178" y="5204558"/>
          <a:ext cx="242888" cy="287338"/>
        </p:xfrm>
        <a:graphic>
          <a:graphicData uri="http://schemas.openxmlformats.org/presentationml/2006/ole">
            <mc:AlternateContent xmlns:mc="http://schemas.openxmlformats.org/markup-compatibility/2006">
              <mc:Choice xmlns:v="urn:schemas-microsoft-com:vml" Requires="v">
                <p:oleObj spid="_x0000_s125036"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6178" y="5204558"/>
                        <a:ext cx="242888" cy="287338"/>
                      </a:xfrm>
                      <a:prstGeom prst="rect">
                        <a:avLst/>
                      </a:prstGeom>
                    </p:spPr>
                  </p:pic>
                </p:oleObj>
              </mc:Fallback>
            </mc:AlternateContent>
          </a:graphicData>
        </a:graphic>
      </p:graphicFrame>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2201457236"/>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5037" name="Equation" r:id="rId5" imgW="177800" imgH="203200" progId="Equation.3">
                  <p:embed/>
                </p:oleObj>
              </mc:Choice>
              <mc:Fallback>
                <p:oleObj name="Equation" r:id="rId5" imgW="177800" imgH="203200" progId="Equation.3">
                  <p:embed/>
                  <p:pic>
                    <p:nvPicPr>
                      <p:cNvPr id="0" name=""/>
                      <p:cNvPicPr/>
                      <p:nvPr/>
                    </p:nvPicPr>
                    <p:blipFill>
                      <a:blip r:embed="rId6"/>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23" name="TextBox 22"/>
          <p:cNvSpPr txBox="1"/>
          <p:nvPr/>
        </p:nvSpPr>
        <p:spPr>
          <a:xfrm>
            <a:off x="818135" y="4597562"/>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28" name="Rectangle 27"/>
          <p:cNvSpPr/>
          <p:nvPr/>
        </p:nvSpPr>
        <p:spPr>
          <a:xfrm>
            <a:off x="2641223" y="5479556"/>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Knowing where errors occur is useful </a:t>
            </a:r>
            <a:r>
              <a:rPr lang="en-US" sz="2400" b="1" dirty="0" smtClean="0">
                <a:latin typeface="Calibri"/>
                <a:cs typeface="Calibri"/>
              </a:rPr>
              <a:t>in coding theory</a:t>
            </a:r>
            <a:endParaRPr lang="en-US" sz="2400" b="1" dirty="0" smtClean="0">
              <a:latin typeface="Calibri"/>
              <a:cs typeface="Calibri"/>
            </a:endParaRPr>
          </a:p>
        </p:txBody>
      </p:sp>
      <p:sp>
        <p:nvSpPr>
          <p:cNvPr id="48" name="Rectangle 47"/>
          <p:cNvSpPr/>
          <p:nvPr/>
        </p:nvSpPr>
        <p:spPr>
          <a:xfrm>
            <a:off x="2622873" y="4481945"/>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36" name="Rectangle 35"/>
          <p:cNvSpPr/>
          <p:nvPr/>
        </p:nvSpPr>
        <p:spPr>
          <a:xfrm>
            <a:off x="5897831" y="5996459"/>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37" name="Rectangle 36"/>
          <p:cNvSpPr/>
          <p:nvPr/>
        </p:nvSpPr>
        <p:spPr>
          <a:xfrm>
            <a:off x="5879481" y="5065688"/>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40" name="TextBox 39"/>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46" name="Rectangle 45"/>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7" name="Rectangle 46"/>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 name="TextBox 3"/>
          <p:cNvSpPr txBox="1"/>
          <p:nvPr/>
        </p:nvSpPr>
        <p:spPr>
          <a:xfrm>
            <a:off x="1548413" y="4228230"/>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1" name="Elbow Connector 4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5" name="Elbow Connector 44"/>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0" name="Straight Arrow Connector 49"/>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Tree>
    <p:extLst>
      <p:ext uri="{BB962C8B-B14F-4D97-AF65-F5344CB8AC3E}">
        <p14:creationId xmlns:p14="http://schemas.microsoft.com/office/powerpoint/2010/main" val="2360009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0" nodeType="clickEffect">
                                  <p:stCondLst>
                                    <p:cond delay="0"/>
                                  </p:stCondLst>
                                  <p:childTnLst>
                                    <p:animEffect transition="out" filter="fade">
                                      <p:cBhvr>
                                        <p:cTn id="10" dur="500"/>
                                        <p:tgtEl>
                                          <p:spTgt spid="28"/>
                                        </p:tgtEl>
                                      </p:cBhvr>
                                    </p:animEffect>
                                    <p:set>
                                      <p:cBhvr>
                                        <p:cTn id="11" dur="1" fill="hold">
                                          <p:stCondLst>
                                            <p:cond delay="499"/>
                                          </p:stCondLst>
                                        </p:cTn>
                                        <p:tgtEl>
                                          <p:spTgt spid="28"/>
                                        </p:tgtEl>
                                        <p:attrNameLst>
                                          <p:attrName>style.visibility</p:attrName>
                                        </p:attrNameLst>
                                      </p:cBhvr>
                                      <p:to>
                                        <p:strVal val="hidden"/>
                                      </p:to>
                                    </p:set>
                                  </p:childTnLst>
                                </p:cTn>
                              </p:par>
                              <p:par>
                                <p:cTn id="12" presetID="10" presetClass="exit" presetSubtype="0" fill="hold" grpId="0" nodeType="withEffect">
                                  <p:stCondLst>
                                    <p:cond delay="0"/>
                                  </p:stCondLst>
                                  <p:childTnLst>
                                    <p:animEffect transition="out" filter="fade">
                                      <p:cBhvr>
                                        <p:cTn id="13" dur="500"/>
                                        <p:tgtEl>
                                          <p:spTgt spid="36"/>
                                        </p:tgtEl>
                                      </p:cBhvr>
                                    </p:animEffect>
                                    <p:set>
                                      <p:cBhvr>
                                        <p:cTn id="14" dur="1" fill="hold">
                                          <p:stCondLst>
                                            <p:cond delay="499"/>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6" grpId="0" animBg="1"/>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#3</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For each block </a:t>
            </a:r>
            <a:r>
              <a:rPr lang="en-US" i="1" dirty="0" err="1" smtClean="0">
                <a:latin typeface="Times New Roman"/>
                <a:cs typeface="Times New Roman"/>
              </a:rPr>
              <a:t>i</a:t>
            </a:r>
            <a:r>
              <a:rPr lang="en-US" dirty="0" smtClean="0"/>
              <a:t>, flip </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i</a:t>
            </a:r>
            <a:r>
              <a:rPr lang="en-US" dirty="0" smtClean="0"/>
              <a:t> </a:t>
            </a:r>
          </a:p>
          <a:p>
            <a:pPr lvl="1"/>
            <a:r>
              <a:rPr lang="en-US" dirty="0" smtClean="0"/>
              <a:t>if </a:t>
            </a:r>
            <a:r>
              <a:rPr lang="en-US" i="1" dirty="0">
                <a:latin typeface="Times New Roman"/>
                <a:cs typeface="Times New Roman"/>
              </a:rPr>
              <a:t>c</a:t>
            </a:r>
            <a:r>
              <a:rPr lang="en-US" baseline="-25000" dirty="0">
                <a:latin typeface="Times New Roman"/>
                <a:cs typeface="Times New Roman"/>
              </a:rPr>
              <a:t>0</a:t>
            </a:r>
            <a:r>
              <a:rPr lang="en-US" i="1" baseline="30000" dirty="0">
                <a:latin typeface="Times New Roman"/>
                <a:cs typeface="Times New Roman"/>
              </a:rPr>
              <a:t>i </a:t>
            </a:r>
            <a:r>
              <a:rPr lang="en-US" dirty="0">
                <a:latin typeface="Times New Roman"/>
                <a:cs typeface="Times New Roman"/>
              </a:rPr>
              <a:t>= 0</a:t>
            </a:r>
            <a:r>
              <a:rPr lang="en-US" dirty="0" smtClean="0"/>
              <a:t> obfuscate </a:t>
            </a: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i</a:t>
            </a:r>
          </a:p>
          <a:p>
            <a:pPr lvl="1"/>
            <a:r>
              <a:rPr lang="en-US" dirty="0" smtClean="0">
                <a:latin typeface="Calibri"/>
                <a:cs typeface="Calibri"/>
              </a:rPr>
              <a:t>Else obfuscate random point</a:t>
            </a:r>
            <a:r>
              <a:rPr lang="en-US" dirty="0" smtClean="0">
                <a:latin typeface="Times New Roman"/>
                <a:cs typeface="Times New Roman"/>
              </a:rPr>
              <a:t> </a:t>
            </a:r>
            <a:r>
              <a:rPr lang="en-US" i="1" dirty="0" smtClean="0">
                <a:latin typeface="Times New Roman"/>
                <a:cs typeface="Times New Roman"/>
              </a:rPr>
              <a:t>r </a:t>
            </a:r>
            <a:r>
              <a:rPr lang="en-US" i="1" baseline="30000" dirty="0" err="1" smtClean="0">
                <a:latin typeface="Times New Roman"/>
                <a:cs typeface="Times New Roman"/>
              </a:rPr>
              <a:t>i</a:t>
            </a:r>
            <a:endParaRPr lang="en-US" i="1" baseline="30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251243" y="5185556"/>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52770" y="4650145"/>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5" name="Object 14"/>
          <p:cNvGraphicFramePr>
            <a:graphicFrameLocks noChangeAspect="1"/>
          </p:cNvGraphicFramePr>
          <p:nvPr>
            <p:extLst>
              <p:ext uri="{D42A27DB-BD31-4B8C-83A1-F6EECF244321}">
                <p14:modId xmlns:p14="http://schemas.microsoft.com/office/powerpoint/2010/main" val="3542144428"/>
              </p:ext>
            </p:extLst>
          </p:nvPr>
        </p:nvGraphicFramePr>
        <p:xfrm>
          <a:off x="4326178" y="5204558"/>
          <a:ext cx="242888" cy="287338"/>
        </p:xfrm>
        <a:graphic>
          <a:graphicData uri="http://schemas.openxmlformats.org/presentationml/2006/ole">
            <mc:AlternateContent xmlns:mc="http://schemas.openxmlformats.org/markup-compatibility/2006">
              <mc:Choice xmlns:v="urn:schemas-microsoft-com:vml" Requires="v">
                <p:oleObj spid="_x0000_s126060"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6178" y="5204558"/>
                        <a:ext cx="242888" cy="287338"/>
                      </a:xfrm>
                      <a:prstGeom prst="rect">
                        <a:avLst/>
                      </a:prstGeom>
                    </p:spPr>
                  </p:pic>
                </p:oleObj>
              </mc:Fallback>
            </mc:AlternateContent>
          </a:graphicData>
        </a:graphic>
      </p:graphicFrame>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3162594687"/>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6061" name="Equation" r:id="rId5" imgW="177800" imgH="203200" progId="Equation.3">
                  <p:embed/>
                </p:oleObj>
              </mc:Choice>
              <mc:Fallback>
                <p:oleObj name="Equation" r:id="rId5" imgW="177800" imgH="203200" progId="Equation.3">
                  <p:embed/>
                  <p:pic>
                    <p:nvPicPr>
                      <p:cNvPr id="0" name=""/>
                      <p:cNvPicPr/>
                      <p:nvPr/>
                    </p:nvPicPr>
                    <p:blipFill>
                      <a:blip r:embed="rId6"/>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23" name="TextBox 22"/>
          <p:cNvSpPr txBox="1"/>
          <p:nvPr/>
        </p:nvSpPr>
        <p:spPr>
          <a:xfrm>
            <a:off x="818135" y="4597562"/>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28" name="Rectangle 27"/>
          <p:cNvSpPr/>
          <p:nvPr/>
        </p:nvSpPr>
        <p:spPr>
          <a:xfrm>
            <a:off x="2641223" y="5479556"/>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 </a:t>
            </a:r>
            <a:endParaRPr lang="en-US" i="1" baseline="30000" dirty="0">
              <a:solidFill>
                <a:srgbClr val="FFFFFF"/>
              </a:solidFill>
              <a:latin typeface="Times New Roman"/>
              <a:cs typeface="Times New Roman"/>
            </a:endParaRPr>
          </a:p>
        </p:txBody>
      </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Knowing where errors occur is useful </a:t>
            </a:r>
            <a:r>
              <a:rPr lang="en-US" sz="2400" b="1" dirty="0" smtClean="0">
                <a:latin typeface="Calibri"/>
                <a:cs typeface="Calibri"/>
              </a:rPr>
              <a:t>in coding theory</a:t>
            </a:r>
            <a:endParaRPr lang="en-US" sz="2400" b="1" dirty="0" smtClean="0">
              <a:latin typeface="Calibri"/>
              <a:cs typeface="Calibri"/>
            </a:endParaRPr>
          </a:p>
        </p:txBody>
      </p:sp>
      <p:sp>
        <p:nvSpPr>
          <p:cNvPr id="48" name="Rectangle 47"/>
          <p:cNvSpPr/>
          <p:nvPr/>
        </p:nvSpPr>
        <p:spPr>
          <a:xfrm>
            <a:off x="2622873" y="4481945"/>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36" name="Rectangle 35"/>
          <p:cNvSpPr/>
          <p:nvPr/>
        </p:nvSpPr>
        <p:spPr>
          <a:xfrm>
            <a:off x="5897831" y="5996459"/>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37" name="Rectangle 36"/>
          <p:cNvSpPr/>
          <p:nvPr/>
        </p:nvSpPr>
        <p:spPr>
          <a:xfrm>
            <a:off x="5879481" y="5065688"/>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40" name="TextBox 39"/>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46" name="Rectangle 45"/>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7" name="Rectangle 46"/>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 name="TextBox 3"/>
          <p:cNvSpPr txBox="1"/>
          <p:nvPr/>
        </p:nvSpPr>
        <p:spPr>
          <a:xfrm>
            <a:off x="1548413" y="4228230"/>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1" name="Elbow Connector 4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5" name="Elbow Connector 44"/>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0" name="Straight Arrow Connector 49"/>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Tree>
    <p:extLst>
      <p:ext uri="{BB962C8B-B14F-4D97-AF65-F5344CB8AC3E}">
        <p14:creationId xmlns:p14="http://schemas.microsoft.com/office/powerpoint/2010/main" val="465817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500"/>
                                        <p:tgtEl>
                                          <p:spTgt spid="44"/>
                                        </p:tgtEl>
                                      </p:cBhvr>
                                    </p:animEffect>
                                    <p:set>
                                      <p:cBhvr>
                                        <p:cTn id="15" dur="1" fill="hold">
                                          <p:stCondLst>
                                            <p:cond delay="499"/>
                                          </p:stCondLst>
                                        </p:cTn>
                                        <p:tgtEl>
                                          <p:spTgt spid="4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44" grpId="0" animBg="1"/>
      <p:bldP spid="3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#3</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For each block </a:t>
            </a:r>
            <a:r>
              <a:rPr lang="en-US" i="1" dirty="0" err="1" smtClean="0">
                <a:latin typeface="Times New Roman"/>
                <a:cs typeface="Times New Roman"/>
              </a:rPr>
              <a:t>i</a:t>
            </a:r>
            <a:r>
              <a:rPr lang="en-US" dirty="0" smtClean="0"/>
              <a:t>, flip </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i</a:t>
            </a:r>
            <a:r>
              <a:rPr lang="en-US" dirty="0" smtClean="0"/>
              <a:t> </a:t>
            </a:r>
          </a:p>
          <a:p>
            <a:pPr lvl="1"/>
            <a:r>
              <a:rPr lang="en-US" dirty="0" smtClean="0"/>
              <a:t>if </a:t>
            </a:r>
            <a:r>
              <a:rPr lang="en-US" i="1" dirty="0">
                <a:latin typeface="Times New Roman"/>
                <a:cs typeface="Times New Roman"/>
              </a:rPr>
              <a:t>c</a:t>
            </a:r>
            <a:r>
              <a:rPr lang="en-US" baseline="-25000" dirty="0">
                <a:latin typeface="Times New Roman"/>
                <a:cs typeface="Times New Roman"/>
              </a:rPr>
              <a:t>0</a:t>
            </a:r>
            <a:r>
              <a:rPr lang="en-US" i="1" baseline="30000" dirty="0">
                <a:latin typeface="Times New Roman"/>
                <a:cs typeface="Times New Roman"/>
              </a:rPr>
              <a:t>i </a:t>
            </a:r>
            <a:r>
              <a:rPr lang="en-US" dirty="0">
                <a:latin typeface="Times New Roman"/>
                <a:cs typeface="Times New Roman"/>
              </a:rPr>
              <a:t>= 0</a:t>
            </a:r>
            <a:r>
              <a:rPr lang="en-US" dirty="0" smtClean="0"/>
              <a:t> obfuscate </a:t>
            </a: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i</a:t>
            </a:r>
          </a:p>
          <a:p>
            <a:pPr lvl="1"/>
            <a:r>
              <a:rPr lang="en-US" dirty="0" smtClean="0">
                <a:latin typeface="Calibri"/>
                <a:cs typeface="Calibri"/>
              </a:rPr>
              <a:t>Else obfuscate random point</a:t>
            </a:r>
            <a:r>
              <a:rPr lang="en-US" dirty="0" smtClean="0">
                <a:latin typeface="Times New Roman"/>
                <a:cs typeface="Times New Roman"/>
              </a:rPr>
              <a:t> </a:t>
            </a:r>
            <a:r>
              <a:rPr lang="en-US" i="1" dirty="0" smtClean="0">
                <a:latin typeface="Times New Roman"/>
                <a:cs typeface="Times New Roman"/>
              </a:rPr>
              <a:t>r </a:t>
            </a:r>
            <a:r>
              <a:rPr lang="en-US" i="1" baseline="30000" dirty="0" err="1" smtClean="0">
                <a:latin typeface="Times New Roman"/>
                <a:cs typeface="Times New Roman"/>
              </a:rPr>
              <a:t>i</a:t>
            </a:r>
            <a:endParaRPr lang="en-US" i="1" baseline="30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251243" y="5185556"/>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52770" y="4650145"/>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5" name="Object 14"/>
          <p:cNvGraphicFramePr>
            <a:graphicFrameLocks noChangeAspect="1"/>
          </p:cNvGraphicFramePr>
          <p:nvPr>
            <p:extLst>
              <p:ext uri="{D42A27DB-BD31-4B8C-83A1-F6EECF244321}">
                <p14:modId xmlns:p14="http://schemas.microsoft.com/office/powerpoint/2010/main" val="3060654079"/>
              </p:ext>
            </p:extLst>
          </p:nvPr>
        </p:nvGraphicFramePr>
        <p:xfrm>
          <a:off x="4326178" y="5204558"/>
          <a:ext cx="242888" cy="287338"/>
        </p:xfrm>
        <a:graphic>
          <a:graphicData uri="http://schemas.openxmlformats.org/presentationml/2006/ole">
            <mc:AlternateContent xmlns:mc="http://schemas.openxmlformats.org/markup-compatibility/2006">
              <mc:Choice xmlns:v="urn:schemas-microsoft-com:vml" Requires="v">
                <p:oleObj spid="_x0000_s129130"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6178" y="5204558"/>
                        <a:ext cx="242888" cy="287338"/>
                      </a:xfrm>
                      <a:prstGeom prst="rect">
                        <a:avLst/>
                      </a:prstGeom>
                    </p:spPr>
                  </p:pic>
                </p:oleObj>
              </mc:Fallback>
            </mc:AlternateContent>
          </a:graphicData>
        </a:graphic>
      </p:graphicFrame>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3599882752"/>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9131" name="Equation" r:id="rId5" imgW="177800" imgH="203200" progId="Equation.3">
                  <p:embed/>
                </p:oleObj>
              </mc:Choice>
              <mc:Fallback>
                <p:oleObj name="Equation" r:id="rId5" imgW="177800" imgH="203200" progId="Equation.3">
                  <p:embed/>
                  <p:pic>
                    <p:nvPicPr>
                      <p:cNvPr id="0" name=""/>
                      <p:cNvPicPr/>
                      <p:nvPr/>
                    </p:nvPicPr>
                    <p:blipFill>
                      <a:blip r:embed="rId6"/>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23" name="TextBox 22"/>
          <p:cNvSpPr txBox="1"/>
          <p:nvPr/>
        </p:nvSpPr>
        <p:spPr>
          <a:xfrm>
            <a:off x="818135" y="4597562"/>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28" name="Rectangle 27"/>
          <p:cNvSpPr/>
          <p:nvPr/>
        </p:nvSpPr>
        <p:spPr>
          <a:xfrm>
            <a:off x="2641223" y="5479556"/>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 </a:t>
            </a:r>
            <a:endParaRPr lang="en-US" i="1" baseline="30000" dirty="0">
              <a:solidFill>
                <a:srgbClr val="FFFFFF"/>
              </a:solidFill>
              <a:latin typeface="Times New Roman"/>
              <a:cs typeface="Times New Roman"/>
            </a:endParaRPr>
          </a:p>
        </p:txBody>
      </p:sp>
      <p:sp>
        <p:nvSpPr>
          <p:cNvPr id="48" name="Rectangle 47"/>
          <p:cNvSpPr/>
          <p:nvPr/>
        </p:nvSpPr>
        <p:spPr>
          <a:xfrm>
            <a:off x="2622873" y="4481945"/>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36" name="Rectangle 35"/>
          <p:cNvSpPr/>
          <p:nvPr/>
        </p:nvSpPr>
        <p:spPr>
          <a:xfrm>
            <a:off x="5897831" y="5996459"/>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37" name="Rectangle 36"/>
          <p:cNvSpPr/>
          <p:nvPr/>
        </p:nvSpPr>
        <p:spPr>
          <a:xfrm>
            <a:off x="5879481" y="5065688"/>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40" name="TextBox 39"/>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46" name="Rectangle 45"/>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7" name="Rectangle 46"/>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 name="TextBox 3"/>
          <p:cNvSpPr txBox="1"/>
          <p:nvPr/>
        </p:nvSpPr>
        <p:spPr>
          <a:xfrm>
            <a:off x="1548413" y="4228230"/>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1" name="Elbow Connector 4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5" name="Elbow Connector 44"/>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0" name="Straight Arrow Connector 49"/>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51"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Can run obfuscations and</a:t>
            </a:r>
            <a:r>
              <a:rPr lang="en-US" sz="2400" b="1" dirty="0" smtClean="0">
                <a:latin typeface="Calibri"/>
                <a:cs typeface="Calibri"/>
              </a:rPr>
              <a:t/>
            </a:r>
            <a:br>
              <a:rPr lang="en-US" sz="2400" b="1" dirty="0" smtClean="0">
                <a:latin typeface="Calibri"/>
                <a:cs typeface="Calibri"/>
              </a:rPr>
            </a:br>
            <a:r>
              <a:rPr lang="en-US" sz="2400" b="1" dirty="0" smtClean="0">
                <a:latin typeface="Calibri"/>
                <a:cs typeface="Calibri"/>
              </a:rPr>
              <a:t>recover most bits of </a:t>
            </a:r>
            <a:r>
              <a:rPr lang="en-US" sz="2400" b="1" i="1" dirty="0" smtClean="0">
                <a:latin typeface="Times New Roman"/>
                <a:cs typeface="Times New Roman"/>
              </a:rPr>
              <a:t>c</a:t>
            </a:r>
            <a:r>
              <a:rPr lang="en-US" sz="2400" b="1" baseline="-25000" dirty="0" smtClean="0">
                <a:latin typeface="Times New Roman"/>
                <a:cs typeface="Times New Roman"/>
              </a:rPr>
              <a:t>0</a:t>
            </a:r>
          </a:p>
          <a:p>
            <a:pPr>
              <a:defRPr/>
            </a:pPr>
            <a:r>
              <a:rPr lang="en-US" sz="2400" b="1" dirty="0" smtClean="0">
                <a:latin typeface="Calibri"/>
                <a:cs typeface="Calibri"/>
              </a:rPr>
              <a:t>(if output is </a:t>
            </a:r>
            <a:r>
              <a:rPr lang="en-US" sz="2400" b="1" dirty="0" smtClean="0">
                <a:latin typeface="Times New Roman"/>
                <a:cs typeface="Times New Roman"/>
              </a:rPr>
              <a:t>1 </a:t>
            </a:r>
            <a:r>
              <a:rPr lang="en-US" sz="2400" b="1" dirty="0" smtClean="0">
                <a:latin typeface="Calibri"/>
                <a:cs typeface="Calibri"/>
              </a:rPr>
              <a:t>then </a:t>
            </a:r>
            <a:r>
              <a:rPr lang="en-US" sz="2400" b="1" i="1" dirty="0" smtClean="0">
                <a:latin typeface="Times New Roman"/>
                <a:cs typeface="Times New Roman"/>
              </a:rPr>
              <a:t>c</a:t>
            </a:r>
            <a:r>
              <a:rPr lang="en-US" sz="2400" b="1" baseline="-25000" dirty="0" smtClean="0">
                <a:latin typeface="Times New Roman"/>
                <a:cs typeface="Times New Roman"/>
              </a:rPr>
              <a:t>1</a:t>
            </a:r>
            <a:r>
              <a:rPr lang="en-US" sz="2400" b="1" i="1" baseline="30000" dirty="0" smtClean="0">
                <a:latin typeface="Times New Roman"/>
                <a:cs typeface="Times New Roman"/>
              </a:rPr>
              <a:t>i</a:t>
            </a:r>
            <a:r>
              <a:rPr lang="en-US" sz="2400" b="1" dirty="0" smtClean="0">
                <a:latin typeface="Times New Roman"/>
                <a:cs typeface="Times New Roman"/>
              </a:rPr>
              <a:t> =0</a:t>
            </a:r>
            <a:r>
              <a:rPr lang="en-US" sz="2400" b="1" dirty="0" smtClean="0">
                <a:latin typeface="Calibri"/>
                <a:cs typeface="Calibri"/>
              </a:rPr>
              <a:t>)</a:t>
            </a:r>
          </a:p>
        </p:txBody>
      </p:sp>
    </p:spTree>
    <p:extLst>
      <p:ext uri="{BB962C8B-B14F-4D97-AF65-F5344CB8AC3E}">
        <p14:creationId xmlns:p14="http://schemas.microsoft.com/office/powerpoint/2010/main" val="279470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6"/>
                                        </p:tgtEl>
                                      </p:cBhvr>
                                    </p:animEffect>
                                    <p:set>
                                      <p:cBhvr>
                                        <p:cTn id="7" dur="1" fill="hold">
                                          <p:stCondLst>
                                            <p:cond delay="499"/>
                                          </p:stCondLst>
                                        </p:cTn>
                                        <p:tgtEl>
                                          <p:spTgt spid="46"/>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47"/>
                                        </p:tgtEl>
                                      </p:cBhvr>
                                    </p:animEffect>
                                    <p:set>
                                      <p:cBhvr>
                                        <p:cTn id="10" dur="1" fill="hold">
                                          <p:stCondLst>
                                            <p:cond delay="499"/>
                                          </p:stCondLst>
                                        </p:cTn>
                                        <p:tgtEl>
                                          <p:spTgt spid="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72720"/>
            <a:ext cx="3983696" cy="4675680"/>
          </a:xfrm>
        </p:spPr>
        <p:txBody>
          <a:bodyPr>
            <a:normAutofit fontScale="55000" lnSpcReduction="20000"/>
          </a:bodyPr>
          <a:lstStyle/>
          <a:p>
            <a:r>
              <a:rPr lang="en-US" dirty="0" smtClean="0">
                <a:latin typeface="Arial" charset="0"/>
              </a:rPr>
              <a:t>High entropy sources are </a:t>
            </a:r>
            <a:br>
              <a:rPr lang="en-US" dirty="0" smtClean="0">
                <a:latin typeface="Arial" charset="0"/>
              </a:rPr>
            </a:br>
            <a:r>
              <a:rPr lang="en-US" dirty="0" smtClean="0">
                <a:latin typeface="Arial" charset="0"/>
              </a:rPr>
              <a:t>often noisy </a:t>
            </a:r>
          </a:p>
          <a:p>
            <a:pPr lvl="1"/>
            <a:r>
              <a:rPr lang="en-US" dirty="0">
                <a:latin typeface="Arial" charset="0"/>
              </a:rPr>
              <a:t>Source value </a:t>
            </a:r>
            <a:r>
              <a:rPr lang="en-US" i="1" dirty="0">
                <a:latin typeface="Arial" charset="0"/>
              </a:rPr>
              <a:t>changes</a:t>
            </a:r>
            <a:r>
              <a:rPr lang="en-US" dirty="0">
                <a:latin typeface="Arial" charset="0"/>
              </a:rPr>
              <a:t> over time, </a:t>
            </a:r>
            <a:r>
              <a:rPr lang="en-US" i="1" dirty="0">
                <a:latin typeface="Times New Roman"/>
                <a:cs typeface="Times New Roman"/>
              </a:rPr>
              <a:t>w</a:t>
            </a:r>
            <a:r>
              <a:rPr lang="en-US" baseline="-25000" dirty="0">
                <a:latin typeface="Times New Roman"/>
                <a:cs typeface="Times New Roman"/>
              </a:rPr>
              <a:t>0</a:t>
            </a:r>
            <a:r>
              <a:rPr lang="en-US" dirty="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1</a:t>
            </a:r>
          </a:p>
          <a:p>
            <a:pPr lvl="1"/>
            <a:r>
              <a:rPr lang="en-US" altLang="ja-JP" dirty="0" smtClean="0">
                <a:latin typeface="Times New Roman"/>
                <a:cs typeface="Times New Roman"/>
              </a:rPr>
              <a:t>Distance is bounded</a:t>
            </a:r>
          </a:p>
          <a:p>
            <a:pPr marL="457200" lvl="1" indent="0">
              <a:buNone/>
            </a:pPr>
            <a:r>
              <a:rPr lang="en-US" altLang="ja-JP" dirty="0">
                <a:latin typeface="Times New Roman"/>
                <a:cs typeface="Times New Roman"/>
              </a:rPr>
              <a:t> </a:t>
            </a:r>
            <a:r>
              <a:rPr lang="en-US" altLang="ja-JP" dirty="0" smtClean="0">
                <a:latin typeface="Times New Roman"/>
                <a:cs typeface="Times New Roman"/>
              </a:rPr>
              <a:t>     </a:t>
            </a:r>
            <a:r>
              <a:rPr lang="en-US" altLang="ja-JP" i="1" dirty="0" smtClean="0">
                <a:latin typeface="Times New Roman"/>
                <a:cs typeface="Times New Roman"/>
              </a:rPr>
              <a:t>d</a:t>
            </a:r>
            <a:r>
              <a:rPr lang="en-US" altLang="ja-JP" dirty="0" smtClean="0">
                <a:latin typeface="Times New Roman"/>
                <a:cs typeface="Times New Roman"/>
              </a:rPr>
              <a:t>(</a:t>
            </a:r>
            <a:r>
              <a:rPr lang="en-US" altLang="ja-JP" i="1" dirty="0" smtClean="0">
                <a:latin typeface="Times New Roman"/>
                <a:cs typeface="Times New Roman"/>
              </a:rPr>
              <a:t>w</a:t>
            </a:r>
            <a:r>
              <a:rPr lang="en-US" altLang="ja-JP" baseline="-25000" dirty="0" smtClean="0">
                <a:latin typeface="Times New Roman"/>
                <a:cs typeface="Times New Roman"/>
              </a:rPr>
              <a:t>0</a:t>
            </a:r>
            <a:r>
              <a:rPr lang="en-US" altLang="ja-JP" dirty="0" smtClean="0">
                <a:latin typeface="Times New Roman"/>
                <a:cs typeface="Times New Roman"/>
              </a:rPr>
              <a:t>, </a:t>
            </a:r>
            <a:r>
              <a:rPr lang="en-US" altLang="ja-JP" i="1" dirty="0" smtClean="0">
                <a:latin typeface="Times New Roman"/>
                <a:cs typeface="Times New Roman"/>
              </a:rPr>
              <a:t>w</a:t>
            </a:r>
            <a:r>
              <a:rPr lang="en-US" altLang="ja-JP" baseline="-25000" dirty="0" smtClean="0">
                <a:latin typeface="Times New Roman"/>
                <a:cs typeface="Times New Roman"/>
              </a:rPr>
              <a:t>1</a:t>
            </a:r>
            <a:r>
              <a:rPr lang="en-US" altLang="ja-JP" dirty="0" smtClean="0">
                <a:latin typeface="Times New Roman"/>
                <a:cs typeface="Times New Roman"/>
              </a:rPr>
              <a:t>)≤</a:t>
            </a:r>
            <a:r>
              <a:rPr lang="en-US" altLang="ja-JP" i="1" dirty="0" err="1" smtClean="0">
                <a:latin typeface="Times New Roman"/>
                <a:cs typeface="Times New Roman"/>
              </a:rPr>
              <a:t>d</a:t>
            </a:r>
            <a:r>
              <a:rPr lang="en-US" altLang="ja-JP" i="1" baseline="-25000" dirty="0" err="1" smtClean="0">
                <a:latin typeface="Times New Roman"/>
                <a:cs typeface="Times New Roman"/>
              </a:rPr>
              <a:t>max</a:t>
            </a:r>
            <a:endParaRPr lang="en-US" altLang="ja-JP" i="1" baseline="-25000" dirty="0">
              <a:latin typeface="Times New Roman"/>
              <a:cs typeface="Times New Roman"/>
            </a:endParaRPr>
          </a:p>
          <a:p>
            <a:endParaRPr lang="en-US" dirty="0" smtClean="0">
              <a:latin typeface="Arial" charset="0"/>
            </a:endParaRPr>
          </a:p>
          <a:p>
            <a:r>
              <a:rPr lang="en-US" dirty="0" smtClean="0">
                <a:latin typeface="Arial" charset="0"/>
              </a:rPr>
              <a:t>Want </a:t>
            </a:r>
            <a:r>
              <a:rPr lang="en-US" dirty="0">
                <a:latin typeface="Arial" charset="0"/>
              </a:rPr>
              <a:t>to derive stable and </a:t>
            </a:r>
            <a:r>
              <a:rPr lang="en-US" i="1" dirty="0">
                <a:latin typeface="Arial" charset="0"/>
              </a:rPr>
              <a:t>cryptographically</a:t>
            </a:r>
            <a:r>
              <a:rPr lang="en-US" dirty="0">
                <a:latin typeface="Arial" charset="0"/>
              </a:rPr>
              <a:t> strong key from </a:t>
            </a:r>
            <a:r>
              <a:rPr lang="en-US" dirty="0" smtClean="0">
                <a:latin typeface="Arial" charset="0"/>
              </a:rPr>
              <a:t>noisy source</a:t>
            </a:r>
            <a:endParaRPr lang="en-US" dirty="0">
              <a:latin typeface="Arial" charset="0"/>
            </a:endParaRPr>
          </a:p>
          <a:p>
            <a:pPr lvl="1"/>
            <a:r>
              <a:rPr lang="en-US" dirty="0" smtClean="0">
                <a:latin typeface="Arial" charset="0"/>
                <a:cs typeface="Arial" charset="0"/>
              </a:rPr>
              <a:t>Want </a:t>
            </a:r>
            <a:r>
              <a:rPr lang="en-US" i="1" dirty="0" smtClean="0">
                <a:latin typeface="Times New Roman"/>
                <a:cs typeface="Times New Roman"/>
              </a:rPr>
              <a:t>w</a:t>
            </a:r>
            <a:r>
              <a:rPr lang="en-US" baseline="-25000" dirty="0" smtClean="0">
                <a:latin typeface="Times New Roman"/>
                <a:cs typeface="Times New Roman"/>
              </a:rPr>
              <a:t>0</a:t>
            </a:r>
            <a:r>
              <a:rPr lang="en-US" dirty="0" smtClean="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Arial" charset="0"/>
                <a:cs typeface="Arial" charset="0"/>
              </a:rPr>
              <a:t> to </a:t>
            </a:r>
            <a:r>
              <a:rPr lang="en-US" dirty="0">
                <a:latin typeface="Arial" charset="0"/>
                <a:cs typeface="Arial" charset="0"/>
              </a:rPr>
              <a:t>map to same </a:t>
            </a:r>
            <a:r>
              <a:rPr lang="en-US" dirty="0" smtClean="0">
                <a:latin typeface="Arial" charset="0"/>
                <a:cs typeface="Arial" charset="0"/>
              </a:rPr>
              <a:t>key</a:t>
            </a:r>
            <a:br>
              <a:rPr lang="en-US" dirty="0" smtClean="0">
                <a:latin typeface="Arial" charset="0"/>
                <a:cs typeface="Arial" charset="0"/>
              </a:rPr>
            </a:br>
            <a:r>
              <a:rPr lang="en-US" i="1" dirty="0" smtClean="0">
                <a:latin typeface="Times New Roman" charset="0"/>
                <a:cs typeface="Times New Roman" charset="0"/>
              </a:rPr>
              <a:t>Gen</a:t>
            </a:r>
            <a:r>
              <a:rPr lang="en-US" dirty="0" smtClean="0">
                <a:latin typeface="Times New Roman" charset="0"/>
                <a:cs typeface="Times New Roman" charset="0"/>
              </a:rPr>
              <a:t>( </a:t>
            </a:r>
            <a:r>
              <a:rPr lang="en-US" i="1" dirty="0" smtClean="0">
                <a:latin typeface="Times New Roman" charset="0"/>
                <a:cs typeface="Times New Roman" charset="0"/>
              </a:rPr>
              <a:t>w</a:t>
            </a:r>
            <a:r>
              <a:rPr lang="en-US" baseline="-25000" dirty="0" smtClean="0">
                <a:latin typeface="Times New Roman" charset="0"/>
                <a:cs typeface="Times New Roman" charset="0"/>
              </a:rPr>
              <a:t>0</a:t>
            </a:r>
            <a:r>
              <a:rPr lang="en-US" i="1" baseline="-25000" dirty="0" smtClean="0">
                <a:latin typeface="Times New Roman" charset="0"/>
                <a:cs typeface="Times New Roman" charset="0"/>
              </a:rPr>
              <a:t> </a:t>
            </a:r>
            <a:r>
              <a:rPr lang="en-US" dirty="0" smtClean="0">
                <a:latin typeface="Times New Roman" charset="0"/>
                <a:cs typeface="Times New Roman" charset="0"/>
              </a:rPr>
              <a:t>) </a:t>
            </a:r>
            <a:r>
              <a:rPr lang="en-US" dirty="0">
                <a:latin typeface="Times New Roman" charset="0"/>
                <a:cs typeface="Times New Roman" charset="0"/>
              </a:rPr>
              <a:t>= </a:t>
            </a:r>
            <a:r>
              <a:rPr lang="en-US" i="1" dirty="0" smtClean="0">
                <a:latin typeface="Times New Roman" charset="0"/>
                <a:cs typeface="Times New Roman" charset="0"/>
              </a:rPr>
              <a:t>Gen</a:t>
            </a:r>
            <a:r>
              <a:rPr lang="en-US" dirty="0" smtClean="0">
                <a:latin typeface="Times New Roman" charset="0"/>
                <a:cs typeface="Times New Roman" charset="0"/>
              </a:rPr>
              <a:t>( </a:t>
            </a:r>
            <a:r>
              <a:rPr lang="en-US" i="1" dirty="0" smtClean="0">
                <a:latin typeface="Times New Roman" charset="0"/>
                <a:cs typeface="Times New Roman" charset="0"/>
              </a:rPr>
              <a:t>w</a:t>
            </a:r>
            <a:r>
              <a:rPr lang="en-US" baseline="-25000" dirty="0" smtClean="0">
                <a:latin typeface="Times New Roman" charset="0"/>
                <a:cs typeface="Times New Roman" charset="0"/>
              </a:rPr>
              <a:t>1</a:t>
            </a:r>
            <a:r>
              <a:rPr lang="en-US" i="1" baseline="-25000" dirty="0" smtClean="0">
                <a:latin typeface="Times New Roman" charset="0"/>
                <a:cs typeface="Times New Roman" charset="0"/>
              </a:rPr>
              <a:t> </a:t>
            </a:r>
            <a:r>
              <a:rPr lang="en-US" altLang="ja-JP" dirty="0" smtClean="0">
                <a:latin typeface="Times New Roman" charset="0"/>
                <a:cs typeface="Times New Roman" charset="0"/>
              </a:rPr>
              <a:t>)</a:t>
            </a:r>
            <a:endParaRPr lang="en-US" altLang="ja-JP" dirty="0">
              <a:latin typeface="Times New Roman" charset="0"/>
              <a:cs typeface="Times New Roman" charset="0"/>
            </a:endParaRPr>
          </a:p>
          <a:p>
            <a:endParaRPr lang="en-US" dirty="0" smtClean="0">
              <a:latin typeface="Arial" charset="0"/>
            </a:endParaRPr>
          </a:p>
          <a:p>
            <a:endParaRPr lang="en-US" dirty="0">
              <a:latin typeface="Arial" charset="0"/>
            </a:endParaRPr>
          </a:p>
          <a:p>
            <a:r>
              <a:rPr lang="en-US" dirty="0" smtClean="0">
                <a:latin typeface="Arial" charset="0"/>
              </a:rPr>
              <a:t>Different samples from source </a:t>
            </a:r>
            <a:r>
              <a:rPr lang="en-US" i="1" dirty="0" smtClean="0">
                <a:latin typeface="Arial" charset="0"/>
              </a:rPr>
              <a:t>must</a:t>
            </a:r>
            <a:r>
              <a:rPr lang="en-US" dirty="0" smtClean="0">
                <a:latin typeface="Arial" charset="0"/>
              </a:rPr>
              <a:t> </a:t>
            </a:r>
            <a:r>
              <a:rPr lang="en-US" dirty="0">
                <a:latin typeface="Arial" charset="0"/>
              </a:rPr>
              <a:t>map to different and </a:t>
            </a:r>
            <a:r>
              <a:rPr lang="en-US" i="1" dirty="0">
                <a:latin typeface="Arial" charset="0"/>
              </a:rPr>
              <a:t>independent </a:t>
            </a:r>
            <a:r>
              <a:rPr lang="en-US" dirty="0">
                <a:latin typeface="Arial" charset="0"/>
              </a:rPr>
              <a:t>keys</a:t>
            </a:r>
          </a:p>
          <a:p>
            <a:pPr lvl="1"/>
            <a:r>
              <a:rPr lang="en-US" i="1" dirty="0" smtClean="0">
                <a:latin typeface="Times New Roman" charset="0"/>
                <a:cs typeface="Times New Roman" charset="0"/>
              </a:rPr>
              <a:t>Gen</a:t>
            </a:r>
            <a:r>
              <a:rPr lang="en-US" dirty="0" smtClean="0">
                <a:latin typeface="Times New Roman" charset="0"/>
                <a:cs typeface="Times New Roman" charset="0"/>
              </a:rPr>
              <a:t>( </a:t>
            </a:r>
            <a:r>
              <a:rPr lang="en-US" i="1" dirty="0" smtClean="0">
                <a:latin typeface="Times New Roman" charset="0"/>
                <a:cs typeface="Times New Roman" charset="0"/>
              </a:rPr>
              <a:t>w</a:t>
            </a:r>
            <a:r>
              <a:rPr lang="en-US" baseline="-25000" dirty="0" smtClean="0">
                <a:latin typeface="Times New Roman" charset="0"/>
                <a:cs typeface="Times New Roman" charset="0"/>
              </a:rPr>
              <a:t>0</a:t>
            </a:r>
            <a:r>
              <a:rPr lang="en-US" i="1" baseline="-25000" dirty="0" smtClean="0">
                <a:latin typeface="Times New Roman" charset="0"/>
                <a:cs typeface="Times New Roman" charset="0"/>
              </a:rPr>
              <a:t> </a:t>
            </a:r>
            <a:r>
              <a:rPr lang="en-US" dirty="0" smtClean="0">
                <a:latin typeface="Times New Roman" charset="0"/>
                <a:cs typeface="Times New Roman" charset="0"/>
              </a:rPr>
              <a:t>) </a:t>
            </a:r>
            <a:r>
              <a:rPr lang="en-US" dirty="0">
                <a:latin typeface="Times New Roman" charset="0"/>
                <a:cs typeface="Times New Roman" charset="0"/>
              </a:rPr>
              <a:t>≠ </a:t>
            </a:r>
            <a:r>
              <a:rPr lang="en-US" i="1" dirty="0" smtClean="0">
                <a:latin typeface="Times New Roman" charset="0"/>
                <a:cs typeface="Times New Roman" charset="0"/>
              </a:rPr>
              <a:t>Gen</a:t>
            </a:r>
            <a:r>
              <a:rPr lang="en-US" dirty="0" smtClean="0">
                <a:latin typeface="Times New Roman" charset="0"/>
                <a:cs typeface="Times New Roman" charset="0"/>
              </a:rPr>
              <a:t>( </a:t>
            </a:r>
            <a:r>
              <a:rPr lang="en-US" i="1" dirty="0" smtClean="0">
                <a:latin typeface="Times New Roman" charset="0"/>
                <a:cs typeface="Times New Roman" charset="0"/>
              </a:rPr>
              <a:t>w</a:t>
            </a:r>
            <a:r>
              <a:rPr lang="en-US" baseline="-25000" dirty="0" smtClean="0">
                <a:latin typeface="Times New Roman" charset="0"/>
                <a:cs typeface="Times New Roman" charset="0"/>
              </a:rPr>
              <a:t>0</a:t>
            </a:r>
            <a:r>
              <a:rPr lang="en-US" dirty="0" smtClean="0">
                <a:latin typeface="Times New Roman" charset="0"/>
                <a:cs typeface="Times New Roman" charset="0"/>
              </a:rPr>
              <a:t>’</a:t>
            </a:r>
            <a:r>
              <a:rPr lang="en-US" i="1" dirty="0" smtClean="0">
                <a:latin typeface="Times New Roman" charset="0"/>
                <a:cs typeface="Times New Roman" charset="0"/>
              </a:rPr>
              <a:t> </a:t>
            </a:r>
            <a:r>
              <a:rPr lang="en-US" dirty="0" smtClean="0">
                <a:latin typeface="Times New Roman" charset="0"/>
                <a:cs typeface="Times New Roman" charset="0"/>
              </a:rPr>
              <a:t>)</a:t>
            </a:r>
            <a:endParaRPr lang="en-US" dirty="0">
              <a:latin typeface="Times New Roman" charset="0"/>
              <a:cs typeface="Times New Roman" charset="0"/>
            </a:endParaRPr>
          </a:p>
        </p:txBody>
      </p:sp>
      <p:sp>
        <p:nvSpPr>
          <p:cNvPr id="8194" name="Title 2"/>
          <p:cNvSpPr>
            <a:spLocks noGrp="1"/>
          </p:cNvSpPr>
          <p:nvPr>
            <p:ph type="title"/>
          </p:nvPr>
        </p:nvSpPr>
        <p:spPr/>
        <p:txBody>
          <a:bodyPr>
            <a:normAutofit fontScale="90000"/>
          </a:bodyPr>
          <a:lstStyle/>
          <a:p>
            <a:r>
              <a:rPr lang="en-US" dirty="0" smtClean="0">
                <a:latin typeface="Arial" charset="0"/>
              </a:rPr>
              <a:t>Key Derivation from Noisy Sources</a:t>
            </a:r>
            <a:endParaRPr lang="en-US" dirty="0">
              <a:latin typeface="Arial" charset="0"/>
            </a:endParaRPr>
          </a:p>
        </p:txBody>
      </p:sp>
      <p:pic>
        <p:nvPicPr>
          <p:cNvPr id="6" name="Picture 5"/>
          <p:cNvPicPr>
            <a:picLocks noChangeAspect="1" noChangeArrowheads="1"/>
          </p:cNvPicPr>
          <p:nvPr/>
        </p:nvPicPr>
        <p:blipFill>
          <a:blip r:embed="rId4" cstate="print"/>
          <a:srcRect l="23770" t="50000" r="3369" b="22278"/>
          <a:stretch>
            <a:fillRect/>
          </a:stretch>
        </p:blipFill>
        <p:spPr bwMode="auto">
          <a:xfrm>
            <a:off x="4073440" y="2209800"/>
            <a:ext cx="4800600" cy="1008126"/>
          </a:xfrm>
          <a:prstGeom prst="rect">
            <a:avLst/>
          </a:prstGeom>
          <a:noFill/>
          <a:ln w="12700">
            <a:noFill/>
            <a:miter lim="800000"/>
            <a:headEnd type="none" w="sm" len="sm"/>
            <a:tailEnd type="none" w="sm" len="sm"/>
          </a:ln>
          <a:effectLst/>
        </p:spPr>
      </p:pic>
      <p:sp>
        <p:nvSpPr>
          <p:cNvPr id="3" name="TextBox 2"/>
          <p:cNvSpPr txBox="1"/>
          <p:nvPr/>
        </p:nvSpPr>
        <p:spPr>
          <a:xfrm>
            <a:off x="4436967" y="1752600"/>
            <a:ext cx="3906726" cy="369332"/>
          </a:xfrm>
          <a:prstGeom prst="rect">
            <a:avLst/>
          </a:prstGeom>
          <a:noFill/>
        </p:spPr>
        <p:txBody>
          <a:bodyPr wrap="none" rtlCol="0">
            <a:spAutoFit/>
          </a:bodyPr>
          <a:lstStyle/>
          <a:p>
            <a:pPr algn="ctr"/>
            <a:r>
              <a:rPr lang="en-US" sz="1800" b="1" dirty="0" smtClean="0"/>
              <a:t>Physically </a:t>
            </a:r>
            <a:r>
              <a:rPr lang="en-US" sz="1800" b="1" dirty="0" err="1" smtClean="0"/>
              <a:t>Unclonable</a:t>
            </a:r>
            <a:r>
              <a:rPr lang="en-US" sz="1800" b="1" dirty="0" smtClean="0"/>
              <a:t> Functions (PUFs)</a:t>
            </a:r>
            <a:endParaRPr lang="en-US" sz="1800" b="1" dirty="0"/>
          </a:p>
        </p:txBody>
      </p:sp>
      <p:pic>
        <p:nvPicPr>
          <p:cNvPr id="8" name="Content Placeholder 3"/>
          <p:cNvPicPr>
            <a:picLocks noChangeAspect="1"/>
          </p:cNvPicPr>
          <p:nvPr/>
        </p:nvPicPr>
        <p:blipFill>
          <a:blip r:embed="rId5">
            <a:extLst>
              <a:ext uri="{28A0092B-C50C-407E-A947-70E740481C1C}">
                <a14:useLocalDpi xmlns:a14="http://schemas.microsoft.com/office/drawing/2010/main" val="0"/>
              </a:ext>
            </a:extLst>
          </a:blip>
          <a:srcRect l="-6770" r="-6770"/>
          <a:stretch>
            <a:fillRect/>
          </a:stretch>
        </p:blipFill>
        <p:spPr bwMode="auto">
          <a:xfrm>
            <a:off x="4952321" y="4572000"/>
            <a:ext cx="817563"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rotWithShape="1">
          <a:blip r:embed="rId6"/>
          <a:srcRect l="-400" r="30920"/>
          <a:stretch/>
        </p:blipFill>
        <p:spPr>
          <a:xfrm>
            <a:off x="6172200" y="4038600"/>
            <a:ext cx="1497921" cy="2209800"/>
          </a:xfrm>
          <a:prstGeom prst="rect">
            <a:avLst/>
          </a:prstGeom>
          <a:effectLst/>
          <a:scene3d>
            <a:camera prst="orthographicFront">
              <a:rot lat="0" lon="10800000" rev="0"/>
            </a:camera>
            <a:lightRig rig="threePt" dir="t"/>
          </a:scene3d>
        </p:spPr>
      </p:pic>
      <p:sp>
        <p:nvSpPr>
          <p:cNvPr id="12" name="TextBox 11"/>
          <p:cNvSpPr txBox="1"/>
          <p:nvPr/>
        </p:nvSpPr>
        <p:spPr>
          <a:xfrm>
            <a:off x="5483434" y="3352800"/>
            <a:ext cx="1813793" cy="369332"/>
          </a:xfrm>
          <a:prstGeom prst="rect">
            <a:avLst/>
          </a:prstGeom>
          <a:noFill/>
        </p:spPr>
        <p:txBody>
          <a:bodyPr wrap="none" rtlCol="0">
            <a:spAutoFit/>
          </a:bodyPr>
          <a:lstStyle/>
          <a:p>
            <a:pPr algn="ctr"/>
            <a:r>
              <a:rPr lang="en-US" sz="1800" b="1" dirty="0" smtClean="0"/>
              <a:t>Biometric Data</a:t>
            </a:r>
            <a:endParaRPr lang="en-US" sz="1800" b="1" dirty="0"/>
          </a:p>
        </p:txBody>
      </p:sp>
      <p:graphicFrame>
        <p:nvGraphicFramePr>
          <p:cNvPr id="10" name="Object 9"/>
          <p:cNvGraphicFramePr>
            <a:graphicFrameLocks noChangeAspect="1"/>
          </p:cNvGraphicFramePr>
          <p:nvPr>
            <p:extLst>
              <p:ext uri="{D42A27DB-BD31-4B8C-83A1-F6EECF244321}">
                <p14:modId xmlns:p14="http://schemas.microsoft.com/office/powerpoint/2010/main" val="1526535445"/>
              </p:ext>
            </p:extLst>
          </p:nvPr>
        </p:nvGraphicFramePr>
        <p:xfrm>
          <a:off x="8510587" y="2023269"/>
          <a:ext cx="352425" cy="373062"/>
        </p:xfrm>
        <a:graphic>
          <a:graphicData uri="http://schemas.openxmlformats.org/presentationml/2006/ole">
            <mc:AlternateContent xmlns:mc="http://schemas.openxmlformats.org/markup-compatibility/2006">
              <mc:Choice xmlns:v="urn:schemas-microsoft-com:vml" Requires="v">
                <p:oleObj spid="_x0000_s38582" name="Equation" r:id="rId7" imgW="203200" imgH="215900" progId="Equation.3">
                  <p:embed/>
                </p:oleObj>
              </mc:Choice>
              <mc:Fallback>
                <p:oleObj name="Equation" r:id="rId7" imgW="203200" imgH="215900" progId="Equation.3">
                  <p:embed/>
                  <p:pic>
                    <p:nvPicPr>
                      <p:cNvPr id="0" name=""/>
                      <p:cNvPicPr/>
                      <p:nvPr/>
                    </p:nvPicPr>
                    <p:blipFill>
                      <a:blip r:embed="rId8"/>
                      <a:stretch>
                        <a:fillRect/>
                      </a:stretch>
                    </p:blipFill>
                    <p:spPr>
                      <a:xfrm>
                        <a:off x="8510587" y="2023269"/>
                        <a:ext cx="352425" cy="373062"/>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782803399"/>
              </p:ext>
            </p:extLst>
          </p:nvPr>
        </p:nvGraphicFramePr>
        <p:xfrm>
          <a:off x="7891071" y="5060156"/>
          <a:ext cx="352425" cy="373062"/>
        </p:xfrm>
        <a:graphic>
          <a:graphicData uri="http://schemas.openxmlformats.org/presentationml/2006/ole">
            <mc:AlternateContent xmlns:mc="http://schemas.openxmlformats.org/markup-compatibility/2006">
              <mc:Choice xmlns:v="urn:schemas-microsoft-com:vml" Requires="v">
                <p:oleObj spid="_x0000_s38583" name="Equation" r:id="rId9" imgW="203200" imgH="215900" progId="Equation.3">
                  <p:embed/>
                </p:oleObj>
              </mc:Choice>
              <mc:Fallback>
                <p:oleObj name="Equation" r:id="rId9" imgW="203200" imgH="215900" progId="Equation.3">
                  <p:embed/>
                  <p:pic>
                    <p:nvPicPr>
                      <p:cNvPr id="0" name=""/>
                      <p:cNvPicPr/>
                      <p:nvPr/>
                    </p:nvPicPr>
                    <p:blipFill>
                      <a:blip r:embed="rId8"/>
                      <a:stretch>
                        <a:fillRect/>
                      </a:stretch>
                    </p:blipFill>
                    <p:spPr>
                      <a:xfrm>
                        <a:off x="7891071" y="5060156"/>
                        <a:ext cx="352425" cy="373062"/>
                      </a:xfrm>
                      <a:prstGeom prst="rect">
                        <a:avLst/>
                      </a:prstGeom>
                    </p:spPr>
                  </p:pic>
                </p:oleObj>
              </mc:Fallback>
            </mc:AlternateContent>
          </a:graphicData>
        </a:graphic>
      </p:graphicFrame>
    </p:spTree>
    <p:extLst>
      <p:ext uri="{BB962C8B-B14F-4D97-AF65-F5344CB8AC3E}">
        <p14:creationId xmlns:p14="http://schemas.microsoft.com/office/powerpoint/2010/main" val="25647089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par>
                          <p:cTn id="32" fill="hold">
                            <p:stCondLst>
                              <p:cond delay="500"/>
                            </p:stCondLst>
                            <p:childTnLst>
                              <p:par>
                                <p:cTn id="33" presetID="10" presetClass="entr" presetSubtype="0" fill="hold"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
                                            <p:txEl>
                                              <p:pRg st="1" end="1"/>
                                            </p:txEl>
                                          </p:spTgt>
                                        </p:tgtEl>
                                        <p:attrNameLst>
                                          <p:attrName>style.visibility</p:attrName>
                                        </p:attrNameLst>
                                      </p:cBhvr>
                                      <p:to>
                                        <p:strVal val="visible"/>
                                      </p:to>
                                    </p:set>
                                    <p:animEffect transition="in" filter="fade">
                                      <p:cBhvr>
                                        <p:cTn id="40" dur="500"/>
                                        <p:tgtEl>
                                          <p:spTgt spid="2">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
                                            <p:txEl>
                                              <p:pRg st="2" end="2"/>
                                            </p:txEl>
                                          </p:spTgt>
                                        </p:tgtEl>
                                        <p:attrNameLst>
                                          <p:attrName>style.visibility</p:attrName>
                                        </p:attrNameLst>
                                      </p:cBhvr>
                                      <p:to>
                                        <p:strVal val="visible"/>
                                      </p:to>
                                    </p:set>
                                    <p:animEffect transition="in" filter="fade">
                                      <p:cBhvr>
                                        <p:cTn id="45" dur="500"/>
                                        <p:tgtEl>
                                          <p:spTgt spid="2">
                                            <p:txEl>
                                              <p:pRg st="2" end="2"/>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
                                            <p:txEl>
                                              <p:pRg st="3" end="3"/>
                                            </p:txEl>
                                          </p:spTgt>
                                        </p:tgtEl>
                                        <p:attrNameLst>
                                          <p:attrName>style.visibility</p:attrName>
                                        </p:attrNameLst>
                                      </p:cBhvr>
                                      <p:to>
                                        <p:strVal val="visible"/>
                                      </p:to>
                                    </p:set>
                                    <p:animEffect transition="in" filter="fade">
                                      <p:cBhvr>
                                        <p:cTn id="48" dur="500"/>
                                        <p:tgtEl>
                                          <p:spTgt spid="2">
                                            <p:txEl>
                                              <p:pRg st="3" end="3"/>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
                                            <p:txEl>
                                              <p:pRg st="5" end="5"/>
                                            </p:txEl>
                                          </p:spTgt>
                                        </p:tgtEl>
                                        <p:attrNameLst>
                                          <p:attrName>style.visibility</p:attrName>
                                        </p:attrNameLst>
                                      </p:cBhvr>
                                      <p:to>
                                        <p:strVal val="visible"/>
                                      </p:to>
                                    </p:set>
                                    <p:animEffect transition="in" filter="fade">
                                      <p:cBhvr>
                                        <p:cTn id="53" dur="500"/>
                                        <p:tgtEl>
                                          <p:spTgt spid="2">
                                            <p:txEl>
                                              <p:pRg st="5" end="5"/>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
                                            <p:txEl>
                                              <p:pRg st="6" end="6"/>
                                            </p:txEl>
                                          </p:spTgt>
                                        </p:tgtEl>
                                        <p:attrNameLst>
                                          <p:attrName>style.visibility</p:attrName>
                                        </p:attrNameLst>
                                      </p:cBhvr>
                                      <p:to>
                                        <p:strVal val="visible"/>
                                      </p:to>
                                    </p:set>
                                    <p:animEffect transition="in" filter="fade">
                                      <p:cBhvr>
                                        <p:cTn id="56" dur="500"/>
                                        <p:tgtEl>
                                          <p:spTgt spid="2">
                                            <p:txEl>
                                              <p:pRg st="6" end="6"/>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2">
                                            <p:txEl>
                                              <p:pRg st="9" end="9"/>
                                            </p:txEl>
                                          </p:spTgt>
                                        </p:tgtEl>
                                        <p:attrNameLst>
                                          <p:attrName>style.visibility</p:attrName>
                                        </p:attrNameLst>
                                      </p:cBhvr>
                                      <p:to>
                                        <p:strVal val="visible"/>
                                      </p:to>
                                    </p:set>
                                    <p:animEffect transition="in" filter="fade">
                                      <p:cBhvr>
                                        <p:cTn id="61" dur="500"/>
                                        <p:tgtEl>
                                          <p:spTgt spid="2">
                                            <p:txEl>
                                              <p:pRg st="9" end="9"/>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
                                            <p:txEl>
                                              <p:pRg st="10" end="10"/>
                                            </p:txEl>
                                          </p:spTgt>
                                        </p:tgtEl>
                                        <p:attrNameLst>
                                          <p:attrName>style.visibility</p:attrName>
                                        </p:attrNameLst>
                                      </p:cBhvr>
                                      <p:to>
                                        <p:strVal val="visible"/>
                                      </p:to>
                                    </p:set>
                                    <p:animEffect transition="in" filter="fade">
                                      <p:cBhvr>
                                        <p:cTn id="64"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#3</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For each block </a:t>
            </a:r>
            <a:r>
              <a:rPr lang="en-US" i="1" dirty="0" err="1" smtClean="0">
                <a:latin typeface="Times New Roman"/>
                <a:cs typeface="Times New Roman"/>
              </a:rPr>
              <a:t>i</a:t>
            </a:r>
            <a:r>
              <a:rPr lang="en-US" dirty="0" smtClean="0"/>
              <a:t>, flip </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i</a:t>
            </a:r>
            <a:r>
              <a:rPr lang="en-US" dirty="0" smtClean="0"/>
              <a:t> </a:t>
            </a:r>
          </a:p>
          <a:p>
            <a:pPr lvl="1"/>
            <a:r>
              <a:rPr lang="en-US" dirty="0" smtClean="0"/>
              <a:t>if </a:t>
            </a:r>
            <a:r>
              <a:rPr lang="en-US" i="1" dirty="0">
                <a:latin typeface="Times New Roman"/>
                <a:cs typeface="Times New Roman"/>
              </a:rPr>
              <a:t>c</a:t>
            </a:r>
            <a:r>
              <a:rPr lang="en-US" baseline="-25000" dirty="0">
                <a:latin typeface="Times New Roman"/>
                <a:cs typeface="Times New Roman"/>
              </a:rPr>
              <a:t>0</a:t>
            </a:r>
            <a:r>
              <a:rPr lang="en-US" i="1" baseline="30000" dirty="0">
                <a:latin typeface="Times New Roman"/>
                <a:cs typeface="Times New Roman"/>
              </a:rPr>
              <a:t>i </a:t>
            </a:r>
            <a:r>
              <a:rPr lang="en-US" dirty="0">
                <a:latin typeface="Times New Roman"/>
                <a:cs typeface="Times New Roman"/>
              </a:rPr>
              <a:t>= 0</a:t>
            </a:r>
            <a:r>
              <a:rPr lang="en-US" dirty="0" smtClean="0"/>
              <a:t> obfuscate </a:t>
            </a: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i</a:t>
            </a:r>
          </a:p>
          <a:p>
            <a:pPr lvl="1"/>
            <a:r>
              <a:rPr lang="en-US" dirty="0" smtClean="0">
                <a:latin typeface="Calibri"/>
                <a:cs typeface="Calibri"/>
              </a:rPr>
              <a:t>Else obfuscate random point</a:t>
            </a:r>
            <a:r>
              <a:rPr lang="en-US" dirty="0" smtClean="0">
                <a:latin typeface="Times New Roman"/>
                <a:cs typeface="Times New Roman"/>
              </a:rPr>
              <a:t> </a:t>
            </a:r>
            <a:r>
              <a:rPr lang="en-US" i="1" dirty="0" smtClean="0">
                <a:latin typeface="Times New Roman"/>
                <a:cs typeface="Times New Roman"/>
              </a:rPr>
              <a:t>r </a:t>
            </a:r>
            <a:r>
              <a:rPr lang="en-US" i="1" baseline="30000" dirty="0" err="1" smtClean="0">
                <a:latin typeface="Times New Roman"/>
                <a:cs typeface="Times New Roman"/>
              </a:rPr>
              <a:t>i</a:t>
            </a:r>
            <a:endParaRPr lang="en-US" i="1" baseline="30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251243" y="5185556"/>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52770" y="4650145"/>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5" name="Object 14"/>
          <p:cNvGraphicFramePr>
            <a:graphicFrameLocks noChangeAspect="1"/>
          </p:cNvGraphicFramePr>
          <p:nvPr>
            <p:extLst>
              <p:ext uri="{D42A27DB-BD31-4B8C-83A1-F6EECF244321}">
                <p14:modId xmlns:p14="http://schemas.microsoft.com/office/powerpoint/2010/main" val="2248667812"/>
              </p:ext>
            </p:extLst>
          </p:nvPr>
        </p:nvGraphicFramePr>
        <p:xfrm>
          <a:off x="4326178" y="5204558"/>
          <a:ext cx="242888" cy="287338"/>
        </p:xfrm>
        <a:graphic>
          <a:graphicData uri="http://schemas.openxmlformats.org/presentationml/2006/ole">
            <mc:AlternateContent xmlns:mc="http://schemas.openxmlformats.org/markup-compatibility/2006">
              <mc:Choice xmlns:v="urn:schemas-microsoft-com:vml" Requires="v">
                <p:oleObj spid="_x0000_s127082"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6178" y="5204558"/>
                        <a:ext cx="242888" cy="287338"/>
                      </a:xfrm>
                      <a:prstGeom prst="rect">
                        <a:avLst/>
                      </a:prstGeom>
                    </p:spPr>
                  </p:pic>
                </p:oleObj>
              </mc:Fallback>
            </mc:AlternateContent>
          </a:graphicData>
        </a:graphic>
      </p:graphicFrame>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905814367"/>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7083" name="Equation" r:id="rId5" imgW="177800" imgH="203200" progId="Equation.3">
                  <p:embed/>
                </p:oleObj>
              </mc:Choice>
              <mc:Fallback>
                <p:oleObj name="Equation" r:id="rId5" imgW="177800" imgH="203200" progId="Equation.3">
                  <p:embed/>
                  <p:pic>
                    <p:nvPicPr>
                      <p:cNvPr id="0" name=""/>
                      <p:cNvPicPr/>
                      <p:nvPr/>
                    </p:nvPicPr>
                    <p:blipFill>
                      <a:blip r:embed="rId6"/>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23" name="TextBox 22"/>
          <p:cNvSpPr txBox="1"/>
          <p:nvPr/>
        </p:nvSpPr>
        <p:spPr>
          <a:xfrm>
            <a:off x="818135" y="4597562"/>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28" name="Rectangle 27"/>
          <p:cNvSpPr/>
          <p:nvPr/>
        </p:nvSpPr>
        <p:spPr>
          <a:xfrm>
            <a:off x="2641223" y="5479556"/>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 </a:t>
            </a:r>
            <a:endParaRPr lang="en-US" i="1" baseline="30000" dirty="0">
              <a:solidFill>
                <a:srgbClr val="FFFFFF"/>
              </a:solidFill>
              <a:latin typeface="Times New Roman"/>
              <a:cs typeface="Times New Roman"/>
            </a:endParaRPr>
          </a:p>
        </p:txBody>
      </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a:cs typeface="Calibri"/>
              </a:rPr>
              <a:t>Can run obfuscations </a:t>
            </a:r>
            <a:r>
              <a:rPr lang="en-US" sz="2400" b="1" dirty="0" smtClean="0">
                <a:cs typeface="Calibri"/>
              </a:rPr>
              <a:t>and recover </a:t>
            </a:r>
            <a:r>
              <a:rPr lang="en-US" sz="2400" b="1" dirty="0" smtClean="0">
                <a:latin typeface="Calibri"/>
                <a:cs typeface="Calibri"/>
              </a:rPr>
              <a:t>most bits of </a:t>
            </a:r>
            <a:r>
              <a:rPr lang="en-US" sz="2400" b="1" i="1" dirty="0" smtClean="0">
                <a:latin typeface="Times New Roman"/>
                <a:cs typeface="Times New Roman"/>
              </a:rPr>
              <a:t>c</a:t>
            </a:r>
            <a:r>
              <a:rPr lang="en-US" sz="2400" b="1" baseline="-25000" dirty="0" smtClean="0">
                <a:latin typeface="Times New Roman"/>
                <a:cs typeface="Times New Roman"/>
              </a:rPr>
              <a:t>0</a:t>
            </a:r>
          </a:p>
          <a:p>
            <a:pPr>
              <a:defRPr/>
            </a:pPr>
            <a:r>
              <a:rPr lang="en-US" sz="2400" b="1" dirty="0" smtClean="0">
                <a:latin typeface="Calibri"/>
                <a:cs typeface="Calibri"/>
              </a:rPr>
              <a:t>(if output is </a:t>
            </a:r>
            <a:r>
              <a:rPr lang="en-US" sz="2400" b="1" dirty="0" smtClean="0">
                <a:latin typeface="Times New Roman"/>
                <a:cs typeface="Times New Roman"/>
              </a:rPr>
              <a:t>1 </a:t>
            </a:r>
            <a:r>
              <a:rPr lang="en-US" sz="2400" b="1" dirty="0" smtClean="0">
                <a:latin typeface="Calibri"/>
                <a:cs typeface="Calibri"/>
              </a:rPr>
              <a:t>then </a:t>
            </a:r>
            <a:r>
              <a:rPr lang="en-US" sz="2400" b="1" i="1" dirty="0" smtClean="0">
                <a:latin typeface="Times New Roman"/>
                <a:cs typeface="Times New Roman"/>
              </a:rPr>
              <a:t>c</a:t>
            </a:r>
            <a:r>
              <a:rPr lang="en-US" sz="2400" b="1" baseline="-25000" dirty="0" smtClean="0">
                <a:latin typeface="Times New Roman"/>
                <a:cs typeface="Times New Roman"/>
              </a:rPr>
              <a:t>1</a:t>
            </a:r>
            <a:r>
              <a:rPr lang="en-US" sz="2400" b="1" i="1" baseline="30000" dirty="0" smtClean="0">
                <a:latin typeface="Times New Roman"/>
                <a:cs typeface="Times New Roman"/>
              </a:rPr>
              <a:t>i</a:t>
            </a:r>
            <a:r>
              <a:rPr lang="en-US" sz="2400" b="1" dirty="0" smtClean="0">
                <a:latin typeface="Times New Roman"/>
                <a:cs typeface="Times New Roman"/>
              </a:rPr>
              <a:t> =0</a:t>
            </a:r>
            <a:r>
              <a:rPr lang="en-US" sz="2400" b="1" dirty="0" smtClean="0">
                <a:latin typeface="Calibri"/>
                <a:cs typeface="Calibri"/>
              </a:rPr>
              <a:t>)</a:t>
            </a:r>
          </a:p>
        </p:txBody>
      </p:sp>
      <p:sp>
        <p:nvSpPr>
          <p:cNvPr id="48" name="Rectangle 47"/>
          <p:cNvSpPr/>
          <p:nvPr/>
        </p:nvSpPr>
        <p:spPr>
          <a:xfrm>
            <a:off x="2622873" y="4481945"/>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36" name="Rectangle 35"/>
          <p:cNvSpPr/>
          <p:nvPr/>
        </p:nvSpPr>
        <p:spPr>
          <a:xfrm>
            <a:off x="5897831" y="5996459"/>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37" name="Rectangle 36"/>
          <p:cNvSpPr/>
          <p:nvPr/>
        </p:nvSpPr>
        <p:spPr>
          <a:xfrm>
            <a:off x="5879481" y="5065688"/>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40" name="TextBox 39"/>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46" name="Rectangle 45"/>
          <p:cNvSpPr/>
          <p:nvPr/>
        </p:nvSpPr>
        <p:spPr>
          <a:xfrm>
            <a:off x="6577768" y="5019892"/>
            <a:ext cx="469061"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baseline="30000" dirty="0" smtClean="0">
                <a:latin typeface="Times New Roman"/>
                <a:cs typeface="Times New Roman"/>
              </a:rPr>
              <a:t>0</a:t>
            </a:r>
            <a:endParaRPr lang="en-US" baseline="30000" dirty="0"/>
          </a:p>
        </p:txBody>
      </p:sp>
      <p:sp>
        <p:nvSpPr>
          <p:cNvPr id="47" name="Rectangle 46"/>
          <p:cNvSpPr/>
          <p:nvPr/>
        </p:nvSpPr>
        <p:spPr>
          <a:xfrm>
            <a:off x="6594010" y="5996459"/>
            <a:ext cx="481472"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i="1" baseline="30000" dirty="0" smtClean="0">
                <a:latin typeface="Times New Roman"/>
                <a:cs typeface="Times New Roman"/>
              </a:rPr>
              <a:t>k</a:t>
            </a:r>
            <a:endParaRPr lang="en-US" i="1" baseline="30000" dirty="0"/>
          </a:p>
        </p:txBody>
      </p:sp>
      <p:sp>
        <p:nvSpPr>
          <p:cNvPr id="4" name="TextBox 3"/>
          <p:cNvSpPr txBox="1"/>
          <p:nvPr/>
        </p:nvSpPr>
        <p:spPr>
          <a:xfrm>
            <a:off x="1548413" y="4228230"/>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1" name="Elbow Connector 4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5" name="Elbow Connector 44"/>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0" name="Straight Arrow Connector 49"/>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Tree>
    <p:extLst>
      <p:ext uri="{BB962C8B-B14F-4D97-AF65-F5344CB8AC3E}">
        <p14:creationId xmlns:p14="http://schemas.microsoft.com/office/powerpoint/2010/main" val="2667941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a:t>
            </a:r>
            <a:endParaRPr lang="en-US" dirty="0"/>
          </a:p>
        </p:txBody>
      </p:sp>
      <p:sp>
        <p:nvSpPr>
          <p:cNvPr id="3" name="Content Placeholder 2"/>
          <p:cNvSpPr>
            <a:spLocks noGrp="1"/>
          </p:cNvSpPr>
          <p:nvPr>
            <p:ph idx="1"/>
          </p:nvPr>
        </p:nvSpPr>
        <p:spPr>
          <a:xfrm>
            <a:off x="457200" y="1163637"/>
            <a:ext cx="4800600" cy="2532063"/>
          </a:xfrm>
        </p:spPr>
        <p:txBody>
          <a:bodyPr>
            <a:normAutofit fontScale="92500"/>
          </a:bodyPr>
          <a:lstStyle/>
          <a:p>
            <a:r>
              <a:rPr lang="en-US" dirty="0" smtClean="0"/>
              <a:t>Sample </a:t>
            </a:r>
            <a:r>
              <a:rPr lang="en-US" dirty="0" smtClean="0">
                <a:latin typeface="Times New Roman"/>
                <a:cs typeface="Times New Roman"/>
              </a:rPr>
              <a:t>c</a:t>
            </a:r>
            <a:r>
              <a:rPr lang="en-US" baseline="-25000" dirty="0" smtClean="0">
                <a:latin typeface="Times New Roman"/>
                <a:cs typeface="Times New Roman"/>
              </a:rPr>
              <a:t>0</a:t>
            </a:r>
            <a:r>
              <a:rPr lang="en-US" dirty="0" smtClean="0">
                <a:latin typeface="Times New Roman"/>
                <a:cs typeface="Times New Roman"/>
              </a:rPr>
              <a:t>    C </a:t>
            </a:r>
            <a:r>
              <a:rPr lang="en-US" dirty="0" smtClean="0"/>
              <a:t>from binary error correcting code</a:t>
            </a:r>
          </a:p>
          <a:p>
            <a:r>
              <a:rPr lang="en-US" dirty="0" smtClean="0"/>
              <a:t>For each block </a:t>
            </a:r>
            <a:r>
              <a:rPr lang="en-US" i="1" dirty="0" err="1" smtClean="0">
                <a:latin typeface="Times New Roman"/>
                <a:cs typeface="Times New Roman"/>
              </a:rPr>
              <a:t>i</a:t>
            </a:r>
            <a:r>
              <a:rPr lang="en-US" dirty="0" smtClean="0"/>
              <a:t>, </a:t>
            </a:r>
          </a:p>
          <a:p>
            <a:pPr lvl="1"/>
            <a:r>
              <a:rPr lang="en-US" dirty="0" smtClean="0"/>
              <a:t>if </a:t>
            </a:r>
            <a:r>
              <a:rPr lang="en-US" i="1" dirty="0">
                <a:latin typeface="Times New Roman"/>
                <a:cs typeface="Times New Roman"/>
              </a:rPr>
              <a:t>c</a:t>
            </a:r>
            <a:r>
              <a:rPr lang="en-US" baseline="-25000" dirty="0">
                <a:latin typeface="Times New Roman"/>
                <a:cs typeface="Times New Roman"/>
              </a:rPr>
              <a:t>0</a:t>
            </a:r>
            <a:r>
              <a:rPr lang="en-US" i="1" baseline="30000" dirty="0">
                <a:latin typeface="Times New Roman"/>
                <a:cs typeface="Times New Roman"/>
              </a:rPr>
              <a:t>i </a:t>
            </a:r>
            <a:r>
              <a:rPr lang="en-US" dirty="0">
                <a:latin typeface="Times New Roman"/>
                <a:cs typeface="Times New Roman"/>
              </a:rPr>
              <a:t>= 0</a:t>
            </a:r>
            <a:r>
              <a:rPr lang="en-US" dirty="0" smtClean="0"/>
              <a:t> obfuscate </a:t>
            </a: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i</a:t>
            </a:r>
          </a:p>
          <a:p>
            <a:pPr lvl="1"/>
            <a:r>
              <a:rPr lang="en-US" dirty="0" smtClean="0">
                <a:latin typeface="Calibri"/>
                <a:cs typeface="Calibri"/>
              </a:rPr>
              <a:t>Else obfuscate </a:t>
            </a:r>
            <a:r>
              <a:rPr lang="en-US" i="1" dirty="0" smtClean="0">
                <a:latin typeface="Times New Roman"/>
                <a:cs typeface="Times New Roman"/>
              </a:rPr>
              <a:t>r </a:t>
            </a:r>
            <a:r>
              <a:rPr lang="en-US" i="1" baseline="30000" dirty="0" err="1" smtClean="0">
                <a:latin typeface="Times New Roman"/>
                <a:cs typeface="Times New Roman"/>
              </a:rPr>
              <a:t>i</a:t>
            </a:r>
            <a:endParaRPr lang="en-US" i="1" baseline="30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251243" y="5185556"/>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52770" y="4650145"/>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5" name="Object 14"/>
          <p:cNvGraphicFramePr>
            <a:graphicFrameLocks noChangeAspect="1"/>
          </p:cNvGraphicFramePr>
          <p:nvPr>
            <p:extLst>
              <p:ext uri="{D42A27DB-BD31-4B8C-83A1-F6EECF244321}">
                <p14:modId xmlns:p14="http://schemas.microsoft.com/office/powerpoint/2010/main" val="2629477483"/>
              </p:ext>
            </p:extLst>
          </p:nvPr>
        </p:nvGraphicFramePr>
        <p:xfrm>
          <a:off x="4326178" y="5204558"/>
          <a:ext cx="242888" cy="287338"/>
        </p:xfrm>
        <a:graphic>
          <a:graphicData uri="http://schemas.openxmlformats.org/presentationml/2006/ole">
            <mc:AlternateContent xmlns:mc="http://schemas.openxmlformats.org/markup-compatibility/2006">
              <mc:Choice xmlns:v="urn:schemas-microsoft-com:vml" Requires="v">
                <p:oleObj spid="_x0000_s128106"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6178" y="5204558"/>
                        <a:ext cx="242888" cy="287338"/>
                      </a:xfrm>
                      <a:prstGeom prst="rect">
                        <a:avLst/>
                      </a:prstGeom>
                    </p:spPr>
                  </p:pic>
                </p:oleObj>
              </mc:Fallback>
            </mc:AlternateContent>
          </a:graphicData>
        </a:graphic>
      </p:graphicFrame>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891306107"/>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8107" name="Equation" r:id="rId5" imgW="177800" imgH="203200" progId="Equation.3">
                  <p:embed/>
                </p:oleObj>
              </mc:Choice>
              <mc:Fallback>
                <p:oleObj name="Equation" r:id="rId5" imgW="177800" imgH="203200" progId="Equation.3">
                  <p:embed/>
                  <p:pic>
                    <p:nvPicPr>
                      <p:cNvPr id="0" name=""/>
                      <p:cNvPicPr/>
                      <p:nvPr/>
                    </p:nvPicPr>
                    <p:blipFill>
                      <a:blip r:embed="rId6"/>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23" name="TextBox 22"/>
          <p:cNvSpPr txBox="1"/>
          <p:nvPr/>
        </p:nvSpPr>
        <p:spPr>
          <a:xfrm>
            <a:off x="818135" y="4597562"/>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28" name="Rectangle 27"/>
          <p:cNvSpPr/>
          <p:nvPr/>
        </p:nvSpPr>
        <p:spPr>
          <a:xfrm>
            <a:off x="2641223" y="5479556"/>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 </a:t>
            </a:r>
            <a:endParaRPr lang="en-US" i="1" baseline="30000" dirty="0">
              <a:solidFill>
                <a:srgbClr val="FFFFFF"/>
              </a:solidFill>
              <a:latin typeface="Times New Roman"/>
              <a:cs typeface="Times New Roman"/>
            </a:endParaRPr>
          </a:p>
        </p:txBody>
      </p:sp>
      <p:sp>
        <p:nvSpPr>
          <p:cNvPr id="48" name="Rectangle 47"/>
          <p:cNvSpPr/>
          <p:nvPr/>
        </p:nvSpPr>
        <p:spPr>
          <a:xfrm>
            <a:off x="2622873" y="4481945"/>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 name="TextBox 3"/>
          <p:cNvSpPr txBox="1"/>
          <p:nvPr/>
        </p:nvSpPr>
        <p:spPr>
          <a:xfrm>
            <a:off x="1548413" y="4228230"/>
            <a:ext cx="1132154" cy="369332"/>
          </a:xfrm>
          <a:prstGeom prst="rect">
            <a:avLst/>
          </a:prstGeom>
          <a:noFill/>
        </p:spPr>
        <p:txBody>
          <a:bodyPr wrap="none" rtlCol="0">
            <a:spAutoFit/>
          </a:bodyPr>
          <a:lstStyle/>
          <a:p>
            <a:r>
              <a:rPr lang="en-US" i="1" dirty="0" smtClean="0">
                <a:latin typeface="Times New Roman"/>
                <a:cs typeface="Times New Roman"/>
              </a:rPr>
              <a:t>c</a:t>
            </a:r>
            <a:r>
              <a:rPr lang="en-US" i="1"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29" name="Straight Arrow Connector 28"/>
          <p:cNvCxnSpPr/>
          <p:nvPr/>
        </p:nvCxnSpPr>
        <p:spPr>
          <a:xfrm flipH="1">
            <a:off x="2433165" y="1459779"/>
            <a:ext cx="299208"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nvGrpSpPr>
          <p:cNvPr id="45" name="Group 44"/>
          <p:cNvGrpSpPr/>
          <p:nvPr/>
        </p:nvGrpSpPr>
        <p:grpSpPr>
          <a:xfrm>
            <a:off x="5198413" y="4697944"/>
            <a:ext cx="2578825" cy="1810201"/>
            <a:chOff x="6827762" y="2204122"/>
            <a:chExt cx="991809" cy="1845973"/>
          </a:xfrm>
        </p:grpSpPr>
        <p:sp>
          <p:nvSpPr>
            <p:cNvPr id="49" name="Trapezoid 4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0" name="TextBox 4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sp>
        <p:nvSpPr>
          <p:cNvPr id="51" name="Rectangle 50"/>
          <p:cNvSpPr/>
          <p:nvPr/>
        </p:nvSpPr>
        <p:spPr>
          <a:xfrm>
            <a:off x="5897831" y="5996459"/>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54" name="Rectangle 53"/>
          <p:cNvSpPr/>
          <p:nvPr/>
        </p:nvSpPr>
        <p:spPr>
          <a:xfrm>
            <a:off x="5879481" y="5065688"/>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56" name="TextBox 55"/>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59" name="Rectangle 58"/>
          <p:cNvSpPr/>
          <p:nvPr/>
        </p:nvSpPr>
        <p:spPr>
          <a:xfrm>
            <a:off x="6577768" y="5019892"/>
            <a:ext cx="469061"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baseline="30000" dirty="0" smtClean="0">
                <a:latin typeface="Times New Roman"/>
                <a:cs typeface="Times New Roman"/>
              </a:rPr>
              <a:t>0</a:t>
            </a:r>
            <a:endParaRPr lang="en-US" baseline="30000" dirty="0"/>
          </a:p>
        </p:txBody>
      </p:sp>
      <p:sp>
        <p:nvSpPr>
          <p:cNvPr id="60" name="Rectangle 59"/>
          <p:cNvSpPr/>
          <p:nvPr/>
        </p:nvSpPr>
        <p:spPr>
          <a:xfrm>
            <a:off x="6594010" y="5996459"/>
            <a:ext cx="481472"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i="1" baseline="30000" dirty="0" smtClean="0">
                <a:latin typeface="Times New Roman"/>
                <a:cs typeface="Times New Roman"/>
              </a:rPr>
              <a:t>k</a:t>
            </a:r>
            <a:endParaRPr lang="en-US" i="1" baseline="30000" dirty="0"/>
          </a:p>
        </p:txBody>
      </p:sp>
      <p:cxnSp>
        <p:nvCxnSpPr>
          <p:cNvPr id="61" name="Elbow Connector 6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2" name="Elbow Connector 61"/>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6" name="Straight Arrow Connector 65"/>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7" name="Straight Arrow Connector 66"/>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68"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a:cs typeface="Calibri"/>
              </a:rPr>
              <a:t>Can run obfuscations </a:t>
            </a:r>
            <a:r>
              <a:rPr lang="en-US" sz="2400" b="1" dirty="0" smtClean="0">
                <a:cs typeface="Calibri"/>
              </a:rPr>
              <a:t>and recover </a:t>
            </a:r>
            <a:r>
              <a:rPr lang="en-US" sz="2400" b="1" dirty="0" smtClean="0">
                <a:latin typeface="Calibri"/>
                <a:cs typeface="Calibri"/>
              </a:rPr>
              <a:t>most bits of </a:t>
            </a:r>
            <a:r>
              <a:rPr lang="en-US" sz="2400" b="1" i="1" dirty="0" smtClean="0">
                <a:latin typeface="Times New Roman"/>
                <a:cs typeface="Times New Roman"/>
              </a:rPr>
              <a:t>c</a:t>
            </a:r>
            <a:r>
              <a:rPr lang="en-US" sz="2400" b="1" baseline="-25000" dirty="0" smtClean="0">
                <a:latin typeface="Times New Roman"/>
                <a:cs typeface="Times New Roman"/>
              </a:rPr>
              <a:t>0</a:t>
            </a:r>
          </a:p>
          <a:p>
            <a:pPr>
              <a:defRPr/>
            </a:pPr>
            <a:r>
              <a:rPr lang="en-US" sz="2400" b="1" dirty="0" smtClean="0">
                <a:latin typeface="Calibri"/>
                <a:cs typeface="Calibri"/>
              </a:rPr>
              <a:t>(if output is </a:t>
            </a:r>
            <a:r>
              <a:rPr lang="en-US" sz="2400" b="1" dirty="0" smtClean="0">
                <a:latin typeface="Times New Roman"/>
                <a:cs typeface="Times New Roman"/>
              </a:rPr>
              <a:t>1 </a:t>
            </a:r>
            <a:r>
              <a:rPr lang="en-US" sz="2400" b="1" dirty="0" smtClean="0">
                <a:latin typeface="Calibri"/>
                <a:cs typeface="Calibri"/>
              </a:rPr>
              <a:t>then </a:t>
            </a:r>
            <a:r>
              <a:rPr lang="en-US" sz="2400" b="1" i="1" dirty="0" smtClean="0">
                <a:latin typeface="Times New Roman"/>
                <a:cs typeface="Times New Roman"/>
              </a:rPr>
              <a:t>c</a:t>
            </a:r>
            <a:r>
              <a:rPr lang="en-US" sz="2400" b="1" baseline="-25000" dirty="0" smtClean="0">
                <a:latin typeface="Times New Roman"/>
                <a:cs typeface="Times New Roman"/>
              </a:rPr>
              <a:t>1</a:t>
            </a:r>
            <a:r>
              <a:rPr lang="en-US" sz="2400" b="1" i="1" baseline="30000" dirty="0" smtClean="0">
                <a:latin typeface="Times New Roman"/>
                <a:cs typeface="Times New Roman"/>
              </a:rPr>
              <a:t>i</a:t>
            </a:r>
            <a:r>
              <a:rPr lang="en-US" sz="2400" b="1" dirty="0" smtClean="0">
                <a:latin typeface="Times New Roman"/>
                <a:cs typeface="Times New Roman"/>
              </a:rPr>
              <a:t> =0</a:t>
            </a:r>
            <a:r>
              <a:rPr lang="en-US" sz="2400" b="1" dirty="0" smtClean="0">
                <a:latin typeface="Calibri"/>
                <a:cs typeface="Calibri"/>
              </a:rPr>
              <a:t>)</a:t>
            </a:r>
          </a:p>
        </p:txBody>
      </p:sp>
    </p:spTree>
    <p:extLst>
      <p:ext uri="{BB962C8B-B14F-4D97-AF65-F5344CB8AC3E}">
        <p14:creationId xmlns:p14="http://schemas.microsoft.com/office/powerpoint/2010/main" val="793789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0" nodeType="clickEffect">
                                  <p:stCondLst>
                                    <p:cond delay="0"/>
                                  </p:stCondLst>
                                  <p:childTnLst>
                                    <p:animEffect transition="out" filter="fade">
                                      <p:cBhvr>
                                        <p:cTn id="20" dur="500"/>
                                        <p:tgtEl>
                                          <p:spTgt spid="68"/>
                                        </p:tgtEl>
                                      </p:cBhvr>
                                    </p:animEffect>
                                    <p:set>
                                      <p:cBhvr>
                                        <p:cTn id="21" dur="1" fill="hold">
                                          <p:stCondLst>
                                            <p:cond delay="499"/>
                                          </p:stCondLst>
                                        </p:cTn>
                                        <p:tgtEl>
                                          <p:spTgt spid="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a:t>
            </a:r>
            <a:endParaRPr lang="en-US" dirty="0"/>
          </a:p>
        </p:txBody>
      </p:sp>
      <p:sp>
        <p:nvSpPr>
          <p:cNvPr id="3" name="Content Placeholder 2"/>
          <p:cNvSpPr>
            <a:spLocks noGrp="1"/>
          </p:cNvSpPr>
          <p:nvPr>
            <p:ph idx="1"/>
          </p:nvPr>
        </p:nvSpPr>
        <p:spPr>
          <a:xfrm>
            <a:off x="457200" y="1163637"/>
            <a:ext cx="4800600" cy="2532063"/>
          </a:xfrm>
        </p:spPr>
        <p:txBody>
          <a:bodyPr>
            <a:normAutofit fontScale="92500"/>
          </a:bodyPr>
          <a:lstStyle/>
          <a:p>
            <a:r>
              <a:rPr lang="en-US" dirty="0" smtClean="0"/>
              <a:t>Sample </a:t>
            </a:r>
            <a:r>
              <a:rPr lang="en-US" dirty="0" smtClean="0">
                <a:latin typeface="Times New Roman"/>
                <a:cs typeface="Times New Roman"/>
              </a:rPr>
              <a:t>c</a:t>
            </a:r>
            <a:r>
              <a:rPr lang="en-US" baseline="-25000" dirty="0" smtClean="0">
                <a:latin typeface="Times New Roman"/>
                <a:cs typeface="Times New Roman"/>
              </a:rPr>
              <a:t>0</a:t>
            </a:r>
            <a:r>
              <a:rPr lang="en-US" dirty="0" smtClean="0">
                <a:latin typeface="Times New Roman"/>
                <a:cs typeface="Times New Roman"/>
              </a:rPr>
              <a:t>    C </a:t>
            </a:r>
            <a:r>
              <a:rPr lang="en-US" dirty="0" smtClean="0"/>
              <a:t>from binary error correcting code</a:t>
            </a:r>
          </a:p>
          <a:p>
            <a:r>
              <a:rPr lang="en-US" dirty="0" smtClean="0"/>
              <a:t>For each block </a:t>
            </a:r>
            <a:r>
              <a:rPr lang="en-US" i="1" dirty="0" err="1" smtClean="0">
                <a:latin typeface="Times New Roman"/>
                <a:cs typeface="Times New Roman"/>
              </a:rPr>
              <a:t>i</a:t>
            </a:r>
            <a:r>
              <a:rPr lang="en-US" dirty="0" smtClean="0"/>
              <a:t>, </a:t>
            </a:r>
          </a:p>
          <a:p>
            <a:pPr lvl="1"/>
            <a:r>
              <a:rPr lang="en-US" dirty="0" smtClean="0"/>
              <a:t>if </a:t>
            </a:r>
            <a:r>
              <a:rPr lang="en-US" i="1" dirty="0">
                <a:latin typeface="Times New Roman"/>
                <a:cs typeface="Times New Roman"/>
              </a:rPr>
              <a:t>c</a:t>
            </a:r>
            <a:r>
              <a:rPr lang="en-US" baseline="-25000" dirty="0">
                <a:latin typeface="Times New Roman"/>
                <a:cs typeface="Times New Roman"/>
              </a:rPr>
              <a:t>0</a:t>
            </a:r>
            <a:r>
              <a:rPr lang="en-US" i="1" baseline="30000" dirty="0">
                <a:latin typeface="Times New Roman"/>
                <a:cs typeface="Times New Roman"/>
              </a:rPr>
              <a:t>i </a:t>
            </a:r>
            <a:r>
              <a:rPr lang="en-US" dirty="0">
                <a:latin typeface="Times New Roman"/>
                <a:cs typeface="Times New Roman"/>
              </a:rPr>
              <a:t>= 0</a:t>
            </a:r>
            <a:r>
              <a:rPr lang="en-US" dirty="0" smtClean="0"/>
              <a:t> obfuscate </a:t>
            </a: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i</a:t>
            </a:r>
          </a:p>
          <a:p>
            <a:pPr lvl="1"/>
            <a:r>
              <a:rPr lang="en-US" dirty="0" smtClean="0">
                <a:latin typeface="Calibri"/>
                <a:cs typeface="Calibri"/>
              </a:rPr>
              <a:t>Else obfuscate </a:t>
            </a:r>
            <a:r>
              <a:rPr lang="en-US" i="1" dirty="0" smtClean="0">
                <a:latin typeface="Times New Roman"/>
                <a:cs typeface="Times New Roman"/>
              </a:rPr>
              <a:t>r </a:t>
            </a:r>
            <a:r>
              <a:rPr lang="en-US" i="1" baseline="30000" dirty="0" err="1" smtClean="0">
                <a:latin typeface="Times New Roman"/>
                <a:cs typeface="Times New Roman"/>
              </a:rPr>
              <a:t>i</a:t>
            </a:r>
            <a:endParaRPr lang="en-US" i="1" baseline="30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251243" y="5185556"/>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52770" y="4650145"/>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5" name="Object 14"/>
          <p:cNvGraphicFramePr>
            <a:graphicFrameLocks noChangeAspect="1"/>
          </p:cNvGraphicFramePr>
          <p:nvPr>
            <p:extLst>
              <p:ext uri="{D42A27DB-BD31-4B8C-83A1-F6EECF244321}">
                <p14:modId xmlns:p14="http://schemas.microsoft.com/office/powerpoint/2010/main" val="4226248988"/>
              </p:ext>
            </p:extLst>
          </p:nvPr>
        </p:nvGraphicFramePr>
        <p:xfrm>
          <a:off x="4326178" y="5204558"/>
          <a:ext cx="242888" cy="287338"/>
        </p:xfrm>
        <a:graphic>
          <a:graphicData uri="http://schemas.openxmlformats.org/presentationml/2006/ole">
            <mc:AlternateContent xmlns:mc="http://schemas.openxmlformats.org/markup-compatibility/2006">
              <mc:Choice xmlns:v="urn:schemas-microsoft-com:vml" Requires="v">
                <p:oleObj spid="_x0000_s130152"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6178" y="5204558"/>
                        <a:ext cx="242888" cy="287338"/>
                      </a:xfrm>
                      <a:prstGeom prst="rect">
                        <a:avLst/>
                      </a:prstGeom>
                    </p:spPr>
                  </p:pic>
                </p:oleObj>
              </mc:Fallback>
            </mc:AlternateContent>
          </a:graphicData>
        </a:graphic>
      </p:graphicFrame>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929064708"/>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30153" name="Equation" r:id="rId5" imgW="177800" imgH="203200" progId="Equation.3">
                  <p:embed/>
                </p:oleObj>
              </mc:Choice>
              <mc:Fallback>
                <p:oleObj name="Equation" r:id="rId5" imgW="177800" imgH="203200" progId="Equation.3">
                  <p:embed/>
                  <p:pic>
                    <p:nvPicPr>
                      <p:cNvPr id="0" name=""/>
                      <p:cNvPicPr/>
                      <p:nvPr/>
                    </p:nvPicPr>
                    <p:blipFill>
                      <a:blip r:embed="rId6"/>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23" name="TextBox 22"/>
          <p:cNvSpPr txBox="1"/>
          <p:nvPr/>
        </p:nvSpPr>
        <p:spPr>
          <a:xfrm>
            <a:off x="818135" y="4597562"/>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28" name="Rectangle 27"/>
          <p:cNvSpPr/>
          <p:nvPr/>
        </p:nvSpPr>
        <p:spPr>
          <a:xfrm>
            <a:off x="2641223" y="5479556"/>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 </a:t>
            </a:r>
            <a:endParaRPr lang="en-US" i="1" baseline="30000" dirty="0">
              <a:solidFill>
                <a:srgbClr val="FFFFFF"/>
              </a:solidFill>
              <a:latin typeface="Times New Roman"/>
              <a:cs typeface="Times New Roman"/>
            </a:endParaRPr>
          </a:p>
        </p:txBody>
      </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Use </a:t>
            </a:r>
            <a:r>
              <a:rPr lang="en-US" sz="2400" b="1" i="1" dirty="0" smtClean="0">
                <a:latin typeface="Times New Roman"/>
                <a:cs typeface="Times New Roman"/>
              </a:rPr>
              <a:t>c</a:t>
            </a:r>
            <a:r>
              <a:rPr lang="en-US" sz="2400" b="1" dirty="0" smtClean="0">
                <a:latin typeface="Calibri"/>
                <a:cs typeface="Calibri"/>
              </a:rPr>
              <a:t> as our “key”</a:t>
            </a:r>
            <a:endParaRPr lang="en-US" sz="2400" b="1" i="1" dirty="0" smtClean="0">
              <a:latin typeface="Times New Roman"/>
              <a:cs typeface="Times New Roman"/>
            </a:endParaRPr>
          </a:p>
        </p:txBody>
      </p:sp>
      <p:sp>
        <p:nvSpPr>
          <p:cNvPr id="48" name="Rectangle 47"/>
          <p:cNvSpPr/>
          <p:nvPr/>
        </p:nvSpPr>
        <p:spPr>
          <a:xfrm>
            <a:off x="2622873" y="4481945"/>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 name="TextBox 3"/>
          <p:cNvSpPr txBox="1"/>
          <p:nvPr/>
        </p:nvSpPr>
        <p:spPr>
          <a:xfrm>
            <a:off x="1548413" y="4228230"/>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29" name="Straight Arrow Connector 28"/>
          <p:cNvCxnSpPr/>
          <p:nvPr/>
        </p:nvCxnSpPr>
        <p:spPr>
          <a:xfrm flipH="1">
            <a:off x="2433165" y="1459779"/>
            <a:ext cx="299208"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nvGrpSpPr>
          <p:cNvPr id="45" name="Group 44"/>
          <p:cNvGrpSpPr/>
          <p:nvPr/>
        </p:nvGrpSpPr>
        <p:grpSpPr>
          <a:xfrm>
            <a:off x="5198413" y="4697944"/>
            <a:ext cx="2578825" cy="1810201"/>
            <a:chOff x="6827762" y="2204122"/>
            <a:chExt cx="991809" cy="1845973"/>
          </a:xfrm>
        </p:grpSpPr>
        <p:sp>
          <p:nvSpPr>
            <p:cNvPr id="49" name="Trapezoid 4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0" name="TextBox 4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sp>
        <p:nvSpPr>
          <p:cNvPr id="51" name="Rectangle 50"/>
          <p:cNvSpPr/>
          <p:nvPr/>
        </p:nvSpPr>
        <p:spPr>
          <a:xfrm>
            <a:off x="5897831" y="5996459"/>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54" name="Rectangle 53"/>
          <p:cNvSpPr/>
          <p:nvPr/>
        </p:nvSpPr>
        <p:spPr>
          <a:xfrm>
            <a:off x="5879481" y="5065688"/>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56" name="TextBox 55"/>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58" name="Straight Arrow Connector 57"/>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59" name="Rectangle 58"/>
          <p:cNvSpPr/>
          <p:nvPr/>
        </p:nvSpPr>
        <p:spPr>
          <a:xfrm>
            <a:off x="6577768" y="5019892"/>
            <a:ext cx="469061"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baseline="30000" dirty="0" smtClean="0">
                <a:latin typeface="Times New Roman"/>
                <a:cs typeface="Times New Roman"/>
              </a:rPr>
              <a:t>0</a:t>
            </a:r>
            <a:endParaRPr lang="en-US" baseline="30000" dirty="0"/>
          </a:p>
        </p:txBody>
      </p:sp>
      <p:sp>
        <p:nvSpPr>
          <p:cNvPr id="60" name="Rectangle 59"/>
          <p:cNvSpPr/>
          <p:nvPr/>
        </p:nvSpPr>
        <p:spPr>
          <a:xfrm>
            <a:off x="6594010" y="5996459"/>
            <a:ext cx="481472"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i="1" baseline="30000" dirty="0" smtClean="0">
                <a:latin typeface="Times New Roman"/>
                <a:cs typeface="Times New Roman"/>
              </a:rPr>
              <a:t>k</a:t>
            </a:r>
            <a:endParaRPr lang="en-US" i="1" baseline="30000" dirty="0"/>
          </a:p>
        </p:txBody>
      </p:sp>
      <p:cxnSp>
        <p:nvCxnSpPr>
          <p:cNvPr id="61" name="Elbow Connector 6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2" name="Elbow Connector 61"/>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rot="16200000">
            <a:off x="6854741" y="5645304"/>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63" name="Straight Arrow Connector 62"/>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5" name="Straight Arrow Connector 64"/>
          <p:cNvCxnSpPr/>
          <p:nvPr/>
        </p:nvCxnSpPr>
        <p:spPr bwMode="auto">
          <a:xfrm flipV="1">
            <a:off x="7617435" y="5329210"/>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6" name="Straight Arrow Connector 65"/>
          <p:cNvCxnSpPr/>
          <p:nvPr/>
        </p:nvCxnSpPr>
        <p:spPr bwMode="auto">
          <a:xfrm>
            <a:off x="2519680" y="4354070"/>
            <a:ext cx="104949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Tree>
    <p:extLst>
      <p:ext uri="{BB962C8B-B14F-4D97-AF65-F5344CB8AC3E}">
        <p14:creationId xmlns:p14="http://schemas.microsoft.com/office/powerpoint/2010/main" val="2449955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3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Correctness and Security</a:t>
            </a:r>
            <a:endParaRPr lang="en-US" dirty="0"/>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251243" y="5185556"/>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52770" y="4650145"/>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5" name="Object 14"/>
          <p:cNvGraphicFramePr>
            <a:graphicFrameLocks noChangeAspect="1"/>
          </p:cNvGraphicFramePr>
          <p:nvPr>
            <p:extLst>
              <p:ext uri="{D42A27DB-BD31-4B8C-83A1-F6EECF244321}">
                <p14:modId xmlns:p14="http://schemas.microsoft.com/office/powerpoint/2010/main" val="1104567480"/>
              </p:ext>
            </p:extLst>
          </p:nvPr>
        </p:nvGraphicFramePr>
        <p:xfrm>
          <a:off x="4326178" y="5204558"/>
          <a:ext cx="242888" cy="287338"/>
        </p:xfrm>
        <a:graphic>
          <a:graphicData uri="http://schemas.openxmlformats.org/presentationml/2006/ole">
            <mc:AlternateContent xmlns:mc="http://schemas.openxmlformats.org/markup-compatibility/2006">
              <mc:Choice xmlns:v="urn:schemas-microsoft-com:vml" Requires="v">
                <p:oleObj spid="_x0000_s131162"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6178" y="5204558"/>
                        <a:ext cx="242888" cy="287338"/>
                      </a:xfrm>
                      <a:prstGeom prst="rect">
                        <a:avLst/>
                      </a:prstGeom>
                    </p:spPr>
                  </p:pic>
                </p:oleObj>
              </mc:Fallback>
            </mc:AlternateContent>
          </a:graphicData>
        </a:graphic>
      </p:graphicFrame>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3420505432"/>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31163" name="Equation" r:id="rId5" imgW="177800" imgH="203200" progId="Equation.3">
                  <p:embed/>
                </p:oleObj>
              </mc:Choice>
              <mc:Fallback>
                <p:oleObj name="Equation" r:id="rId5" imgW="177800" imgH="203200" progId="Equation.3">
                  <p:embed/>
                  <p:pic>
                    <p:nvPicPr>
                      <p:cNvPr id="0" name=""/>
                      <p:cNvPicPr/>
                      <p:nvPr/>
                    </p:nvPicPr>
                    <p:blipFill>
                      <a:blip r:embed="rId6"/>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23" name="TextBox 22"/>
          <p:cNvSpPr txBox="1"/>
          <p:nvPr/>
        </p:nvSpPr>
        <p:spPr>
          <a:xfrm>
            <a:off x="818135" y="4597562"/>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28" name="Rectangle 27"/>
          <p:cNvSpPr/>
          <p:nvPr/>
        </p:nvSpPr>
        <p:spPr>
          <a:xfrm>
            <a:off x="2641223" y="5479556"/>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 </a:t>
            </a:r>
            <a:endParaRPr lang="en-US" i="1" baseline="30000" dirty="0">
              <a:solidFill>
                <a:srgbClr val="FFFFFF"/>
              </a:solidFill>
              <a:latin typeface="Times New Roman"/>
              <a:cs typeface="Times New Roman"/>
            </a:endParaRPr>
          </a:p>
        </p:txBody>
      </p:sp>
      <p:sp>
        <p:nvSpPr>
          <p:cNvPr id="48" name="Rectangle 47"/>
          <p:cNvSpPr/>
          <p:nvPr/>
        </p:nvSpPr>
        <p:spPr>
          <a:xfrm>
            <a:off x="2622873" y="4481945"/>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45" name="Group 44"/>
          <p:cNvGrpSpPr/>
          <p:nvPr/>
        </p:nvGrpSpPr>
        <p:grpSpPr>
          <a:xfrm>
            <a:off x="5198413" y="4697944"/>
            <a:ext cx="2578825" cy="1810201"/>
            <a:chOff x="6827762" y="2204122"/>
            <a:chExt cx="991809" cy="1845973"/>
          </a:xfrm>
        </p:grpSpPr>
        <p:sp>
          <p:nvSpPr>
            <p:cNvPr id="49" name="Trapezoid 4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0" name="TextBox 4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sp>
        <p:nvSpPr>
          <p:cNvPr id="51" name="Rectangle 50"/>
          <p:cNvSpPr/>
          <p:nvPr/>
        </p:nvSpPr>
        <p:spPr>
          <a:xfrm>
            <a:off x="5897831" y="5996459"/>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54" name="Rectangle 53"/>
          <p:cNvSpPr/>
          <p:nvPr/>
        </p:nvSpPr>
        <p:spPr>
          <a:xfrm>
            <a:off x="5879481" y="5065688"/>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56" name="TextBox 55"/>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58" name="Straight Arrow Connector 57"/>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59" name="Rectangle 58"/>
          <p:cNvSpPr/>
          <p:nvPr/>
        </p:nvSpPr>
        <p:spPr>
          <a:xfrm>
            <a:off x="6577768" y="5019892"/>
            <a:ext cx="469061"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baseline="30000" dirty="0" smtClean="0">
                <a:latin typeface="Times New Roman"/>
                <a:cs typeface="Times New Roman"/>
              </a:rPr>
              <a:t>0</a:t>
            </a:r>
            <a:endParaRPr lang="en-US" baseline="30000" dirty="0"/>
          </a:p>
        </p:txBody>
      </p:sp>
      <p:sp>
        <p:nvSpPr>
          <p:cNvPr id="60" name="Rectangle 59"/>
          <p:cNvSpPr/>
          <p:nvPr/>
        </p:nvSpPr>
        <p:spPr>
          <a:xfrm>
            <a:off x="6594010" y="5996459"/>
            <a:ext cx="481472"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i="1" baseline="30000" dirty="0" smtClean="0">
                <a:latin typeface="Times New Roman"/>
                <a:cs typeface="Times New Roman"/>
              </a:rPr>
              <a:t>k</a:t>
            </a:r>
            <a:endParaRPr lang="en-US" i="1" baseline="30000" dirty="0"/>
          </a:p>
        </p:txBody>
      </p:sp>
      <p:cxnSp>
        <p:nvCxnSpPr>
          <p:cNvPr id="61" name="Elbow Connector 6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2" name="Elbow Connector 61"/>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rot="16200000">
            <a:off x="6854741" y="5645304"/>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63" name="Straight Arrow Connector 62"/>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5" name="Straight Arrow Connector 64"/>
          <p:cNvCxnSpPr/>
          <p:nvPr/>
        </p:nvCxnSpPr>
        <p:spPr bwMode="auto">
          <a:xfrm flipV="1">
            <a:off x="7617435" y="5329210"/>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7" name="Content Placeholder 26"/>
          <p:cNvSpPr>
            <a:spLocks noGrp="1"/>
          </p:cNvSpPr>
          <p:nvPr>
            <p:ph idx="1"/>
          </p:nvPr>
        </p:nvSpPr>
        <p:spPr>
          <a:xfrm>
            <a:off x="338286" y="659593"/>
            <a:ext cx="4103805" cy="4525963"/>
          </a:xfrm>
        </p:spPr>
        <p:txBody>
          <a:bodyPr/>
          <a:lstStyle/>
          <a:p>
            <a:r>
              <a:rPr lang="en-US" dirty="0" smtClean="0"/>
              <a:t>Correctness:</a:t>
            </a:r>
            <a:br>
              <a:rPr lang="en-US" dirty="0" smtClean="0"/>
            </a:br>
            <a:r>
              <a:rPr lang="en-US" dirty="0" smtClean="0"/>
              <a:t>If </a:t>
            </a:r>
            <a:r>
              <a:rPr lang="en-US" altLang="ja-JP" i="1" dirty="0" smtClean="0">
                <a:latin typeface="Times New Roman"/>
                <a:cs typeface="Times New Roman"/>
              </a:rPr>
              <a:t>d</a:t>
            </a:r>
            <a:r>
              <a:rPr lang="en-US" altLang="ja-JP" dirty="0">
                <a:latin typeface="Times New Roman"/>
                <a:cs typeface="Times New Roman"/>
              </a:rPr>
              <a:t>(</a:t>
            </a:r>
            <a:r>
              <a:rPr lang="en-US" altLang="ja-JP" i="1" dirty="0">
                <a:latin typeface="Times New Roman"/>
                <a:cs typeface="Times New Roman"/>
              </a:rPr>
              <a:t>w</a:t>
            </a:r>
            <a:r>
              <a:rPr lang="en-US" altLang="ja-JP" baseline="-25000" dirty="0">
                <a:latin typeface="Times New Roman"/>
                <a:cs typeface="Times New Roman"/>
              </a:rPr>
              <a:t>0</a:t>
            </a:r>
            <a:r>
              <a:rPr lang="en-US" altLang="ja-JP" dirty="0">
                <a:latin typeface="Times New Roman"/>
                <a:cs typeface="Times New Roman"/>
              </a:rPr>
              <a:t>, </a:t>
            </a:r>
            <a:r>
              <a:rPr lang="en-US" altLang="ja-JP" i="1" dirty="0">
                <a:latin typeface="Times New Roman"/>
                <a:cs typeface="Times New Roman"/>
              </a:rPr>
              <a:t>w</a:t>
            </a:r>
            <a:r>
              <a:rPr lang="en-US" altLang="ja-JP" baseline="-25000" dirty="0">
                <a:latin typeface="Times New Roman"/>
                <a:cs typeface="Times New Roman"/>
              </a:rPr>
              <a:t>1</a:t>
            </a:r>
            <a:r>
              <a:rPr lang="en-US" altLang="ja-JP" dirty="0">
                <a:latin typeface="Times New Roman"/>
                <a:cs typeface="Times New Roman"/>
              </a:rPr>
              <a:t>)≤</a:t>
            </a:r>
            <a:r>
              <a:rPr lang="en-US" altLang="ja-JP" i="1" dirty="0" err="1" smtClean="0">
                <a:latin typeface="Times New Roman"/>
                <a:cs typeface="Times New Roman"/>
              </a:rPr>
              <a:t>d</a:t>
            </a:r>
            <a:r>
              <a:rPr lang="en-US" altLang="ja-JP" i="1" baseline="-25000" dirty="0" err="1" smtClean="0">
                <a:latin typeface="Times New Roman"/>
                <a:cs typeface="Times New Roman"/>
              </a:rPr>
              <a:t>max</a:t>
            </a:r>
            <a:r>
              <a:rPr lang="en-US" altLang="ja-JP" i="1" baseline="-25000" dirty="0" smtClean="0">
                <a:latin typeface="Times New Roman"/>
                <a:cs typeface="Times New Roman"/>
              </a:rPr>
              <a:t>, </a:t>
            </a:r>
          </a:p>
          <a:p>
            <a:pPr marL="0" indent="0">
              <a:buNone/>
            </a:pPr>
            <a:r>
              <a:rPr lang="en-US" altLang="ja-JP" dirty="0" smtClean="0">
                <a:latin typeface="Calibri"/>
                <a:cs typeface="Calibri"/>
              </a:rPr>
              <a:t>then</a:t>
            </a:r>
            <a:r>
              <a:rPr lang="en-US" altLang="ja-JP" i="1" dirty="0" smtClean="0">
                <a:latin typeface="Calibri"/>
                <a:cs typeface="Calibri"/>
              </a:rPr>
              <a:t> </a:t>
            </a:r>
            <a:r>
              <a:rPr lang="en-US" altLang="ja-JP" i="1" dirty="0" smtClean="0">
                <a:latin typeface="Times New Roman"/>
                <a:cs typeface="Times New Roman"/>
              </a:rPr>
              <a:t>d</a:t>
            </a:r>
            <a:r>
              <a:rPr lang="en-US" altLang="ja-JP" dirty="0" smtClean="0">
                <a:latin typeface="Times New Roman"/>
                <a:cs typeface="Times New Roman"/>
              </a:rPr>
              <a:t>(</a:t>
            </a:r>
            <a:r>
              <a:rPr lang="en-US" altLang="ja-JP" i="1" dirty="0" smtClean="0">
                <a:latin typeface="Times New Roman"/>
                <a:cs typeface="Times New Roman"/>
              </a:rPr>
              <a:t>c</a:t>
            </a:r>
            <a:r>
              <a:rPr lang="en-US" altLang="ja-JP" baseline="-25000" dirty="0" smtClean="0">
                <a:latin typeface="Times New Roman"/>
                <a:cs typeface="Times New Roman"/>
              </a:rPr>
              <a:t>0</a:t>
            </a:r>
            <a:r>
              <a:rPr lang="en-US" altLang="ja-JP" dirty="0">
                <a:latin typeface="Times New Roman"/>
                <a:cs typeface="Times New Roman"/>
              </a:rPr>
              <a:t>, </a:t>
            </a:r>
            <a:r>
              <a:rPr lang="en-US" altLang="ja-JP" i="1" dirty="0" smtClean="0">
                <a:latin typeface="Times New Roman"/>
                <a:cs typeface="Times New Roman"/>
              </a:rPr>
              <a:t>c</a:t>
            </a:r>
            <a:r>
              <a:rPr lang="en-US" altLang="ja-JP" baseline="-25000" dirty="0" smtClean="0">
                <a:latin typeface="Times New Roman"/>
                <a:cs typeface="Times New Roman"/>
              </a:rPr>
              <a:t>1</a:t>
            </a:r>
            <a:r>
              <a:rPr lang="en-US" altLang="ja-JP" dirty="0">
                <a:latin typeface="Times New Roman"/>
                <a:cs typeface="Times New Roman"/>
              </a:rPr>
              <a:t>)≤</a:t>
            </a:r>
            <a:r>
              <a:rPr lang="en-US" altLang="ja-JP" i="1" dirty="0" err="1" smtClean="0">
                <a:latin typeface="Times New Roman"/>
                <a:cs typeface="Times New Roman"/>
              </a:rPr>
              <a:t>d</a:t>
            </a:r>
            <a:r>
              <a:rPr lang="en-US" altLang="ja-JP" i="1" baseline="-25000" dirty="0" err="1" smtClean="0">
                <a:latin typeface="Times New Roman"/>
                <a:cs typeface="Times New Roman"/>
              </a:rPr>
              <a:t>max</a:t>
            </a:r>
            <a:endParaRPr lang="en-US" i="1" baseline="-25000" dirty="0">
              <a:latin typeface="Times New Roman"/>
              <a:cs typeface="Times New Roman"/>
            </a:endParaRPr>
          </a:p>
          <a:p>
            <a:r>
              <a:rPr lang="en-US" dirty="0" smtClean="0">
                <a:latin typeface="Calibri"/>
                <a:cs typeface="Calibri"/>
              </a:rPr>
              <a:t>Exist binary error correcting codes with error tolerance </a:t>
            </a:r>
            <a:r>
              <a:rPr lang="en-US" i="1" dirty="0" smtClean="0">
                <a:latin typeface="Times New Roman"/>
                <a:cs typeface="Times New Roman"/>
              </a:rPr>
              <a:t>O</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endParaRPr lang="en-US" dirty="0">
              <a:latin typeface="Times New Roman"/>
              <a:cs typeface="Times New Roman"/>
            </a:endParaRPr>
          </a:p>
        </p:txBody>
      </p:sp>
      <p:sp>
        <p:nvSpPr>
          <p:cNvPr id="57" name="Rectangle 36"/>
          <p:cNvSpPr>
            <a:spLocks noChangeArrowheads="1"/>
          </p:cNvSpPr>
          <p:nvPr/>
        </p:nvSpPr>
        <p:spPr bwMode="auto">
          <a:xfrm>
            <a:off x="5232738" y="1384357"/>
            <a:ext cx="3826736" cy="190427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Security Question:</a:t>
            </a:r>
            <a:r>
              <a:rPr lang="en-US" sz="2400" b="1" dirty="0" smtClean="0">
                <a:latin typeface="Calibri"/>
                <a:cs typeface="Calibri"/>
              </a:rPr>
              <a:t> </a:t>
            </a:r>
            <a:br>
              <a:rPr lang="en-US" sz="2400" b="1" dirty="0" smtClean="0">
                <a:latin typeface="Calibri"/>
                <a:cs typeface="Calibri"/>
              </a:rPr>
            </a:br>
            <a:r>
              <a:rPr lang="en-US" sz="2400" b="1" dirty="0" smtClean="0">
                <a:latin typeface="Calibri"/>
                <a:cs typeface="Calibri"/>
              </a:rPr>
              <a:t>What about </a:t>
            </a:r>
            <a:r>
              <a:rPr lang="en-US" sz="2400" b="1" i="1" dirty="0" smtClean="0">
                <a:latin typeface="Times New Roman"/>
                <a:cs typeface="Times New Roman"/>
              </a:rPr>
              <a:t>w</a:t>
            </a:r>
            <a:r>
              <a:rPr lang="en-US" sz="2400" b="1" baseline="-25000" dirty="0" smtClean="0">
                <a:latin typeface="Times New Roman"/>
                <a:cs typeface="Times New Roman"/>
              </a:rPr>
              <a:t>0</a:t>
            </a:r>
            <a:r>
              <a:rPr lang="en-US" sz="2400" b="1" dirty="0" smtClean="0">
                <a:latin typeface="Calibri"/>
                <a:cs typeface="Calibri"/>
              </a:rPr>
              <a:t> and </a:t>
            </a:r>
            <a:r>
              <a:rPr lang="en-US" sz="2400" b="1" i="1" dirty="0" smtClean="0">
                <a:latin typeface="Times New Roman"/>
                <a:cs typeface="Times New Roman"/>
              </a:rPr>
              <a:t>c</a:t>
            </a:r>
            <a:r>
              <a:rPr lang="en-US" sz="2400" b="1" baseline="-25000" dirty="0" smtClean="0">
                <a:latin typeface="Times New Roman"/>
                <a:cs typeface="Times New Roman"/>
              </a:rPr>
              <a:t>0</a:t>
            </a:r>
            <a:r>
              <a:rPr lang="en-US" sz="2400" b="1" dirty="0" smtClean="0">
                <a:latin typeface="Calibri"/>
                <a:cs typeface="Calibri"/>
              </a:rPr>
              <a:t> is revealed by obfuscations</a:t>
            </a:r>
          </a:p>
          <a:p>
            <a:pPr>
              <a:defRPr/>
            </a:pPr>
            <a:r>
              <a:rPr lang="en-US" sz="2400" b="1" dirty="0" smtClean="0">
                <a:latin typeface="Calibri"/>
                <a:cs typeface="Calibri"/>
              </a:rPr>
              <a:t> </a:t>
            </a:r>
            <a:r>
              <a:rPr lang="en-US" sz="2400" b="1" dirty="0" smtClean="0">
                <a:latin typeface="Calibri"/>
                <a:cs typeface="Calibri"/>
              </a:rPr>
              <a:t>                              </a:t>
            </a:r>
            <a:endParaRPr lang="en-US" sz="2400" b="1" dirty="0" smtClean="0">
              <a:latin typeface="Calibri"/>
              <a:cs typeface="Calibri"/>
            </a:endParaRPr>
          </a:p>
          <a:p>
            <a:pPr>
              <a:defRPr/>
            </a:pPr>
            <a:endParaRPr lang="en-US" sz="2400" b="1" i="1" dirty="0" smtClean="0">
              <a:latin typeface="Times New Roman"/>
              <a:cs typeface="Times New Roman"/>
            </a:endParaRPr>
          </a:p>
        </p:txBody>
      </p:sp>
      <p:sp>
        <p:nvSpPr>
          <p:cNvPr id="64" name="TextBox 63"/>
          <p:cNvSpPr txBox="1"/>
          <p:nvPr/>
        </p:nvSpPr>
        <p:spPr>
          <a:xfrm>
            <a:off x="1548413" y="4228230"/>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66" name="Straight Arrow Connector 65"/>
          <p:cNvCxnSpPr/>
          <p:nvPr/>
        </p:nvCxnSpPr>
        <p:spPr bwMode="auto">
          <a:xfrm>
            <a:off x="2519680" y="4354070"/>
            <a:ext cx="104949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67" name="Rectangle 66"/>
          <p:cNvSpPr/>
          <p:nvPr/>
        </p:nvSpPr>
        <p:spPr>
          <a:xfrm>
            <a:off x="6934628" y="2634863"/>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68" name="Rectangle 67"/>
          <p:cNvSpPr/>
          <p:nvPr/>
        </p:nvSpPr>
        <p:spPr>
          <a:xfrm>
            <a:off x="5720116" y="2634863"/>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68"/>
          <p:cNvSpPr/>
          <p:nvPr/>
        </p:nvSpPr>
        <p:spPr>
          <a:xfrm>
            <a:off x="5781996" y="2643378"/>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70" name="TextBox 69"/>
          <p:cNvSpPr txBox="1"/>
          <p:nvPr/>
        </p:nvSpPr>
        <p:spPr>
          <a:xfrm>
            <a:off x="6549428" y="2643378"/>
            <a:ext cx="344039" cy="369332"/>
          </a:xfrm>
          <a:prstGeom prst="rect">
            <a:avLst/>
          </a:prstGeom>
          <a:noFill/>
        </p:spPr>
        <p:txBody>
          <a:bodyPr wrap="none" rtlCol="0">
            <a:spAutoFit/>
          </a:bodyPr>
          <a:lstStyle/>
          <a:p>
            <a:r>
              <a:rPr lang="en-US" dirty="0" smtClean="0"/>
              <a:t>…</a:t>
            </a:r>
            <a:endParaRPr lang="en-US" dirty="0"/>
          </a:p>
        </p:txBody>
      </p:sp>
      <p:sp>
        <p:nvSpPr>
          <p:cNvPr id="3" name="Rectangle 2"/>
          <p:cNvSpPr/>
          <p:nvPr/>
        </p:nvSpPr>
        <p:spPr>
          <a:xfrm>
            <a:off x="7708015" y="2591149"/>
            <a:ext cx="327283" cy="461665"/>
          </a:xfrm>
          <a:prstGeom prst="rect">
            <a:avLst/>
          </a:prstGeom>
        </p:spPr>
        <p:txBody>
          <a:bodyPr wrap="none">
            <a:spAutoFit/>
          </a:bodyPr>
          <a:lstStyle/>
          <a:p>
            <a:r>
              <a:rPr lang="en-US" sz="2400" b="1" dirty="0">
                <a:cs typeface="Calibri"/>
              </a:rPr>
              <a:t>?</a:t>
            </a:r>
            <a:endParaRPr lang="en-US" sz="2400" dirty="0"/>
          </a:p>
        </p:txBody>
      </p:sp>
    </p:spTree>
    <p:extLst>
      <p:ext uri="{BB962C8B-B14F-4D97-AF65-F5344CB8AC3E}">
        <p14:creationId xmlns:p14="http://schemas.microsoft.com/office/powerpoint/2010/main" val="2625895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p"/>
      <p:bldP spid="57" grpId="0" animBg="1"/>
      <p:bldP spid="67" grpId="0" animBg="1"/>
      <p:bldP spid="68" grpId="0" animBg="1"/>
      <p:bldP spid="69" grpId="0"/>
      <p:bldP spid="70" grpId="0"/>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What is revealed by obfuscations?</a:t>
            </a:r>
            <a:endParaRPr lang="en-US" dirty="0"/>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251243" y="5185556"/>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52770" y="4650145"/>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5" name="Object 14"/>
          <p:cNvGraphicFramePr>
            <a:graphicFrameLocks noChangeAspect="1"/>
          </p:cNvGraphicFramePr>
          <p:nvPr>
            <p:extLst>
              <p:ext uri="{D42A27DB-BD31-4B8C-83A1-F6EECF244321}">
                <p14:modId xmlns:p14="http://schemas.microsoft.com/office/powerpoint/2010/main" val="2503163696"/>
              </p:ext>
            </p:extLst>
          </p:nvPr>
        </p:nvGraphicFramePr>
        <p:xfrm>
          <a:off x="4326178" y="5204558"/>
          <a:ext cx="242888" cy="287338"/>
        </p:xfrm>
        <a:graphic>
          <a:graphicData uri="http://schemas.openxmlformats.org/presentationml/2006/ole">
            <mc:AlternateContent xmlns:mc="http://schemas.openxmlformats.org/markup-compatibility/2006">
              <mc:Choice xmlns:v="urn:schemas-microsoft-com:vml" Requires="v">
                <p:oleObj spid="_x0000_s132172"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6178" y="5204558"/>
                        <a:ext cx="242888" cy="287338"/>
                      </a:xfrm>
                      <a:prstGeom prst="rect">
                        <a:avLst/>
                      </a:prstGeom>
                    </p:spPr>
                  </p:pic>
                </p:oleObj>
              </mc:Fallback>
            </mc:AlternateContent>
          </a:graphicData>
        </a:graphic>
      </p:graphicFrame>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4263959219"/>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32173" name="Equation" r:id="rId5" imgW="177800" imgH="203200" progId="Equation.3">
                  <p:embed/>
                </p:oleObj>
              </mc:Choice>
              <mc:Fallback>
                <p:oleObj name="Equation" r:id="rId5" imgW="177800" imgH="203200" progId="Equation.3">
                  <p:embed/>
                  <p:pic>
                    <p:nvPicPr>
                      <p:cNvPr id="0" name=""/>
                      <p:cNvPicPr/>
                      <p:nvPr/>
                    </p:nvPicPr>
                    <p:blipFill>
                      <a:blip r:embed="rId6"/>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23" name="TextBox 22"/>
          <p:cNvSpPr txBox="1"/>
          <p:nvPr/>
        </p:nvSpPr>
        <p:spPr>
          <a:xfrm>
            <a:off x="818135" y="4597562"/>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28" name="Rectangle 27"/>
          <p:cNvSpPr/>
          <p:nvPr/>
        </p:nvSpPr>
        <p:spPr>
          <a:xfrm>
            <a:off x="2641223" y="5479556"/>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 </a:t>
            </a:r>
            <a:endParaRPr lang="en-US" i="1" baseline="30000" dirty="0">
              <a:solidFill>
                <a:srgbClr val="FFFFFF"/>
              </a:solidFill>
              <a:latin typeface="Times New Roman"/>
              <a:cs typeface="Times New Roman"/>
            </a:endParaRPr>
          </a:p>
        </p:txBody>
      </p:sp>
      <p:sp>
        <p:nvSpPr>
          <p:cNvPr id="48" name="Rectangle 47"/>
          <p:cNvSpPr/>
          <p:nvPr/>
        </p:nvSpPr>
        <p:spPr>
          <a:xfrm>
            <a:off x="2622873" y="4481945"/>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45" name="Group 44"/>
          <p:cNvGrpSpPr/>
          <p:nvPr/>
        </p:nvGrpSpPr>
        <p:grpSpPr>
          <a:xfrm>
            <a:off x="5198413" y="4697944"/>
            <a:ext cx="2578825" cy="1810201"/>
            <a:chOff x="6827762" y="2204122"/>
            <a:chExt cx="991809" cy="1845973"/>
          </a:xfrm>
        </p:grpSpPr>
        <p:sp>
          <p:nvSpPr>
            <p:cNvPr id="49" name="Trapezoid 4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0" name="TextBox 4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sp>
        <p:nvSpPr>
          <p:cNvPr id="51" name="Rectangle 50"/>
          <p:cNvSpPr/>
          <p:nvPr/>
        </p:nvSpPr>
        <p:spPr>
          <a:xfrm>
            <a:off x="5897831" y="5996459"/>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54" name="Rectangle 53"/>
          <p:cNvSpPr/>
          <p:nvPr/>
        </p:nvSpPr>
        <p:spPr>
          <a:xfrm>
            <a:off x="5879481" y="5065688"/>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56" name="TextBox 55"/>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58" name="Straight Arrow Connector 57"/>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59" name="Rectangle 58"/>
          <p:cNvSpPr/>
          <p:nvPr/>
        </p:nvSpPr>
        <p:spPr>
          <a:xfrm>
            <a:off x="6577768" y="5019892"/>
            <a:ext cx="469061"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baseline="30000" dirty="0" smtClean="0">
                <a:latin typeface="Times New Roman"/>
                <a:cs typeface="Times New Roman"/>
              </a:rPr>
              <a:t>0</a:t>
            </a:r>
            <a:endParaRPr lang="en-US" baseline="30000" dirty="0"/>
          </a:p>
        </p:txBody>
      </p:sp>
      <p:sp>
        <p:nvSpPr>
          <p:cNvPr id="60" name="Rectangle 59"/>
          <p:cNvSpPr/>
          <p:nvPr/>
        </p:nvSpPr>
        <p:spPr>
          <a:xfrm>
            <a:off x="6594010" y="5996459"/>
            <a:ext cx="481472"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i="1" baseline="30000" dirty="0" smtClean="0">
                <a:latin typeface="Times New Roman"/>
                <a:cs typeface="Times New Roman"/>
              </a:rPr>
              <a:t>k</a:t>
            </a:r>
            <a:endParaRPr lang="en-US" i="1" baseline="30000" dirty="0"/>
          </a:p>
        </p:txBody>
      </p:sp>
      <p:cxnSp>
        <p:nvCxnSpPr>
          <p:cNvPr id="61" name="Elbow Connector 6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2" name="Elbow Connector 61"/>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rot="16200000">
            <a:off x="6854741" y="5645304"/>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63" name="Straight Arrow Connector 62"/>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5" name="Straight Arrow Connector 64"/>
          <p:cNvCxnSpPr/>
          <p:nvPr/>
        </p:nvCxnSpPr>
        <p:spPr bwMode="auto">
          <a:xfrm flipV="1">
            <a:off x="7617435" y="5329210"/>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64" name="TextBox 63"/>
          <p:cNvSpPr txBox="1"/>
          <p:nvPr/>
        </p:nvSpPr>
        <p:spPr>
          <a:xfrm>
            <a:off x="1548413" y="4228230"/>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66" name="Straight Arrow Connector 65"/>
          <p:cNvCxnSpPr/>
          <p:nvPr/>
        </p:nvCxnSpPr>
        <p:spPr bwMode="auto">
          <a:xfrm>
            <a:off x="2519680" y="4354070"/>
            <a:ext cx="104949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67" name="Content Placeholder 26"/>
          <p:cNvSpPr>
            <a:spLocks noGrp="1"/>
          </p:cNvSpPr>
          <p:nvPr>
            <p:ph idx="1"/>
          </p:nvPr>
        </p:nvSpPr>
        <p:spPr>
          <a:xfrm>
            <a:off x="338285" y="659593"/>
            <a:ext cx="8658661" cy="4525963"/>
          </a:xfrm>
        </p:spPr>
        <p:txBody>
          <a:bodyPr/>
          <a:lstStyle/>
          <a:p>
            <a:r>
              <a:rPr lang="en-US" dirty="0" smtClean="0">
                <a:latin typeface="Calibri"/>
                <a:cs typeface="Calibri"/>
              </a:rPr>
              <a:t>Adversary’s goal: distinguish</a:t>
            </a:r>
            <a:br>
              <a:rPr lang="en-US" dirty="0" smtClean="0">
                <a:latin typeface="Calibri"/>
                <a:cs typeface="Calibri"/>
              </a:rPr>
            </a:br>
            <a:r>
              <a:rPr lang="en-US" dirty="0" smtClean="0">
                <a:latin typeface="Calibri"/>
                <a:cs typeface="Calibri"/>
              </a:rPr>
              <a:t>obfuscations of </a:t>
            </a: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i</a:t>
            </a:r>
            <a:r>
              <a:rPr lang="en-US" baseline="30000" dirty="0" smtClean="0">
                <a:latin typeface="Calibri"/>
                <a:cs typeface="Calibri"/>
              </a:rPr>
              <a:t> </a:t>
            </a:r>
            <a:r>
              <a:rPr lang="en-US" dirty="0" smtClean="0">
                <a:latin typeface="Calibri"/>
                <a:cs typeface="Calibri"/>
              </a:rPr>
              <a:t>and obfuscations of </a:t>
            </a:r>
            <a:r>
              <a:rPr lang="en-US" i="1" dirty="0" smtClean="0">
                <a:latin typeface="Times New Roman"/>
                <a:cs typeface="Times New Roman"/>
              </a:rPr>
              <a:t>r </a:t>
            </a:r>
            <a:r>
              <a:rPr lang="en-US" i="1" baseline="30000" dirty="0" err="1" smtClean="0">
                <a:latin typeface="Times New Roman"/>
                <a:cs typeface="Times New Roman"/>
              </a:rPr>
              <a:t>i</a:t>
            </a:r>
            <a:endParaRPr lang="en-US" i="1" baseline="30000" dirty="0" smtClean="0">
              <a:latin typeface="Times New Roman"/>
              <a:cs typeface="Times New Roman"/>
            </a:endParaRPr>
          </a:p>
          <a:p>
            <a:r>
              <a:rPr lang="en-US" dirty="0">
                <a:cs typeface="Calibri"/>
              </a:rPr>
              <a:t>Assuming secure obfuscation, </a:t>
            </a:r>
            <a:r>
              <a:rPr lang="en-US" dirty="0" smtClean="0">
                <a:cs typeface="Calibri"/>
              </a:rPr>
              <a:t>can argue about what </a:t>
            </a:r>
            <a:r>
              <a:rPr lang="en-US" dirty="0">
                <a:cs typeface="Calibri"/>
              </a:rPr>
              <a:t>is </a:t>
            </a:r>
            <a:r>
              <a:rPr lang="en-US" dirty="0" smtClean="0">
                <a:cs typeface="Calibri"/>
              </a:rPr>
              <a:t>learned through oracle </a:t>
            </a:r>
            <a:r>
              <a:rPr lang="en-US" i="1" dirty="0" smtClean="0">
                <a:cs typeface="Calibri"/>
              </a:rPr>
              <a:t>queries </a:t>
            </a:r>
            <a:r>
              <a:rPr lang="en-US" dirty="0" smtClean="0">
                <a:cs typeface="Calibri"/>
              </a:rPr>
              <a:t>to blocks</a:t>
            </a:r>
          </a:p>
          <a:p>
            <a:r>
              <a:rPr lang="en-US" dirty="0" smtClean="0">
                <a:cs typeface="Calibri"/>
              </a:rPr>
              <a:t>Enough to argue that adversary is unlikely to get 1 response from oracle in either case</a:t>
            </a:r>
            <a:endParaRPr lang="en-US" dirty="0">
              <a:cs typeface="Calibri"/>
            </a:endParaRPr>
          </a:p>
          <a:p>
            <a:endParaRPr lang="en-US" i="1" baseline="30000" dirty="0">
              <a:latin typeface="Times New Roman"/>
              <a:cs typeface="Times New Roman"/>
            </a:endParaRPr>
          </a:p>
        </p:txBody>
      </p:sp>
    </p:spTree>
    <p:extLst>
      <p:ext uri="{BB962C8B-B14F-4D97-AF65-F5344CB8AC3E}">
        <p14:creationId xmlns:p14="http://schemas.microsoft.com/office/powerpoint/2010/main" val="191076312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Block Unguessable Distribution</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smtClean="0">
                <a:latin typeface="Calibri"/>
                <a:cs typeface="Calibri"/>
              </a:rPr>
              <a:t>Let </a:t>
            </a:r>
            <a:r>
              <a:rPr lang="en-US" i="1" dirty="0" err="1" smtClean="0">
                <a:latin typeface="Times New Roman"/>
                <a:cs typeface="Times New Roman"/>
              </a:rPr>
              <a:t>View</a:t>
            </a:r>
            <a:r>
              <a:rPr lang="en-US" i="1" baseline="-25000" dirty="0" err="1" smtClean="0">
                <a:latin typeface="Times New Roman"/>
                <a:cs typeface="Times New Roman"/>
              </a:rPr>
              <a:t>q</a:t>
            </a:r>
            <a:r>
              <a:rPr lang="en-US" dirty="0" smtClean="0">
                <a:latin typeface="Calibri"/>
                <a:cs typeface="Calibri"/>
              </a:rPr>
              <a:t> be the adversary’s </a:t>
            </a:r>
            <a:r>
              <a:rPr lang="en-US" dirty="0" smtClean="0">
                <a:latin typeface="Calibri"/>
                <a:cs typeface="Calibri"/>
              </a:rPr>
              <a:t>transcript after </a:t>
            </a:r>
            <a:r>
              <a:rPr lang="en-US" i="1" dirty="0" smtClean="0">
                <a:latin typeface="Times New Roman"/>
                <a:cs typeface="Times New Roman"/>
              </a:rPr>
              <a:t>q</a:t>
            </a:r>
            <a:r>
              <a:rPr lang="en-US" dirty="0" smtClean="0">
                <a:latin typeface="Calibri"/>
                <a:cs typeface="Calibri"/>
              </a:rPr>
              <a:t> queries </a:t>
            </a:r>
            <a:r>
              <a:rPr lang="en-US" dirty="0" smtClean="0">
                <a:latin typeface="Calibri"/>
                <a:cs typeface="Calibri"/>
              </a:rPr>
              <a:t>asking: </a:t>
            </a:r>
            <a:r>
              <a:rPr lang="en-US" dirty="0" smtClean="0">
                <a:latin typeface="Calibri"/>
                <a:cs typeface="Calibri"/>
              </a:rPr>
              <a:t>is the value stored in block </a:t>
            </a:r>
            <a:r>
              <a:rPr lang="en-US" i="1" dirty="0" err="1" smtClean="0">
                <a:latin typeface="Times New Roman"/>
                <a:cs typeface="Times New Roman"/>
              </a:rPr>
              <a:t>i</a:t>
            </a:r>
            <a:r>
              <a:rPr lang="en-US" dirty="0" smtClean="0">
                <a:latin typeface="Times New Roman"/>
                <a:cs typeface="Times New Roman"/>
              </a:rPr>
              <a:t> = </a:t>
            </a:r>
            <a:r>
              <a:rPr lang="en-US" i="1" dirty="0" smtClean="0">
                <a:latin typeface="Times New Roman"/>
                <a:cs typeface="Times New Roman"/>
              </a:rPr>
              <a:t>x</a:t>
            </a:r>
            <a:r>
              <a:rPr lang="en-US" i="1" baseline="-25000" dirty="0" smtClean="0">
                <a:latin typeface="Times New Roman"/>
                <a:cs typeface="Times New Roman"/>
              </a:rPr>
              <a:t>i</a:t>
            </a:r>
            <a:r>
              <a:rPr lang="en-US" dirty="0" smtClean="0">
                <a:latin typeface="Calibri"/>
                <a:cs typeface="Calibri"/>
              </a:rPr>
              <a:t>?</a:t>
            </a:r>
          </a:p>
          <a:p>
            <a:pPr marL="0" indent="0">
              <a:buNone/>
            </a:pPr>
            <a:r>
              <a:rPr lang="en-US" u="sng" dirty="0" err="1" smtClean="0">
                <a:latin typeface="Calibri"/>
                <a:cs typeface="Calibri"/>
              </a:rPr>
              <a:t>Def</a:t>
            </a:r>
            <a:r>
              <a:rPr lang="en-US" u="sng" dirty="0" smtClean="0">
                <a:latin typeface="Calibri"/>
                <a:cs typeface="Calibri"/>
              </a:rPr>
              <a:t>:</a:t>
            </a:r>
            <a:r>
              <a:rPr lang="en-US" dirty="0" smtClean="0">
                <a:latin typeface="Calibri"/>
                <a:cs typeface="Calibri"/>
              </a:rPr>
              <a:t> A distribution </a:t>
            </a:r>
            <a:r>
              <a:rPr lang="en-US" i="1" dirty="0" smtClean="0">
                <a:latin typeface="Times New Roman"/>
                <a:cs typeface="Times New Roman"/>
              </a:rPr>
              <a:t>W</a:t>
            </a:r>
            <a:r>
              <a:rPr lang="en-US" dirty="0" smtClean="0">
                <a:latin typeface="Times New Roman"/>
                <a:cs typeface="Times New Roman"/>
              </a:rPr>
              <a:t> = </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 </a:t>
            </a:r>
            <a:r>
              <a:rPr lang="en-US" i="1" dirty="0" err="1" smtClean="0">
                <a:latin typeface="Times New Roman"/>
                <a:cs typeface="Times New Roman"/>
              </a:rPr>
              <a:t>W</a:t>
            </a:r>
            <a:r>
              <a:rPr lang="en-US" i="1" baseline="-25000" dirty="0" err="1" smtClean="0">
                <a:latin typeface="Times New Roman"/>
                <a:cs typeface="Times New Roman"/>
              </a:rPr>
              <a:t>k</a:t>
            </a:r>
            <a:r>
              <a:rPr lang="en-US" dirty="0" smtClean="0">
                <a:latin typeface="Calibri"/>
                <a:cs typeface="Calibri"/>
              </a:rPr>
              <a:t> is block unguessable if for </a:t>
            </a:r>
            <a:r>
              <a:rPr lang="en-US" dirty="0" smtClean="0">
                <a:latin typeface="Calibri"/>
                <a:cs typeface="Calibri"/>
              </a:rPr>
              <a:t>any </a:t>
            </a:r>
            <a:r>
              <a:rPr lang="en-US" i="1" dirty="0" smtClean="0">
                <a:latin typeface="Times New Roman"/>
                <a:cs typeface="Times New Roman"/>
              </a:rPr>
              <a:t>q</a:t>
            </a:r>
            <a:r>
              <a:rPr lang="en-US" dirty="0" smtClean="0">
                <a:latin typeface="Times New Roman"/>
                <a:cs typeface="Times New Roman"/>
              </a:rPr>
              <a:t>=poly(</a:t>
            </a:r>
            <a:r>
              <a:rPr lang="en-US" i="1" dirty="0" smtClean="0">
                <a:latin typeface="Times New Roman"/>
                <a:cs typeface="Times New Roman"/>
              </a:rPr>
              <a:t>n</a:t>
            </a:r>
            <a:r>
              <a:rPr lang="en-US" dirty="0" smtClean="0">
                <a:latin typeface="Times New Roman"/>
                <a:cs typeface="Times New Roman"/>
              </a:rPr>
              <a:t>)</a:t>
            </a:r>
            <a:r>
              <a:rPr lang="en-US" dirty="0" smtClean="0">
                <a:latin typeface="Calibri"/>
                <a:cs typeface="Calibri"/>
              </a:rPr>
              <a:t> </a:t>
            </a:r>
            <a:r>
              <a:rPr lang="en-US" dirty="0" smtClean="0">
                <a:latin typeface="Calibri"/>
                <a:cs typeface="Calibri"/>
              </a:rPr>
              <a:t>queries exists a set of blocks </a:t>
            </a:r>
            <a:r>
              <a:rPr lang="en-US" i="1" dirty="0" smtClean="0">
                <a:latin typeface="Times New Roman"/>
                <a:cs typeface="Times New Roman"/>
              </a:rPr>
              <a:t>J</a:t>
            </a:r>
            <a:r>
              <a:rPr lang="en-US" dirty="0" smtClean="0">
                <a:latin typeface="Calibri"/>
                <a:cs typeface="Calibri"/>
              </a:rPr>
              <a:t> such that for all adversaries, </a:t>
            </a:r>
            <a:br>
              <a:rPr lang="en-US" dirty="0" smtClean="0">
                <a:latin typeface="Calibri"/>
                <a:cs typeface="Calibri"/>
              </a:rPr>
            </a:br>
            <a:r>
              <a:rPr lang="en-US" dirty="0" smtClean="0">
                <a:latin typeface="Times New Roman"/>
                <a:cs typeface="Times New Roman"/>
              </a:rPr>
              <a:t> </a:t>
            </a:r>
          </a:p>
          <a:p>
            <a:pPr marL="0" indent="0">
              <a:buNone/>
            </a:pPr>
            <a:endParaRPr lang="en-US" dirty="0">
              <a:cs typeface="Calibri"/>
            </a:endParaRPr>
          </a:p>
          <a:p>
            <a:pPr marL="0" indent="0">
              <a:buNone/>
            </a:pPr>
            <a:endParaRPr lang="en-US" dirty="0">
              <a:cs typeface="Calibri"/>
            </a:endParaRPr>
          </a:p>
          <a:p>
            <a:endParaRPr lang="en-US" i="1" baseline="30000" dirty="0">
              <a:latin typeface="Times New Roman"/>
              <a:cs typeface="Times New Roman"/>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642081399"/>
              </p:ext>
            </p:extLst>
          </p:nvPr>
        </p:nvGraphicFramePr>
        <p:xfrm>
          <a:off x="675438" y="3301328"/>
          <a:ext cx="5147627" cy="575511"/>
        </p:xfrm>
        <a:graphic>
          <a:graphicData uri="http://schemas.openxmlformats.org/presentationml/2006/ole">
            <mc:AlternateContent xmlns:mc="http://schemas.openxmlformats.org/markup-compatibility/2006">
              <mc:Choice xmlns:v="urn:schemas-microsoft-com:vml" Requires="v">
                <p:oleObj spid="_x0000_s135194" name="Equation" r:id="rId3" imgW="2044700" imgH="228600" progId="Equation.3">
                  <p:embed/>
                </p:oleObj>
              </mc:Choice>
              <mc:Fallback>
                <p:oleObj name="Equation" r:id="rId3" imgW="2044700" imgH="228600" progId="Equation.3">
                  <p:embed/>
                  <p:pic>
                    <p:nvPicPr>
                      <p:cNvPr id="0" name=""/>
                      <p:cNvPicPr/>
                      <p:nvPr/>
                    </p:nvPicPr>
                    <p:blipFill>
                      <a:blip r:embed="rId4"/>
                      <a:stretch>
                        <a:fillRect/>
                      </a:stretch>
                    </p:blipFill>
                    <p:spPr>
                      <a:xfrm>
                        <a:off x="675438" y="3301328"/>
                        <a:ext cx="5147627" cy="575511"/>
                      </a:xfrm>
                      <a:prstGeom prst="rect">
                        <a:avLst/>
                      </a:prstGeom>
                    </p:spPr>
                  </p:pic>
                </p:oleObj>
              </mc:Fallback>
            </mc:AlternateContent>
          </a:graphicData>
        </a:graphic>
      </p:graphicFrame>
      <p:sp>
        <p:nvSpPr>
          <p:cNvPr id="5" name="Rectangle 36"/>
          <p:cNvSpPr>
            <a:spLocks noChangeArrowheads="1"/>
          </p:cNvSpPr>
          <p:nvPr/>
        </p:nvSpPr>
        <p:spPr bwMode="auto">
          <a:xfrm>
            <a:off x="338285" y="3801971"/>
            <a:ext cx="7682767" cy="1371604"/>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Examples:</a:t>
            </a:r>
            <a:r>
              <a:rPr lang="en-US" sz="2400" b="1" dirty="0" smtClean="0">
                <a:latin typeface="Calibri"/>
                <a:cs typeface="Calibri"/>
              </a:rPr>
              <a:t> block fixing sources </a:t>
            </a:r>
            <a:r>
              <a:rPr lang="en-US" sz="2000" b="1" dirty="0" smtClean="0">
                <a:latin typeface="Calibri"/>
                <a:cs typeface="Calibri"/>
              </a:rPr>
              <a:t>[KampZuckerman07]</a:t>
            </a:r>
            <a:r>
              <a:rPr lang="en-US" sz="2400" b="1" dirty="0" smtClean="0">
                <a:latin typeface="Calibri"/>
                <a:cs typeface="Calibri"/>
              </a:rPr>
              <a:t>, sources where blocks are independent and enough blocks have entropy, sources with all entropic blocks</a:t>
            </a:r>
            <a:endParaRPr lang="en-US" sz="2400" b="1" i="1" dirty="0" smtClean="0">
              <a:latin typeface="Times New Roman"/>
              <a:cs typeface="Times New Roman"/>
            </a:endParaRPr>
          </a:p>
        </p:txBody>
      </p:sp>
      <p:sp>
        <p:nvSpPr>
          <p:cNvPr id="6" name="Rectangle 36"/>
          <p:cNvSpPr>
            <a:spLocks noChangeArrowheads="1"/>
          </p:cNvSpPr>
          <p:nvPr/>
        </p:nvSpPr>
        <p:spPr bwMode="auto">
          <a:xfrm>
            <a:off x="338285" y="5334000"/>
            <a:ext cx="7682767" cy="1430422"/>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Caution:</a:t>
            </a:r>
            <a:r>
              <a:rPr lang="en-US" sz="2400" b="1" dirty="0" smtClean="0">
                <a:latin typeface="Calibri"/>
                <a:cs typeface="Calibri"/>
              </a:rPr>
              <a:t> </a:t>
            </a:r>
            <a:r>
              <a:rPr lang="en-US" sz="2400" b="1" dirty="0" err="1" smtClean="0">
                <a:latin typeface="Calibri"/>
                <a:cs typeface="Calibri"/>
              </a:rPr>
              <a:t>Adaptivity</a:t>
            </a:r>
            <a:r>
              <a:rPr lang="en-US" sz="2400" b="1" dirty="0" smtClean="0">
                <a:latin typeface="Calibri"/>
                <a:cs typeface="Calibri"/>
              </a:rPr>
              <a:t> seems crucial, there are distributions with high overall entropy that can be guessed using equality queries to individual blocks</a:t>
            </a:r>
            <a:endParaRPr lang="en-US" sz="2400" b="1" i="1" dirty="0" smtClean="0">
              <a:latin typeface="Times New Roman"/>
              <a:cs typeface="Times New Roman"/>
            </a:endParaRPr>
          </a:p>
        </p:txBody>
      </p:sp>
    </p:spTree>
    <p:extLst>
      <p:ext uri="{BB962C8B-B14F-4D97-AF65-F5344CB8AC3E}">
        <p14:creationId xmlns:p14="http://schemas.microsoft.com/office/powerpoint/2010/main" val="78497625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build="p"/>
      <p:bldP spid="5" grpId="0" animBg="1"/>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Block Unguessable Distribution</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smtClean="0">
                <a:latin typeface="Calibri"/>
                <a:cs typeface="Calibri"/>
              </a:rPr>
              <a:t>Let </a:t>
            </a:r>
            <a:r>
              <a:rPr lang="en-US" i="1" dirty="0" err="1" smtClean="0">
                <a:latin typeface="Times New Roman"/>
                <a:cs typeface="Times New Roman"/>
              </a:rPr>
              <a:t>View</a:t>
            </a:r>
            <a:r>
              <a:rPr lang="en-US" i="1" baseline="-25000" dirty="0" err="1" smtClean="0">
                <a:latin typeface="Times New Roman"/>
                <a:cs typeface="Times New Roman"/>
              </a:rPr>
              <a:t>q</a:t>
            </a:r>
            <a:r>
              <a:rPr lang="en-US" dirty="0" smtClean="0">
                <a:latin typeface="Calibri"/>
                <a:cs typeface="Calibri"/>
              </a:rPr>
              <a:t> be the adversary’s </a:t>
            </a:r>
            <a:r>
              <a:rPr lang="en-US" dirty="0">
                <a:cs typeface="Calibri"/>
              </a:rPr>
              <a:t>transcript after </a:t>
            </a:r>
            <a:r>
              <a:rPr lang="en-US" i="1" dirty="0">
                <a:latin typeface="Times New Roman"/>
                <a:cs typeface="Times New Roman"/>
              </a:rPr>
              <a:t>q</a:t>
            </a:r>
            <a:r>
              <a:rPr lang="en-US" dirty="0">
                <a:cs typeface="Calibri"/>
              </a:rPr>
              <a:t> queries asking: is the value stored </a:t>
            </a:r>
            <a:r>
              <a:rPr lang="en-US" dirty="0" smtClean="0">
                <a:latin typeface="Calibri"/>
                <a:cs typeface="Calibri"/>
              </a:rPr>
              <a:t>in block </a:t>
            </a:r>
            <a:r>
              <a:rPr lang="en-US" i="1" dirty="0" err="1" smtClean="0">
                <a:latin typeface="Times New Roman"/>
                <a:cs typeface="Times New Roman"/>
              </a:rPr>
              <a:t>i</a:t>
            </a:r>
            <a:r>
              <a:rPr lang="en-US" dirty="0" smtClean="0">
                <a:latin typeface="Times New Roman"/>
                <a:cs typeface="Times New Roman"/>
              </a:rPr>
              <a:t> = </a:t>
            </a:r>
            <a:r>
              <a:rPr lang="en-US" i="1" dirty="0" smtClean="0">
                <a:latin typeface="Times New Roman"/>
                <a:cs typeface="Times New Roman"/>
              </a:rPr>
              <a:t>x</a:t>
            </a:r>
            <a:r>
              <a:rPr lang="en-US" i="1" baseline="-25000" dirty="0" smtClean="0">
                <a:latin typeface="Times New Roman"/>
                <a:cs typeface="Times New Roman"/>
              </a:rPr>
              <a:t>i</a:t>
            </a:r>
            <a:r>
              <a:rPr lang="en-US" dirty="0" smtClean="0">
                <a:latin typeface="Calibri"/>
                <a:cs typeface="Calibri"/>
              </a:rPr>
              <a:t>?</a:t>
            </a:r>
          </a:p>
          <a:p>
            <a:pPr marL="0" indent="0">
              <a:buNone/>
            </a:pPr>
            <a:r>
              <a:rPr lang="en-US" u="sng" dirty="0" err="1" smtClean="0">
                <a:latin typeface="Calibri"/>
                <a:cs typeface="Calibri"/>
              </a:rPr>
              <a:t>Def</a:t>
            </a:r>
            <a:r>
              <a:rPr lang="en-US" u="sng" dirty="0" smtClean="0">
                <a:latin typeface="Calibri"/>
                <a:cs typeface="Calibri"/>
              </a:rPr>
              <a:t>:</a:t>
            </a:r>
            <a:r>
              <a:rPr lang="en-US" dirty="0" smtClean="0">
                <a:latin typeface="Calibri"/>
                <a:cs typeface="Calibri"/>
              </a:rPr>
              <a:t> A distribution </a:t>
            </a:r>
            <a:r>
              <a:rPr lang="en-US" i="1" dirty="0" smtClean="0">
                <a:latin typeface="Times New Roman"/>
                <a:cs typeface="Times New Roman"/>
              </a:rPr>
              <a:t>W</a:t>
            </a:r>
            <a:r>
              <a:rPr lang="en-US" dirty="0" smtClean="0">
                <a:latin typeface="Times New Roman"/>
                <a:cs typeface="Times New Roman"/>
              </a:rPr>
              <a:t> = </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 </a:t>
            </a:r>
            <a:r>
              <a:rPr lang="en-US" i="1" dirty="0" err="1" smtClean="0">
                <a:latin typeface="Times New Roman"/>
                <a:cs typeface="Times New Roman"/>
              </a:rPr>
              <a:t>W</a:t>
            </a:r>
            <a:r>
              <a:rPr lang="en-US" i="1" baseline="-25000" dirty="0" err="1" smtClean="0">
                <a:latin typeface="Times New Roman"/>
                <a:cs typeface="Times New Roman"/>
              </a:rPr>
              <a:t>k</a:t>
            </a:r>
            <a:r>
              <a:rPr lang="en-US" dirty="0" smtClean="0">
                <a:latin typeface="Calibri"/>
                <a:cs typeface="Calibri"/>
              </a:rPr>
              <a:t> is block unguessable if </a:t>
            </a:r>
            <a:r>
              <a:rPr lang="en-US" dirty="0">
                <a:cs typeface="Calibri"/>
              </a:rPr>
              <a:t>for any </a:t>
            </a:r>
            <a:r>
              <a:rPr lang="en-US" i="1" dirty="0">
                <a:latin typeface="Times New Roman"/>
                <a:cs typeface="Times New Roman"/>
              </a:rPr>
              <a:t>q</a:t>
            </a:r>
            <a:r>
              <a:rPr lang="en-US" dirty="0">
                <a:latin typeface="Times New Roman"/>
                <a:cs typeface="Times New Roman"/>
              </a:rPr>
              <a:t>=poly(</a:t>
            </a:r>
            <a:r>
              <a:rPr lang="en-US" i="1" dirty="0">
                <a:latin typeface="Times New Roman"/>
                <a:cs typeface="Times New Roman"/>
              </a:rPr>
              <a:t>n</a:t>
            </a:r>
            <a:r>
              <a:rPr lang="en-US" dirty="0">
                <a:latin typeface="Times New Roman"/>
                <a:cs typeface="Times New Roman"/>
              </a:rPr>
              <a:t>)</a:t>
            </a:r>
            <a:r>
              <a:rPr lang="en-US" dirty="0">
                <a:cs typeface="Calibri"/>
              </a:rPr>
              <a:t> queries exists a </a:t>
            </a:r>
            <a:r>
              <a:rPr lang="en-US" dirty="0" smtClean="0">
                <a:latin typeface="Calibri"/>
                <a:cs typeface="Calibri"/>
              </a:rPr>
              <a:t>set of blocks </a:t>
            </a:r>
            <a:r>
              <a:rPr lang="en-US" i="1" dirty="0" smtClean="0">
                <a:latin typeface="Times New Roman"/>
                <a:cs typeface="Times New Roman"/>
              </a:rPr>
              <a:t>J</a:t>
            </a:r>
            <a:r>
              <a:rPr lang="en-US" dirty="0" smtClean="0">
                <a:latin typeface="Calibri"/>
                <a:cs typeface="Calibri"/>
              </a:rPr>
              <a:t> such that for all adversaries, </a:t>
            </a:r>
            <a:br>
              <a:rPr lang="en-US" dirty="0" smtClean="0">
                <a:latin typeface="Calibri"/>
                <a:cs typeface="Calibri"/>
              </a:rPr>
            </a:br>
            <a:r>
              <a:rPr lang="en-US" dirty="0" smtClean="0">
                <a:latin typeface="Times New Roman"/>
                <a:cs typeface="Times New Roman"/>
              </a:rPr>
              <a:t> </a:t>
            </a:r>
          </a:p>
          <a:p>
            <a:pPr marL="0" indent="0">
              <a:buNone/>
            </a:pPr>
            <a:r>
              <a:rPr lang="en-US" u="sng" dirty="0" err="1" smtClean="0">
                <a:cs typeface="Calibri"/>
              </a:rPr>
              <a:t>Thm</a:t>
            </a:r>
            <a:r>
              <a:rPr lang="en-US" u="sng" dirty="0" smtClean="0">
                <a:cs typeface="Calibri"/>
              </a:rPr>
              <a:t>:</a:t>
            </a:r>
            <a:r>
              <a:rPr lang="en-US" dirty="0" smtClean="0">
                <a:cs typeface="Calibri"/>
              </a:rPr>
              <a:t> When the input source is block unguessable distributions, </a:t>
            </a:r>
            <a:r>
              <a:rPr lang="en-US" i="1" dirty="0" smtClean="0">
                <a:latin typeface="Times New Roman"/>
                <a:cs typeface="Times New Roman"/>
              </a:rPr>
              <a:t>C</a:t>
            </a:r>
            <a:r>
              <a:rPr lang="en-US" dirty="0" smtClean="0">
                <a:cs typeface="Calibri"/>
              </a:rPr>
              <a:t> has</a:t>
            </a:r>
          </a:p>
          <a:p>
            <a:pPr marL="0" indent="0">
              <a:buNone/>
            </a:pPr>
            <a:r>
              <a:rPr lang="en-US" dirty="0" smtClean="0">
                <a:latin typeface="Times New Roman"/>
                <a:cs typeface="Times New Roman"/>
              </a:rPr>
              <a:t>log(|</a:t>
            </a:r>
            <a:r>
              <a:rPr lang="en-US" i="1" dirty="0" smtClean="0">
                <a:latin typeface="Times New Roman"/>
                <a:cs typeface="Times New Roman"/>
              </a:rPr>
              <a:t>C</a:t>
            </a:r>
            <a:r>
              <a:rPr lang="en-US" dirty="0" smtClean="0">
                <a:latin typeface="Times New Roman"/>
                <a:cs typeface="Times New Roman"/>
              </a:rPr>
              <a:t>|) - (</a:t>
            </a:r>
            <a:r>
              <a:rPr lang="en-US" i="1" dirty="0"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J </a:t>
            </a:r>
            <a:r>
              <a:rPr lang="en-US" dirty="0" smtClean="0">
                <a:latin typeface="Times New Roman"/>
                <a:cs typeface="Times New Roman"/>
              </a:rPr>
              <a:t>|)</a:t>
            </a:r>
            <a:r>
              <a:rPr lang="en-US" dirty="0" smtClean="0">
                <a:cs typeface="Calibri"/>
              </a:rPr>
              <a:t> bits of computational entropy</a:t>
            </a:r>
          </a:p>
          <a:p>
            <a:pPr marL="0" indent="0">
              <a:buNone/>
            </a:pPr>
            <a:endParaRPr lang="en-US" dirty="0">
              <a:cs typeface="Calibri"/>
            </a:endParaRPr>
          </a:p>
          <a:p>
            <a:pPr marL="0" indent="0">
              <a:buNone/>
            </a:pPr>
            <a:endParaRPr lang="en-US" dirty="0">
              <a:cs typeface="Calibri"/>
            </a:endParaRPr>
          </a:p>
          <a:p>
            <a:endParaRPr lang="en-US" i="1" baseline="30000" dirty="0">
              <a:latin typeface="Times New Roman"/>
              <a:cs typeface="Times New Roman"/>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2621489831"/>
              </p:ext>
            </p:extLst>
          </p:nvPr>
        </p:nvGraphicFramePr>
        <p:xfrm>
          <a:off x="675438" y="3301328"/>
          <a:ext cx="5147627" cy="575511"/>
        </p:xfrm>
        <a:graphic>
          <a:graphicData uri="http://schemas.openxmlformats.org/presentationml/2006/ole">
            <mc:AlternateContent xmlns:mc="http://schemas.openxmlformats.org/markup-compatibility/2006">
              <mc:Choice xmlns:v="urn:schemas-microsoft-com:vml" Requires="v">
                <p:oleObj spid="_x0000_s133154" name="Equation" r:id="rId3" imgW="2044700" imgH="228600" progId="Equation.3">
                  <p:embed/>
                </p:oleObj>
              </mc:Choice>
              <mc:Fallback>
                <p:oleObj name="Equation" r:id="rId3" imgW="2044700" imgH="228600" progId="Equation.3">
                  <p:embed/>
                  <p:pic>
                    <p:nvPicPr>
                      <p:cNvPr id="0" name=""/>
                      <p:cNvPicPr/>
                      <p:nvPr/>
                    </p:nvPicPr>
                    <p:blipFill>
                      <a:blip r:embed="rId4"/>
                      <a:stretch>
                        <a:fillRect/>
                      </a:stretch>
                    </p:blipFill>
                    <p:spPr>
                      <a:xfrm>
                        <a:off x="675438" y="3301328"/>
                        <a:ext cx="5147627" cy="575511"/>
                      </a:xfrm>
                      <a:prstGeom prst="rect">
                        <a:avLst/>
                      </a:prstGeom>
                    </p:spPr>
                  </p:pic>
                </p:oleObj>
              </mc:Fallback>
            </mc:AlternateContent>
          </a:graphicData>
        </a:graphic>
      </p:graphicFrame>
    </p:spTree>
    <p:extLst>
      <p:ext uri="{BB962C8B-B14F-4D97-AF65-F5344CB8AC3E}">
        <p14:creationId xmlns:p14="http://schemas.microsoft.com/office/powerpoint/2010/main" val="147197370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91" y="274638"/>
            <a:ext cx="8890000" cy="1143000"/>
          </a:xfrm>
        </p:spPr>
        <p:txBody>
          <a:bodyPr>
            <a:normAutofit fontScale="90000"/>
          </a:bodyPr>
          <a:lstStyle/>
          <a:p>
            <a:r>
              <a:rPr lang="en-US" dirty="0" smtClean="0"/>
              <a:t>Error Tolerance and Security are at Odds</a:t>
            </a:r>
            <a:endParaRPr lang="en-US" dirty="0"/>
          </a:p>
        </p:txBody>
      </p:sp>
      <p:sp>
        <p:nvSpPr>
          <p:cNvPr id="4" name="Rectangle 3"/>
          <p:cNvSpPr/>
          <p:nvPr/>
        </p:nvSpPr>
        <p:spPr>
          <a:xfrm>
            <a:off x="3163455" y="1997364"/>
            <a:ext cx="5668818" cy="46412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163455" y="1628032"/>
            <a:ext cx="415498" cy="369332"/>
          </a:xfrm>
          <a:prstGeom prst="rect">
            <a:avLst/>
          </a:prstGeom>
          <a:noFill/>
        </p:spPr>
        <p:txBody>
          <a:bodyPr wrap="none" rtlCol="0">
            <a:spAutoFit/>
          </a:bodyPr>
          <a:lstStyle/>
          <a:p>
            <a:r>
              <a:rPr lang="en-US" dirty="0" smtClean="0">
                <a:latin typeface="Handwriting - Dakota"/>
                <a:cs typeface="Handwriting - Dakota"/>
              </a:rPr>
              <a:t>M</a:t>
            </a:r>
            <a:endParaRPr lang="en-US" dirty="0">
              <a:latin typeface="Handwriting - Dakota"/>
              <a:cs typeface="Handwriting - Dakota"/>
            </a:endParaRPr>
          </a:p>
        </p:txBody>
      </p:sp>
      <p:sp>
        <p:nvSpPr>
          <p:cNvPr id="6" name="TextBox 5"/>
          <p:cNvSpPr txBox="1"/>
          <p:nvPr/>
        </p:nvSpPr>
        <p:spPr>
          <a:xfrm>
            <a:off x="150091" y="1997364"/>
            <a:ext cx="2874820" cy="4801315"/>
          </a:xfrm>
          <a:prstGeom prst="rect">
            <a:avLst/>
          </a:prstGeom>
          <a:noFill/>
        </p:spPr>
        <p:txBody>
          <a:bodyPr wrap="square" rtlCol="0">
            <a:spAutoFit/>
          </a:bodyPr>
          <a:lstStyle/>
          <a:p>
            <a:pPr marL="285750" indent="-285750">
              <a:buFont typeface="Arial"/>
              <a:buChar char="•"/>
            </a:pPr>
            <a:r>
              <a:rPr lang="en-US" dirty="0"/>
              <a:t>As a minimum condition, adversary should not be guess a point </a:t>
            </a:r>
            <a:r>
              <a:rPr lang="en-US" i="1" dirty="0">
                <a:latin typeface="Times New Roman"/>
                <a:cs typeface="Times New Roman"/>
              </a:rPr>
              <a:t>w</a:t>
            </a:r>
            <a:r>
              <a:rPr lang="en-US" dirty="0">
                <a:latin typeface="Times New Roman"/>
                <a:cs typeface="Times New Roman"/>
              </a:rPr>
              <a:t>*</a:t>
            </a:r>
            <a:r>
              <a:rPr lang="en-US" baseline="-25000" dirty="0"/>
              <a:t> </a:t>
            </a:r>
            <a:r>
              <a:rPr lang="en-US" dirty="0"/>
              <a:t>within distance </a:t>
            </a:r>
            <a:r>
              <a:rPr lang="en-US" i="1" dirty="0" err="1" smtClean="0">
                <a:latin typeface="Times New Roman"/>
                <a:cs typeface="Times New Roman"/>
              </a:rPr>
              <a:t>d</a:t>
            </a:r>
            <a:r>
              <a:rPr lang="en-US" i="1" baseline="-25000" dirty="0" err="1" smtClean="0">
                <a:latin typeface="Times New Roman"/>
                <a:cs typeface="Times New Roman"/>
              </a:rPr>
              <a:t>max</a:t>
            </a:r>
            <a:r>
              <a:rPr lang="en-US" dirty="0" smtClean="0"/>
              <a:t> </a:t>
            </a:r>
            <a:r>
              <a:rPr lang="en-US" dirty="0"/>
              <a:t>of </a:t>
            </a:r>
            <a:r>
              <a:rPr lang="en-US" i="1" dirty="0">
                <a:latin typeface="Times New Roman"/>
                <a:cs typeface="Times New Roman"/>
              </a:rPr>
              <a:t>w</a:t>
            </a:r>
            <a:r>
              <a:rPr lang="en-US" baseline="-25000" dirty="0">
                <a:latin typeface="Times New Roman"/>
                <a:cs typeface="Times New Roman"/>
              </a:rPr>
              <a:t>0</a:t>
            </a:r>
          </a:p>
          <a:p>
            <a:pPr marL="285750" indent="-285750">
              <a:buFont typeface="Arial"/>
              <a:buChar char="•"/>
            </a:pPr>
            <a:r>
              <a:rPr lang="en-US" dirty="0" smtClean="0"/>
              <a:t>A block unguessable distribution </a:t>
            </a:r>
            <a:r>
              <a:rPr lang="en-US" dirty="0" smtClean="0"/>
              <a:t>means (even after correction) </a:t>
            </a:r>
            <a:r>
              <a:rPr lang="en-US" dirty="0" smtClean="0"/>
              <a:t>there is </a:t>
            </a:r>
            <a:r>
              <a:rPr lang="en-US" dirty="0" smtClean="0"/>
              <a:t>one block with high entropy</a:t>
            </a:r>
          </a:p>
          <a:p>
            <a:pPr marL="285750" indent="-285750">
              <a:buFont typeface="Arial"/>
              <a:buChar char="•"/>
            </a:pPr>
            <a:r>
              <a:rPr lang="en-US" dirty="0" smtClean="0">
                <a:cs typeface="Calibri"/>
              </a:rPr>
              <a:t>We get security from </a:t>
            </a:r>
            <a:r>
              <a:rPr lang="en-US" dirty="0" smtClean="0">
                <a:latin typeface="Calibri"/>
                <a:cs typeface="Calibri"/>
              </a:rPr>
              <a:t>adversary’s inability to guess this one block</a:t>
            </a:r>
          </a:p>
          <a:p>
            <a:pPr marL="285750" indent="-285750">
              <a:buFont typeface="Arial"/>
              <a:buChar char="•"/>
            </a:pPr>
            <a:r>
              <a:rPr lang="en-US" dirty="0" smtClean="0">
                <a:latin typeface="Calibri"/>
                <a:cs typeface="Calibri"/>
              </a:rPr>
              <a:t>For reasonable parameters, this construction is secure with </a:t>
            </a:r>
            <a:r>
              <a:rPr lang="en-US" dirty="0" err="1" smtClean="0">
                <a:latin typeface="Times New Roman"/>
                <a:cs typeface="Times New Roman"/>
              </a:rPr>
              <a:t>H</a:t>
            </a:r>
            <a:r>
              <a:rPr lang="en-US" baseline="-25000" dirty="0" err="1" smtClean="0">
                <a:latin typeface="Times New Roman"/>
                <a:cs typeface="Times New Roman"/>
              </a:rPr>
              <a:t>usable</a:t>
            </a:r>
            <a:r>
              <a:rPr lang="en-US" baseline="-25000" dirty="0" smtClean="0">
                <a:latin typeface="Times New Roman"/>
                <a:cs typeface="Times New Roman"/>
              </a:rPr>
              <a:t> </a:t>
            </a:r>
            <a:r>
              <a:rPr lang="en-US" dirty="0" smtClean="0">
                <a:latin typeface="Times New Roman"/>
                <a:cs typeface="Times New Roman"/>
              </a:rPr>
              <a:t>≤ 0</a:t>
            </a:r>
            <a:endParaRPr lang="en-US" dirty="0" smtClean="0">
              <a:latin typeface="Times New Roman"/>
              <a:cs typeface="Times New Roman"/>
            </a:endParaRPr>
          </a:p>
          <a:p>
            <a:pPr marL="285750" indent="-285750">
              <a:buFont typeface="Arial"/>
              <a:buChar char="•"/>
            </a:pPr>
            <a:endParaRPr lang="en-US" dirty="0" smtClean="0">
              <a:latin typeface="Calibri"/>
              <a:cs typeface="Calibri"/>
            </a:endParaRPr>
          </a:p>
        </p:txBody>
      </p:sp>
      <p:sp>
        <p:nvSpPr>
          <p:cNvPr id="7" name="Oval 6"/>
          <p:cNvSpPr/>
          <p:nvPr/>
        </p:nvSpPr>
        <p:spPr>
          <a:xfrm>
            <a:off x="5843016" y="2633472"/>
            <a:ext cx="2194560" cy="2194560"/>
          </a:xfrm>
          <a:prstGeom prst="ellipse">
            <a:avLst/>
          </a:prstGeom>
          <a:no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bwMode="auto">
          <a:xfrm>
            <a:off x="6005352" y="39396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 name="Oval 11"/>
          <p:cNvSpPr/>
          <p:nvPr/>
        </p:nvSpPr>
        <p:spPr bwMode="auto">
          <a:xfrm>
            <a:off x="6120521"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 name="Oval 12"/>
          <p:cNvSpPr/>
          <p:nvPr/>
        </p:nvSpPr>
        <p:spPr bwMode="auto">
          <a:xfrm>
            <a:off x="7467024"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6867235" y="46032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6539924" y="41460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 name="Oval 15"/>
          <p:cNvSpPr/>
          <p:nvPr/>
        </p:nvSpPr>
        <p:spPr bwMode="auto">
          <a:xfrm>
            <a:off x="7047348" y="28379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 name="Oval 16"/>
          <p:cNvSpPr/>
          <p:nvPr/>
        </p:nvSpPr>
        <p:spPr bwMode="auto">
          <a:xfrm>
            <a:off x="7729390" y="343186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 name="Oval 17"/>
          <p:cNvSpPr/>
          <p:nvPr/>
        </p:nvSpPr>
        <p:spPr bwMode="auto">
          <a:xfrm>
            <a:off x="7177237" y="42693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9" name="Oval 18"/>
          <p:cNvSpPr/>
          <p:nvPr/>
        </p:nvSpPr>
        <p:spPr bwMode="auto">
          <a:xfrm>
            <a:off x="7729390" y="39888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0" name="Oval 19"/>
          <p:cNvSpPr/>
          <p:nvPr/>
        </p:nvSpPr>
        <p:spPr bwMode="auto">
          <a:xfrm>
            <a:off x="7177237"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1" name="Oval 20"/>
          <p:cNvSpPr/>
          <p:nvPr/>
        </p:nvSpPr>
        <p:spPr bwMode="auto">
          <a:xfrm>
            <a:off x="6410035" y="439264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2" name="Oval 21"/>
          <p:cNvSpPr/>
          <p:nvPr/>
        </p:nvSpPr>
        <p:spPr bwMode="auto">
          <a:xfrm>
            <a:off x="7524750" y="431855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3" name="Oval 22"/>
          <p:cNvSpPr/>
          <p:nvPr/>
        </p:nvSpPr>
        <p:spPr bwMode="auto">
          <a:xfrm>
            <a:off x="6410035"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4" name="Oval 23"/>
          <p:cNvSpPr/>
          <p:nvPr/>
        </p:nvSpPr>
        <p:spPr bwMode="auto">
          <a:xfrm>
            <a:off x="6856272" y="3660468"/>
            <a:ext cx="129889" cy="98406"/>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6" name="Oval 25"/>
          <p:cNvSpPr/>
          <p:nvPr/>
        </p:nvSpPr>
        <p:spPr bwMode="auto">
          <a:xfrm>
            <a:off x="3814602" y="39888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8" name="Oval 27"/>
          <p:cNvSpPr/>
          <p:nvPr/>
        </p:nvSpPr>
        <p:spPr bwMode="auto">
          <a:xfrm>
            <a:off x="3929771" y="338266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9" name="Oval 28"/>
          <p:cNvSpPr/>
          <p:nvPr/>
        </p:nvSpPr>
        <p:spPr bwMode="auto">
          <a:xfrm>
            <a:off x="5276274" y="29855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0" name="Oval 29"/>
          <p:cNvSpPr/>
          <p:nvPr/>
        </p:nvSpPr>
        <p:spPr bwMode="auto">
          <a:xfrm>
            <a:off x="4676485" y="465247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1" name="Oval 30"/>
          <p:cNvSpPr/>
          <p:nvPr/>
        </p:nvSpPr>
        <p:spPr bwMode="auto">
          <a:xfrm>
            <a:off x="4349174" y="419527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2" name="Oval 31"/>
          <p:cNvSpPr/>
          <p:nvPr/>
        </p:nvSpPr>
        <p:spPr bwMode="auto">
          <a:xfrm>
            <a:off x="4856598" y="288717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3" name="Oval 32"/>
          <p:cNvSpPr/>
          <p:nvPr/>
        </p:nvSpPr>
        <p:spPr bwMode="auto">
          <a:xfrm>
            <a:off x="5538640" y="348107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4" name="Oval 33"/>
          <p:cNvSpPr/>
          <p:nvPr/>
        </p:nvSpPr>
        <p:spPr bwMode="auto">
          <a:xfrm>
            <a:off x="4986487" y="431855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5" name="Oval 34"/>
          <p:cNvSpPr/>
          <p:nvPr/>
        </p:nvSpPr>
        <p:spPr bwMode="auto">
          <a:xfrm>
            <a:off x="5538640" y="403808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6" name="Oval 35"/>
          <p:cNvSpPr/>
          <p:nvPr/>
        </p:nvSpPr>
        <p:spPr bwMode="auto">
          <a:xfrm>
            <a:off x="4986487" y="338266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7" name="Oval 36"/>
          <p:cNvSpPr/>
          <p:nvPr/>
        </p:nvSpPr>
        <p:spPr bwMode="auto">
          <a:xfrm>
            <a:off x="4219285" y="444184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8" name="Oval 37"/>
          <p:cNvSpPr/>
          <p:nvPr/>
        </p:nvSpPr>
        <p:spPr bwMode="auto">
          <a:xfrm>
            <a:off x="5334000" y="43677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9" name="Oval 38"/>
          <p:cNvSpPr/>
          <p:nvPr/>
        </p:nvSpPr>
        <p:spPr bwMode="auto">
          <a:xfrm>
            <a:off x="4219285" y="29855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1" name="Oval 40"/>
          <p:cNvSpPr/>
          <p:nvPr/>
        </p:nvSpPr>
        <p:spPr bwMode="auto">
          <a:xfrm>
            <a:off x="8230068" y="30443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3" name="Oval 42"/>
          <p:cNvSpPr/>
          <p:nvPr/>
        </p:nvSpPr>
        <p:spPr bwMode="auto">
          <a:xfrm>
            <a:off x="8493411" y="337884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4" name="Oval 43"/>
          <p:cNvSpPr/>
          <p:nvPr/>
        </p:nvSpPr>
        <p:spPr bwMode="auto">
          <a:xfrm>
            <a:off x="4371109" y="299516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5" name="Oval 44"/>
          <p:cNvSpPr/>
          <p:nvPr/>
        </p:nvSpPr>
        <p:spPr bwMode="auto">
          <a:xfrm>
            <a:off x="3771320" y="46620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6" name="Oval 45"/>
          <p:cNvSpPr/>
          <p:nvPr/>
        </p:nvSpPr>
        <p:spPr bwMode="auto">
          <a:xfrm>
            <a:off x="8493411" y="44351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7" name="Oval 46"/>
          <p:cNvSpPr/>
          <p:nvPr/>
        </p:nvSpPr>
        <p:spPr bwMode="auto">
          <a:xfrm>
            <a:off x="3951433" y="28967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8" name="Oval 47"/>
          <p:cNvSpPr/>
          <p:nvPr/>
        </p:nvSpPr>
        <p:spPr bwMode="auto">
          <a:xfrm>
            <a:off x="4633475" y="349065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9" name="Oval 48"/>
          <p:cNvSpPr/>
          <p:nvPr/>
        </p:nvSpPr>
        <p:spPr bwMode="auto">
          <a:xfrm>
            <a:off x="4081322" y="432814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0" name="Oval 49"/>
          <p:cNvSpPr/>
          <p:nvPr/>
        </p:nvSpPr>
        <p:spPr bwMode="auto">
          <a:xfrm>
            <a:off x="4633475" y="40476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1" name="Oval 50"/>
          <p:cNvSpPr/>
          <p:nvPr/>
        </p:nvSpPr>
        <p:spPr bwMode="auto">
          <a:xfrm>
            <a:off x="4081322" y="33922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2" name="Oval 51"/>
          <p:cNvSpPr/>
          <p:nvPr/>
        </p:nvSpPr>
        <p:spPr bwMode="auto">
          <a:xfrm>
            <a:off x="4089396" y="370967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3" name="Oval 52"/>
          <p:cNvSpPr/>
          <p:nvPr/>
        </p:nvSpPr>
        <p:spPr bwMode="auto">
          <a:xfrm>
            <a:off x="3258280" y="31427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4" name="Oval 53"/>
          <p:cNvSpPr/>
          <p:nvPr/>
        </p:nvSpPr>
        <p:spPr bwMode="auto">
          <a:xfrm>
            <a:off x="8230068" y="412906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6" name="Rectangle 55"/>
          <p:cNvSpPr/>
          <p:nvPr/>
        </p:nvSpPr>
        <p:spPr>
          <a:xfrm>
            <a:off x="6973461" y="3506843"/>
            <a:ext cx="472747" cy="369332"/>
          </a:xfrm>
          <a:prstGeom prst="rect">
            <a:avLst/>
          </a:prstGeom>
        </p:spPr>
        <p:txBody>
          <a:bodyPr wrap="none">
            <a:spAutoFit/>
          </a:bodyPr>
          <a:lstStyle/>
          <a:p>
            <a:r>
              <a:rPr lang="en-US" i="1" dirty="0" smtClean="0">
                <a:solidFill>
                  <a:srgbClr val="FF0000"/>
                </a:solidFill>
                <a:latin typeface="Times New Roman"/>
                <a:cs typeface="Times New Roman"/>
              </a:rPr>
              <a:t>w</a:t>
            </a:r>
            <a:r>
              <a:rPr lang="en-US" dirty="0" smtClean="0">
                <a:solidFill>
                  <a:srgbClr val="FF0000"/>
                </a:solidFill>
                <a:latin typeface="Times New Roman"/>
                <a:cs typeface="Times New Roman"/>
              </a:rPr>
              <a:t>*</a:t>
            </a:r>
            <a:endParaRPr lang="en-US" dirty="0">
              <a:solidFill>
                <a:srgbClr val="FF0000"/>
              </a:solidFill>
            </a:endParaRPr>
          </a:p>
        </p:txBody>
      </p:sp>
    </p:spTree>
    <p:extLst>
      <p:ext uri="{BB962C8B-B14F-4D97-AF65-F5344CB8AC3E}">
        <p14:creationId xmlns:p14="http://schemas.microsoft.com/office/powerpoint/2010/main" val="2419451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0" nodeType="clickEffect">
                                  <p:stCondLst>
                                    <p:cond delay="0"/>
                                  </p:stCondLst>
                                  <p:childTnLst>
                                    <p:set>
                                      <p:cBhvr>
                                        <p:cTn id="68" dur="1" fill="hold">
                                          <p:stCondLst>
                                            <p:cond delay="0"/>
                                          </p:stCondLst>
                                        </p:cTn>
                                        <p:tgtEl>
                                          <p:spTgt spid="24"/>
                                        </p:tgtEl>
                                        <p:attrNameLst>
                                          <p:attrName>style.visibility</p:attrName>
                                        </p:attrNameLst>
                                      </p:cBhvr>
                                      <p:to>
                                        <p:strVal val="hidden"/>
                                      </p:to>
                                    </p:set>
                                  </p:childTnLst>
                                </p:cTn>
                              </p:par>
                              <p:par>
                                <p:cTn id="69" presetID="1" presetClass="exit" presetSubtype="0" fill="hold" grpId="0" nodeType="withEffect">
                                  <p:stCondLst>
                                    <p:cond delay="0"/>
                                  </p:stCondLst>
                                  <p:childTnLst>
                                    <p:set>
                                      <p:cBhvr>
                                        <p:cTn id="70" dur="1" fill="hold">
                                          <p:stCondLst>
                                            <p:cond delay="0"/>
                                          </p:stCondLst>
                                        </p:cTn>
                                        <p:tgtEl>
                                          <p:spTgt spid="56"/>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6"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1"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600" y="-4762"/>
            <a:ext cx="8229600" cy="1143000"/>
          </a:xfrm>
        </p:spPr>
        <p:txBody>
          <a:bodyPr/>
          <a:lstStyle/>
          <a:p>
            <a:r>
              <a:rPr lang="en-US" dirty="0" smtClean="0"/>
              <a:t>Results </a:t>
            </a:r>
            <a:endParaRPr lang="en-US" dirty="0"/>
          </a:p>
        </p:txBody>
      </p:sp>
      <p:sp>
        <p:nvSpPr>
          <p:cNvPr id="3" name="Content Placeholder 2"/>
          <p:cNvSpPr>
            <a:spLocks noGrp="1"/>
          </p:cNvSpPr>
          <p:nvPr>
            <p:ph idx="1"/>
          </p:nvPr>
        </p:nvSpPr>
        <p:spPr>
          <a:xfrm>
            <a:off x="482600" y="3687406"/>
            <a:ext cx="8229600" cy="2116221"/>
          </a:xfrm>
        </p:spPr>
        <p:txBody>
          <a:bodyPr>
            <a:normAutofit/>
          </a:bodyPr>
          <a:lstStyle/>
          <a:p>
            <a:r>
              <a:rPr lang="en-US" dirty="0" smtClean="0">
                <a:latin typeface="Calibri"/>
                <a:cs typeface="Calibri"/>
              </a:rPr>
              <a:t>First construction</a:t>
            </a:r>
          </a:p>
          <a:p>
            <a:pPr lvl="1"/>
            <a:r>
              <a:rPr lang="en-US" dirty="0" smtClean="0">
                <a:latin typeface="Calibri"/>
                <a:cs typeface="Calibri"/>
              </a:rPr>
              <a:t>Security </a:t>
            </a:r>
            <a:r>
              <a:rPr lang="en-US" dirty="0" smtClean="0">
                <a:latin typeface="Calibri"/>
                <a:cs typeface="Calibri"/>
              </a:rPr>
              <a:t>requirement: </a:t>
            </a:r>
            <a:r>
              <a:rPr lang="en-US" i="1" dirty="0" err="1">
                <a:latin typeface="Times New Roman"/>
                <a:cs typeface="Times New Roman"/>
              </a:rPr>
              <a:t>ω</a:t>
            </a:r>
            <a:r>
              <a:rPr lang="en-US" dirty="0">
                <a:latin typeface="Times New Roman"/>
                <a:cs typeface="Times New Roman"/>
              </a:rPr>
              <a:t>(log </a:t>
            </a:r>
            <a:r>
              <a:rPr lang="en-US" i="1" dirty="0">
                <a:latin typeface="Times New Roman"/>
                <a:cs typeface="Times New Roman"/>
              </a:rPr>
              <a:t>k</a:t>
            </a:r>
            <a:r>
              <a:rPr lang="en-US" dirty="0" smtClean="0">
                <a:latin typeface="Times New Roman"/>
                <a:cs typeface="Times New Roman"/>
              </a:rPr>
              <a:t>) </a:t>
            </a:r>
            <a:r>
              <a:rPr lang="en-US" dirty="0" smtClean="0">
                <a:latin typeface="Calibri"/>
                <a:cs typeface="Calibri"/>
              </a:rPr>
              <a:t>entropy in most </a:t>
            </a:r>
            <a:r>
              <a:rPr lang="en-US" dirty="0" smtClean="0">
                <a:latin typeface="Calibri"/>
                <a:cs typeface="Calibri"/>
              </a:rPr>
              <a:t>blocks</a:t>
            </a:r>
          </a:p>
          <a:p>
            <a:pPr lvl="1"/>
            <a:r>
              <a:rPr lang="en-US" dirty="0" smtClean="0">
                <a:latin typeface="Calibri"/>
                <a:cs typeface="Calibri"/>
              </a:rPr>
              <a:t>Error </a:t>
            </a:r>
            <a:r>
              <a:rPr lang="en-US" dirty="0" smtClean="0">
                <a:latin typeface="Calibri"/>
                <a:cs typeface="Calibri"/>
              </a:rPr>
              <a:t>tolerance: </a:t>
            </a:r>
            <a:r>
              <a:rPr lang="en-US" i="1" dirty="0" smtClean="0">
                <a:latin typeface="Times New Roman"/>
                <a:cs typeface="Times New Roman"/>
              </a:rPr>
              <a:t>O</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endParaRPr lang="en-US" dirty="0" smtClean="0">
              <a:latin typeface="Calibri"/>
              <a:cs typeface="Calibri"/>
            </a:endParaRPr>
          </a:p>
        </p:txBody>
      </p:sp>
      <p:sp>
        <p:nvSpPr>
          <p:cNvPr id="4" name="Rectangle 3"/>
          <p:cNvSpPr/>
          <p:nvPr/>
        </p:nvSpPr>
        <p:spPr>
          <a:xfrm>
            <a:off x="4068722" y="1151682"/>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4067317" y="2311345"/>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668844" y="1775934"/>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 name="Group 6"/>
          <p:cNvGrpSpPr/>
          <p:nvPr/>
        </p:nvGrpSpPr>
        <p:grpSpPr>
          <a:xfrm>
            <a:off x="1279114" y="910272"/>
            <a:ext cx="2111844" cy="2302596"/>
            <a:chOff x="6838074" y="2277355"/>
            <a:chExt cx="981497" cy="1772740"/>
          </a:xfrm>
        </p:grpSpPr>
        <p:sp>
          <p:nvSpPr>
            <p:cNvPr id="8" name="Trapezoid 7"/>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0" name="Straight Arrow Connector 9"/>
          <p:cNvCxnSpPr/>
          <p:nvPr/>
        </p:nvCxnSpPr>
        <p:spPr bwMode="auto">
          <a:xfrm flipV="1">
            <a:off x="518328" y="2230542"/>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 name="Straight Arrow Connector 10"/>
          <p:cNvCxnSpPr/>
          <p:nvPr/>
        </p:nvCxnSpPr>
        <p:spPr bwMode="auto">
          <a:xfrm>
            <a:off x="3390959" y="1476572"/>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 name="Straight Arrow Connector 11"/>
          <p:cNvCxnSpPr/>
          <p:nvPr/>
        </p:nvCxnSpPr>
        <p:spPr bwMode="auto">
          <a:xfrm>
            <a:off x="3400388" y="2622010"/>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3" name="Object 12"/>
          <p:cNvGraphicFramePr>
            <a:graphicFrameLocks noChangeAspect="1"/>
          </p:cNvGraphicFramePr>
          <p:nvPr>
            <p:extLst>
              <p:ext uri="{D42A27DB-BD31-4B8C-83A1-F6EECF244321}">
                <p14:modId xmlns:p14="http://schemas.microsoft.com/office/powerpoint/2010/main" val="4196201156"/>
              </p:ext>
            </p:extLst>
          </p:nvPr>
        </p:nvGraphicFramePr>
        <p:xfrm>
          <a:off x="4142252" y="2330347"/>
          <a:ext cx="242888" cy="287338"/>
        </p:xfrm>
        <a:graphic>
          <a:graphicData uri="http://schemas.openxmlformats.org/presentationml/2006/ole">
            <mc:AlternateContent xmlns:mc="http://schemas.openxmlformats.org/markup-compatibility/2006">
              <mc:Choice xmlns:v="urn:schemas-microsoft-com:vml" Requires="v">
                <p:oleObj spid="_x0000_s139285"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142252" y="2330347"/>
                        <a:ext cx="242888" cy="287338"/>
                      </a:xfrm>
                      <a:prstGeom prst="rect">
                        <a:avLst/>
                      </a:prstGeom>
                    </p:spPr>
                  </p:pic>
                </p:oleObj>
              </mc:Fallback>
            </mc:AlternateContent>
          </a:graphicData>
        </a:graphic>
      </p:graphicFrame>
      <p:grpSp>
        <p:nvGrpSpPr>
          <p:cNvPr id="14" name="Group 13"/>
          <p:cNvGrpSpPr/>
          <p:nvPr/>
        </p:nvGrpSpPr>
        <p:grpSpPr>
          <a:xfrm>
            <a:off x="5014487" y="1823733"/>
            <a:ext cx="2578825" cy="1810201"/>
            <a:chOff x="6827762" y="2204122"/>
            <a:chExt cx="991809" cy="1845973"/>
          </a:xfrm>
        </p:grpSpPr>
        <p:sp>
          <p:nvSpPr>
            <p:cNvPr id="15" name="Trapezoid 14"/>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6" name="TextBox 15"/>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7" name="Straight Arrow Connector 16"/>
          <p:cNvCxnSpPr/>
          <p:nvPr/>
        </p:nvCxnSpPr>
        <p:spPr bwMode="auto">
          <a:xfrm flipV="1">
            <a:off x="4258165" y="307869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8" name="Object 17"/>
          <p:cNvGraphicFramePr>
            <a:graphicFrameLocks noChangeAspect="1"/>
          </p:cNvGraphicFramePr>
          <p:nvPr>
            <p:extLst>
              <p:ext uri="{D42A27DB-BD31-4B8C-83A1-F6EECF244321}">
                <p14:modId xmlns:p14="http://schemas.microsoft.com/office/powerpoint/2010/main" val="4184818561"/>
              </p:ext>
            </p:extLst>
          </p:nvPr>
        </p:nvGraphicFramePr>
        <p:xfrm>
          <a:off x="4450879" y="2666195"/>
          <a:ext cx="307975" cy="350838"/>
        </p:xfrm>
        <a:graphic>
          <a:graphicData uri="http://schemas.openxmlformats.org/presentationml/2006/ole">
            <mc:AlternateContent xmlns:mc="http://schemas.openxmlformats.org/markup-compatibility/2006">
              <mc:Choice xmlns:v="urn:schemas-microsoft-com:vml" Requires="v">
                <p:oleObj spid="_x0000_s139286" name="Equation" r:id="rId5" imgW="177800" imgH="203200" progId="Equation.3">
                  <p:embed/>
                </p:oleObj>
              </mc:Choice>
              <mc:Fallback>
                <p:oleObj name="Equation" r:id="rId5" imgW="177800" imgH="203200" progId="Equation.3">
                  <p:embed/>
                  <p:pic>
                    <p:nvPicPr>
                      <p:cNvPr id="0" name=""/>
                      <p:cNvPicPr/>
                      <p:nvPr/>
                    </p:nvPicPr>
                    <p:blipFill>
                      <a:blip r:embed="rId6"/>
                      <a:stretch>
                        <a:fillRect/>
                      </a:stretch>
                    </p:blipFill>
                    <p:spPr>
                      <a:xfrm>
                        <a:off x="4450879" y="2666195"/>
                        <a:ext cx="307975" cy="350838"/>
                      </a:xfrm>
                      <a:prstGeom prst="rect">
                        <a:avLst/>
                      </a:prstGeom>
                    </p:spPr>
                  </p:pic>
                </p:oleObj>
              </mc:Fallback>
            </mc:AlternateContent>
          </a:graphicData>
        </a:graphic>
      </p:graphicFrame>
      <p:cxnSp>
        <p:nvCxnSpPr>
          <p:cNvPr id="19" name="Straight Arrow Connector 18"/>
          <p:cNvCxnSpPr/>
          <p:nvPr/>
        </p:nvCxnSpPr>
        <p:spPr bwMode="auto">
          <a:xfrm flipV="1">
            <a:off x="7593313" y="245499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044227" y="1109355"/>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21" name="TextBox 20"/>
          <p:cNvSpPr txBox="1"/>
          <p:nvPr/>
        </p:nvSpPr>
        <p:spPr>
          <a:xfrm>
            <a:off x="634209" y="1723351"/>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22" name="Group 21"/>
          <p:cNvGrpSpPr/>
          <p:nvPr/>
        </p:nvGrpSpPr>
        <p:grpSpPr>
          <a:xfrm>
            <a:off x="7632041" y="2008399"/>
            <a:ext cx="579497" cy="369332"/>
            <a:chOff x="6366719" y="2492739"/>
            <a:chExt cx="579497" cy="369332"/>
          </a:xfrm>
        </p:grpSpPr>
        <p:sp>
          <p:nvSpPr>
            <p:cNvPr id="23" name="Rectangle 22"/>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25" name="Rectangle 24"/>
          <p:cNvSpPr/>
          <p:nvPr/>
        </p:nvSpPr>
        <p:spPr>
          <a:xfrm>
            <a:off x="2457297" y="2605345"/>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 </a:t>
            </a:r>
            <a:endParaRPr lang="en-US" i="1" baseline="30000" dirty="0">
              <a:solidFill>
                <a:srgbClr val="FFFFFF"/>
              </a:solidFill>
              <a:latin typeface="Times New Roman"/>
              <a:cs typeface="Times New Roman"/>
            </a:endParaRPr>
          </a:p>
        </p:txBody>
      </p:sp>
      <p:sp>
        <p:nvSpPr>
          <p:cNvPr id="26" name="Rectangle 25"/>
          <p:cNvSpPr/>
          <p:nvPr/>
        </p:nvSpPr>
        <p:spPr>
          <a:xfrm>
            <a:off x="2438947" y="1607734"/>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2438947" y="167030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28" name="TextBox 27"/>
          <p:cNvSpPr txBox="1"/>
          <p:nvPr/>
        </p:nvSpPr>
        <p:spPr>
          <a:xfrm>
            <a:off x="2460798" y="2169975"/>
            <a:ext cx="344039" cy="369332"/>
          </a:xfrm>
          <a:prstGeom prst="rect">
            <a:avLst/>
          </a:prstGeom>
          <a:noFill/>
        </p:spPr>
        <p:txBody>
          <a:bodyPr wrap="none" rtlCol="0">
            <a:spAutoFit/>
          </a:bodyPr>
          <a:lstStyle/>
          <a:p>
            <a:r>
              <a:rPr lang="en-US" dirty="0" smtClean="0"/>
              <a:t>…</a:t>
            </a:r>
            <a:endParaRPr lang="en-US" dirty="0"/>
          </a:p>
        </p:txBody>
      </p:sp>
      <p:cxnSp>
        <p:nvCxnSpPr>
          <p:cNvPr id="29" name="Elbow Connector 28"/>
          <p:cNvCxnSpPr/>
          <p:nvPr/>
        </p:nvCxnSpPr>
        <p:spPr>
          <a:xfrm>
            <a:off x="1308975" y="2243926"/>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bwMode="auto">
          <a:xfrm flipV="1">
            <a:off x="3134027" y="2617685"/>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31" name="Group 30"/>
          <p:cNvGrpSpPr/>
          <p:nvPr/>
        </p:nvGrpSpPr>
        <p:grpSpPr>
          <a:xfrm>
            <a:off x="5014487" y="1823733"/>
            <a:ext cx="2578825" cy="1810201"/>
            <a:chOff x="6827762" y="2204122"/>
            <a:chExt cx="991809" cy="1845973"/>
          </a:xfrm>
        </p:grpSpPr>
        <p:sp>
          <p:nvSpPr>
            <p:cNvPr id="32" name="Trapezoid 31"/>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3" name="TextBox 32"/>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sp>
        <p:nvSpPr>
          <p:cNvPr id="34" name="Rectangle 33"/>
          <p:cNvSpPr/>
          <p:nvPr/>
        </p:nvSpPr>
        <p:spPr>
          <a:xfrm>
            <a:off x="5713905" y="3122248"/>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35" name="Rectangle 34"/>
          <p:cNvSpPr/>
          <p:nvPr/>
        </p:nvSpPr>
        <p:spPr>
          <a:xfrm>
            <a:off x="5695555" y="2191477"/>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5695555" y="2213940"/>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7" name="TextBox 36"/>
          <p:cNvSpPr txBox="1"/>
          <p:nvPr/>
        </p:nvSpPr>
        <p:spPr>
          <a:xfrm>
            <a:off x="5717406" y="2713614"/>
            <a:ext cx="344039" cy="369332"/>
          </a:xfrm>
          <a:prstGeom prst="rect">
            <a:avLst/>
          </a:prstGeom>
          <a:noFill/>
        </p:spPr>
        <p:txBody>
          <a:bodyPr wrap="none" rtlCol="0">
            <a:spAutoFit/>
          </a:bodyPr>
          <a:lstStyle/>
          <a:p>
            <a:r>
              <a:rPr lang="en-US" dirty="0" smtClean="0"/>
              <a:t>…</a:t>
            </a:r>
            <a:endParaRPr lang="en-US" dirty="0"/>
          </a:p>
        </p:txBody>
      </p:sp>
      <p:cxnSp>
        <p:nvCxnSpPr>
          <p:cNvPr id="38" name="Straight Arrow Connector 37"/>
          <p:cNvCxnSpPr/>
          <p:nvPr/>
        </p:nvCxnSpPr>
        <p:spPr bwMode="auto">
          <a:xfrm flipV="1">
            <a:off x="6393842" y="3499367"/>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39" name="Rectangle 38"/>
          <p:cNvSpPr/>
          <p:nvPr/>
        </p:nvSpPr>
        <p:spPr>
          <a:xfrm>
            <a:off x="6393842" y="2145681"/>
            <a:ext cx="469061"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baseline="30000" dirty="0" smtClean="0">
                <a:latin typeface="Times New Roman"/>
                <a:cs typeface="Times New Roman"/>
              </a:rPr>
              <a:t>0</a:t>
            </a:r>
            <a:endParaRPr lang="en-US" baseline="30000" dirty="0"/>
          </a:p>
        </p:txBody>
      </p:sp>
      <p:sp>
        <p:nvSpPr>
          <p:cNvPr id="40" name="Rectangle 39"/>
          <p:cNvSpPr/>
          <p:nvPr/>
        </p:nvSpPr>
        <p:spPr>
          <a:xfrm>
            <a:off x="6410084" y="3122248"/>
            <a:ext cx="481472"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i="1" baseline="30000" dirty="0" smtClean="0">
                <a:latin typeface="Times New Roman"/>
                <a:cs typeface="Times New Roman"/>
              </a:rPr>
              <a:t>k</a:t>
            </a:r>
            <a:endParaRPr lang="en-US" i="1" baseline="30000" dirty="0"/>
          </a:p>
        </p:txBody>
      </p:sp>
      <p:cxnSp>
        <p:nvCxnSpPr>
          <p:cNvPr id="41" name="Elbow Connector 40"/>
          <p:cNvCxnSpPr/>
          <p:nvPr/>
        </p:nvCxnSpPr>
        <p:spPr>
          <a:xfrm flipV="1">
            <a:off x="5077386" y="2550908"/>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2" name="Elbow Connector 41"/>
          <p:cNvCxnSpPr/>
          <p:nvPr/>
        </p:nvCxnSpPr>
        <p:spPr>
          <a:xfrm>
            <a:off x="5077386" y="3090294"/>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rot="16200000">
            <a:off x="6670815" y="2771093"/>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44" name="Straight Arrow Connector 43"/>
          <p:cNvCxnSpPr/>
          <p:nvPr/>
        </p:nvCxnSpPr>
        <p:spPr bwMode="auto">
          <a:xfrm flipV="1">
            <a:off x="6393842" y="2526361"/>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45" name="Straight Arrow Connector 44"/>
          <p:cNvCxnSpPr/>
          <p:nvPr/>
        </p:nvCxnSpPr>
        <p:spPr bwMode="auto">
          <a:xfrm flipV="1">
            <a:off x="7433509" y="2454999"/>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6" name="TextBox 45"/>
          <p:cNvSpPr txBox="1"/>
          <p:nvPr/>
        </p:nvSpPr>
        <p:spPr>
          <a:xfrm>
            <a:off x="1364487" y="1354019"/>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7" name="Straight Arrow Connector 46"/>
          <p:cNvCxnSpPr/>
          <p:nvPr/>
        </p:nvCxnSpPr>
        <p:spPr bwMode="auto">
          <a:xfrm>
            <a:off x="2335754" y="1479859"/>
            <a:ext cx="104949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8" name="Rectangle 36"/>
          <p:cNvSpPr>
            <a:spLocks noChangeArrowheads="1"/>
          </p:cNvSpPr>
          <p:nvPr/>
        </p:nvSpPr>
        <p:spPr bwMode="auto">
          <a:xfrm>
            <a:off x="338285" y="5803627"/>
            <a:ext cx="7682767" cy="96079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Question:</a:t>
            </a:r>
            <a:r>
              <a:rPr lang="en-US" sz="2400" b="1" dirty="0" smtClean="0">
                <a:latin typeface="Calibri"/>
                <a:cs typeface="Calibri"/>
              </a:rPr>
              <a:t> Can we reduce blocks required entropy?</a:t>
            </a:r>
            <a:endParaRPr lang="en-US" sz="2400" b="1" i="1" dirty="0" smtClean="0">
              <a:latin typeface="Times New Roman"/>
              <a:cs typeface="Times New Roman"/>
            </a:endParaRPr>
          </a:p>
        </p:txBody>
      </p:sp>
    </p:spTree>
    <p:extLst>
      <p:ext uri="{BB962C8B-B14F-4D97-AF65-F5344CB8AC3E}">
        <p14:creationId xmlns:p14="http://schemas.microsoft.com/office/powerpoint/2010/main" val="31384739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74520"/>
          </a:xfrm>
        </p:spPr>
        <p:txBody>
          <a:bodyPr>
            <a:normAutofit fontScale="90000"/>
          </a:bodyPr>
          <a:lstStyle/>
          <a:p>
            <a:r>
              <a:rPr lang="en-US" dirty="0" smtClean="0"/>
              <a:t>Reducing Required Entropy</a:t>
            </a:r>
            <a:endParaRPr lang="en-US" dirty="0"/>
          </a:p>
        </p:txBody>
      </p:sp>
      <p:sp>
        <p:nvSpPr>
          <p:cNvPr id="3" name="Content Placeholder 2"/>
          <p:cNvSpPr>
            <a:spLocks noGrp="1"/>
          </p:cNvSpPr>
          <p:nvPr>
            <p:ph idx="1"/>
          </p:nvPr>
        </p:nvSpPr>
        <p:spPr>
          <a:xfrm>
            <a:off x="451635" y="920316"/>
            <a:ext cx="8229600" cy="3124890"/>
          </a:xfrm>
        </p:spPr>
        <p:txBody>
          <a:bodyPr>
            <a:normAutofit fontScale="92500"/>
          </a:bodyPr>
          <a:lstStyle/>
          <a:p>
            <a:r>
              <a:rPr lang="en-US" dirty="0" smtClean="0"/>
              <a:t>Individual obfuscation of blocks leaked equality on blocks, needed high entropy to retain security</a:t>
            </a:r>
          </a:p>
          <a:p>
            <a:r>
              <a:rPr lang="en-US" dirty="0" smtClean="0"/>
              <a:t>Can we reduce the necessary entropy if we obfuscate multiple blocks together?</a:t>
            </a:r>
          </a:p>
          <a:p>
            <a:pPr lvl="1"/>
            <a:r>
              <a:rPr lang="en-US" dirty="0" smtClean="0"/>
              <a:t>Obfuscating all blocks together works but eliminates all error tolerance</a:t>
            </a:r>
            <a:endParaRPr lang="en-US" dirty="0"/>
          </a:p>
        </p:txBody>
      </p:sp>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4248612" y="5446278"/>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 name="Group 6"/>
          <p:cNvGrpSpPr/>
          <p:nvPr/>
        </p:nvGrpSpPr>
        <p:grpSpPr>
          <a:xfrm>
            <a:off x="1460409" y="4045205"/>
            <a:ext cx="2111844" cy="2302596"/>
            <a:chOff x="6838074" y="2277355"/>
            <a:chExt cx="981497" cy="1772740"/>
          </a:xfrm>
        </p:grpSpPr>
        <p:sp>
          <p:nvSpPr>
            <p:cNvPr id="8" name="Trapezoid 7"/>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0" name="Straight Arrow Connector 9"/>
          <p:cNvCxnSpPr/>
          <p:nvPr/>
        </p:nvCxnSpPr>
        <p:spPr bwMode="auto">
          <a:xfrm flipV="1">
            <a:off x="699623" y="5365475"/>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 name="Straight Arrow Connector 11"/>
          <p:cNvCxnSpPr/>
          <p:nvPr/>
        </p:nvCxnSpPr>
        <p:spPr bwMode="auto">
          <a:xfrm>
            <a:off x="3581683" y="575694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3" name="Object 12"/>
          <p:cNvGraphicFramePr>
            <a:graphicFrameLocks noChangeAspect="1"/>
          </p:cNvGraphicFramePr>
          <p:nvPr>
            <p:extLst>
              <p:ext uri="{D42A27DB-BD31-4B8C-83A1-F6EECF244321}">
                <p14:modId xmlns:p14="http://schemas.microsoft.com/office/powerpoint/2010/main" val="3534169590"/>
              </p:ext>
            </p:extLst>
          </p:nvPr>
        </p:nvGraphicFramePr>
        <p:xfrm>
          <a:off x="4323547" y="5465280"/>
          <a:ext cx="242888" cy="287338"/>
        </p:xfrm>
        <a:graphic>
          <a:graphicData uri="http://schemas.openxmlformats.org/presentationml/2006/ole">
            <mc:AlternateContent xmlns:mc="http://schemas.openxmlformats.org/markup-compatibility/2006">
              <mc:Choice xmlns:v="urn:schemas-microsoft-com:vml" Requires="v">
                <p:oleObj spid="_x0000_s140307"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3547" y="5465280"/>
                        <a:ext cx="242888" cy="287338"/>
                      </a:xfrm>
                      <a:prstGeom prst="rect">
                        <a:avLst/>
                      </a:prstGeom>
                    </p:spPr>
                  </p:pic>
                </p:oleObj>
              </mc:Fallback>
            </mc:AlternateContent>
          </a:graphicData>
        </a:graphic>
      </p:graphicFrame>
      <p:grpSp>
        <p:nvGrpSpPr>
          <p:cNvPr id="14" name="Group 13"/>
          <p:cNvGrpSpPr/>
          <p:nvPr/>
        </p:nvGrpSpPr>
        <p:grpSpPr>
          <a:xfrm>
            <a:off x="5195782" y="4958666"/>
            <a:ext cx="2578825" cy="1810201"/>
            <a:chOff x="6827762" y="2204122"/>
            <a:chExt cx="991809" cy="1845973"/>
          </a:xfrm>
        </p:grpSpPr>
        <p:sp>
          <p:nvSpPr>
            <p:cNvPr id="15" name="Trapezoid 14"/>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6" name="TextBox 15"/>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7" name="Straight Arrow Connector 16"/>
          <p:cNvCxnSpPr/>
          <p:nvPr/>
        </p:nvCxnSpPr>
        <p:spPr bwMode="auto">
          <a:xfrm flipV="1">
            <a:off x="4439460" y="6213626"/>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8" name="Object 17"/>
          <p:cNvGraphicFramePr>
            <a:graphicFrameLocks noChangeAspect="1"/>
          </p:cNvGraphicFramePr>
          <p:nvPr>
            <p:extLst>
              <p:ext uri="{D42A27DB-BD31-4B8C-83A1-F6EECF244321}">
                <p14:modId xmlns:p14="http://schemas.microsoft.com/office/powerpoint/2010/main" val="671751725"/>
              </p:ext>
            </p:extLst>
          </p:nvPr>
        </p:nvGraphicFramePr>
        <p:xfrm>
          <a:off x="4632174" y="5801128"/>
          <a:ext cx="307975" cy="350838"/>
        </p:xfrm>
        <a:graphic>
          <a:graphicData uri="http://schemas.openxmlformats.org/presentationml/2006/ole">
            <mc:AlternateContent xmlns:mc="http://schemas.openxmlformats.org/markup-compatibility/2006">
              <mc:Choice xmlns:v="urn:schemas-microsoft-com:vml" Requires="v">
                <p:oleObj spid="_x0000_s140308" name="Equation" r:id="rId5" imgW="177800" imgH="203200" progId="Equation.3">
                  <p:embed/>
                </p:oleObj>
              </mc:Choice>
              <mc:Fallback>
                <p:oleObj name="Equation" r:id="rId5" imgW="177800" imgH="203200" progId="Equation.3">
                  <p:embed/>
                  <p:pic>
                    <p:nvPicPr>
                      <p:cNvPr id="0" name=""/>
                      <p:cNvPicPr/>
                      <p:nvPr/>
                    </p:nvPicPr>
                    <p:blipFill>
                      <a:blip r:embed="rId6"/>
                      <a:stretch>
                        <a:fillRect/>
                      </a:stretch>
                    </p:blipFill>
                    <p:spPr>
                      <a:xfrm>
                        <a:off x="4632174" y="5801128"/>
                        <a:ext cx="307975" cy="350838"/>
                      </a:xfrm>
                      <a:prstGeom prst="rect">
                        <a:avLst/>
                      </a:prstGeom>
                    </p:spPr>
                  </p:pic>
                </p:oleObj>
              </mc:Fallback>
            </mc:AlternateContent>
          </a:graphicData>
        </a:graphic>
      </p:graphicFrame>
      <p:cxnSp>
        <p:nvCxnSpPr>
          <p:cNvPr id="19" name="Straight Arrow Connector 18"/>
          <p:cNvCxnSpPr/>
          <p:nvPr/>
        </p:nvCxnSpPr>
        <p:spPr bwMode="auto">
          <a:xfrm flipV="1">
            <a:off x="7774608" y="5589932"/>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21" name="TextBox 20"/>
          <p:cNvSpPr txBox="1"/>
          <p:nvPr/>
        </p:nvSpPr>
        <p:spPr>
          <a:xfrm>
            <a:off x="815504" y="4858284"/>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22" name="Group 21"/>
          <p:cNvGrpSpPr/>
          <p:nvPr/>
        </p:nvGrpSpPr>
        <p:grpSpPr>
          <a:xfrm>
            <a:off x="7813336" y="5143332"/>
            <a:ext cx="579497" cy="369332"/>
            <a:chOff x="6366719" y="2492739"/>
            <a:chExt cx="579497" cy="369332"/>
          </a:xfrm>
        </p:grpSpPr>
        <p:sp>
          <p:nvSpPr>
            <p:cNvPr id="23" name="Rectangle 22"/>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25" name="Rectangle 24"/>
          <p:cNvSpPr/>
          <p:nvPr/>
        </p:nvSpPr>
        <p:spPr>
          <a:xfrm>
            <a:off x="2638592" y="5740278"/>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 </a:t>
            </a:r>
            <a:endParaRPr lang="en-US" i="1" baseline="30000" dirty="0">
              <a:solidFill>
                <a:srgbClr val="FFFFFF"/>
              </a:solidFill>
              <a:latin typeface="Times New Roman"/>
              <a:cs typeface="Times New Roman"/>
            </a:endParaRPr>
          </a:p>
        </p:txBody>
      </p:sp>
      <p:sp>
        <p:nvSpPr>
          <p:cNvPr id="26" name="Rectangle 25"/>
          <p:cNvSpPr/>
          <p:nvPr/>
        </p:nvSpPr>
        <p:spPr>
          <a:xfrm>
            <a:off x="2620242" y="4742667"/>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2620242" y="4805234"/>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28" name="TextBox 27"/>
          <p:cNvSpPr txBox="1"/>
          <p:nvPr/>
        </p:nvSpPr>
        <p:spPr>
          <a:xfrm>
            <a:off x="2642093" y="5304908"/>
            <a:ext cx="344039" cy="369332"/>
          </a:xfrm>
          <a:prstGeom prst="rect">
            <a:avLst/>
          </a:prstGeom>
          <a:noFill/>
        </p:spPr>
        <p:txBody>
          <a:bodyPr wrap="none" rtlCol="0">
            <a:spAutoFit/>
          </a:bodyPr>
          <a:lstStyle/>
          <a:p>
            <a:r>
              <a:rPr lang="en-US" dirty="0" smtClean="0"/>
              <a:t>…</a:t>
            </a:r>
            <a:endParaRPr lang="en-US" dirty="0"/>
          </a:p>
        </p:txBody>
      </p:sp>
      <p:cxnSp>
        <p:nvCxnSpPr>
          <p:cNvPr id="29" name="Elbow Connector 28"/>
          <p:cNvCxnSpPr/>
          <p:nvPr/>
        </p:nvCxnSpPr>
        <p:spPr>
          <a:xfrm>
            <a:off x="1490270" y="5378859"/>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bwMode="auto">
          <a:xfrm flipV="1">
            <a:off x="3315322" y="5752618"/>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31" name="Group 30"/>
          <p:cNvGrpSpPr/>
          <p:nvPr/>
        </p:nvGrpSpPr>
        <p:grpSpPr>
          <a:xfrm>
            <a:off x="5195782" y="4958666"/>
            <a:ext cx="2578825" cy="1810201"/>
            <a:chOff x="6827762" y="2204122"/>
            <a:chExt cx="991809" cy="1845973"/>
          </a:xfrm>
        </p:grpSpPr>
        <p:sp>
          <p:nvSpPr>
            <p:cNvPr id="32" name="Trapezoid 31"/>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3" name="TextBox 32"/>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sp>
        <p:nvSpPr>
          <p:cNvPr id="34" name="Rectangle 33"/>
          <p:cNvSpPr/>
          <p:nvPr/>
        </p:nvSpPr>
        <p:spPr>
          <a:xfrm>
            <a:off x="5895200" y="6257181"/>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35" name="Rectangle 34"/>
          <p:cNvSpPr/>
          <p:nvPr/>
        </p:nvSpPr>
        <p:spPr>
          <a:xfrm>
            <a:off x="5876850" y="5326410"/>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5876850" y="5348873"/>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7" name="TextBox 36"/>
          <p:cNvSpPr txBox="1"/>
          <p:nvPr/>
        </p:nvSpPr>
        <p:spPr>
          <a:xfrm>
            <a:off x="5898701" y="5848547"/>
            <a:ext cx="344039" cy="369332"/>
          </a:xfrm>
          <a:prstGeom prst="rect">
            <a:avLst/>
          </a:prstGeom>
          <a:noFill/>
        </p:spPr>
        <p:txBody>
          <a:bodyPr wrap="none" rtlCol="0">
            <a:spAutoFit/>
          </a:bodyPr>
          <a:lstStyle/>
          <a:p>
            <a:r>
              <a:rPr lang="en-US" dirty="0" smtClean="0"/>
              <a:t>…</a:t>
            </a:r>
            <a:endParaRPr lang="en-US" dirty="0"/>
          </a:p>
        </p:txBody>
      </p:sp>
      <p:cxnSp>
        <p:nvCxnSpPr>
          <p:cNvPr id="38" name="Straight Arrow Connector 37"/>
          <p:cNvCxnSpPr/>
          <p:nvPr/>
        </p:nvCxnSpPr>
        <p:spPr bwMode="auto">
          <a:xfrm flipV="1">
            <a:off x="6575137" y="6634300"/>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39" name="Rectangle 38"/>
          <p:cNvSpPr/>
          <p:nvPr/>
        </p:nvSpPr>
        <p:spPr>
          <a:xfrm>
            <a:off x="6575137" y="5280614"/>
            <a:ext cx="469061"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baseline="30000" dirty="0" smtClean="0">
                <a:latin typeface="Times New Roman"/>
                <a:cs typeface="Times New Roman"/>
              </a:rPr>
              <a:t>0</a:t>
            </a:r>
            <a:endParaRPr lang="en-US" baseline="30000" dirty="0"/>
          </a:p>
        </p:txBody>
      </p:sp>
      <p:sp>
        <p:nvSpPr>
          <p:cNvPr id="40" name="Rectangle 39"/>
          <p:cNvSpPr/>
          <p:nvPr/>
        </p:nvSpPr>
        <p:spPr>
          <a:xfrm>
            <a:off x="6591379" y="6257181"/>
            <a:ext cx="481472"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i="1" baseline="30000" dirty="0" smtClean="0">
                <a:latin typeface="Times New Roman"/>
                <a:cs typeface="Times New Roman"/>
              </a:rPr>
              <a:t>k</a:t>
            </a:r>
            <a:endParaRPr lang="en-US" i="1" baseline="30000" dirty="0"/>
          </a:p>
        </p:txBody>
      </p:sp>
      <p:cxnSp>
        <p:nvCxnSpPr>
          <p:cNvPr id="41" name="Elbow Connector 40"/>
          <p:cNvCxnSpPr/>
          <p:nvPr/>
        </p:nvCxnSpPr>
        <p:spPr>
          <a:xfrm flipV="1">
            <a:off x="5258681" y="5685841"/>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2" name="Elbow Connector 41"/>
          <p:cNvCxnSpPr/>
          <p:nvPr/>
        </p:nvCxnSpPr>
        <p:spPr>
          <a:xfrm>
            <a:off x="5258681" y="6225227"/>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rot="16200000">
            <a:off x="6852110" y="5906026"/>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44" name="Straight Arrow Connector 43"/>
          <p:cNvCxnSpPr/>
          <p:nvPr/>
        </p:nvCxnSpPr>
        <p:spPr bwMode="auto">
          <a:xfrm flipV="1">
            <a:off x="6575137" y="5661294"/>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45" name="Straight Arrow Connector 44"/>
          <p:cNvCxnSpPr/>
          <p:nvPr/>
        </p:nvCxnSpPr>
        <p:spPr bwMode="auto">
          <a:xfrm flipV="1">
            <a:off x="7614804" y="5589932"/>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6" name="TextBox 45"/>
          <p:cNvSpPr txBox="1"/>
          <p:nvPr/>
        </p:nvSpPr>
        <p:spPr>
          <a:xfrm>
            <a:off x="1545782" y="4488952"/>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7" name="Straight Arrow Connector 46"/>
          <p:cNvCxnSpPr/>
          <p:nvPr/>
        </p:nvCxnSpPr>
        <p:spPr bwMode="auto">
          <a:xfrm>
            <a:off x="2517049" y="4614792"/>
            <a:ext cx="104949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Tree>
    <p:extLst>
      <p:ext uri="{BB962C8B-B14F-4D97-AF65-F5344CB8AC3E}">
        <p14:creationId xmlns:p14="http://schemas.microsoft.com/office/powerpoint/2010/main" val="399664403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336248" y="-181428"/>
            <a:ext cx="8229600" cy="861257"/>
          </a:xfrm>
        </p:spPr>
        <p:txBody>
          <a:bodyPr/>
          <a:lstStyle/>
          <a:p>
            <a:r>
              <a:rPr lang="en-US" dirty="0" smtClean="0"/>
              <a:t>Fuzzy Extractors</a:t>
            </a:r>
            <a:endParaRPr lang="en-US" dirty="0"/>
          </a:p>
        </p:txBody>
      </p:sp>
      <p:grpSp>
        <p:nvGrpSpPr>
          <p:cNvPr id="60" name="Group 59"/>
          <p:cNvGrpSpPr/>
          <p:nvPr/>
        </p:nvGrpSpPr>
        <p:grpSpPr>
          <a:xfrm>
            <a:off x="3747564" y="679829"/>
            <a:ext cx="2951489" cy="357451"/>
            <a:chOff x="3156859" y="838971"/>
            <a:chExt cx="3766267" cy="426267"/>
          </a:xfrm>
        </p:grpSpPr>
        <p:sp>
          <p:nvSpPr>
            <p:cNvPr id="61" name="Rectangle 36"/>
            <p:cNvSpPr>
              <a:spLocks noChangeArrowheads="1"/>
            </p:cNvSpPr>
            <p:nvPr/>
          </p:nvSpPr>
          <p:spPr bwMode="auto">
            <a:xfrm>
              <a:off x="3156859" y="838971"/>
              <a:ext cx="3766267" cy="426267"/>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1800" b="1" dirty="0" smtClean="0"/>
            </a:p>
          </p:txBody>
        </p:sp>
        <p:graphicFrame>
          <p:nvGraphicFramePr>
            <p:cNvPr id="62" name="Object 61"/>
            <p:cNvGraphicFramePr>
              <a:graphicFrameLocks noChangeAspect="1"/>
            </p:cNvGraphicFramePr>
            <p:nvPr>
              <p:extLst>
                <p:ext uri="{D42A27DB-BD31-4B8C-83A1-F6EECF244321}">
                  <p14:modId xmlns:p14="http://schemas.microsoft.com/office/powerpoint/2010/main" val="3791142104"/>
                </p:ext>
              </p:extLst>
            </p:nvPr>
          </p:nvGraphicFramePr>
          <p:xfrm>
            <a:off x="3249509" y="866775"/>
            <a:ext cx="3627437" cy="398463"/>
          </p:xfrm>
          <a:graphic>
            <a:graphicData uri="http://schemas.openxmlformats.org/presentationml/2006/ole">
              <mc:AlternateContent xmlns:mc="http://schemas.openxmlformats.org/markup-compatibility/2006">
                <mc:Choice xmlns:v="urn:schemas-microsoft-com:vml" Requires="v">
                  <p:oleObj spid="_x0000_s89551" name="Equation" r:id="rId4" imgW="2197100" imgH="241300" progId="Equation.3">
                    <p:embed/>
                  </p:oleObj>
                </mc:Choice>
                <mc:Fallback>
                  <p:oleObj name="Equation" r:id="rId4" imgW="2197100" imgH="241300" progId="Equation.3">
                    <p:embed/>
                    <p:pic>
                      <p:nvPicPr>
                        <p:cNvPr id="0" name=""/>
                        <p:cNvPicPr/>
                        <p:nvPr/>
                      </p:nvPicPr>
                      <p:blipFill>
                        <a:blip r:embed="rId5"/>
                        <a:stretch>
                          <a:fillRect/>
                        </a:stretch>
                      </p:blipFill>
                      <p:spPr>
                        <a:xfrm>
                          <a:off x="3249509" y="866775"/>
                          <a:ext cx="3627437" cy="398463"/>
                        </a:xfrm>
                        <a:prstGeom prst="rect">
                          <a:avLst/>
                        </a:prstGeom>
                      </p:spPr>
                    </p:pic>
                  </p:oleObj>
                </mc:Fallback>
              </mc:AlternateContent>
            </a:graphicData>
          </a:graphic>
        </p:graphicFrame>
      </p:grpSp>
      <p:sp>
        <p:nvSpPr>
          <p:cNvPr id="25" name="Rectangle 24"/>
          <p:cNvSpPr/>
          <p:nvPr/>
        </p:nvSpPr>
        <p:spPr>
          <a:xfrm>
            <a:off x="7019808" y="68920"/>
            <a:ext cx="2092760" cy="116881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7257935" y="92403"/>
            <a:ext cx="381695" cy="277047"/>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7670761" y="46260"/>
            <a:ext cx="917165" cy="369332"/>
          </a:xfrm>
          <a:prstGeom prst="rect">
            <a:avLst/>
          </a:prstGeom>
          <a:noFill/>
        </p:spPr>
        <p:txBody>
          <a:bodyPr wrap="square" rtlCol="0">
            <a:spAutoFit/>
          </a:bodyPr>
          <a:lstStyle/>
          <a:p>
            <a:r>
              <a:rPr lang="en-US" dirty="0" smtClean="0"/>
              <a:t>Source</a:t>
            </a:r>
            <a:endParaRPr lang="en-US" dirty="0"/>
          </a:p>
        </p:txBody>
      </p:sp>
      <p:sp>
        <p:nvSpPr>
          <p:cNvPr id="34" name="Rectangle 33"/>
          <p:cNvSpPr/>
          <p:nvPr/>
        </p:nvSpPr>
        <p:spPr>
          <a:xfrm>
            <a:off x="7257935" y="907787"/>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TextBox 34"/>
          <p:cNvSpPr txBox="1"/>
          <p:nvPr/>
        </p:nvSpPr>
        <p:spPr>
          <a:xfrm>
            <a:off x="7672726" y="866775"/>
            <a:ext cx="1179895" cy="369332"/>
          </a:xfrm>
          <a:prstGeom prst="rect">
            <a:avLst/>
          </a:prstGeom>
          <a:noFill/>
        </p:spPr>
        <p:txBody>
          <a:bodyPr wrap="squar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37" name="Rectangle 36"/>
          <p:cNvSpPr/>
          <p:nvPr/>
        </p:nvSpPr>
        <p:spPr>
          <a:xfrm>
            <a:off x="7254005" y="462523"/>
            <a:ext cx="383660"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p:cNvSpPr txBox="1"/>
          <p:nvPr/>
        </p:nvSpPr>
        <p:spPr>
          <a:xfrm>
            <a:off x="7668795" y="45565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sp>
        <p:nvSpPr>
          <p:cNvPr id="36" name="Content Placeholder 1"/>
          <p:cNvSpPr txBox="1">
            <a:spLocks/>
          </p:cNvSpPr>
          <p:nvPr/>
        </p:nvSpPr>
        <p:spPr>
          <a:xfrm>
            <a:off x="-1" y="679829"/>
            <a:ext cx="4029365" cy="285308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700" dirty="0" smtClean="0"/>
              <a:t>Assume our source is strong enough</a:t>
            </a:r>
          </a:p>
          <a:p>
            <a:pPr lvl="1"/>
            <a:r>
              <a:rPr lang="en-US" sz="1300" dirty="0" smtClean="0"/>
              <a:t>Traditionally this means high entropy</a:t>
            </a:r>
          </a:p>
          <a:p>
            <a:r>
              <a:rPr lang="en-US" sz="1700" dirty="0" smtClean="0"/>
              <a:t>Fuzzy Extractors derive reliable keys from noisy data</a:t>
            </a:r>
          </a:p>
          <a:p>
            <a:pPr marL="0" indent="0">
              <a:buFont typeface="Arial"/>
              <a:buNone/>
            </a:pPr>
            <a:r>
              <a:rPr lang="en-US" sz="1200" dirty="0" smtClean="0"/>
              <a:t>         [DodisOstrovskyReyzinSmith04, 08]</a:t>
            </a:r>
            <a:endParaRPr lang="en-US" sz="1400" i="1" dirty="0" smtClean="0">
              <a:latin typeface="Arial" charset="0"/>
            </a:endParaRPr>
          </a:p>
          <a:p>
            <a:r>
              <a:rPr lang="en-US" sz="1600" dirty="0">
                <a:cs typeface="Calibri"/>
              </a:rPr>
              <a:t>Correctness: </a:t>
            </a:r>
            <a:r>
              <a:rPr lang="en-US" sz="1600" dirty="0">
                <a:latin typeface="Times New Roman"/>
                <a:cs typeface="Times New Roman"/>
              </a:rPr>
              <a:t>Gen, Rep</a:t>
            </a:r>
            <a:r>
              <a:rPr lang="en-US" sz="1600" dirty="0">
                <a:latin typeface="Calibri"/>
                <a:cs typeface="Calibri"/>
              </a:rPr>
              <a:t> give same key if </a:t>
            </a:r>
            <a:r>
              <a:rPr lang="en-US" sz="1600" i="1" dirty="0">
                <a:latin typeface="Times New Roman"/>
                <a:cs typeface="Times New Roman"/>
              </a:rPr>
              <a:t>d</a:t>
            </a:r>
            <a:r>
              <a:rPr lang="en-US" sz="1600" dirty="0">
                <a:latin typeface="Times New Roman"/>
                <a:cs typeface="Times New Roman"/>
              </a:rPr>
              <a:t>(</a:t>
            </a:r>
            <a:r>
              <a:rPr lang="en-US" sz="1600" i="1" dirty="0">
                <a:latin typeface="Times New Roman"/>
                <a:cs typeface="Times New Roman"/>
              </a:rPr>
              <a:t>w</a:t>
            </a:r>
            <a:r>
              <a:rPr lang="en-US" sz="1600" baseline="-25000" dirty="0">
                <a:latin typeface="Times New Roman"/>
                <a:cs typeface="Times New Roman"/>
              </a:rPr>
              <a:t>0</a:t>
            </a:r>
            <a:r>
              <a:rPr lang="en-US" sz="1600" dirty="0">
                <a:latin typeface="Times New Roman"/>
                <a:cs typeface="Times New Roman"/>
              </a:rPr>
              <a:t>, </a:t>
            </a:r>
            <a:r>
              <a:rPr lang="en-US" sz="1600" i="1" dirty="0">
                <a:latin typeface="Times New Roman"/>
                <a:cs typeface="Times New Roman"/>
              </a:rPr>
              <a:t>w</a:t>
            </a:r>
            <a:r>
              <a:rPr lang="en-US" sz="1600" baseline="-25000" dirty="0">
                <a:latin typeface="Times New Roman"/>
                <a:cs typeface="Times New Roman"/>
              </a:rPr>
              <a:t>1</a:t>
            </a:r>
            <a:r>
              <a:rPr lang="en-US" sz="1600" dirty="0">
                <a:latin typeface="Times New Roman"/>
                <a:cs typeface="Times New Roman"/>
              </a:rPr>
              <a:t>) &lt; </a:t>
            </a:r>
            <a:r>
              <a:rPr lang="en-US" sz="1600" i="1" dirty="0" err="1" smtClean="0">
                <a:latin typeface="Times New Roman"/>
                <a:cs typeface="Times New Roman"/>
              </a:rPr>
              <a:t>d</a:t>
            </a:r>
            <a:r>
              <a:rPr lang="en-US" sz="1600" i="1" baseline="-25000" dirty="0" err="1" smtClean="0">
                <a:latin typeface="Times New Roman"/>
                <a:cs typeface="Times New Roman"/>
              </a:rPr>
              <a:t>max</a:t>
            </a:r>
            <a:endParaRPr lang="en-US" sz="1600" dirty="0" smtClean="0">
              <a:latin typeface="Calibri"/>
              <a:cs typeface="Calibri"/>
            </a:endParaRPr>
          </a:p>
          <a:p>
            <a:r>
              <a:rPr lang="en-US" sz="1600" dirty="0" smtClean="0">
                <a:latin typeface="Calibri"/>
                <a:cs typeface="Calibri"/>
              </a:rPr>
              <a:t>Security: </a:t>
            </a:r>
            <a:r>
              <a:rPr lang="en-US" sz="1600" dirty="0" smtClean="0">
                <a:latin typeface="Times New Roman"/>
                <a:cs typeface="Times New Roman"/>
              </a:rPr>
              <a:t>(</a:t>
            </a:r>
            <a:r>
              <a:rPr lang="en-US" sz="1600" i="1" dirty="0" smtClean="0">
                <a:latin typeface="Times New Roman"/>
                <a:cs typeface="Times New Roman"/>
              </a:rPr>
              <a:t>key</a:t>
            </a:r>
            <a:r>
              <a:rPr lang="en-US" sz="1600" dirty="0" smtClean="0">
                <a:latin typeface="Times New Roman"/>
                <a:cs typeface="Times New Roman"/>
              </a:rPr>
              <a:t> , </a:t>
            </a:r>
            <a:r>
              <a:rPr lang="en-US" sz="1600" i="1" dirty="0" smtClean="0">
                <a:latin typeface="Times New Roman"/>
                <a:cs typeface="Times New Roman"/>
              </a:rPr>
              <a:t>p</a:t>
            </a:r>
            <a:r>
              <a:rPr lang="en-US" sz="1600" dirty="0" smtClean="0">
                <a:latin typeface="Times New Roman"/>
                <a:cs typeface="Times New Roman"/>
              </a:rPr>
              <a:t>) ≈ (</a:t>
            </a:r>
            <a:r>
              <a:rPr lang="en-US" sz="1600" i="1" dirty="0" smtClean="0">
                <a:latin typeface="Times New Roman"/>
                <a:cs typeface="Times New Roman"/>
              </a:rPr>
              <a:t>U</a:t>
            </a:r>
            <a:r>
              <a:rPr lang="en-US" sz="1600" dirty="0" smtClean="0">
                <a:latin typeface="Times New Roman"/>
                <a:cs typeface="Times New Roman"/>
              </a:rPr>
              <a:t> , </a:t>
            </a:r>
            <a:r>
              <a:rPr lang="en-US" sz="1600" i="1" dirty="0" smtClean="0">
                <a:latin typeface="Times New Roman"/>
                <a:cs typeface="Times New Roman"/>
              </a:rPr>
              <a:t>p</a:t>
            </a:r>
            <a:r>
              <a:rPr lang="en-US" sz="1600" dirty="0" smtClean="0">
                <a:latin typeface="Times New Roman"/>
                <a:cs typeface="Times New Roman"/>
              </a:rPr>
              <a:t>)</a:t>
            </a:r>
          </a:p>
          <a:p>
            <a:pPr lvl="1"/>
            <a:r>
              <a:rPr lang="en-US" sz="1200" dirty="0" smtClean="0">
                <a:latin typeface="Times New Roman"/>
                <a:cs typeface="Times New Roman"/>
              </a:rPr>
              <a:t>Closeness can be statistical [DodisOstrovskyReyzinSmith04, 08] or computational [FullerMengReyzin13]</a:t>
            </a:r>
            <a:endParaRPr lang="en-US" sz="1200" dirty="0" smtClean="0">
              <a:latin typeface="Times New Roman"/>
              <a:cs typeface="Times New Roman"/>
            </a:endParaRPr>
          </a:p>
        </p:txBody>
      </p:sp>
      <p:sp>
        <p:nvSpPr>
          <p:cNvPr id="67" name="Rectangle 66"/>
          <p:cNvSpPr/>
          <p:nvPr/>
        </p:nvSpPr>
        <p:spPr>
          <a:xfrm>
            <a:off x="4251243" y="5185556"/>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67"/>
          <p:cNvSpPr/>
          <p:nvPr/>
        </p:nvSpPr>
        <p:spPr>
          <a:xfrm>
            <a:off x="852770" y="4650145"/>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9" name="Group 68"/>
          <p:cNvGrpSpPr/>
          <p:nvPr/>
        </p:nvGrpSpPr>
        <p:grpSpPr>
          <a:xfrm>
            <a:off x="1463040" y="3784483"/>
            <a:ext cx="2111844" cy="2302596"/>
            <a:chOff x="6838074" y="2277355"/>
            <a:chExt cx="981497" cy="1772740"/>
          </a:xfrm>
        </p:grpSpPr>
        <p:sp>
          <p:nvSpPr>
            <p:cNvPr id="70" name="Trapezoid 6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71" name="TextBox 7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72" name="Straight Arrow Connector 7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3" name="Straight Arrow Connector 7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4" name="Straight Arrow Connector 7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75" name="Object 74"/>
          <p:cNvGraphicFramePr>
            <a:graphicFrameLocks noChangeAspect="1"/>
          </p:cNvGraphicFramePr>
          <p:nvPr>
            <p:extLst>
              <p:ext uri="{D42A27DB-BD31-4B8C-83A1-F6EECF244321}">
                <p14:modId xmlns:p14="http://schemas.microsoft.com/office/powerpoint/2010/main" val="2385613108"/>
              </p:ext>
            </p:extLst>
          </p:nvPr>
        </p:nvGraphicFramePr>
        <p:xfrm>
          <a:off x="4326178" y="5204558"/>
          <a:ext cx="242888" cy="287338"/>
        </p:xfrm>
        <a:graphic>
          <a:graphicData uri="http://schemas.openxmlformats.org/presentationml/2006/ole">
            <mc:AlternateContent xmlns:mc="http://schemas.openxmlformats.org/markup-compatibility/2006">
              <mc:Choice xmlns:v="urn:schemas-microsoft-com:vml" Requires="v">
                <p:oleObj spid="_x0000_s89552" name="Equation" r:id="rId6" imgW="139700" imgH="165100" progId="Equation.3">
                  <p:embed/>
                </p:oleObj>
              </mc:Choice>
              <mc:Fallback>
                <p:oleObj name="Equation" r:id="rId6" imgW="139700" imgH="165100" progId="Equation.3">
                  <p:embed/>
                  <p:pic>
                    <p:nvPicPr>
                      <p:cNvPr id="0" name=""/>
                      <p:cNvPicPr/>
                      <p:nvPr/>
                    </p:nvPicPr>
                    <p:blipFill>
                      <a:blip r:embed="rId7"/>
                      <a:stretch>
                        <a:fillRect/>
                      </a:stretch>
                    </p:blipFill>
                    <p:spPr>
                      <a:xfrm>
                        <a:off x="4326178" y="5204558"/>
                        <a:ext cx="242888" cy="287338"/>
                      </a:xfrm>
                      <a:prstGeom prst="rect">
                        <a:avLst/>
                      </a:prstGeom>
                    </p:spPr>
                  </p:pic>
                </p:oleObj>
              </mc:Fallback>
            </mc:AlternateContent>
          </a:graphicData>
        </a:graphic>
      </p:graphicFrame>
      <p:grpSp>
        <p:nvGrpSpPr>
          <p:cNvPr id="76" name="Group 75"/>
          <p:cNvGrpSpPr/>
          <p:nvPr/>
        </p:nvGrpSpPr>
        <p:grpSpPr>
          <a:xfrm>
            <a:off x="5198413" y="4697944"/>
            <a:ext cx="2578825" cy="1810201"/>
            <a:chOff x="6827762" y="2204122"/>
            <a:chExt cx="991809" cy="1845973"/>
          </a:xfrm>
        </p:grpSpPr>
        <p:sp>
          <p:nvSpPr>
            <p:cNvPr id="77" name="Trapezoid 7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78" name="TextBox 7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79" name="Straight Arrow Connector 7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80" name="Object 79"/>
          <p:cNvGraphicFramePr>
            <a:graphicFrameLocks noChangeAspect="1"/>
          </p:cNvGraphicFramePr>
          <p:nvPr>
            <p:extLst>
              <p:ext uri="{D42A27DB-BD31-4B8C-83A1-F6EECF244321}">
                <p14:modId xmlns:p14="http://schemas.microsoft.com/office/powerpoint/2010/main" val="2992765343"/>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89553" name="Equation" r:id="rId8" imgW="177800" imgH="203200" progId="Equation.3">
                  <p:embed/>
                </p:oleObj>
              </mc:Choice>
              <mc:Fallback>
                <p:oleObj name="Equation" r:id="rId8" imgW="177800" imgH="203200" progId="Equation.3">
                  <p:embed/>
                  <p:pic>
                    <p:nvPicPr>
                      <p:cNvPr id="0" name=""/>
                      <p:cNvPicPr/>
                      <p:nvPr/>
                    </p:nvPicPr>
                    <p:blipFill>
                      <a:blip r:embed="rId9"/>
                      <a:stretch>
                        <a:fillRect/>
                      </a:stretch>
                    </p:blipFill>
                    <p:spPr>
                      <a:xfrm>
                        <a:off x="4634805" y="5540406"/>
                        <a:ext cx="307975" cy="350838"/>
                      </a:xfrm>
                      <a:prstGeom prst="rect">
                        <a:avLst/>
                      </a:prstGeom>
                    </p:spPr>
                  </p:pic>
                </p:oleObj>
              </mc:Fallback>
            </mc:AlternateContent>
          </a:graphicData>
        </a:graphic>
      </p:graphicFrame>
      <p:cxnSp>
        <p:nvCxnSpPr>
          <p:cNvPr id="81" name="Straight Arrow Connector 8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2" name="TextBox 8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83" name="TextBox 82"/>
          <p:cNvSpPr txBox="1"/>
          <p:nvPr/>
        </p:nvSpPr>
        <p:spPr>
          <a:xfrm>
            <a:off x="818135" y="4597562"/>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84" name="Group 83"/>
          <p:cNvGrpSpPr/>
          <p:nvPr/>
        </p:nvGrpSpPr>
        <p:grpSpPr>
          <a:xfrm>
            <a:off x="7815967" y="4882610"/>
            <a:ext cx="579497" cy="369332"/>
            <a:chOff x="6366719" y="2492739"/>
            <a:chExt cx="579497" cy="369332"/>
          </a:xfrm>
        </p:grpSpPr>
        <p:sp>
          <p:nvSpPr>
            <p:cNvPr id="85" name="Rectangle 8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TextBox 8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Tree>
    <p:extLst>
      <p:ext uri="{BB962C8B-B14F-4D97-AF65-F5344CB8AC3E}">
        <p14:creationId xmlns:p14="http://schemas.microsoft.com/office/powerpoint/2010/main" val="2126093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fade">
                                      <p:cBhvr>
                                        <p:cTn id="7" dur="500"/>
                                        <p:tgtEl>
                                          <p:spTgt spid="3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xEl>
                                              <p:pRg st="1" end="1"/>
                                            </p:txEl>
                                          </p:spTgt>
                                        </p:tgtEl>
                                        <p:attrNameLst>
                                          <p:attrName>style.visibility</p:attrName>
                                        </p:attrNameLst>
                                      </p:cBhvr>
                                      <p:to>
                                        <p:strVal val="visible"/>
                                      </p:to>
                                    </p:set>
                                    <p:animEffect transition="in" filter="fade">
                                      <p:cBhvr>
                                        <p:cTn id="10" dur="500"/>
                                        <p:tgtEl>
                                          <p:spTgt spid="3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fade">
                                      <p:cBhvr>
                                        <p:cTn id="15" dur="500"/>
                                        <p:tgtEl>
                                          <p:spTgt spid="6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6">
                                            <p:txEl>
                                              <p:pRg st="2" end="2"/>
                                            </p:txEl>
                                          </p:spTgt>
                                        </p:tgtEl>
                                        <p:attrNameLst>
                                          <p:attrName>style.visibility</p:attrName>
                                        </p:attrNameLst>
                                      </p:cBhvr>
                                      <p:to>
                                        <p:strVal val="visible"/>
                                      </p:to>
                                    </p:set>
                                    <p:animEffect transition="in" filter="fade">
                                      <p:cBhvr>
                                        <p:cTn id="20" dur="500"/>
                                        <p:tgtEl>
                                          <p:spTgt spid="36">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6">
                                            <p:txEl>
                                              <p:pRg st="3" end="3"/>
                                            </p:txEl>
                                          </p:spTgt>
                                        </p:tgtEl>
                                        <p:attrNameLst>
                                          <p:attrName>style.visibility</p:attrName>
                                        </p:attrNameLst>
                                      </p:cBhvr>
                                      <p:to>
                                        <p:strVal val="visible"/>
                                      </p:to>
                                    </p:set>
                                    <p:animEffect transition="in" filter="fade">
                                      <p:cBhvr>
                                        <p:cTn id="23" dur="500"/>
                                        <p:tgtEl>
                                          <p:spTgt spid="36">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3"/>
                                        </p:tgtEl>
                                        <p:attrNameLst>
                                          <p:attrName>style.visibility</p:attrName>
                                        </p:attrNameLst>
                                      </p:cBhvr>
                                      <p:to>
                                        <p:strVal val="visible"/>
                                      </p:to>
                                    </p:set>
                                    <p:animEffect transition="in" filter="fade">
                                      <p:cBhvr>
                                        <p:cTn id="28" dur="500"/>
                                        <p:tgtEl>
                                          <p:spTgt spid="8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8"/>
                                        </p:tgtEl>
                                        <p:attrNameLst>
                                          <p:attrName>style.visibility</p:attrName>
                                        </p:attrNameLst>
                                      </p:cBhvr>
                                      <p:to>
                                        <p:strVal val="visible"/>
                                      </p:to>
                                    </p:set>
                                    <p:animEffect transition="in" filter="fade">
                                      <p:cBhvr>
                                        <p:cTn id="31" dur="500"/>
                                        <p:tgtEl>
                                          <p:spTgt spid="6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fade">
                                      <p:cBhvr>
                                        <p:cTn id="36" dur="500"/>
                                        <p:tgtEl>
                                          <p:spTgt spid="2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fade">
                                      <p:cBhvr>
                                        <p:cTn id="39" dur="500"/>
                                        <p:tgtEl>
                                          <p:spTgt spid="2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500"/>
                                        <p:tgtEl>
                                          <p:spTgt spid="3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2"/>
                                        </p:tgtEl>
                                        <p:attrNameLst>
                                          <p:attrName>style.visibility</p:attrName>
                                        </p:attrNameLst>
                                      </p:cBhvr>
                                      <p:to>
                                        <p:strVal val="visible"/>
                                      </p:to>
                                    </p:set>
                                    <p:animEffect transition="in" filter="fade">
                                      <p:cBhvr>
                                        <p:cTn id="47" dur="500"/>
                                        <p:tgtEl>
                                          <p:spTgt spid="72"/>
                                        </p:tgtEl>
                                      </p:cBhvr>
                                    </p:animEffect>
                                  </p:childTnLst>
                                </p:cTn>
                              </p:par>
                              <p:par>
                                <p:cTn id="48" presetID="10" presetClass="entr" presetSubtype="0" fill="hold" nodeType="withEffect">
                                  <p:stCondLst>
                                    <p:cond delay="0"/>
                                  </p:stCondLst>
                                  <p:childTnLst>
                                    <p:set>
                                      <p:cBhvr>
                                        <p:cTn id="49" dur="1" fill="hold">
                                          <p:stCondLst>
                                            <p:cond delay="0"/>
                                          </p:stCondLst>
                                        </p:cTn>
                                        <p:tgtEl>
                                          <p:spTgt spid="69"/>
                                        </p:tgtEl>
                                        <p:attrNameLst>
                                          <p:attrName>style.visibility</p:attrName>
                                        </p:attrNameLst>
                                      </p:cBhvr>
                                      <p:to>
                                        <p:strVal val="visible"/>
                                      </p:to>
                                    </p:set>
                                    <p:animEffect transition="in" filter="fade">
                                      <p:cBhvr>
                                        <p:cTn id="50" dur="500"/>
                                        <p:tgtEl>
                                          <p:spTgt spid="6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82"/>
                                        </p:tgtEl>
                                        <p:attrNameLst>
                                          <p:attrName>style.visibility</p:attrName>
                                        </p:attrNameLst>
                                      </p:cBhvr>
                                      <p:to>
                                        <p:strVal val="visible"/>
                                      </p:to>
                                    </p:set>
                                    <p:animEffect transition="in" filter="fade">
                                      <p:cBhvr>
                                        <p:cTn id="55" dur="500"/>
                                        <p:tgtEl>
                                          <p:spTgt spid="8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66"/>
                                        </p:tgtEl>
                                        <p:attrNameLst>
                                          <p:attrName>style.visibility</p:attrName>
                                        </p:attrNameLst>
                                      </p:cBhvr>
                                      <p:to>
                                        <p:strVal val="visible"/>
                                      </p:to>
                                    </p:set>
                                    <p:animEffect transition="in" filter="fade">
                                      <p:cBhvr>
                                        <p:cTn id="58" dur="500"/>
                                        <p:tgtEl>
                                          <p:spTgt spid="66"/>
                                        </p:tgtEl>
                                      </p:cBhvr>
                                    </p:animEffect>
                                  </p:childTnLst>
                                </p:cTn>
                              </p:par>
                              <p:par>
                                <p:cTn id="59" presetID="10" presetClass="entr" presetSubtype="0" fill="hold" nodeType="withEffect">
                                  <p:stCondLst>
                                    <p:cond delay="0"/>
                                  </p:stCondLst>
                                  <p:childTnLst>
                                    <p:set>
                                      <p:cBhvr>
                                        <p:cTn id="60" dur="1" fill="hold">
                                          <p:stCondLst>
                                            <p:cond delay="0"/>
                                          </p:stCondLst>
                                        </p:cTn>
                                        <p:tgtEl>
                                          <p:spTgt spid="73"/>
                                        </p:tgtEl>
                                        <p:attrNameLst>
                                          <p:attrName>style.visibility</p:attrName>
                                        </p:attrNameLst>
                                      </p:cBhvr>
                                      <p:to>
                                        <p:strVal val="visible"/>
                                      </p:to>
                                    </p:set>
                                    <p:animEffect transition="in" filter="fade">
                                      <p:cBhvr>
                                        <p:cTn id="61" dur="500"/>
                                        <p:tgtEl>
                                          <p:spTgt spid="73"/>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37"/>
                                        </p:tgtEl>
                                        <p:attrNameLst>
                                          <p:attrName>style.visibility</p:attrName>
                                        </p:attrNameLst>
                                      </p:cBhvr>
                                      <p:to>
                                        <p:strVal val="visible"/>
                                      </p:to>
                                    </p:set>
                                    <p:animEffect transition="in" filter="fade">
                                      <p:cBhvr>
                                        <p:cTn id="66" dur="500"/>
                                        <p:tgtEl>
                                          <p:spTgt spid="3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9"/>
                                        </p:tgtEl>
                                        <p:attrNameLst>
                                          <p:attrName>style.visibility</p:attrName>
                                        </p:attrNameLst>
                                      </p:cBhvr>
                                      <p:to>
                                        <p:strVal val="visible"/>
                                      </p:to>
                                    </p:set>
                                    <p:animEffect transition="in" filter="fade">
                                      <p:cBhvr>
                                        <p:cTn id="69" dur="500"/>
                                        <p:tgtEl>
                                          <p:spTgt spid="39"/>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67"/>
                                        </p:tgtEl>
                                        <p:attrNameLst>
                                          <p:attrName>style.visibility</p:attrName>
                                        </p:attrNameLst>
                                      </p:cBhvr>
                                      <p:to>
                                        <p:strVal val="visible"/>
                                      </p:to>
                                    </p:set>
                                    <p:animEffect transition="in" filter="fade">
                                      <p:cBhvr>
                                        <p:cTn id="74" dur="500"/>
                                        <p:tgtEl>
                                          <p:spTgt spid="67"/>
                                        </p:tgtEl>
                                      </p:cBhvr>
                                    </p:animEffect>
                                  </p:childTnLst>
                                </p:cTn>
                              </p:par>
                              <p:par>
                                <p:cTn id="75" presetID="10" presetClass="entr" presetSubtype="0" fill="hold" nodeType="withEffect">
                                  <p:stCondLst>
                                    <p:cond delay="0"/>
                                  </p:stCondLst>
                                  <p:childTnLst>
                                    <p:set>
                                      <p:cBhvr>
                                        <p:cTn id="76" dur="1" fill="hold">
                                          <p:stCondLst>
                                            <p:cond delay="0"/>
                                          </p:stCondLst>
                                        </p:cTn>
                                        <p:tgtEl>
                                          <p:spTgt spid="74"/>
                                        </p:tgtEl>
                                        <p:attrNameLst>
                                          <p:attrName>style.visibility</p:attrName>
                                        </p:attrNameLst>
                                      </p:cBhvr>
                                      <p:to>
                                        <p:strVal val="visible"/>
                                      </p:to>
                                    </p:set>
                                    <p:animEffect transition="in" filter="fade">
                                      <p:cBhvr>
                                        <p:cTn id="77" dur="500"/>
                                        <p:tgtEl>
                                          <p:spTgt spid="74"/>
                                        </p:tgtEl>
                                      </p:cBhvr>
                                    </p:animEffect>
                                  </p:childTnLst>
                                </p:cTn>
                              </p:par>
                              <p:par>
                                <p:cTn id="78" presetID="10" presetClass="entr" presetSubtype="0" fill="hold" nodeType="withEffect">
                                  <p:stCondLst>
                                    <p:cond delay="0"/>
                                  </p:stCondLst>
                                  <p:childTnLst>
                                    <p:set>
                                      <p:cBhvr>
                                        <p:cTn id="79" dur="1" fill="hold">
                                          <p:stCondLst>
                                            <p:cond delay="0"/>
                                          </p:stCondLst>
                                        </p:cTn>
                                        <p:tgtEl>
                                          <p:spTgt spid="75"/>
                                        </p:tgtEl>
                                        <p:attrNameLst>
                                          <p:attrName>style.visibility</p:attrName>
                                        </p:attrNameLst>
                                      </p:cBhvr>
                                      <p:to>
                                        <p:strVal val="visible"/>
                                      </p:to>
                                    </p:set>
                                    <p:animEffect transition="in" filter="fade">
                                      <p:cBhvr>
                                        <p:cTn id="80" dur="500"/>
                                        <p:tgtEl>
                                          <p:spTgt spid="75"/>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35"/>
                                        </p:tgtEl>
                                        <p:attrNameLst>
                                          <p:attrName>style.visibility</p:attrName>
                                        </p:attrNameLst>
                                      </p:cBhvr>
                                      <p:to>
                                        <p:strVal val="visible"/>
                                      </p:to>
                                    </p:set>
                                    <p:animEffect transition="in" filter="fade">
                                      <p:cBhvr>
                                        <p:cTn id="85" dur="500"/>
                                        <p:tgtEl>
                                          <p:spTgt spid="35"/>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4"/>
                                        </p:tgtEl>
                                        <p:attrNameLst>
                                          <p:attrName>style.visibility</p:attrName>
                                        </p:attrNameLst>
                                      </p:cBhvr>
                                      <p:to>
                                        <p:strVal val="visible"/>
                                      </p:to>
                                    </p:set>
                                    <p:animEffect transition="in" filter="fade">
                                      <p:cBhvr>
                                        <p:cTn id="88" dur="500"/>
                                        <p:tgtEl>
                                          <p:spTgt spid="34"/>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79"/>
                                        </p:tgtEl>
                                        <p:attrNameLst>
                                          <p:attrName>style.visibility</p:attrName>
                                        </p:attrNameLst>
                                      </p:cBhvr>
                                      <p:to>
                                        <p:strVal val="visible"/>
                                      </p:to>
                                    </p:set>
                                    <p:animEffect transition="in" filter="fade">
                                      <p:cBhvr>
                                        <p:cTn id="93" dur="500"/>
                                        <p:tgtEl>
                                          <p:spTgt spid="79"/>
                                        </p:tgtEl>
                                      </p:cBhvr>
                                    </p:animEffect>
                                  </p:childTnLst>
                                </p:cTn>
                              </p:par>
                              <p:par>
                                <p:cTn id="94" presetID="10" presetClass="entr" presetSubtype="0" fill="hold" nodeType="withEffect">
                                  <p:stCondLst>
                                    <p:cond delay="0"/>
                                  </p:stCondLst>
                                  <p:childTnLst>
                                    <p:set>
                                      <p:cBhvr>
                                        <p:cTn id="95" dur="1" fill="hold">
                                          <p:stCondLst>
                                            <p:cond delay="0"/>
                                          </p:stCondLst>
                                        </p:cTn>
                                        <p:tgtEl>
                                          <p:spTgt spid="80"/>
                                        </p:tgtEl>
                                        <p:attrNameLst>
                                          <p:attrName>style.visibility</p:attrName>
                                        </p:attrNameLst>
                                      </p:cBhvr>
                                      <p:to>
                                        <p:strVal val="visible"/>
                                      </p:to>
                                    </p:set>
                                    <p:animEffect transition="in" filter="fade">
                                      <p:cBhvr>
                                        <p:cTn id="96" dur="500"/>
                                        <p:tgtEl>
                                          <p:spTgt spid="80"/>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76"/>
                                        </p:tgtEl>
                                        <p:attrNameLst>
                                          <p:attrName>style.visibility</p:attrName>
                                        </p:attrNameLst>
                                      </p:cBhvr>
                                      <p:to>
                                        <p:strVal val="visible"/>
                                      </p:to>
                                    </p:set>
                                    <p:animEffect transition="in" filter="fade">
                                      <p:cBhvr>
                                        <p:cTn id="101" dur="500"/>
                                        <p:tgtEl>
                                          <p:spTgt spid="76"/>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81"/>
                                        </p:tgtEl>
                                        <p:attrNameLst>
                                          <p:attrName>style.visibility</p:attrName>
                                        </p:attrNameLst>
                                      </p:cBhvr>
                                      <p:to>
                                        <p:strVal val="visible"/>
                                      </p:to>
                                    </p:set>
                                    <p:animEffect transition="in" filter="fade">
                                      <p:cBhvr>
                                        <p:cTn id="106" dur="500"/>
                                        <p:tgtEl>
                                          <p:spTgt spid="81"/>
                                        </p:tgtEl>
                                      </p:cBhvr>
                                    </p:animEffect>
                                  </p:childTnLst>
                                </p:cTn>
                              </p:par>
                              <p:par>
                                <p:cTn id="107" presetID="10" presetClass="entr" presetSubtype="0" fill="hold" nodeType="withEffect">
                                  <p:stCondLst>
                                    <p:cond delay="0"/>
                                  </p:stCondLst>
                                  <p:childTnLst>
                                    <p:set>
                                      <p:cBhvr>
                                        <p:cTn id="108" dur="1" fill="hold">
                                          <p:stCondLst>
                                            <p:cond delay="0"/>
                                          </p:stCondLst>
                                        </p:cTn>
                                        <p:tgtEl>
                                          <p:spTgt spid="84"/>
                                        </p:tgtEl>
                                        <p:attrNameLst>
                                          <p:attrName>style.visibility</p:attrName>
                                        </p:attrNameLst>
                                      </p:cBhvr>
                                      <p:to>
                                        <p:strVal val="visible"/>
                                      </p:to>
                                    </p:set>
                                    <p:animEffect transition="in" filter="fade">
                                      <p:cBhvr>
                                        <p:cTn id="109" dur="500"/>
                                        <p:tgtEl>
                                          <p:spTgt spid="84"/>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grpId="0" nodeType="clickEffect">
                                  <p:stCondLst>
                                    <p:cond delay="0"/>
                                  </p:stCondLst>
                                  <p:childTnLst>
                                    <p:set>
                                      <p:cBhvr>
                                        <p:cTn id="113" dur="1" fill="hold">
                                          <p:stCondLst>
                                            <p:cond delay="0"/>
                                          </p:stCondLst>
                                        </p:cTn>
                                        <p:tgtEl>
                                          <p:spTgt spid="36">
                                            <p:txEl>
                                              <p:pRg st="4" end="4"/>
                                            </p:txEl>
                                          </p:spTgt>
                                        </p:tgtEl>
                                        <p:attrNameLst>
                                          <p:attrName>style.visibility</p:attrName>
                                        </p:attrNameLst>
                                      </p:cBhvr>
                                      <p:to>
                                        <p:strVal val="visible"/>
                                      </p:to>
                                    </p:set>
                                    <p:animEffect transition="in" filter="fade">
                                      <p:cBhvr>
                                        <p:cTn id="114" dur="500"/>
                                        <p:tgtEl>
                                          <p:spTgt spid="36">
                                            <p:txEl>
                                              <p:pRg st="4" end="4"/>
                                            </p:txEl>
                                          </p:spTgt>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grpId="0" nodeType="clickEffect">
                                  <p:stCondLst>
                                    <p:cond delay="0"/>
                                  </p:stCondLst>
                                  <p:childTnLst>
                                    <p:set>
                                      <p:cBhvr>
                                        <p:cTn id="118" dur="1" fill="hold">
                                          <p:stCondLst>
                                            <p:cond delay="0"/>
                                          </p:stCondLst>
                                        </p:cTn>
                                        <p:tgtEl>
                                          <p:spTgt spid="36">
                                            <p:txEl>
                                              <p:pRg st="5" end="5"/>
                                            </p:txEl>
                                          </p:spTgt>
                                        </p:tgtEl>
                                        <p:attrNameLst>
                                          <p:attrName>style.visibility</p:attrName>
                                        </p:attrNameLst>
                                      </p:cBhvr>
                                      <p:to>
                                        <p:strVal val="visible"/>
                                      </p:to>
                                    </p:set>
                                    <p:animEffect transition="in" filter="fade">
                                      <p:cBhvr>
                                        <p:cTn id="119" dur="500"/>
                                        <p:tgtEl>
                                          <p:spTgt spid="36">
                                            <p:txEl>
                                              <p:pRg st="5" end="5"/>
                                            </p:txEl>
                                          </p:spTgt>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36">
                                            <p:txEl>
                                              <p:pRg st="6" end="6"/>
                                            </p:txEl>
                                          </p:spTgt>
                                        </p:tgtEl>
                                        <p:attrNameLst>
                                          <p:attrName>style.visibility</p:attrName>
                                        </p:attrNameLst>
                                      </p:cBhvr>
                                      <p:to>
                                        <p:strVal val="visible"/>
                                      </p:to>
                                    </p:set>
                                    <p:animEffect transition="in" filter="fade">
                                      <p:cBhvr>
                                        <p:cTn id="122" dur="500"/>
                                        <p:tgtEl>
                                          <p:spTgt spid="3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25" grpId="0" animBg="1"/>
      <p:bldP spid="27" grpId="0" uiExpand="1" animBg="1"/>
      <p:bldP spid="30" grpId="0" uiExpand="1"/>
      <p:bldP spid="34" grpId="0" uiExpand="1" animBg="1"/>
      <p:bldP spid="35" grpId="0" uiExpand="1"/>
      <p:bldP spid="37" grpId="0" uiExpand="1" animBg="1"/>
      <p:bldP spid="39" grpId="0" uiExpand="1"/>
      <p:bldP spid="36" grpId="0" build="p"/>
      <p:bldP spid="67" grpId="0" animBg="1"/>
      <p:bldP spid="68" grpId="0" animBg="1"/>
      <p:bldP spid="82" grpId="0"/>
      <p:bldP spid="8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74520"/>
          </a:xfrm>
        </p:spPr>
        <p:txBody>
          <a:bodyPr>
            <a:normAutofit fontScale="90000"/>
          </a:bodyPr>
          <a:lstStyle/>
          <a:p>
            <a:r>
              <a:rPr lang="en-US" dirty="0" smtClean="0"/>
              <a:t>Reducing Required Entropy</a:t>
            </a:r>
            <a:endParaRPr lang="en-US" dirty="0"/>
          </a:p>
        </p:txBody>
      </p:sp>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grpSp>
        <p:nvGrpSpPr>
          <p:cNvPr id="57" name="Group 56"/>
          <p:cNvGrpSpPr/>
          <p:nvPr/>
        </p:nvGrpSpPr>
        <p:grpSpPr>
          <a:xfrm>
            <a:off x="7238071" y="4452071"/>
            <a:ext cx="1648424" cy="325442"/>
            <a:chOff x="3581683" y="5446278"/>
            <a:chExt cx="1648424" cy="325442"/>
          </a:xfrm>
        </p:grpSpPr>
        <p:sp>
          <p:nvSpPr>
            <p:cNvPr id="5" name="Rectangle 4"/>
            <p:cNvSpPr/>
            <p:nvPr/>
          </p:nvSpPr>
          <p:spPr>
            <a:xfrm>
              <a:off x="4248612" y="5446278"/>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Arrow Connector 11"/>
            <p:cNvCxnSpPr/>
            <p:nvPr/>
          </p:nvCxnSpPr>
          <p:spPr bwMode="auto">
            <a:xfrm>
              <a:off x="3581683" y="575694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3" name="Object 12"/>
            <p:cNvGraphicFramePr>
              <a:graphicFrameLocks noChangeAspect="1"/>
            </p:cNvGraphicFramePr>
            <p:nvPr>
              <p:extLst>
                <p:ext uri="{D42A27DB-BD31-4B8C-83A1-F6EECF244321}">
                  <p14:modId xmlns:p14="http://schemas.microsoft.com/office/powerpoint/2010/main" val="724629631"/>
                </p:ext>
              </p:extLst>
            </p:nvPr>
          </p:nvGraphicFramePr>
          <p:xfrm>
            <a:off x="4323547" y="5465280"/>
            <a:ext cx="242888" cy="287338"/>
          </p:xfrm>
          <a:graphic>
            <a:graphicData uri="http://schemas.openxmlformats.org/presentationml/2006/ole">
              <mc:AlternateContent xmlns:mc="http://schemas.openxmlformats.org/markup-compatibility/2006">
                <mc:Choice xmlns:v="urn:schemas-microsoft-com:vml" Requires="v">
                  <p:oleObj spid="_x0000_s141323"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3547" y="5465280"/>
                          <a:ext cx="242888" cy="287338"/>
                        </a:xfrm>
                        <a:prstGeom prst="rect">
                          <a:avLst/>
                        </a:prstGeom>
                      </p:spPr>
                    </p:pic>
                  </p:oleObj>
                </mc:Fallback>
              </mc:AlternateContent>
            </a:graphicData>
          </a:graphic>
        </p:graphicFrame>
      </p:grp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61" name="Group 60"/>
          <p:cNvGrpSpPr/>
          <p:nvPr/>
        </p:nvGrpSpPr>
        <p:grpSpPr>
          <a:xfrm>
            <a:off x="669757" y="3644789"/>
            <a:ext cx="790647" cy="649445"/>
            <a:chOff x="669757" y="1545947"/>
            <a:chExt cx="790647" cy="649445"/>
          </a:xfrm>
        </p:grpSpPr>
        <p:cxnSp>
          <p:nvCxnSpPr>
            <p:cNvPr id="10" name="Straight Arrow Connector 9"/>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55" name="Group 54"/>
            <p:cNvGrpSpPr/>
            <p:nvPr/>
          </p:nvGrpSpPr>
          <p:grpSpPr>
            <a:xfrm>
              <a:off x="889650" y="1545947"/>
              <a:ext cx="520570" cy="411225"/>
              <a:chOff x="815504" y="4858284"/>
              <a:chExt cx="520570" cy="411225"/>
            </a:xfrm>
          </p:grpSpPr>
          <p:sp>
            <p:nvSpPr>
              <p:cNvPr id="6" name="Rectangle 5"/>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grpSp>
      <p:sp>
        <p:nvSpPr>
          <p:cNvPr id="25" name="Rectangle 24"/>
          <p:cNvSpPr/>
          <p:nvPr/>
        </p:nvSpPr>
        <p:spPr>
          <a:xfrm>
            <a:off x="4440769" y="5860177"/>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 </a:t>
            </a:r>
            <a:endParaRPr lang="en-US" i="1" baseline="30000" dirty="0">
              <a:solidFill>
                <a:srgbClr val="FFFFFF"/>
              </a:solidFill>
              <a:latin typeface="Times New Roman"/>
              <a:cs typeface="Times New Roman"/>
            </a:endParaRPr>
          </a:p>
        </p:txBody>
      </p:sp>
      <p:grpSp>
        <p:nvGrpSpPr>
          <p:cNvPr id="56" name="Group 55"/>
          <p:cNvGrpSpPr/>
          <p:nvPr/>
        </p:nvGrpSpPr>
        <p:grpSpPr>
          <a:xfrm>
            <a:off x="4429052" y="4014121"/>
            <a:ext cx="679937" cy="484949"/>
            <a:chOff x="2620242" y="4742667"/>
            <a:chExt cx="679937" cy="484949"/>
          </a:xfrm>
        </p:grpSpPr>
        <p:sp>
          <p:nvSpPr>
            <p:cNvPr id="26" name="Rectangle 25"/>
            <p:cNvSpPr/>
            <p:nvPr/>
          </p:nvSpPr>
          <p:spPr>
            <a:xfrm>
              <a:off x="2620242" y="4742667"/>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2620242" y="4805234"/>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28" name="TextBox 27"/>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sp>
        <p:nvSpPr>
          <p:cNvPr id="46" name="TextBox 45"/>
          <p:cNvSpPr txBox="1"/>
          <p:nvPr/>
        </p:nvSpPr>
        <p:spPr>
          <a:xfrm>
            <a:off x="4437921" y="3534003"/>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7" name="Straight Arrow Connector 46"/>
          <p:cNvCxnSpPr/>
          <p:nvPr/>
        </p:nvCxnSpPr>
        <p:spPr bwMode="auto">
          <a:xfrm>
            <a:off x="5429832" y="3750844"/>
            <a:ext cx="1808239"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2" name="Group 61"/>
          <p:cNvGrpSpPr/>
          <p:nvPr/>
        </p:nvGrpSpPr>
        <p:grpSpPr>
          <a:xfrm>
            <a:off x="656390" y="4615899"/>
            <a:ext cx="790647" cy="649445"/>
            <a:chOff x="669757" y="1545947"/>
            <a:chExt cx="790647" cy="649445"/>
          </a:xfrm>
        </p:grpSpPr>
        <p:cxnSp>
          <p:nvCxnSpPr>
            <p:cNvPr id="63" name="Straight Arrow Connector 62"/>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4" name="Group 63"/>
            <p:cNvGrpSpPr/>
            <p:nvPr/>
          </p:nvGrpSpPr>
          <p:grpSpPr>
            <a:xfrm>
              <a:off x="889650" y="1545947"/>
              <a:ext cx="520570" cy="411225"/>
              <a:chOff x="815504" y="4858284"/>
              <a:chExt cx="520570" cy="411225"/>
            </a:xfrm>
          </p:grpSpPr>
          <p:sp>
            <p:nvSpPr>
              <p:cNvPr id="65" name="Rectangle 64"/>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TextBox 65"/>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2</a:t>
                </a:r>
                <a:endParaRPr lang="en-US" baseline="30000" dirty="0">
                  <a:solidFill>
                    <a:srgbClr val="FFFFFF"/>
                  </a:solidFill>
                  <a:latin typeface="Times New Roman"/>
                  <a:cs typeface="Times New Roman"/>
                </a:endParaRPr>
              </a:p>
            </p:txBody>
          </p:sp>
        </p:grpSp>
      </p:grpSp>
      <p:grpSp>
        <p:nvGrpSpPr>
          <p:cNvPr id="67" name="Group 66"/>
          <p:cNvGrpSpPr/>
          <p:nvPr/>
        </p:nvGrpSpPr>
        <p:grpSpPr>
          <a:xfrm>
            <a:off x="656390" y="5664691"/>
            <a:ext cx="790647" cy="555869"/>
            <a:chOff x="669757" y="1545947"/>
            <a:chExt cx="790647" cy="555869"/>
          </a:xfrm>
        </p:grpSpPr>
        <p:cxnSp>
          <p:nvCxnSpPr>
            <p:cNvPr id="68" name="Straight Arrow Connector 67"/>
            <p:cNvCxnSpPr/>
            <p:nvPr/>
          </p:nvCxnSpPr>
          <p:spPr bwMode="auto">
            <a:xfrm flipV="1">
              <a:off x="669757" y="2090215"/>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9" name="Group 68"/>
            <p:cNvGrpSpPr/>
            <p:nvPr/>
          </p:nvGrpSpPr>
          <p:grpSpPr>
            <a:xfrm>
              <a:off x="889650" y="1545947"/>
              <a:ext cx="520570" cy="411225"/>
              <a:chOff x="815504" y="4858284"/>
              <a:chExt cx="520570" cy="411225"/>
            </a:xfrm>
          </p:grpSpPr>
          <p:sp>
            <p:nvSpPr>
              <p:cNvPr id="70" name="Rectangle 69"/>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TextBox 70"/>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k</a:t>
                </a:r>
                <a:endParaRPr lang="en-US" baseline="30000" dirty="0">
                  <a:solidFill>
                    <a:srgbClr val="FFFFFF"/>
                  </a:solidFill>
                  <a:latin typeface="Times New Roman"/>
                  <a:cs typeface="Times New Roman"/>
                </a:endParaRPr>
              </a:p>
            </p:txBody>
          </p:sp>
        </p:grpSp>
      </p:grpSp>
      <p:sp>
        <p:nvSpPr>
          <p:cNvPr id="72" name="TextBox 71"/>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grpSp>
        <p:nvGrpSpPr>
          <p:cNvPr id="73" name="Group 72"/>
          <p:cNvGrpSpPr/>
          <p:nvPr/>
        </p:nvGrpSpPr>
        <p:grpSpPr>
          <a:xfrm>
            <a:off x="4454137" y="4970545"/>
            <a:ext cx="679937" cy="484949"/>
            <a:chOff x="2620242" y="4742667"/>
            <a:chExt cx="679937" cy="484949"/>
          </a:xfrm>
        </p:grpSpPr>
        <p:sp>
          <p:nvSpPr>
            <p:cNvPr id="74" name="Rectangle 73"/>
            <p:cNvSpPr/>
            <p:nvPr/>
          </p:nvSpPr>
          <p:spPr>
            <a:xfrm>
              <a:off x="2620242" y="4742667"/>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Rectangle 74"/>
            <p:cNvSpPr/>
            <p:nvPr/>
          </p:nvSpPr>
          <p:spPr>
            <a:xfrm>
              <a:off x="2620242" y="4805234"/>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2</a:t>
              </a:r>
              <a:endParaRPr lang="en-US" baseline="30000" dirty="0">
                <a:solidFill>
                  <a:srgbClr val="FFFFFF"/>
                </a:solidFill>
                <a:latin typeface="Times New Roman"/>
                <a:cs typeface="Times New Roman"/>
              </a:endParaRPr>
            </a:p>
          </p:txBody>
        </p:sp>
      </p:grpSp>
      <p:cxnSp>
        <p:nvCxnSpPr>
          <p:cNvPr id="76" name="Straight Arrow Connector 75"/>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8" name="Straight Arrow Connector 77"/>
          <p:cNvCxnSpPr/>
          <p:nvPr/>
        </p:nvCxnSpPr>
        <p:spPr bwMode="auto">
          <a:xfrm>
            <a:off x="1460406" y="5253365"/>
            <a:ext cx="2977515"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1" name="Straight Arrow Connector 80"/>
          <p:cNvCxnSpPr/>
          <p:nvPr/>
        </p:nvCxnSpPr>
        <p:spPr bwMode="auto">
          <a:xfrm>
            <a:off x="1460406" y="6208959"/>
            <a:ext cx="2977515"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Elbow Connector 82"/>
          <p:cNvCxnSpPr>
            <a:stCxn id="26" idx="3"/>
          </p:cNvCxnSpPr>
          <p:nvPr/>
        </p:nvCxnSpPr>
        <p:spPr>
          <a:xfrm>
            <a:off x="5108989" y="4256596"/>
            <a:ext cx="2109959"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4" idx="3"/>
          </p:cNvCxnSpPr>
          <p:nvPr/>
        </p:nvCxnSpPr>
        <p:spPr>
          <a:xfrm flipV="1">
            <a:off x="5134074" y="4777513"/>
            <a:ext cx="2084874" cy="435507"/>
          </a:xfrm>
          <a:prstGeom prst="bentConnector3">
            <a:avLst>
              <a:gd name="adj1" fmla="val 49391"/>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a:stCxn id="25" idx="3"/>
          </p:cNvCxnSpPr>
          <p:nvPr/>
        </p:nvCxnSpPr>
        <p:spPr>
          <a:xfrm flipV="1">
            <a:off x="5120706" y="4777513"/>
            <a:ext cx="2098242" cy="1325139"/>
          </a:xfrm>
          <a:prstGeom prst="bentConnector3">
            <a:avLst>
              <a:gd name="adj1" fmla="val 49849"/>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5" name="Content Placeholder 2"/>
          <p:cNvSpPr>
            <a:spLocks noGrp="1"/>
          </p:cNvSpPr>
          <p:nvPr>
            <p:ph idx="1"/>
          </p:nvPr>
        </p:nvSpPr>
        <p:spPr>
          <a:xfrm>
            <a:off x="451635" y="920316"/>
            <a:ext cx="8229600" cy="2217300"/>
          </a:xfrm>
        </p:spPr>
        <p:txBody>
          <a:bodyPr>
            <a:normAutofit fontScale="92500" lnSpcReduction="20000"/>
          </a:bodyPr>
          <a:lstStyle/>
          <a:p>
            <a:r>
              <a:rPr lang="en-US" dirty="0" smtClean="0"/>
              <a:t>Instead of having blocks/obfuscations in 1-1 correspondence, introduce level of indirection</a:t>
            </a:r>
          </a:p>
          <a:p>
            <a:r>
              <a:rPr lang="en-US" dirty="0" smtClean="0"/>
              <a:t>Create </a:t>
            </a:r>
            <a:r>
              <a:rPr lang="en-US" dirty="0"/>
              <a:t>random bipartite graph between blocks and obfuscations with same degree, </a:t>
            </a:r>
            <a:r>
              <a:rPr lang="en-US" i="1" dirty="0">
                <a:latin typeface="Times New Roman"/>
                <a:cs typeface="Times New Roman"/>
              </a:rPr>
              <a:t>α</a:t>
            </a:r>
            <a:r>
              <a:rPr lang="en-US" dirty="0">
                <a:cs typeface="Calibri"/>
              </a:rPr>
              <a:t>,</a:t>
            </a:r>
            <a:r>
              <a:rPr lang="en-US" dirty="0"/>
              <a:t> for each obfuscation (published in </a:t>
            </a:r>
            <a:r>
              <a:rPr lang="en-US" i="1" dirty="0">
                <a:latin typeface="Times New Roman"/>
                <a:cs typeface="Times New Roman"/>
              </a:rPr>
              <a:t>p</a:t>
            </a:r>
            <a:r>
              <a:rPr lang="en-US" dirty="0"/>
              <a:t> )</a:t>
            </a:r>
          </a:p>
          <a:p>
            <a:endParaRPr lang="en-US" dirty="0" smtClean="0"/>
          </a:p>
          <a:p>
            <a:endParaRPr lang="en-US" dirty="0"/>
          </a:p>
        </p:txBody>
      </p:sp>
    </p:spTree>
    <p:extLst>
      <p:ext uri="{BB962C8B-B14F-4D97-AF65-F5344CB8AC3E}">
        <p14:creationId xmlns:p14="http://schemas.microsoft.com/office/powerpoint/2010/main" val="26626310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74520"/>
          </a:xfrm>
        </p:spPr>
        <p:txBody>
          <a:bodyPr>
            <a:normAutofit fontScale="90000"/>
          </a:bodyPr>
          <a:lstStyle/>
          <a:p>
            <a:r>
              <a:rPr lang="en-US" dirty="0" smtClean="0"/>
              <a:t>Reducing Required Entropy</a:t>
            </a:r>
            <a:endParaRPr lang="en-US" dirty="0"/>
          </a:p>
        </p:txBody>
      </p:sp>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grpSp>
        <p:nvGrpSpPr>
          <p:cNvPr id="57" name="Group 56"/>
          <p:cNvGrpSpPr/>
          <p:nvPr/>
        </p:nvGrpSpPr>
        <p:grpSpPr>
          <a:xfrm>
            <a:off x="7238071" y="4452071"/>
            <a:ext cx="1648424" cy="325442"/>
            <a:chOff x="3581683" y="5446278"/>
            <a:chExt cx="1648424" cy="325442"/>
          </a:xfrm>
        </p:grpSpPr>
        <p:sp>
          <p:nvSpPr>
            <p:cNvPr id="5" name="Rectangle 4"/>
            <p:cNvSpPr/>
            <p:nvPr/>
          </p:nvSpPr>
          <p:spPr>
            <a:xfrm>
              <a:off x="4248612" y="5446278"/>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Arrow Connector 11"/>
            <p:cNvCxnSpPr/>
            <p:nvPr/>
          </p:nvCxnSpPr>
          <p:spPr bwMode="auto">
            <a:xfrm>
              <a:off x="3581683" y="575694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3" name="Object 12"/>
            <p:cNvGraphicFramePr>
              <a:graphicFrameLocks noChangeAspect="1"/>
            </p:cNvGraphicFramePr>
            <p:nvPr>
              <p:extLst>
                <p:ext uri="{D42A27DB-BD31-4B8C-83A1-F6EECF244321}">
                  <p14:modId xmlns:p14="http://schemas.microsoft.com/office/powerpoint/2010/main" val="177755059"/>
                </p:ext>
              </p:extLst>
            </p:nvPr>
          </p:nvGraphicFramePr>
          <p:xfrm>
            <a:off x="4323547" y="5465280"/>
            <a:ext cx="242888" cy="287338"/>
          </p:xfrm>
          <a:graphic>
            <a:graphicData uri="http://schemas.openxmlformats.org/presentationml/2006/ole">
              <mc:AlternateContent xmlns:mc="http://schemas.openxmlformats.org/markup-compatibility/2006">
                <mc:Choice xmlns:v="urn:schemas-microsoft-com:vml" Requires="v">
                  <p:oleObj spid="_x0000_s142346"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3547" y="5465280"/>
                          <a:ext cx="242888" cy="287338"/>
                        </a:xfrm>
                        <a:prstGeom prst="rect">
                          <a:avLst/>
                        </a:prstGeom>
                      </p:spPr>
                    </p:pic>
                  </p:oleObj>
                </mc:Fallback>
              </mc:AlternateContent>
            </a:graphicData>
          </a:graphic>
        </p:graphicFrame>
      </p:grp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61" name="Group 60"/>
          <p:cNvGrpSpPr/>
          <p:nvPr/>
        </p:nvGrpSpPr>
        <p:grpSpPr>
          <a:xfrm>
            <a:off x="669757" y="3644789"/>
            <a:ext cx="790647" cy="649445"/>
            <a:chOff x="669757" y="1545947"/>
            <a:chExt cx="790647" cy="649445"/>
          </a:xfrm>
        </p:grpSpPr>
        <p:cxnSp>
          <p:nvCxnSpPr>
            <p:cNvPr id="10" name="Straight Arrow Connector 9"/>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55" name="Group 54"/>
            <p:cNvGrpSpPr/>
            <p:nvPr/>
          </p:nvGrpSpPr>
          <p:grpSpPr>
            <a:xfrm>
              <a:off x="889650" y="1545947"/>
              <a:ext cx="520570" cy="411225"/>
              <a:chOff x="815504" y="4858284"/>
              <a:chExt cx="520570" cy="411225"/>
            </a:xfrm>
          </p:grpSpPr>
          <p:sp>
            <p:nvSpPr>
              <p:cNvPr id="6" name="Rectangle 5"/>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grpSp>
      <p:sp>
        <p:nvSpPr>
          <p:cNvPr id="25" name="Rectangle 24"/>
          <p:cNvSpPr/>
          <p:nvPr/>
        </p:nvSpPr>
        <p:spPr>
          <a:xfrm>
            <a:off x="4440768" y="5860177"/>
            <a:ext cx="1663243"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 </a:t>
            </a:r>
            <a:endParaRPr lang="en-US" i="1" baseline="30000" dirty="0">
              <a:solidFill>
                <a:srgbClr val="FFFFFF"/>
              </a:solidFill>
              <a:latin typeface="Times New Roman"/>
              <a:cs typeface="Times New Roman"/>
            </a:endParaRPr>
          </a:p>
        </p:txBody>
      </p:sp>
      <p:grpSp>
        <p:nvGrpSpPr>
          <p:cNvPr id="56" name="Group 55"/>
          <p:cNvGrpSpPr/>
          <p:nvPr/>
        </p:nvGrpSpPr>
        <p:grpSpPr>
          <a:xfrm>
            <a:off x="4429052" y="4014121"/>
            <a:ext cx="1707051" cy="484949"/>
            <a:chOff x="2620241" y="4742667"/>
            <a:chExt cx="916890" cy="484949"/>
          </a:xfrm>
        </p:grpSpPr>
        <p:sp>
          <p:nvSpPr>
            <p:cNvPr id="26" name="Rectangle 25"/>
            <p:cNvSpPr/>
            <p:nvPr/>
          </p:nvSpPr>
          <p:spPr>
            <a:xfrm>
              <a:off x="2620241" y="4742667"/>
              <a:ext cx="916890"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2620242" y="4805234"/>
              <a:ext cx="279608"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28" name="TextBox 27"/>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sp>
        <p:nvSpPr>
          <p:cNvPr id="46" name="TextBox 45"/>
          <p:cNvSpPr txBox="1"/>
          <p:nvPr/>
        </p:nvSpPr>
        <p:spPr>
          <a:xfrm>
            <a:off x="4437921" y="3534003"/>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7" name="Straight Arrow Connector 46"/>
          <p:cNvCxnSpPr/>
          <p:nvPr/>
        </p:nvCxnSpPr>
        <p:spPr bwMode="auto">
          <a:xfrm>
            <a:off x="5429832" y="3750844"/>
            <a:ext cx="1808239"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2" name="Group 61"/>
          <p:cNvGrpSpPr/>
          <p:nvPr/>
        </p:nvGrpSpPr>
        <p:grpSpPr>
          <a:xfrm>
            <a:off x="656390" y="4615899"/>
            <a:ext cx="790647" cy="649445"/>
            <a:chOff x="669757" y="1545947"/>
            <a:chExt cx="790647" cy="649445"/>
          </a:xfrm>
        </p:grpSpPr>
        <p:cxnSp>
          <p:nvCxnSpPr>
            <p:cNvPr id="63" name="Straight Arrow Connector 62"/>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4" name="Group 63"/>
            <p:cNvGrpSpPr/>
            <p:nvPr/>
          </p:nvGrpSpPr>
          <p:grpSpPr>
            <a:xfrm>
              <a:off x="889650" y="1545947"/>
              <a:ext cx="520570" cy="411225"/>
              <a:chOff x="815504" y="4858284"/>
              <a:chExt cx="520570" cy="411225"/>
            </a:xfrm>
          </p:grpSpPr>
          <p:sp>
            <p:nvSpPr>
              <p:cNvPr id="65" name="Rectangle 64"/>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TextBox 65"/>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2</a:t>
                </a:r>
                <a:endParaRPr lang="en-US" baseline="30000" dirty="0">
                  <a:solidFill>
                    <a:srgbClr val="FFFFFF"/>
                  </a:solidFill>
                  <a:latin typeface="Times New Roman"/>
                  <a:cs typeface="Times New Roman"/>
                </a:endParaRPr>
              </a:p>
            </p:txBody>
          </p:sp>
        </p:grpSp>
      </p:grpSp>
      <p:grpSp>
        <p:nvGrpSpPr>
          <p:cNvPr id="67" name="Group 66"/>
          <p:cNvGrpSpPr/>
          <p:nvPr/>
        </p:nvGrpSpPr>
        <p:grpSpPr>
          <a:xfrm>
            <a:off x="656390" y="5664691"/>
            <a:ext cx="790647" cy="555869"/>
            <a:chOff x="669757" y="1545947"/>
            <a:chExt cx="790647" cy="555869"/>
          </a:xfrm>
        </p:grpSpPr>
        <p:cxnSp>
          <p:nvCxnSpPr>
            <p:cNvPr id="68" name="Straight Arrow Connector 67"/>
            <p:cNvCxnSpPr/>
            <p:nvPr/>
          </p:nvCxnSpPr>
          <p:spPr bwMode="auto">
            <a:xfrm flipV="1">
              <a:off x="669757" y="2090215"/>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9" name="Group 68"/>
            <p:cNvGrpSpPr/>
            <p:nvPr/>
          </p:nvGrpSpPr>
          <p:grpSpPr>
            <a:xfrm>
              <a:off x="889650" y="1545947"/>
              <a:ext cx="520570" cy="411225"/>
              <a:chOff x="815504" y="4858284"/>
              <a:chExt cx="520570" cy="411225"/>
            </a:xfrm>
          </p:grpSpPr>
          <p:sp>
            <p:nvSpPr>
              <p:cNvPr id="70" name="Rectangle 69"/>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TextBox 70"/>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k</a:t>
                </a:r>
                <a:endParaRPr lang="en-US" baseline="30000" dirty="0">
                  <a:solidFill>
                    <a:srgbClr val="FFFFFF"/>
                  </a:solidFill>
                  <a:latin typeface="Times New Roman"/>
                  <a:cs typeface="Times New Roman"/>
                </a:endParaRPr>
              </a:p>
            </p:txBody>
          </p:sp>
        </p:grpSp>
      </p:grpSp>
      <p:sp>
        <p:nvSpPr>
          <p:cNvPr id="72" name="TextBox 71"/>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grpSp>
        <p:nvGrpSpPr>
          <p:cNvPr id="73" name="Group 72"/>
          <p:cNvGrpSpPr/>
          <p:nvPr/>
        </p:nvGrpSpPr>
        <p:grpSpPr>
          <a:xfrm>
            <a:off x="4454136" y="4970545"/>
            <a:ext cx="1681967" cy="484949"/>
            <a:chOff x="2620242" y="4742667"/>
            <a:chExt cx="679937" cy="484949"/>
          </a:xfrm>
        </p:grpSpPr>
        <p:sp>
          <p:nvSpPr>
            <p:cNvPr id="74" name="Rectangle 73"/>
            <p:cNvSpPr/>
            <p:nvPr/>
          </p:nvSpPr>
          <p:spPr>
            <a:xfrm>
              <a:off x="2620242" y="4742667"/>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Rectangle 74"/>
            <p:cNvSpPr/>
            <p:nvPr/>
          </p:nvSpPr>
          <p:spPr>
            <a:xfrm>
              <a:off x="2620242" y="4805234"/>
              <a:ext cx="285261"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2</a:t>
              </a:r>
              <a:endParaRPr lang="en-US" baseline="30000" dirty="0">
                <a:solidFill>
                  <a:srgbClr val="FFFFFF"/>
                </a:solidFill>
                <a:latin typeface="Times New Roman"/>
                <a:cs typeface="Times New Roman"/>
              </a:endParaRPr>
            </a:p>
          </p:txBody>
        </p:sp>
      </p:grpSp>
      <p:cxnSp>
        <p:nvCxnSpPr>
          <p:cNvPr id="76" name="Straight Arrow Connector 75"/>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8" name="Straight Arrow Connector 77"/>
          <p:cNvCxnSpPr/>
          <p:nvPr/>
        </p:nvCxnSpPr>
        <p:spPr bwMode="auto">
          <a:xfrm>
            <a:off x="1460406" y="5253365"/>
            <a:ext cx="2977515"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1" name="Straight Arrow Connector 80"/>
          <p:cNvCxnSpPr/>
          <p:nvPr/>
        </p:nvCxnSpPr>
        <p:spPr bwMode="auto">
          <a:xfrm>
            <a:off x="1460406" y="6208959"/>
            <a:ext cx="2977515"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Elbow Connector 82"/>
          <p:cNvCxnSpPr>
            <a:stCxn id="26" idx="3"/>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4" idx="3"/>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5" name="Content Placeholder 2"/>
          <p:cNvSpPr>
            <a:spLocks noGrp="1"/>
          </p:cNvSpPr>
          <p:nvPr>
            <p:ph idx="1"/>
          </p:nvPr>
        </p:nvSpPr>
        <p:spPr>
          <a:xfrm>
            <a:off x="451635" y="920316"/>
            <a:ext cx="8229600" cy="2217300"/>
          </a:xfrm>
        </p:spPr>
        <p:txBody>
          <a:bodyPr>
            <a:normAutofit fontScale="92500" lnSpcReduction="20000"/>
          </a:bodyPr>
          <a:lstStyle/>
          <a:p>
            <a:r>
              <a:rPr lang="en-US" dirty="0" smtClean="0"/>
              <a:t>Instead of having blocks/obfuscations in 1-1 correspondence, introduce level of indirection</a:t>
            </a:r>
          </a:p>
          <a:p>
            <a:r>
              <a:rPr lang="en-US" dirty="0"/>
              <a:t>Create random bipartite graph between blocks and obfuscations with same degree, </a:t>
            </a:r>
            <a:r>
              <a:rPr lang="en-US" i="1" dirty="0">
                <a:latin typeface="Times New Roman"/>
                <a:cs typeface="Times New Roman"/>
              </a:rPr>
              <a:t>α</a:t>
            </a:r>
            <a:r>
              <a:rPr lang="en-US" dirty="0">
                <a:cs typeface="Calibri"/>
              </a:rPr>
              <a:t>,</a:t>
            </a:r>
            <a:r>
              <a:rPr lang="en-US" dirty="0"/>
              <a:t> for each obfuscation (published in </a:t>
            </a:r>
            <a:r>
              <a:rPr lang="en-US" i="1" dirty="0">
                <a:latin typeface="Times New Roman"/>
                <a:cs typeface="Times New Roman"/>
              </a:rPr>
              <a:t>p</a:t>
            </a:r>
            <a:r>
              <a:rPr lang="en-US" dirty="0"/>
              <a:t> )</a:t>
            </a:r>
          </a:p>
          <a:p>
            <a:endParaRPr lang="en-US" dirty="0"/>
          </a:p>
        </p:txBody>
      </p:sp>
    </p:spTree>
    <p:extLst>
      <p:ext uri="{BB962C8B-B14F-4D97-AF65-F5344CB8AC3E}">
        <p14:creationId xmlns:p14="http://schemas.microsoft.com/office/powerpoint/2010/main" val="27894513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74520"/>
          </a:xfrm>
        </p:spPr>
        <p:txBody>
          <a:bodyPr>
            <a:normAutofit fontScale="90000"/>
          </a:bodyPr>
          <a:lstStyle/>
          <a:p>
            <a:r>
              <a:rPr lang="en-US" dirty="0" smtClean="0"/>
              <a:t>Reducing Required Entropy</a:t>
            </a:r>
            <a:endParaRPr lang="en-US" dirty="0"/>
          </a:p>
        </p:txBody>
      </p:sp>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grpSp>
        <p:nvGrpSpPr>
          <p:cNvPr id="57" name="Group 56"/>
          <p:cNvGrpSpPr/>
          <p:nvPr/>
        </p:nvGrpSpPr>
        <p:grpSpPr>
          <a:xfrm>
            <a:off x="7238071" y="4452071"/>
            <a:ext cx="1648424" cy="325442"/>
            <a:chOff x="3581683" y="5446278"/>
            <a:chExt cx="1648424" cy="325442"/>
          </a:xfrm>
        </p:grpSpPr>
        <p:sp>
          <p:nvSpPr>
            <p:cNvPr id="5" name="Rectangle 4"/>
            <p:cNvSpPr/>
            <p:nvPr/>
          </p:nvSpPr>
          <p:spPr>
            <a:xfrm>
              <a:off x="4248612" y="5446278"/>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Arrow Connector 11"/>
            <p:cNvCxnSpPr/>
            <p:nvPr/>
          </p:nvCxnSpPr>
          <p:spPr bwMode="auto">
            <a:xfrm>
              <a:off x="3581683" y="575694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3" name="Object 12"/>
            <p:cNvGraphicFramePr>
              <a:graphicFrameLocks noChangeAspect="1"/>
            </p:cNvGraphicFramePr>
            <p:nvPr>
              <p:extLst>
                <p:ext uri="{D42A27DB-BD31-4B8C-83A1-F6EECF244321}">
                  <p14:modId xmlns:p14="http://schemas.microsoft.com/office/powerpoint/2010/main" val="3486134193"/>
                </p:ext>
              </p:extLst>
            </p:nvPr>
          </p:nvGraphicFramePr>
          <p:xfrm>
            <a:off x="4323547" y="5465280"/>
            <a:ext cx="242888" cy="287338"/>
          </p:xfrm>
          <a:graphic>
            <a:graphicData uri="http://schemas.openxmlformats.org/presentationml/2006/ole">
              <mc:AlternateContent xmlns:mc="http://schemas.openxmlformats.org/markup-compatibility/2006">
                <mc:Choice xmlns:v="urn:schemas-microsoft-com:vml" Requires="v">
                  <p:oleObj spid="_x0000_s143370"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3547" y="5465280"/>
                          <a:ext cx="242888" cy="287338"/>
                        </a:xfrm>
                        <a:prstGeom prst="rect">
                          <a:avLst/>
                        </a:prstGeom>
                      </p:spPr>
                    </p:pic>
                  </p:oleObj>
                </mc:Fallback>
              </mc:AlternateContent>
            </a:graphicData>
          </a:graphic>
        </p:graphicFrame>
      </p:grp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61" name="Group 60"/>
          <p:cNvGrpSpPr/>
          <p:nvPr/>
        </p:nvGrpSpPr>
        <p:grpSpPr>
          <a:xfrm>
            <a:off x="669757" y="3644789"/>
            <a:ext cx="790647" cy="649445"/>
            <a:chOff x="669757" y="1545947"/>
            <a:chExt cx="790647" cy="649445"/>
          </a:xfrm>
        </p:grpSpPr>
        <p:cxnSp>
          <p:nvCxnSpPr>
            <p:cNvPr id="10" name="Straight Arrow Connector 9"/>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55" name="Group 54"/>
            <p:cNvGrpSpPr/>
            <p:nvPr/>
          </p:nvGrpSpPr>
          <p:grpSpPr>
            <a:xfrm>
              <a:off x="889650" y="1545947"/>
              <a:ext cx="520570" cy="411225"/>
              <a:chOff x="815504" y="4858284"/>
              <a:chExt cx="520570" cy="411225"/>
            </a:xfrm>
          </p:grpSpPr>
          <p:sp>
            <p:nvSpPr>
              <p:cNvPr id="6" name="Rectangle 5"/>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grpSp>
      <p:sp>
        <p:nvSpPr>
          <p:cNvPr id="25" name="Rectangle 24"/>
          <p:cNvSpPr/>
          <p:nvPr/>
        </p:nvSpPr>
        <p:spPr>
          <a:xfrm>
            <a:off x="4440768" y="5860177"/>
            <a:ext cx="1663243"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 </a:t>
            </a:r>
            <a:endParaRPr lang="en-US" i="1" baseline="30000" dirty="0">
              <a:solidFill>
                <a:srgbClr val="FFFFFF"/>
              </a:solidFill>
              <a:latin typeface="Times New Roman"/>
              <a:cs typeface="Times New Roman"/>
            </a:endParaRPr>
          </a:p>
        </p:txBody>
      </p:sp>
      <p:grpSp>
        <p:nvGrpSpPr>
          <p:cNvPr id="56" name="Group 55"/>
          <p:cNvGrpSpPr/>
          <p:nvPr/>
        </p:nvGrpSpPr>
        <p:grpSpPr>
          <a:xfrm>
            <a:off x="4429052" y="4014121"/>
            <a:ext cx="1707051" cy="484949"/>
            <a:chOff x="2620241" y="4742667"/>
            <a:chExt cx="916890" cy="484949"/>
          </a:xfrm>
        </p:grpSpPr>
        <p:sp>
          <p:nvSpPr>
            <p:cNvPr id="26" name="Rectangle 25"/>
            <p:cNvSpPr/>
            <p:nvPr/>
          </p:nvSpPr>
          <p:spPr>
            <a:xfrm>
              <a:off x="2620241" y="4742667"/>
              <a:ext cx="916890"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2620242" y="4805234"/>
              <a:ext cx="279608"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28" name="TextBox 27"/>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sp>
        <p:nvSpPr>
          <p:cNvPr id="46" name="TextBox 45"/>
          <p:cNvSpPr txBox="1"/>
          <p:nvPr/>
        </p:nvSpPr>
        <p:spPr>
          <a:xfrm>
            <a:off x="4437921" y="3534003"/>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7" name="Straight Arrow Connector 46"/>
          <p:cNvCxnSpPr/>
          <p:nvPr/>
        </p:nvCxnSpPr>
        <p:spPr bwMode="auto">
          <a:xfrm>
            <a:off x="5429832" y="3750844"/>
            <a:ext cx="1808239"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2" name="Group 61"/>
          <p:cNvGrpSpPr/>
          <p:nvPr/>
        </p:nvGrpSpPr>
        <p:grpSpPr>
          <a:xfrm>
            <a:off x="656390" y="4615899"/>
            <a:ext cx="790647" cy="649445"/>
            <a:chOff x="669757" y="1545947"/>
            <a:chExt cx="790647" cy="649445"/>
          </a:xfrm>
        </p:grpSpPr>
        <p:cxnSp>
          <p:nvCxnSpPr>
            <p:cNvPr id="63" name="Straight Arrow Connector 62"/>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4" name="Group 63"/>
            <p:cNvGrpSpPr/>
            <p:nvPr/>
          </p:nvGrpSpPr>
          <p:grpSpPr>
            <a:xfrm>
              <a:off x="889650" y="1545947"/>
              <a:ext cx="520570" cy="411225"/>
              <a:chOff x="815504" y="4858284"/>
              <a:chExt cx="520570" cy="411225"/>
            </a:xfrm>
          </p:grpSpPr>
          <p:sp>
            <p:nvSpPr>
              <p:cNvPr id="65" name="Rectangle 64"/>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TextBox 65"/>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2</a:t>
                </a:r>
                <a:endParaRPr lang="en-US" baseline="30000" dirty="0">
                  <a:solidFill>
                    <a:srgbClr val="FFFFFF"/>
                  </a:solidFill>
                  <a:latin typeface="Times New Roman"/>
                  <a:cs typeface="Times New Roman"/>
                </a:endParaRPr>
              </a:p>
            </p:txBody>
          </p:sp>
        </p:grpSp>
      </p:grpSp>
      <p:grpSp>
        <p:nvGrpSpPr>
          <p:cNvPr id="67" name="Group 66"/>
          <p:cNvGrpSpPr/>
          <p:nvPr/>
        </p:nvGrpSpPr>
        <p:grpSpPr>
          <a:xfrm>
            <a:off x="656390" y="5664691"/>
            <a:ext cx="790647" cy="555869"/>
            <a:chOff x="669757" y="1545947"/>
            <a:chExt cx="790647" cy="555869"/>
          </a:xfrm>
        </p:grpSpPr>
        <p:cxnSp>
          <p:nvCxnSpPr>
            <p:cNvPr id="68" name="Straight Arrow Connector 67"/>
            <p:cNvCxnSpPr/>
            <p:nvPr/>
          </p:nvCxnSpPr>
          <p:spPr bwMode="auto">
            <a:xfrm flipV="1">
              <a:off x="669757" y="2090215"/>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9" name="Group 68"/>
            <p:cNvGrpSpPr/>
            <p:nvPr/>
          </p:nvGrpSpPr>
          <p:grpSpPr>
            <a:xfrm>
              <a:off x="889650" y="1545947"/>
              <a:ext cx="520570" cy="411225"/>
              <a:chOff x="815504" y="4858284"/>
              <a:chExt cx="520570" cy="411225"/>
            </a:xfrm>
          </p:grpSpPr>
          <p:sp>
            <p:nvSpPr>
              <p:cNvPr id="70" name="Rectangle 69"/>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TextBox 70"/>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k</a:t>
                </a:r>
                <a:endParaRPr lang="en-US" baseline="30000" dirty="0">
                  <a:solidFill>
                    <a:srgbClr val="FFFFFF"/>
                  </a:solidFill>
                  <a:latin typeface="Times New Roman"/>
                  <a:cs typeface="Times New Roman"/>
                </a:endParaRPr>
              </a:p>
            </p:txBody>
          </p:sp>
        </p:grpSp>
      </p:grpSp>
      <p:sp>
        <p:nvSpPr>
          <p:cNvPr id="72" name="TextBox 71"/>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grpSp>
        <p:nvGrpSpPr>
          <p:cNvPr id="73" name="Group 72"/>
          <p:cNvGrpSpPr/>
          <p:nvPr/>
        </p:nvGrpSpPr>
        <p:grpSpPr>
          <a:xfrm>
            <a:off x="4454136" y="4970545"/>
            <a:ext cx="1681967" cy="484949"/>
            <a:chOff x="2620242" y="4742667"/>
            <a:chExt cx="679937" cy="484949"/>
          </a:xfrm>
        </p:grpSpPr>
        <p:sp>
          <p:nvSpPr>
            <p:cNvPr id="74" name="Rectangle 73"/>
            <p:cNvSpPr/>
            <p:nvPr/>
          </p:nvSpPr>
          <p:spPr>
            <a:xfrm>
              <a:off x="2620242" y="4742667"/>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Rectangle 74"/>
            <p:cNvSpPr/>
            <p:nvPr/>
          </p:nvSpPr>
          <p:spPr>
            <a:xfrm>
              <a:off x="2620242" y="4805234"/>
              <a:ext cx="285261"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2</a:t>
              </a:r>
              <a:endParaRPr lang="en-US" baseline="30000" dirty="0">
                <a:solidFill>
                  <a:srgbClr val="FFFFFF"/>
                </a:solidFill>
                <a:latin typeface="Times New Roman"/>
                <a:cs typeface="Times New Roman"/>
              </a:endParaRPr>
            </a:p>
          </p:txBody>
        </p:sp>
      </p:grpSp>
      <p:cxnSp>
        <p:nvCxnSpPr>
          <p:cNvPr id="83" name="Elbow Connector 82"/>
          <p:cNvCxnSpPr>
            <a:stCxn id="26" idx="3"/>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4" idx="3"/>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5" name="Content Placeholder 2"/>
          <p:cNvSpPr>
            <a:spLocks noGrp="1"/>
          </p:cNvSpPr>
          <p:nvPr>
            <p:ph idx="1"/>
          </p:nvPr>
        </p:nvSpPr>
        <p:spPr>
          <a:xfrm>
            <a:off x="451635" y="920316"/>
            <a:ext cx="8229600" cy="2217300"/>
          </a:xfrm>
        </p:spPr>
        <p:txBody>
          <a:bodyPr>
            <a:normAutofit fontScale="92500" lnSpcReduction="20000"/>
          </a:bodyPr>
          <a:lstStyle/>
          <a:p>
            <a:r>
              <a:rPr lang="en-US" dirty="0" smtClean="0"/>
              <a:t>Instead of having blocks/obfuscations in 1-1 correspondence, introduce level of indirection</a:t>
            </a:r>
          </a:p>
          <a:p>
            <a:r>
              <a:rPr lang="en-US" dirty="0"/>
              <a:t>Create random bipartite graph between blocks and obfuscations with same degree, </a:t>
            </a:r>
            <a:r>
              <a:rPr lang="en-US" i="1" dirty="0">
                <a:latin typeface="Times New Roman"/>
                <a:cs typeface="Times New Roman"/>
              </a:rPr>
              <a:t>α</a:t>
            </a:r>
            <a:r>
              <a:rPr lang="en-US" dirty="0">
                <a:cs typeface="Calibri"/>
              </a:rPr>
              <a:t>,</a:t>
            </a:r>
            <a:r>
              <a:rPr lang="en-US" dirty="0"/>
              <a:t> for each obfuscation (published in </a:t>
            </a:r>
            <a:r>
              <a:rPr lang="en-US" i="1" dirty="0">
                <a:latin typeface="Times New Roman"/>
                <a:cs typeface="Times New Roman"/>
              </a:rPr>
              <a:t>p</a:t>
            </a:r>
            <a:r>
              <a:rPr lang="en-US" dirty="0"/>
              <a:t> )</a:t>
            </a:r>
          </a:p>
          <a:p>
            <a:endParaRPr lang="en-US" dirty="0"/>
          </a:p>
        </p:txBody>
      </p:sp>
    </p:spTree>
    <p:extLst>
      <p:ext uri="{BB962C8B-B14F-4D97-AF65-F5344CB8AC3E}">
        <p14:creationId xmlns:p14="http://schemas.microsoft.com/office/powerpoint/2010/main" val="14133152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74520"/>
          </a:xfrm>
        </p:spPr>
        <p:txBody>
          <a:bodyPr>
            <a:normAutofit fontScale="90000"/>
          </a:bodyPr>
          <a:lstStyle/>
          <a:p>
            <a:r>
              <a:rPr lang="en-US" dirty="0" smtClean="0"/>
              <a:t>Reducing Required Entropy</a:t>
            </a:r>
            <a:endParaRPr lang="en-US" dirty="0"/>
          </a:p>
        </p:txBody>
      </p:sp>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grpSp>
        <p:nvGrpSpPr>
          <p:cNvPr id="57" name="Group 56"/>
          <p:cNvGrpSpPr/>
          <p:nvPr/>
        </p:nvGrpSpPr>
        <p:grpSpPr>
          <a:xfrm>
            <a:off x="7238071" y="4452071"/>
            <a:ext cx="1648424" cy="325442"/>
            <a:chOff x="3581683" y="5446278"/>
            <a:chExt cx="1648424" cy="325442"/>
          </a:xfrm>
        </p:grpSpPr>
        <p:sp>
          <p:nvSpPr>
            <p:cNvPr id="5" name="Rectangle 4"/>
            <p:cNvSpPr/>
            <p:nvPr/>
          </p:nvSpPr>
          <p:spPr>
            <a:xfrm>
              <a:off x="4248612" y="5446278"/>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Arrow Connector 11"/>
            <p:cNvCxnSpPr/>
            <p:nvPr/>
          </p:nvCxnSpPr>
          <p:spPr bwMode="auto">
            <a:xfrm>
              <a:off x="3581683" y="575694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3" name="Object 12"/>
            <p:cNvGraphicFramePr>
              <a:graphicFrameLocks noChangeAspect="1"/>
            </p:cNvGraphicFramePr>
            <p:nvPr>
              <p:extLst>
                <p:ext uri="{D42A27DB-BD31-4B8C-83A1-F6EECF244321}">
                  <p14:modId xmlns:p14="http://schemas.microsoft.com/office/powerpoint/2010/main" val="1911960672"/>
                </p:ext>
              </p:extLst>
            </p:nvPr>
          </p:nvGraphicFramePr>
          <p:xfrm>
            <a:off x="4323547" y="5465280"/>
            <a:ext cx="242888" cy="287338"/>
          </p:xfrm>
          <a:graphic>
            <a:graphicData uri="http://schemas.openxmlformats.org/presentationml/2006/ole">
              <mc:AlternateContent xmlns:mc="http://schemas.openxmlformats.org/markup-compatibility/2006">
                <mc:Choice xmlns:v="urn:schemas-microsoft-com:vml" Requires="v">
                  <p:oleObj spid="_x0000_s144394"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3547" y="5465280"/>
                          <a:ext cx="242888" cy="287338"/>
                        </a:xfrm>
                        <a:prstGeom prst="rect">
                          <a:avLst/>
                        </a:prstGeom>
                      </p:spPr>
                    </p:pic>
                  </p:oleObj>
                </mc:Fallback>
              </mc:AlternateContent>
            </a:graphicData>
          </a:graphic>
        </p:graphicFrame>
      </p:grp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61" name="Group 60"/>
          <p:cNvGrpSpPr/>
          <p:nvPr/>
        </p:nvGrpSpPr>
        <p:grpSpPr>
          <a:xfrm>
            <a:off x="669757" y="3644789"/>
            <a:ext cx="790647" cy="649445"/>
            <a:chOff x="669757" y="1545947"/>
            <a:chExt cx="790647" cy="649445"/>
          </a:xfrm>
        </p:grpSpPr>
        <p:cxnSp>
          <p:nvCxnSpPr>
            <p:cNvPr id="10" name="Straight Arrow Connector 9"/>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55" name="Group 54"/>
            <p:cNvGrpSpPr/>
            <p:nvPr/>
          </p:nvGrpSpPr>
          <p:grpSpPr>
            <a:xfrm>
              <a:off x="889650" y="1545947"/>
              <a:ext cx="520570" cy="411225"/>
              <a:chOff x="815504" y="4858284"/>
              <a:chExt cx="520570" cy="411225"/>
            </a:xfrm>
          </p:grpSpPr>
          <p:sp>
            <p:nvSpPr>
              <p:cNvPr id="6" name="Rectangle 5"/>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grpSp>
      <p:sp>
        <p:nvSpPr>
          <p:cNvPr id="25" name="Rectangle 24"/>
          <p:cNvSpPr/>
          <p:nvPr/>
        </p:nvSpPr>
        <p:spPr>
          <a:xfrm>
            <a:off x="4440768" y="5860177"/>
            <a:ext cx="1663243"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 </a:t>
            </a:r>
            <a:endParaRPr lang="en-US" i="1" baseline="30000" dirty="0">
              <a:solidFill>
                <a:srgbClr val="FFFFFF"/>
              </a:solidFill>
              <a:latin typeface="Times New Roman"/>
              <a:cs typeface="Times New Roman"/>
            </a:endParaRPr>
          </a:p>
        </p:txBody>
      </p:sp>
      <p:grpSp>
        <p:nvGrpSpPr>
          <p:cNvPr id="56" name="Group 55"/>
          <p:cNvGrpSpPr/>
          <p:nvPr/>
        </p:nvGrpSpPr>
        <p:grpSpPr>
          <a:xfrm>
            <a:off x="4429052" y="4014121"/>
            <a:ext cx="1707051" cy="484949"/>
            <a:chOff x="2620241" y="4742667"/>
            <a:chExt cx="916890" cy="484949"/>
          </a:xfrm>
        </p:grpSpPr>
        <p:sp>
          <p:nvSpPr>
            <p:cNvPr id="26" name="Rectangle 25"/>
            <p:cNvSpPr/>
            <p:nvPr/>
          </p:nvSpPr>
          <p:spPr>
            <a:xfrm>
              <a:off x="2620241" y="4742667"/>
              <a:ext cx="916890"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2620242" y="4805234"/>
              <a:ext cx="279608"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28" name="TextBox 27"/>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sp>
        <p:nvSpPr>
          <p:cNvPr id="46" name="TextBox 45"/>
          <p:cNvSpPr txBox="1"/>
          <p:nvPr/>
        </p:nvSpPr>
        <p:spPr>
          <a:xfrm>
            <a:off x="4437921" y="3534003"/>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7" name="Straight Arrow Connector 46"/>
          <p:cNvCxnSpPr/>
          <p:nvPr/>
        </p:nvCxnSpPr>
        <p:spPr bwMode="auto">
          <a:xfrm>
            <a:off x="5429832" y="3750844"/>
            <a:ext cx="1808239"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2" name="Group 61"/>
          <p:cNvGrpSpPr/>
          <p:nvPr/>
        </p:nvGrpSpPr>
        <p:grpSpPr>
          <a:xfrm>
            <a:off x="656390" y="4615899"/>
            <a:ext cx="790647" cy="649445"/>
            <a:chOff x="669757" y="1545947"/>
            <a:chExt cx="790647" cy="649445"/>
          </a:xfrm>
        </p:grpSpPr>
        <p:cxnSp>
          <p:nvCxnSpPr>
            <p:cNvPr id="63" name="Straight Arrow Connector 62"/>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4" name="Group 63"/>
            <p:cNvGrpSpPr/>
            <p:nvPr/>
          </p:nvGrpSpPr>
          <p:grpSpPr>
            <a:xfrm>
              <a:off x="889650" y="1545947"/>
              <a:ext cx="520570" cy="411225"/>
              <a:chOff x="815504" y="4858284"/>
              <a:chExt cx="520570" cy="411225"/>
            </a:xfrm>
          </p:grpSpPr>
          <p:sp>
            <p:nvSpPr>
              <p:cNvPr id="65" name="Rectangle 64"/>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TextBox 65"/>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2</a:t>
                </a:r>
                <a:endParaRPr lang="en-US" baseline="30000" dirty="0">
                  <a:solidFill>
                    <a:srgbClr val="FFFFFF"/>
                  </a:solidFill>
                  <a:latin typeface="Times New Roman"/>
                  <a:cs typeface="Times New Roman"/>
                </a:endParaRPr>
              </a:p>
            </p:txBody>
          </p:sp>
        </p:grpSp>
      </p:grpSp>
      <p:grpSp>
        <p:nvGrpSpPr>
          <p:cNvPr id="67" name="Group 66"/>
          <p:cNvGrpSpPr/>
          <p:nvPr/>
        </p:nvGrpSpPr>
        <p:grpSpPr>
          <a:xfrm>
            <a:off x="656390" y="5664691"/>
            <a:ext cx="790647" cy="555869"/>
            <a:chOff x="669757" y="1545947"/>
            <a:chExt cx="790647" cy="555869"/>
          </a:xfrm>
        </p:grpSpPr>
        <p:cxnSp>
          <p:nvCxnSpPr>
            <p:cNvPr id="68" name="Straight Arrow Connector 67"/>
            <p:cNvCxnSpPr/>
            <p:nvPr/>
          </p:nvCxnSpPr>
          <p:spPr bwMode="auto">
            <a:xfrm flipV="1">
              <a:off x="669757" y="2090215"/>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9" name="Group 68"/>
            <p:cNvGrpSpPr/>
            <p:nvPr/>
          </p:nvGrpSpPr>
          <p:grpSpPr>
            <a:xfrm>
              <a:off x="889650" y="1545947"/>
              <a:ext cx="520570" cy="411225"/>
              <a:chOff x="815504" y="4858284"/>
              <a:chExt cx="520570" cy="411225"/>
            </a:xfrm>
          </p:grpSpPr>
          <p:sp>
            <p:nvSpPr>
              <p:cNvPr id="70" name="Rectangle 69"/>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TextBox 70"/>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k</a:t>
                </a:r>
                <a:endParaRPr lang="en-US" baseline="30000" dirty="0">
                  <a:solidFill>
                    <a:srgbClr val="FFFFFF"/>
                  </a:solidFill>
                  <a:latin typeface="Times New Roman"/>
                  <a:cs typeface="Times New Roman"/>
                </a:endParaRPr>
              </a:p>
            </p:txBody>
          </p:sp>
        </p:grpSp>
      </p:grpSp>
      <p:sp>
        <p:nvSpPr>
          <p:cNvPr id="72" name="TextBox 71"/>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grpSp>
        <p:nvGrpSpPr>
          <p:cNvPr id="73" name="Group 72"/>
          <p:cNvGrpSpPr/>
          <p:nvPr/>
        </p:nvGrpSpPr>
        <p:grpSpPr>
          <a:xfrm>
            <a:off x="4454136" y="4970545"/>
            <a:ext cx="1681967" cy="484949"/>
            <a:chOff x="2620242" y="4742667"/>
            <a:chExt cx="679937" cy="484949"/>
          </a:xfrm>
        </p:grpSpPr>
        <p:sp>
          <p:nvSpPr>
            <p:cNvPr id="74" name="Rectangle 73"/>
            <p:cNvSpPr/>
            <p:nvPr/>
          </p:nvSpPr>
          <p:spPr>
            <a:xfrm>
              <a:off x="2620242" y="4742667"/>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Rectangle 74"/>
            <p:cNvSpPr/>
            <p:nvPr/>
          </p:nvSpPr>
          <p:spPr>
            <a:xfrm>
              <a:off x="2620242" y="4805234"/>
              <a:ext cx="285261"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2</a:t>
              </a:r>
              <a:endParaRPr lang="en-US" baseline="30000" dirty="0">
                <a:solidFill>
                  <a:srgbClr val="FFFFFF"/>
                </a:solidFill>
                <a:latin typeface="Times New Roman"/>
                <a:cs typeface="Times New Roman"/>
              </a:endParaRPr>
            </a:p>
          </p:txBody>
        </p:sp>
      </p:grpSp>
      <p:cxnSp>
        <p:nvCxnSpPr>
          <p:cNvPr id="76" name="Straight Arrow Connector 75"/>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8" name="Straight Arrow Connector 77"/>
          <p:cNvCxnSpPr>
            <a:endCxn id="26" idx="1"/>
          </p:cNvCxnSpPr>
          <p:nvPr/>
        </p:nvCxnSpPr>
        <p:spPr bwMode="auto">
          <a:xfrm flipV="1">
            <a:off x="1460406" y="4256596"/>
            <a:ext cx="2968646" cy="99676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Elbow Connector 82"/>
          <p:cNvCxnSpPr>
            <a:stCxn id="26" idx="3"/>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4" idx="3"/>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5" name="Content Placeholder 2"/>
          <p:cNvSpPr>
            <a:spLocks noGrp="1"/>
          </p:cNvSpPr>
          <p:nvPr>
            <p:ph idx="1"/>
          </p:nvPr>
        </p:nvSpPr>
        <p:spPr>
          <a:xfrm>
            <a:off x="451635" y="920316"/>
            <a:ext cx="8229600" cy="2217300"/>
          </a:xfrm>
        </p:spPr>
        <p:txBody>
          <a:bodyPr>
            <a:normAutofit fontScale="92500" lnSpcReduction="20000"/>
          </a:bodyPr>
          <a:lstStyle/>
          <a:p>
            <a:r>
              <a:rPr lang="en-US" dirty="0" smtClean="0"/>
              <a:t>Instead of having blocks/obfuscations in 1-1 correspondence, introduce level of indirection</a:t>
            </a:r>
          </a:p>
          <a:p>
            <a:r>
              <a:rPr lang="en-US" dirty="0" smtClean="0"/>
              <a:t>Create random bipartite graph between blocks and obfuscations with same degree, </a:t>
            </a:r>
            <a:r>
              <a:rPr lang="en-US" i="1" dirty="0" smtClean="0">
                <a:latin typeface="Times New Roman"/>
                <a:cs typeface="Times New Roman"/>
              </a:rPr>
              <a:t>α</a:t>
            </a:r>
            <a:r>
              <a:rPr lang="en-US" dirty="0" smtClean="0">
                <a:latin typeface="Calibri"/>
                <a:cs typeface="Calibri"/>
              </a:rPr>
              <a:t>,</a:t>
            </a:r>
            <a:r>
              <a:rPr lang="en-US" dirty="0" smtClean="0"/>
              <a:t> for each obfuscation (</a:t>
            </a:r>
            <a:r>
              <a:rPr lang="en-US" dirty="0"/>
              <a:t>published in </a:t>
            </a:r>
            <a:r>
              <a:rPr lang="en-US" i="1" dirty="0">
                <a:latin typeface="Times New Roman"/>
                <a:cs typeface="Times New Roman"/>
              </a:rPr>
              <a:t>p</a:t>
            </a:r>
            <a:r>
              <a:rPr lang="en-US" dirty="0"/>
              <a:t> )</a:t>
            </a:r>
          </a:p>
          <a:p>
            <a:endParaRPr lang="en-US" dirty="0"/>
          </a:p>
        </p:txBody>
      </p:sp>
      <p:cxnSp>
        <p:nvCxnSpPr>
          <p:cNvPr id="48" name="Straight Arrow Connector 47"/>
          <p:cNvCxnSpPr>
            <a:endCxn id="26" idx="1"/>
          </p:cNvCxnSpPr>
          <p:nvPr/>
        </p:nvCxnSpPr>
        <p:spPr bwMode="auto">
          <a:xfrm flipV="1">
            <a:off x="1460406" y="4256596"/>
            <a:ext cx="2968646" cy="122509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1" name="Straight Arrow Connector 50"/>
          <p:cNvCxnSpPr>
            <a:endCxn id="26" idx="1"/>
          </p:cNvCxnSpPr>
          <p:nvPr/>
        </p:nvCxnSpPr>
        <p:spPr bwMode="auto">
          <a:xfrm flipV="1">
            <a:off x="1460406" y="4256596"/>
            <a:ext cx="2968646" cy="14606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4" name="Straight Arrow Connector 53"/>
          <p:cNvCxnSpPr>
            <a:endCxn id="74" idx="1"/>
          </p:cNvCxnSpPr>
          <p:nvPr/>
        </p:nvCxnSpPr>
        <p:spPr bwMode="auto">
          <a:xfrm flipV="1">
            <a:off x="1460406" y="5213020"/>
            <a:ext cx="2993730" cy="4072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2" name="Straight Arrow Connector 51"/>
          <p:cNvCxnSpPr>
            <a:endCxn id="74" idx="1"/>
          </p:cNvCxnSpPr>
          <p:nvPr/>
        </p:nvCxnSpPr>
        <p:spPr bwMode="auto">
          <a:xfrm flipV="1">
            <a:off x="1509108" y="5213020"/>
            <a:ext cx="2945028" cy="2686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9" name="Straight Arrow Connector 58"/>
          <p:cNvCxnSpPr>
            <a:endCxn id="74" idx="1"/>
          </p:cNvCxnSpPr>
          <p:nvPr/>
        </p:nvCxnSpPr>
        <p:spPr bwMode="auto">
          <a:xfrm flipV="1">
            <a:off x="1447037" y="5213020"/>
            <a:ext cx="3007099" cy="64715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0" name="Straight Arrow Connector 59"/>
          <p:cNvCxnSpPr>
            <a:endCxn id="74" idx="1"/>
          </p:cNvCxnSpPr>
          <p:nvPr/>
        </p:nvCxnSpPr>
        <p:spPr bwMode="auto">
          <a:xfrm flipV="1">
            <a:off x="1460406" y="5213020"/>
            <a:ext cx="2993730" cy="99594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7" name="Straight Arrow Connector 76"/>
          <p:cNvCxnSpPr>
            <a:endCxn id="25" idx="1"/>
          </p:cNvCxnSpPr>
          <p:nvPr/>
        </p:nvCxnSpPr>
        <p:spPr bwMode="auto">
          <a:xfrm>
            <a:off x="1447037" y="5253744"/>
            <a:ext cx="2993731" cy="84890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9" name="Straight Arrow Connector 78"/>
          <p:cNvCxnSpPr>
            <a:endCxn id="25" idx="1"/>
          </p:cNvCxnSpPr>
          <p:nvPr/>
        </p:nvCxnSpPr>
        <p:spPr bwMode="auto">
          <a:xfrm>
            <a:off x="1447037" y="4668482"/>
            <a:ext cx="2993731" cy="14341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0" name="Straight Arrow Connector 79"/>
          <p:cNvCxnSpPr>
            <a:endCxn id="25" idx="1"/>
          </p:cNvCxnSpPr>
          <p:nvPr/>
        </p:nvCxnSpPr>
        <p:spPr bwMode="auto">
          <a:xfrm>
            <a:off x="1447037" y="5717274"/>
            <a:ext cx="2993731" cy="3853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Tree>
    <p:extLst>
      <p:ext uri="{BB962C8B-B14F-4D97-AF65-F5344CB8AC3E}">
        <p14:creationId xmlns:p14="http://schemas.microsoft.com/office/powerpoint/2010/main" val="19840558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74520"/>
          </a:xfrm>
        </p:spPr>
        <p:txBody>
          <a:bodyPr>
            <a:normAutofit fontScale="90000"/>
          </a:bodyPr>
          <a:lstStyle/>
          <a:p>
            <a:r>
              <a:rPr lang="en-US" dirty="0" smtClean="0"/>
              <a:t>Reducing Required Entropy</a:t>
            </a:r>
            <a:endParaRPr lang="en-US" dirty="0"/>
          </a:p>
        </p:txBody>
      </p:sp>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grpSp>
        <p:nvGrpSpPr>
          <p:cNvPr id="57" name="Group 56"/>
          <p:cNvGrpSpPr/>
          <p:nvPr/>
        </p:nvGrpSpPr>
        <p:grpSpPr>
          <a:xfrm>
            <a:off x="7238071" y="4452071"/>
            <a:ext cx="1648424" cy="325442"/>
            <a:chOff x="3581683" y="5446278"/>
            <a:chExt cx="1648424" cy="325442"/>
          </a:xfrm>
        </p:grpSpPr>
        <p:sp>
          <p:nvSpPr>
            <p:cNvPr id="5" name="Rectangle 4"/>
            <p:cNvSpPr/>
            <p:nvPr/>
          </p:nvSpPr>
          <p:spPr>
            <a:xfrm>
              <a:off x="4248612" y="5446278"/>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Arrow Connector 11"/>
            <p:cNvCxnSpPr/>
            <p:nvPr/>
          </p:nvCxnSpPr>
          <p:spPr bwMode="auto">
            <a:xfrm>
              <a:off x="3581683" y="575694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3" name="Object 12"/>
            <p:cNvGraphicFramePr>
              <a:graphicFrameLocks noChangeAspect="1"/>
            </p:cNvGraphicFramePr>
            <p:nvPr>
              <p:extLst>
                <p:ext uri="{D42A27DB-BD31-4B8C-83A1-F6EECF244321}">
                  <p14:modId xmlns:p14="http://schemas.microsoft.com/office/powerpoint/2010/main" val="3811396574"/>
                </p:ext>
              </p:extLst>
            </p:nvPr>
          </p:nvGraphicFramePr>
          <p:xfrm>
            <a:off x="4323547" y="5465280"/>
            <a:ext cx="242888" cy="287338"/>
          </p:xfrm>
          <a:graphic>
            <a:graphicData uri="http://schemas.openxmlformats.org/presentationml/2006/ole">
              <mc:AlternateContent xmlns:mc="http://schemas.openxmlformats.org/markup-compatibility/2006">
                <mc:Choice xmlns:v="urn:schemas-microsoft-com:vml" Requires="v">
                  <p:oleObj spid="_x0000_s145418"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3547" y="5465280"/>
                          <a:ext cx="242888" cy="287338"/>
                        </a:xfrm>
                        <a:prstGeom prst="rect">
                          <a:avLst/>
                        </a:prstGeom>
                      </p:spPr>
                    </p:pic>
                  </p:oleObj>
                </mc:Fallback>
              </mc:AlternateContent>
            </a:graphicData>
          </a:graphic>
        </p:graphicFrame>
      </p:grp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61" name="Group 60"/>
          <p:cNvGrpSpPr/>
          <p:nvPr/>
        </p:nvGrpSpPr>
        <p:grpSpPr>
          <a:xfrm>
            <a:off x="669757" y="3644789"/>
            <a:ext cx="790647" cy="649445"/>
            <a:chOff x="669757" y="1545947"/>
            <a:chExt cx="790647" cy="649445"/>
          </a:xfrm>
        </p:grpSpPr>
        <p:cxnSp>
          <p:nvCxnSpPr>
            <p:cNvPr id="10" name="Straight Arrow Connector 9"/>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55" name="Group 54"/>
            <p:cNvGrpSpPr/>
            <p:nvPr/>
          </p:nvGrpSpPr>
          <p:grpSpPr>
            <a:xfrm>
              <a:off x="889650" y="1545947"/>
              <a:ext cx="520570" cy="411225"/>
              <a:chOff x="815504" y="4858284"/>
              <a:chExt cx="520570" cy="411225"/>
            </a:xfrm>
          </p:grpSpPr>
          <p:sp>
            <p:nvSpPr>
              <p:cNvPr id="6" name="Rectangle 5"/>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grpSp>
      <p:sp>
        <p:nvSpPr>
          <p:cNvPr id="25" name="Rectangle 24"/>
          <p:cNvSpPr/>
          <p:nvPr/>
        </p:nvSpPr>
        <p:spPr>
          <a:xfrm>
            <a:off x="4440768" y="5860177"/>
            <a:ext cx="1663243"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 </a:t>
            </a:r>
            <a:endParaRPr lang="en-US" i="1" baseline="30000" dirty="0">
              <a:solidFill>
                <a:srgbClr val="FFFFFF"/>
              </a:solidFill>
              <a:latin typeface="Times New Roman"/>
              <a:cs typeface="Times New Roman"/>
            </a:endParaRPr>
          </a:p>
        </p:txBody>
      </p:sp>
      <p:grpSp>
        <p:nvGrpSpPr>
          <p:cNvPr id="56" name="Group 55"/>
          <p:cNvGrpSpPr/>
          <p:nvPr/>
        </p:nvGrpSpPr>
        <p:grpSpPr>
          <a:xfrm>
            <a:off x="4429057" y="4014121"/>
            <a:ext cx="1726169" cy="484949"/>
            <a:chOff x="2620241" y="4742667"/>
            <a:chExt cx="927158" cy="484949"/>
          </a:xfrm>
        </p:grpSpPr>
        <p:sp>
          <p:nvSpPr>
            <p:cNvPr id="26" name="Rectangle 25"/>
            <p:cNvSpPr/>
            <p:nvPr/>
          </p:nvSpPr>
          <p:spPr>
            <a:xfrm>
              <a:off x="2620241" y="4742667"/>
              <a:ext cx="916890"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2620242" y="4805234"/>
              <a:ext cx="927157"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2</a:t>
              </a:r>
              <a:r>
                <a:rPr lang="en-US" dirty="0" smtClean="0">
                  <a:solidFill>
                    <a:srgbClr val="FFFFFF"/>
                  </a:solidFill>
                  <a:latin typeface="Times New Roman"/>
                  <a:cs typeface="Times New Roman"/>
                </a:rPr>
                <a:t>,</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4</a:t>
              </a:r>
              <a:r>
                <a:rPr lang="en-US" dirty="0" smtClean="0">
                  <a:solidFill>
                    <a:srgbClr val="FFFFFF"/>
                  </a:solidFill>
                  <a:latin typeface="Times New Roman"/>
                  <a:cs typeface="Times New Roman"/>
                </a:rPr>
                <a:t>,</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10</a:t>
              </a:r>
              <a:endParaRPr lang="en-US" baseline="30000" dirty="0">
                <a:solidFill>
                  <a:srgbClr val="FFFFFF"/>
                </a:solidFill>
                <a:latin typeface="Times New Roman"/>
                <a:cs typeface="Times New Roman"/>
              </a:endParaRPr>
            </a:p>
          </p:txBody>
        </p:sp>
      </p:grpSp>
      <p:sp>
        <p:nvSpPr>
          <p:cNvPr id="28" name="TextBox 27"/>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sp>
        <p:nvSpPr>
          <p:cNvPr id="46" name="TextBox 45"/>
          <p:cNvSpPr txBox="1"/>
          <p:nvPr/>
        </p:nvSpPr>
        <p:spPr>
          <a:xfrm>
            <a:off x="4437921" y="3534003"/>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7" name="Straight Arrow Connector 46"/>
          <p:cNvCxnSpPr/>
          <p:nvPr/>
        </p:nvCxnSpPr>
        <p:spPr bwMode="auto">
          <a:xfrm>
            <a:off x="5429832" y="3750844"/>
            <a:ext cx="1808239"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2" name="Group 61"/>
          <p:cNvGrpSpPr/>
          <p:nvPr/>
        </p:nvGrpSpPr>
        <p:grpSpPr>
          <a:xfrm>
            <a:off x="656390" y="4615899"/>
            <a:ext cx="790647" cy="649445"/>
            <a:chOff x="669757" y="1545947"/>
            <a:chExt cx="790647" cy="649445"/>
          </a:xfrm>
        </p:grpSpPr>
        <p:cxnSp>
          <p:nvCxnSpPr>
            <p:cNvPr id="63" name="Straight Arrow Connector 62"/>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4" name="Group 63"/>
            <p:cNvGrpSpPr/>
            <p:nvPr/>
          </p:nvGrpSpPr>
          <p:grpSpPr>
            <a:xfrm>
              <a:off x="889650" y="1545947"/>
              <a:ext cx="520570" cy="411225"/>
              <a:chOff x="815504" y="4858284"/>
              <a:chExt cx="520570" cy="411225"/>
            </a:xfrm>
          </p:grpSpPr>
          <p:sp>
            <p:nvSpPr>
              <p:cNvPr id="65" name="Rectangle 64"/>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TextBox 65"/>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2</a:t>
                </a:r>
                <a:endParaRPr lang="en-US" baseline="30000" dirty="0">
                  <a:solidFill>
                    <a:srgbClr val="FFFFFF"/>
                  </a:solidFill>
                  <a:latin typeface="Times New Roman"/>
                  <a:cs typeface="Times New Roman"/>
                </a:endParaRPr>
              </a:p>
            </p:txBody>
          </p:sp>
        </p:grpSp>
      </p:grpSp>
      <p:grpSp>
        <p:nvGrpSpPr>
          <p:cNvPr id="67" name="Group 66"/>
          <p:cNvGrpSpPr/>
          <p:nvPr/>
        </p:nvGrpSpPr>
        <p:grpSpPr>
          <a:xfrm>
            <a:off x="656390" y="5664691"/>
            <a:ext cx="790647" cy="555869"/>
            <a:chOff x="669757" y="1545947"/>
            <a:chExt cx="790647" cy="555869"/>
          </a:xfrm>
        </p:grpSpPr>
        <p:cxnSp>
          <p:nvCxnSpPr>
            <p:cNvPr id="68" name="Straight Arrow Connector 67"/>
            <p:cNvCxnSpPr/>
            <p:nvPr/>
          </p:nvCxnSpPr>
          <p:spPr bwMode="auto">
            <a:xfrm flipV="1">
              <a:off x="669757" y="2090215"/>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9" name="Group 68"/>
            <p:cNvGrpSpPr/>
            <p:nvPr/>
          </p:nvGrpSpPr>
          <p:grpSpPr>
            <a:xfrm>
              <a:off x="889650" y="1545947"/>
              <a:ext cx="520570" cy="411225"/>
              <a:chOff x="815504" y="4858284"/>
              <a:chExt cx="520570" cy="411225"/>
            </a:xfrm>
          </p:grpSpPr>
          <p:sp>
            <p:nvSpPr>
              <p:cNvPr id="70" name="Rectangle 69"/>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TextBox 70"/>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k</a:t>
                </a:r>
                <a:endParaRPr lang="en-US" baseline="30000" dirty="0">
                  <a:solidFill>
                    <a:srgbClr val="FFFFFF"/>
                  </a:solidFill>
                  <a:latin typeface="Times New Roman"/>
                  <a:cs typeface="Times New Roman"/>
                </a:endParaRPr>
              </a:p>
            </p:txBody>
          </p:sp>
        </p:grpSp>
      </p:grpSp>
      <p:sp>
        <p:nvSpPr>
          <p:cNvPr id="72" name="TextBox 71"/>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grpSp>
        <p:nvGrpSpPr>
          <p:cNvPr id="73" name="Group 72"/>
          <p:cNvGrpSpPr/>
          <p:nvPr/>
        </p:nvGrpSpPr>
        <p:grpSpPr>
          <a:xfrm>
            <a:off x="4454136" y="4970545"/>
            <a:ext cx="1681967" cy="484949"/>
            <a:chOff x="2620242" y="4742667"/>
            <a:chExt cx="679937" cy="484949"/>
          </a:xfrm>
        </p:grpSpPr>
        <p:sp>
          <p:nvSpPr>
            <p:cNvPr id="74" name="Rectangle 73"/>
            <p:cNvSpPr/>
            <p:nvPr/>
          </p:nvSpPr>
          <p:spPr>
            <a:xfrm>
              <a:off x="2620242" y="4742667"/>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Rectangle 74"/>
            <p:cNvSpPr/>
            <p:nvPr/>
          </p:nvSpPr>
          <p:spPr>
            <a:xfrm>
              <a:off x="2620242" y="4805234"/>
              <a:ext cx="653775"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2</a:t>
              </a:r>
              <a:r>
                <a:rPr lang="en-US" dirty="0" smtClean="0">
                  <a:solidFill>
                    <a:srgbClr val="FFFFFF"/>
                  </a:solidFill>
                  <a:latin typeface="Times New Roman"/>
                  <a:cs typeface="Times New Roman"/>
                </a:rPr>
                <a:t>,</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3</a:t>
              </a:r>
              <a:r>
                <a:rPr lang="en-US" dirty="0" smtClean="0">
                  <a:solidFill>
                    <a:srgbClr val="FFFFFF"/>
                  </a:solidFill>
                  <a:latin typeface="Times New Roman"/>
                  <a:cs typeface="Times New Roman"/>
                </a:rPr>
                <a:t>,</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a:solidFill>
                    <a:srgbClr val="FFFFFF"/>
                  </a:solidFill>
                  <a:latin typeface="Times New Roman"/>
                  <a:cs typeface="Times New Roman"/>
                </a:rPr>
                <a:t>6</a:t>
              </a:r>
              <a:r>
                <a:rPr lang="en-US" dirty="0" smtClean="0">
                  <a:solidFill>
                    <a:srgbClr val="FFFFFF"/>
                  </a:solidFill>
                  <a:latin typeface="Times New Roman"/>
                  <a:cs typeface="Times New Roman"/>
                </a:rPr>
                <a:t>,</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8</a:t>
              </a:r>
              <a:endParaRPr lang="en-US" baseline="30000" dirty="0">
                <a:solidFill>
                  <a:srgbClr val="FFFFFF"/>
                </a:solidFill>
                <a:latin typeface="Times New Roman"/>
                <a:cs typeface="Times New Roman"/>
              </a:endParaRPr>
            </a:p>
          </p:txBody>
        </p:sp>
      </p:grpSp>
      <p:cxnSp>
        <p:nvCxnSpPr>
          <p:cNvPr id="76" name="Straight Arrow Connector 75"/>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8" name="Straight Arrow Connector 77"/>
          <p:cNvCxnSpPr>
            <a:endCxn id="26" idx="1"/>
          </p:cNvCxnSpPr>
          <p:nvPr/>
        </p:nvCxnSpPr>
        <p:spPr bwMode="auto">
          <a:xfrm flipV="1">
            <a:off x="1460406" y="4256596"/>
            <a:ext cx="2968646" cy="99676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Elbow Connector 82"/>
          <p:cNvCxnSpPr>
            <a:stCxn id="26" idx="3"/>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4" idx="3"/>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5" name="Content Placeholder 2"/>
          <p:cNvSpPr>
            <a:spLocks noGrp="1"/>
          </p:cNvSpPr>
          <p:nvPr>
            <p:ph idx="1"/>
          </p:nvPr>
        </p:nvSpPr>
        <p:spPr>
          <a:xfrm>
            <a:off x="451635" y="920316"/>
            <a:ext cx="8229600" cy="2217300"/>
          </a:xfrm>
        </p:spPr>
        <p:txBody>
          <a:bodyPr>
            <a:normAutofit fontScale="92500" lnSpcReduction="20000"/>
          </a:bodyPr>
          <a:lstStyle/>
          <a:p>
            <a:r>
              <a:rPr lang="en-US" dirty="0" smtClean="0"/>
              <a:t>Instead of having blocks/obfuscations in 1-1 correspondence, introduce level of indirection</a:t>
            </a:r>
          </a:p>
          <a:p>
            <a:r>
              <a:rPr lang="en-US" dirty="0"/>
              <a:t>Create random bipartite graph between blocks and obfuscations with same degree, </a:t>
            </a:r>
            <a:r>
              <a:rPr lang="en-US" i="1" dirty="0">
                <a:latin typeface="Times New Roman"/>
                <a:cs typeface="Times New Roman"/>
              </a:rPr>
              <a:t>α</a:t>
            </a:r>
            <a:r>
              <a:rPr lang="en-US" dirty="0">
                <a:cs typeface="Calibri"/>
              </a:rPr>
              <a:t>,</a:t>
            </a:r>
            <a:r>
              <a:rPr lang="en-US" dirty="0"/>
              <a:t> for each obfuscation (published in </a:t>
            </a:r>
            <a:r>
              <a:rPr lang="en-US" i="1" dirty="0">
                <a:latin typeface="Times New Roman"/>
                <a:cs typeface="Times New Roman"/>
              </a:rPr>
              <a:t>p</a:t>
            </a:r>
            <a:r>
              <a:rPr lang="en-US" dirty="0"/>
              <a:t> )</a:t>
            </a:r>
            <a:endParaRPr lang="en-US" dirty="0"/>
          </a:p>
        </p:txBody>
      </p:sp>
      <p:cxnSp>
        <p:nvCxnSpPr>
          <p:cNvPr id="48" name="Straight Arrow Connector 47"/>
          <p:cNvCxnSpPr>
            <a:endCxn id="26" idx="1"/>
          </p:cNvCxnSpPr>
          <p:nvPr/>
        </p:nvCxnSpPr>
        <p:spPr bwMode="auto">
          <a:xfrm flipV="1">
            <a:off x="1460406" y="4256596"/>
            <a:ext cx="2968646" cy="122509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1" name="Straight Arrow Connector 50"/>
          <p:cNvCxnSpPr>
            <a:endCxn id="26" idx="1"/>
          </p:cNvCxnSpPr>
          <p:nvPr/>
        </p:nvCxnSpPr>
        <p:spPr bwMode="auto">
          <a:xfrm flipV="1">
            <a:off x="1460406" y="4256596"/>
            <a:ext cx="2968646" cy="14606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4" name="Straight Arrow Connector 53"/>
          <p:cNvCxnSpPr>
            <a:endCxn id="74" idx="1"/>
          </p:cNvCxnSpPr>
          <p:nvPr/>
        </p:nvCxnSpPr>
        <p:spPr bwMode="auto">
          <a:xfrm flipV="1">
            <a:off x="1460406" y="5213020"/>
            <a:ext cx="2993730" cy="4072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2" name="Straight Arrow Connector 51"/>
          <p:cNvCxnSpPr>
            <a:endCxn id="74" idx="1"/>
          </p:cNvCxnSpPr>
          <p:nvPr/>
        </p:nvCxnSpPr>
        <p:spPr bwMode="auto">
          <a:xfrm flipV="1">
            <a:off x="1509108" y="5213020"/>
            <a:ext cx="2945028" cy="2686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9" name="Straight Arrow Connector 58"/>
          <p:cNvCxnSpPr>
            <a:endCxn id="74" idx="1"/>
          </p:cNvCxnSpPr>
          <p:nvPr/>
        </p:nvCxnSpPr>
        <p:spPr bwMode="auto">
          <a:xfrm flipV="1">
            <a:off x="1447037" y="5213020"/>
            <a:ext cx="3007099" cy="64715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0" name="Straight Arrow Connector 59"/>
          <p:cNvCxnSpPr>
            <a:endCxn id="74" idx="1"/>
          </p:cNvCxnSpPr>
          <p:nvPr/>
        </p:nvCxnSpPr>
        <p:spPr bwMode="auto">
          <a:xfrm flipV="1">
            <a:off x="1460406" y="5213020"/>
            <a:ext cx="2993730" cy="99594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7" name="Straight Arrow Connector 76"/>
          <p:cNvCxnSpPr>
            <a:endCxn id="25" idx="1"/>
          </p:cNvCxnSpPr>
          <p:nvPr/>
        </p:nvCxnSpPr>
        <p:spPr bwMode="auto">
          <a:xfrm>
            <a:off x="1447037" y="5253744"/>
            <a:ext cx="2993731" cy="84890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9" name="Straight Arrow Connector 78"/>
          <p:cNvCxnSpPr>
            <a:endCxn id="25" idx="1"/>
          </p:cNvCxnSpPr>
          <p:nvPr/>
        </p:nvCxnSpPr>
        <p:spPr bwMode="auto">
          <a:xfrm>
            <a:off x="1447037" y="4668482"/>
            <a:ext cx="2993731" cy="14341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0" name="Straight Arrow Connector 79"/>
          <p:cNvCxnSpPr>
            <a:endCxn id="25" idx="1"/>
          </p:cNvCxnSpPr>
          <p:nvPr/>
        </p:nvCxnSpPr>
        <p:spPr bwMode="auto">
          <a:xfrm>
            <a:off x="1447037" y="5717274"/>
            <a:ext cx="2993731" cy="3853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Tree>
    <p:extLst>
      <p:ext uri="{BB962C8B-B14F-4D97-AF65-F5344CB8AC3E}">
        <p14:creationId xmlns:p14="http://schemas.microsoft.com/office/powerpoint/2010/main" val="36914683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74520"/>
          </a:xfrm>
        </p:spPr>
        <p:txBody>
          <a:bodyPr>
            <a:normAutofit fontScale="90000"/>
          </a:bodyPr>
          <a:lstStyle/>
          <a:p>
            <a:r>
              <a:rPr lang="en-US" dirty="0" smtClean="0"/>
              <a:t>Reducing Required Entropy</a:t>
            </a:r>
            <a:endParaRPr lang="en-US" dirty="0"/>
          </a:p>
        </p:txBody>
      </p:sp>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grpSp>
        <p:nvGrpSpPr>
          <p:cNvPr id="57" name="Group 56"/>
          <p:cNvGrpSpPr/>
          <p:nvPr/>
        </p:nvGrpSpPr>
        <p:grpSpPr>
          <a:xfrm>
            <a:off x="7238071" y="4452071"/>
            <a:ext cx="1648424" cy="325442"/>
            <a:chOff x="3581683" y="5446278"/>
            <a:chExt cx="1648424" cy="325442"/>
          </a:xfrm>
        </p:grpSpPr>
        <p:sp>
          <p:nvSpPr>
            <p:cNvPr id="5" name="Rectangle 4"/>
            <p:cNvSpPr/>
            <p:nvPr/>
          </p:nvSpPr>
          <p:spPr>
            <a:xfrm>
              <a:off x="4248612" y="5446278"/>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Arrow Connector 11"/>
            <p:cNvCxnSpPr/>
            <p:nvPr/>
          </p:nvCxnSpPr>
          <p:spPr bwMode="auto">
            <a:xfrm>
              <a:off x="3581683" y="575694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3" name="Object 12"/>
            <p:cNvGraphicFramePr>
              <a:graphicFrameLocks noChangeAspect="1"/>
            </p:cNvGraphicFramePr>
            <p:nvPr>
              <p:extLst>
                <p:ext uri="{D42A27DB-BD31-4B8C-83A1-F6EECF244321}">
                  <p14:modId xmlns:p14="http://schemas.microsoft.com/office/powerpoint/2010/main" val="395136918"/>
                </p:ext>
              </p:extLst>
            </p:nvPr>
          </p:nvGraphicFramePr>
          <p:xfrm>
            <a:off x="4323547" y="5465280"/>
            <a:ext cx="242888" cy="287338"/>
          </p:xfrm>
          <a:graphic>
            <a:graphicData uri="http://schemas.openxmlformats.org/presentationml/2006/ole">
              <mc:AlternateContent xmlns:mc="http://schemas.openxmlformats.org/markup-compatibility/2006">
                <mc:Choice xmlns:v="urn:schemas-microsoft-com:vml" Requires="v">
                  <p:oleObj spid="_x0000_s146443"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3547" y="5465280"/>
                          <a:ext cx="242888" cy="287338"/>
                        </a:xfrm>
                        <a:prstGeom prst="rect">
                          <a:avLst/>
                        </a:prstGeom>
                      </p:spPr>
                    </p:pic>
                  </p:oleObj>
                </mc:Fallback>
              </mc:AlternateContent>
            </a:graphicData>
          </a:graphic>
        </p:graphicFrame>
      </p:grp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61" name="Group 60"/>
          <p:cNvGrpSpPr/>
          <p:nvPr/>
        </p:nvGrpSpPr>
        <p:grpSpPr>
          <a:xfrm>
            <a:off x="669757" y="3644789"/>
            <a:ext cx="790647" cy="649445"/>
            <a:chOff x="669757" y="1545947"/>
            <a:chExt cx="790647" cy="649445"/>
          </a:xfrm>
        </p:grpSpPr>
        <p:cxnSp>
          <p:nvCxnSpPr>
            <p:cNvPr id="10" name="Straight Arrow Connector 9"/>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55" name="Group 54"/>
            <p:cNvGrpSpPr/>
            <p:nvPr/>
          </p:nvGrpSpPr>
          <p:grpSpPr>
            <a:xfrm>
              <a:off x="889650" y="1545947"/>
              <a:ext cx="520570" cy="411225"/>
              <a:chOff x="815504" y="4858284"/>
              <a:chExt cx="520570" cy="411225"/>
            </a:xfrm>
          </p:grpSpPr>
          <p:sp>
            <p:nvSpPr>
              <p:cNvPr id="6" name="Rectangle 5"/>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grpSp>
      <p:sp>
        <p:nvSpPr>
          <p:cNvPr id="25" name="Rectangle 24"/>
          <p:cNvSpPr/>
          <p:nvPr/>
        </p:nvSpPr>
        <p:spPr>
          <a:xfrm>
            <a:off x="4440768" y="5860177"/>
            <a:ext cx="1663243"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 </a:t>
            </a:r>
            <a:endParaRPr lang="en-US" i="1" baseline="30000" dirty="0">
              <a:solidFill>
                <a:srgbClr val="FFFFFF"/>
              </a:solidFill>
              <a:latin typeface="Times New Roman"/>
              <a:cs typeface="Times New Roman"/>
            </a:endParaRPr>
          </a:p>
        </p:txBody>
      </p:sp>
      <p:grpSp>
        <p:nvGrpSpPr>
          <p:cNvPr id="56" name="Group 55"/>
          <p:cNvGrpSpPr/>
          <p:nvPr/>
        </p:nvGrpSpPr>
        <p:grpSpPr>
          <a:xfrm>
            <a:off x="4429057" y="4014121"/>
            <a:ext cx="1726169" cy="484949"/>
            <a:chOff x="2620241" y="4742667"/>
            <a:chExt cx="927158" cy="484949"/>
          </a:xfrm>
        </p:grpSpPr>
        <p:sp>
          <p:nvSpPr>
            <p:cNvPr id="26" name="Rectangle 25"/>
            <p:cNvSpPr/>
            <p:nvPr/>
          </p:nvSpPr>
          <p:spPr>
            <a:xfrm>
              <a:off x="2620241" y="4742667"/>
              <a:ext cx="916890"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2620242" y="4805234"/>
              <a:ext cx="927157"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2</a:t>
              </a:r>
              <a:r>
                <a:rPr lang="en-US" dirty="0" smtClean="0">
                  <a:solidFill>
                    <a:srgbClr val="FFFFFF"/>
                  </a:solidFill>
                  <a:latin typeface="Times New Roman"/>
                  <a:cs typeface="Times New Roman"/>
                </a:rPr>
                <a:t>,</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4</a:t>
              </a:r>
              <a:r>
                <a:rPr lang="en-US" dirty="0" smtClean="0">
                  <a:solidFill>
                    <a:srgbClr val="FFFFFF"/>
                  </a:solidFill>
                  <a:latin typeface="Times New Roman"/>
                  <a:cs typeface="Times New Roman"/>
                </a:rPr>
                <a:t>,</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10</a:t>
              </a:r>
              <a:endParaRPr lang="en-US" baseline="30000" dirty="0">
                <a:solidFill>
                  <a:srgbClr val="FFFFFF"/>
                </a:solidFill>
                <a:latin typeface="Times New Roman"/>
                <a:cs typeface="Times New Roman"/>
              </a:endParaRPr>
            </a:p>
          </p:txBody>
        </p:sp>
      </p:grpSp>
      <p:sp>
        <p:nvSpPr>
          <p:cNvPr id="28" name="TextBox 27"/>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sp>
        <p:nvSpPr>
          <p:cNvPr id="46" name="TextBox 45"/>
          <p:cNvSpPr txBox="1"/>
          <p:nvPr/>
        </p:nvSpPr>
        <p:spPr>
          <a:xfrm>
            <a:off x="4437921" y="3534003"/>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7" name="Straight Arrow Connector 46"/>
          <p:cNvCxnSpPr/>
          <p:nvPr/>
        </p:nvCxnSpPr>
        <p:spPr bwMode="auto">
          <a:xfrm>
            <a:off x="5429832" y="3750844"/>
            <a:ext cx="1808239"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2" name="Group 61"/>
          <p:cNvGrpSpPr/>
          <p:nvPr/>
        </p:nvGrpSpPr>
        <p:grpSpPr>
          <a:xfrm>
            <a:off x="656390" y="4615899"/>
            <a:ext cx="790647" cy="649445"/>
            <a:chOff x="669757" y="1545947"/>
            <a:chExt cx="790647" cy="649445"/>
          </a:xfrm>
        </p:grpSpPr>
        <p:cxnSp>
          <p:nvCxnSpPr>
            <p:cNvPr id="63" name="Straight Arrow Connector 62"/>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4" name="Group 63"/>
            <p:cNvGrpSpPr/>
            <p:nvPr/>
          </p:nvGrpSpPr>
          <p:grpSpPr>
            <a:xfrm>
              <a:off x="889650" y="1545947"/>
              <a:ext cx="520570" cy="411225"/>
              <a:chOff x="815504" y="4858284"/>
              <a:chExt cx="520570" cy="411225"/>
            </a:xfrm>
          </p:grpSpPr>
          <p:sp>
            <p:nvSpPr>
              <p:cNvPr id="65" name="Rectangle 64"/>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TextBox 65"/>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2</a:t>
                </a:r>
                <a:endParaRPr lang="en-US" baseline="30000" dirty="0">
                  <a:solidFill>
                    <a:srgbClr val="FFFFFF"/>
                  </a:solidFill>
                  <a:latin typeface="Times New Roman"/>
                  <a:cs typeface="Times New Roman"/>
                </a:endParaRPr>
              </a:p>
            </p:txBody>
          </p:sp>
        </p:grpSp>
      </p:grpSp>
      <p:grpSp>
        <p:nvGrpSpPr>
          <p:cNvPr id="67" name="Group 66"/>
          <p:cNvGrpSpPr/>
          <p:nvPr/>
        </p:nvGrpSpPr>
        <p:grpSpPr>
          <a:xfrm>
            <a:off x="656390" y="5664691"/>
            <a:ext cx="790647" cy="555869"/>
            <a:chOff x="669757" y="1545947"/>
            <a:chExt cx="790647" cy="555869"/>
          </a:xfrm>
        </p:grpSpPr>
        <p:cxnSp>
          <p:nvCxnSpPr>
            <p:cNvPr id="68" name="Straight Arrow Connector 67"/>
            <p:cNvCxnSpPr/>
            <p:nvPr/>
          </p:nvCxnSpPr>
          <p:spPr bwMode="auto">
            <a:xfrm flipV="1">
              <a:off x="669757" y="2090215"/>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9" name="Group 68"/>
            <p:cNvGrpSpPr/>
            <p:nvPr/>
          </p:nvGrpSpPr>
          <p:grpSpPr>
            <a:xfrm>
              <a:off x="889650" y="1545947"/>
              <a:ext cx="520570" cy="411225"/>
              <a:chOff x="815504" y="4858284"/>
              <a:chExt cx="520570" cy="411225"/>
            </a:xfrm>
          </p:grpSpPr>
          <p:sp>
            <p:nvSpPr>
              <p:cNvPr id="70" name="Rectangle 69"/>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TextBox 70"/>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k</a:t>
                </a:r>
                <a:endParaRPr lang="en-US" baseline="30000" dirty="0">
                  <a:solidFill>
                    <a:srgbClr val="FFFFFF"/>
                  </a:solidFill>
                  <a:latin typeface="Times New Roman"/>
                  <a:cs typeface="Times New Roman"/>
                </a:endParaRPr>
              </a:p>
            </p:txBody>
          </p:sp>
        </p:grpSp>
      </p:grpSp>
      <p:sp>
        <p:nvSpPr>
          <p:cNvPr id="72" name="TextBox 71"/>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grpSp>
        <p:nvGrpSpPr>
          <p:cNvPr id="73" name="Group 72"/>
          <p:cNvGrpSpPr/>
          <p:nvPr/>
        </p:nvGrpSpPr>
        <p:grpSpPr>
          <a:xfrm>
            <a:off x="4454136" y="4970545"/>
            <a:ext cx="1681967" cy="484949"/>
            <a:chOff x="2620242" y="4742667"/>
            <a:chExt cx="679937" cy="484949"/>
          </a:xfrm>
        </p:grpSpPr>
        <p:sp>
          <p:nvSpPr>
            <p:cNvPr id="74" name="Rectangle 73"/>
            <p:cNvSpPr/>
            <p:nvPr/>
          </p:nvSpPr>
          <p:spPr>
            <a:xfrm>
              <a:off x="2620242" y="4742667"/>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Rectangle 74"/>
            <p:cNvSpPr/>
            <p:nvPr/>
          </p:nvSpPr>
          <p:spPr>
            <a:xfrm>
              <a:off x="2620242" y="4805234"/>
              <a:ext cx="653775"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2</a:t>
              </a:r>
              <a:r>
                <a:rPr lang="en-US" dirty="0" smtClean="0">
                  <a:solidFill>
                    <a:srgbClr val="FFFFFF"/>
                  </a:solidFill>
                  <a:latin typeface="Times New Roman"/>
                  <a:cs typeface="Times New Roman"/>
                </a:rPr>
                <a:t>,</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3</a:t>
              </a:r>
              <a:r>
                <a:rPr lang="en-US" dirty="0" smtClean="0">
                  <a:solidFill>
                    <a:srgbClr val="FFFFFF"/>
                  </a:solidFill>
                  <a:latin typeface="Times New Roman"/>
                  <a:cs typeface="Times New Roman"/>
                </a:rPr>
                <a:t>,</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a:solidFill>
                    <a:srgbClr val="FFFFFF"/>
                  </a:solidFill>
                  <a:latin typeface="Times New Roman"/>
                  <a:cs typeface="Times New Roman"/>
                </a:rPr>
                <a:t>6</a:t>
              </a:r>
              <a:r>
                <a:rPr lang="en-US" dirty="0" smtClean="0">
                  <a:solidFill>
                    <a:srgbClr val="FFFFFF"/>
                  </a:solidFill>
                  <a:latin typeface="Times New Roman"/>
                  <a:cs typeface="Times New Roman"/>
                </a:rPr>
                <a:t>,</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8</a:t>
              </a:r>
              <a:endParaRPr lang="en-US" baseline="30000" dirty="0">
                <a:solidFill>
                  <a:srgbClr val="FFFFFF"/>
                </a:solidFill>
                <a:latin typeface="Times New Roman"/>
                <a:cs typeface="Times New Roman"/>
              </a:endParaRPr>
            </a:p>
          </p:txBody>
        </p:sp>
      </p:grpSp>
      <p:cxnSp>
        <p:nvCxnSpPr>
          <p:cNvPr id="76" name="Straight Arrow Connector 75"/>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8" name="Straight Arrow Connector 77"/>
          <p:cNvCxnSpPr>
            <a:endCxn id="26" idx="1"/>
          </p:cNvCxnSpPr>
          <p:nvPr/>
        </p:nvCxnSpPr>
        <p:spPr bwMode="auto">
          <a:xfrm flipV="1">
            <a:off x="1460406" y="4256596"/>
            <a:ext cx="2968646" cy="99676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Elbow Connector 82"/>
          <p:cNvCxnSpPr>
            <a:stCxn id="26" idx="3"/>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4" idx="3"/>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5" name="Content Placeholder 2"/>
          <p:cNvSpPr>
            <a:spLocks noGrp="1"/>
          </p:cNvSpPr>
          <p:nvPr>
            <p:ph idx="1"/>
          </p:nvPr>
        </p:nvSpPr>
        <p:spPr>
          <a:xfrm>
            <a:off x="451635" y="920316"/>
            <a:ext cx="8229600" cy="2217300"/>
          </a:xfrm>
        </p:spPr>
        <p:txBody>
          <a:bodyPr>
            <a:normAutofit fontScale="62500" lnSpcReduction="20000"/>
          </a:bodyPr>
          <a:lstStyle/>
          <a:p>
            <a:r>
              <a:rPr lang="en-US" dirty="0" smtClean="0"/>
              <a:t>A random graph is a special case of a sampler </a:t>
            </a:r>
            <a:r>
              <a:rPr lang="en-US" sz="2800" dirty="0" smtClean="0"/>
              <a:t>[Lu2002,Vadhan2003]</a:t>
            </a:r>
          </a:p>
          <a:p>
            <a:r>
              <a:rPr lang="en-US" dirty="0" smtClean="0"/>
              <a:t>Expected entropy of each obfuscation is the degree of the graph </a:t>
            </a:r>
            <a:r>
              <a:rPr lang="en-US" i="1" dirty="0" smtClean="0">
                <a:latin typeface="Times New Roman"/>
                <a:cs typeface="Times New Roman"/>
              </a:rPr>
              <a:t>α </a:t>
            </a:r>
            <a:r>
              <a:rPr lang="en-US" dirty="0" smtClean="0"/>
              <a:t>times entropy rate of original source</a:t>
            </a:r>
          </a:p>
          <a:p>
            <a:pPr lvl="1"/>
            <a:r>
              <a:rPr lang="en-US" dirty="0" smtClean="0"/>
              <a:t>Entropy in obfuscations is hyper-geometric distributed (small tail)</a:t>
            </a:r>
          </a:p>
          <a:p>
            <a:pPr lvl="1"/>
            <a:r>
              <a:rPr lang="en-US" dirty="0" smtClean="0"/>
              <a:t>Taking </a:t>
            </a:r>
            <a:r>
              <a:rPr lang="en-US" i="1" dirty="0" smtClean="0">
                <a:latin typeface="Times New Roman"/>
                <a:cs typeface="Times New Roman"/>
              </a:rPr>
              <a:t>α = </a:t>
            </a:r>
            <a:r>
              <a:rPr lang="en-US" i="1" dirty="0" err="1" smtClean="0">
                <a:latin typeface="Times New Roman"/>
                <a:cs typeface="Times New Roman"/>
              </a:rPr>
              <a:t>ω</a:t>
            </a:r>
            <a:r>
              <a:rPr lang="en-US" dirty="0" smtClean="0">
                <a:latin typeface="Times New Roman"/>
                <a:cs typeface="Times New Roman"/>
              </a:rPr>
              <a:t>(log</a:t>
            </a:r>
            <a:r>
              <a:rPr lang="en-US" i="1" dirty="0" smtClean="0">
                <a:latin typeface="Times New Roman"/>
                <a:cs typeface="Times New Roman"/>
              </a:rPr>
              <a:t> n</a:t>
            </a:r>
            <a:r>
              <a:rPr lang="en-US" dirty="0" smtClean="0">
                <a:latin typeface="Times New Roman"/>
                <a:cs typeface="Times New Roman"/>
              </a:rPr>
              <a:t>) </a:t>
            </a:r>
            <a:r>
              <a:rPr lang="en-US" dirty="0" smtClean="0"/>
              <a:t>and requiring constant entropy in blocks means inputs to each obfuscation have entropy </a:t>
            </a:r>
            <a:r>
              <a:rPr lang="en-US" i="1" dirty="0" err="1">
                <a:latin typeface="Times New Roman"/>
                <a:cs typeface="Times New Roman"/>
              </a:rPr>
              <a:t>ω</a:t>
            </a:r>
            <a:r>
              <a:rPr lang="en-US" dirty="0">
                <a:latin typeface="Times New Roman"/>
                <a:cs typeface="Times New Roman"/>
              </a:rPr>
              <a:t>(log</a:t>
            </a:r>
            <a:r>
              <a:rPr lang="en-US" i="1" dirty="0">
                <a:latin typeface="Times New Roman"/>
                <a:cs typeface="Times New Roman"/>
              </a:rPr>
              <a:t> n</a:t>
            </a:r>
            <a:r>
              <a:rPr lang="en-US" dirty="0" smtClean="0">
                <a:latin typeface="Times New Roman"/>
                <a:cs typeface="Times New Roman"/>
              </a:rPr>
              <a:t>) </a:t>
            </a:r>
            <a:r>
              <a:rPr lang="en-US" dirty="0" smtClean="0"/>
              <a:t>with overwhelming probability</a:t>
            </a:r>
          </a:p>
          <a:p>
            <a:pPr lvl="1"/>
            <a:r>
              <a:rPr lang="en-US" dirty="0" smtClean="0"/>
              <a:t>The input to obfuscations form a block </a:t>
            </a:r>
            <a:r>
              <a:rPr lang="en-US" dirty="0" err="1" smtClean="0"/>
              <a:t>unguessable</a:t>
            </a:r>
            <a:r>
              <a:rPr lang="en-US" dirty="0" smtClean="0"/>
              <a:t> distribution and security follows from previous construction</a:t>
            </a:r>
          </a:p>
        </p:txBody>
      </p:sp>
      <p:cxnSp>
        <p:nvCxnSpPr>
          <p:cNvPr id="48" name="Straight Arrow Connector 47"/>
          <p:cNvCxnSpPr>
            <a:endCxn id="26" idx="1"/>
          </p:cNvCxnSpPr>
          <p:nvPr/>
        </p:nvCxnSpPr>
        <p:spPr bwMode="auto">
          <a:xfrm flipV="1">
            <a:off x="1460406" y="4256596"/>
            <a:ext cx="2968646" cy="122509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1" name="Straight Arrow Connector 50"/>
          <p:cNvCxnSpPr>
            <a:endCxn id="26" idx="1"/>
          </p:cNvCxnSpPr>
          <p:nvPr/>
        </p:nvCxnSpPr>
        <p:spPr bwMode="auto">
          <a:xfrm flipV="1">
            <a:off x="1460406" y="4256596"/>
            <a:ext cx="2968646" cy="14606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4" name="Straight Arrow Connector 53"/>
          <p:cNvCxnSpPr>
            <a:endCxn id="74" idx="1"/>
          </p:cNvCxnSpPr>
          <p:nvPr/>
        </p:nvCxnSpPr>
        <p:spPr bwMode="auto">
          <a:xfrm flipV="1">
            <a:off x="1460406" y="5213020"/>
            <a:ext cx="2993730" cy="4072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2" name="Straight Arrow Connector 51"/>
          <p:cNvCxnSpPr>
            <a:endCxn id="74" idx="1"/>
          </p:cNvCxnSpPr>
          <p:nvPr/>
        </p:nvCxnSpPr>
        <p:spPr bwMode="auto">
          <a:xfrm flipV="1">
            <a:off x="1509108" y="5213020"/>
            <a:ext cx="2945028" cy="2686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9" name="Straight Arrow Connector 58"/>
          <p:cNvCxnSpPr>
            <a:endCxn id="74" idx="1"/>
          </p:cNvCxnSpPr>
          <p:nvPr/>
        </p:nvCxnSpPr>
        <p:spPr bwMode="auto">
          <a:xfrm flipV="1">
            <a:off x="1447037" y="5213020"/>
            <a:ext cx="3007099" cy="64715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0" name="Straight Arrow Connector 59"/>
          <p:cNvCxnSpPr>
            <a:endCxn id="74" idx="1"/>
          </p:cNvCxnSpPr>
          <p:nvPr/>
        </p:nvCxnSpPr>
        <p:spPr bwMode="auto">
          <a:xfrm flipV="1">
            <a:off x="1460406" y="5213020"/>
            <a:ext cx="2993730" cy="99594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7" name="Straight Arrow Connector 76"/>
          <p:cNvCxnSpPr>
            <a:endCxn id="25" idx="1"/>
          </p:cNvCxnSpPr>
          <p:nvPr/>
        </p:nvCxnSpPr>
        <p:spPr bwMode="auto">
          <a:xfrm>
            <a:off x="1447037" y="5253744"/>
            <a:ext cx="2993731" cy="84890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9" name="Straight Arrow Connector 78"/>
          <p:cNvCxnSpPr>
            <a:endCxn id="25" idx="1"/>
          </p:cNvCxnSpPr>
          <p:nvPr/>
        </p:nvCxnSpPr>
        <p:spPr bwMode="auto">
          <a:xfrm>
            <a:off x="1447037" y="4668482"/>
            <a:ext cx="2993731" cy="14341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0" name="Straight Arrow Connector 79"/>
          <p:cNvCxnSpPr>
            <a:endCxn id="25" idx="1"/>
          </p:cNvCxnSpPr>
          <p:nvPr/>
        </p:nvCxnSpPr>
        <p:spPr bwMode="auto">
          <a:xfrm>
            <a:off x="1447037" y="5717274"/>
            <a:ext cx="2993731" cy="3853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Tree>
    <p:extLst>
      <p:ext uri="{BB962C8B-B14F-4D97-AF65-F5344CB8AC3E}">
        <p14:creationId xmlns:p14="http://schemas.microsoft.com/office/powerpoint/2010/main" val="1852608022"/>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74520"/>
          </a:xfrm>
        </p:spPr>
        <p:txBody>
          <a:bodyPr>
            <a:normAutofit fontScale="90000"/>
          </a:bodyPr>
          <a:lstStyle/>
          <a:p>
            <a:r>
              <a:rPr lang="en-US" dirty="0" smtClean="0"/>
              <a:t>Reducing Required Entropy</a:t>
            </a:r>
            <a:endParaRPr lang="en-US" dirty="0"/>
          </a:p>
        </p:txBody>
      </p:sp>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grpSp>
        <p:nvGrpSpPr>
          <p:cNvPr id="57" name="Group 56"/>
          <p:cNvGrpSpPr/>
          <p:nvPr/>
        </p:nvGrpSpPr>
        <p:grpSpPr>
          <a:xfrm>
            <a:off x="7238071" y="4452071"/>
            <a:ext cx="1648424" cy="325442"/>
            <a:chOff x="3581683" y="5446278"/>
            <a:chExt cx="1648424" cy="325442"/>
          </a:xfrm>
        </p:grpSpPr>
        <p:sp>
          <p:nvSpPr>
            <p:cNvPr id="5" name="Rectangle 4"/>
            <p:cNvSpPr/>
            <p:nvPr/>
          </p:nvSpPr>
          <p:spPr>
            <a:xfrm>
              <a:off x="4248612" y="5446278"/>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Arrow Connector 11"/>
            <p:cNvCxnSpPr/>
            <p:nvPr/>
          </p:nvCxnSpPr>
          <p:spPr bwMode="auto">
            <a:xfrm>
              <a:off x="3581683" y="575694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3" name="Object 12"/>
            <p:cNvGraphicFramePr>
              <a:graphicFrameLocks noChangeAspect="1"/>
            </p:cNvGraphicFramePr>
            <p:nvPr>
              <p:extLst>
                <p:ext uri="{D42A27DB-BD31-4B8C-83A1-F6EECF244321}">
                  <p14:modId xmlns:p14="http://schemas.microsoft.com/office/powerpoint/2010/main" val="4220271509"/>
                </p:ext>
              </p:extLst>
            </p:nvPr>
          </p:nvGraphicFramePr>
          <p:xfrm>
            <a:off x="4323547" y="5465280"/>
            <a:ext cx="242888" cy="287338"/>
          </p:xfrm>
          <a:graphic>
            <a:graphicData uri="http://schemas.openxmlformats.org/presentationml/2006/ole">
              <mc:AlternateContent xmlns:mc="http://schemas.openxmlformats.org/markup-compatibility/2006">
                <mc:Choice xmlns:v="urn:schemas-microsoft-com:vml" Requires="v">
                  <p:oleObj spid="_x0000_s147467"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3547" y="5465280"/>
                          <a:ext cx="242888" cy="287338"/>
                        </a:xfrm>
                        <a:prstGeom prst="rect">
                          <a:avLst/>
                        </a:prstGeom>
                      </p:spPr>
                    </p:pic>
                  </p:oleObj>
                </mc:Fallback>
              </mc:AlternateContent>
            </a:graphicData>
          </a:graphic>
        </p:graphicFrame>
      </p:grp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61" name="Group 60"/>
          <p:cNvGrpSpPr/>
          <p:nvPr/>
        </p:nvGrpSpPr>
        <p:grpSpPr>
          <a:xfrm>
            <a:off x="669757" y="3644789"/>
            <a:ext cx="790647" cy="649445"/>
            <a:chOff x="669757" y="1545947"/>
            <a:chExt cx="790647" cy="649445"/>
          </a:xfrm>
        </p:grpSpPr>
        <p:cxnSp>
          <p:nvCxnSpPr>
            <p:cNvPr id="10" name="Straight Arrow Connector 9"/>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55" name="Group 54"/>
            <p:cNvGrpSpPr/>
            <p:nvPr/>
          </p:nvGrpSpPr>
          <p:grpSpPr>
            <a:xfrm>
              <a:off x="889650" y="1545947"/>
              <a:ext cx="520570" cy="411225"/>
              <a:chOff x="815504" y="4858284"/>
              <a:chExt cx="520570" cy="411225"/>
            </a:xfrm>
          </p:grpSpPr>
          <p:sp>
            <p:nvSpPr>
              <p:cNvPr id="6" name="Rectangle 5"/>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grpSp>
      <p:sp>
        <p:nvSpPr>
          <p:cNvPr id="25" name="Rectangle 24"/>
          <p:cNvSpPr/>
          <p:nvPr/>
        </p:nvSpPr>
        <p:spPr>
          <a:xfrm>
            <a:off x="4440768" y="5860177"/>
            <a:ext cx="1663243"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 </a:t>
            </a:r>
            <a:endParaRPr lang="en-US" i="1" baseline="30000" dirty="0">
              <a:solidFill>
                <a:srgbClr val="FFFFFF"/>
              </a:solidFill>
              <a:latin typeface="Times New Roman"/>
              <a:cs typeface="Times New Roman"/>
            </a:endParaRPr>
          </a:p>
        </p:txBody>
      </p:sp>
      <p:grpSp>
        <p:nvGrpSpPr>
          <p:cNvPr id="56" name="Group 55"/>
          <p:cNvGrpSpPr/>
          <p:nvPr/>
        </p:nvGrpSpPr>
        <p:grpSpPr>
          <a:xfrm>
            <a:off x="4429057" y="4014121"/>
            <a:ext cx="1726169" cy="484949"/>
            <a:chOff x="2620241" y="4742667"/>
            <a:chExt cx="927158" cy="484949"/>
          </a:xfrm>
        </p:grpSpPr>
        <p:sp>
          <p:nvSpPr>
            <p:cNvPr id="26" name="Rectangle 25"/>
            <p:cNvSpPr/>
            <p:nvPr/>
          </p:nvSpPr>
          <p:spPr>
            <a:xfrm>
              <a:off x="2620241" y="4742667"/>
              <a:ext cx="916890"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2620242" y="4805234"/>
              <a:ext cx="927157"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2</a:t>
              </a:r>
              <a:r>
                <a:rPr lang="en-US" dirty="0" smtClean="0">
                  <a:solidFill>
                    <a:srgbClr val="FFFFFF"/>
                  </a:solidFill>
                  <a:latin typeface="Times New Roman"/>
                  <a:cs typeface="Times New Roman"/>
                </a:rPr>
                <a:t>,</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4</a:t>
              </a:r>
              <a:r>
                <a:rPr lang="en-US" dirty="0" smtClean="0">
                  <a:solidFill>
                    <a:srgbClr val="FFFFFF"/>
                  </a:solidFill>
                  <a:latin typeface="Times New Roman"/>
                  <a:cs typeface="Times New Roman"/>
                </a:rPr>
                <a:t>,</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10</a:t>
              </a:r>
              <a:endParaRPr lang="en-US" baseline="30000" dirty="0">
                <a:solidFill>
                  <a:srgbClr val="FFFFFF"/>
                </a:solidFill>
                <a:latin typeface="Times New Roman"/>
                <a:cs typeface="Times New Roman"/>
              </a:endParaRPr>
            </a:p>
          </p:txBody>
        </p:sp>
      </p:grpSp>
      <p:sp>
        <p:nvSpPr>
          <p:cNvPr id="28" name="TextBox 27"/>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sp>
        <p:nvSpPr>
          <p:cNvPr id="46" name="TextBox 45"/>
          <p:cNvSpPr txBox="1"/>
          <p:nvPr/>
        </p:nvSpPr>
        <p:spPr>
          <a:xfrm>
            <a:off x="4437921" y="3534003"/>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7" name="Straight Arrow Connector 46"/>
          <p:cNvCxnSpPr/>
          <p:nvPr/>
        </p:nvCxnSpPr>
        <p:spPr bwMode="auto">
          <a:xfrm>
            <a:off x="5429832" y="3750844"/>
            <a:ext cx="1808239"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2" name="Group 61"/>
          <p:cNvGrpSpPr/>
          <p:nvPr/>
        </p:nvGrpSpPr>
        <p:grpSpPr>
          <a:xfrm>
            <a:off x="656390" y="4615899"/>
            <a:ext cx="790647" cy="649445"/>
            <a:chOff x="669757" y="1545947"/>
            <a:chExt cx="790647" cy="649445"/>
          </a:xfrm>
        </p:grpSpPr>
        <p:cxnSp>
          <p:nvCxnSpPr>
            <p:cNvPr id="63" name="Straight Arrow Connector 62"/>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4" name="Group 63"/>
            <p:cNvGrpSpPr/>
            <p:nvPr/>
          </p:nvGrpSpPr>
          <p:grpSpPr>
            <a:xfrm>
              <a:off x="889650" y="1545947"/>
              <a:ext cx="520570" cy="411225"/>
              <a:chOff x="815504" y="4858284"/>
              <a:chExt cx="520570" cy="411225"/>
            </a:xfrm>
          </p:grpSpPr>
          <p:sp>
            <p:nvSpPr>
              <p:cNvPr id="65" name="Rectangle 64"/>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TextBox 65"/>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2</a:t>
                </a:r>
                <a:endParaRPr lang="en-US" baseline="30000" dirty="0">
                  <a:solidFill>
                    <a:srgbClr val="FFFFFF"/>
                  </a:solidFill>
                  <a:latin typeface="Times New Roman"/>
                  <a:cs typeface="Times New Roman"/>
                </a:endParaRPr>
              </a:p>
            </p:txBody>
          </p:sp>
        </p:grpSp>
      </p:grpSp>
      <p:grpSp>
        <p:nvGrpSpPr>
          <p:cNvPr id="67" name="Group 66"/>
          <p:cNvGrpSpPr/>
          <p:nvPr/>
        </p:nvGrpSpPr>
        <p:grpSpPr>
          <a:xfrm>
            <a:off x="656390" y="5664691"/>
            <a:ext cx="790647" cy="555869"/>
            <a:chOff x="669757" y="1545947"/>
            <a:chExt cx="790647" cy="555869"/>
          </a:xfrm>
        </p:grpSpPr>
        <p:cxnSp>
          <p:nvCxnSpPr>
            <p:cNvPr id="68" name="Straight Arrow Connector 67"/>
            <p:cNvCxnSpPr/>
            <p:nvPr/>
          </p:nvCxnSpPr>
          <p:spPr bwMode="auto">
            <a:xfrm flipV="1">
              <a:off x="669757" y="2090215"/>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9" name="Group 68"/>
            <p:cNvGrpSpPr/>
            <p:nvPr/>
          </p:nvGrpSpPr>
          <p:grpSpPr>
            <a:xfrm>
              <a:off x="889650" y="1545947"/>
              <a:ext cx="520570" cy="411225"/>
              <a:chOff x="815504" y="4858284"/>
              <a:chExt cx="520570" cy="411225"/>
            </a:xfrm>
          </p:grpSpPr>
          <p:sp>
            <p:nvSpPr>
              <p:cNvPr id="70" name="Rectangle 69"/>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TextBox 70"/>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k</a:t>
                </a:r>
                <a:endParaRPr lang="en-US" baseline="30000" dirty="0">
                  <a:solidFill>
                    <a:srgbClr val="FFFFFF"/>
                  </a:solidFill>
                  <a:latin typeface="Times New Roman"/>
                  <a:cs typeface="Times New Roman"/>
                </a:endParaRPr>
              </a:p>
            </p:txBody>
          </p:sp>
        </p:grpSp>
      </p:grpSp>
      <p:sp>
        <p:nvSpPr>
          <p:cNvPr id="72" name="TextBox 71"/>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grpSp>
        <p:nvGrpSpPr>
          <p:cNvPr id="73" name="Group 72"/>
          <p:cNvGrpSpPr/>
          <p:nvPr/>
        </p:nvGrpSpPr>
        <p:grpSpPr>
          <a:xfrm>
            <a:off x="4454136" y="4970545"/>
            <a:ext cx="1681967" cy="484949"/>
            <a:chOff x="2620242" y="4742667"/>
            <a:chExt cx="679937" cy="484949"/>
          </a:xfrm>
        </p:grpSpPr>
        <p:sp>
          <p:nvSpPr>
            <p:cNvPr id="74" name="Rectangle 73"/>
            <p:cNvSpPr/>
            <p:nvPr/>
          </p:nvSpPr>
          <p:spPr>
            <a:xfrm>
              <a:off x="2620242" y="4742667"/>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Rectangle 74"/>
            <p:cNvSpPr/>
            <p:nvPr/>
          </p:nvSpPr>
          <p:spPr>
            <a:xfrm>
              <a:off x="2620242" y="4805234"/>
              <a:ext cx="653775"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2</a:t>
              </a:r>
              <a:r>
                <a:rPr lang="en-US" dirty="0" smtClean="0">
                  <a:solidFill>
                    <a:srgbClr val="FFFFFF"/>
                  </a:solidFill>
                  <a:latin typeface="Times New Roman"/>
                  <a:cs typeface="Times New Roman"/>
                </a:rPr>
                <a:t>,</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3</a:t>
              </a:r>
              <a:r>
                <a:rPr lang="en-US" dirty="0" smtClean="0">
                  <a:solidFill>
                    <a:srgbClr val="FFFFFF"/>
                  </a:solidFill>
                  <a:latin typeface="Times New Roman"/>
                  <a:cs typeface="Times New Roman"/>
                </a:rPr>
                <a:t>,</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a:solidFill>
                    <a:srgbClr val="FFFFFF"/>
                  </a:solidFill>
                  <a:latin typeface="Times New Roman"/>
                  <a:cs typeface="Times New Roman"/>
                </a:rPr>
                <a:t>6</a:t>
              </a:r>
              <a:r>
                <a:rPr lang="en-US" dirty="0" smtClean="0">
                  <a:solidFill>
                    <a:srgbClr val="FFFFFF"/>
                  </a:solidFill>
                  <a:latin typeface="Times New Roman"/>
                  <a:cs typeface="Times New Roman"/>
                </a:rPr>
                <a:t>,</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8</a:t>
              </a:r>
              <a:endParaRPr lang="en-US" baseline="30000" dirty="0">
                <a:solidFill>
                  <a:srgbClr val="FFFFFF"/>
                </a:solidFill>
                <a:latin typeface="Times New Roman"/>
                <a:cs typeface="Times New Roman"/>
              </a:endParaRPr>
            </a:p>
          </p:txBody>
        </p:sp>
      </p:grpSp>
      <p:cxnSp>
        <p:nvCxnSpPr>
          <p:cNvPr id="76" name="Straight Arrow Connector 75"/>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8" name="Straight Arrow Connector 77"/>
          <p:cNvCxnSpPr>
            <a:endCxn id="26" idx="1"/>
          </p:cNvCxnSpPr>
          <p:nvPr/>
        </p:nvCxnSpPr>
        <p:spPr bwMode="auto">
          <a:xfrm flipV="1">
            <a:off x="1460406" y="4256596"/>
            <a:ext cx="2968646" cy="99676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Elbow Connector 82"/>
          <p:cNvCxnSpPr>
            <a:stCxn id="26" idx="3"/>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4" idx="3"/>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a:endCxn id="26" idx="1"/>
          </p:cNvCxnSpPr>
          <p:nvPr/>
        </p:nvCxnSpPr>
        <p:spPr bwMode="auto">
          <a:xfrm flipV="1">
            <a:off x="1460406" y="4256596"/>
            <a:ext cx="2968646" cy="122509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1" name="Straight Arrow Connector 50"/>
          <p:cNvCxnSpPr>
            <a:endCxn id="26" idx="1"/>
          </p:cNvCxnSpPr>
          <p:nvPr/>
        </p:nvCxnSpPr>
        <p:spPr bwMode="auto">
          <a:xfrm flipV="1">
            <a:off x="1460406" y="4256596"/>
            <a:ext cx="2968646" cy="14606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4" name="Straight Arrow Connector 53"/>
          <p:cNvCxnSpPr>
            <a:endCxn id="74" idx="1"/>
          </p:cNvCxnSpPr>
          <p:nvPr/>
        </p:nvCxnSpPr>
        <p:spPr bwMode="auto">
          <a:xfrm flipV="1">
            <a:off x="1460406" y="5213020"/>
            <a:ext cx="2993730" cy="4072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2" name="Straight Arrow Connector 51"/>
          <p:cNvCxnSpPr>
            <a:endCxn id="74" idx="1"/>
          </p:cNvCxnSpPr>
          <p:nvPr/>
        </p:nvCxnSpPr>
        <p:spPr bwMode="auto">
          <a:xfrm flipV="1">
            <a:off x="1509108" y="5213020"/>
            <a:ext cx="2945028" cy="2686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9" name="Straight Arrow Connector 58"/>
          <p:cNvCxnSpPr>
            <a:endCxn id="74" idx="1"/>
          </p:cNvCxnSpPr>
          <p:nvPr/>
        </p:nvCxnSpPr>
        <p:spPr bwMode="auto">
          <a:xfrm flipV="1">
            <a:off x="1447037" y="5213020"/>
            <a:ext cx="3007099" cy="64715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0" name="Straight Arrow Connector 59"/>
          <p:cNvCxnSpPr>
            <a:endCxn id="74" idx="1"/>
          </p:cNvCxnSpPr>
          <p:nvPr/>
        </p:nvCxnSpPr>
        <p:spPr bwMode="auto">
          <a:xfrm flipV="1">
            <a:off x="1460406" y="5213020"/>
            <a:ext cx="2993730" cy="99594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7" name="Straight Arrow Connector 76"/>
          <p:cNvCxnSpPr>
            <a:endCxn id="25" idx="1"/>
          </p:cNvCxnSpPr>
          <p:nvPr/>
        </p:nvCxnSpPr>
        <p:spPr bwMode="auto">
          <a:xfrm>
            <a:off x="1447037" y="5253744"/>
            <a:ext cx="2993731" cy="84890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9" name="Straight Arrow Connector 78"/>
          <p:cNvCxnSpPr>
            <a:endCxn id="25" idx="1"/>
          </p:cNvCxnSpPr>
          <p:nvPr/>
        </p:nvCxnSpPr>
        <p:spPr bwMode="auto">
          <a:xfrm>
            <a:off x="1447037" y="4668482"/>
            <a:ext cx="2993731" cy="14341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0" name="Straight Arrow Connector 79"/>
          <p:cNvCxnSpPr>
            <a:endCxn id="25" idx="1"/>
          </p:cNvCxnSpPr>
          <p:nvPr/>
        </p:nvCxnSpPr>
        <p:spPr bwMode="auto">
          <a:xfrm>
            <a:off x="1447037" y="5717274"/>
            <a:ext cx="2993731" cy="3853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1" name="Content Placeholder 2"/>
          <p:cNvSpPr txBox="1">
            <a:spLocks/>
          </p:cNvSpPr>
          <p:nvPr/>
        </p:nvSpPr>
        <p:spPr>
          <a:xfrm>
            <a:off x="451635" y="920316"/>
            <a:ext cx="8229600" cy="2217300"/>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900" dirty="0" smtClean="0"/>
              <a:t>A random graph is a special case of a sampler </a:t>
            </a:r>
            <a:r>
              <a:rPr lang="en-US" sz="2600" dirty="0" smtClean="0"/>
              <a:t>[Lu2002,Vadhan2003]</a:t>
            </a:r>
          </a:p>
          <a:p>
            <a:r>
              <a:rPr lang="en-US" sz="2900" dirty="0"/>
              <a:t>Obfuscating multiple blocks together degrades error tolerance</a:t>
            </a:r>
          </a:p>
          <a:p>
            <a:pPr lvl="1"/>
            <a:r>
              <a:rPr lang="en-US" dirty="0" smtClean="0"/>
              <a:t>If </a:t>
            </a:r>
            <a:r>
              <a:rPr lang="en-US" i="1" dirty="0" smtClean="0">
                <a:latin typeface="Times New Roman"/>
                <a:cs typeface="Times New Roman"/>
              </a:rPr>
              <a:t>d</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dirty="0" smtClean="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 </a:t>
            </a:r>
            <a:r>
              <a:rPr lang="en-US" i="1" dirty="0" err="1" smtClean="0">
                <a:latin typeface="Times New Roman"/>
                <a:cs typeface="Times New Roman"/>
              </a:rPr>
              <a:t>d</a:t>
            </a:r>
            <a:r>
              <a:rPr lang="en-US" baseline="-25000" dirty="0" err="1" smtClean="0">
                <a:latin typeface="Times New Roman"/>
                <a:cs typeface="Times New Roman"/>
              </a:rPr>
              <a:t>max</a:t>
            </a:r>
            <a:r>
              <a:rPr lang="en-US" dirty="0" smtClean="0"/>
              <a:t>, then the probability of an obfuscation containing an error is </a:t>
            </a:r>
            <a:r>
              <a:rPr lang="en-US" i="1" dirty="0" smtClean="0">
                <a:latin typeface="Times New Roman"/>
                <a:cs typeface="Times New Roman"/>
              </a:rPr>
              <a:t>O</a:t>
            </a:r>
            <a:r>
              <a:rPr lang="en-US" dirty="0" smtClean="0">
                <a:latin typeface="Times New Roman"/>
                <a:cs typeface="Times New Roman"/>
              </a:rPr>
              <a:t>(</a:t>
            </a:r>
            <a:r>
              <a:rPr lang="en-US" i="1" dirty="0" err="1" smtClean="0">
                <a:latin typeface="Times New Roman"/>
                <a:cs typeface="Times New Roman"/>
              </a:rPr>
              <a:t>d</a:t>
            </a:r>
            <a:r>
              <a:rPr lang="en-US" baseline="-25000" dirty="0" err="1" smtClean="0">
                <a:latin typeface="Times New Roman"/>
                <a:cs typeface="Times New Roman"/>
              </a:rPr>
              <a:t>max</a:t>
            </a:r>
            <a:r>
              <a:rPr lang="en-US" dirty="0" smtClean="0">
                <a:latin typeface="Times New Roman"/>
                <a:cs typeface="Times New Roman"/>
              </a:rPr>
              <a:t>*α)</a:t>
            </a:r>
            <a:r>
              <a:rPr lang="en-US" dirty="0" smtClean="0"/>
              <a:t> (also small tail)</a:t>
            </a:r>
          </a:p>
          <a:p>
            <a:pPr lvl="1"/>
            <a:r>
              <a:rPr lang="en-US" dirty="0" smtClean="0"/>
              <a:t>If </a:t>
            </a:r>
            <a:r>
              <a:rPr lang="en-US" i="1" dirty="0" smtClean="0">
                <a:latin typeface="Times New Roman"/>
                <a:cs typeface="Times New Roman"/>
              </a:rPr>
              <a:t>C</a:t>
            </a:r>
            <a:r>
              <a:rPr lang="en-US" dirty="0" smtClean="0"/>
              <a:t> supports </a:t>
            </a:r>
            <a:r>
              <a:rPr lang="en-US" dirty="0" err="1" smtClean="0">
                <a:latin typeface="Times New Roman"/>
                <a:cs typeface="Times New Roman"/>
              </a:rPr>
              <a:t>Ω</a:t>
            </a:r>
            <a:r>
              <a:rPr lang="en-US" dirty="0" smtClean="0">
                <a:latin typeface="Times New Roman"/>
                <a:cs typeface="Times New Roman"/>
              </a:rPr>
              <a:t>(k)</a:t>
            </a:r>
            <a:r>
              <a:rPr lang="en-US" dirty="0" smtClean="0"/>
              <a:t> errors, our construction will be correct with overwhelming probability if </a:t>
            </a:r>
            <a:r>
              <a:rPr lang="en-US" i="1" dirty="0" smtClean="0">
                <a:latin typeface="Times New Roman"/>
                <a:cs typeface="Times New Roman"/>
              </a:rPr>
              <a:t>d</a:t>
            </a:r>
            <a:r>
              <a:rPr lang="en-US" dirty="0" smtClean="0">
                <a:latin typeface="Times New Roman"/>
                <a:cs typeface="Times New Roman"/>
              </a:rPr>
              <a:t>(</a:t>
            </a:r>
            <a:r>
              <a:rPr lang="en-US" i="1" dirty="0">
                <a:latin typeface="Times New Roman"/>
                <a:cs typeface="Times New Roman"/>
              </a:rPr>
              <a:t>w</a:t>
            </a:r>
            <a:r>
              <a:rPr lang="en-US" baseline="-25000" dirty="0">
                <a:latin typeface="Times New Roman"/>
                <a:cs typeface="Times New Roman"/>
              </a:rPr>
              <a:t>0</a:t>
            </a:r>
            <a:r>
              <a:rPr lang="en-US" dirty="0">
                <a:latin typeface="Times New Roman"/>
                <a:cs typeface="Times New Roman"/>
              </a:rPr>
              <a:t>, </a:t>
            </a:r>
            <a:r>
              <a:rPr lang="en-US" i="1" dirty="0">
                <a:latin typeface="Times New Roman"/>
                <a:cs typeface="Times New Roman"/>
              </a:rPr>
              <a:t>w</a:t>
            </a:r>
            <a:r>
              <a:rPr lang="en-US" baseline="-25000" dirty="0">
                <a:latin typeface="Times New Roman"/>
                <a:cs typeface="Times New Roman"/>
              </a:rPr>
              <a:t>1</a:t>
            </a:r>
            <a:r>
              <a:rPr lang="en-US" dirty="0">
                <a:latin typeface="Times New Roman"/>
                <a:cs typeface="Times New Roman"/>
              </a:rPr>
              <a:t>)≤ </a:t>
            </a:r>
            <a:r>
              <a:rPr lang="en-US" i="1" dirty="0" smtClean="0">
                <a:latin typeface="Times New Roman"/>
                <a:cs typeface="Times New Roman"/>
              </a:rPr>
              <a:t>k</a:t>
            </a:r>
            <a:r>
              <a:rPr lang="en-US" dirty="0" smtClean="0">
                <a:latin typeface="Times New Roman"/>
                <a:cs typeface="Times New Roman"/>
              </a:rPr>
              <a:t>/</a:t>
            </a:r>
            <a:r>
              <a:rPr lang="en-US" dirty="0" err="1" smtClean="0">
                <a:latin typeface="Times New Roman"/>
                <a:cs typeface="Times New Roman"/>
              </a:rPr>
              <a:t>ω</a:t>
            </a:r>
            <a:r>
              <a:rPr lang="en-US" dirty="0" smtClean="0">
                <a:latin typeface="Times New Roman"/>
                <a:cs typeface="Times New Roman"/>
              </a:rPr>
              <a:t>(log k)</a:t>
            </a:r>
          </a:p>
          <a:p>
            <a:r>
              <a:rPr lang="en-US" dirty="0" smtClean="0">
                <a:latin typeface="Calibri"/>
                <a:cs typeface="Calibri"/>
              </a:rPr>
              <a:t>This construction yields </a:t>
            </a:r>
            <a:r>
              <a:rPr lang="en-US" dirty="0" err="1" smtClean="0">
                <a:latin typeface="Times New Roman"/>
                <a:cs typeface="Times New Roman"/>
              </a:rPr>
              <a:t>H</a:t>
            </a:r>
            <a:r>
              <a:rPr lang="en-US" baseline="-25000" dirty="0" err="1" smtClean="0">
                <a:latin typeface="Times New Roman"/>
                <a:cs typeface="Times New Roman"/>
              </a:rPr>
              <a:t>usable</a:t>
            </a:r>
            <a:r>
              <a:rPr lang="en-US" dirty="0" smtClean="0">
                <a:latin typeface="Times New Roman"/>
                <a:cs typeface="Times New Roman"/>
              </a:rPr>
              <a:t>≤ 0</a:t>
            </a:r>
            <a:r>
              <a:rPr lang="en-US" dirty="0" smtClean="0">
                <a:latin typeface="Calibri"/>
                <a:cs typeface="Calibri"/>
              </a:rPr>
              <a:t> if alphabet is large</a:t>
            </a:r>
            <a:endParaRPr lang="en-US" dirty="0">
              <a:latin typeface="Calibri"/>
              <a:cs typeface="Calibri"/>
            </a:endParaRPr>
          </a:p>
        </p:txBody>
      </p:sp>
    </p:spTree>
    <p:extLst>
      <p:ext uri="{BB962C8B-B14F-4D97-AF65-F5344CB8AC3E}">
        <p14:creationId xmlns:p14="http://schemas.microsoft.com/office/powerpoint/2010/main" val="2910847919"/>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600" y="-4762"/>
            <a:ext cx="8229600" cy="1143000"/>
          </a:xfrm>
        </p:spPr>
        <p:txBody>
          <a:bodyPr/>
          <a:lstStyle/>
          <a:p>
            <a:r>
              <a:rPr lang="en-US" dirty="0" smtClean="0"/>
              <a:t>Results </a:t>
            </a:r>
            <a:endParaRPr lang="en-US" dirty="0"/>
          </a:p>
        </p:txBody>
      </p:sp>
      <p:sp>
        <p:nvSpPr>
          <p:cNvPr id="3" name="Content Placeholder 2"/>
          <p:cNvSpPr>
            <a:spLocks noGrp="1"/>
          </p:cNvSpPr>
          <p:nvPr>
            <p:ph idx="1"/>
          </p:nvPr>
        </p:nvSpPr>
        <p:spPr>
          <a:xfrm>
            <a:off x="482600" y="4157579"/>
            <a:ext cx="8229600" cy="1646048"/>
          </a:xfrm>
        </p:spPr>
        <p:txBody>
          <a:bodyPr>
            <a:normAutofit/>
          </a:bodyPr>
          <a:lstStyle/>
          <a:p>
            <a:r>
              <a:rPr lang="en-US" dirty="0" smtClean="0">
                <a:latin typeface="Calibri"/>
                <a:cs typeface="Calibri"/>
              </a:rPr>
              <a:t>Second construction</a:t>
            </a:r>
          </a:p>
          <a:p>
            <a:pPr lvl="1"/>
            <a:r>
              <a:rPr lang="en-US" dirty="0" smtClean="0">
                <a:latin typeface="Calibri"/>
                <a:cs typeface="Calibri"/>
              </a:rPr>
              <a:t>Security </a:t>
            </a:r>
            <a:r>
              <a:rPr lang="en-US" dirty="0" smtClean="0">
                <a:latin typeface="Calibri"/>
                <a:cs typeface="Calibri"/>
              </a:rPr>
              <a:t>requirement: </a:t>
            </a:r>
            <a:r>
              <a:rPr lang="en-US" i="1" dirty="0" smtClean="0">
                <a:latin typeface="Times New Roman"/>
                <a:cs typeface="Times New Roman"/>
              </a:rPr>
              <a:t>O</a:t>
            </a:r>
            <a:r>
              <a:rPr lang="en-US" dirty="0" smtClean="0">
                <a:latin typeface="Times New Roman"/>
                <a:cs typeface="Times New Roman"/>
              </a:rPr>
              <a:t>(1) </a:t>
            </a:r>
            <a:r>
              <a:rPr lang="en-US" dirty="0" smtClean="0">
                <a:latin typeface="Calibri"/>
                <a:cs typeface="Calibri"/>
              </a:rPr>
              <a:t>entropy in most </a:t>
            </a:r>
            <a:r>
              <a:rPr lang="en-US" dirty="0" smtClean="0">
                <a:latin typeface="Calibri"/>
                <a:cs typeface="Calibri"/>
              </a:rPr>
              <a:t>blocks</a:t>
            </a:r>
          </a:p>
          <a:p>
            <a:pPr lvl="1"/>
            <a:r>
              <a:rPr lang="en-US" dirty="0" smtClean="0">
                <a:latin typeface="Calibri"/>
                <a:cs typeface="Calibri"/>
              </a:rPr>
              <a:t>Error </a:t>
            </a:r>
            <a:r>
              <a:rPr lang="en-US" dirty="0" smtClean="0">
                <a:latin typeface="Calibri"/>
                <a:cs typeface="Calibri"/>
              </a:rPr>
              <a:t>tolerance: </a:t>
            </a:r>
            <a:r>
              <a:rPr lang="en-US" i="1" dirty="0" smtClean="0">
                <a:latin typeface="Times New Roman"/>
                <a:cs typeface="Times New Roman"/>
              </a:rPr>
              <a:t>k</a:t>
            </a:r>
            <a:r>
              <a:rPr lang="en-US" dirty="0" smtClean="0">
                <a:latin typeface="Times New Roman"/>
                <a:cs typeface="Times New Roman"/>
              </a:rPr>
              <a:t>/</a:t>
            </a:r>
            <a:r>
              <a:rPr lang="en-US" dirty="0" err="1" smtClean="0">
                <a:latin typeface="Times New Roman"/>
                <a:cs typeface="Times New Roman"/>
              </a:rPr>
              <a:t>ω</a:t>
            </a:r>
            <a:r>
              <a:rPr lang="en-US" dirty="0" smtClean="0">
                <a:latin typeface="Times New Roman"/>
                <a:cs typeface="Times New Roman"/>
              </a:rPr>
              <a:t>(log </a:t>
            </a:r>
            <a:r>
              <a:rPr lang="en-US" i="1" dirty="0" smtClean="0">
                <a:latin typeface="Times New Roman"/>
                <a:cs typeface="Times New Roman"/>
              </a:rPr>
              <a:t>k</a:t>
            </a:r>
            <a:r>
              <a:rPr lang="en-US" dirty="0" smtClean="0">
                <a:latin typeface="Times New Roman"/>
                <a:cs typeface="Times New Roman"/>
              </a:rPr>
              <a:t>)</a:t>
            </a:r>
            <a:endParaRPr lang="en-US" dirty="0" smtClean="0">
              <a:latin typeface="Calibri"/>
              <a:cs typeface="Calibri"/>
            </a:endParaRPr>
          </a:p>
        </p:txBody>
      </p:sp>
      <p:sp>
        <p:nvSpPr>
          <p:cNvPr id="48" name="Rectangle 36"/>
          <p:cNvSpPr>
            <a:spLocks noChangeArrowheads="1"/>
          </p:cNvSpPr>
          <p:nvPr/>
        </p:nvSpPr>
        <p:spPr bwMode="auto">
          <a:xfrm>
            <a:off x="338285" y="5803627"/>
            <a:ext cx="7682767" cy="96079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Question:</a:t>
            </a:r>
            <a:r>
              <a:rPr lang="en-US" sz="2400" b="1" dirty="0" smtClean="0">
                <a:latin typeface="Calibri"/>
                <a:cs typeface="Calibri"/>
              </a:rPr>
              <a:t> Can we reduce blocks required entropy?</a:t>
            </a:r>
            <a:endParaRPr lang="en-US" sz="2400" b="1" i="1" dirty="0" smtClean="0">
              <a:latin typeface="Times New Roman"/>
              <a:cs typeface="Times New Roman"/>
            </a:endParaRPr>
          </a:p>
        </p:txBody>
      </p:sp>
      <p:grpSp>
        <p:nvGrpSpPr>
          <p:cNvPr id="49" name="Group 48"/>
          <p:cNvGrpSpPr/>
          <p:nvPr/>
        </p:nvGrpSpPr>
        <p:grpSpPr>
          <a:xfrm>
            <a:off x="1359804" y="624111"/>
            <a:ext cx="5808726" cy="3279224"/>
            <a:chOff x="6814750" y="1578615"/>
            <a:chExt cx="2699654" cy="2524633"/>
          </a:xfrm>
        </p:grpSpPr>
        <p:sp>
          <p:nvSpPr>
            <p:cNvPr id="50" name="Trapezoid 49"/>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1" name="TextBox 50"/>
            <p:cNvSpPr txBox="1"/>
            <p:nvPr/>
          </p:nvSpPr>
          <p:spPr>
            <a:xfrm>
              <a:off x="6814750" y="157861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grpSp>
        <p:nvGrpSpPr>
          <p:cNvPr id="52" name="Group 51"/>
          <p:cNvGrpSpPr/>
          <p:nvPr/>
        </p:nvGrpSpPr>
        <p:grpSpPr>
          <a:xfrm>
            <a:off x="7187654" y="1938566"/>
            <a:ext cx="1648424" cy="325442"/>
            <a:chOff x="3581683" y="5446278"/>
            <a:chExt cx="1648424" cy="325442"/>
          </a:xfrm>
        </p:grpSpPr>
        <p:sp>
          <p:nvSpPr>
            <p:cNvPr id="53" name="Rectangle 52"/>
            <p:cNvSpPr/>
            <p:nvPr/>
          </p:nvSpPr>
          <p:spPr>
            <a:xfrm>
              <a:off x="4248612" y="5446278"/>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4" name="Straight Arrow Connector 53"/>
            <p:cNvCxnSpPr/>
            <p:nvPr/>
          </p:nvCxnSpPr>
          <p:spPr bwMode="auto">
            <a:xfrm>
              <a:off x="3581683" y="575694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55" name="Object 54"/>
            <p:cNvGraphicFramePr>
              <a:graphicFrameLocks noChangeAspect="1"/>
            </p:cNvGraphicFramePr>
            <p:nvPr>
              <p:extLst>
                <p:ext uri="{D42A27DB-BD31-4B8C-83A1-F6EECF244321}">
                  <p14:modId xmlns:p14="http://schemas.microsoft.com/office/powerpoint/2010/main" val="2294521558"/>
                </p:ext>
              </p:extLst>
            </p:nvPr>
          </p:nvGraphicFramePr>
          <p:xfrm>
            <a:off x="4323547" y="5465280"/>
            <a:ext cx="242888" cy="287338"/>
          </p:xfrm>
          <a:graphic>
            <a:graphicData uri="http://schemas.openxmlformats.org/presentationml/2006/ole">
              <mc:AlternateContent xmlns:mc="http://schemas.openxmlformats.org/markup-compatibility/2006">
                <mc:Choice xmlns:v="urn:schemas-microsoft-com:vml" Requires="v">
                  <p:oleObj spid="_x0000_s148486"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3547" y="5465280"/>
                          <a:ext cx="242888" cy="287338"/>
                        </a:xfrm>
                        <a:prstGeom prst="rect">
                          <a:avLst/>
                        </a:prstGeom>
                      </p:spPr>
                    </p:pic>
                  </p:oleObj>
                </mc:Fallback>
              </mc:AlternateContent>
            </a:graphicData>
          </a:graphic>
        </p:graphicFrame>
      </p:grpSp>
      <p:grpSp>
        <p:nvGrpSpPr>
          <p:cNvPr id="56" name="Group 55"/>
          <p:cNvGrpSpPr/>
          <p:nvPr/>
        </p:nvGrpSpPr>
        <p:grpSpPr>
          <a:xfrm>
            <a:off x="7206778" y="868713"/>
            <a:ext cx="1648424" cy="381994"/>
            <a:chOff x="3572254" y="4244288"/>
            <a:chExt cx="1648424" cy="381994"/>
          </a:xfrm>
        </p:grpSpPr>
        <p:sp>
          <p:nvSpPr>
            <p:cNvPr id="57" name="Rectangle 56"/>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8" name="Straight Arrow Connector 57"/>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59" name="TextBox 58"/>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60" name="Group 59"/>
          <p:cNvGrpSpPr/>
          <p:nvPr/>
        </p:nvGrpSpPr>
        <p:grpSpPr>
          <a:xfrm>
            <a:off x="619340" y="1131284"/>
            <a:ext cx="790647" cy="649445"/>
            <a:chOff x="669757" y="1545947"/>
            <a:chExt cx="790647" cy="649445"/>
          </a:xfrm>
        </p:grpSpPr>
        <p:cxnSp>
          <p:nvCxnSpPr>
            <p:cNvPr id="61" name="Straight Arrow Connector 60"/>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2" name="Group 61"/>
            <p:cNvGrpSpPr/>
            <p:nvPr/>
          </p:nvGrpSpPr>
          <p:grpSpPr>
            <a:xfrm>
              <a:off x="889650" y="1545947"/>
              <a:ext cx="520570" cy="411225"/>
              <a:chOff x="815504" y="4858284"/>
              <a:chExt cx="520570" cy="411225"/>
            </a:xfrm>
          </p:grpSpPr>
          <p:sp>
            <p:nvSpPr>
              <p:cNvPr id="63" name="Rectangle 62"/>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TextBox 63"/>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grpSp>
      <p:sp>
        <p:nvSpPr>
          <p:cNvPr id="65" name="Rectangle 64"/>
          <p:cNvSpPr/>
          <p:nvPr/>
        </p:nvSpPr>
        <p:spPr>
          <a:xfrm>
            <a:off x="4390351" y="3346672"/>
            <a:ext cx="1663243"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 </a:t>
            </a:r>
            <a:endParaRPr lang="en-US" i="1" baseline="30000" dirty="0">
              <a:solidFill>
                <a:srgbClr val="FFFFFF"/>
              </a:solidFill>
              <a:latin typeface="Times New Roman"/>
              <a:cs typeface="Times New Roman"/>
            </a:endParaRPr>
          </a:p>
        </p:txBody>
      </p:sp>
      <p:grpSp>
        <p:nvGrpSpPr>
          <p:cNvPr id="66" name="Group 65"/>
          <p:cNvGrpSpPr/>
          <p:nvPr/>
        </p:nvGrpSpPr>
        <p:grpSpPr>
          <a:xfrm>
            <a:off x="4378640" y="1500616"/>
            <a:ext cx="1726169" cy="484949"/>
            <a:chOff x="2620241" y="4742667"/>
            <a:chExt cx="927158" cy="484949"/>
          </a:xfrm>
        </p:grpSpPr>
        <p:sp>
          <p:nvSpPr>
            <p:cNvPr id="67" name="Rectangle 66"/>
            <p:cNvSpPr/>
            <p:nvPr/>
          </p:nvSpPr>
          <p:spPr>
            <a:xfrm>
              <a:off x="2620241" y="4742667"/>
              <a:ext cx="916890"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67"/>
            <p:cNvSpPr/>
            <p:nvPr/>
          </p:nvSpPr>
          <p:spPr>
            <a:xfrm>
              <a:off x="2620242" y="4805234"/>
              <a:ext cx="927157"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2</a:t>
              </a:r>
              <a:r>
                <a:rPr lang="en-US" dirty="0" smtClean="0">
                  <a:solidFill>
                    <a:srgbClr val="FFFFFF"/>
                  </a:solidFill>
                  <a:latin typeface="Times New Roman"/>
                  <a:cs typeface="Times New Roman"/>
                </a:rPr>
                <a:t>,</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4</a:t>
              </a:r>
              <a:r>
                <a:rPr lang="en-US" dirty="0" smtClean="0">
                  <a:solidFill>
                    <a:srgbClr val="FFFFFF"/>
                  </a:solidFill>
                  <a:latin typeface="Times New Roman"/>
                  <a:cs typeface="Times New Roman"/>
                </a:rPr>
                <a:t>,</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10</a:t>
              </a:r>
              <a:endParaRPr lang="en-US" baseline="30000" dirty="0">
                <a:solidFill>
                  <a:srgbClr val="FFFFFF"/>
                </a:solidFill>
                <a:latin typeface="Times New Roman"/>
                <a:cs typeface="Times New Roman"/>
              </a:endParaRPr>
            </a:p>
          </p:txBody>
        </p:sp>
      </p:grpSp>
      <p:sp>
        <p:nvSpPr>
          <p:cNvPr id="69" name="TextBox 68"/>
          <p:cNvSpPr txBox="1"/>
          <p:nvPr/>
        </p:nvSpPr>
        <p:spPr>
          <a:xfrm>
            <a:off x="839234" y="2598853"/>
            <a:ext cx="344039" cy="369332"/>
          </a:xfrm>
          <a:prstGeom prst="rect">
            <a:avLst/>
          </a:prstGeom>
          <a:noFill/>
        </p:spPr>
        <p:txBody>
          <a:bodyPr wrap="none" rtlCol="0">
            <a:spAutoFit/>
          </a:bodyPr>
          <a:lstStyle/>
          <a:p>
            <a:r>
              <a:rPr lang="en-US" dirty="0" smtClean="0"/>
              <a:t>…</a:t>
            </a:r>
            <a:endParaRPr lang="en-US" dirty="0"/>
          </a:p>
        </p:txBody>
      </p:sp>
      <p:sp>
        <p:nvSpPr>
          <p:cNvPr id="70" name="TextBox 69"/>
          <p:cNvSpPr txBox="1"/>
          <p:nvPr/>
        </p:nvSpPr>
        <p:spPr>
          <a:xfrm>
            <a:off x="4387504" y="1020498"/>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71" name="Straight Arrow Connector 70"/>
          <p:cNvCxnSpPr/>
          <p:nvPr/>
        </p:nvCxnSpPr>
        <p:spPr bwMode="auto">
          <a:xfrm>
            <a:off x="5379415" y="1237339"/>
            <a:ext cx="1808239"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72" name="Group 71"/>
          <p:cNvGrpSpPr/>
          <p:nvPr/>
        </p:nvGrpSpPr>
        <p:grpSpPr>
          <a:xfrm>
            <a:off x="605973" y="2102394"/>
            <a:ext cx="790647" cy="649445"/>
            <a:chOff x="669757" y="1545947"/>
            <a:chExt cx="790647" cy="649445"/>
          </a:xfrm>
        </p:grpSpPr>
        <p:cxnSp>
          <p:nvCxnSpPr>
            <p:cNvPr id="73" name="Straight Arrow Connector 72"/>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74" name="Group 73"/>
            <p:cNvGrpSpPr/>
            <p:nvPr/>
          </p:nvGrpSpPr>
          <p:grpSpPr>
            <a:xfrm>
              <a:off x="889650" y="1545947"/>
              <a:ext cx="520570" cy="411225"/>
              <a:chOff x="815504" y="4858284"/>
              <a:chExt cx="520570" cy="411225"/>
            </a:xfrm>
          </p:grpSpPr>
          <p:sp>
            <p:nvSpPr>
              <p:cNvPr id="75" name="Rectangle 74"/>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2</a:t>
                </a:r>
                <a:endParaRPr lang="en-US" baseline="30000" dirty="0">
                  <a:solidFill>
                    <a:srgbClr val="FFFFFF"/>
                  </a:solidFill>
                  <a:latin typeface="Times New Roman"/>
                  <a:cs typeface="Times New Roman"/>
                </a:endParaRPr>
              </a:p>
            </p:txBody>
          </p:sp>
        </p:grpSp>
      </p:grpSp>
      <p:grpSp>
        <p:nvGrpSpPr>
          <p:cNvPr id="77" name="Group 76"/>
          <p:cNvGrpSpPr/>
          <p:nvPr/>
        </p:nvGrpSpPr>
        <p:grpSpPr>
          <a:xfrm>
            <a:off x="605973" y="3151186"/>
            <a:ext cx="790647" cy="555869"/>
            <a:chOff x="669757" y="1545947"/>
            <a:chExt cx="790647" cy="555869"/>
          </a:xfrm>
        </p:grpSpPr>
        <p:cxnSp>
          <p:nvCxnSpPr>
            <p:cNvPr id="78" name="Straight Arrow Connector 77"/>
            <p:cNvCxnSpPr/>
            <p:nvPr/>
          </p:nvCxnSpPr>
          <p:spPr bwMode="auto">
            <a:xfrm flipV="1">
              <a:off x="669757" y="2090215"/>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79" name="Group 78"/>
            <p:cNvGrpSpPr/>
            <p:nvPr/>
          </p:nvGrpSpPr>
          <p:grpSpPr>
            <a:xfrm>
              <a:off x="889650" y="1545947"/>
              <a:ext cx="520570" cy="411225"/>
              <a:chOff x="815504" y="4858284"/>
              <a:chExt cx="520570" cy="411225"/>
            </a:xfrm>
          </p:grpSpPr>
          <p:sp>
            <p:nvSpPr>
              <p:cNvPr id="80" name="Rectangle 79"/>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TextBox 80"/>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k</a:t>
                </a:r>
                <a:endParaRPr lang="en-US" baseline="30000" dirty="0">
                  <a:solidFill>
                    <a:srgbClr val="FFFFFF"/>
                  </a:solidFill>
                  <a:latin typeface="Times New Roman"/>
                  <a:cs typeface="Times New Roman"/>
                </a:endParaRPr>
              </a:p>
            </p:txBody>
          </p:sp>
        </p:grpSp>
      </p:grpSp>
      <p:sp>
        <p:nvSpPr>
          <p:cNvPr id="82" name="TextBox 81"/>
          <p:cNvSpPr txBox="1"/>
          <p:nvPr/>
        </p:nvSpPr>
        <p:spPr>
          <a:xfrm>
            <a:off x="4555166" y="2943803"/>
            <a:ext cx="344039" cy="369332"/>
          </a:xfrm>
          <a:prstGeom prst="rect">
            <a:avLst/>
          </a:prstGeom>
          <a:noFill/>
        </p:spPr>
        <p:txBody>
          <a:bodyPr wrap="none" rtlCol="0">
            <a:spAutoFit/>
          </a:bodyPr>
          <a:lstStyle/>
          <a:p>
            <a:r>
              <a:rPr lang="en-US" dirty="0" smtClean="0"/>
              <a:t>…</a:t>
            </a:r>
            <a:endParaRPr lang="en-US" dirty="0"/>
          </a:p>
        </p:txBody>
      </p:sp>
      <p:grpSp>
        <p:nvGrpSpPr>
          <p:cNvPr id="83" name="Group 82"/>
          <p:cNvGrpSpPr/>
          <p:nvPr/>
        </p:nvGrpSpPr>
        <p:grpSpPr>
          <a:xfrm>
            <a:off x="4403719" y="2457040"/>
            <a:ext cx="1681967" cy="484949"/>
            <a:chOff x="2620242" y="4742667"/>
            <a:chExt cx="679937" cy="484949"/>
          </a:xfrm>
        </p:grpSpPr>
        <p:sp>
          <p:nvSpPr>
            <p:cNvPr id="84" name="Rectangle 83"/>
            <p:cNvSpPr/>
            <p:nvPr/>
          </p:nvSpPr>
          <p:spPr>
            <a:xfrm>
              <a:off x="2620242" y="4742667"/>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Rectangle 84"/>
            <p:cNvSpPr/>
            <p:nvPr/>
          </p:nvSpPr>
          <p:spPr>
            <a:xfrm>
              <a:off x="2620242" y="4805234"/>
              <a:ext cx="653775"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2</a:t>
              </a:r>
              <a:r>
                <a:rPr lang="en-US" dirty="0" smtClean="0">
                  <a:solidFill>
                    <a:srgbClr val="FFFFFF"/>
                  </a:solidFill>
                  <a:latin typeface="Times New Roman"/>
                  <a:cs typeface="Times New Roman"/>
                </a:rPr>
                <a:t>,</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3</a:t>
              </a:r>
              <a:r>
                <a:rPr lang="en-US" dirty="0" smtClean="0">
                  <a:solidFill>
                    <a:srgbClr val="FFFFFF"/>
                  </a:solidFill>
                  <a:latin typeface="Times New Roman"/>
                  <a:cs typeface="Times New Roman"/>
                </a:rPr>
                <a:t>,</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a:solidFill>
                    <a:srgbClr val="FFFFFF"/>
                  </a:solidFill>
                  <a:latin typeface="Times New Roman"/>
                  <a:cs typeface="Times New Roman"/>
                </a:rPr>
                <a:t>6</a:t>
              </a:r>
              <a:r>
                <a:rPr lang="en-US" dirty="0" smtClean="0">
                  <a:solidFill>
                    <a:srgbClr val="FFFFFF"/>
                  </a:solidFill>
                  <a:latin typeface="Times New Roman"/>
                  <a:cs typeface="Times New Roman"/>
                </a:rPr>
                <a:t>,</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8</a:t>
              </a:r>
              <a:endParaRPr lang="en-US" baseline="30000" dirty="0">
                <a:solidFill>
                  <a:srgbClr val="FFFFFF"/>
                </a:solidFill>
                <a:latin typeface="Times New Roman"/>
                <a:cs typeface="Times New Roman"/>
              </a:endParaRPr>
            </a:p>
          </p:txBody>
        </p:sp>
      </p:grpSp>
      <p:cxnSp>
        <p:nvCxnSpPr>
          <p:cNvPr id="86" name="Straight Arrow Connector 85"/>
          <p:cNvCxnSpPr/>
          <p:nvPr/>
        </p:nvCxnSpPr>
        <p:spPr bwMode="auto">
          <a:xfrm>
            <a:off x="1458691" y="1769129"/>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7" name="Straight Arrow Connector 86"/>
          <p:cNvCxnSpPr>
            <a:endCxn id="67" idx="1"/>
          </p:cNvCxnSpPr>
          <p:nvPr/>
        </p:nvCxnSpPr>
        <p:spPr bwMode="auto">
          <a:xfrm flipV="1">
            <a:off x="1409989" y="1743091"/>
            <a:ext cx="2968646" cy="99676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8" name="Elbow Connector 87"/>
          <p:cNvCxnSpPr>
            <a:stCxn id="67" idx="3"/>
          </p:cNvCxnSpPr>
          <p:nvPr/>
        </p:nvCxnSpPr>
        <p:spPr>
          <a:xfrm>
            <a:off x="6085687" y="1743091"/>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9" name="Elbow Connector 88"/>
          <p:cNvCxnSpPr>
            <a:stCxn id="84" idx="3"/>
          </p:cNvCxnSpPr>
          <p:nvPr/>
        </p:nvCxnSpPr>
        <p:spPr>
          <a:xfrm flipV="1">
            <a:off x="6085686" y="2264009"/>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0" name="Elbow Connector 89"/>
          <p:cNvCxnSpPr/>
          <p:nvPr/>
        </p:nvCxnSpPr>
        <p:spPr>
          <a:xfrm flipV="1">
            <a:off x="5617794" y="2264009"/>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a:endCxn id="67" idx="1"/>
          </p:cNvCxnSpPr>
          <p:nvPr/>
        </p:nvCxnSpPr>
        <p:spPr bwMode="auto">
          <a:xfrm flipV="1">
            <a:off x="1409989" y="1743091"/>
            <a:ext cx="2968646" cy="122509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2" name="Straight Arrow Connector 91"/>
          <p:cNvCxnSpPr>
            <a:endCxn id="67" idx="1"/>
          </p:cNvCxnSpPr>
          <p:nvPr/>
        </p:nvCxnSpPr>
        <p:spPr bwMode="auto">
          <a:xfrm flipV="1">
            <a:off x="1409989" y="1743091"/>
            <a:ext cx="2968646" cy="14606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3" name="Straight Arrow Connector 92"/>
          <p:cNvCxnSpPr>
            <a:endCxn id="84" idx="1"/>
          </p:cNvCxnSpPr>
          <p:nvPr/>
        </p:nvCxnSpPr>
        <p:spPr bwMode="auto">
          <a:xfrm flipV="1">
            <a:off x="1409989" y="2699515"/>
            <a:ext cx="2993730" cy="4072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4" name="Straight Arrow Connector 93"/>
          <p:cNvCxnSpPr>
            <a:endCxn id="84" idx="1"/>
          </p:cNvCxnSpPr>
          <p:nvPr/>
        </p:nvCxnSpPr>
        <p:spPr bwMode="auto">
          <a:xfrm flipV="1">
            <a:off x="1458691" y="2699515"/>
            <a:ext cx="2945028" cy="2686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5" name="Straight Arrow Connector 94"/>
          <p:cNvCxnSpPr>
            <a:endCxn id="84" idx="1"/>
          </p:cNvCxnSpPr>
          <p:nvPr/>
        </p:nvCxnSpPr>
        <p:spPr bwMode="auto">
          <a:xfrm flipV="1">
            <a:off x="1396620" y="2699515"/>
            <a:ext cx="3007099" cy="64715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6" name="Straight Arrow Connector 95"/>
          <p:cNvCxnSpPr>
            <a:endCxn id="84" idx="1"/>
          </p:cNvCxnSpPr>
          <p:nvPr/>
        </p:nvCxnSpPr>
        <p:spPr bwMode="auto">
          <a:xfrm flipV="1">
            <a:off x="1409989" y="2699515"/>
            <a:ext cx="2993730" cy="99594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7" name="Straight Arrow Connector 96"/>
          <p:cNvCxnSpPr>
            <a:endCxn id="65" idx="1"/>
          </p:cNvCxnSpPr>
          <p:nvPr/>
        </p:nvCxnSpPr>
        <p:spPr bwMode="auto">
          <a:xfrm>
            <a:off x="1396620" y="2740239"/>
            <a:ext cx="2993731" cy="84890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8" name="Straight Arrow Connector 97"/>
          <p:cNvCxnSpPr>
            <a:endCxn id="65" idx="1"/>
          </p:cNvCxnSpPr>
          <p:nvPr/>
        </p:nvCxnSpPr>
        <p:spPr bwMode="auto">
          <a:xfrm>
            <a:off x="1396620" y="2154977"/>
            <a:ext cx="2993731" cy="14341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9" name="Straight Arrow Connector 98"/>
          <p:cNvCxnSpPr>
            <a:endCxn id="65" idx="1"/>
          </p:cNvCxnSpPr>
          <p:nvPr/>
        </p:nvCxnSpPr>
        <p:spPr bwMode="auto">
          <a:xfrm>
            <a:off x="1396620" y="3203769"/>
            <a:ext cx="2993731" cy="3853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Tree>
    <p:extLst>
      <p:ext uri="{BB962C8B-B14F-4D97-AF65-F5344CB8AC3E}">
        <p14:creationId xmlns:p14="http://schemas.microsoft.com/office/powerpoint/2010/main" val="42045224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74520"/>
          </a:xfrm>
        </p:spPr>
        <p:txBody>
          <a:bodyPr>
            <a:normAutofit fontScale="90000"/>
          </a:bodyPr>
          <a:lstStyle/>
          <a:p>
            <a:r>
              <a:rPr lang="en-US" dirty="0" smtClean="0"/>
              <a:t>Conclusions</a:t>
            </a:r>
            <a:endParaRPr lang="en-US" dirty="0"/>
          </a:p>
        </p:txBody>
      </p:sp>
      <p:sp>
        <p:nvSpPr>
          <p:cNvPr id="3" name="Content Placeholder 2"/>
          <p:cNvSpPr>
            <a:spLocks noGrp="1"/>
          </p:cNvSpPr>
          <p:nvPr>
            <p:ph idx="1"/>
          </p:nvPr>
        </p:nvSpPr>
        <p:spPr>
          <a:xfrm>
            <a:off x="254000" y="1189790"/>
            <a:ext cx="8756316" cy="5467684"/>
          </a:xfrm>
        </p:spPr>
        <p:txBody>
          <a:bodyPr>
            <a:normAutofit fontScale="70000" lnSpcReduction="20000"/>
          </a:bodyPr>
          <a:lstStyle/>
          <a:p>
            <a:r>
              <a:rPr lang="en-US" dirty="0" smtClean="0"/>
              <a:t>We construct the first (computational) fuzzy extractors that are secure when </a:t>
            </a:r>
            <a:r>
              <a:rPr lang="en-US" dirty="0" err="1" smtClean="0">
                <a:latin typeface="Times New Roman"/>
                <a:cs typeface="Times New Roman"/>
              </a:rPr>
              <a:t>H</a:t>
            </a:r>
            <a:r>
              <a:rPr lang="en-US" baseline="-25000" dirty="0" err="1" smtClean="0">
                <a:latin typeface="Times New Roman"/>
                <a:cs typeface="Times New Roman"/>
              </a:rPr>
              <a:t>usable</a:t>
            </a:r>
            <a:r>
              <a:rPr lang="en-US" baseline="-25000" dirty="0" smtClean="0">
                <a:latin typeface="Times New Roman"/>
                <a:cs typeface="Times New Roman"/>
              </a:rPr>
              <a:t> </a:t>
            </a:r>
            <a:r>
              <a:rPr lang="en-US" dirty="0" smtClean="0">
                <a:latin typeface="Times New Roman"/>
                <a:cs typeface="Times New Roman"/>
              </a:rPr>
              <a:t>≤ 0</a:t>
            </a:r>
          </a:p>
          <a:p>
            <a:pPr lvl="1"/>
            <a:r>
              <a:rPr lang="en-US" dirty="0" smtClean="0">
                <a:latin typeface="Times New Roman"/>
                <a:cs typeface="Times New Roman"/>
              </a:rPr>
              <a:t>Using point obfuscation (achievable with number-theoretic assumptions)</a:t>
            </a:r>
          </a:p>
          <a:p>
            <a:r>
              <a:rPr lang="en-US" dirty="0" smtClean="0"/>
              <a:t>Our constructions support </a:t>
            </a:r>
            <a:r>
              <a:rPr lang="en-US" dirty="0" err="1">
                <a:latin typeface="Times New Roman"/>
                <a:cs typeface="Times New Roman"/>
              </a:rPr>
              <a:t>H</a:t>
            </a:r>
            <a:r>
              <a:rPr lang="en-US" baseline="-25000" dirty="0" err="1">
                <a:latin typeface="Times New Roman"/>
                <a:cs typeface="Times New Roman"/>
              </a:rPr>
              <a:t>usable</a:t>
            </a:r>
            <a:r>
              <a:rPr lang="en-US" baseline="-25000" dirty="0">
                <a:latin typeface="Times New Roman"/>
                <a:cs typeface="Times New Roman"/>
              </a:rPr>
              <a:t> </a:t>
            </a:r>
            <a:r>
              <a:rPr lang="en-US" dirty="0">
                <a:latin typeface="Times New Roman"/>
                <a:cs typeface="Times New Roman"/>
              </a:rPr>
              <a:t>≤ </a:t>
            </a:r>
            <a:r>
              <a:rPr lang="en-US" dirty="0" smtClean="0">
                <a:latin typeface="Times New Roman"/>
                <a:cs typeface="Times New Roman"/>
              </a:rPr>
              <a:t>0 </a:t>
            </a:r>
            <a:r>
              <a:rPr lang="en-US" dirty="0" smtClean="0"/>
              <a:t>when alphabet size is super-polynomial</a:t>
            </a:r>
          </a:p>
          <a:p>
            <a:pPr lvl="1"/>
            <a:r>
              <a:rPr lang="en-US" dirty="0" smtClean="0"/>
              <a:t>Necessary? Constructions for small alphabet?</a:t>
            </a:r>
          </a:p>
          <a:p>
            <a:r>
              <a:rPr lang="en-US" dirty="0" smtClean="0"/>
              <a:t>We restricted </a:t>
            </a:r>
            <a:r>
              <a:rPr lang="en-US" i="1" dirty="0" smtClean="0">
                <a:latin typeface="Times New Roman"/>
                <a:cs typeface="Times New Roman"/>
              </a:rPr>
              <a:t>W</a:t>
            </a:r>
            <a:r>
              <a:rPr lang="en-US" baseline="-25000" dirty="0" smtClean="0">
                <a:latin typeface="Times New Roman"/>
                <a:cs typeface="Times New Roman"/>
              </a:rPr>
              <a:t>0</a:t>
            </a:r>
            <a:r>
              <a:rPr lang="en-US" dirty="0" smtClean="0"/>
              <a:t>, could alternatively restrict the corrected error patterns (that is restrict </a:t>
            </a:r>
            <a:r>
              <a:rPr lang="en-US" i="1" dirty="0" smtClean="0">
                <a:latin typeface="Times New Roman"/>
                <a:cs typeface="Times New Roman"/>
              </a:rPr>
              <a:t>W</a:t>
            </a:r>
            <a:r>
              <a:rPr lang="en-US" baseline="-25000" dirty="0" smtClean="0">
                <a:latin typeface="Times New Roman"/>
                <a:cs typeface="Times New Roman"/>
              </a:rPr>
              <a:t>1</a:t>
            </a:r>
            <a:r>
              <a:rPr lang="en-US" baseline="-25000" dirty="0" smtClean="0"/>
              <a:t> </a:t>
            </a:r>
            <a:r>
              <a:rPr lang="en-US" dirty="0" smtClean="0"/>
              <a:t>)</a:t>
            </a:r>
          </a:p>
          <a:p>
            <a:r>
              <a:rPr lang="en-US" dirty="0" smtClean="0"/>
              <a:t>Noisy point obfuscation (</a:t>
            </a:r>
            <a:r>
              <a:rPr lang="en-US" i="1" dirty="0" smtClean="0">
                <a:latin typeface="Times New Roman"/>
                <a:cs typeface="Times New Roman"/>
              </a:rPr>
              <a:t>I</a:t>
            </a:r>
            <a:r>
              <a:rPr lang="en-US" i="1" baseline="-25000" dirty="0" smtClean="0">
                <a:latin typeface="Times New Roman"/>
                <a:cs typeface="Times New Roman"/>
              </a:rPr>
              <a:t>w0</a:t>
            </a:r>
            <a:r>
              <a:rPr lang="en-US" dirty="0" smtClean="0">
                <a:latin typeface="Times New Roman"/>
                <a:cs typeface="Times New Roman"/>
              </a:rPr>
              <a:t>(</a:t>
            </a:r>
            <a:r>
              <a:rPr lang="en-US" i="1" dirty="0" smtClean="0">
                <a:latin typeface="Times New Roman"/>
                <a:cs typeface="Times New Roman"/>
              </a:rPr>
              <a:t>w</a:t>
            </a:r>
            <a:r>
              <a:rPr lang="en-US" i="1" baseline="-25000" dirty="0" smtClean="0">
                <a:latin typeface="Times New Roman"/>
                <a:cs typeface="Times New Roman"/>
              </a:rPr>
              <a:t>1</a:t>
            </a:r>
            <a:r>
              <a:rPr lang="en-US" dirty="0" smtClean="0">
                <a:latin typeface="Times New Roman"/>
                <a:cs typeface="Times New Roman"/>
              </a:rPr>
              <a:t>) </a:t>
            </a:r>
            <a:r>
              <a:rPr lang="en-US" dirty="0">
                <a:latin typeface="Times New Roman"/>
                <a:cs typeface="Times New Roman"/>
              </a:rPr>
              <a:t>= 1 </a:t>
            </a:r>
            <a:r>
              <a:rPr lang="en-US" dirty="0" err="1">
                <a:cs typeface="Calibri"/>
              </a:rPr>
              <a:t>iff</a:t>
            </a:r>
            <a:r>
              <a:rPr lang="en-US" dirty="0">
                <a:cs typeface="Calibri"/>
              </a:rPr>
              <a:t> </a:t>
            </a:r>
            <a:r>
              <a:rPr lang="en-US" i="1" dirty="0" smtClean="0">
                <a:latin typeface="Times New Roman"/>
                <a:cs typeface="Times New Roman"/>
              </a:rPr>
              <a:t>d</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dirty="0" smtClean="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a:t>
            </a:r>
            <a:r>
              <a:rPr lang="en-US" dirty="0">
                <a:latin typeface="Times New Roman"/>
                <a:cs typeface="Times New Roman"/>
              </a:rPr>
              <a:t> ≤</a:t>
            </a:r>
            <a:r>
              <a:rPr lang="en-US" dirty="0" smtClean="0">
                <a:latin typeface="Times New Roman"/>
                <a:cs typeface="Times New Roman"/>
              </a:rPr>
              <a:t> </a:t>
            </a:r>
            <a:r>
              <a:rPr lang="en-US" i="1" dirty="0" err="1" smtClean="0">
                <a:latin typeface="Times New Roman"/>
                <a:cs typeface="Times New Roman"/>
              </a:rPr>
              <a:t>d</a:t>
            </a:r>
            <a:r>
              <a:rPr lang="en-US" baseline="-25000" dirty="0" err="1" smtClean="0">
                <a:latin typeface="Times New Roman"/>
                <a:cs typeface="Times New Roman"/>
              </a:rPr>
              <a:t>max</a:t>
            </a:r>
            <a:r>
              <a:rPr lang="en-US" dirty="0" smtClean="0">
                <a:latin typeface="Calibri"/>
                <a:cs typeface="Calibri"/>
              </a:rPr>
              <a:t>) is a stronger primitive than a fuzzy extractor</a:t>
            </a:r>
          </a:p>
          <a:p>
            <a:pPr lvl="1"/>
            <a:r>
              <a:rPr lang="en-US" dirty="0" smtClean="0">
                <a:latin typeface="Calibri"/>
                <a:cs typeface="Calibri"/>
              </a:rPr>
              <a:t>Constructed by [DodisSmith05] for distributions with </a:t>
            </a:r>
            <a:r>
              <a:rPr lang="en-US" dirty="0" err="1">
                <a:latin typeface="Times New Roman"/>
                <a:cs typeface="Times New Roman"/>
              </a:rPr>
              <a:t>H</a:t>
            </a:r>
            <a:r>
              <a:rPr lang="en-US" baseline="-25000" dirty="0" err="1">
                <a:latin typeface="Times New Roman"/>
                <a:cs typeface="Times New Roman"/>
              </a:rPr>
              <a:t>usable</a:t>
            </a:r>
            <a:r>
              <a:rPr lang="en-US" baseline="-25000" dirty="0">
                <a:latin typeface="Times New Roman"/>
                <a:cs typeface="Times New Roman"/>
              </a:rPr>
              <a:t> </a:t>
            </a:r>
            <a:r>
              <a:rPr lang="en-US" dirty="0" smtClean="0">
                <a:latin typeface="Times New Roman"/>
                <a:cs typeface="Times New Roman"/>
              </a:rPr>
              <a:t>&gt;&gt; </a:t>
            </a:r>
            <a:r>
              <a:rPr lang="en-US" dirty="0">
                <a:latin typeface="Times New Roman"/>
                <a:cs typeface="Times New Roman"/>
              </a:rPr>
              <a:t>0</a:t>
            </a:r>
            <a:endParaRPr lang="en-US" dirty="0" smtClean="0">
              <a:latin typeface="Calibri"/>
              <a:cs typeface="Calibri"/>
            </a:endParaRPr>
          </a:p>
          <a:p>
            <a:pPr lvl="1"/>
            <a:r>
              <a:rPr lang="en-US" dirty="0" smtClean="0">
                <a:latin typeface="Calibri"/>
                <a:cs typeface="Calibri"/>
              </a:rPr>
              <a:t>Our constructions leaks information (value of individual blocks, locations of errors) and are not obfuscations for arbitrary distributions</a:t>
            </a:r>
          </a:p>
          <a:p>
            <a:pPr lvl="1"/>
            <a:r>
              <a:rPr lang="en-US" dirty="0" smtClean="0">
                <a:latin typeface="Calibri"/>
                <a:cs typeface="Calibri"/>
              </a:rPr>
              <a:t>Can we construct general noisy point obfuscation? (from </a:t>
            </a:r>
            <a:r>
              <a:rPr lang="en-US" dirty="0" err="1" smtClean="0">
                <a:latin typeface="Calibri"/>
                <a:cs typeface="Calibri"/>
              </a:rPr>
              <a:t>indistinguishability</a:t>
            </a:r>
            <a:r>
              <a:rPr lang="en-US" dirty="0" smtClean="0">
                <a:latin typeface="Calibri"/>
                <a:cs typeface="Calibri"/>
              </a:rPr>
              <a:t> obfuscation of [GargGentryHaleviRaykoviSahaiWaters13]?)</a:t>
            </a:r>
            <a:endParaRPr lang="en-US" dirty="0">
              <a:latin typeface="Calibri"/>
              <a:cs typeface="Calibri"/>
            </a:endParaRPr>
          </a:p>
        </p:txBody>
      </p:sp>
    </p:spTree>
    <p:extLst>
      <p:ext uri="{BB962C8B-B14F-4D97-AF65-F5344CB8AC3E}">
        <p14:creationId xmlns:p14="http://schemas.microsoft.com/office/powerpoint/2010/main" val="4739846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91" y="274638"/>
            <a:ext cx="8890000" cy="1143000"/>
          </a:xfrm>
        </p:spPr>
        <p:txBody>
          <a:bodyPr>
            <a:normAutofit fontScale="90000"/>
          </a:bodyPr>
          <a:lstStyle/>
          <a:p>
            <a:r>
              <a:rPr lang="en-US" dirty="0" smtClean="0"/>
              <a:t>Error Tolerance and Security are at Odds</a:t>
            </a:r>
            <a:endParaRPr lang="en-US" dirty="0"/>
          </a:p>
        </p:txBody>
      </p:sp>
      <p:sp>
        <p:nvSpPr>
          <p:cNvPr id="4" name="Rectangle 3"/>
          <p:cNvSpPr/>
          <p:nvPr/>
        </p:nvSpPr>
        <p:spPr>
          <a:xfrm>
            <a:off x="3163455" y="1997364"/>
            <a:ext cx="5668818" cy="46412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163455" y="1628032"/>
            <a:ext cx="415498" cy="369332"/>
          </a:xfrm>
          <a:prstGeom prst="rect">
            <a:avLst/>
          </a:prstGeom>
          <a:noFill/>
        </p:spPr>
        <p:txBody>
          <a:bodyPr wrap="none" rtlCol="0">
            <a:spAutoFit/>
          </a:bodyPr>
          <a:lstStyle/>
          <a:p>
            <a:r>
              <a:rPr lang="en-US" dirty="0" smtClean="0">
                <a:latin typeface="Handwriting - Dakota"/>
                <a:cs typeface="Handwriting - Dakota"/>
              </a:rPr>
              <a:t>M</a:t>
            </a:r>
            <a:endParaRPr lang="en-US" dirty="0">
              <a:latin typeface="Handwriting - Dakota"/>
              <a:cs typeface="Handwriting - Dakota"/>
            </a:endParaRPr>
          </a:p>
        </p:txBody>
      </p:sp>
      <p:sp>
        <p:nvSpPr>
          <p:cNvPr id="6" name="TextBox 5"/>
          <p:cNvSpPr txBox="1"/>
          <p:nvPr/>
        </p:nvSpPr>
        <p:spPr>
          <a:xfrm>
            <a:off x="150091" y="1997364"/>
            <a:ext cx="2874820" cy="3139321"/>
          </a:xfrm>
          <a:prstGeom prst="rect">
            <a:avLst/>
          </a:prstGeom>
          <a:noFill/>
        </p:spPr>
        <p:txBody>
          <a:bodyPr wrap="square" rtlCol="0">
            <a:spAutoFit/>
          </a:bodyPr>
          <a:lstStyle/>
          <a:p>
            <a:pPr marL="285750" indent="-285750">
              <a:buFont typeface="Arial"/>
              <a:buChar char="•"/>
            </a:pPr>
            <a:r>
              <a:rPr lang="en-US" dirty="0" smtClean="0"/>
              <a:t>As a minimum condition, adversary should not be guess a point </a:t>
            </a:r>
            <a:r>
              <a:rPr lang="en-US" i="1" dirty="0" smtClean="0">
                <a:latin typeface="Times New Roman"/>
                <a:cs typeface="Times New Roman"/>
              </a:rPr>
              <a:t>w</a:t>
            </a:r>
            <a:r>
              <a:rPr lang="en-US" dirty="0" smtClean="0">
                <a:latin typeface="Times New Roman"/>
                <a:cs typeface="Times New Roman"/>
              </a:rPr>
              <a:t>*</a:t>
            </a:r>
            <a:r>
              <a:rPr lang="en-US" baseline="-25000" dirty="0" smtClean="0"/>
              <a:t> </a:t>
            </a:r>
            <a:r>
              <a:rPr lang="en-US" dirty="0" smtClean="0"/>
              <a:t>within distance </a:t>
            </a:r>
            <a:r>
              <a:rPr lang="en-US" i="1" dirty="0" err="1" smtClean="0">
                <a:latin typeface="Times New Roman"/>
                <a:cs typeface="Times New Roman"/>
              </a:rPr>
              <a:t>d</a:t>
            </a:r>
            <a:r>
              <a:rPr lang="en-US" i="1" baseline="-25000" dirty="0" err="1" smtClean="0">
                <a:latin typeface="Times New Roman"/>
                <a:cs typeface="Times New Roman"/>
              </a:rPr>
              <a:t>max</a:t>
            </a:r>
            <a:r>
              <a:rPr lang="en-US" dirty="0" smtClean="0"/>
              <a:t> of </a:t>
            </a:r>
            <a:r>
              <a:rPr lang="en-US" i="1" dirty="0" smtClean="0">
                <a:latin typeface="Times New Roman"/>
                <a:cs typeface="Times New Roman"/>
              </a:rPr>
              <a:t>w</a:t>
            </a:r>
            <a:r>
              <a:rPr lang="en-US" baseline="-25000" dirty="0" smtClean="0">
                <a:latin typeface="Times New Roman"/>
                <a:cs typeface="Times New Roman"/>
              </a:rPr>
              <a:t>0</a:t>
            </a:r>
          </a:p>
          <a:p>
            <a:pPr marL="285750" indent="-285750">
              <a:buFont typeface="Arial"/>
              <a:buChar char="•"/>
            </a:pPr>
            <a:r>
              <a:rPr lang="en-US" dirty="0" smtClean="0"/>
              <a:t>As the error tolerance increases this becomes easier</a:t>
            </a:r>
          </a:p>
          <a:p>
            <a:pPr marL="285750" indent="-285750">
              <a:buFont typeface="Arial"/>
              <a:buChar char="•"/>
            </a:pPr>
            <a:r>
              <a:rPr lang="en-US" dirty="0"/>
              <a:t>As an extreme example consider a distribution </a:t>
            </a:r>
            <a:r>
              <a:rPr lang="en-US" dirty="0">
                <a:latin typeface="Times New Roman"/>
                <a:cs typeface="Times New Roman"/>
              </a:rPr>
              <a:t>W </a:t>
            </a:r>
            <a:r>
              <a:rPr lang="en-US" dirty="0">
                <a:cs typeface="Calibri"/>
              </a:rPr>
              <a:t>where all points are close</a:t>
            </a:r>
          </a:p>
          <a:p>
            <a:pPr marL="285750" indent="-285750">
              <a:buFont typeface="Arial"/>
              <a:buChar char="•"/>
            </a:pPr>
            <a:endParaRPr lang="en-US" dirty="0" smtClean="0"/>
          </a:p>
        </p:txBody>
      </p:sp>
      <p:sp>
        <p:nvSpPr>
          <p:cNvPr id="7" name="Oval 6"/>
          <p:cNvSpPr/>
          <p:nvPr/>
        </p:nvSpPr>
        <p:spPr>
          <a:xfrm>
            <a:off x="6209284" y="2948432"/>
            <a:ext cx="1463040" cy="1463040"/>
          </a:xfrm>
          <a:prstGeom prst="ellipse">
            <a:avLst/>
          </a:prstGeom>
          <a:no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bwMode="auto">
          <a:xfrm>
            <a:off x="6879935" y="36348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 name="TextBox 9"/>
          <p:cNvSpPr txBox="1"/>
          <p:nvPr/>
        </p:nvSpPr>
        <p:spPr>
          <a:xfrm>
            <a:off x="4000500" y="2459335"/>
            <a:ext cx="2069797" cy="923330"/>
          </a:xfrm>
          <a:prstGeom prst="rect">
            <a:avLst/>
          </a:prstGeom>
          <a:noFill/>
        </p:spPr>
        <p:txBody>
          <a:bodyPr wrap="none" rtlCol="0">
            <a:spAutoFit/>
          </a:bodyPr>
          <a:lstStyle/>
          <a:p>
            <a:r>
              <a:rPr lang="en-US" dirty="0" smtClean="0"/>
              <a:t>Any input to </a:t>
            </a:r>
            <a:r>
              <a:rPr lang="en-US" i="1" dirty="0" smtClean="0">
                <a:latin typeface="Times New Roman"/>
                <a:cs typeface="Times New Roman"/>
              </a:rPr>
              <a:t>Rep</a:t>
            </a:r>
          </a:p>
          <a:p>
            <a:r>
              <a:rPr lang="en-US" dirty="0" smtClean="0"/>
              <a:t>in this ball produces</a:t>
            </a:r>
          </a:p>
          <a:p>
            <a:r>
              <a:rPr lang="en-US" i="1" dirty="0" smtClean="0">
                <a:latin typeface="Times New Roman"/>
                <a:cs typeface="Times New Roman"/>
              </a:rPr>
              <a:t>key</a:t>
            </a:r>
            <a:endParaRPr lang="en-US" i="1" dirty="0">
              <a:latin typeface="Times New Roman"/>
              <a:cs typeface="Times New Roman"/>
            </a:endParaRPr>
          </a:p>
        </p:txBody>
      </p:sp>
      <p:sp>
        <p:nvSpPr>
          <p:cNvPr id="11" name="Rectangle 10"/>
          <p:cNvSpPr/>
          <p:nvPr/>
        </p:nvSpPr>
        <p:spPr>
          <a:xfrm>
            <a:off x="6879935" y="3265543"/>
            <a:ext cx="443626" cy="369332"/>
          </a:xfrm>
          <a:prstGeom prst="rect">
            <a:avLst/>
          </a:prstGeom>
        </p:spPr>
        <p:txBody>
          <a:bodyPr wrap="none">
            <a:spAutoFit/>
          </a:bodyPr>
          <a:lstStyle/>
          <a:p>
            <a:r>
              <a:rPr lang="en-US" i="1" dirty="0">
                <a:latin typeface="Times New Roman"/>
                <a:cs typeface="Times New Roman"/>
              </a:rPr>
              <a:t>w</a:t>
            </a:r>
            <a:r>
              <a:rPr lang="en-US" baseline="-25000" dirty="0">
                <a:latin typeface="Times New Roman"/>
                <a:cs typeface="Times New Roman"/>
              </a:rPr>
              <a:t>0</a:t>
            </a:r>
            <a:endParaRPr lang="en-US" dirty="0"/>
          </a:p>
        </p:txBody>
      </p:sp>
    </p:spTree>
    <p:extLst>
      <p:ext uri="{BB962C8B-B14F-4D97-AF65-F5344CB8AC3E}">
        <p14:creationId xmlns:p14="http://schemas.microsoft.com/office/powerpoint/2010/main" val="9580428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6" presetClass="emph" presetSubtype="0" fill="hold" grpId="0" nodeType="clickEffect">
                                  <p:stCondLst>
                                    <p:cond delay="0"/>
                                  </p:stCondLst>
                                  <p:childTnLst>
                                    <p:animScale>
                                      <p:cBhvr>
                                        <p:cTn id="32" dur="2000" fill="hold"/>
                                        <p:tgtEl>
                                          <p:spTgt spid="7"/>
                                        </p:tgtEl>
                                      </p:cBhvr>
                                      <p:by x="150000" y="150000"/>
                                    </p:animScale>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2" nodeType="clickEffect">
                                  <p:stCondLst>
                                    <p:cond delay="0"/>
                                  </p:stCondLst>
                                  <p:childTnLst>
                                    <p:set>
                                      <p:cBhvr>
                                        <p:cTn id="40" dur="1" fill="hold">
                                          <p:stCondLst>
                                            <p:cond delay="0"/>
                                          </p:stCondLst>
                                        </p:cTn>
                                        <p:tgtEl>
                                          <p:spTgt spid="7"/>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9"/>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10"/>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build="p"/>
      <p:bldP spid="7" grpId="0" animBg="1"/>
      <p:bldP spid="7" grpId="1" animBg="1"/>
      <p:bldP spid="7" grpId="2" animBg="1"/>
      <p:bldP spid="9" grpId="0" animBg="1"/>
      <p:bldP spid="9" grpId="1" animBg="1"/>
      <p:bldP spid="10" grpId="0"/>
      <p:bldP spid="10" grpId="1"/>
      <p:bldP spid="11" grpId="0"/>
      <p:bldP spid="11"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91" y="274638"/>
            <a:ext cx="8890000" cy="1143000"/>
          </a:xfrm>
        </p:spPr>
        <p:txBody>
          <a:bodyPr>
            <a:normAutofit fontScale="90000"/>
          </a:bodyPr>
          <a:lstStyle/>
          <a:p>
            <a:r>
              <a:rPr lang="en-US" dirty="0" smtClean="0"/>
              <a:t>Error Tolerance and Security are at Odds</a:t>
            </a:r>
            <a:endParaRPr lang="en-US" dirty="0"/>
          </a:p>
        </p:txBody>
      </p:sp>
      <p:sp>
        <p:nvSpPr>
          <p:cNvPr id="4" name="Rectangle 3"/>
          <p:cNvSpPr/>
          <p:nvPr/>
        </p:nvSpPr>
        <p:spPr>
          <a:xfrm>
            <a:off x="3163455" y="1997364"/>
            <a:ext cx="5668818" cy="46412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163455" y="1628032"/>
            <a:ext cx="415498" cy="369332"/>
          </a:xfrm>
          <a:prstGeom prst="rect">
            <a:avLst/>
          </a:prstGeom>
          <a:noFill/>
        </p:spPr>
        <p:txBody>
          <a:bodyPr wrap="none" rtlCol="0">
            <a:spAutoFit/>
          </a:bodyPr>
          <a:lstStyle/>
          <a:p>
            <a:r>
              <a:rPr lang="en-US" dirty="0" smtClean="0">
                <a:latin typeface="Handwriting - Dakota"/>
                <a:cs typeface="Handwriting - Dakota"/>
              </a:rPr>
              <a:t>M</a:t>
            </a:r>
            <a:endParaRPr lang="en-US" dirty="0">
              <a:latin typeface="Handwriting - Dakota"/>
              <a:cs typeface="Handwriting - Dakota"/>
            </a:endParaRPr>
          </a:p>
        </p:txBody>
      </p:sp>
      <p:sp>
        <p:nvSpPr>
          <p:cNvPr id="6" name="TextBox 5"/>
          <p:cNvSpPr txBox="1"/>
          <p:nvPr/>
        </p:nvSpPr>
        <p:spPr>
          <a:xfrm>
            <a:off x="150091" y="1997364"/>
            <a:ext cx="2874820" cy="3693319"/>
          </a:xfrm>
          <a:prstGeom prst="rect">
            <a:avLst/>
          </a:prstGeom>
          <a:noFill/>
        </p:spPr>
        <p:txBody>
          <a:bodyPr wrap="square" rtlCol="0">
            <a:spAutoFit/>
          </a:bodyPr>
          <a:lstStyle/>
          <a:p>
            <a:pPr marL="285750" indent="-285750">
              <a:buFont typeface="Arial"/>
              <a:buChar char="•"/>
            </a:pPr>
            <a:r>
              <a:rPr lang="en-US" dirty="0"/>
              <a:t>As a minimum condition, adversary should not be guess a point </a:t>
            </a:r>
            <a:r>
              <a:rPr lang="en-US" i="1" dirty="0">
                <a:latin typeface="Times New Roman"/>
                <a:cs typeface="Times New Roman"/>
              </a:rPr>
              <a:t>w</a:t>
            </a:r>
            <a:r>
              <a:rPr lang="en-US" dirty="0">
                <a:latin typeface="Times New Roman"/>
                <a:cs typeface="Times New Roman"/>
              </a:rPr>
              <a:t>*</a:t>
            </a:r>
            <a:r>
              <a:rPr lang="en-US" baseline="-25000" dirty="0"/>
              <a:t> </a:t>
            </a:r>
            <a:r>
              <a:rPr lang="en-US" dirty="0"/>
              <a:t>within distance </a:t>
            </a:r>
            <a:r>
              <a:rPr lang="en-US" i="1" dirty="0" err="1" smtClean="0">
                <a:latin typeface="Times New Roman"/>
                <a:cs typeface="Times New Roman"/>
              </a:rPr>
              <a:t>d</a:t>
            </a:r>
            <a:r>
              <a:rPr lang="en-US" i="1" baseline="-25000" dirty="0" err="1" smtClean="0">
                <a:latin typeface="Times New Roman"/>
                <a:cs typeface="Times New Roman"/>
              </a:rPr>
              <a:t>max</a:t>
            </a:r>
            <a:r>
              <a:rPr lang="en-US" dirty="0" smtClean="0"/>
              <a:t> </a:t>
            </a:r>
            <a:r>
              <a:rPr lang="en-US" dirty="0"/>
              <a:t>of </a:t>
            </a:r>
            <a:r>
              <a:rPr lang="en-US" i="1" dirty="0">
                <a:latin typeface="Times New Roman"/>
                <a:cs typeface="Times New Roman"/>
              </a:rPr>
              <a:t>w</a:t>
            </a:r>
            <a:r>
              <a:rPr lang="en-US" baseline="-25000" dirty="0">
                <a:latin typeface="Times New Roman"/>
                <a:cs typeface="Times New Roman"/>
              </a:rPr>
              <a:t>0</a:t>
            </a:r>
          </a:p>
          <a:p>
            <a:pPr marL="285750" indent="-285750">
              <a:buFont typeface="Arial"/>
              <a:buChar char="•"/>
            </a:pPr>
            <a:r>
              <a:rPr lang="en-US" dirty="0"/>
              <a:t>As the error tolerance increases this becomes easier</a:t>
            </a:r>
          </a:p>
          <a:p>
            <a:pPr marL="285750" indent="-285750">
              <a:buFont typeface="Arial"/>
              <a:buChar char="•"/>
            </a:pPr>
            <a:r>
              <a:rPr lang="en-US" dirty="0" smtClean="0"/>
              <a:t>As an extreme example consider a distribution </a:t>
            </a:r>
            <a:r>
              <a:rPr lang="en-US" i="1" dirty="0" smtClean="0">
                <a:latin typeface="Times New Roman"/>
                <a:cs typeface="Times New Roman"/>
              </a:rPr>
              <a:t>W</a:t>
            </a:r>
            <a:r>
              <a:rPr lang="en-US" dirty="0" smtClean="0">
                <a:latin typeface="Times New Roman"/>
                <a:cs typeface="Times New Roman"/>
              </a:rPr>
              <a:t> </a:t>
            </a:r>
            <a:r>
              <a:rPr lang="en-US" dirty="0" smtClean="0">
                <a:latin typeface="Calibri"/>
                <a:cs typeface="Calibri"/>
              </a:rPr>
              <a:t>where all points are close</a:t>
            </a:r>
          </a:p>
          <a:p>
            <a:pPr marL="285750" indent="-285750">
              <a:buFont typeface="Arial"/>
              <a:buChar char="•"/>
            </a:pPr>
            <a:r>
              <a:rPr lang="en-US" dirty="0" smtClean="0">
                <a:latin typeface="Calibri"/>
                <a:cs typeface="Calibri"/>
              </a:rPr>
              <a:t>If there is a single point </a:t>
            </a:r>
            <a:r>
              <a:rPr lang="en-US" i="1" dirty="0" smtClean="0">
                <a:solidFill>
                  <a:srgbClr val="FF0000"/>
                </a:solidFill>
                <a:latin typeface="Times New Roman"/>
                <a:cs typeface="Times New Roman"/>
              </a:rPr>
              <a:t>w</a:t>
            </a:r>
            <a:r>
              <a:rPr lang="en-US" dirty="0" smtClean="0">
                <a:solidFill>
                  <a:srgbClr val="FF0000"/>
                </a:solidFill>
                <a:latin typeface="Times New Roman"/>
                <a:cs typeface="Times New Roman"/>
              </a:rPr>
              <a:t>*</a:t>
            </a:r>
            <a:r>
              <a:rPr lang="en-US" dirty="0" smtClean="0">
                <a:latin typeface="Calibri"/>
                <a:cs typeface="Calibri"/>
              </a:rPr>
              <a:t> close to all points in </a:t>
            </a:r>
            <a:r>
              <a:rPr lang="en-US" i="1" dirty="0" smtClean="0">
                <a:latin typeface="Times New Roman"/>
                <a:cs typeface="Times New Roman"/>
              </a:rPr>
              <a:t>W</a:t>
            </a:r>
            <a:r>
              <a:rPr lang="en-US" dirty="0" smtClean="0">
                <a:latin typeface="Calibri"/>
                <a:cs typeface="Calibri"/>
              </a:rPr>
              <a:t>, no security is possible</a:t>
            </a:r>
          </a:p>
        </p:txBody>
      </p:sp>
      <p:sp>
        <p:nvSpPr>
          <p:cNvPr id="7" name="Oval 6"/>
          <p:cNvSpPr/>
          <p:nvPr/>
        </p:nvSpPr>
        <p:spPr>
          <a:xfrm>
            <a:off x="5843016" y="2633472"/>
            <a:ext cx="2194560" cy="2194560"/>
          </a:xfrm>
          <a:prstGeom prst="ellipse">
            <a:avLst/>
          </a:prstGeom>
          <a:no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bwMode="auto">
          <a:xfrm>
            <a:off x="6005352" y="39396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 name="TextBox 9"/>
          <p:cNvSpPr txBox="1"/>
          <p:nvPr/>
        </p:nvSpPr>
        <p:spPr>
          <a:xfrm>
            <a:off x="3286853" y="3065548"/>
            <a:ext cx="2358655" cy="923330"/>
          </a:xfrm>
          <a:prstGeom prst="rect">
            <a:avLst/>
          </a:prstGeom>
          <a:noFill/>
        </p:spPr>
        <p:txBody>
          <a:bodyPr wrap="none" rtlCol="0">
            <a:spAutoFit/>
          </a:bodyPr>
          <a:lstStyle/>
          <a:p>
            <a:r>
              <a:rPr lang="en-US" dirty="0" smtClean="0"/>
              <a:t>By inputting </a:t>
            </a:r>
            <a:r>
              <a:rPr lang="en-US" i="1" dirty="0" smtClean="0">
                <a:latin typeface="Times New Roman"/>
                <a:cs typeface="Times New Roman"/>
              </a:rPr>
              <a:t>w*</a:t>
            </a:r>
            <a:r>
              <a:rPr lang="en-US" dirty="0" smtClean="0"/>
              <a:t> to </a:t>
            </a:r>
            <a:r>
              <a:rPr lang="en-US" i="1" dirty="0" smtClean="0">
                <a:latin typeface="Times New Roman"/>
                <a:cs typeface="Times New Roman"/>
              </a:rPr>
              <a:t>Rep</a:t>
            </a:r>
          </a:p>
          <a:p>
            <a:r>
              <a:rPr lang="en-US" dirty="0" smtClean="0"/>
              <a:t>the adversary always </a:t>
            </a:r>
          </a:p>
          <a:p>
            <a:r>
              <a:rPr lang="en-US" dirty="0" smtClean="0"/>
              <a:t>learns the correct key</a:t>
            </a:r>
            <a:endParaRPr lang="en-US" i="1" dirty="0">
              <a:latin typeface="Times New Roman"/>
              <a:cs typeface="Times New Roman"/>
            </a:endParaRPr>
          </a:p>
        </p:txBody>
      </p:sp>
      <p:sp>
        <p:nvSpPr>
          <p:cNvPr id="11" name="Rectangle 10"/>
          <p:cNvSpPr/>
          <p:nvPr/>
        </p:nvSpPr>
        <p:spPr>
          <a:xfrm>
            <a:off x="6973461" y="3506843"/>
            <a:ext cx="472747" cy="369332"/>
          </a:xfrm>
          <a:prstGeom prst="rect">
            <a:avLst/>
          </a:prstGeom>
        </p:spPr>
        <p:txBody>
          <a:bodyPr wrap="none">
            <a:spAutoFit/>
          </a:bodyPr>
          <a:lstStyle/>
          <a:p>
            <a:r>
              <a:rPr lang="en-US" i="1" dirty="0" smtClean="0">
                <a:solidFill>
                  <a:srgbClr val="FF0000"/>
                </a:solidFill>
                <a:latin typeface="Times New Roman"/>
                <a:cs typeface="Times New Roman"/>
              </a:rPr>
              <a:t>w</a:t>
            </a:r>
            <a:r>
              <a:rPr lang="en-US" dirty="0" smtClean="0">
                <a:solidFill>
                  <a:srgbClr val="FF0000"/>
                </a:solidFill>
                <a:latin typeface="Times New Roman"/>
                <a:cs typeface="Times New Roman"/>
              </a:rPr>
              <a:t>*</a:t>
            </a:r>
            <a:endParaRPr lang="en-US" dirty="0">
              <a:solidFill>
                <a:srgbClr val="FF0000"/>
              </a:solidFill>
            </a:endParaRPr>
          </a:p>
        </p:txBody>
      </p:sp>
      <p:sp>
        <p:nvSpPr>
          <p:cNvPr id="12" name="Oval 11"/>
          <p:cNvSpPr/>
          <p:nvPr/>
        </p:nvSpPr>
        <p:spPr bwMode="auto">
          <a:xfrm>
            <a:off x="6120521"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 name="Oval 12"/>
          <p:cNvSpPr/>
          <p:nvPr/>
        </p:nvSpPr>
        <p:spPr bwMode="auto">
          <a:xfrm>
            <a:off x="7467024"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6867235" y="46032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6539924" y="41460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 name="Oval 15"/>
          <p:cNvSpPr/>
          <p:nvPr/>
        </p:nvSpPr>
        <p:spPr bwMode="auto">
          <a:xfrm>
            <a:off x="7047348" y="28379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 name="Oval 16"/>
          <p:cNvSpPr/>
          <p:nvPr/>
        </p:nvSpPr>
        <p:spPr bwMode="auto">
          <a:xfrm>
            <a:off x="7729390" y="343186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 name="Oval 17"/>
          <p:cNvSpPr/>
          <p:nvPr/>
        </p:nvSpPr>
        <p:spPr bwMode="auto">
          <a:xfrm>
            <a:off x="7177237" y="42693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9" name="Oval 18"/>
          <p:cNvSpPr/>
          <p:nvPr/>
        </p:nvSpPr>
        <p:spPr bwMode="auto">
          <a:xfrm>
            <a:off x="7729390" y="39888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0" name="Oval 19"/>
          <p:cNvSpPr/>
          <p:nvPr/>
        </p:nvSpPr>
        <p:spPr bwMode="auto">
          <a:xfrm>
            <a:off x="7177237"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1" name="Oval 20"/>
          <p:cNvSpPr/>
          <p:nvPr/>
        </p:nvSpPr>
        <p:spPr bwMode="auto">
          <a:xfrm>
            <a:off x="6410035" y="439264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2" name="Oval 21"/>
          <p:cNvSpPr/>
          <p:nvPr/>
        </p:nvSpPr>
        <p:spPr bwMode="auto">
          <a:xfrm>
            <a:off x="7524750" y="431855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3" name="Oval 22"/>
          <p:cNvSpPr/>
          <p:nvPr/>
        </p:nvSpPr>
        <p:spPr bwMode="auto">
          <a:xfrm>
            <a:off x="6410035"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4" name="Oval 23"/>
          <p:cNvSpPr/>
          <p:nvPr/>
        </p:nvSpPr>
        <p:spPr bwMode="auto">
          <a:xfrm>
            <a:off x="6856272" y="3660468"/>
            <a:ext cx="129889" cy="98406"/>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5" name="Rectangle 36"/>
          <p:cNvSpPr>
            <a:spLocks noChangeArrowheads="1"/>
          </p:cNvSpPr>
          <p:nvPr/>
        </p:nvSpPr>
        <p:spPr bwMode="auto">
          <a:xfrm>
            <a:off x="3323225" y="4828032"/>
            <a:ext cx="5300075" cy="1692646"/>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b="1" dirty="0" smtClean="0">
                <a:latin typeface="Calibri"/>
                <a:cs typeface="Calibri"/>
              </a:rPr>
              <a:t>There is a distribution </a:t>
            </a:r>
            <a:r>
              <a:rPr lang="en-US" b="1" i="1" dirty="0" smtClean="0">
                <a:latin typeface="Times New Roman"/>
                <a:cs typeface="Times New Roman"/>
              </a:rPr>
              <a:t>W</a:t>
            </a:r>
            <a:r>
              <a:rPr lang="en-US" b="1" dirty="0" smtClean="0">
                <a:latin typeface="Calibri"/>
                <a:cs typeface="Calibri"/>
              </a:rPr>
              <a:t> where the maximum key strength is the difference between </a:t>
            </a:r>
            <a:r>
              <a:rPr lang="en-US" b="1" i="1" dirty="0" smtClean="0">
                <a:latin typeface="Times New Roman"/>
                <a:cs typeface="Times New Roman"/>
              </a:rPr>
              <a:t>W</a:t>
            </a:r>
            <a:r>
              <a:rPr lang="en-US" b="1" dirty="0" smtClean="0">
                <a:latin typeface="Calibri"/>
                <a:cs typeface="Calibri"/>
              </a:rPr>
              <a:t>’s entropy and logarithm of the number tolerated error patterns, we call this value the </a:t>
            </a:r>
            <a:r>
              <a:rPr lang="en-US" b="1" i="1" dirty="0" smtClean="0">
                <a:latin typeface="Calibri"/>
                <a:cs typeface="Calibri"/>
              </a:rPr>
              <a:t>minimum usable entropy</a:t>
            </a:r>
          </a:p>
          <a:p>
            <a:pPr>
              <a:defRPr/>
            </a:pPr>
            <a:endParaRPr lang="en-US" b="1" i="1" dirty="0" smtClean="0">
              <a:latin typeface="Calibri"/>
              <a:cs typeface="Calibri"/>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3571025564"/>
              </p:ext>
            </p:extLst>
          </p:nvPr>
        </p:nvGraphicFramePr>
        <p:xfrm>
          <a:off x="4110038" y="6102350"/>
          <a:ext cx="3756025" cy="438150"/>
        </p:xfrm>
        <a:graphic>
          <a:graphicData uri="http://schemas.openxmlformats.org/presentationml/2006/ole">
            <mc:AlternateContent xmlns:mc="http://schemas.openxmlformats.org/markup-compatibility/2006">
              <mc:Choice xmlns:v="urn:schemas-microsoft-com:vml" Requires="v">
                <p:oleObj spid="_x0000_s119883" name="Equation" r:id="rId3" imgW="1955800" imgH="228600" progId="Equation.3">
                  <p:embed/>
                </p:oleObj>
              </mc:Choice>
              <mc:Fallback>
                <p:oleObj name="Equation" r:id="rId3" imgW="1955800" imgH="228600" progId="Equation.3">
                  <p:embed/>
                  <p:pic>
                    <p:nvPicPr>
                      <p:cNvPr id="0" name=""/>
                      <p:cNvPicPr/>
                      <p:nvPr/>
                    </p:nvPicPr>
                    <p:blipFill>
                      <a:blip r:embed="rId4"/>
                      <a:stretch>
                        <a:fillRect/>
                      </a:stretch>
                    </p:blipFill>
                    <p:spPr>
                      <a:xfrm>
                        <a:off x="4110038" y="6102350"/>
                        <a:ext cx="3756025" cy="438150"/>
                      </a:xfrm>
                      <a:prstGeom prst="rect">
                        <a:avLst/>
                      </a:prstGeom>
                    </p:spPr>
                  </p:pic>
                </p:oleObj>
              </mc:Fallback>
            </mc:AlternateContent>
          </a:graphicData>
        </a:graphic>
      </p:graphicFrame>
    </p:spTree>
    <p:extLst>
      <p:ext uri="{BB962C8B-B14F-4D97-AF65-F5344CB8AC3E}">
        <p14:creationId xmlns:p14="http://schemas.microsoft.com/office/powerpoint/2010/main" val="21763344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500"/>
                                        <p:tgtEl>
                                          <p:spTgt spid="25"/>
                                        </p:tgtEl>
                                      </p:cBhvr>
                                    </p:animEffect>
                                  </p:childTnLst>
                                </p:cTn>
                              </p:par>
                            </p:childTnLst>
                          </p:cTn>
                        </p:par>
                        <p:par>
                          <p:cTn id="54" fill="hold">
                            <p:stCondLst>
                              <p:cond delay="500"/>
                            </p:stCondLst>
                            <p:childTnLst>
                              <p:par>
                                <p:cTn id="55" presetID="1" presetClass="entr" presetSubtype="0" fill="hold" nodeType="afterEffect">
                                  <p:stCondLst>
                                    <p:cond delay="0"/>
                                  </p:stCondLst>
                                  <p:childTnLst>
                                    <p:set>
                                      <p:cBhvr>
                                        <p:cTn id="5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p:bldP spid="11" grpId="0"/>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Minimum Usable Entropy</a:t>
            </a:r>
            <a:endParaRPr lang="en-US" dirty="0"/>
          </a:p>
        </p:txBody>
      </p:sp>
      <p:sp>
        <p:nvSpPr>
          <p:cNvPr id="3" name="Content Placeholder 2"/>
          <p:cNvSpPr>
            <a:spLocks noGrp="1"/>
          </p:cNvSpPr>
          <p:nvPr>
            <p:ph idx="1"/>
          </p:nvPr>
        </p:nvSpPr>
        <p:spPr>
          <a:xfrm>
            <a:off x="457200" y="1600200"/>
            <a:ext cx="8229600" cy="5017168"/>
          </a:xfrm>
        </p:spPr>
        <p:txBody>
          <a:bodyPr>
            <a:normAutofit fontScale="92500" lnSpcReduction="10000"/>
          </a:bodyPr>
          <a:lstStyle/>
          <a:p>
            <a:r>
              <a:rPr lang="en-US" dirty="0" smtClean="0"/>
              <a:t>Standard Fuzzy Extractors provide worst case security guarantees</a:t>
            </a:r>
          </a:p>
          <a:p>
            <a:r>
              <a:rPr lang="en-US" dirty="0" smtClean="0"/>
              <a:t>This means that </a:t>
            </a:r>
            <a:r>
              <a:rPr lang="en-US" i="1" dirty="0" smtClean="0">
                <a:latin typeface="Times New Roman"/>
                <a:cs typeface="Times New Roman"/>
              </a:rPr>
              <a:t>|key|&lt;</a:t>
            </a:r>
            <a:r>
              <a:rPr lang="en-US" dirty="0" smtClean="0">
                <a:latin typeface="Times New Roman"/>
                <a:cs typeface="Times New Roman"/>
              </a:rPr>
              <a:t>H</a:t>
            </a:r>
            <a:r>
              <a:rPr lang="en-US" i="1" baseline="-25000" dirty="0" smtClean="0">
                <a:latin typeface="Times New Roman"/>
                <a:cs typeface="Times New Roman"/>
              </a:rPr>
              <a:t>usable</a:t>
            </a:r>
            <a:r>
              <a:rPr lang="en-US" dirty="0" smtClean="0">
                <a:latin typeface="Times New Roman"/>
                <a:cs typeface="Times New Roman"/>
              </a:rPr>
              <a:t>(</a:t>
            </a:r>
            <a:r>
              <a:rPr lang="en-US" i="1" dirty="0" smtClean="0">
                <a:latin typeface="Times New Roman"/>
                <a:cs typeface="Times New Roman"/>
              </a:rPr>
              <a:t>W</a:t>
            </a:r>
            <a:r>
              <a:rPr lang="en-US" dirty="0" smtClean="0">
                <a:latin typeface="Times New Roman"/>
                <a:cs typeface="Times New Roman"/>
              </a:rPr>
              <a:t>)</a:t>
            </a:r>
            <a:r>
              <a:rPr lang="en-US" dirty="0" smtClean="0"/>
              <a:t> </a:t>
            </a:r>
          </a:p>
          <a:p>
            <a:r>
              <a:rPr lang="en-US" dirty="0" smtClean="0"/>
              <a:t>Unfortunately, many real sources have negative minimum usable entropy</a:t>
            </a:r>
          </a:p>
          <a:p>
            <a:pPr lvl="1"/>
            <a:r>
              <a:rPr lang="en-US" dirty="0" smtClean="0"/>
              <a:t>For irises,  </a:t>
            </a:r>
            <a:r>
              <a:rPr lang="en-US" dirty="0" smtClean="0">
                <a:latin typeface="Times New Roman"/>
                <a:cs typeface="Times New Roman"/>
              </a:rPr>
              <a:t>H</a:t>
            </a:r>
            <a:r>
              <a:rPr lang="en-US" i="1" baseline="-25000" dirty="0" smtClean="0">
                <a:latin typeface="Times New Roman"/>
                <a:cs typeface="Times New Roman"/>
              </a:rPr>
              <a:t>usable</a:t>
            </a:r>
            <a:r>
              <a:rPr lang="en-US" dirty="0" smtClean="0">
                <a:latin typeface="Times New Roman"/>
                <a:cs typeface="Times New Roman"/>
              </a:rPr>
              <a:t>(</a:t>
            </a:r>
            <a:r>
              <a:rPr lang="en-US" i="1" dirty="0" smtClean="0">
                <a:latin typeface="Times New Roman"/>
                <a:cs typeface="Times New Roman"/>
              </a:rPr>
              <a:t>W</a:t>
            </a:r>
            <a:r>
              <a:rPr lang="en-US" dirty="0" smtClean="0">
                <a:latin typeface="Times New Roman"/>
                <a:cs typeface="Times New Roman"/>
              </a:rPr>
              <a:t>) ≈ -707</a:t>
            </a:r>
          </a:p>
          <a:p>
            <a:r>
              <a:rPr lang="en-US" dirty="0" smtClean="0"/>
              <a:t>To provide security </a:t>
            </a:r>
            <a:r>
              <a:rPr lang="en-US" dirty="0" smtClean="0"/>
              <a:t>for </a:t>
            </a:r>
            <a:r>
              <a:rPr lang="en-US" dirty="0" smtClean="0"/>
              <a:t>sources with negative minimum usable entropy </a:t>
            </a:r>
            <a:r>
              <a:rPr lang="en-US" dirty="0" smtClean="0"/>
              <a:t>must </a:t>
            </a:r>
            <a:r>
              <a:rPr lang="en-US" dirty="0" smtClean="0"/>
              <a:t>use </a:t>
            </a:r>
            <a:r>
              <a:rPr lang="en-US" dirty="0" smtClean="0"/>
              <a:t>additional properties of </a:t>
            </a:r>
            <a:r>
              <a:rPr lang="en-US" dirty="0" smtClean="0"/>
              <a:t>the </a:t>
            </a:r>
            <a:r>
              <a:rPr lang="en-US" dirty="0" smtClean="0"/>
              <a:t>distribution</a:t>
            </a:r>
          </a:p>
          <a:p>
            <a:r>
              <a:rPr lang="en-US" dirty="0" smtClean="0"/>
              <a:t>Reasonable properties and accompanying constructions have proved elusive</a:t>
            </a:r>
            <a:endParaRPr lang="en-US" dirty="0"/>
          </a:p>
        </p:txBody>
      </p:sp>
    </p:spTree>
    <p:extLst>
      <p:ext uri="{BB962C8B-B14F-4D97-AF65-F5344CB8AC3E}">
        <p14:creationId xmlns:p14="http://schemas.microsoft.com/office/powerpoint/2010/main" val="13740337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600" y="-4762"/>
            <a:ext cx="8229600" cy="1143000"/>
          </a:xfrm>
        </p:spPr>
        <p:txBody>
          <a:bodyPr/>
          <a:lstStyle/>
          <a:p>
            <a:r>
              <a:rPr lang="en-US" dirty="0" smtClean="0"/>
              <a:t>Results </a:t>
            </a:r>
            <a:endParaRPr lang="en-US" dirty="0"/>
          </a:p>
        </p:txBody>
      </p:sp>
      <p:sp>
        <p:nvSpPr>
          <p:cNvPr id="3" name="Content Placeholder 2"/>
          <p:cNvSpPr>
            <a:spLocks noGrp="1"/>
          </p:cNvSpPr>
          <p:nvPr>
            <p:ph idx="1"/>
          </p:nvPr>
        </p:nvSpPr>
        <p:spPr>
          <a:xfrm>
            <a:off x="457200" y="990600"/>
            <a:ext cx="8229600" cy="5537200"/>
          </a:xfrm>
        </p:spPr>
        <p:txBody>
          <a:bodyPr>
            <a:normAutofit fontScale="85000" lnSpcReduction="10000"/>
          </a:bodyPr>
          <a:lstStyle/>
          <a:p>
            <a:r>
              <a:rPr lang="en-US" dirty="0" smtClean="0"/>
              <a:t>We consider the Hamming metric for block sources </a:t>
            </a:r>
            <a:br>
              <a:rPr lang="en-US" dirty="0" smtClean="0"/>
            </a:br>
            <a:r>
              <a:rPr lang="en-US" i="1" dirty="0" smtClean="0">
                <a:latin typeface="Times New Roman"/>
                <a:cs typeface="Times New Roman"/>
              </a:rPr>
              <a:t>W</a:t>
            </a:r>
            <a:r>
              <a:rPr lang="en-US" dirty="0" smtClean="0">
                <a:latin typeface="Times New Roman"/>
                <a:cs typeface="Times New Roman"/>
              </a:rPr>
              <a:t> = </a:t>
            </a:r>
            <a:r>
              <a:rPr lang="en-US" i="1" dirty="0" smtClean="0">
                <a:latin typeface="Times New Roman"/>
                <a:cs typeface="Times New Roman"/>
              </a:rPr>
              <a:t>W</a:t>
            </a:r>
            <a:r>
              <a:rPr lang="en-US" baseline="30000" dirty="0" smtClean="0">
                <a:latin typeface="Times New Roman"/>
                <a:cs typeface="Times New Roman"/>
              </a:rPr>
              <a:t>1</a:t>
            </a:r>
            <a:r>
              <a:rPr lang="en-US" dirty="0" smtClean="0">
                <a:latin typeface="Times New Roman"/>
                <a:cs typeface="Times New Roman"/>
              </a:rPr>
              <a:t>,…, </a:t>
            </a:r>
            <a:r>
              <a:rPr lang="en-US" i="1" dirty="0" err="1" smtClean="0">
                <a:latin typeface="Times New Roman"/>
                <a:cs typeface="Times New Roman"/>
              </a:rPr>
              <a:t>W</a:t>
            </a:r>
            <a:r>
              <a:rPr lang="en-US" i="1" baseline="30000" dirty="0" err="1" smtClean="0">
                <a:latin typeface="Times New Roman"/>
                <a:cs typeface="Times New Roman"/>
              </a:rPr>
              <a:t>k</a:t>
            </a:r>
            <a:r>
              <a:rPr lang="en-US" dirty="0" smtClean="0">
                <a:latin typeface="Times New Roman"/>
                <a:cs typeface="Times New Roman"/>
              </a:rPr>
              <a:t> </a:t>
            </a:r>
            <a:r>
              <a:rPr lang="en-US" dirty="0" smtClean="0"/>
              <a:t>where each </a:t>
            </a:r>
            <a:r>
              <a:rPr lang="en-US" i="1" dirty="0" smtClean="0">
                <a:latin typeface="Times New Roman"/>
                <a:cs typeface="Times New Roman"/>
              </a:rPr>
              <a:t>W</a:t>
            </a:r>
            <a:r>
              <a:rPr lang="en-US" i="1" baseline="30000" dirty="0" smtClean="0">
                <a:latin typeface="Times New Roman"/>
                <a:cs typeface="Times New Roman"/>
              </a:rPr>
              <a:t>i</a:t>
            </a:r>
            <a:r>
              <a:rPr lang="en-US" dirty="0" smtClean="0"/>
              <a:t> is over some alphabet </a:t>
            </a:r>
            <a:r>
              <a:rPr lang="en-US" i="1" dirty="0" smtClean="0">
                <a:latin typeface="Times New Roman"/>
                <a:cs typeface="Times New Roman"/>
              </a:rPr>
              <a:t>Z</a:t>
            </a:r>
            <a:r>
              <a:rPr lang="en-US" dirty="0" smtClean="0"/>
              <a:t> </a:t>
            </a:r>
          </a:p>
          <a:p>
            <a:r>
              <a:rPr lang="en-US" dirty="0" smtClean="0"/>
              <a:t>First constructions of (computationally-secure) fuzzy extractors for a large class of distributions when </a:t>
            </a:r>
            <a:r>
              <a:rPr lang="en-US" dirty="0">
                <a:latin typeface="Times New Roman"/>
                <a:cs typeface="Times New Roman"/>
              </a:rPr>
              <a:t>H</a:t>
            </a:r>
            <a:r>
              <a:rPr lang="en-US" i="1" baseline="-25000" dirty="0">
                <a:latin typeface="Times New Roman"/>
                <a:cs typeface="Times New Roman"/>
              </a:rPr>
              <a:t>usable</a:t>
            </a:r>
            <a:r>
              <a:rPr lang="en-US" dirty="0">
                <a:latin typeface="Times New Roman"/>
                <a:cs typeface="Times New Roman"/>
              </a:rPr>
              <a:t>(</a:t>
            </a:r>
            <a:r>
              <a:rPr lang="en-US" i="1" dirty="0">
                <a:latin typeface="Times New Roman"/>
                <a:cs typeface="Times New Roman"/>
              </a:rPr>
              <a:t>W</a:t>
            </a:r>
            <a:r>
              <a:rPr lang="en-US" dirty="0" smtClean="0">
                <a:latin typeface="Times New Roman"/>
                <a:cs typeface="Times New Roman"/>
              </a:rPr>
              <a:t>)&lt;0</a:t>
            </a:r>
          </a:p>
          <a:p>
            <a:pPr lvl="1"/>
            <a:r>
              <a:rPr lang="en-US" dirty="0" smtClean="0">
                <a:latin typeface="Calibri"/>
                <a:cs typeface="Calibri"/>
              </a:rPr>
              <a:t>First construction:</a:t>
            </a:r>
          </a:p>
          <a:p>
            <a:pPr marL="914400" lvl="2" indent="0">
              <a:buNone/>
            </a:pPr>
            <a:r>
              <a:rPr lang="en-US" dirty="0" smtClean="0">
                <a:latin typeface="Calibri"/>
                <a:cs typeface="Calibri"/>
              </a:rPr>
              <a:t>Security requirement: </a:t>
            </a:r>
            <a:r>
              <a:rPr lang="en-US" i="1" dirty="0" err="1">
                <a:latin typeface="Times New Roman"/>
                <a:cs typeface="Times New Roman"/>
              </a:rPr>
              <a:t>ω</a:t>
            </a:r>
            <a:r>
              <a:rPr lang="en-US" dirty="0">
                <a:latin typeface="Times New Roman"/>
                <a:cs typeface="Times New Roman"/>
              </a:rPr>
              <a:t>(log </a:t>
            </a:r>
            <a:r>
              <a:rPr lang="en-US" i="1" dirty="0">
                <a:latin typeface="Times New Roman"/>
                <a:cs typeface="Times New Roman"/>
              </a:rPr>
              <a:t>k</a:t>
            </a:r>
            <a:r>
              <a:rPr lang="en-US" dirty="0" smtClean="0">
                <a:latin typeface="Times New Roman"/>
                <a:cs typeface="Times New Roman"/>
              </a:rPr>
              <a:t>) </a:t>
            </a:r>
            <a:r>
              <a:rPr lang="en-US" dirty="0" smtClean="0">
                <a:latin typeface="Calibri"/>
                <a:cs typeface="Calibri"/>
              </a:rPr>
              <a:t>entropy in most blocks</a:t>
            </a:r>
          </a:p>
          <a:p>
            <a:pPr marL="914400" lvl="2" indent="0">
              <a:buNone/>
            </a:pPr>
            <a:r>
              <a:rPr lang="en-US" dirty="0" smtClean="0">
                <a:latin typeface="Calibri"/>
                <a:cs typeface="Calibri"/>
              </a:rPr>
              <a:t>Error tolerance: </a:t>
            </a:r>
            <a:r>
              <a:rPr lang="en-US" i="1" dirty="0" smtClean="0">
                <a:latin typeface="Times New Roman"/>
                <a:cs typeface="Times New Roman"/>
              </a:rPr>
              <a:t>O</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endParaRPr lang="en-US" dirty="0" smtClean="0">
              <a:latin typeface="Calibri"/>
              <a:cs typeface="Calibri"/>
            </a:endParaRPr>
          </a:p>
          <a:p>
            <a:pPr lvl="1"/>
            <a:r>
              <a:rPr lang="en-US" dirty="0" smtClean="0">
                <a:latin typeface="Calibri"/>
                <a:cs typeface="Calibri"/>
              </a:rPr>
              <a:t>Second construction: </a:t>
            </a:r>
            <a:endParaRPr lang="en-US" dirty="0">
              <a:latin typeface="Calibri"/>
              <a:cs typeface="Calibri"/>
            </a:endParaRPr>
          </a:p>
          <a:p>
            <a:pPr marL="914400" lvl="2" indent="0">
              <a:buNone/>
            </a:pPr>
            <a:r>
              <a:rPr lang="en-US" dirty="0" smtClean="0">
                <a:latin typeface="Calibri"/>
                <a:cs typeface="Calibri"/>
              </a:rPr>
              <a:t>Security requirement: </a:t>
            </a:r>
            <a:r>
              <a:rPr lang="en-US" i="1" dirty="0" smtClean="0">
                <a:latin typeface="Times New Roman"/>
                <a:cs typeface="Times New Roman"/>
              </a:rPr>
              <a:t>O</a:t>
            </a:r>
            <a:r>
              <a:rPr lang="en-US" dirty="0" smtClean="0">
                <a:latin typeface="Times New Roman"/>
                <a:cs typeface="Times New Roman"/>
              </a:rPr>
              <a:t>(1)</a:t>
            </a:r>
            <a:r>
              <a:rPr lang="en-US" dirty="0" smtClean="0">
                <a:latin typeface="Calibri"/>
                <a:cs typeface="Calibri"/>
              </a:rPr>
              <a:t> entropy in most blocks</a:t>
            </a:r>
          </a:p>
          <a:p>
            <a:pPr marL="914400" lvl="2" indent="0">
              <a:buNone/>
            </a:pPr>
            <a:r>
              <a:rPr lang="en-US" dirty="0" smtClean="0">
                <a:latin typeface="Calibri"/>
                <a:cs typeface="Calibri"/>
              </a:rPr>
              <a:t>Error tolerance: </a:t>
            </a:r>
            <a:r>
              <a:rPr lang="en-US" i="1" dirty="0" smtClean="0">
                <a:latin typeface="Times New Roman"/>
                <a:cs typeface="Times New Roman"/>
              </a:rPr>
              <a:t>k</a:t>
            </a:r>
            <a:r>
              <a:rPr lang="en-US" dirty="0" smtClean="0">
                <a:latin typeface="Times New Roman"/>
                <a:cs typeface="Times New Roman"/>
              </a:rPr>
              <a:t>/</a:t>
            </a:r>
            <a:r>
              <a:rPr lang="en-US" i="1" dirty="0" err="1" smtClean="0">
                <a:latin typeface="Times New Roman"/>
                <a:cs typeface="Times New Roman"/>
              </a:rPr>
              <a:t>ω</a:t>
            </a:r>
            <a:r>
              <a:rPr lang="en-US" dirty="0" smtClean="0">
                <a:latin typeface="Times New Roman"/>
                <a:cs typeface="Times New Roman"/>
              </a:rPr>
              <a:t>(log </a:t>
            </a:r>
            <a:r>
              <a:rPr lang="en-US" i="1" dirty="0" smtClean="0">
                <a:latin typeface="Times New Roman"/>
                <a:cs typeface="Times New Roman"/>
              </a:rPr>
              <a:t>k</a:t>
            </a:r>
            <a:r>
              <a:rPr lang="en-US" dirty="0" smtClean="0">
                <a:latin typeface="Times New Roman"/>
                <a:cs typeface="Times New Roman"/>
              </a:rPr>
              <a:t>)</a:t>
            </a:r>
            <a:endParaRPr lang="en-US" dirty="0">
              <a:latin typeface="Calibri"/>
              <a:cs typeface="Calibri"/>
            </a:endParaRPr>
          </a:p>
          <a:p>
            <a:r>
              <a:rPr lang="en-US" dirty="0" smtClean="0">
                <a:latin typeface="Calibri"/>
                <a:cs typeface="Calibri"/>
              </a:rPr>
              <a:t>Security of both schemes relies on </a:t>
            </a:r>
            <a:r>
              <a:rPr lang="en-US" dirty="0" err="1" smtClean="0">
                <a:latin typeface="Calibri"/>
                <a:cs typeface="Calibri"/>
              </a:rPr>
              <a:t>composable</a:t>
            </a:r>
            <a:r>
              <a:rPr lang="en-US" dirty="0" smtClean="0">
                <a:latin typeface="Calibri"/>
                <a:cs typeface="Calibri"/>
              </a:rPr>
              <a:t> point obfuscation (achievable under particular number theoretic </a:t>
            </a:r>
            <a:r>
              <a:rPr lang="en-US" dirty="0" smtClean="0">
                <a:latin typeface="Calibri"/>
                <a:cs typeface="Calibri"/>
              </a:rPr>
              <a:t>assumptions </a:t>
            </a:r>
            <a:r>
              <a:rPr lang="en-US" sz="2800" dirty="0" smtClean="0">
                <a:latin typeface="Calibri"/>
                <a:cs typeface="Calibri"/>
              </a:rPr>
              <a:t>[BitanskiCanetti10]</a:t>
            </a:r>
            <a:r>
              <a:rPr lang="en-US" dirty="0" smtClean="0">
                <a:latin typeface="Calibri"/>
                <a:cs typeface="Calibri"/>
              </a:rPr>
              <a:t>)</a:t>
            </a:r>
            <a:endParaRPr lang="en-US" dirty="0" smtClean="0">
              <a:latin typeface="Times New Roman"/>
              <a:cs typeface="Times New Roman"/>
            </a:endParaRPr>
          </a:p>
        </p:txBody>
      </p:sp>
    </p:spTree>
    <p:extLst>
      <p:ext uri="{BB962C8B-B14F-4D97-AF65-F5344CB8AC3E}">
        <p14:creationId xmlns:p14="http://schemas.microsoft.com/office/powerpoint/2010/main" val="10159314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6"/>
          <p:cNvSpPr>
            <a:spLocks noChangeArrowheads="1"/>
          </p:cNvSpPr>
          <p:nvPr/>
        </p:nvSpPr>
        <p:spPr bwMode="auto">
          <a:xfrm>
            <a:off x="796075" y="1600200"/>
            <a:ext cx="7890725" cy="712537"/>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1800" b="1" dirty="0" smtClean="0"/>
          </a:p>
        </p:txBody>
      </p:sp>
      <p:sp>
        <p:nvSpPr>
          <p:cNvPr id="2" name="Title 1"/>
          <p:cNvSpPr>
            <a:spLocks noGrp="1"/>
          </p:cNvSpPr>
          <p:nvPr>
            <p:ph type="title"/>
          </p:nvPr>
        </p:nvSpPr>
        <p:spPr/>
        <p:txBody>
          <a:bodyPr/>
          <a:lstStyle/>
          <a:p>
            <a:r>
              <a:rPr lang="en-US" dirty="0" smtClean="0"/>
              <a:t>Quick Aside</a:t>
            </a:r>
            <a:endParaRPr lang="en-US" dirty="0"/>
          </a:p>
        </p:txBody>
      </p:sp>
      <p:sp>
        <p:nvSpPr>
          <p:cNvPr id="3" name="Content Placeholder 2"/>
          <p:cNvSpPr>
            <a:spLocks noGrp="1"/>
          </p:cNvSpPr>
          <p:nvPr>
            <p:ph idx="1"/>
          </p:nvPr>
        </p:nvSpPr>
        <p:spPr/>
        <p:txBody>
          <a:bodyPr>
            <a:normAutofit fontScale="92500" lnSpcReduction="20000"/>
          </a:bodyPr>
          <a:lstStyle/>
          <a:p>
            <a:pPr marL="342900" lvl="1" indent="-342900">
              <a:buFont typeface="Arial"/>
              <a:buChar char="•"/>
            </a:pPr>
            <a:r>
              <a:rPr lang="en-US" dirty="0" smtClean="0"/>
              <a:t>Enough to produce </a:t>
            </a:r>
            <a:r>
              <a:rPr lang="en-US" dirty="0" smtClean="0"/>
              <a:t>output</a:t>
            </a:r>
            <a:r>
              <a:rPr lang="en-US" dirty="0" smtClean="0"/>
              <a:t>, </a:t>
            </a:r>
            <a:r>
              <a:rPr lang="en-US" i="1" dirty="0" smtClean="0">
                <a:latin typeface="Times New Roman"/>
                <a:cs typeface="Times New Roman"/>
              </a:rPr>
              <a:t>c</a:t>
            </a:r>
            <a:r>
              <a:rPr lang="en-US" dirty="0" smtClean="0">
                <a:latin typeface="Calibri"/>
                <a:cs typeface="Calibri"/>
              </a:rPr>
              <a:t>,</a:t>
            </a:r>
            <a:r>
              <a:rPr lang="en-US" dirty="0" smtClean="0"/>
              <a:t> with </a:t>
            </a:r>
            <a:r>
              <a:rPr lang="en-US" i="1" dirty="0" smtClean="0"/>
              <a:t>computational </a:t>
            </a:r>
            <a:r>
              <a:rPr lang="en-US" dirty="0" smtClean="0"/>
              <a:t>entropy </a:t>
            </a:r>
            <a:r>
              <a:rPr lang="en-US" sz="2400" dirty="0" smtClean="0">
                <a:cs typeface="Calibri"/>
              </a:rPr>
              <a:t>[HåstadImpagliazzoLevinLuby99, HsiaoLuReyzin07]</a:t>
            </a:r>
            <a:endParaRPr lang="en-US" dirty="0" smtClean="0"/>
          </a:p>
          <a:p>
            <a:pPr lvl="1"/>
            <a:r>
              <a:rPr lang="en-US" dirty="0" smtClean="0"/>
              <a:t>Exists </a:t>
            </a:r>
            <a:r>
              <a:rPr lang="en-US" dirty="0" smtClean="0">
                <a:latin typeface="Times New Roman"/>
                <a:cs typeface="Times New Roman"/>
              </a:rPr>
              <a:t>c’</a:t>
            </a:r>
            <a:r>
              <a:rPr lang="en-US" dirty="0" smtClean="0"/>
              <a:t> (with real entropy) and for all </a:t>
            </a:r>
            <a:r>
              <a:rPr lang="en-US" i="1" dirty="0" smtClean="0">
                <a:latin typeface="Times New Roman"/>
                <a:cs typeface="Times New Roman"/>
              </a:rPr>
              <a:t>D</a:t>
            </a:r>
            <a:r>
              <a:rPr lang="en-US" dirty="0" smtClean="0">
                <a:latin typeface="Times New Roman"/>
                <a:cs typeface="Times New Roman"/>
              </a:rPr>
              <a:t>, </a:t>
            </a:r>
            <a:br>
              <a:rPr lang="en-US" dirty="0" smtClean="0">
                <a:latin typeface="Times New Roman"/>
                <a:cs typeface="Times New Roman"/>
              </a:rPr>
            </a:br>
            <a:r>
              <a:rPr lang="en-US" i="1" dirty="0" smtClean="0">
                <a:latin typeface="Times New Roman"/>
                <a:cs typeface="Times New Roman"/>
              </a:rPr>
              <a:t>D</a:t>
            </a:r>
            <a:r>
              <a:rPr lang="en-US" dirty="0" smtClean="0">
                <a:latin typeface="Times New Roman"/>
                <a:cs typeface="Times New Roman"/>
              </a:rPr>
              <a:t>(</a:t>
            </a:r>
            <a:r>
              <a:rPr lang="en-US" i="1" dirty="0" smtClean="0">
                <a:latin typeface="Times New Roman"/>
                <a:cs typeface="Times New Roman"/>
              </a:rPr>
              <a:t>c</a:t>
            </a:r>
            <a:r>
              <a:rPr lang="en-US" dirty="0" smtClean="0">
                <a:latin typeface="Times New Roman"/>
                <a:cs typeface="Times New Roman"/>
              </a:rPr>
              <a:t>, </a:t>
            </a:r>
            <a:r>
              <a:rPr lang="en-US" i="1" dirty="0" smtClean="0">
                <a:latin typeface="Times New Roman"/>
                <a:cs typeface="Times New Roman"/>
              </a:rPr>
              <a:t>p</a:t>
            </a:r>
            <a:r>
              <a:rPr lang="en-US" dirty="0" smtClean="0">
                <a:latin typeface="Times New Roman"/>
                <a:cs typeface="Times New Roman"/>
              </a:rPr>
              <a:t>) ≈ </a:t>
            </a:r>
            <a:r>
              <a:rPr lang="en-US" i="1" dirty="0" smtClean="0">
                <a:latin typeface="Times New Roman"/>
                <a:cs typeface="Times New Roman"/>
              </a:rPr>
              <a:t>D</a:t>
            </a:r>
            <a:r>
              <a:rPr lang="en-US" dirty="0" smtClean="0">
                <a:latin typeface="Times New Roman"/>
                <a:cs typeface="Times New Roman"/>
              </a:rPr>
              <a:t>(</a:t>
            </a:r>
            <a:r>
              <a:rPr lang="en-US" i="1" dirty="0" smtClean="0">
                <a:latin typeface="Times New Roman"/>
                <a:cs typeface="Times New Roman"/>
              </a:rPr>
              <a:t>c</a:t>
            </a:r>
            <a:r>
              <a:rPr lang="en-US" dirty="0" smtClean="0">
                <a:latin typeface="Times New Roman"/>
                <a:cs typeface="Times New Roman"/>
              </a:rPr>
              <a:t>’, </a:t>
            </a:r>
            <a:r>
              <a:rPr lang="en-US" i="1" dirty="0" smtClean="0">
                <a:latin typeface="Times New Roman"/>
                <a:cs typeface="Times New Roman"/>
              </a:rPr>
              <a:t>p</a:t>
            </a:r>
            <a:r>
              <a:rPr lang="en-US" dirty="0" smtClean="0">
                <a:latin typeface="Times New Roman"/>
                <a:cs typeface="Times New Roman"/>
              </a:rPr>
              <a:t>) </a:t>
            </a:r>
            <a:br>
              <a:rPr lang="en-US" dirty="0" smtClean="0">
                <a:latin typeface="Times New Roman"/>
                <a:cs typeface="Times New Roman"/>
              </a:rPr>
            </a:br>
            <a:endParaRPr lang="en-US" dirty="0" smtClean="0">
              <a:latin typeface="Times New Roman"/>
              <a:cs typeface="Times New Roman"/>
            </a:endParaRPr>
          </a:p>
          <a:p>
            <a:r>
              <a:rPr lang="en-US" dirty="0" smtClean="0">
                <a:latin typeface="Times New Roman"/>
                <a:cs typeface="Times New Roman"/>
              </a:rPr>
              <a:t>Called computational fuzzy conductor </a:t>
            </a:r>
          </a:p>
          <a:p>
            <a:pPr lvl="1"/>
            <a:r>
              <a:rPr lang="en-US" dirty="0" smtClean="0">
                <a:latin typeface="Times New Roman"/>
                <a:cs typeface="Times New Roman"/>
              </a:rPr>
              <a:t>Adapted from </a:t>
            </a:r>
            <a:r>
              <a:rPr lang="en-US" sz="2600" dirty="0" smtClean="0">
                <a:latin typeface="Times New Roman"/>
                <a:cs typeface="Times New Roman"/>
              </a:rPr>
              <a:t>[KanukurthiReyzin09]</a:t>
            </a:r>
            <a:r>
              <a:rPr lang="en-US" dirty="0" smtClean="0">
                <a:latin typeface="Times New Roman"/>
                <a:cs typeface="Times New Roman"/>
              </a:rPr>
              <a:t> </a:t>
            </a:r>
            <a:br>
              <a:rPr lang="en-US" dirty="0" smtClean="0">
                <a:latin typeface="Times New Roman"/>
                <a:cs typeface="Times New Roman"/>
              </a:rPr>
            </a:br>
            <a:r>
              <a:rPr lang="en-US" dirty="0" smtClean="0">
                <a:latin typeface="Times New Roman"/>
                <a:cs typeface="Times New Roman"/>
              </a:rPr>
              <a:t>(they define information-theoretic fuzzy conductors)</a:t>
            </a:r>
            <a:endParaRPr lang="en-US" dirty="0" smtClean="0">
              <a:latin typeface="Times New Roman"/>
              <a:cs typeface="Times New Roman"/>
            </a:endParaRPr>
          </a:p>
          <a:p>
            <a:r>
              <a:rPr lang="en-US" dirty="0" smtClean="0"/>
              <a:t>Convertible </a:t>
            </a:r>
            <a:r>
              <a:rPr lang="en-US" dirty="0" smtClean="0"/>
              <a:t>to </a:t>
            </a:r>
            <a:r>
              <a:rPr lang="en-US" dirty="0" smtClean="0"/>
              <a:t>computational fuzzy extractor </a:t>
            </a:r>
            <a:r>
              <a:rPr lang="en-US" dirty="0" smtClean="0"/>
              <a:t>using </a:t>
            </a:r>
            <a:r>
              <a:rPr lang="en-US" dirty="0" smtClean="0"/>
              <a:t>computational </a:t>
            </a:r>
            <a:r>
              <a:rPr lang="en-US" sz="3000" dirty="0" smtClean="0"/>
              <a:t>[Krawczyk10]</a:t>
            </a:r>
            <a:r>
              <a:rPr lang="en-US" dirty="0" smtClean="0"/>
              <a:t> or information-theoretic randomness extractors </a:t>
            </a:r>
            <a:r>
              <a:rPr lang="en-US" sz="3000" dirty="0" smtClean="0"/>
              <a:t>[NisanZuckerman93</a:t>
            </a:r>
            <a:r>
              <a:rPr lang="en-US" sz="3000" dirty="0" smtClean="0"/>
              <a:t>]</a:t>
            </a:r>
          </a:p>
          <a:p>
            <a:endParaRPr lang="en-US" sz="3000" dirty="0" smtClean="0"/>
          </a:p>
          <a:p>
            <a:endParaRPr lang="en-US" sz="3000" dirty="0"/>
          </a:p>
        </p:txBody>
      </p:sp>
    </p:spTree>
    <p:extLst>
      <p:ext uri="{BB962C8B-B14F-4D97-AF65-F5344CB8AC3E}">
        <p14:creationId xmlns:p14="http://schemas.microsoft.com/office/powerpoint/2010/main" val="387036216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162"/>
            <a:ext cx="8229600" cy="1143000"/>
          </a:xfrm>
        </p:spPr>
        <p:txBody>
          <a:bodyPr/>
          <a:lstStyle/>
          <a:p>
            <a:r>
              <a:rPr lang="en-US" dirty="0" smtClean="0"/>
              <a:t>Point Obfuscation</a:t>
            </a:r>
            <a:endParaRPr lang="en-US" dirty="0"/>
          </a:p>
        </p:txBody>
      </p:sp>
      <p:pic>
        <p:nvPicPr>
          <p:cNvPr id="4" name="Picture 3" descr="800px-4_bit_counter.sv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5239720" y="2826781"/>
            <a:ext cx="3447080" cy="1831261"/>
          </a:xfrm>
          <a:prstGeom prst="rect">
            <a:avLst/>
          </a:prstGeom>
        </p:spPr>
      </p:pic>
      <p:sp>
        <p:nvSpPr>
          <p:cNvPr id="5" name="Rectangle 4"/>
          <p:cNvSpPr/>
          <p:nvPr/>
        </p:nvSpPr>
        <p:spPr>
          <a:xfrm>
            <a:off x="5748978" y="1112838"/>
            <a:ext cx="567044" cy="584776"/>
          </a:xfrm>
          <a:prstGeom prst="rect">
            <a:avLst/>
          </a:prstGeom>
        </p:spPr>
        <p:txBody>
          <a:bodyPr wrap="square">
            <a:spAutoFit/>
          </a:bodyPr>
          <a:lstStyle/>
          <a:p>
            <a:r>
              <a:rPr lang="en-US" sz="3200" i="1" dirty="0" smtClean="0">
                <a:latin typeface="Times New Roman"/>
                <a:cs typeface="Times New Roman"/>
              </a:rPr>
              <a:t>I</a:t>
            </a:r>
            <a:endParaRPr lang="en-US" sz="3200" i="1" dirty="0"/>
          </a:p>
        </p:txBody>
      </p:sp>
      <p:sp>
        <p:nvSpPr>
          <p:cNvPr id="6" name="Rectangle 5"/>
          <p:cNvSpPr/>
          <p:nvPr/>
        </p:nvSpPr>
        <p:spPr>
          <a:xfrm rot="5400000">
            <a:off x="5080000" y="2730500"/>
            <a:ext cx="3937000" cy="203200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p:nvCxnSpPr>
        <p:spPr>
          <a:xfrm rot="5400000" flipV="1">
            <a:off x="5891797" y="4480242"/>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5400000" flipV="1">
            <a:off x="5891797" y="2555189"/>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rot="5400000" flipV="1">
            <a:off x="5891797" y="3477610"/>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rot="5400000" flipV="1">
            <a:off x="8191501" y="3296295"/>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4" name="Content Placeholder 2"/>
          <p:cNvSpPr txBox="1">
            <a:spLocks/>
          </p:cNvSpPr>
          <p:nvPr/>
        </p:nvSpPr>
        <p:spPr>
          <a:xfrm>
            <a:off x="88900" y="800100"/>
            <a:ext cx="4572000" cy="59182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smtClean="0"/>
              <a:t>An obfuscator </a:t>
            </a:r>
            <a:r>
              <a:rPr lang="en-US" sz="2800" i="1" dirty="0" smtClean="0">
                <a:latin typeface="Baoli SC Regular"/>
                <a:cs typeface="Baoli SC Regular"/>
              </a:rPr>
              <a:t>O</a:t>
            </a:r>
            <a:r>
              <a:rPr lang="en-US" sz="2800" dirty="0" smtClean="0"/>
              <a:t> transforms a program </a:t>
            </a:r>
            <a:r>
              <a:rPr lang="en-US" sz="2800" i="1" dirty="0" smtClean="0">
                <a:latin typeface="Times New Roman"/>
                <a:cs typeface="Times New Roman"/>
              </a:rPr>
              <a:t>I</a:t>
            </a:r>
            <a:r>
              <a:rPr lang="en-US" sz="2800" dirty="0" smtClean="0"/>
              <a:t> into a </a:t>
            </a:r>
            <a:br>
              <a:rPr lang="en-US" sz="2800" dirty="0" smtClean="0"/>
            </a:br>
            <a:r>
              <a:rPr lang="en-US" sz="2800" dirty="0" smtClean="0"/>
              <a:t>“black-box”</a:t>
            </a:r>
          </a:p>
          <a:p>
            <a:pPr marL="0" indent="0">
              <a:buNone/>
            </a:pPr>
            <a:r>
              <a:rPr lang="en-US" sz="2000" dirty="0" smtClean="0"/>
              <a:t>        </a:t>
            </a:r>
            <a:r>
              <a:rPr lang="en-US" sz="2000" dirty="0"/>
              <a:t>[</a:t>
            </a:r>
            <a:r>
              <a:rPr lang="en-US" sz="2000" dirty="0" err="1"/>
              <a:t>BarakGoldreichImpagliazzo</a:t>
            </a:r>
            <a:r>
              <a:rPr lang="en-US" sz="2000" dirty="0"/>
              <a:t/>
            </a:r>
            <a:br>
              <a:rPr lang="en-US" sz="2000" dirty="0"/>
            </a:br>
            <a:r>
              <a:rPr lang="en-US" sz="2000" dirty="0"/>
              <a:t>        RudichSahaiVadhanYang01]</a:t>
            </a:r>
            <a:endParaRPr lang="en-US" sz="2800" dirty="0" smtClean="0">
              <a:solidFill>
                <a:srgbClr val="FFFFFF"/>
              </a:solidFill>
            </a:endParaRPr>
          </a:p>
          <a:p>
            <a:r>
              <a:rPr lang="en-US" sz="2800" dirty="0" smtClean="0">
                <a:solidFill>
                  <a:srgbClr val="FFFFFF"/>
                </a:solidFill>
              </a:rPr>
              <a:t>Possible for point programs </a:t>
            </a:r>
            <a:br>
              <a:rPr lang="en-US" sz="2800" dirty="0" smtClean="0">
                <a:solidFill>
                  <a:srgbClr val="FFFFFF"/>
                </a:solidFill>
              </a:rPr>
            </a:br>
            <a:r>
              <a:rPr lang="en-US" sz="2800" dirty="0" smtClean="0">
                <a:solidFill>
                  <a:srgbClr val="FFFFFF"/>
                </a:solidFill>
              </a:rPr>
              <a:t/>
            </a:r>
            <a:br>
              <a:rPr lang="en-US" sz="2800" dirty="0" smtClean="0">
                <a:solidFill>
                  <a:srgbClr val="FFFFFF"/>
                </a:solidFill>
              </a:rPr>
            </a:br>
            <a:r>
              <a:rPr lang="en-US" sz="2400" dirty="0" smtClean="0">
                <a:solidFill>
                  <a:srgbClr val="FFFFFF"/>
                </a:solidFill>
              </a:rPr>
              <a:t>(we use need a version achievable under number-theoretic assumptions due to </a:t>
            </a:r>
            <a:r>
              <a:rPr lang="en-US" sz="1800" dirty="0" smtClean="0">
                <a:solidFill>
                  <a:srgbClr val="FFFFFF"/>
                </a:solidFill>
              </a:rPr>
              <a:t>[BitanskiCanetti10]</a:t>
            </a:r>
            <a:r>
              <a:rPr lang="en-US" sz="2400" dirty="0" smtClean="0">
                <a:solidFill>
                  <a:srgbClr val="FFFFFF"/>
                </a:solidFill>
              </a:rPr>
              <a:t> )</a:t>
            </a:r>
          </a:p>
          <a:p>
            <a:endParaRPr lang="en-US" sz="2000" dirty="0">
              <a:solidFill>
                <a:srgbClr val="FFFFFF"/>
              </a:solidFill>
            </a:endParaRPr>
          </a:p>
        </p:txBody>
      </p:sp>
    </p:spTree>
    <p:extLst>
      <p:ext uri="{BB962C8B-B14F-4D97-AF65-F5344CB8AC3E}">
        <p14:creationId xmlns:p14="http://schemas.microsoft.com/office/powerpoint/2010/main" val="17005502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10606</TotalTime>
  <Words>2423</Words>
  <Application>Microsoft Macintosh PowerPoint</Application>
  <PresentationFormat>On-screen Show (4:3)</PresentationFormat>
  <Paragraphs>566</Paragraphs>
  <Slides>38</Slides>
  <Notes>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0" baseType="lpstr">
      <vt:lpstr>Office Theme</vt:lpstr>
      <vt:lpstr>Equation</vt:lpstr>
      <vt:lpstr>Key Derivation from Noisy Sources with More Errors Than Entropy</vt:lpstr>
      <vt:lpstr>Key Derivation from Noisy Sources</vt:lpstr>
      <vt:lpstr>Fuzzy Extractors</vt:lpstr>
      <vt:lpstr>Error Tolerance and Security are at Odds</vt:lpstr>
      <vt:lpstr>Error Tolerance and Security are at Odds</vt:lpstr>
      <vt:lpstr>Minimum Usable Entropy</vt:lpstr>
      <vt:lpstr>Results </vt:lpstr>
      <vt:lpstr>Quick Aside</vt:lpstr>
      <vt:lpstr>Point Obfuscation</vt:lpstr>
      <vt:lpstr>Point Obfuscation</vt:lpstr>
      <vt:lpstr>Point Obfuscation</vt:lpstr>
      <vt:lpstr>Construction Attempt #1</vt:lpstr>
      <vt:lpstr>Construction Attempt #2</vt:lpstr>
      <vt:lpstr>Construction Attempt #2</vt:lpstr>
      <vt:lpstr>Construction Attempt #2</vt:lpstr>
      <vt:lpstr>Construction Attempt #3</vt:lpstr>
      <vt:lpstr>Construction Attempt #3</vt:lpstr>
      <vt:lpstr>Construction Attempt #3</vt:lpstr>
      <vt:lpstr>Construction Attempt #3</vt:lpstr>
      <vt:lpstr>Construction Attempt #3</vt:lpstr>
      <vt:lpstr>Construction</vt:lpstr>
      <vt:lpstr>Construction</vt:lpstr>
      <vt:lpstr>Correctness and Security</vt:lpstr>
      <vt:lpstr>What is revealed by obfuscations?</vt:lpstr>
      <vt:lpstr>Block Unguessable Distribution</vt:lpstr>
      <vt:lpstr>Block Unguessable Distribution</vt:lpstr>
      <vt:lpstr>Error Tolerance and Security are at Odds</vt:lpstr>
      <vt:lpstr>Results </vt:lpstr>
      <vt:lpstr>Reducing Required Entropy</vt:lpstr>
      <vt:lpstr>Reducing Required Entropy</vt:lpstr>
      <vt:lpstr>Reducing Required Entropy</vt:lpstr>
      <vt:lpstr>Reducing Required Entropy</vt:lpstr>
      <vt:lpstr>Reducing Required Entropy</vt:lpstr>
      <vt:lpstr>Reducing Required Entropy</vt:lpstr>
      <vt:lpstr>Reducing Required Entropy</vt:lpstr>
      <vt:lpstr>Reducing Required Entropy</vt:lpstr>
      <vt:lpstr>Results </vt:lpstr>
      <vt:lpstr>Conclusions</vt:lpstr>
    </vt:vector>
  </TitlesOfParts>
  <Company>MIT Lincoln Laboratory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Computational Fuzzy Extractors</dc:title>
  <dc:creator>Benjamin Fuller</dc:creator>
  <cp:lastModifiedBy>Benjamin Fuller</cp:lastModifiedBy>
  <cp:revision>445</cp:revision>
  <dcterms:created xsi:type="dcterms:W3CDTF">2013-03-29T19:18:32Z</dcterms:created>
  <dcterms:modified xsi:type="dcterms:W3CDTF">2014-02-17T19:00:02Z</dcterms:modified>
</cp:coreProperties>
</file>