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5.xml" ContentType="application/vnd.openxmlformats-officedocument.presentationml.notesSlide+xml"/>
  <Override PartName="/ppt/embeddings/oleObject6.bin" ContentType="application/vnd.openxmlformats-officedocument.oleObject"/>
  <Override PartName="/ppt/embeddings/Microsoft_Equation1.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6.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Microsoft_Equation2.bin" ContentType="application/vnd.openxmlformats-officedocument.oleObject"/>
  <Override PartName="/ppt/notesSlides/notesSlide7.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notesSlides/notesSlide8.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notesSlides/notesSlide9.xml" ContentType="application/vnd.openxmlformats-officedocument.presentationml.notesSlide+xml"/>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28.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Microsoft_Equation3.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notesSlides/notesSlide20.xml" ContentType="application/vnd.openxmlformats-officedocument.presentationml.notesSlide+xml"/>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notesSlides/notesSlide21.xml" ContentType="application/vnd.openxmlformats-officedocument.presentationml.notesSlide+xml"/>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notesSlides/notesSlide22.xml" ContentType="application/vnd.openxmlformats-officedocument.presentationml.notesSlide+xml"/>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notesSlides/notesSlide23.xml" ContentType="application/vnd.openxmlformats-officedocument.presentationml.notesSlide+xml"/>
  <Override PartName="/ppt/embeddings/oleObject46.bin" ContentType="application/vnd.openxmlformats-officedocument.oleObject"/>
  <Override PartName="/ppt/notesSlides/notesSlide24.xml" ContentType="application/vnd.openxmlformats-officedocument.presentationml.notesSlide+xml"/>
  <Override PartName="/ppt/embeddings/oleObject47.bin" ContentType="application/vnd.openxmlformats-officedocument.oleObject"/>
  <Override PartName="/ppt/notesSlides/notesSlide25.xml" ContentType="application/vnd.openxmlformats-officedocument.presentationml.notesSlide+xml"/>
  <Override PartName="/ppt/embeddings/oleObject48.bin" ContentType="application/vnd.openxmlformats-officedocument.oleObject"/>
  <Override PartName="/ppt/notesSlides/notesSlide26.xml" ContentType="application/vnd.openxmlformats-officedocument.presentationml.notesSlide+xml"/>
  <Override PartName="/ppt/embeddings/oleObject49.bin" ContentType="application/vnd.openxmlformats-officedocument.oleObject"/>
  <Override PartName="/ppt/notesSlides/notesSlide27.xml" ContentType="application/vnd.openxmlformats-officedocument.presentationml.notesSlide+xml"/>
  <Override PartName="/ppt/embeddings/oleObject50.bin" ContentType="application/vnd.openxmlformats-officedocument.oleObject"/>
  <Override PartName="/ppt/notesSlides/notesSlide28.xml" ContentType="application/vnd.openxmlformats-officedocument.presentationml.notesSlide+xml"/>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notesSlides/notesSlide29.xml" ContentType="application/vnd.openxmlformats-officedocument.presentationml.notesSlide+xml"/>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notesSlides/notesSlide30.xml" ContentType="application/vnd.openxmlformats-officedocument.presentationml.notesSlide+xml"/>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embeddings/oleObject63.bin" ContentType="application/vnd.openxmlformats-officedocument.oleObject"/>
  <Override PartName="/ppt/embeddings/oleObject64.bin" ContentType="application/vnd.openxmlformats-officedocument.oleObject"/>
  <Override PartName="/ppt/embeddings/oleObject65.bin" ContentType="application/vnd.openxmlformats-officedocument.oleObject"/>
  <Override PartName="/ppt/embeddings/oleObject66.bin" ContentType="application/vnd.openxmlformats-officedocument.oleObject"/>
  <Override PartName="/ppt/notesSlides/notesSlide34.xml" ContentType="application/vnd.openxmlformats-officedocument.presentationml.notesSlide+xml"/>
  <Override PartName="/ppt/notesSlides/notesSlide35.xml" ContentType="application/vnd.openxmlformats-officedocument.presentationml.notesSlide+xml"/>
  <Override PartName="/ppt/embeddings/oleObject67.bin" ContentType="application/vnd.openxmlformats-officedocument.oleObject"/>
  <Override PartName="/ppt/notesSlides/notesSlide36.xml" ContentType="application/vnd.openxmlformats-officedocument.presentationml.notesSlide+xml"/>
  <Override PartName="/ppt/embeddings/oleObject68.bin" ContentType="application/vnd.openxmlformats-officedocument.oleObject"/>
  <Override PartName="/ppt/embeddings/oleObject69.bin" ContentType="application/vnd.openxmlformats-officedocument.oleObject"/>
  <Override PartName="/ppt/embeddings/oleObject70.bin" ContentType="application/vnd.openxmlformats-officedocument.oleObject"/>
  <Override PartName="/ppt/embeddings/oleObject71.bin" ContentType="application/vnd.openxmlformats-officedocument.oleObject"/>
  <Override PartName="/ppt/embeddings/oleObject72.bin" ContentType="application/vnd.openxmlformats-officedocument.oleObject"/>
  <Override PartName="/ppt/notesSlides/notesSlide37.xml" ContentType="application/vnd.openxmlformats-officedocument.presentationml.notesSlide+xml"/>
  <Override PartName="/ppt/embeddings/oleObject73.bin" ContentType="application/vnd.openxmlformats-officedocument.oleObject"/>
  <Override PartName="/ppt/embeddings/oleObject74.bin" ContentType="application/vnd.openxmlformats-officedocument.oleObject"/>
  <Override PartName="/ppt/embeddings/oleObject75.bin" ContentType="application/vnd.openxmlformats-officedocument.oleObject"/>
  <Override PartName="/ppt/embeddings/oleObject76.bin" ContentType="application/vnd.openxmlformats-officedocument.oleObject"/>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embeddings/oleObject77.bin" ContentType="application/vnd.openxmlformats-officedocument.oleObject"/>
  <Override PartName="/ppt/notesSlides/notesSlide47.xml" ContentType="application/vnd.openxmlformats-officedocument.presentationml.notesSlide+xml"/>
  <Override PartName="/ppt/notesSlides/notesSlide48.xml" ContentType="application/vnd.openxmlformats-officedocument.presentationml.notesSlide+xml"/>
  <Override PartName="/ppt/embeddings/oleObject78.bin" ContentType="application/vnd.openxmlformats-officedocument.oleObject"/>
  <Override PartName="/ppt/notesSlides/notesSlide49.xml" ContentType="application/vnd.openxmlformats-officedocument.presentationml.notesSlide+xml"/>
  <Override PartName="/ppt/notesSlides/notesSlide50.xml" ContentType="application/vnd.openxmlformats-officedocument.presentationml.notesSlide+xml"/>
  <Override PartName="/ppt/embeddings/oleObject79.bin" ContentType="application/vnd.openxmlformats-officedocument.oleObject"/>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embeddings/oleObject80.bin" ContentType="application/vnd.openxmlformats-officedocument.oleObject"/>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embeddings/oleObject81.bin" ContentType="application/vnd.openxmlformats-officedocument.oleObject"/>
  <Override PartName="/ppt/embeddings/oleObject82.bin" ContentType="application/vnd.openxmlformats-officedocument.oleObject"/>
  <Override PartName="/ppt/embeddings/oleObject83.bin" ContentType="application/vnd.openxmlformats-officedocument.oleObject"/>
  <Override PartName="/ppt/embeddings/oleObject84.bin" ContentType="application/vnd.openxmlformats-officedocument.oleObject"/>
  <Override PartName="/ppt/notesSlides/notesSlide65.xml" ContentType="application/vnd.openxmlformats-officedocument.presentationml.notesSlide+xml"/>
  <Override PartName="/ppt/embeddings/oleObject85.bin" ContentType="application/vnd.openxmlformats-officedocument.oleObject"/>
  <Override PartName="/ppt/notesSlides/notesSlide66.xml" ContentType="application/vnd.openxmlformats-officedocument.presentationml.notesSlide+xml"/>
  <Override PartName="/ppt/embeddings/oleObject86.bin" ContentType="application/vnd.openxmlformats-officedocument.oleObject"/>
  <Override PartName="/ppt/embeddings/oleObject87.bin" ContentType="application/vnd.openxmlformats-officedocument.oleObject"/>
  <Override PartName="/ppt/embeddings/oleObject88.bin" ContentType="application/vnd.openxmlformats-officedocument.oleObject"/>
  <Override PartName="/ppt/notesSlides/notesSlide67.xml" ContentType="application/vnd.openxmlformats-officedocument.presentationml.notesSlide+xml"/>
  <Override PartName="/ppt/embeddings/oleObject89.bin" ContentType="application/vnd.openxmlformats-officedocument.oleObject"/>
  <Override PartName="/ppt/embeddings/oleObject90.bin" ContentType="application/vnd.openxmlformats-officedocument.oleObject"/>
  <Override PartName="/ppt/embeddings/oleObject91.bin" ContentType="application/vnd.openxmlformats-officedocument.oleObject"/>
  <Override PartName="/ppt/embeddings/oleObject92.bin" ContentType="application/vnd.openxmlformats-officedocument.oleObject"/>
  <Override PartName="/ppt/notesSlides/notesSlide68.xml" ContentType="application/vnd.openxmlformats-officedocument.presentationml.notesSlide+xml"/>
  <Override PartName="/ppt/embeddings/oleObject93.bin" ContentType="application/vnd.openxmlformats-officedocument.oleObject"/>
  <Override PartName="/ppt/embeddings/oleObject94.bin" ContentType="application/vnd.openxmlformats-officedocument.oleObject"/>
  <Override PartName="/ppt/embeddings/oleObject95.bin" ContentType="application/vnd.openxmlformats-officedocument.oleObject"/>
  <Override PartName="/ppt/embeddings/oleObject96.bin" ContentType="application/vnd.openxmlformats-officedocument.oleObject"/>
  <Override PartName="/ppt/notesSlides/notesSlide69.xml" ContentType="application/vnd.openxmlformats-officedocument.presentationml.notesSlide+xml"/>
  <Override PartName="/ppt/embeddings/oleObject97.bin" ContentType="application/vnd.openxmlformats-officedocument.oleObject"/>
  <Override PartName="/ppt/embeddings/oleObject98.bin" ContentType="application/vnd.openxmlformats-officedocument.oleObject"/>
  <Override PartName="/ppt/embeddings/oleObject99.bin" ContentType="application/vnd.openxmlformats-officedocument.oleObject"/>
  <Override PartName="/ppt/embeddings/oleObject100.bin" ContentType="application/vnd.openxmlformats-officedocument.oleObject"/>
  <Override PartName="/ppt/embeddings/oleObject101.bin" ContentType="application/vnd.openxmlformats-officedocument.oleObject"/>
  <Override PartName="/ppt/notesSlides/notesSlide70.xml" ContentType="application/vnd.openxmlformats-officedocument.presentationml.notesSlide+xml"/>
  <Override PartName="/ppt/embeddings/oleObject102.bin" ContentType="application/vnd.openxmlformats-officedocument.oleObject"/>
  <Override PartName="/ppt/embeddings/oleObject103.bin" ContentType="application/vnd.openxmlformats-officedocument.oleObject"/>
  <Override PartName="/ppt/embeddings/oleObject104.bin" ContentType="application/vnd.openxmlformats-officedocument.oleObject"/>
  <Override PartName="/ppt/embeddings/oleObject105.bin" ContentType="application/vnd.openxmlformats-officedocument.oleObject"/>
  <Override PartName="/ppt/embeddings/oleObject106.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9"/>
  </p:notesMasterIdLst>
  <p:sldIdLst>
    <p:sldId id="257" r:id="rId2"/>
    <p:sldId id="259" r:id="rId3"/>
    <p:sldId id="260" r:id="rId4"/>
    <p:sldId id="308" r:id="rId5"/>
    <p:sldId id="309" r:id="rId6"/>
    <p:sldId id="311" r:id="rId7"/>
    <p:sldId id="312" r:id="rId8"/>
    <p:sldId id="313" r:id="rId9"/>
    <p:sldId id="314" r:id="rId10"/>
    <p:sldId id="263" r:id="rId11"/>
    <p:sldId id="336" r:id="rId12"/>
    <p:sldId id="274" r:id="rId13"/>
    <p:sldId id="265" r:id="rId14"/>
    <p:sldId id="280" r:id="rId15"/>
    <p:sldId id="281" r:id="rId16"/>
    <p:sldId id="282" r:id="rId17"/>
    <p:sldId id="283" r:id="rId18"/>
    <p:sldId id="315" r:id="rId19"/>
    <p:sldId id="338" r:id="rId20"/>
    <p:sldId id="339" r:id="rId21"/>
    <p:sldId id="340" r:id="rId22"/>
    <p:sldId id="341" r:id="rId23"/>
    <p:sldId id="343" r:id="rId24"/>
    <p:sldId id="344" r:id="rId25"/>
    <p:sldId id="345" r:id="rId26"/>
    <p:sldId id="346" r:id="rId27"/>
    <p:sldId id="347" r:id="rId28"/>
    <p:sldId id="348" r:id="rId29"/>
    <p:sldId id="350" r:id="rId30"/>
    <p:sldId id="363" r:id="rId31"/>
    <p:sldId id="286" r:id="rId32"/>
    <p:sldId id="326" r:id="rId33"/>
    <p:sldId id="351" r:id="rId34"/>
    <p:sldId id="301" r:id="rId35"/>
    <p:sldId id="353" r:id="rId36"/>
    <p:sldId id="354" r:id="rId37"/>
    <p:sldId id="355" r:id="rId38"/>
    <p:sldId id="321" r:id="rId39"/>
    <p:sldId id="358" r:id="rId40"/>
    <p:sldId id="360" r:id="rId41"/>
    <p:sldId id="364" r:id="rId42"/>
    <p:sldId id="329" r:id="rId43"/>
    <p:sldId id="361" r:id="rId44"/>
    <p:sldId id="334" r:id="rId45"/>
    <p:sldId id="333" r:id="rId46"/>
    <p:sldId id="332" r:id="rId47"/>
    <p:sldId id="362" r:id="rId48"/>
    <p:sldId id="356" r:id="rId49"/>
    <p:sldId id="306" r:id="rId50"/>
    <p:sldId id="324" r:id="rId51"/>
    <p:sldId id="322" r:id="rId52"/>
    <p:sldId id="323" r:id="rId53"/>
    <p:sldId id="359" r:id="rId54"/>
    <p:sldId id="303" r:id="rId55"/>
    <p:sldId id="320" r:id="rId56"/>
    <p:sldId id="352" r:id="rId57"/>
    <p:sldId id="319" r:id="rId58"/>
    <p:sldId id="293" r:id="rId59"/>
    <p:sldId id="316" r:id="rId60"/>
    <p:sldId id="317" r:id="rId61"/>
    <p:sldId id="318" r:id="rId62"/>
    <p:sldId id="271" r:id="rId63"/>
    <p:sldId id="342" r:id="rId64"/>
    <p:sldId id="337" r:id="rId65"/>
    <p:sldId id="294" r:id="rId66"/>
    <p:sldId id="335" r:id="rId67"/>
    <p:sldId id="295" r:id="rId68"/>
    <p:sldId id="296" r:id="rId69"/>
    <p:sldId id="297" r:id="rId70"/>
    <p:sldId id="299" r:id="rId71"/>
    <p:sldId id="300" r:id="rId72"/>
    <p:sldId id="287" r:id="rId73"/>
    <p:sldId id="305" r:id="rId74"/>
    <p:sldId id="258" r:id="rId75"/>
    <p:sldId id="261" r:id="rId76"/>
    <p:sldId id="284" r:id="rId77"/>
    <p:sldId id="278" r:id="rId78"/>
    <p:sldId id="262" r:id="rId79"/>
    <p:sldId id="325" r:id="rId80"/>
    <p:sldId id="266" r:id="rId81"/>
    <p:sldId id="267" r:id="rId82"/>
    <p:sldId id="268" r:id="rId83"/>
    <p:sldId id="269" r:id="rId84"/>
    <p:sldId id="302" r:id="rId85"/>
    <p:sldId id="304" r:id="rId86"/>
    <p:sldId id="298" r:id="rId87"/>
    <p:sldId id="307" r:id="rId8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17" autoAdjust="0"/>
    <p:restoredTop sz="97668" autoAdjust="0"/>
  </p:normalViewPr>
  <p:slideViewPr>
    <p:cSldViewPr snapToGrid="0" snapToObjects="1">
      <p:cViewPr>
        <p:scale>
          <a:sx n="110" d="100"/>
          <a:sy n="110" d="100"/>
        </p:scale>
        <p:origin x="-632" y="-200"/>
      </p:cViewPr>
      <p:guideLst>
        <p:guide orient="horz" pos="2160"/>
        <p:guide pos="2880"/>
      </p:guideLst>
    </p:cSldViewPr>
  </p:slideViewPr>
  <p:notesTextViewPr>
    <p:cViewPr>
      <p:scale>
        <a:sx n="100" d="100"/>
        <a:sy n="100" d="100"/>
      </p:scale>
      <p:origin x="0" y="0"/>
    </p:cViewPr>
  </p:notesTextViewPr>
  <p:sorterViewPr>
    <p:cViewPr>
      <p:scale>
        <a:sx n="75" d="100"/>
        <a:sy n="75" d="100"/>
      </p:scale>
      <p:origin x="0" y="2528"/>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interSettings" Target="printerSettings/printerSettings1.bin"/><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6.emf"/><Relationship Id="rId1" Type="http://schemas.openxmlformats.org/officeDocument/2006/relationships/image" Target="../media/image7.emf"/><Relationship Id="rId2"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6.emf"/><Relationship Id="rId1" Type="http://schemas.openxmlformats.org/officeDocument/2006/relationships/image" Target="../media/image7.emf"/><Relationship Id="rId2"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6.emf"/><Relationship Id="rId1" Type="http://schemas.openxmlformats.org/officeDocument/2006/relationships/image" Target="../media/image7.emf"/><Relationship Id="rId2"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6.emf"/><Relationship Id="rId5" Type="http://schemas.openxmlformats.org/officeDocument/2006/relationships/image" Target="../media/image6.emf"/><Relationship Id="rId1" Type="http://schemas.openxmlformats.org/officeDocument/2006/relationships/image" Target="../media/image7.emf"/><Relationship Id="rId2"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6.emf"/><Relationship Id="rId1" Type="http://schemas.openxmlformats.org/officeDocument/2006/relationships/image" Target="../media/image7.emf"/><Relationship Id="rId2"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 Id="rId3"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17.emf"/><Relationship Id="rId1" Type="http://schemas.openxmlformats.org/officeDocument/2006/relationships/image" Target="../media/image7.emf"/><Relationship Id="rId2"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17.emf"/><Relationship Id="rId1" Type="http://schemas.openxmlformats.org/officeDocument/2006/relationships/image" Target="../media/image7.emf"/><Relationship Id="rId2" Type="http://schemas.openxmlformats.org/officeDocument/2006/relationships/image" Target="../media/image10.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17.emf"/><Relationship Id="rId1" Type="http://schemas.openxmlformats.org/officeDocument/2006/relationships/image" Target="../media/image7.emf"/><Relationship Id="rId2"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17.emf"/><Relationship Id="rId5" Type="http://schemas.openxmlformats.org/officeDocument/2006/relationships/image" Target="../media/image20.emf"/><Relationship Id="rId1" Type="http://schemas.openxmlformats.org/officeDocument/2006/relationships/image" Target="../media/image7.emf"/><Relationship Id="rId2" Type="http://schemas.openxmlformats.org/officeDocument/2006/relationships/image" Target="../media/image10.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17.emf"/><Relationship Id="rId1" Type="http://schemas.openxmlformats.org/officeDocument/2006/relationships/image" Target="../media/image7.emf"/><Relationship Id="rId2" Type="http://schemas.openxmlformats.org/officeDocument/2006/relationships/image" Target="../media/image1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image" Target="../media/image5.emf"/><Relationship Id="rId2"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1" Type="http://schemas.openxmlformats.org/officeDocument/2006/relationships/image" Target="../media/image22.emf"/><Relationship Id="rId2" Type="http://schemas.openxmlformats.org/officeDocument/2006/relationships/image" Target="../media/image2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1.emf"/><Relationship Id="rId3" Type="http://schemas.openxmlformats.org/officeDocument/2006/relationships/image" Target="../media/image2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1" Type="http://schemas.openxmlformats.org/officeDocument/2006/relationships/image" Target="../media/image34.emf"/><Relationship Id="rId2" Type="http://schemas.openxmlformats.org/officeDocument/2006/relationships/image" Target="../media/image35.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5" Type="http://schemas.openxmlformats.org/officeDocument/2006/relationships/image" Target="../media/image38.emf"/><Relationship Id="rId1" Type="http://schemas.openxmlformats.org/officeDocument/2006/relationships/image" Target="../media/image34.emf"/><Relationship Id="rId2" Type="http://schemas.openxmlformats.org/officeDocument/2006/relationships/image" Target="../media/image35.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5" Type="http://schemas.openxmlformats.org/officeDocument/2006/relationships/image" Target="../media/image39.emf"/><Relationship Id="rId1" Type="http://schemas.openxmlformats.org/officeDocument/2006/relationships/image" Target="../media/image34.emf"/><Relationship Id="rId2" Type="http://schemas.openxmlformats.org/officeDocument/2006/relationships/image" Target="../media/image3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5.emf"/><Relationship Id="rId5" Type="http://schemas.openxmlformats.org/officeDocument/2006/relationships/image" Target="../media/image8.emf"/><Relationship Id="rId1" Type="http://schemas.openxmlformats.org/officeDocument/2006/relationships/image" Target="../media/image9.emf"/><Relationship Id="rId2"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6.emf"/><Relationship Id="rId1" Type="http://schemas.openxmlformats.org/officeDocument/2006/relationships/image" Target="../media/image7.emf"/><Relationship Id="rId2"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6.emf"/><Relationship Id="rId1" Type="http://schemas.openxmlformats.org/officeDocument/2006/relationships/image" Target="../media/image7.emf"/><Relationship Id="rId2"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6" Type="http://schemas.openxmlformats.org/officeDocument/2006/relationships/image" Target="../media/image10.emf"/><Relationship Id="rId7" Type="http://schemas.openxmlformats.org/officeDocument/2006/relationships/image" Target="../media/image6.emf"/><Relationship Id="rId1" Type="http://schemas.openxmlformats.org/officeDocument/2006/relationships/image" Target="../media/image7.emf"/><Relationship Id="rId2"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5/13/13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My</a:t>
            </a:r>
            <a:r>
              <a:rPr lang="en-US" altLang="en-US" baseline="0" dirty="0" smtClean="0"/>
              <a:t> name is Benjamin Fuller and today I’ll be presented work on computational fuzzy extractors done with my co-authors </a:t>
            </a:r>
            <a:r>
              <a:rPr lang="en-US" altLang="en-US" baseline="0" dirty="0" err="1" smtClean="0"/>
              <a:t>Xianrui</a:t>
            </a:r>
            <a:r>
              <a:rPr lang="en-US" altLang="en-US" baseline="0" dirty="0" smtClean="0"/>
              <a:t> </a:t>
            </a:r>
            <a:r>
              <a:rPr lang="en-US" altLang="en-US" baseline="0" dirty="0" err="1" smtClean="0"/>
              <a:t>Meng</a:t>
            </a:r>
            <a:r>
              <a:rPr lang="en-US" altLang="en-US" baseline="0" dirty="0" smtClean="0"/>
              <a:t> and Leonid </a:t>
            </a:r>
            <a:r>
              <a:rPr lang="en-US" altLang="en-US" baseline="0" dirty="0" err="1" smtClean="0"/>
              <a:t>Reyzin</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10</a:t>
            </a:fld>
            <a:endParaRPr lang="en-US"/>
          </a:p>
        </p:txBody>
      </p:sp>
    </p:spTree>
    <p:extLst>
      <p:ext uri="{BB962C8B-B14F-4D97-AF65-F5344CB8AC3E}">
        <p14:creationId xmlns:p14="http://schemas.microsoft.com/office/powerpoint/2010/main" val="2812730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11</a:t>
            </a:fld>
            <a:endParaRPr lang="en-US"/>
          </a:p>
        </p:txBody>
      </p:sp>
    </p:spTree>
    <p:extLst>
      <p:ext uri="{BB962C8B-B14F-4D97-AF65-F5344CB8AC3E}">
        <p14:creationId xmlns:p14="http://schemas.microsoft.com/office/powerpoint/2010/main" val="2812730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answer this question for</a:t>
            </a:r>
            <a:r>
              <a:rPr lang="en-US" baseline="0" dirty="0" smtClean="0"/>
              <a:t> both secure sketches and fuzzy extractors.</a:t>
            </a:r>
          </a:p>
          <a:p>
            <a:r>
              <a:rPr lang="en-US" baseline="0" dirty="0" smtClean="0"/>
              <a:t>&lt;click&gt;</a:t>
            </a:r>
          </a:p>
          <a:p>
            <a:r>
              <a:rPr lang="en-US" baseline="0" dirty="0" smtClean="0"/>
              <a:t>For secure sketches we show the answer is no.</a:t>
            </a:r>
          </a:p>
          <a:p>
            <a:r>
              <a:rPr lang="en-US" baseline="0" dirty="0" smtClean="0"/>
              <a:t>&lt;click&gt;</a:t>
            </a:r>
          </a:p>
          <a:p>
            <a:r>
              <a:rPr lang="en-US" baseline="0" dirty="0" smtClean="0"/>
              <a:t>We show that defining a secure sketch with a computational adversary is not helpful.  I will be more precise in a minute about what this means.</a:t>
            </a:r>
          </a:p>
          <a:p>
            <a:r>
              <a:rPr lang="en-US" baseline="0" dirty="0" smtClean="0"/>
              <a:t>&lt;click&gt;</a:t>
            </a:r>
          </a:p>
          <a:p>
            <a:r>
              <a:rPr lang="en-US" baseline="0" dirty="0" smtClean="0"/>
              <a:t>For fuzzy extractors, we provide an affirmative answer.</a:t>
            </a:r>
          </a:p>
          <a:p>
            <a:r>
              <a:rPr lang="en-US" baseline="0" dirty="0" smtClean="0"/>
              <a:t>&lt;click&gt;</a:t>
            </a:r>
          </a:p>
          <a:p>
            <a:r>
              <a:rPr lang="en-US" baseline="0" dirty="0" smtClean="0"/>
              <a:t>We construct a lossless computational fuzzy extractor based on Learning with Errors or LWE problem</a:t>
            </a:r>
          </a:p>
          <a:p>
            <a:r>
              <a:rPr lang="en-US" baseline="0" dirty="0" smtClean="0"/>
              <a:t>&lt;click&gt;</a:t>
            </a:r>
          </a:p>
          <a:p>
            <a:r>
              <a:rPr lang="en-US" baseline="0" dirty="0" smtClean="0"/>
              <a:t>Along the way we extend the hardness of LWE to the case when some dimensions have known error.</a:t>
            </a:r>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2622050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first consider the question for secure sketches</a:t>
            </a:r>
          </a:p>
          <a:p>
            <a:r>
              <a:rPr lang="en-US" dirty="0" smtClean="0"/>
              <a:t>&lt;click&gt;</a:t>
            </a:r>
          </a:p>
          <a:p>
            <a:r>
              <a:rPr lang="en-US" dirty="0" smtClean="0"/>
              <a:t>Our goal is to have</a:t>
            </a:r>
            <a:r>
              <a:rPr lang="en-US" baseline="0" dirty="0" smtClean="0"/>
              <a:t> the sketch value p provide little information about w_0 to computational adversaries.</a:t>
            </a:r>
          </a:p>
          <a:p>
            <a:r>
              <a:rPr lang="en-US" baseline="0" dirty="0" smtClean="0"/>
              <a:t>&lt;click, click&gt;</a:t>
            </a:r>
          </a:p>
          <a:p>
            <a:r>
              <a:rPr lang="en-US" baseline="0" dirty="0" smtClean="0"/>
              <a:t>This is an interesting question if our remaining entropy is higher than the best (computable) information theoretic sketch.</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3536279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wouldn’t be a talk of mine if</a:t>
            </a:r>
            <a:r>
              <a:rPr lang="en-US" baseline="0" dirty="0" smtClean="0"/>
              <a:t> I didn’t introduce a couple of notions of entropy, so here it goes.</a:t>
            </a:r>
          </a:p>
          <a:p>
            <a:endParaRPr lang="en-US" baseline="0" dirty="0" smtClean="0"/>
          </a:p>
          <a:p>
            <a:r>
              <a:rPr lang="en-US" baseline="0" dirty="0" smtClean="0"/>
              <a:t>&lt;click&gt;</a:t>
            </a:r>
          </a:p>
          <a:p>
            <a:r>
              <a:rPr lang="en-US" baseline="0" dirty="0" smtClean="0"/>
              <a:t>We know the entropy of W_0 must decrease, a reasonable hope is that it looks like it has high entropy to a computationally bounded adversary.  That is, there is a distribution </a:t>
            </a:r>
            <a:r>
              <a:rPr lang="en-US" baseline="0" dirty="0" err="1" smtClean="0"/>
              <a:t>Y|p</a:t>
            </a:r>
            <a:r>
              <a:rPr lang="en-US" baseline="0" dirty="0" smtClean="0"/>
              <a:t> with actual entropy and no bounded adversary can distinguish between W_0 | p and </a:t>
            </a:r>
            <a:r>
              <a:rPr lang="en-US" baseline="0" dirty="0" err="1" smtClean="0"/>
              <a:t>Y|p</a:t>
            </a:r>
            <a:r>
              <a:rPr lang="en-US" baseline="0" dirty="0" smtClean="0"/>
              <a:t>.</a:t>
            </a:r>
          </a:p>
          <a:p>
            <a:r>
              <a:rPr lang="en-US" baseline="0" dirty="0" smtClean="0"/>
              <a:t>&lt;click&gt;</a:t>
            </a:r>
          </a:p>
          <a:p>
            <a:r>
              <a:rPr lang="en-US" baseline="0" dirty="0" smtClean="0"/>
              <a:t>This is known in the literature as HILL entropy after the work of </a:t>
            </a:r>
            <a:r>
              <a:rPr lang="en-US" baseline="0" dirty="0" err="1" smtClean="0"/>
              <a:t>Hastad</a:t>
            </a:r>
            <a:r>
              <a:rPr lang="en-US" baseline="0" dirty="0" smtClean="0"/>
              <a:t>, </a:t>
            </a:r>
            <a:r>
              <a:rPr lang="en-US" baseline="0" dirty="0" err="1" smtClean="0"/>
              <a:t>Impagliazzo</a:t>
            </a:r>
            <a:r>
              <a:rPr lang="en-US" baseline="0" dirty="0" smtClean="0"/>
              <a:t>, Levin and </a:t>
            </a:r>
            <a:r>
              <a:rPr lang="en-US" baseline="0" dirty="0" err="1" smtClean="0"/>
              <a:t>Luby</a:t>
            </a:r>
            <a:r>
              <a:rPr lang="en-US" baseline="0" dirty="0" smtClean="0"/>
              <a:t>.  We say that HILL entropy of W_0 | p is greater than k’.</a:t>
            </a:r>
          </a:p>
          <a:p>
            <a:r>
              <a:rPr lang="en-US" baseline="0" dirty="0" smtClean="0"/>
              <a:t>&lt;click&gt;</a:t>
            </a:r>
          </a:p>
          <a:p>
            <a:r>
              <a:rPr lang="en-US" baseline="0" dirty="0" smtClean="0"/>
              <a:t>HILL entropy fits naturally in our setting as applying a randomness extractor to HILL entropy produces a pseudorandom key.</a:t>
            </a:r>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1739020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a:t>
            </a:r>
            <a:r>
              <a:rPr lang="en-US" baseline="0" dirty="0" smtClean="0"/>
              <a:t> show our first main negative result.</a:t>
            </a:r>
          </a:p>
          <a:p>
            <a:r>
              <a:rPr lang="en-US" baseline="0" dirty="0" smtClean="0"/>
              <a:t>&lt;click, click&gt;</a:t>
            </a:r>
          </a:p>
          <a:p>
            <a:r>
              <a:rPr lang="en-US" baseline="0" dirty="0" smtClean="0"/>
              <a:t>Let W_0 be a source.  If the HILL entropy of W_0 | p is at least k’ (we don’t care about the starting entropy of W_0), </a:t>
            </a:r>
          </a:p>
          <a:p>
            <a:r>
              <a:rPr lang="en-US" baseline="0" dirty="0" smtClean="0"/>
              <a:t>&lt;click&gt;</a:t>
            </a:r>
          </a:p>
          <a:p>
            <a:r>
              <a:rPr lang="en-US" baseline="0" dirty="0" smtClean="0"/>
              <a:t>there is an error-correcting code C with 2^{k’-2} points.</a:t>
            </a:r>
          </a:p>
          <a:p>
            <a:r>
              <a:rPr lang="en-US" baseline="0" dirty="0" smtClean="0"/>
              <a:t>&lt;click&gt;</a:t>
            </a:r>
          </a:p>
          <a:p>
            <a:r>
              <a:rPr lang="en-US" baseline="0" dirty="0" smtClean="0"/>
              <a:t>Furthermore, the algorithm Rec serves as an efficient decoding algorithm on C (correcting up to </a:t>
            </a:r>
            <a:r>
              <a:rPr lang="en-US" baseline="0" dirty="0" err="1" smtClean="0"/>
              <a:t>dmax</a:t>
            </a:r>
            <a:r>
              <a:rPr lang="en-US" baseline="0" dirty="0" smtClean="0"/>
              <a:t> random errors).  </a:t>
            </a:r>
          </a:p>
          <a:p>
            <a:r>
              <a:rPr lang="en-US" baseline="0" dirty="0" smtClean="0"/>
              <a:t>&lt;click&gt;</a:t>
            </a:r>
          </a:p>
          <a:p>
            <a:r>
              <a:rPr lang="en-US" baseline="0" dirty="0" smtClean="0"/>
              <a:t>This result makes intuitive sense.  Let Y be some indistinguishable distribution with 2^{k’} points.  In order for Y to be indistinguishable from X this means that Rec “decodes” on the points of Y.</a:t>
            </a:r>
          </a:p>
          <a:p>
            <a:r>
              <a:rPr lang="en-US" baseline="0" dirty="0" smtClean="0"/>
              <a:t>&lt;click&gt;</a:t>
            </a:r>
          </a:p>
          <a:p>
            <a:r>
              <a:rPr lang="en-US" baseline="0" dirty="0" err="1" smtClean="0"/>
              <a:t>Dodis</a:t>
            </a:r>
            <a:r>
              <a:rPr lang="en-US" baseline="0" dirty="0" smtClean="0"/>
              <a:t> and Smith are able to construct an information-theoretic sketch from any error correcting code that corrects random errors.  This means if we have a sketch whose HILL entropy drops by k-k’ bits we immediately get an information theoretic sketch with an entropy loss that is two bits larger.  Thus, it doesn’t seem like HILL entropy is very helpful, at the most it saves us a couple of bits and might allow for a more efficient construction.  </a:t>
            </a:r>
          </a:p>
        </p:txBody>
      </p:sp>
      <p:sp>
        <p:nvSpPr>
          <p:cNvPr id="4" name="Slide Number Placeholder 3"/>
          <p:cNvSpPr>
            <a:spLocks noGrp="1"/>
          </p:cNvSpPr>
          <p:nvPr>
            <p:ph type="sldNum" sz="quarter" idx="10"/>
          </p:nvPr>
        </p:nvSpPr>
        <p:spPr/>
        <p:txBody>
          <a:bodyPr/>
          <a:lstStyle/>
          <a:p>
            <a:fld id="{78F37516-47F0-4541-821C-B489248754D7}" type="slidenum">
              <a:rPr lang="en-US" smtClean="0"/>
              <a:t>15</a:t>
            </a:fld>
            <a:endParaRPr lang="en-US"/>
          </a:p>
        </p:txBody>
      </p:sp>
    </p:spTree>
    <p:extLst>
      <p:ext uri="{BB962C8B-B14F-4D97-AF65-F5344CB8AC3E}">
        <p14:creationId xmlns:p14="http://schemas.microsoft.com/office/powerpoint/2010/main" val="3612095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we’ll go back</a:t>
            </a:r>
            <a:r>
              <a:rPr lang="en-US" baseline="0" dirty="0" smtClean="0"/>
              <a:t> to the drawing board</a:t>
            </a:r>
          </a:p>
          <a:p>
            <a:r>
              <a:rPr lang="en-US" baseline="0" dirty="0" smtClean="0"/>
              <a:t>&lt;click&gt;</a:t>
            </a:r>
          </a:p>
          <a:p>
            <a:r>
              <a:rPr lang="en-US" baseline="0" dirty="0" smtClean="0"/>
              <a:t>Maybe HILL entropy was too much to ask for.  It is a fairly strong </a:t>
            </a:r>
            <a:r>
              <a:rPr lang="en-US" baseline="0" dirty="0" err="1" smtClean="0"/>
              <a:t>definiton</a:t>
            </a:r>
            <a:r>
              <a:rPr lang="en-US" baseline="0" dirty="0" smtClean="0"/>
              <a:t>.</a:t>
            </a:r>
          </a:p>
          <a:p>
            <a:r>
              <a:rPr lang="en-US" baseline="0" dirty="0" smtClean="0"/>
              <a:t>&lt;click&gt;</a:t>
            </a:r>
          </a:p>
          <a:p>
            <a:r>
              <a:rPr lang="en-US" baseline="0" dirty="0" smtClean="0"/>
              <a:t>Lets try for a weaker notion of entropy and see if its achievable.</a:t>
            </a:r>
          </a:p>
          <a:p>
            <a:r>
              <a:rPr lang="en-US" baseline="0" dirty="0" smtClean="0"/>
              <a:t>&lt;click&gt;</a:t>
            </a:r>
          </a:p>
          <a:p>
            <a:r>
              <a:rPr lang="en-US" baseline="0" dirty="0" smtClean="0"/>
              <a:t>It seems like the very least we need is that efficient adversaries with access to p should not be able to predict W_0.</a:t>
            </a:r>
          </a:p>
          <a:p>
            <a:r>
              <a:rPr lang="en-US" baseline="0" dirty="0" smtClean="0"/>
              <a:t>&lt;click&gt;</a:t>
            </a:r>
          </a:p>
          <a:p>
            <a:r>
              <a:rPr lang="en-US" baseline="0" dirty="0" smtClean="0"/>
              <a:t>The good news about this paradigm is that we have special randomness extractors that can extract from unpredictable distributions.  One example is repeated inner product from </a:t>
            </a:r>
            <a:r>
              <a:rPr lang="en-US" baseline="0" dirty="0" err="1" smtClean="0"/>
              <a:t>Goldreich</a:t>
            </a:r>
            <a:r>
              <a:rPr lang="en-US" baseline="0" dirty="0" smtClean="0"/>
              <a:t> Levin.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16</a:t>
            </a:fld>
            <a:endParaRPr lang="en-US"/>
          </a:p>
        </p:txBody>
      </p:sp>
    </p:spTree>
    <p:extLst>
      <p:ext uri="{BB962C8B-B14F-4D97-AF65-F5344CB8AC3E}">
        <p14:creationId xmlns:p14="http://schemas.microsoft.com/office/powerpoint/2010/main" val="623701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our news isn’t going</a:t>
            </a:r>
            <a:r>
              <a:rPr lang="en-US" baseline="0" dirty="0" smtClean="0"/>
              <a:t> to be very good in this setting either.</a:t>
            </a:r>
          </a:p>
          <a:p>
            <a:r>
              <a:rPr lang="en-US" baseline="0" dirty="0" smtClean="0"/>
              <a:t>&lt;click, click&gt;</a:t>
            </a:r>
          </a:p>
          <a:p>
            <a:r>
              <a:rPr lang="en-US" baseline="0" dirty="0" smtClean="0"/>
              <a:t>We’ll consider the uniform distribution over the Hamming metric.  The uniform distribution is the hardest distribution to retain unpredictability.</a:t>
            </a:r>
          </a:p>
          <a:p>
            <a:r>
              <a:rPr lang="en-US" baseline="0" dirty="0" smtClean="0"/>
              <a:t>&lt;click&gt;</a:t>
            </a:r>
          </a:p>
          <a:p>
            <a:r>
              <a:rPr lang="en-US" baseline="0" dirty="0" smtClean="0"/>
              <a:t>Any good secure sketch decreases the unpredictability of W_0 by the volume of the ball of radius </a:t>
            </a:r>
            <a:r>
              <a:rPr lang="en-US" baseline="0" dirty="0" err="1" smtClean="0"/>
              <a:t>dmax</a:t>
            </a:r>
            <a:r>
              <a:rPr lang="en-US" baseline="0" dirty="0" smtClean="0"/>
              <a:t>.</a:t>
            </a:r>
          </a:p>
          <a:p>
            <a:r>
              <a:rPr lang="en-US" baseline="0" dirty="0" smtClean="0"/>
              <a:t>&lt;click&gt;</a:t>
            </a:r>
          </a:p>
          <a:p>
            <a:r>
              <a:rPr lang="en-US" baseline="0" dirty="0" smtClean="0"/>
              <a:t>As a technical point the theorem also holds if we consider the unpredictability of indistinguishable distributions.  You can view this as a combination of the HILL and unpredictability definitions.  </a:t>
            </a:r>
          </a:p>
          <a:p>
            <a:r>
              <a:rPr lang="en-US" baseline="0" dirty="0" smtClean="0"/>
              <a:t>&lt;click&gt;</a:t>
            </a:r>
          </a:p>
          <a:p>
            <a:r>
              <a:rPr lang="en-US" baseline="0" dirty="0" smtClean="0"/>
              <a:t>We know that there exist codes (and thus sketches) whose entropy drop is |</a:t>
            </a:r>
            <a:r>
              <a:rPr lang="en-US" baseline="0" dirty="0" err="1" smtClean="0"/>
              <a:t>Bdmax</a:t>
            </a:r>
            <a:r>
              <a:rPr lang="en-US" baseline="0" dirty="0" smtClean="0"/>
              <a:t>|.  Thus, as before using computational entropy may allow us to efficiently construct this object, but doesn’t fundamentally change the entropy drop necessary in a secure sketch.</a:t>
            </a:r>
          </a:p>
          <a:p>
            <a:r>
              <a:rPr lang="en-US" baseline="0" dirty="0" smtClean="0"/>
              <a:t>&lt;click&gt;</a:t>
            </a:r>
          </a:p>
          <a:p>
            <a:r>
              <a:rPr lang="en-US" baseline="0" dirty="0" smtClean="0"/>
              <a:t>Both of our impossibility results extend to the case where the Rec outputs a different value v, but w_0 can be recovered from v.</a:t>
            </a:r>
          </a:p>
          <a:p>
            <a:r>
              <a:rPr lang="en-US" baseline="0" dirty="0" smtClean="0"/>
              <a:t>&lt;click&gt;</a:t>
            </a:r>
          </a:p>
          <a:p>
            <a:r>
              <a:rPr lang="en-US" baseline="0" dirty="0" smtClean="0"/>
              <a:t>So all of this is very frustrating, we’ll give up on building a secure sketch and try and build a fuzzy extractor.</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17</a:t>
            </a:fld>
            <a:endParaRPr lang="en-US"/>
          </a:p>
        </p:txBody>
      </p:sp>
    </p:spTree>
    <p:extLst>
      <p:ext uri="{BB962C8B-B14F-4D97-AF65-F5344CB8AC3E}">
        <p14:creationId xmlns:p14="http://schemas.microsoft.com/office/powerpoint/2010/main" val="3624966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recap</a:t>
            </a:r>
          </a:p>
          <a:p>
            <a:r>
              <a:rPr lang="en-US" dirty="0" smtClean="0"/>
              <a:t>&lt;click&gt;</a:t>
            </a:r>
          </a:p>
          <a:p>
            <a:r>
              <a:rPr lang="en-US" dirty="0" smtClean="0"/>
              <a:t>We showed we cannot improve entropy loss</a:t>
            </a:r>
            <a:r>
              <a:rPr lang="en-US" baseline="0" dirty="0" smtClean="0"/>
              <a:t> for secure sketches in the computational setting.  This was shown using two results:</a:t>
            </a:r>
          </a:p>
          <a:p>
            <a:r>
              <a:rPr lang="en-US" baseline="0" dirty="0" smtClean="0"/>
              <a:t>&lt;click&gt;</a:t>
            </a:r>
          </a:p>
          <a:p>
            <a:r>
              <a:rPr lang="en-US" baseline="0" dirty="0" smtClean="0"/>
              <a:t>Any sketch that retains HILL entropy implies an information theoretic sketch that retains almost as much entropy</a:t>
            </a:r>
          </a:p>
          <a:p>
            <a:r>
              <a:rPr lang="en-US" baseline="0" dirty="0" smtClean="0"/>
              <a:t>We also showed the unpredictability of the uniform distribution must decrease with the volume of balls in the metric space.</a:t>
            </a:r>
          </a:p>
          <a:p>
            <a:r>
              <a:rPr lang="en-US" baseline="0" dirty="0" smtClean="0"/>
              <a:t>&lt;click&gt;</a:t>
            </a:r>
          </a:p>
          <a:p>
            <a:r>
              <a:rPr lang="en-US" baseline="0" dirty="0" smtClean="0"/>
              <a:t>As we stated before we will provide an affirmative answer for fuzzy extractors.</a:t>
            </a:r>
          </a:p>
          <a:p>
            <a:r>
              <a:rPr lang="en-US" baseline="0" dirty="0" smtClean="0"/>
              <a:t>&lt;click&gt;</a:t>
            </a:r>
          </a:p>
          <a:p>
            <a:r>
              <a:rPr lang="en-US" baseline="0" dirty="0" smtClean="0"/>
              <a:t>The first task is to find a computational problem that is amenable to errors.</a:t>
            </a:r>
          </a:p>
          <a:p>
            <a:r>
              <a:rPr lang="en-US" baseline="0" dirty="0" smtClean="0"/>
              <a:t>&lt;click&gt;</a:t>
            </a:r>
          </a:p>
          <a:p>
            <a:r>
              <a:rPr lang="en-US" baseline="0" dirty="0" smtClean="0"/>
              <a:t>Utilizing random linear codes seems natural.  Decoding random linear codes is NP-hard (and we’ll discuss more about its average case complexity)</a:t>
            </a:r>
          </a:p>
        </p:txBody>
      </p:sp>
      <p:sp>
        <p:nvSpPr>
          <p:cNvPr id="4" name="Slide Number Placeholder 3"/>
          <p:cNvSpPr>
            <a:spLocks noGrp="1"/>
          </p:cNvSpPr>
          <p:nvPr>
            <p:ph type="sldNum" sz="quarter" idx="10"/>
          </p:nvPr>
        </p:nvSpPr>
        <p:spPr/>
        <p:txBody>
          <a:bodyPr/>
          <a:lstStyle/>
          <a:p>
            <a:fld id="{78F37516-47F0-4541-821C-B489248754D7}" type="slidenum">
              <a:rPr lang="en-US" smtClean="0"/>
              <a:t>18</a:t>
            </a:fld>
            <a:endParaRPr lang="en-US"/>
          </a:p>
        </p:txBody>
      </p:sp>
    </p:spTree>
    <p:extLst>
      <p:ext uri="{BB962C8B-B14F-4D97-AF65-F5344CB8AC3E}">
        <p14:creationId xmlns:p14="http://schemas.microsoft.com/office/powerpoint/2010/main" val="3915379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19</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fingerprints)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p>
          <a:p>
            <a:endParaRPr lang="en-US" baseline="0" dirty="0" smtClean="0"/>
          </a:p>
          <a:p>
            <a:r>
              <a:rPr lang="en-US" sz="1800" baseline="0" dirty="0" smtClean="0"/>
              <a:t>Note:</a:t>
            </a:r>
            <a:r>
              <a:rPr lang="en-US" baseline="0" dirty="0" smtClean="0"/>
              <a:t> Point </a:t>
            </a:r>
            <a:r>
              <a:rPr lang="en-US" baseline="0" dirty="0" smtClean="0"/>
              <a:t>out that we are thinking of w_0 here as an “error term”.  We think of splitting w_0 into a number of dimensions and then added each of these individually to the output product Ax.</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23</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24</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25</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26</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27</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28</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a:p>
            <a:endParaRPr lang="en-US" baseline="0" dirty="0" smtClean="0"/>
          </a:p>
          <a:p>
            <a:r>
              <a:rPr lang="en-US" baseline="0" dirty="0" smtClean="0"/>
              <a:t>Approach </a:t>
            </a:r>
          </a:p>
          <a:p>
            <a:endParaRPr lang="en-US" baseline="0" dirty="0" smtClean="0"/>
          </a:p>
          <a:p>
            <a:r>
              <a:rPr lang="en-US" baseline="0" dirty="0" smtClean="0"/>
              <a:t>Do we need a picture from w_0, w_1 to Gauss(w_0), Gauss(w_1)</a:t>
            </a:r>
          </a:p>
        </p:txBody>
      </p:sp>
      <p:sp>
        <p:nvSpPr>
          <p:cNvPr id="4" name="Slide Number Placeholder 3"/>
          <p:cNvSpPr>
            <a:spLocks noGrp="1"/>
          </p:cNvSpPr>
          <p:nvPr>
            <p:ph type="sldNum" sz="quarter" idx="10"/>
          </p:nvPr>
        </p:nvSpPr>
        <p:spPr/>
        <p:txBody>
          <a:bodyPr/>
          <a:lstStyle/>
          <a:p>
            <a:fld id="{78F37516-47F0-4541-821C-B489248754D7}" type="slidenum">
              <a:rPr lang="en-US" smtClean="0"/>
              <a:t>29</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different settings</a:t>
            </a:r>
            <a:r>
              <a:rPr lang="en-US" baseline="0" dirty="0" smtClean="0"/>
              <a:t> that make use of noisy data to provide increased security.</a:t>
            </a:r>
          </a:p>
          <a:p>
            <a:r>
              <a:rPr lang="en-US" baseline="0" dirty="0" smtClean="0"/>
              <a:t>&lt;click&gt;</a:t>
            </a:r>
          </a:p>
          <a:p>
            <a:r>
              <a:rPr lang="en-US" baseline="0" dirty="0" smtClean="0"/>
              <a:t>The first that I already mentioned is reliable key derivation.  This is often a building block in an authentication scenario.</a:t>
            </a:r>
          </a:p>
          <a:p>
            <a:r>
              <a:rPr lang="en-US" baseline="0" dirty="0" smtClean="0"/>
              <a:t>&lt;click&gt;</a:t>
            </a:r>
          </a:p>
          <a:p>
            <a:r>
              <a:rPr lang="en-US" baseline="0" dirty="0" smtClean="0"/>
              <a:t>Here we collect an initial reading w_0 from a user and only authenticate users that are able to produce similar w_1.</a:t>
            </a:r>
          </a:p>
          <a:p>
            <a:r>
              <a:rPr lang="en-US" baseline="0" dirty="0" smtClean="0"/>
              <a:t>&lt;click&gt;</a:t>
            </a:r>
          </a:p>
          <a:p>
            <a:r>
              <a:rPr lang="en-US" baseline="0" dirty="0" smtClean="0"/>
              <a:t>Another well studied application is called privacy amplification.  Here the goal is for two users that have close values w_0 and w_1 to agree upon a shared key using only these values.</a:t>
            </a:r>
          </a:p>
          <a:p>
            <a:r>
              <a:rPr lang="en-US" baseline="0" dirty="0" smtClean="0"/>
              <a:t>&lt;click&gt;</a:t>
            </a:r>
          </a:p>
          <a:p>
            <a:r>
              <a:rPr lang="en-US" baseline="0" dirty="0" smtClean="0"/>
              <a:t>Lastly, a more complicated setting is fuzzy password authenticated key exchange or PAKE (introduced by </a:t>
            </a:r>
            <a:r>
              <a:rPr lang="en-US" baseline="0" dirty="0" err="1" smtClean="0"/>
              <a:t>Boyen</a:t>
            </a:r>
            <a:r>
              <a:rPr lang="en-US" baseline="0" dirty="0" smtClean="0"/>
              <a:t>, </a:t>
            </a:r>
            <a:r>
              <a:rPr lang="en-US" baseline="0" dirty="0" err="1" smtClean="0"/>
              <a:t>Dodis</a:t>
            </a:r>
            <a:r>
              <a:rPr lang="en-US" baseline="0" dirty="0" smtClean="0"/>
              <a:t>, Katz, </a:t>
            </a:r>
            <a:r>
              <a:rPr lang="en-US" baseline="0" dirty="0" err="1" smtClean="0"/>
              <a:t>Ostrovsky</a:t>
            </a:r>
            <a:r>
              <a:rPr lang="en-US" baseline="0" dirty="0" smtClean="0"/>
              <a:t>, and Smith).  Here we allow a client to create a independent shared key with a server only if the client has a w_1 close to the w_0 value stored by the server.  In this setting we need computational assumptions as there are multiple connections.</a:t>
            </a:r>
          </a:p>
          <a:p>
            <a:r>
              <a:rPr lang="en-US" baseline="0" dirty="0" smtClean="0"/>
              <a:t>I will primarily be talking about a solution to the key derivation problem, but improvements to key derivation imply improvements in many of applications listed.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a:t>
            </a:fld>
            <a:endParaRPr lang="en-US"/>
          </a:p>
        </p:txBody>
      </p:sp>
    </p:spTree>
    <p:extLst>
      <p:ext uri="{BB962C8B-B14F-4D97-AF65-F5344CB8AC3E}">
        <p14:creationId xmlns:p14="http://schemas.microsoft.com/office/powerpoint/2010/main" val="2190661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a:p>
            <a:endParaRPr lang="en-US" baseline="0" dirty="0" smtClean="0"/>
          </a:p>
          <a:p>
            <a:r>
              <a:rPr lang="en-US" baseline="0" dirty="0" smtClean="0"/>
              <a:t>Approach </a:t>
            </a:r>
          </a:p>
          <a:p>
            <a:endParaRPr lang="en-US" baseline="0" dirty="0" smtClean="0"/>
          </a:p>
          <a:p>
            <a:r>
              <a:rPr lang="en-US" baseline="0" dirty="0" smtClean="0"/>
              <a:t>Do we need a picture from w_0, w_1 to Gauss(w_0), Gauss(w_1)</a:t>
            </a:r>
          </a:p>
        </p:txBody>
      </p:sp>
      <p:sp>
        <p:nvSpPr>
          <p:cNvPr id="4" name="Slide Number Placeholder 3"/>
          <p:cNvSpPr>
            <a:spLocks noGrp="1"/>
          </p:cNvSpPr>
          <p:nvPr>
            <p:ph type="sldNum" sz="quarter" idx="10"/>
          </p:nvPr>
        </p:nvSpPr>
        <p:spPr/>
        <p:txBody>
          <a:bodyPr/>
          <a:lstStyle/>
          <a:p>
            <a:fld id="{78F37516-47F0-4541-821C-B489248754D7}" type="slidenum">
              <a:rPr lang="en-US" smtClean="0"/>
              <a:t>30</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run through an example of sampling the discretized Gaussian.  </a:t>
            </a:r>
          </a:p>
          <a:p>
            <a:r>
              <a:rPr lang="en-US" dirty="0" smtClean="0"/>
              <a:t>&lt;click&gt;</a:t>
            </a:r>
          </a:p>
          <a:p>
            <a:r>
              <a:rPr lang="en-US" dirty="0" smtClean="0"/>
              <a:t>For</a:t>
            </a:r>
            <a:r>
              <a:rPr lang="en-US" baseline="0" dirty="0" smtClean="0"/>
              <a:t> exposition, we’ll assume that the algorithm takes either 4 or 5 bits and this is determined by the first bit.</a:t>
            </a:r>
          </a:p>
          <a:p>
            <a:r>
              <a:rPr lang="en-US" baseline="0" dirty="0" smtClean="0"/>
              <a:t>&lt;click&gt;</a:t>
            </a:r>
          </a:p>
          <a:p>
            <a:r>
              <a:rPr lang="en-US" baseline="0" dirty="0" smtClean="0"/>
              <a:t>Consider the following possible value of w_0.</a:t>
            </a:r>
          </a:p>
          <a:p>
            <a:r>
              <a:rPr lang="en-US" baseline="0" dirty="0" smtClean="0"/>
              <a:t>&lt;click&gt;</a:t>
            </a:r>
            <a:br>
              <a:rPr lang="en-US" baseline="0" dirty="0" smtClean="0"/>
            </a:br>
            <a:r>
              <a:rPr lang="en-US" baseline="0" dirty="0" smtClean="0"/>
              <a:t>Let’s say the first four bits produce the following value</a:t>
            </a:r>
          </a:p>
          <a:p>
            <a:r>
              <a:rPr lang="en-US" baseline="0" dirty="0" smtClean="0"/>
              <a:t>&lt;click&gt;</a:t>
            </a:r>
          </a:p>
          <a:p>
            <a:r>
              <a:rPr lang="en-US" baseline="0" dirty="0" smtClean="0"/>
              <a:t>And so on… </a:t>
            </a:r>
          </a:p>
          <a:p>
            <a:r>
              <a:rPr lang="en-US" baseline="0" dirty="0" smtClean="0"/>
              <a:t>&lt;click&gt;</a:t>
            </a:r>
          </a:p>
          <a:p>
            <a:r>
              <a:rPr lang="en-US" baseline="0" dirty="0" err="1" smtClean="0"/>
              <a:t>Etcera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31</a:t>
            </a:fld>
            <a:endParaRPr lang="en-US"/>
          </a:p>
        </p:txBody>
      </p:sp>
    </p:spTree>
    <p:extLst>
      <p:ext uri="{BB962C8B-B14F-4D97-AF65-F5344CB8AC3E}">
        <p14:creationId xmlns:p14="http://schemas.microsoft.com/office/powerpoint/2010/main" val="2903394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lets consider a string w_1.  We</a:t>
            </a:r>
            <a:r>
              <a:rPr lang="en-US" baseline="0" dirty="0" smtClean="0"/>
              <a:t> have only changed the first bit of w1.  </a:t>
            </a:r>
          </a:p>
          <a:p>
            <a:r>
              <a:rPr lang="en-US" baseline="0" dirty="0" smtClean="0"/>
              <a:t>&lt;click&gt;</a:t>
            </a:r>
          </a:p>
          <a:p>
            <a:r>
              <a:rPr lang="en-US" baseline="0" dirty="0" smtClean="0"/>
              <a:t>So the distance between w_0 and w_1 is a single bit.</a:t>
            </a:r>
          </a:p>
          <a:p>
            <a:r>
              <a:rPr lang="en-US" baseline="0" dirty="0" smtClean="0"/>
              <a:t>&lt;click&gt;</a:t>
            </a:r>
          </a:p>
          <a:p>
            <a:r>
              <a:rPr lang="en-US" baseline="0" dirty="0" smtClean="0"/>
              <a:t>Lets now look at the produced error pattern e1. </a:t>
            </a:r>
          </a:p>
          <a:p>
            <a:r>
              <a:rPr lang="en-US" baseline="0" dirty="0" smtClean="0"/>
              <a:t>&lt;click&gt;</a:t>
            </a:r>
          </a:p>
          <a:p>
            <a:r>
              <a:rPr lang="en-US" baseline="0" dirty="0" smtClean="0"/>
              <a:t>We now use five bits to sample the first dimension and this completely changed the remaining dimensions.</a:t>
            </a:r>
          </a:p>
          <a:p>
            <a:r>
              <a:rPr lang="en-US" baseline="0" dirty="0" smtClean="0"/>
              <a:t>&lt;click&gt;</a:t>
            </a:r>
          </a:p>
          <a:p>
            <a:r>
              <a:rPr lang="en-US" baseline="0" dirty="0" smtClean="0"/>
              <a:t>We starting with a distance of 1 but now 6 of our 8 dimensions are different.  So we took decoding which already was hard and amplified the distance.</a:t>
            </a:r>
          </a:p>
        </p:txBody>
      </p:sp>
      <p:sp>
        <p:nvSpPr>
          <p:cNvPr id="4" name="Slide Number Placeholder 3"/>
          <p:cNvSpPr>
            <a:spLocks noGrp="1"/>
          </p:cNvSpPr>
          <p:nvPr>
            <p:ph type="sldNum" sz="quarter" idx="10"/>
          </p:nvPr>
        </p:nvSpPr>
        <p:spPr/>
        <p:txBody>
          <a:bodyPr/>
          <a:lstStyle/>
          <a:p>
            <a:fld id="{78F37516-47F0-4541-821C-B489248754D7}" type="slidenum">
              <a:rPr lang="en-US" smtClean="0"/>
              <a:t>32</a:t>
            </a:fld>
            <a:endParaRPr lang="en-US"/>
          </a:p>
        </p:txBody>
      </p:sp>
    </p:spTree>
    <p:extLst>
      <p:ext uri="{BB962C8B-B14F-4D97-AF65-F5344CB8AC3E}">
        <p14:creationId xmlns:p14="http://schemas.microsoft.com/office/powerpoint/2010/main" val="4040413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33</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you may have already guessed we don’t have a decoding for arbitrary </a:t>
            </a:r>
            <a:r>
              <a:rPr lang="en-US" baseline="0" dirty="0" err="1" smtClean="0"/>
              <a:t>dmax</a:t>
            </a:r>
            <a:r>
              <a:rPr lang="en-US" baseline="0" dirty="0" smtClean="0"/>
              <a:t>.</a:t>
            </a:r>
          </a:p>
          <a:p>
            <a:r>
              <a:rPr lang="en-US" baseline="0" dirty="0" smtClean="0"/>
              <a:t>&lt;click&gt;</a:t>
            </a:r>
          </a:p>
          <a:p>
            <a:r>
              <a:rPr lang="en-US" baseline="0" dirty="0" smtClean="0"/>
              <a:t>We try and construct a decoding for smaller </a:t>
            </a:r>
            <a:r>
              <a:rPr lang="en-US" baseline="0" dirty="0" err="1" smtClean="0"/>
              <a:t>dmax</a:t>
            </a:r>
            <a:r>
              <a:rPr lang="en-US" baseline="0" dirty="0" smtClean="0"/>
              <a:t>.</a:t>
            </a:r>
          </a:p>
          <a:p>
            <a:r>
              <a:rPr lang="en-US" baseline="0" dirty="0" smtClean="0"/>
              <a:t>&lt;click&gt;</a:t>
            </a:r>
          </a:p>
          <a:p>
            <a:r>
              <a:rPr lang="en-US" baseline="0" dirty="0" smtClean="0"/>
              <a:t>We’ll just select n random equations.  If we get lucky there are no errors in these equations.</a:t>
            </a:r>
          </a:p>
          <a:p>
            <a:r>
              <a:rPr lang="en-US" baseline="0" dirty="0" smtClean="0"/>
              <a:t>&lt;click&gt;</a:t>
            </a:r>
          </a:p>
          <a:p>
            <a:r>
              <a:rPr lang="en-US" baseline="0" dirty="0" smtClean="0"/>
              <a:t>If these equations have no errors, we can compute x using Gaussian elimination.</a:t>
            </a:r>
          </a:p>
          <a:p>
            <a:r>
              <a:rPr lang="en-US" baseline="0" dirty="0" smtClean="0"/>
              <a:t>&lt;click&gt;</a:t>
            </a:r>
          </a:p>
          <a:p>
            <a:r>
              <a:rPr lang="en-US" baseline="0" dirty="0" smtClean="0"/>
              <a:t>We can then check our hypothesis that none of our equations had errors using the remaining equations.</a:t>
            </a:r>
          </a:p>
          <a:p>
            <a:r>
              <a:rPr lang="en-US" baseline="0" dirty="0" smtClean="0"/>
              <a:t>&lt;click&gt;</a:t>
            </a:r>
          </a:p>
          <a:p>
            <a:r>
              <a:rPr lang="en-US" baseline="0" dirty="0" smtClean="0"/>
              <a:t>We’ll repeat these process until we are successful.</a:t>
            </a:r>
          </a:p>
          <a:p>
            <a:r>
              <a:rPr lang="en-US" baseline="0" dirty="0" smtClean="0"/>
              <a:t>&lt;click&gt;</a:t>
            </a:r>
          </a:p>
          <a:p>
            <a:r>
              <a:rPr lang="en-US" baseline="0" dirty="0" smtClean="0"/>
              <a:t>This algorithm will run in polynomial time if </a:t>
            </a:r>
            <a:r>
              <a:rPr lang="en-US" baseline="0" dirty="0" err="1" smtClean="0"/>
              <a:t>dmax</a:t>
            </a:r>
            <a:r>
              <a:rPr lang="en-US" baseline="0" dirty="0" smtClean="0"/>
              <a:t> is bounded by log n times m over 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34</a:t>
            </a:fld>
            <a:endParaRPr lang="en-US"/>
          </a:p>
        </p:txBody>
      </p:sp>
    </p:spTree>
    <p:extLst>
      <p:ext uri="{BB962C8B-B14F-4D97-AF65-F5344CB8AC3E}">
        <p14:creationId xmlns:p14="http://schemas.microsoft.com/office/powerpoint/2010/main" val="3848842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you may have already guessed we don’t have a decoding for arbitrary </a:t>
            </a:r>
            <a:r>
              <a:rPr lang="en-US" baseline="0" dirty="0" err="1" smtClean="0"/>
              <a:t>dmax</a:t>
            </a:r>
            <a:r>
              <a:rPr lang="en-US" baseline="0" dirty="0" smtClean="0"/>
              <a:t>.</a:t>
            </a:r>
          </a:p>
          <a:p>
            <a:r>
              <a:rPr lang="en-US" baseline="0" dirty="0" smtClean="0"/>
              <a:t>&lt;click&gt;</a:t>
            </a:r>
          </a:p>
          <a:p>
            <a:r>
              <a:rPr lang="en-US" baseline="0" dirty="0" smtClean="0"/>
              <a:t>We try and construct a decoding for smaller </a:t>
            </a:r>
            <a:r>
              <a:rPr lang="en-US" baseline="0" dirty="0" err="1" smtClean="0"/>
              <a:t>dmax</a:t>
            </a:r>
            <a:r>
              <a:rPr lang="en-US" baseline="0" dirty="0" smtClean="0"/>
              <a:t>.</a:t>
            </a:r>
          </a:p>
          <a:p>
            <a:r>
              <a:rPr lang="en-US" baseline="0" dirty="0" smtClean="0"/>
              <a:t>&lt;click&gt;</a:t>
            </a:r>
          </a:p>
          <a:p>
            <a:r>
              <a:rPr lang="en-US" baseline="0" dirty="0" smtClean="0"/>
              <a:t>We’ll just select n random equations.  If we get lucky there are no errors in these equations.</a:t>
            </a:r>
          </a:p>
          <a:p>
            <a:r>
              <a:rPr lang="en-US" baseline="0" dirty="0" smtClean="0"/>
              <a:t>&lt;click&gt;</a:t>
            </a:r>
          </a:p>
          <a:p>
            <a:r>
              <a:rPr lang="en-US" baseline="0" dirty="0" smtClean="0"/>
              <a:t>If these equations have no errors, we can compute x using Gaussian elimination.</a:t>
            </a:r>
          </a:p>
          <a:p>
            <a:r>
              <a:rPr lang="en-US" baseline="0" dirty="0" smtClean="0"/>
              <a:t>&lt;click&gt;</a:t>
            </a:r>
          </a:p>
          <a:p>
            <a:r>
              <a:rPr lang="en-US" baseline="0" dirty="0" smtClean="0"/>
              <a:t>We can then check our hypothesis that none of our equations had errors using the remaining equations.</a:t>
            </a:r>
          </a:p>
          <a:p>
            <a:r>
              <a:rPr lang="en-US" baseline="0" dirty="0" smtClean="0"/>
              <a:t>&lt;click&gt;</a:t>
            </a:r>
          </a:p>
          <a:p>
            <a:r>
              <a:rPr lang="en-US" baseline="0" dirty="0" smtClean="0"/>
              <a:t>We’ll repeat these process until we are successful.</a:t>
            </a:r>
          </a:p>
          <a:p>
            <a:r>
              <a:rPr lang="en-US" baseline="0" dirty="0" smtClean="0"/>
              <a:t>&lt;click&gt;</a:t>
            </a:r>
          </a:p>
          <a:p>
            <a:r>
              <a:rPr lang="en-US" baseline="0" dirty="0" smtClean="0"/>
              <a:t>This algorithm will run in polynomial time if </a:t>
            </a:r>
            <a:r>
              <a:rPr lang="en-US" baseline="0" dirty="0" err="1" smtClean="0"/>
              <a:t>dmax</a:t>
            </a:r>
            <a:r>
              <a:rPr lang="en-US" baseline="0" dirty="0" smtClean="0"/>
              <a:t> is bounded by log n times m over 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35</a:t>
            </a:fld>
            <a:endParaRPr lang="en-US"/>
          </a:p>
        </p:txBody>
      </p:sp>
    </p:spTree>
    <p:extLst>
      <p:ext uri="{BB962C8B-B14F-4D97-AF65-F5344CB8AC3E}">
        <p14:creationId xmlns:p14="http://schemas.microsoft.com/office/powerpoint/2010/main" val="3848842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36</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37</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a:t>
            </a:r>
            <a:r>
              <a:rPr lang="en-US" baseline="0" dirty="0" smtClean="0"/>
              <a:t> our diagram,</a:t>
            </a:r>
          </a:p>
          <a:p>
            <a:r>
              <a:rPr lang="en-US" baseline="0" dirty="0" smtClean="0"/>
              <a:t>&lt;click&gt;</a:t>
            </a:r>
          </a:p>
          <a:p>
            <a:r>
              <a:rPr lang="en-US" baseline="0" dirty="0" smtClean="0"/>
              <a:t>We’ll consider the case where w_0 has some fixed and known errors.</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38</a:t>
            </a:fld>
            <a:endParaRPr lang="en-US"/>
          </a:p>
        </p:txBody>
      </p:sp>
    </p:spTree>
    <p:extLst>
      <p:ext uri="{BB962C8B-B14F-4D97-AF65-F5344CB8AC3E}">
        <p14:creationId xmlns:p14="http://schemas.microsoft.com/office/powerpoint/2010/main" val="5642528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a:t>
            </a:r>
            <a:r>
              <a:rPr lang="en-US" baseline="0" dirty="0" smtClean="0"/>
              <a:t> our diagram,</a:t>
            </a:r>
          </a:p>
          <a:p>
            <a:r>
              <a:rPr lang="en-US" baseline="0" dirty="0" smtClean="0"/>
              <a:t>&lt;click&gt;</a:t>
            </a:r>
          </a:p>
          <a:p>
            <a:r>
              <a:rPr lang="en-US" baseline="0" dirty="0" smtClean="0"/>
              <a:t>We’ll consider the case where w_0 has some fixed and known errors.</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39</a:t>
            </a:fld>
            <a:endParaRPr lang="en-US"/>
          </a:p>
        </p:txBody>
      </p:sp>
    </p:spTree>
    <p:extLst>
      <p:ext uri="{BB962C8B-B14F-4D97-AF65-F5344CB8AC3E}">
        <p14:creationId xmlns:p14="http://schemas.microsoft.com/office/powerpoint/2010/main" val="564252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are the tool to create a reliable key from a noisy source.  </a:t>
            </a:r>
          </a:p>
          <a:p>
            <a:r>
              <a:rPr lang="en-US" baseline="0" dirty="0" smtClean="0"/>
              <a:t>&lt;click&gt;</a:t>
            </a:r>
          </a:p>
          <a:p>
            <a:r>
              <a:rPr lang="en-US" baseline="0" dirty="0" smtClean="0"/>
              <a:t>In order to create a good key a minimum condition is that our source is high entropy.  We will use the cryptographic notion of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a:t>
            </a:r>
            <a:r>
              <a:rPr lang="en-US" baseline="0" dirty="0" smtClean="0"/>
              <a:t> our diagram,</a:t>
            </a:r>
          </a:p>
          <a:p>
            <a:r>
              <a:rPr lang="en-US" baseline="0" dirty="0" smtClean="0"/>
              <a:t>&lt;click&gt;</a:t>
            </a:r>
          </a:p>
          <a:p>
            <a:r>
              <a:rPr lang="en-US" baseline="0" dirty="0" smtClean="0"/>
              <a:t>We’ll consider the case where w_0 has some fixed and known errors.</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40</a:t>
            </a:fld>
            <a:endParaRPr lang="en-US"/>
          </a:p>
        </p:txBody>
      </p:sp>
    </p:spTree>
    <p:extLst>
      <p:ext uri="{BB962C8B-B14F-4D97-AF65-F5344CB8AC3E}">
        <p14:creationId xmlns:p14="http://schemas.microsoft.com/office/powerpoint/2010/main" val="5642528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a:t>
            </a:r>
            <a:r>
              <a:rPr lang="en-US" baseline="0" dirty="0" smtClean="0"/>
              <a:t> our diagram,</a:t>
            </a:r>
          </a:p>
          <a:p>
            <a:r>
              <a:rPr lang="en-US" baseline="0" dirty="0" smtClean="0"/>
              <a:t>&lt;click&gt;</a:t>
            </a:r>
          </a:p>
          <a:p>
            <a:r>
              <a:rPr lang="en-US" baseline="0" dirty="0" smtClean="0"/>
              <a:t>We’ll consider the case where w_0 has some fixed and known errors.</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41</a:t>
            </a:fld>
            <a:endParaRPr lang="en-US"/>
          </a:p>
        </p:txBody>
      </p:sp>
    </p:spTree>
    <p:extLst>
      <p:ext uri="{BB962C8B-B14F-4D97-AF65-F5344CB8AC3E}">
        <p14:creationId xmlns:p14="http://schemas.microsoft.com/office/powerpoint/2010/main" val="5642528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many open problems.</a:t>
            </a:r>
          </a:p>
          <a:p>
            <a:r>
              <a:rPr lang="en-US" baseline="0" dirty="0" smtClean="0"/>
              <a:t/>
            </a:r>
            <a:br>
              <a:rPr lang="en-US" baseline="0" dirty="0" smtClean="0"/>
            </a:br>
            <a:r>
              <a:rPr lang="en-US" baseline="0" dirty="0" smtClean="0"/>
              <a:t>&lt;click&gt;</a:t>
            </a:r>
          </a:p>
          <a:p>
            <a:r>
              <a:rPr lang="en-US" baseline="0" dirty="0" smtClean="0"/>
              <a:t>Our inverter wasn’t very intelligent, we don’t know if something smarter can be done.  We are unlikely to correct a constant fraction of errors, but might be able to improve on O(log n)</a:t>
            </a:r>
          </a:p>
          <a:p>
            <a:r>
              <a:rPr lang="en-US" baseline="0" dirty="0" smtClean="0"/>
              <a:t>&lt;click&gt;</a:t>
            </a:r>
          </a:p>
          <a:p>
            <a:r>
              <a:rPr lang="en-US" baseline="0" dirty="0" smtClean="0"/>
              <a:t>We are currently working to show security of LWE for other high entropy distributions.  Using the result of </a:t>
            </a:r>
            <a:r>
              <a:rPr lang="en-US" baseline="0" dirty="0" err="1" smtClean="0"/>
              <a:t>Micciancio</a:t>
            </a:r>
            <a:r>
              <a:rPr lang="en-US" baseline="0" dirty="0" smtClean="0"/>
              <a:t> and </a:t>
            </a:r>
            <a:r>
              <a:rPr lang="en-US" baseline="0" dirty="0" err="1" smtClean="0"/>
              <a:t>Peikert</a:t>
            </a:r>
            <a:r>
              <a:rPr lang="en-US" baseline="0" dirty="0" smtClean="0"/>
              <a:t> we get security for all slightly deficient distributions.</a:t>
            </a:r>
          </a:p>
          <a:p>
            <a:endParaRPr lang="en-US" baseline="0" dirty="0" smtClean="0"/>
          </a:p>
          <a:p>
            <a:r>
              <a:rPr lang="en-US" baseline="0" dirty="0" smtClean="0"/>
              <a:t>&lt;click&gt;</a:t>
            </a:r>
          </a:p>
          <a:p>
            <a:r>
              <a:rPr lang="en-US" baseline="0" dirty="0" smtClean="0"/>
              <a:t>Finally, LWE seems like the mostly natural computational problem to build a fuzzy extractor.  What can be done with other </a:t>
            </a:r>
            <a:r>
              <a:rPr lang="en-US" baseline="0" smtClean="0"/>
              <a:t>computational assumptions?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49</a:t>
            </a:fld>
            <a:endParaRPr lang="en-US"/>
          </a:p>
        </p:txBody>
      </p:sp>
    </p:spTree>
    <p:extLst>
      <p:ext uri="{BB962C8B-B14F-4D97-AF65-F5344CB8AC3E}">
        <p14:creationId xmlns:p14="http://schemas.microsoft.com/office/powerpoint/2010/main" val="37838864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51</a:t>
            </a:fld>
            <a:endParaRPr lang="en-US"/>
          </a:p>
        </p:txBody>
      </p:sp>
    </p:spTree>
    <p:extLst>
      <p:ext uri="{BB962C8B-B14F-4D97-AF65-F5344CB8AC3E}">
        <p14:creationId xmlns:p14="http://schemas.microsoft.com/office/powerpoint/2010/main" val="16627294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splitting</a:t>
            </a:r>
            <a:r>
              <a:rPr lang="en-US" baseline="0" dirty="0" smtClean="0"/>
              <a:t> A into two parts, we’ll now split it into three parts.</a:t>
            </a:r>
          </a:p>
          <a:p>
            <a:r>
              <a:rPr lang="en-US" baseline="0" dirty="0" smtClean="0"/>
              <a:t>&lt;click&gt;</a:t>
            </a:r>
          </a:p>
          <a:p>
            <a:r>
              <a:rPr lang="en-US" baseline="0" dirty="0" smtClean="0"/>
              <a:t>We’ll also split x into three parts.  </a:t>
            </a:r>
          </a:p>
          <a:p>
            <a:r>
              <a:rPr lang="en-US" baseline="0" dirty="0" smtClean="0"/>
              <a:t>&lt;click&gt;</a:t>
            </a:r>
          </a:p>
          <a:p>
            <a:r>
              <a:rPr lang="en-US" baseline="0" dirty="0" smtClean="0"/>
              <a:t>We show that if fewer than n/3 dimensions have known error </a:t>
            </a:r>
          </a:p>
          <a:p>
            <a:r>
              <a:rPr lang="en-US" baseline="0" dirty="0" smtClean="0"/>
              <a:t>&lt;click&gt;</a:t>
            </a:r>
          </a:p>
          <a:p>
            <a:r>
              <a:rPr lang="en-US" baseline="0" dirty="0" smtClean="0"/>
              <a:t>and LWE is secure on n/3 variables </a:t>
            </a:r>
          </a:p>
          <a:p>
            <a:r>
              <a:rPr lang="en-US" baseline="0" dirty="0" smtClean="0"/>
              <a:t>&lt;click&gt;</a:t>
            </a:r>
          </a:p>
          <a:p>
            <a:r>
              <a:rPr lang="en-US" baseline="0" dirty="0" smtClean="0"/>
              <a:t>then x_2 remains pseudorandom.</a:t>
            </a:r>
          </a:p>
          <a:p>
            <a:endParaRPr lang="en-US" baseline="0" dirty="0" smtClean="0"/>
          </a:p>
          <a:p>
            <a:r>
              <a:rPr lang="en-US" baseline="0" dirty="0" smtClean="0"/>
              <a:t>In our reduction, we show that the fixed dimensions can be “explained” by the variables in x_3 and thus provide no information about x_2.</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52</a:t>
            </a:fld>
            <a:endParaRPr lang="en-US"/>
          </a:p>
        </p:txBody>
      </p:sp>
    </p:spTree>
    <p:extLst>
      <p:ext uri="{BB962C8B-B14F-4D97-AF65-F5344CB8AC3E}">
        <p14:creationId xmlns:p14="http://schemas.microsoft.com/office/powerpoint/2010/main" val="33651288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splitting</a:t>
            </a:r>
            <a:r>
              <a:rPr lang="en-US" baseline="0" dirty="0" smtClean="0"/>
              <a:t> A into two parts, we’ll now split it into three parts.</a:t>
            </a:r>
          </a:p>
          <a:p>
            <a:r>
              <a:rPr lang="en-US" baseline="0" dirty="0" smtClean="0"/>
              <a:t>&lt;click&gt;</a:t>
            </a:r>
          </a:p>
          <a:p>
            <a:r>
              <a:rPr lang="en-US" baseline="0" dirty="0" smtClean="0"/>
              <a:t>We’ll also split x into three parts.  </a:t>
            </a:r>
          </a:p>
          <a:p>
            <a:r>
              <a:rPr lang="en-US" baseline="0" dirty="0" smtClean="0"/>
              <a:t>&lt;click&gt;</a:t>
            </a:r>
          </a:p>
          <a:p>
            <a:r>
              <a:rPr lang="en-US" baseline="0" dirty="0" smtClean="0"/>
              <a:t>We show that if fewer than n/3 dimensions have known error </a:t>
            </a:r>
          </a:p>
          <a:p>
            <a:r>
              <a:rPr lang="en-US" baseline="0" dirty="0" smtClean="0"/>
              <a:t>&lt;click&gt;</a:t>
            </a:r>
          </a:p>
          <a:p>
            <a:r>
              <a:rPr lang="en-US" baseline="0" dirty="0" smtClean="0"/>
              <a:t>and LWE is secure on n/3 variables </a:t>
            </a:r>
          </a:p>
          <a:p>
            <a:r>
              <a:rPr lang="en-US" baseline="0" dirty="0" smtClean="0"/>
              <a:t>&lt;click&gt;</a:t>
            </a:r>
          </a:p>
          <a:p>
            <a:r>
              <a:rPr lang="en-US" baseline="0" dirty="0" smtClean="0"/>
              <a:t>then x_2 remains pseudorandom.</a:t>
            </a:r>
          </a:p>
          <a:p>
            <a:endParaRPr lang="en-US" baseline="0" dirty="0" smtClean="0"/>
          </a:p>
          <a:p>
            <a:r>
              <a:rPr lang="en-US" baseline="0" dirty="0" smtClean="0"/>
              <a:t>In our reduction, we show that the fixed dimensions can be “explained” by the variables in x_3 and thus provide no information about x_2.</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53</a:t>
            </a:fld>
            <a:endParaRPr lang="en-US"/>
          </a:p>
        </p:txBody>
      </p:sp>
    </p:spTree>
    <p:extLst>
      <p:ext uri="{BB962C8B-B14F-4D97-AF65-F5344CB8AC3E}">
        <p14:creationId xmlns:p14="http://schemas.microsoft.com/office/powerpoint/2010/main" val="33651288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present how to achieve a lossless fuzzy extractor for the uniform distribution.</a:t>
            </a:r>
          </a:p>
          <a:p>
            <a:r>
              <a:rPr lang="en-US" dirty="0" smtClean="0"/>
              <a:t>&lt;click&gt;</a:t>
            </a:r>
          </a:p>
          <a:p>
            <a:r>
              <a:rPr lang="en-US" dirty="0" smtClean="0"/>
              <a:t>The</a:t>
            </a:r>
            <a:r>
              <a:rPr lang="en-US" baseline="0" dirty="0" smtClean="0"/>
              <a:t> result of </a:t>
            </a:r>
            <a:r>
              <a:rPr lang="en-US" baseline="0" dirty="0" err="1" smtClean="0"/>
              <a:t>Dottling</a:t>
            </a:r>
            <a:r>
              <a:rPr lang="en-US" baseline="0" dirty="0" smtClean="0"/>
              <a:t> and </a:t>
            </a:r>
            <a:r>
              <a:rPr lang="en-US" baseline="0" dirty="0" err="1" smtClean="0"/>
              <a:t>MullerQuade</a:t>
            </a:r>
            <a:r>
              <a:rPr lang="en-US" baseline="0" dirty="0" smtClean="0"/>
              <a:t> allows us to sample each error dimension using a fraction of the bits in each variable.  So we can protect bits of x using fewer bits.</a:t>
            </a:r>
          </a:p>
          <a:p>
            <a:r>
              <a:rPr lang="en-US" baseline="0" dirty="0" smtClean="0"/>
              <a:t>&lt;click&gt;</a:t>
            </a:r>
          </a:p>
          <a:p>
            <a:r>
              <a:rPr lang="en-US" baseline="0" dirty="0" smtClean="0"/>
              <a:t>Using the result of </a:t>
            </a:r>
            <a:r>
              <a:rPr lang="en-US" baseline="0" dirty="0" err="1" smtClean="0"/>
              <a:t>Akavia</a:t>
            </a:r>
            <a:r>
              <a:rPr lang="en-US" baseline="0" dirty="0" smtClean="0"/>
              <a:t>, </a:t>
            </a:r>
            <a:r>
              <a:rPr lang="en-US" baseline="0" dirty="0" err="1" smtClean="0"/>
              <a:t>Goldwasser</a:t>
            </a:r>
            <a:r>
              <a:rPr lang="en-US" baseline="0" dirty="0" smtClean="0"/>
              <a:t>, </a:t>
            </a:r>
            <a:r>
              <a:rPr lang="en-US" baseline="0" dirty="0" err="1" smtClean="0"/>
              <a:t>Kalai</a:t>
            </a:r>
            <a:r>
              <a:rPr lang="en-US" baseline="0" dirty="0" smtClean="0"/>
              <a:t>, we can extract half the bits of x.</a:t>
            </a:r>
          </a:p>
          <a:p>
            <a:r>
              <a:rPr lang="en-US" baseline="0" dirty="0" smtClean="0"/>
              <a:t>&lt;click&gt;</a:t>
            </a:r>
          </a:p>
          <a:p>
            <a:r>
              <a:rPr lang="en-US" baseline="0" dirty="0" smtClean="0"/>
              <a:t>Putting together these two conditions, the length of x_2 can be made as large as w_0 when the number of equations is a constant multiple of the number of variables.</a:t>
            </a:r>
          </a:p>
          <a:p>
            <a:r>
              <a:rPr lang="en-US" baseline="0" dirty="0" smtClean="0"/>
              <a:t>&lt;click&gt;</a:t>
            </a:r>
          </a:p>
          <a:p>
            <a:r>
              <a:rPr lang="en-US" baseline="0" dirty="0" smtClean="0"/>
              <a:t>Substituting this bound, we get efficient decoding when </a:t>
            </a:r>
            <a:r>
              <a:rPr lang="en-US" baseline="0" dirty="0" err="1" smtClean="0"/>
              <a:t>dmax</a:t>
            </a:r>
            <a:r>
              <a:rPr lang="en-US" baseline="0" dirty="0" smtClean="0"/>
              <a:t> is at most log n.</a:t>
            </a:r>
          </a:p>
          <a:p>
            <a:r>
              <a:rPr lang="en-US" baseline="0" dirty="0" smtClean="0"/>
              <a:t>&lt;click&gt;</a:t>
            </a:r>
          </a:p>
          <a:p>
            <a:r>
              <a:rPr lang="en-US" baseline="0" dirty="0" smtClean="0"/>
              <a:t>This allows us to state our main theorem.</a:t>
            </a:r>
          </a:p>
          <a:p>
            <a:r>
              <a:rPr lang="en-US" baseline="0" dirty="0" smtClean="0"/>
              <a:t>&lt;click, click, click&gt;</a:t>
            </a:r>
          </a:p>
          <a:p>
            <a:r>
              <a:rPr lang="en-US" baseline="0" dirty="0" smtClean="0"/>
              <a:t>We can achieve that is lossless with poly time decoding and a pseudorandom key assuming hardness of approximating lattice problems.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54</a:t>
            </a:fld>
            <a:endParaRPr lang="en-US"/>
          </a:p>
        </p:txBody>
      </p:sp>
    </p:spTree>
    <p:extLst>
      <p:ext uri="{BB962C8B-B14F-4D97-AF65-F5344CB8AC3E}">
        <p14:creationId xmlns:p14="http://schemas.microsoft.com/office/powerpoint/2010/main" val="32946305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 have shown security for the uniform distribution.  It is not clear what security, if any, is retained for other high entropy distributions.  We’ll provide some preliminary results in this direction</a:t>
            </a:r>
          </a:p>
          <a:p>
            <a:r>
              <a:rPr lang="en-US" baseline="0" dirty="0" smtClean="0"/>
              <a:t>&lt;click&gt;</a:t>
            </a:r>
          </a:p>
          <a:p>
            <a:r>
              <a:rPr lang="en-US" baseline="0" dirty="0" smtClean="0"/>
              <a:t>We’ll show that LWE is still secure if some dimensions have known (or no) error.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55</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you may have already guessed we don’t have a decoding for arbitrary </a:t>
            </a:r>
            <a:r>
              <a:rPr lang="en-US" baseline="0" dirty="0" err="1" smtClean="0"/>
              <a:t>dmax</a:t>
            </a:r>
            <a:r>
              <a:rPr lang="en-US" baseline="0" dirty="0" smtClean="0"/>
              <a:t>.</a:t>
            </a:r>
          </a:p>
          <a:p>
            <a:r>
              <a:rPr lang="en-US" baseline="0" dirty="0" smtClean="0"/>
              <a:t>&lt;click&gt;</a:t>
            </a:r>
          </a:p>
          <a:p>
            <a:r>
              <a:rPr lang="en-US" baseline="0" dirty="0" smtClean="0"/>
              <a:t>We try and construct a decoding for smaller </a:t>
            </a:r>
            <a:r>
              <a:rPr lang="en-US" baseline="0" dirty="0" err="1" smtClean="0"/>
              <a:t>dmax</a:t>
            </a:r>
            <a:r>
              <a:rPr lang="en-US" baseline="0" dirty="0" smtClean="0"/>
              <a:t>.</a:t>
            </a:r>
          </a:p>
          <a:p>
            <a:r>
              <a:rPr lang="en-US" baseline="0" dirty="0" smtClean="0"/>
              <a:t>&lt;click&gt;</a:t>
            </a:r>
          </a:p>
          <a:p>
            <a:r>
              <a:rPr lang="en-US" baseline="0" dirty="0" smtClean="0"/>
              <a:t>We’ll just select n random equations.  If we get lucky there are no errors in these equations.</a:t>
            </a:r>
          </a:p>
          <a:p>
            <a:r>
              <a:rPr lang="en-US" baseline="0" dirty="0" smtClean="0"/>
              <a:t>&lt;click&gt;</a:t>
            </a:r>
          </a:p>
          <a:p>
            <a:r>
              <a:rPr lang="en-US" baseline="0" dirty="0" smtClean="0"/>
              <a:t>If these equations have no errors, we can compute x using Gaussian elimination.</a:t>
            </a:r>
          </a:p>
          <a:p>
            <a:r>
              <a:rPr lang="en-US" baseline="0" dirty="0" smtClean="0"/>
              <a:t>&lt;click&gt;</a:t>
            </a:r>
          </a:p>
          <a:p>
            <a:r>
              <a:rPr lang="en-US" baseline="0" dirty="0" smtClean="0"/>
              <a:t>We can then check our hypothesis that none of our equations had errors using the remaining equations.</a:t>
            </a:r>
          </a:p>
          <a:p>
            <a:r>
              <a:rPr lang="en-US" baseline="0" dirty="0" smtClean="0"/>
              <a:t>&lt;click&gt;</a:t>
            </a:r>
          </a:p>
          <a:p>
            <a:r>
              <a:rPr lang="en-US" baseline="0" dirty="0" smtClean="0"/>
              <a:t>We’ll repeat these process until we are successful.</a:t>
            </a:r>
          </a:p>
          <a:p>
            <a:r>
              <a:rPr lang="en-US" baseline="0" dirty="0" smtClean="0"/>
              <a:t>&lt;click&gt;</a:t>
            </a:r>
          </a:p>
          <a:p>
            <a:r>
              <a:rPr lang="en-US" baseline="0" dirty="0" smtClean="0"/>
              <a:t>This algorithm will run in polynomial time if </a:t>
            </a:r>
            <a:r>
              <a:rPr lang="en-US" baseline="0" dirty="0" err="1" smtClean="0"/>
              <a:t>dmax</a:t>
            </a:r>
            <a:r>
              <a:rPr lang="en-US" baseline="0" dirty="0" smtClean="0"/>
              <a:t> is bounded by log n times m over 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56</a:t>
            </a:fld>
            <a:endParaRPr lang="en-US"/>
          </a:p>
        </p:txBody>
      </p:sp>
    </p:spTree>
    <p:extLst>
      <p:ext uri="{BB962C8B-B14F-4D97-AF65-F5344CB8AC3E}">
        <p14:creationId xmlns:p14="http://schemas.microsoft.com/office/powerpoint/2010/main" val="38488423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we’ve</a:t>
            </a:r>
            <a:r>
              <a:rPr lang="en-US" baseline="0" dirty="0" smtClean="0"/>
              <a:t> solved our second problem for small </a:t>
            </a:r>
            <a:r>
              <a:rPr lang="en-US" baseline="0" dirty="0" err="1" smtClean="0"/>
              <a:t>dmax</a:t>
            </a:r>
            <a:r>
              <a:rPr lang="en-US" baseline="0" dirty="0" smtClean="0"/>
              <a:t>.  Now we can present our construction (at least for the uniform distribution).</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57</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is derived</a:t>
            </a:r>
            <a:r>
              <a:rPr lang="en-US" baseline="0" dirty="0" smtClean="0"/>
              <a:t> using a standard tool called a randomness extractor.</a:t>
            </a:r>
          </a:p>
          <a:p>
            <a:r>
              <a:rPr lang="en-US" baseline="0" dirty="0" smtClean="0"/>
              <a:t>&lt;click&gt;</a:t>
            </a:r>
          </a:p>
          <a:p>
            <a:r>
              <a:rPr lang="en-US" baseline="0" dirty="0" smtClean="0"/>
              <a:t>A randomness extractor converts all high min-entropy distributions to the uniform distribution.  For the purposes of clarity, I have omitted the seed from the extractor, the seed is added to the public value p.</a:t>
            </a:r>
          </a:p>
          <a:p>
            <a:r>
              <a:rPr lang="en-US" baseline="0" dirty="0" smtClean="0"/>
              <a:t>&lt;click&gt;</a:t>
            </a:r>
          </a:p>
          <a:p>
            <a:r>
              <a:rPr lang="en-US" baseline="0" dirty="0" smtClean="0"/>
              <a:t>So to generate our key, we simply extract from the value w_0.</a:t>
            </a:r>
          </a:p>
          <a:p>
            <a:r>
              <a:rPr lang="en-US" baseline="0" dirty="0" smtClean="0"/>
              <a:t>&lt;click&gt;</a:t>
            </a:r>
          </a:p>
          <a:p>
            <a:r>
              <a:rPr lang="en-US" baseline="0" dirty="0" smtClean="0"/>
              <a:t>In our reproduce procedure, we will generate the same key so we will run the extractor in Rep.  Unfortunately, we don’t have the value w_0 to run the extractor.  The interesting part is how to reproduce the value w_0 so we can run the extractor in Rep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recall the code offset secure sketch presented</a:t>
            </a:r>
            <a:r>
              <a:rPr lang="en-US" baseline="0" dirty="0" smtClean="0"/>
              <a:t> earlier.</a:t>
            </a:r>
            <a:endParaRPr lang="en-US" baseline="0" dirty="0"/>
          </a:p>
          <a:p>
            <a:r>
              <a:rPr lang="en-US" baseline="0" dirty="0" smtClean="0"/>
              <a:t>&lt;click&gt;</a:t>
            </a:r>
          </a:p>
          <a:p>
            <a:r>
              <a:rPr lang="en-US" baseline="0" dirty="0" smtClean="0"/>
              <a:t>We’ll try replace the good code, with a random linear code.</a:t>
            </a:r>
          </a:p>
          <a:p>
            <a:r>
              <a:rPr lang="en-US" baseline="0" dirty="0" smtClean="0"/>
              <a:t>&lt;click, click&gt;</a:t>
            </a:r>
          </a:p>
          <a:p>
            <a:r>
              <a:rPr lang="en-US" baseline="0" dirty="0" smtClean="0"/>
              <a:t>This leaves us with a bunch of issues </a:t>
            </a:r>
          </a:p>
          <a:p>
            <a:r>
              <a:rPr lang="en-US" baseline="0" dirty="0" smtClean="0"/>
              <a:t>&lt;click, click&gt;</a:t>
            </a:r>
            <a:br>
              <a:rPr lang="en-US" baseline="0" dirty="0" smtClean="0"/>
            </a:br>
            <a:r>
              <a:rPr lang="en-US" baseline="0" dirty="0" smtClean="0"/>
              <a:t>First, what value to use as a key (or even value to extract from).  By our previous impossibility results, this value must be a one-way function of w_0.</a:t>
            </a:r>
          </a:p>
          <a:p>
            <a:r>
              <a:rPr lang="en-US" baseline="0" dirty="0" smtClean="0"/>
              <a:t>&lt;click&gt;</a:t>
            </a:r>
          </a:p>
          <a:p>
            <a:r>
              <a:rPr lang="en-US" baseline="0" dirty="0" smtClean="0"/>
              <a:t>I just got done saying that decoding was NP-hard for random linear codes but we need a decoding algorithm here to get a Rec algorithm.</a:t>
            </a:r>
          </a:p>
          <a:p>
            <a:r>
              <a:rPr lang="en-US" baseline="0" dirty="0" smtClean="0"/>
              <a:t>&lt;click&gt;</a:t>
            </a:r>
          </a:p>
          <a:p>
            <a:r>
              <a:rPr lang="en-US" baseline="0" dirty="0" smtClean="0"/>
              <a:t>Lastly, we will need to show </a:t>
            </a:r>
            <a:r>
              <a:rPr lang="en-US" baseline="0" dirty="0" err="1" smtClean="0"/>
              <a:t>pseudorandomness</a:t>
            </a:r>
            <a:r>
              <a:rPr lang="en-US" baseline="0" dirty="0" smtClean="0"/>
              <a:t> of our key when W_0 comes from different types of source distributions.</a:t>
            </a:r>
          </a:p>
          <a:p>
            <a:r>
              <a:rPr lang="en-US" baseline="0" dirty="0" smtClean="0"/>
              <a:t>&lt;click&gt;</a:t>
            </a:r>
          </a:p>
          <a:p>
            <a:r>
              <a:rPr lang="en-US" baseline="0" dirty="0" smtClean="0"/>
              <a:t>Addressing these issues will take the rest of the talk.  For now, assume that our source is the uniform distribution (we will work on this assumption later).</a:t>
            </a:r>
          </a:p>
        </p:txBody>
      </p:sp>
      <p:sp>
        <p:nvSpPr>
          <p:cNvPr id="4" name="Slide Number Placeholder 3"/>
          <p:cNvSpPr>
            <a:spLocks noGrp="1"/>
          </p:cNvSpPr>
          <p:nvPr>
            <p:ph type="sldNum" sz="quarter" idx="10"/>
          </p:nvPr>
        </p:nvSpPr>
        <p:spPr/>
        <p:txBody>
          <a:bodyPr/>
          <a:lstStyle/>
          <a:p>
            <a:fld id="{FFABBE6B-6949-4B0B-BB52-F8D70DF7AEAF}" type="slidenum">
              <a:rPr lang="en-US" smtClean="0"/>
              <a:pPr/>
              <a:t>58</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solving random linear equations in</a:t>
            </a:r>
            <a:r>
              <a:rPr lang="en-US" baseline="0" dirty="0" smtClean="0"/>
              <a:t> a finite field </a:t>
            </a:r>
            <a:r>
              <a:rPr lang="en-US" dirty="0" smtClean="0"/>
              <a:t>.  </a:t>
            </a:r>
          </a:p>
          <a:p>
            <a:r>
              <a:rPr lang="en-US" dirty="0" smtClean="0"/>
              <a:t>&lt;click&gt;</a:t>
            </a:r>
          </a:p>
          <a:p>
            <a:r>
              <a:rPr lang="en-US" dirty="0" smtClean="0"/>
              <a:t>If</a:t>
            </a:r>
            <a:r>
              <a:rPr lang="en-US" baseline="0" dirty="0" smtClean="0"/>
              <a:t> we have n variables and m\</a:t>
            </a:r>
            <a:r>
              <a:rPr lang="en-US" baseline="0" dirty="0" err="1" smtClean="0"/>
              <a:t>geq</a:t>
            </a:r>
            <a:r>
              <a:rPr lang="en-US" baseline="0" dirty="0" smtClean="0"/>
              <a:t> n equations/samples, how can we solve these equations?</a:t>
            </a:r>
          </a:p>
          <a:p>
            <a:r>
              <a:rPr lang="en-US" baseline="0" dirty="0" smtClean="0"/>
              <a:t>&lt;click&gt;</a:t>
            </a:r>
          </a:p>
          <a:p>
            <a:r>
              <a:rPr lang="en-US" baseline="0" dirty="0" smtClean="0"/>
              <a:t>We can efficiently solve this system using Gaussian elimination</a:t>
            </a:r>
          </a:p>
          <a:p>
            <a:r>
              <a:rPr lang="en-US" baseline="0" dirty="0" smtClean="0"/>
              <a:t>&lt;click&gt;</a:t>
            </a:r>
          </a:p>
          <a:p>
            <a:r>
              <a:rPr lang="en-US" baseline="0" dirty="0" smtClean="0"/>
              <a:t>What happens if we add small errors?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59</a:t>
            </a:fld>
            <a:endParaRPr lang="en-US"/>
          </a:p>
        </p:txBody>
      </p:sp>
    </p:spTree>
    <p:extLst>
      <p:ext uri="{BB962C8B-B14F-4D97-AF65-F5344CB8AC3E}">
        <p14:creationId xmlns:p14="http://schemas.microsoft.com/office/powerpoint/2010/main" val="27275272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 </a:t>
            </a:r>
          </a:p>
          <a:p>
            <a:r>
              <a:rPr lang="en-US" dirty="0" smtClean="0"/>
              <a:t>As we said before,</a:t>
            </a:r>
            <a:r>
              <a:rPr lang="en-US" baseline="0" dirty="0" smtClean="0"/>
              <a:t> the general problem is decoding is NP-hard.  </a:t>
            </a:r>
          </a:p>
          <a:p>
            <a:r>
              <a:rPr lang="en-US" baseline="0" dirty="0" smtClean="0"/>
              <a:t>&lt;click&gt; </a:t>
            </a:r>
          </a:p>
          <a:p>
            <a:r>
              <a:rPr lang="en-US" baseline="0" dirty="0" smtClean="0"/>
              <a:t>It seems like even small errors make the problem difficult.  </a:t>
            </a:r>
          </a:p>
          <a:p>
            <a:r>
              <a:rPr lang="en-US" baseline="0" dirty="0" smtClean="0"/>
              <a:t>&lt;click&gt;</a:t>
            </a:r>
          </a:p>
          <a:p>
            <a:r>
              <a:rPr lang="en-US" baseline="0" dirty="0" smtClean="0"/>
              <a:t>Decoding random linear equations with small </a:t>
            </a:r>
            <a:r>
              <a:rPr lang="en-US" i="1" baseline="0" dirty="0" smtClean="0"/>
              <a:t>e </a:t>
            </a:r>
            <a:r>
              <a:rPr lang="en-US" i="0" baseline="0" dirty="0" smtClean="0"/>
              <a:t>is known as the learning with errors problem or LWE.</a:t>
            </a:r>
            <a:endParaRPr lang="en-US" i="1" dirty="0"/>
          </a:p>
        </p:txBody>
      </p:sp>
      <p:sp>
        <p:nvSpPr>
          <p:cNvPr id="4" name="Slide Number Placeholder 3"/>
          <p:cNvSpPr>
            <a:spLocks noGrp="1"/>
          </p:cNvSpPr>
          <p:nvPr>
            <p:ph type="sldNum" sz="quarter" idx="10"/>
          </p:nvPr>
        </p:nvSpPr>
        <p:spPr/>
        <p:txBody>
          <a:bodyPr/>
          <a:lstStyle/>
          <a:p>
            <a:fld id="{78F37516-47F0-4541-821C-B489248754D7}" type="slidenum">
              <a:rPr lang="en-US" smtClean="0"/>
              <a:t>60</a:t>
            </a:fld>
            <a:endParaRPr lang="en-US"/>
          </a:p>
        </p:txBody>
      </p:sp>
    </p:spTree>
    <p:extLst>
      <p:ext uri="{BB962C8B-B14F-4D97-AF65-F5344CB8AC3E}">
        <p14:creationId xmlns:p14="http://schemas.microsoft.com/office/powerpoint/2010/main" val="32529096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can rebrand</a:t>
            </a:r>
            <a:r>
              <a:rPr lang="en-US" baseline="0" dirty="0" smtClean="0"/>
              <a:t> this problem as learning with errors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61</a:t>
            </a:fld>
            <a:endParaRPr lang="en-US"/>
          </a:p>
        </p:txBody>
      </p:sp>
    </p:spTree>
    <p:extLst>
      <p:ext uri="{BB962C8B-B14F-4D97-AF65-F5344CB8AC3E}">
        <p14:creationId xmlns:p14="http://schemas.microsoft.com/office/powerpoint/2010/main" val="15032244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take a first crack</a:t>
            </a:r>
            <a:r>
              <a:rPr lang="en-US" baseline="0" dirty="0" smtClean="0"/>
              <a:t> at building a computational fuzzy extractor.</a:t>
            </a:r>
          </a:p>
          <a:p>
            <a:r>
              <a:rPr lang="en-US" baseline="0" dirty="0" smtClean="0"/>
              <a:t>&lt;click&gt;  </a:t>
            </a:r>
          </a:p>
          <a:p>
            <a:r>
              <a:rPr lang="en-US" baseline="0" dirty="0" smtClean="0"/>
              <a:t>We’ll try and use our source as the randomness for the Gaussian sampling algorithm.</a:t>
            </a:r>
          </a:p>
          <a:p>
            <a:r>
              <a:rPr lang="en-US" baseline="0" dirty="0" smtClean="0"/>
              <a:t>&lt;click&gt; </a:t>
            </a:r>
          </a:p>
          <a:p>
            <a:r>
              <a:rPr lang="en-US" baseline="0" dirty="0" smtClean="0"/>
              <a:t>So we’ll start to fill in colors in our bland diagram.  We’ll consider w_0 as a source for Gaussian sampling</a:t>
            </a:r>
          </a:p>
          <a:p>
            <a:r>
              <a:rPr lang="en-US" baseline="0" dirty="0" smtClean="0"/>
              <a:t>&lt;click, click&gt;</a:t>
            </a:r>
          </a:p>
          <a:p>
            <a:r>
              <a:rPr lang="en-US" baseline="0" dirty="0" smtClean="0"/>
              <a:t>We’ll also label the public values p in fuzzy extractor, this is the code A and the resulting value Ax+w_0 = b.</a:t>
            </a:r>
          </a:p>
          <a:p>
            <a:r>
              <a:rPr lang="en-US" baseline="0" dirty="0" smtClean="0"/>
              <a:t>&lt;click&gt;</a:t>
            </a:r>
          </a:p>
          <a:p>
            <a:r>
              <a:rPr lang="en-US" baseline="0" dirty="0" smtClean="0"/>
              <a:t>The good thing about this approach is that we would immediately inherit </a:t>
            </a:r>
            <a:r>
              <a:rPr lang="en-US" baseline="0" dirty="0" err="1" smtClean="0"/>
              <a:t>Regev’s</a:t>
            </a:r>
            <a:r>
              <a:rPr lang="en-US" baseline="0" dirty="0" smtClean="0"/>
              <a:t> security proof.</a:t>
            </a:r>
          </a:p>
          <a:p>
            <a:r>
              <a:rPr lang="en-US" baseline="0" dirty="0" smtClean="0"/>
              <a:t>&lt;click&gt;</a:t>
            </a:r>
          </a:p>
          <a:p>
            <a:r>
              <a:rPr lang="en-US" baseline="0" dirty="0" smtClean="0"/>
              <a:t>Note: the Gaussian sampling algorithm assigns different outcomes very different probabilities, this means (naïve) Gaussian sampling requires a variable number of bits.  We’ll show why this is a problem on the next slide.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62</a:t>
            </a:fld>
            <a:endParaRPr lang="en-US"/>
          </a:p>
        </p:txBody>
      </p:sp>
    </p:spTree>
    <p:extLst>
      <p:ext uri="{BB962C8B-B14F-4D97-AF65-F5344CB8AC3E}">
        <p14:creationId xmlns:p14="http://schemas.microsoft.com/office/powerpoint/2010/main" val="23465595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take a first crack</a:t>
            </a:r>
            <a:r>
              <a:rPr lang="en-US" baseline="0" dirty="0" smtClean="0"/>
              <a:t> at building a computational fuzzy extractor.</a:t>
            </a:r>
          </a:p>
          <a:p>
            <a:r>
              <a:rPr lang="en-US" baseline="0" dirty="0" smtClean="0"/>
              <a:t>&lt;click&gt;  </a:t>
            </a:r>
          </a:p>
          <a:p>
            <a:r>
              <a:rPr lang="en-US" baseline="0" dirty="0" smtClean="0"/>
              <a:t>We’ll try and use our source as the randomness for the Gaussian sampling algorithm.</a:t>
            </a:r>
          </a:p>
          <a:p>
            <a:r>
              <a:rPr lang="en-US" baseline="0" dirty="0" smtClean="0"/>
              <a:t>&lt;click&gt; </a:t>
            </a:r>
          </a:p>
          <a:p>
            <a:r>
              <a:rPr lang="en-US" baseline="0" dirty="0" smtClean="0"/>
              <a:t>So we’ll start to fill in colors in our bland diagram.  We’ll consider w_0 as a source for Gaussian sampling</a:t>
            </a:r>
          </a:p>
          <a:p>
            <a:r>
              <a:rPr lang="en-US" baseline="0" dirty="0" smtClean="0"/>
              <a:t>&lt;click, click&gt;</a:t>
            </a:r>
          </a:p>
          <a:p>
            <a:r>
              <a:rPr lang="en-US" baseline="0" dirty="0" smtClean="0"/>
              <a:t>We’ll also label the public values p in fuzzy extractor, this is the code A and the resulting value Ax+w_0 = b.</a:t>
            </a:r>
          </a:p>
          <a:p>
            <a:r>
              <a:rPr lang="en-US" baseline="0" dirty="0" smtClean="0"/>
              <a:t>&lt;click&gt;</a:t>
            </a:r>
          </a:p>
          <a:p>
            <a:r>
              <a:rPr lang="en-US" baseline="0" dirty="0" smtClean="0"/>
              <a:t>The good thing about this approach is that we would immediately inherit </a:t>
            </a:r>
            <a:r>
              <a:rPr lang="en-US" baseline="0" dirty="0" err="1" smtClean="0"/>
              <a:t>Regev’s</a:t>
            </a:r>
            <a:r>
              <a:rPr lang="en-US" baseline="0" dirty="0" smtClean="0"/>
              <a:t> security proof.</a:t>
            </a:r>
          </a:p>
          <a:p>
            <a:r>
              <a:rPr lang="en-US" baseline="0" dirty="0" smtClean="0"/>
              <a:t>&lt;click&gt;</a:t>
            </a:r>
          </a:p>
          <a:p>
            <a:r>
              <a:rPr lang="en-US" baseline="0" dirty="0" smtClean="0"/>
              <a:t>Note: the Gaussian sampling algorithm assigns different outcomes very different probabilities, this means (naïve) Gaussian sampling requires a variable number of bits.  We’ll show why this is a problem on the next slide.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63</a:t>
            </a:fld>
            <a:endParaRPr lang="en-US"/>
          </a:p>
        </p:txBody>
      </p:sp>
    </p:spTree>
    <p:extLst>
      <p:ext uri="{BB962C8B-B14F-4D97-AF65-F5344CB8AC3E}">
        <p14:creationId xmlns:p14="http://schemas.microsoft.com/office/powerpoint/2010/main" val="23465595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recall the code offset secure sketch presented</a:t>
            </a:r>
            <a:r>
              <a:rPr lang="en-US" baseline="0" dirty="0" smtClean="0"/>
              <a:t> earlier.</a:t>
            </a:r>
            <a:endParaRPr lang="en-US" baseline="0" dirty="0"/>
          </a:p>
          <a:p>
            <a:r>
              <a:rPr lang="en-US" baseline="0" dirty="0" smtClean="0"/>
              <a:t>&lt;click&gt;</a:t>
            </a:r>
          </a:p>
          <a:p>
            <a:r>
              <a:rPr lang="en-US" baseline="0" dirty="0" smtClean="0"/>
              <a:t>We’ll try replace the good code, with a random linear code.</a:t>
            </a:r>
          </a:p>
          <a:p>
            <a:r>
              <a:rPr lang="en-US" baseline="0" dirty="0" smtClean="0"/>
              <a:t>&lt;click, click&gt;</a:t>
            </a:r>
          </a:p>
          <a:p>
            <a:r>
              <a:rPr lang="en-US" baseline="0" dirty="0" smtClean="0"/>
              <a:t>This leaves us with a bunch of issues </a:t>
            </a:r>
          </a:p>
          <a:p>
            <a:r>
              <a:rPr lang="en-US" baseline="0" dirty="0" smtClean="0"/>
              <a:t>&lt;click, click&gt;</a:t>
            </a:r>
            <a:br>
              <a:rPr lang="en-US" baseline="0" dirty="0" smtClean="0"/>
            </a:br>
            <a:r>
              <a:rPr lang="en-US" baseline="0" dirty="0" smtClean="0"/>
              <a:t>First, what value to use as a key (or even value to extract from).  By our previous impossibility results, this value must be a one-way function of w_0.</a:t>
            </a:r>
          </a:p>
          <a:p>
            <a:r>
              <a:rPr lang="en-US" baseline="0" dirty="0" smtClean="0"/>
              <a:t>&lt;click&gt;</a:t>
            </a:r>
          </a:p>
          <a:p>
            <a:r>
              <a:rPr lang="en-US" baseline="0" dirty="0" smtClean="0"/>
              <a:t>I just got done saying that decoding was NP-hard for random linear codes but we need a decoding algorithm here to get a Rec algorithm.</a:t>
            </a:r>
          </a:p>
          <a:p>
            <a:r>
              <a:rPr lang="en-US" baseline="0" dirty="0" smtClean="0"/>
              <a:t>&lt;click&gt;</a:t>
            </a:r>
          </a:p>
          <a:p>
            <a:r>
              <a:rPr lang="en-US" baseline="0" dirty="0" smtClean="0"/>
              <a:t>Lastly, we will need to show </a:t>
            </a:r>
            <a:r>
              <a:rPr lang="en-US" baseline="0" dirty="0" err="1" smtClean="0"/>
              <a:t>pseudorandomness</a:t>
            </a:r>
            <a:r>
              <a:rPr lang="en-US" baseline="0" dirty="0" smtClean="0"/>
              <a:t> of our key when W_0 comes from different types of source distributions.</a:t>
            </a:r>
          </a:p>
          <a:p>
            <a:r>
              <a:rPr lang="en-US" baseline="0" dirty="0" smtClean="0"/>
              <a:t>&lt;click&gt;</a:t>
            </a:r>
          </a:p>
          <a:p>
            <a:r>
              <a:rPr lang="en-US" baseline="0" dirty="0" smtClean="0"/>
              <a:t>Addressing these issues will take the rest of the talk.  For now, assume that our source is the uniform distribution (we will work on this assumption later).</a:t>
            </a:r>
          </a:p>
        </p:txBody>
      </p:sp>
      <p:sp>
        <p:nvSpPr>
          <p:cNvPr id="4" name="Slide Number Placeholder 3"/>
          <p:cNvSpPr>
            <a:spLocks noGrp="1"/>
          </p:cNvSpPr>
          <p:nvPr>
            <p:ph type="sldNum" sz="quarter" idx="10"/>
          </p:nvPr>
        </p:nvSpPr>
        <p:spPr/>
        <p:txBody>
          <a:bodyPr/>
          <a:lstStyle/>
          <a:p>
            <a:fld id="{FFABBE6B-6949-4B0B-BB52-F8D70DF7AEAF}" type="slidenum">
              <a:rPr lang="en-US" smtClean="0"/>
              <a:pPr/>
              <a:t>64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next goal is find a key (since we can’t use bits of w_0 directly).  We need the key to be pseudorandom conditioned on the public value A,</a:t>
            </a:r>
            <a:r>
              <a:rPr lang="en-US" baseline="0" dirty="0" smtClean="0"/>
              <a:t> b.</a:t>
            </a:r>
          </a:p>
          <a:p>
            <a:r>
              <a:rPr lang="en-US" baseline="0" dirty="0" smtClean="0"/>
              <a:t>&lt;click&gt;</a:t>
            </a:r>
          </a:p>
          <a:p>
            <a:r>
              <a:rPr lang="en-US" baseline="0" dirty="0" smtClean="0"/>
              <a:t>We’ll use hardcore bits of the </a:t>
            </a:r>
            <a:r>
              <a:rPr lang="en-US" baseline="0" dirty="0" err="1" smtClean="0"/>
              <a:t>codeword</a:t>
            </a:r>
            <a:r>
              <a:rPr lang="en-US" baseline="0" dirty="0" smtClean="0"/>
              <a:t> x as our key.</a:t>
            </a:r>
          </a:p>
          <a:p>
            <a:r>
              <a:rPr lang="en-US" baseline="0" dirty="0" smtClean="0"/>
              <a:t>&lt;click&gt;</a:t>
            </a:r>
          </a:p>
          <a:p>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r>
              <a:rPr lang="en-US" baseline="0" dirty="0" smtClean="0"/>
              <a:t> show if LWE is secure on n/2 variables, then if we add more variables they are hardcore.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65</a:t>
            </a:fld>
            <a:endParaRPr lang="en-US"/>
          </a:p>
        </p:txBody>
      </p:sp>
    </p:spTree>
    <p:extLst>
      <p:ext uri="{BB962C8B-B14F-4D97-AF65-F5344CB8AC3E}">
        <p14:creationId xmlns:p14="http://schemas.microsoft.com/office/powerpoint/2010/main" val="30058153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next goal is find a key (since we can’t use bits of w_0 directly).  We need the key to be pseudorandom conditioned on the public value A,</a:t>
            </a:r>
            <a:r>
              <a:rPr lang="en-US" baseline="0" dirty="0" smtClean="0"/>
              <a:t> b.</a:t>
            </a:r>
          </a:p>
          <a:p>
            <a:r>
              <a:rPr lang="en-US" baseline="0" dirty="0" smtClean="0"/>
              <a:t>&lt;click&gt;</a:t>
            </a:r>
          </a:p>
          <a:p>
            <a:r>
              <a:rPr lang="en-US" baseline="0" dirty="0" smtClean="0"/>
              <a:t>We’ll use hardcore bits of the </a:t>
            </a:r>
            <a:r>
              <a:rPr lang="en-US" baseline="0" dirty="0" err="1" smtClean="0"/>
              <a:t>codeword</a:t>
            </a:r>
            <a:r>
              <a:rPr lang="en-US" baseline="0" dirty="0" smtClean="0"/>
              <a:t> x as our key.</a:t>
            </a:r>
          </a:p>
          <a:p>
            <a:r>
              <a:rPr lang="en-US" baseline="0" dirty="0" smtClean="0"/>
              <a:t>&lt;click&gt;</a:t>
            </a:r>
          </a:p>
          <a:p>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r>
              <a:rPr lang="en-US" baseline="0" dirty="0" smtClean="0"/>
              <a:t> show if LWE is secure on n/2 variables, then if we add more variables they are hardcore.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66</a:t>
            </a:fld>
            <a:endParaRPr lang="en-US"/>
          </a:p>
        </p:txBody>
      </p:sp>
    </p:spTree>
    <p:extLst>
      <p:ext uri="{BB962C8B-B14F-4D97-AF65-F5344CB8AC3E}">
        <p14:creationId xmlns:p14="http://schemas.microsoft.com/office/powerpoint/2010/main" val="30058153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 click&gt;</a:t>
            </a:r>
          </a:p>
          <a:p>
            <a:r>
              <a:rPr lang="en-US" dirty="0" smtClean="0"/>
              <a:t>So we’ll split both A and x</a:t>
            </a:r>
            <a:r>
              <a:rPr lang="en-US" baseline="0" dirty="0" smtClean="0"/>
              <a:t> in </a:t>
            </a:r>
            <a:r>
              <a:rPr lang="en-US" baseline="0" dirty="0" err="1" smtClean="0"/>
              <a:t>half.and</a:t>
            </a:r>
            <a:r>
              <a:rPr lang="en-US" baseline="0" dirty="0" smtClean="0"/>
              <a:t> consider x_1 containing n/2 variables and x_2 containing n/2 variables.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67</a:t>
            </a:fld>
            <a:endParaRPr lang="en-US"/>
          </a:p>
        </p:txBody>
      </p:sp>
    </p:spTree>
    <p:extLst>
      <p:ext uri="{BB962C8B-B14F-4D97-AF65-F5344CB8AC3E}">
        <p14:creationId xmlns:p14="http://schemas.microsoft.com/office/powerpoint/2010/main" val="2146855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accomplished using a tool called a secure sketch.</a:t>
            </a:r>
          </a:p>
          <a:p>
            <a:r>
              <a:rPr lang="en-US" dirty="0" smtClean="0"/>
              <a:t>&lt;click&gt;</a:t>
            </a:r>
          </a:p>
          <a:p>
            <a:r>
              <a:rPr lang="en-US" dirty="0" smtClean="0"/>
              <a:t>A</a:t>
            </a:r>
            <a:r>
              <a:rPr lang="en-US" baseline="0" dirty="0" smtClean="0"/>
              <a:t> secure sketch produces a public value p that is used to error correct w_0.  It consists of a sketch algorithm that is run inside Gen,</a:t>
            </a:r>
          </a:p>
          <a:p>
            <a:r>
              <a:rPr lang="en-US" baseline="0" dirty="0" smtClean="0"/>
              <a:t>&lt;click&gt;</a:t>
            </a:r>
          </a:p>
          <a:p>
            <a:r>
              <a:rPr lang="en-US" baseline="0" dirty="0" smtClean="0"/>
              <a:t>And a Rec algorithm.  The Rec algorithm takes p and a close value w_1 and reproduces w_0.  You can think of this as an error correcting procedure for w_0.</a:t>
            </a:r>
          </a:p>
          <a:p>
            <a:r>
              <a:rPr lang="en-US" baseline="0" dirty="0" smtClean="0"/>
              <a:t>Once we have the value w_0, we can run the extractor and obtain the original key.  I am now going to describe a little bit more about how secure sketches work.  Any questions on the fuzzy extractor paradigm so far?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restate</a:t>
            </a:r>
            <a:r>
              <a:rPr lang="en-US" baseline="0" dirty="0" smtClean="0"/>
              <a:t> the result of </a:t>
            </a:r>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68</a:t>
            </a:fld>
            <a:endParaRPr lang="en-US"/>
          </a:p>
        </p:txBody>
      </p:sp>
    </p:spTree>
    <p:extLst>
      <p:ext uri="{BB962C8B-B14F-4D97-AF65-F5344CB8AC3E}">
        <p14:creationId xmlns:p14="http://schemas.microsoft.com/office/powerpoint/2010/main" val="40380638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says if LWE is hard for A_1, A_1x_1</a:t>
            </a:r>
            <a:r>
              <a:rPr lang="en-US" baseline="0" dirty="0" smtClean="0"/>
              <a:t> + w_0, then x_2 is pseudorandom conditioned on the public value.</a:t>
            </a:r>
          </a:p>
          <a:p>
            <a:r>
              <a:rPr lang="en-US" baseline="0" dirty="0" smtClean="0"/>
              <a:t>&lt;click&gt;</a:t>
            </a:r>
          </a:p>
          <a:p>
            <a:r>
              <a:rPr lang="en-US" baseline="0" dirty="0" smtClean="0"/>
              <a:t>So we’ll use x_2 as our key</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69</a:t>
            </a:fld>
            <a:endParaRPr lang="en-US"/>
          </a:p>
        </p:txBody>
      </p:sp>
    </p:spTree>
    <p:extLst>
      <p:ext uri="{BB962C8B-B14F-4D97-AF65-F5344CB8AC3E}">
        <p14:creationId xmlns:p14="http://schemas.microsoft.com/office/powerpoint/2010/main" val="17796304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good we now have a basic construction that preserves distance</a:t>
            </a:r>
            <a:r>
              <a:rPr lang="en-US" baseline="0" dirty="0" smtClean="0"/>
              <a:t> and we know how to obtain a pseudorandom key.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70</a:t>
            </a:fld>
            <a:endParaRPr lang="en-US"/>
          </a:p>
        </p:txBody>
      </p:sp>
    </p:spTree>
    <p:extLst>
      <p:ext uri="{BB962C8B-B14F-4D97-AF65-F5344CB8AC3E}">
        <p14:creationId xmlns:p14="http://schemas.microsoft.com/office/powerpoint/2010/main" val="9596736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return to our multitude</a:t>
            </a:r>
            <a:r>
              <a:rPr lang="en-US" baseline="0" dirty="0" smtClean="0"/>
              <a:t> of issues.</a:t>
            </a:r>
          </a:p>
          <a:p>
            <a:r>
              <a:rPr lang="en-US" baseline="0" dirty="0" smtClean="0"/>
              <a:t>&lt;click&gt;</a:t>
            </a:r>
          </a:p>
          <a:p>
            <a:r>
              <a:rPr lang="en-US" baseline="0" dirty="0" smtClean="0"/>
              <a:t>We’ve found a key, using hardcore bits of the </a:t>
            </a:r>
            <a:r>
              <a:rPr lang="en-US" baseline="0" dirty="0" err="1" smtClean="0"/>
              <a:t>codeword</a:t>
            </a:r>
            <a:r>
              <a:rPr lang="en-US" baseline="0" dirty="0" smtClean="0"/>
              <a:t>.</a:t>
            </a:r>
            <a:r>
              <a:rPr lang="en-US" baseline="0" dirty="0"/>
              <a:t> </a:t>
            </a:r>
            <a:r>
              <a:rPr lang="en-US" baseline="0" dirty="0" smtClean="0"/>
              <a:t> Our generation algorithm is just the figure from the previous slide.</a:t>
            </a:r>
          </a:p>
          <a:p>
            <a:r>
              <a:rPr lang="en-US" baseline="0" dirty="0" smtClean="0"/>
              <a:t>&lt;click&gt;</a:t>
            </a:r>
          </a:p>
          <a:p>
            <a:r>
              <a:rPr lang="en-US" baseline="0" dirty="0" smtClean="0"/>
              <a:t>We still need to find a reproduce algorithm.</a:t>
            </a:r>
          </a:p>
          <a:p>
            <a:r>
              <a:rPr lang="en-US" baseline="0" dirty="0" smtClean="0"/>
              <a:t>&lt;click&gt;</a:t>
            </a:r>
          </a:p>
          <a:p>
            <a:r>
              <a:rPr lang="en-US" baseline="0" dirty="0" smtClean="0"/>
              <a:t>It seems clear we should subtract w_1 from the b value.</a:t>
            </a:r>
          </a:p>
          <a:p>
            <a:r>
              <a:rPr lang="en-US" baseline="0" dirty="0" smtClean="0"/>
              <a:t>&lt;click, click, click&gt;</a:t>
            </a:r>
          </a:p>
          <a:p>
            <a:r>
              <a:rPr lang="en-US" baseline="0" dirty="0" smtClean="0"/>
              <a:t>Now to recover our key we need to be able to decode Ax + (w_0 –w_1).  That is, we need to decode a random code with </a:t>
            </a:r>
            <a:r>
              <a:rPr lang="en-US" baseline="0" dirty="0" err="1" smtClean="0"/>
              <a:t>dmax</a:t>
            </a:r>
            <a:r>
              <a:rPr lang="en-US" baseline="0" dirty="0" smtClean="0"/>
              <a:t> errors.</a:t>
            </a:r>
          </a:p>
          <a:p>
            <a:endParaRPr lang="en-US" baseline="0" dirty="0" smtClean="0"/>
          </a:p>
        </p:txBody>
      </p:sp>
      <p:sp>
        <p:nvSpPr>
          <p:cNvPr id="4" name="Slide Number Placeholder 3"/>
          <p:cNvSpPr>
            <a:spLocks noGrp="1"/>
          </p:cNvSpPr>
          <p:nvPr>
            <p:ph type="sldNum" sz="quarter" idx="10"/>
          </p:nvPr>
        </p:nvSpPr>
        <p:spPr/>
        <p:txBody>
          <a:bodyPr/>
          <a:lstStyle/>
          <a:p>
            <a:fld id="{FFABBE6B-6949-4B0B-BB52-F8D70DF7AEAF}" type="slidenum">
              <a:rPr lang="en-US" smtClean="0"/>
              <a:pPr/>
              <a:t>71</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good news is that we don’t have to use the Gaussian</a:t>
            </a:r>
          </a:p>
          <a:p>
            <a:r>
              <a:rPr lang="en-US" dirty="0" smtClean="0"/>
              <a:t/>
            </a:r>
            <a:br>
              <a:rPr lang="en-US" dirty="0" smtClean="0"/>
            </a:br>
            <a:r>
              <a:rPr lang="en-US" dirty="0" smtClean="0"/>
              <a:t>&lt;click&gt; </a:t>
            </a:r>
          </a:p>
          <a:p>
            <a:r>
              <a:rPr lang="en-US" dirty="0" smtClean="0"/>
              <a:t>Recent results</a:t>
            </a:r>
            <a:r>
              <a:rPr lang="en-US" baseline="0" dirty="0" smtClean="0"/>
              <a:t> show security of learning with errors when the error is drawn from a small uniform interval.  We’ll use the formulation of </a:t>
            </a:r>
            <a:r>
              <a:rPr lang="en-US" baseline="0" dirty="0" err="1" smtClean="0"/>
              <a:t>Dottling</a:t>
            </a:r>
            <a:r>
              <a:rPr lang="en-US" baseline="0" dirty="0" smtClean="0"/>
              <a:t> and Muller </a:t>
            </a:r>
            <a:r>
              <a:rPr lang="en-US" baseline="0" dirty="0" err="1" smtClean="0"/>
              <a:t>Quade</a:t>
            </a:r>
            <a:r>
              <a:rPr lang="en-US" baseline="0" dirty="0" smtClean="0"/>
              <a:t>.  So instead of using w_0 to sample the Gaussian distribution, we’ll just use the bits of w_0 directly.  This simplifies the construction considerably.</a:t>
            </a:r>
          </a:p>
          <a:p>
            <a:r>
              <a:rPr lang="en-US" baseline="0" dirty="0" smtClean="0"/>
              <a:t>&lt;click, click&gt;</a:t>
            </a:r>
          </a:p>
          <a:p>
            <a:r>
              <a:rPr lang="en-US" baseline="0" dirty="0" smtClean="0"/>
              <a:t>By drawing the error from a uniformly interval our construction now preserves distance.  So d(Ax+w_0,Ax+ w_1) = d(w_0,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72</a:t>
            </a:fld>
            <a:endParaRPr lang="en-US"/>
          </a:p>
        </p:txBody>
      </p:sp>
    </p:spTree>
    <p:extLst>
      <p:ext uri="{BB962C8B-B14F-4D97-AF65-F5344CB8AC3E}">
        <p14:creationId xmlns:p14="http://schemas.microsoft.com/office/powerpoint/2010/main" val="38915979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75</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update</a:t>
            </a:r>
            <a:r>
              <a:rPr lang="en-US" baseline="0" dirty="0" smtClean="0"/>
              <a:t> picture</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76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77</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84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85</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by describing</a:t>
            </a:r>
            <a:r>
              <a:rPr lang="en-US" baseline="0" dirty="0" smtClean="0"/>
              <a:t> the sketch algorithm.</a:t>
            </a:r>
          </a:p>
          <a:p>
            <a:r>
              <a:rPr lang="en-US" baseline="0" dirty="0" smtClean="0"/>
              <a:t>&lt;click, click&gt;</a:t>
            </a:r>
          </a:p>
          <a:p>
            <a:r>
              <a:rPr lang="en-US" baseline="0" dirty="0" smtClean="0"/>
              <a:t>The sketch I am going to describe is called the “code-offset sketch” in the literature.  Assume we have an error correcting code that can correct </a:t>
            </a:r>
            <a:r>
              <a:rPr lang="en-US" baseline="0" dirty="0" err="1" smtClean="0"/>
              <a:t>dmax</a:t>
            </a:r>
            <a:r>
              <a:rPr lang="en-US" baseline="0" dirty="0" smtClean="0"/>
              <a:t> errors.</a:t>
            </a:r>
          </a:p>
          <a:p>
            <a:r>
              <a:rPr lang="en-US" baseline="0" dirty="0" smtClean="0"/>
              <a:t>&lt;click&gt;</a:t>
            </a:r>
          </a:p>
          <a:p>
            <a:r>
              <a:rPr lang="en-US" baseline="0" dirty="0" smtClean="0"/>
              <a:t>We will start by selecting a random </a:t>
            </a:r>
            <a:r>
              <a:rPr lang="en-US" baseline="0" dirty="0" err="1" smtClean="0"/>
              <a:t>codeword</a:t>
            </a:r>
            <a:r>
              <a:rPr lang="en-US" baseline="0" dirty="0" smtClean="0"/>
              <a:t>.  So we select a random value x and encode x using the error correcting code.  We will use this </a:t>
            </a:r>
            <a:r>
              <a:rPr lang="en-US" baseline="0" dirty="0" err="1" smtClean="0"/>
              <a:t>ec</a:t>
            </a:r>
            <a:r>
              <a:rPr lang="en-US" baseline="0" dirty="0" smtClean="0"/>
              <a:t> value as a mask for our value w_0.</a:t>
            </a:r>
          </a:p>
          <a:p>
            <a:r>
              <a:rPr lang="en-US" baseline="0" dirty="0" smtClean="0"/>
              <a:t>&lt;click&gt;</a:t>
            </a:r>
          </a:p>
          <a:p>
            <a:r>
              <a:rPr lang="en-US" baseline="0" dirty="0" smtClean="0"/>
              <a:t>Our public value p will be the exclusive or of the value </a:t>
            </a:r>
            <a:r>
              <a:rPr lang="en-US" baseline="0" dirty="0" err="1" smtClean="0"/>
              <a:t>ec</a:t>
            </a:r>
            <a:r>
              <a:rPr lang="en-US" baseline="0" dirty="0" smtClean="0"/>
              <a:t> and our original reading.  Remember, we want two properties from p: it should allow recovery from a close value w_1 and it shouldn’t give much information about w_0.</a:t>
            </a:r>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22674752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87</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show have the first property is fulfilled.</a:t>
            </a:r>
          </a:p>
          <a:p>
            <a:r>
              <a:rPr lang="en-US" dirty="0" smtClean="0"/>
              <a:t>&lt;click&gt;</a:t>
            </a:r>
          </a:p>
          <a:p>
            <a:r>
              <a:rPr lang="en-US" dirty="0" smtClean="0"/>
              <a:t>This</a:t>
            </a:r>
            <a:r>
              <a:rPr lang="en-US" baseline="0" dirty="0" smtClean="0"/>
              <a:t> is done in the Recovery function.</a:t>
            </a:r>
          </a:p>
          <a:p>
            <a:r>
              <a:rPr lang="en-US" baseline="0" dirty="0" smtClean="0"/>
              <a:t>&lt;click&gt;</a:t>
            </a:r>
          </a:p>
          <a:p>
            <a:r>
              <a:rPr lang="en-US" baseline="0" dirty="0" smtClean="0"/>
              <a:t>So the recovery function has just the public value p and the new reading w_1.</a:t>
            </a:r>
          </a:p>
          <a:p>
            <a:r>
              <a:rPr lang="en-US" baseline="0" dirty="0" smtClean="0"/>
              <a:t>&lt;click&gt;</a:t>
            </a:r>
          </a:p>
          <a:p>
            <a:r>
              <a:rPr lang="en-US" baseline="0" dirty="0" smtClean="0"/>
              <a:t>It adds these two values together.  </a:t>
            </a:r>
          </a:p>
          <a:p>
            <a:r>
              <a:rPr lang="en-US" baseline="0" dirty="0" smtClean="0"/>
              <a:t>&lt;click&gt;</a:t>
            </a:r>
          </a:p>
          <a:p>
            <a:r>
              <a:rPr lang="en-US" baseline="0" dirty="0" smtClean="0"/>
              <a:t>We then run the decoding procedure of the error correcting code on this value p\</a:t>
            </a:r>
            <a:r>
              <a:rPr lang="en-US" baseline="0" dirty="0" err="1" smtClean="0"/>
              <a:t>oplus</a:t>
            </a:r>
            <a:r>
              <a:rPr lang="en-US" baseline="0" dirty="0" smtClean="0"/>
              <a:t> w_1.  This gives us a value </a:t>
            </a:r>
            <a:r>
              <a:rPr lang="en-US" baseline="0" dirty="0" err="1" smtClean="0"/>
              <a:t>ec</a:t>
            </a:r>
            <a:r>
              <a:rPr lang="en-US" baseline="0" dirty="0" smtClean="0"/>
              <a:t>’.</a:t>
            </a:r>
          </a:p>
          <a:p>
            <a:r>
              <a:rPr lang="en-US" baseline="0" dirty="0" smtClean="0"/>
              <a:t>&lt;click&gt;</a:t>
            </a:r>
          </a:p>
          <a:p>
            <a:r>
              <a:rPr lang="en-US" baseline="0" dirty="0" smtClean="0"/>
              <a:t>If w_0 and w_1 are within the decoding radius for the error correcting code then </a:t>
            </a:r>
            <a:r>
              <a:rPr lang="en-US" baseline="0" dirty="0" err="1" smtClean="0"/>
              <a:t>ec</a:t>
            </a:r>
            <a:r>
              <a:rPr lang="en-US" baseline="0" dirty="0" smtClean="0"/>
              <a:t>’ = </a:t>
            </a:r>
            <a:r>
              <a:rPr lang="en-US" baseline="0" dirty="0" err="1" smtClean="0"/>
              <a:t>ec.</a:t>
            </a:r>
            <a:r>
              <a:rPr lang="en-US" baseline="0" dirty="0" smtClean="0"/>
              <a:t>  This means we can recover the value w_0 from a close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8</a:t>
            </a:fld>
            <a:endParaRPr lang="en-US"/>
          </a:p>
        </p:txBody>
      </p:sp>
    </p:spTree>
    <p:extLst>
      <p:ext uri="{BB962C8B-B14F-4D97-AF65-F5344CB8AC3E}">
        <p14:creationId xmlns:p14="http://schemas.microsoft.com/office/powerpoint/2010/main" val="3766443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9</a:t>
            </a:fld>
            <a:endParaRPr lang="en-US"/>
          </a:p>
        </p:txBody>
      </p:sp>
    </p:spTree>
    <p:extLst>
      <p:ext uri="{BB962C8B-B14F-4D97-AF65-F5344CB8AC3E}">
        <p14:creationId xmlns:p14="http://schemas.microsoft.com/office/powerpoint/2010/main" val="3336512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5/13/13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5/13/13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5/13/13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5/13/13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83B97-7D03-374D-AECD-E740583BEFF3}" type="datetimeFigureOut">
              <a:rPr lang="en-US" smtClean="0"/>
              <a:t>5/13/13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83B97-7D03-374D-AECD-E740583BEFF3}" type="datetimeFigureOut">
              <a:rPr lang="en-US" smtClean="0"/>
              <a:t>5/13/13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83B97-7D03-374D-AECD-E740583BEFF3}" type="datetimeFigureOut">
              <a:rPr lang="en-US" smtClean="0"/>
              <a:t>5/13/13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83B97-7D03-374D-AECD-E740583BEFF3}" type="datetimeFigureOut">
              <a:rPr lang="en-US" smtClean="0"/>
              <a:t>5/13/13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83B97-7D03-374D-AECD-E740583BEFF3}" type="datetimeFigureOut">
              <a:rPr lang="en-US" smtClean="0"/>
              <a:t>5/13/13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5/13/13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5/13/13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83B97-7D03-374D-AECD-E740583BEFF3}" type="datetimeFigureOut">
              <a:rPr lang="en-US" smtClean="0"/>
              <a:t>5/13/13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7421F-71E7-F748-8E9F-5BC3CDBE49C2}" type="slidenum">
              <a:rPr lang="en-US" smtClean="0"/>
              <a:t>‹#›</a:t>
            </a:fld>
            <a:endParaRPr lang="en-US"/>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28.bin"/><Relationship Id="rId5" Type="http://schemas.openxmlformats.org/officeDocument/2006/relationships/image" Target="../media/image14.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Microsoft_Equation3.bin"/><Relationship Id="rId5" Type="http://schemas.openxmlformats.org/officeDocument/2006/relationships/image" Target="../media/image15.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29.bin"/><Relationship Id="rId5" Type="http://schemas.openxmlformats.org/officeDocument/2006/relationships/image" Target="../media/image7.emf"/><Relationship Id="rId6" Type="http://schemas.openxmlformats.org/officeDocument/2006/relationships/oleObject" Target="../embeddings/oleObject30.bin"/><Relationship Id="rId7" Type="http://schemas.openxmlformats.org/officeDocument/2006/relationships/image" Target="../media/image9.emf"/><Relationship Id="rId8" Type="http://schemas.openxmlformats.org/officeDocument/2006/relationships/oleObject" Target="../embeddings/oleObject31.bin"/><Relationship Id="rId9" Type="http://schemas.openxmlformats.org/officeDocument/2006/relationships/image" Target="../media/image10.emf"/><Relationship Id="rId10" Type="http://schemas.openxmlformats.org/officeDocument/2006/relationships/oleObject" Target="../embeddings/oleObject32.bin"/><Relationship Id="rId11" Type="http://schemas.openxmlformats.org/officeDocument/2006/relationships/image" Target="../media/image6.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33.bin"/><Relationship Id="rId5" Type="http://schemas.openxmlformats.org/officeDocument/2006/relationships/image" Target="../media/image7.emf"/><Relationship Id="rId6" Type="http://schemas.openxmlformats.org/officeDocument/2006/relationships/oleObject" Target="../embeddings/oleObject34.bin"/><Relationship Id="rId7" Type="http://schemas.openxmlformats.org/officeDocument/2006/relationships/image" Target="../media/image9.emf"/><Relationship Id="rId8" Type="http://schemas.openxmlformats.org/officeDocument/2006/relationships/oleObject" Target="../embeddings/oleObject35.bin"/><Relationship Id="rId9" Type="http://schemas.openxmlformats.org/officeDocument/2006/relationships/image" Target="../media/image10.emf"/><Relationship Id="rId10" Type="http://schemas.openxmlformats.org/officeDocument/2006/relationships/oleObject" Target="../embeddings/oleObject36.bin"/><Relationship Id="rId11" Type="http://schemas.openxmlformats.org/officeDocument/2006/relationships/image" Target="../media/image6.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37.bin"/><Relationship Id="rId5" Type="http://schemas.openxmlformats.org/officeDocument/2006/relationships/image" Target="../media/image7.emf"/><Relationship Id="rId6" Type="http://schemas.openxmlformats.org/officeDocument/2006/relationships/oleObject" Target="../embeddings/oleObject38.bin"/><Relationship Id="rId7" Type="http://schemas.openxmlformats.org/officeDocument/2006/relationships/image" Target="../media/image9.emf"/><Relationship Id="rId8" Type="http://schemas.openxmlformats.org/officeDocument/2006/relationships/oleObject" Target="../embeddings/oleObject39.bin"/><Relationship Id="rId9" Type="http://schemas.openxmlformats.org/officeDocument/2006/relationships/image" Target="../media/image10.emf"/><Relationship Id="rId10" Type="http://schemas.openxmlformats.org/officeDocument/2006/relationships/oleObject" Target="../embeddings/oleObject40.bin"/><Relationship Id="rId11" Type="http://schemas.openxmlformats.org/officeDocument/2006/relationships/image" Target="../media/image6.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1" Type="http://schemas.openxmlformats.org/officeDocument/2006/relationships/image" Target="../media/image16.emf"/><Relationship Id="rId12" Type="http://schemas.openxmlformats.org/officeDocument/2006/relationships/oleObject" Target="../embeddings/oleObject45.bin"/><Relationship Id="rId13" Type="http://schemas.openxmlformats.org/officeDocument/2006/relationships/image" Target="../media/image6.emf"/><Relationship Id="rId1" Type="http://schemas.openxmlformats.org/officeDocument/2006/relationships/vmlDrawing" Target="../drawings/vmlDrawing13.vml"/><Relationship Id="rId2" Type="http://schemas.openxmlformats.org/officeDocument/2006/relationships/slideLayout" Target="../slideLayouts/slideLayout2.xml"/><Relationship Id="rId3" Type="http://schemas.openxmlformats.org/officeDocument/2006/relationships/notesSlide" Target="../notesSlides/notesSlide22.xml"/><Relationship Id="rId4" Type="http://schemas.openxmlformats.org/officeDocument/2006/relationships/oleObject" Target="../embeddings/oleObject41.bin"/><Relationship Id="rId5" Type="http://schemas.openxmlformats.org/officeDocument/2006/relationships/image" Target="../media/image7.emf"/><Relationship Id="rId6" Type="http://schemas.openxmlformats.org/officeDocument/2006/relationships/oleObject" Target="../embeddings/oleObject42.bin"/><Relationship Id="rId7" Type="http://schemas.openxmlformats.org/officeDocument/2006/relationships/image" Target="../media/image9.emf"/><Relationship Id="rId8" Type="http://schemas.openxmlformats.org/officeDocument/2006/relationships/oleObject" Target="../embeddings/oleObject43.bin"/><Relationship Id="rId9" Type="http://schemas.openxmlformats.org/officeDocument/2006/relationships/image" Target="../media/image10.emf"/><Relationship Id="rId10" Type="http://schemas.openxmlformats.org/officeDocument/2006/relationships/oleObject" Target="../embeddings/oleObject44.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46.bin"/><Relationship Id="rId5" Type="http://schemas.openxmlformats.org/officeDocument/2006/relationships/image" Target="../media/image16.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47.bin"/><Relationship Id="rId5" Type="http://schemas.openxmlformats.org/officeDocument/2006/relationships/image" Target="../media/image16.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48.bin"/><Relationship Id="rId5" Type="http://schemas.openxmlformats.org/officeDocument/2006/relationships/image" Target="../media/image16.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49.bin"/><Relationship Id="rId5" Type="http://schemas.openxmlformats.org/officeDocument/2006/relationships/image" Target="../media/image16.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50.bin"/><Relationship Id="rId5" Type="http://schemas.openxmlformats.org/officeDocument/2006/relationships/image" Target="../media/image16.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51.bin"/><Relationship Id="rId5" Type="http://schemas.openxmlformats.org/officeDocument/2006/relationships/image" Target="../media/image7.emf"/><Relationship Id="rId6" Type="http://schemas.openxmlformats.org/officeDocument/2006/relationships/oleObject" Target="../embeddings/oleObject52.bin"/><Relationship Id="rId7" Type="http://schemas.openxmlformats.org/officeDocument/2006/relationships/image" Target="../media/image9.emf"/><Relationship Id="rId8" Type="http://schemas.openxmlformats.org/officeDocument/2006/relationships/oleObject" Target="../embeddings/oleObject53.bin"/><Relationship Id="rId9" Type="http://schemas.openxmlformats.org/officeDocument/2006/relationships/image" Target="../media/image10.emf"/><Relationship Id="rId10" Type="http://schemas.openxmlformats.org/officeDocument/2006/relationships/oleObject" Target="../embeddings/oleObject54.bin"/><Relationship Id="rId11" Type="http://schemas.openxmlformats.org/officeDocument/2006/relationships/image" Target="../media/image6.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1" Type="http://schemas.openxmlformats.org/officeDocument/2006/relationships/image" Target="../media/image17.emf"/><Relationship Id="rId12" Type="http://schemas.openxmlformats.org/officeDocument/2006/relationships/image" Target="../media/image18.png"/><Relationship Id="rId1" Type="http://schemas.openxmlformats.org/officeDocument/2006/relationships/vmlDrawing" Target="../drawings/vmlDrawing20.vml"/><Relationship Id="rId2" Type="http://schemas.openxmlformats.org/officeDocument/2006/relationships/slideLayout" Target="../slideLayouts/slideLayout2.xml"/><Relationship Id="rId3" Type="http://schemas.openxmlformats.org/officeDocument/2006/relationships/notesSlide" Target="../notesSlides/notesSlide29.xml"/><Relationship Id="rId4" Type="http://schemas.openxmlformats.org/officeDocument/2006/relationships/oleObject" Target="../embeddings/oleObject55.bin"/><Relationship Id="rId5" Type="http://schemas.openxmlformats.org/officeDocument/2006/relationships/image" Target="../media/image7.emf"/><Relationship Id="rId6" Type="http://schemas.openxmlformats.org/officeDocument/2006/relationships/oleObject" Target="../embeddings/oleObject56.bin"/><Relationship Id="rId7" Type="http://schemas.openxmlformats.org/officeDocument/2006/relationships/image" Target="../media/image10.emf"/><Relationship Id="rId8" Type="http://schemas.openxmlformats.org/officeDocument/2006/relationships/oleObject" Target="../embeddings/oleObject57.bin"/><Relationship Id="rId9" Type="http://schemas.openxmlformats.org/officeDocument/2006/relationships/image" Target="../media/image6.emf"/><Relationship Id="rId10" Type="http://schemas.openxmlformats.org/officeDocument/2006/relationships/oleObject" Target="../embeddings/oleObject5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59.bin"/><Relationship Id="rId5" Type="http://schemas.openxmlformats.org/officeDocument/2006/relationships/image" Target="../media/image7.emf"/><Relationship Id="rId6" Type="http://schemas.openxmlformats.org/officeDocument/2006/relationships/oleObject" Target="../embeddings/oleObject60.bin"/><Relationship Id="rId7" Type="http://schemas.openxmlformats.org/officeDocument/2006/relationships/image" Target="../media/image10.emf"/><Relationship Id="rId8" Type="http://schemas.openxmlformats.org/officeDocument/2006/relationships/oleObject" Target="../embeddings/oleObject61.bin"/><Relationship Id="rId9" Type="http://schemas.openxmlformats.org/officeDocument/2006/relationships/image" Target="../media/image6.emf"/><Relationship Id="rId10" Type="http://schemas.openxmlformats.org/officeDocument/2006/relationships/oleObject" Target="../embeddings/oleObject62.bin"/><Relationship Id="rId11" Type="http://schemas.openxmlformats.org/officeDocument/2006/relationships/image" Target="../media/image17.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63.bin"/><Relationship Id="rId5" Type="http://schemas.openxmlformats.org/officeDocument/2006/relationships/image" Target="../media/image7.emf"/><Relationship Id="rId6" Type="http://schemas.openxmlformats.org/officeDocument/2006/relationships/oleObject" Target="../embeddings/oleObject64.bin"/><Relationship Id="rId7" Type="http://schemas.openxmlformats.org/officeDocument/2006/relationships/image" Target="../media/image10.emf"/><Relationship Id="rId8" Type="http://schemas.openxmlformats.org/officeDocument/2006/relationships/oleObject" Target="../embeddings/oleObject65.bin"/><Relationship Id="rId9" Type="http://schemas.openxmlformats.org/officeDocument/2006/relationships/image" Target="../media/image6.emf"/><Relationship Id="rId10" Type="http://schemas.openxmlformats.org/officeDocument/2006/relationships/oleObject" Target="../embeddings/oleObject66.bin"/><Relationship Id="rId11" Type="http://schemas.openxmlformats.org/officeDocument/2006/relationships/image" Target="../media/image17.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67.bin"/><Relationship Id="rId5" Type="http://schemas.openxmlformats.org/officeDocument/2006/relationships/image" Target="../media/image19.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1" Type="http://schemas.openxmlformats.org/officeDocument/2006/relationships/image" Target="../media/image17.emf"/><Relationship Id="rId12" Type="http://schemas.openxmlformats.org/officeDocument/2006/relationships/oleObject" Target="../embeddings/oleObject72.bin"/><Relationship Id="rId13" Type="http://schemas.openxmlformats.org/officeDocument/2006/relationships/image" Target="../media/image20.emf"/><Relationship Id="rId14" Type="http://schemas.openxmlformats.org/officeDocument/2006/relationships/image" Target="../media/image21.png"/><Relationship Id="rId1" Type="http://schemas.openxmlformats.org/officeDocument/2006/relationships/vmlDrawing" Target="../drawings/vmlDrawing24.vml"/><Relationship Id="rId2" Type="http://schemas.openxmlformats.org/officeDocument/2006/relationships/slideLayout" Target="../slideLayouts/slideLayout2.xml"/><Relationship Id="rId3" Type="http://schemas.openxmlformats.org/officeDocument/2006/relationships/notesSlide" Target="../notesSlides/notesSlide36.xml"/><Relationship Id="rId4" Type="http://schemas.openxmlformats.org/officeDocument/2006/relationships/oleObject" Target="../embeddings/oleObject68.bin"/><Relationship Id="rId5" Type="http://schemas.openxmlformats.org/officeDocument/2006/relationships/image" Target="../media/image7.emf"/><Relationship Id="rId6" Type="http://schemas.openxmlformats.org/officeDocument/2006/relationships/oleObject" Target="../embeddings/oleObject69.bin"/><Relationship Id="rId7" Type="http://schemas.openxmlformats.org/officeDocument/2006/relationships/image" Target="../media/image10.emf"/><Relationship Id="rId8" Type="http://schemas.openxmlformats.org/officeDocument/2006/relationships/oleObject" Target="../embeddings/oleObject70.bin"/><Relationship Id="rId9" Type="http://schemas.openxmlformats.org/officeDocument/2006/relationships/image" Target="../media/image6.emf"/><Relationship Id="rId10" Type="http://schemas.openxmlformats.org/officeDocument/2006/relationships/oleObject" Target="../embeddings/oleObject71.bin"/></Relationships>
</file>

<file path=ppt/slides/_rels/slide37.xml.rels><?xml version="1.0" encoding="UTF-8" standalone="yes"?>
<Relationships xmlns="http://schemas.openxmlformats.org/package/2006/relationships"><Relationship Id="rId11" Type="http://schemas.openxmlformats.org/officeDocument/2006/relationships/image" Target="../media/image17.emf"/><Relationship Id="rId12" Type="http://schemas.openxmlformats.org/officeDocument/2006/relationships/image" Target="../media/image21.png"/><Relationship Id="rId1" Type="http://schemas.openxmlformats.org/officeDocument/2006/relationships/vmlDrawing" Target="../drawings/vmlDrawing25.vml"/><Relationship Id="rId2" Type="http://schemas.openxmlformats.org/officeDocument/2006/relationships/slideLayout" Target="../slideLayouts/slideLayout2.xml"/><Relationship Id="rId3" Type="http://schemas.openxmlformats.org/officeDocument/2006/relationships/notesSlide" Target="../notesSlides/notesSlide37.xml"/><Relationship Id="rId4" Type="http://schemas.openxmlformats.org/officeDocument/2006/relationships/oleObject" Target="../embeddings/oleObject73.bin"/><Relationship Id="rId5" Type="http://schemas.openxmlformats.org/officeDocument/2006/relationships/image" Target="../media/image7.emf"/><Relationship Id="rId6" Type="http://schemas.openxmlformats.org/officeDocument/2006/relationships/oleObject" Target="../embeddings/oleObject74.bin"/><Relationship Id="rId7" Type="http://schemas.openxmlformats.org/officeDocument/2006/relationships/image" Target="../media/image10.emf"/><Relationship Id="rId8" Type="http://schemas.openxmlformats.org/officeDocument/2006/relationships/oleObject" Target="../embeddings/oleObject75.bin"/><Relationship Id="rId9" Type="http://schemas.openxmlformats.org/officeDocument/2006/relationships/image" Target="../media/image6.emf"/><Relationship Id="rId10" Type="http://schemas.openxmlformats.org/officeDocument/2006/relationships/oleObject" Target="../embeddings/oleObject76.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3.bin"/><Relationship Id="rId5" Type="http://schemas.openxmlformats.org/officeDocument/2006/relationships/image" Target="../media/image5.emf"/><Relationship Id="rId6" Type="http://schemas.openxmlformats.org/officeDocument/2006/relationships/oleObject" Target="../embeddings/oleObject4.bin"/><Relationship Id="rId7" Type="http://schemas.openxmlformats.org/officeDocument/2006/relationships/image" Target="../media/image6.emf"/><Relationship Id="rId8" Type="http://schemas.openxmlformats.org/officeDocument/2006/relationships/oleObject" Target="../embeddings/oleObject5.bin"/><Relationship Id="rId9"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6.bin"/><Relationship Id="rId5" Type="http://schemas.openxmlformats.org/officeDocument/2006/relationships/image" Target="../media/image5.emf"/><Relationship Id="rId6" Type="http://schemas.openxmlformats.org/officeDocument/2006/relationships/oleObject" Target="../embeddings/Microsoft_Equation1.bin"/><Relationship Id="rId7" Type="http://schemas.openxmlformats.org/officeDocument/2006/relationships/image" Target="../media/image8.emf"/><Relationship Id="rId8" Type="http://schemas.openxmlformats.org/officeDocument/2006/relationships/oleObject" Target="../embeddings/oleObject7.bin"/><Relationship Id="rId9" Type="http://schemas.openxmlformats.org/officeDocument/2006/relationships/image" Target="../media/image6.emf"/><Relationship Id="rId10" Type="http://schemas.openxmlformats.org/officeDocument/2006/relationships/oleObject" Target="../embeddings/oleObject8.bin"/><Relationship Id="rId11"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6.xml"/><Relationship Id="rId4" Type="http://schemas.openxmlformats.org/officeDocument/2006/relationships/oleObject" Target="../embeddings/oleObject77.bin"/><Relationship Id="rId5" Type="http://schemas.openxmlformats.org/officeDocument/2006/relationships/image" Target="../media/image20.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oleObject" Target="../embeddings/oleObject78.bin"/><Relationship Id="rId5" Type="http://schemas.openxmlformats.org/officeDocument/2006/relationships/image" Target="../media/image19.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oleObject" Target="../embeddings/oleObject79.bin"/><Relationship Id="rId5" Type="http://schemas.openxmlformats.org/officeDocument/2006/relationships/image" Target="../media/image16.e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1" Type="http://schemas.openxmlformats.org/officeDocument/2006/relationships/image" Target="../media/image5.emf"/><Relationship Id="rId12" Type="http://schemas.openxmlformats.org/officeDocument/2006/relationships/oleObject" Target="../embeddings/Microsoft_Equation2.bin"/><Relationship Id="rId13" Type="http://schemas.openxmlformats.org/officeDocument/2006/relationships/image" Target="../media/image8.emf"/><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notesSlide" Target="../notesSlides/notesSlide6.xml"/><Relationship Id="rId4" Type="http://schemas.openxmlformats.org/officeDocument/2006/relationships/oleObject" Target="../embeddings/oleObject9.bin"/><Relationship Id="rId5" Type="http://schemas.openxmlformats.org/officeDocument/2006/relationships/image" Target="../media/image9.emf"/><Relationship Id="rId6" Type="http://schemas.openxmlformats.org/officeDocument/2006/relationships/oleObject" Target="../embeddings/oleObject10.bin"/><Relationship Id="rId7" Type="http://schemas.openxmlformats.org/officeDocument/2006/relationships/image" Target="../media/image6.emf"/><Relationship Id="rId8" Type="http://schemas.openxmlformats.org/officeDocument/2006/relationships/oleObject" Target="../embeddings/oleObject11.bin"/><Relationship Id="rId9" Type="http://schemas.openxmlformats.org/officeDocument/2006/relationships/image" Target="../media/image7.emf"/><Relationship Id="rId10" Type="http://schemas.openxmlformats.org/officeDocument/2006/relationships/oleObject" Target="../embeddings/oleObject12.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6.xml"/><Relationship Id="rId4" Type="http://schemas.openxmlformats.org/officeDocument/2006/relationships/oleObject" Target="../embeddings/oleObject80.bin"/><Relationship Id="rId5" Type="http://schemas.openxmlformats.org/officeDocument/2006/relationships/image" Target="../media/image16.e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3.bin"/><Relationship Id="rId5" Type="http://schemas.openxmlformats.org/officeDocument/2006/relationships/image" Target="../media/image7.emf"/><Relationship Id="rId6" Type="http://schemas.openxmlformats.org/officeDocument/2006/relationships/oleObject" Target="../embeddings/oleObject14.bin"/><Relationship Id="rId7" Type="http://schemas.openxmlformats.org/officeDocument/2006/relationships/image" Target="../media/image9.emf"/><Relationship Id="rId8" Type="http://schemas.openxmlformats.org/officeDocument/2006/relationships/oleObject" Target="../embeddings/oleObject15.bin"/><Relationship Id="rId9" Type="http://schemas.openxmlformats.org/officeDocument/2006/relationships/image" Target="../media/image10.emf"/><Relationship Id="rId10" Type="http://schemas.openxmlformats.org/officeDocument/2006/relationships/oleObject" Target="../embeddings/oleObject16.bin"/><Relationship Id="rId11" Type="http://schemas.openxmlformats.org/officeDocument/2006/relationships/image" Target="../media/image6.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81.bin"/><Relationship Id="rId4" Type="http://schemas.openxmlformats.org/officeDocument/2006/relationships/image" Target="../media/image22.emf"/><Relationship Id="rId5" Type="http://schemas.openxmlformats.org/officeDocument/2006/relationships/oleObject" Target="../embeddings/oleObject82.bin"/><Relationship Id="rId6" Type="http://schemas.openxmlformats.org/officeDocument/2006/relationships/image" Target="../media/image23.emf"/><Relationship Id="rId7" Type="http://schemas.openxmlformats.org/officeDocument/2006/relationships/oleObject" Target="../embeddings/oleObject83.bin"/><Relationship Id="rId8" Type="http://schemas.openxmlformats.org/officeDocument/2006/relationships/image" Target="../media/image24.emf"/><Relationship Id="rId9" Type="http://schemas.openxmlformats.org/officeDocument/2006/relationships/oleObject" Target="../embeddings/oleObject84.bin"/><Relationship Id="rId10" Type="http://schemas.openxmlformats.org/officeDocument/2006/relationships/image" Target="../media/image25.e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5.xml"/><Relationship Id="rId4" Type="http://schemas.openxmlformats.org/officeDocument/2006/relationships/oleObject" Target="../embeddings/oleObject85.bin"/><Relationship Id="rId5" Type="http://schemas.openxmlformats.org/officeDocument/2006/relationships/image" Target="../media/image26.emf"/><Relationship Id="rId1" Type="http://schemas.openxmlformats.org/officeDocument/2006/relationships/vmlDrawing" Target="../drawings/vmlDrawing31.vml"/><Relationship Id="rId2"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6.xml"/><Relationship Id="rId4" Type="http://schemas.openxmlformats.org/officeDocument/2006/relationships/oleObject" Target="../embeddings/oleObject86.bin"/><Relationship Id="rId5" Type="http://schemas.openxmlformats.org/officeDocument/2006/relationships/image" Target="../media/image27.emf"/><Relationship Id="rId6" Type="http://schemas.openxmlformats.org/officeDocument/2006/relationships/image" Target="../media/image29.png"/><Relationship Id="rId7" Type="http://schemas.openxmlformats.org/officeDocument/2006/relationships/oleObject" Target="../embeddings/oleObject87.bin"/><Relationship Id="rId8" Type="http://schemas.openxmlformats.org/officeDocument/2006/relationships/image" Target="../media/image1.emf"/><Relationship Id="rId9" Type="http://schemas.openxmlformats.org/officeDocument/2006/relationships/oleObject" Target="../embeddings/oleObject88.bin"/><Relationship Id="rId10" Type="http://schemas.openxmlformats.org/officeDocument/2006/relationships/image" Target="../media/image28.emf"/><Relationship Id="rId1" Type="http://schemas.openxmlformats.org/officeDocument/2006/relationships/vmlDrawing" Target="../drawings/vmlDrawing32.vml"/><Relationship Id="rId2"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7.xml"/><Relationship Id="rId4" Type="http://schemas.openxmlformats.org/officeDocument/2006/relationships/oleObject" Target="../embeddings/oleObject89.bin"/><Relationship Id="rId5" Type="http://schemas.openxmlformats.org/officeDocument/2006/relationships/image" Target="../media/image30.emf"/><Relationship Id="rId1" Type="http://schemas.openxmlformats.org/officeDocument/2006/relationships/vmlDrawing" Target="../drawings/vmlDrawing33.vml"/><Relationship Id="rId2"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7.bin"/><Relationship Id="rId5" Type="http://schemas.openxmlformats.org/officeDocument/2006/relationships/image" Target="../media/image7.emf"/><Relationship Id="rId6" Type="http://schemas.openxmlformats.org/officeDocument/2006/relationships/oleObject" Target="../embeddings/oleObject18.bin"/><Relationship Id="rId7" Type="http://schemas.openxmlformats.org/officeDocument/2006/relationships/image" Target="../media/image9.emf"/><Relationship Id="rId8" Type="http://schemas.openxmlformats.org/officeDocument/2006/relationships/oleObject" Target="../embeddings/oleObject19.bin"/><Relationship Id="rId9" Type="http://schemas.openxmlformats.org/officeDocument/2006/relationships/image" Target="../media/image10.emf"/><Relationship Id="rId10" Type="http://schemas.openxmlformats.org/officeDocument/2006/relationships/oleObject" Target="../embeddings/oleObject20.bin"/><Relationship Id="rId11" Type="http://schemas.openxmlformats.org/officeDocument/2006/relationships/image" Target="../media/image6.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90.bin"/><Relationship Id="rId4" Type="http://schemas.openxmlformats.org/officeDocument/2006/relationships/image" Target="../media/image31.emf"/><Relationship Id="rId1" Type="http://schemas.openxmlformats.org/officeDocument/2006/relationships/vmlDrawing" Target="../drawings/vmlDrawing34.vml"/><Relationship Id="rId2"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91.bin"/><Relationship Id="rId4" Type="http://schemas.openxmlformats.org/officeDocument/2006/relationships/image" Target="../media/image32.emf"/><Relationship Id="rId1" Type="http://schemas.openxmlformats.org/officeDocument/2006/relationships/vmlDrawing" Target="../drawings/vmlDrawing35.vml"/><Relationship Id="rId2"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92.bin"/><Relationship Id="rId4" Type="http://schemas.openxmlformats.org/officeDocument/2006/relationships/image" Target="../media/image33.emf"/><Relationship Id="rId1" Type="http://schemas.openxmlformats.org/officeDocument/2006/relationships/vmlDrawing" Target="../drawings/vmlDrawing36.vml"/><Relationship Id="rId2"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8.xml"/><Relationship Id="rId4" Type="http://schemas.openxmlformats.org/officeDocument/2006/relationships/oleObject" Target="../embeddings/oleObject93.bin"/><Relationship Id="rId5" Type="http://schemas.openxmlformats.org/officeDocument/2006/relationships/image" Target="../media/image34.emf"/><Relationship Id="rId6" Type="http://schemas.openxmlformats.org/officeDocument/2006/relationships/oleObject" Target="../embeddings/oleObject94.bin"/><Relationship Id="rId7" Type="http://schemas.openxmlformats.org/officeDocument/2006/relationships/image" Target="../media/image35.emf"/><Relationship Id="rId8" Type="http://schemas.openxmlformats.org/officeDocument/2006/relationships/oleObject" Target="../embeddings/oleObject95.bin"/><Relationship Id="rId9" Type="http://schemas.openxmlformats.org/officeDocument/2006/relationships/image" Target="../media/image36.emf"/><Relationship Id="rId10" Type="http://schemas.openxmlformats.org/officeDocument/2006/relationships/oleObject" Target="../embeddings/oleObject96.bin"/><Relationship Id="rId11" Type="http://schemas.openxmlformats.org/officeDocument/2006/relationships/image" Target="../media/image37.emf"/><Relationship Id="rId1" Type="http://schemas.openxmlformats.org/officeDocument/2006/relationships/vmlDrawing" Target="../drawings/vmlDrawing37.vml"/><Relationship Id="rId2"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1" Type="http://schemas.openxmlformats.org/officeDocument/2006/relationships/image" Target="../media/image37.emf"/><Relationship Id="rId12" Type="http://schemas.openxmlformats.org/officeDocument/2006/relationships/oleObject" Target="../embeddings/oleObject101.bin"/><Relationship Id="rId13" Type="http://schemas.openxmlformats.org/officeDocument/2006/relationships/image" Target="../media/image38.emf"/><Relationship Id="rId1" Type="http://schemas.openxmlformats.org/officeDocument/2006/relationships/vmlDrawing" Target="../drawings/vmlDrawing38.vml"/><Relationship Id="rId2" Type="http://schemas.openxmlformats.org/officeDocument/2006/relationships/slideLayout" Target="../slideLayouts/slideLayout2.xml"/><Relationship Id="rId3" Type="http://schemas.openxmlformats.org/officeDocument/2006/relationships/notesSlide" Target="../notesSlides/notesSlide69.xml"/><Relationship Id="rId4" Type="http://schemas.openxmlformats.org/officeDocument/2006/relationships/oleObject" Target="../embeddings/oleObject97.bin"/><Relationship Id="rId5" Type="http://schemas.openxmlformats.org/officeDocument/2006/relationships/image" Target="../media/image34.emf"/><Relationship Id="rId6" Type="http://schemas.openxmlformats.org/officeDocument/2006/relationships/oleObject" Target="../embeddings/oleObject98.bin"/><Relationship Id="rId7" Type="http://schemas.openxmlformats.org/officeDocument/2006/relationships/image" Target="../media/image35.emf"/><Relationship Id="rId8" Type="http://schemas.openxmlformats.org/officeDocument/2006/relationships/oleObject" Target="../embeddings/oleObject99.bin"/><Relationship Id="rId9" Type="http://schemas.openxmlformats.org/officeDocument/2006/relationships/image" Target="../media/image36.emf"/><Relationship Id="rId10" Type="http://schemas.openxmlformats.org/officeDocument/2006/relationships/oleObject" Target="../embeddings/oleObject100.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1" Type="http://schemas.openxmlformats.org/officeDocument/2006/relationships/image" Target="../media/image37.emf"/><Relationship Id="rId12" Type="http://schemas.openxmlformats.org/officeDocument/2006/relationships/oleObject" Target="../embeddings/oleObject106.bin"/><Relationship Id="rId13" Type="http://schemas.openxmlformats.org/officeDocument/2006/relationships/image" Target="../media/image39.emf"/><Relationship Id="rId1" Type="http://schemas.openxmlformats.org/officeDocument/2006/relationships/vmlDrawing" Target="../drawings/vmlDrawing39.vml"/><Relationship Id="rId2" Type="http://schemas.openxmlformats.org/officeDocument/2006/relationships/slideLayout" Target="../slideLayouts/slideLayout2.xml"/><Relationship Id="rId3" Type="http://schemas.openxmlformats.org/officeDocument/2006/relationships/notesSlide" Target="../notesSlides/notesSlide70.xml"/><Relationship Id="rId4" Type="http://schemas.openxmlformats.org/officeDocument/2006/relationships/oleObject" Target="../embeddings/oleObject102.bin"/><Relationship Id="rId5" Type="http://schemas.openxmlformats.org/officeDocument/2006/relationships/image" Target="../media/image34.emf"/><Relationship Id="rId6" Type="http://schemas.openxmlformats.org/officeDocument/2006/relationships/oleObject" Target="../embeddings/oleObject103.bin"/><Relationship Id="rId7" Type="http://schemas.openxmlformats.org/officeDocument/2006/relationships/image" Target="../media/image35.emf"/><Relationship Id="rId8" Type="http://schemas.openxmlformats.org/officeDocument/2006/relationships/oleObject" Target="../embeddings/oleObject104.bin"/><Relationship Id="rId9" Type="http://schemas.openxmlformats.org/officeDocument/2006/relationships/image" Target="../media/image36.emf"/><Relationship Id="rId10" Type="http://schemas.openxmlformats.org/officeDocument/2006/relationships/oleObject" Target="../embeddings/oleObject105.bin"/></Relationships>
</file>

<file path=ppt/slides/_rels/slide9.xml.rels><?xml version="1.0" encoding="UTF-8" standalone="yes"?>
<Relationships xmlns="http://schemas.openxmlformats.org/package/2006/relationships"><Relationship Id="rId11" Type="http://schemas.openxmlformats.org/officeDocument/2006/relationships/image" Target="../media/image12.emf"/><Relationship Id="rId12" Type="http://schemas.openxmlformats.org/officeDocument/2006/relationships/oleObject" Target="../embeddings/oleObject25.bin"/><Relationship Id="rId13" Type="http://schemas.openxmlformats.org/officeDocument/2006/relationships/image" Target="../media/image13.emf"/><Relationship Id="rId14" Type="http://schemas.openxmlformats.org/officeDocument/2006/relationships/oleObject" Target="../embeddings/oleObject26.bin"/><Relationship Id="rId15" Type="http://schemas.openxmlformats.org/officeDocument/2006/relationships/image" Target="../media/image10.emf"/><Relationship Id="rId16" Type="http://schemas.openxmlformats.org/officeDocument/2006/relationships/oleObject" Target="../embeddings/oleObject27.bin"/><Relationship Id="rId17" Type="http://schemas.openxmlformats.org/officeDocument/2006/relationships/image" Target="../media/image6.e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oleObject" Target="../embeddings/oleObject21.bin"/><Relationship Id="rId5" Type="http://schemas.openxmlformats.org/officeDocument/2006/relationships/image" Target="../media/image7.emf"/><Relationship Id="rId6" Type="http://schemas.openxmlformats.org/officeDocument/2006/relationships/oleObject" Target="../embeddings/oleObject22.bin"/><Relationship Id="rId7" Type="http://schemas.openxmlformats.org/officeDocument/2006/relationships/image" Target="../media/image9.emf"/><Relationship Id="rId8" Type="http://schemas.openxmlformats.org/officeDocument/2006/relationships/oleObject" Target="../embeddings/oleObject23.bin"/><Relationship Id="rId9" Type="http://schemas.openxmlformats.org/officeDocument/2006/relationships/image" Target="../media/image11.emf"/><Relationship Id="rId10" Type="http://schemas.openxmlformats.org/officeDocument/2006/relationships/oleObject" Target="../embeddings/oleObject2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Computational Fuzzy Extractors</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i="1" dirty="0" smtClean="0">
                <a:solidFill>
                  <a:schemeClr val="tx1"/>
                </a:solidFill>
              </a:rPr>
              <a:t>Benjamin Fuller</a:t>
            </a:r>
            <a:r>
              <a:rPr lang="en-US" altLang="en-US" sz="2400" dirty="0" smtClean="0">
                <a:solidFill>
                  <a:srgbClr val="000000"/>
                </a:solidFill>
              </a:rPr>
              <a:t>, </a:t>
            </a:r>
            <a:r>
              <a:rPr lang="en-US" altLang="en-US" sz="2400" dirty="0" err="1" smtClean="0">
                <a:solidFill>
                  <a:srgbClr val="000000"/>
                </a:solidFill>
              </a:rPr>
              <a:t>Xianrui</a:t>
            </a:r>
            <a:r>
              <a:rPr lang="en-US" altLang="en-US" sz="2400" dirty="0" smtClean="0">
                <a:solidFill>
                  <a:srgbClr val="000000"/>
                </a:solidFill>
              </a:rPr>
              <a:t> </a:t>
            </a:r>
            <a:r>
              <a:rPr lang="en-US" altLang="en-US" sz="2400" dirty="0" err="1" smtClean="0">
                <a:solidFill>
                  <a:srgbClr val="000000"/>
                </a:solidFill>
              </a:rPr>
              <a:t>Meng</a:t>
            </a:r>
            <a:r>
              <a:rPr lang="en-US" altLang="en-US" sz="2400" dirty="0" smtClean="0">
                <a:solidFill>
                  <a:srgbClr val="000000"/>
                </a:solidFill>
              </a:rPr>
              <a:t>, and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May 16, 2013</a:t>
            </a:r>
            <a:endParaRPr lang="en-US" altLang="en-US" sz="2000" dirty="0">
              <a:solidFill>
                <a:schemeClr val="tx1"/>
              </a:solidFill>
            </a:endParaRPr>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Entropy Loss From Fuzzy Extractors</a:t>
            </a:r>
            <a:endParaRPr lang="en-US" dirty="0"/>
          </a:p>
        </p:txBody>
      </p:sp>
      <p:sp>
        <p:nvSpPr>
          <p:cNvPr id="3" name="Content Placeholder 2"/>
          <p:cNvSpPr>
            <a:spLocks noGrp="1"/>
          </p:cNvSpPr>
          <p:nvPr>
            <p:ph idx="1"/>
          </p:nvPr>
        </p:nvSpPr>
        <p:spPr>
          <a:xfrm>
            <a:off x="475488" y="1274372"/>
            <a:ext cx="4096512" cy="5093398"/>
          </a:xfrm>
        </p:spPr>
        <p:txBody>
          <a:bodyPr>
            <a:normAutofit fontScale="62500" lnSpcReduction="20000"/>
          </a:bodyPr>
          <a:lstStyle/>
          <a:p>
            <a:r>
              <a:rPr lang="en-US" dirty="0" smtClean="0"/>
              <a:t>Most biometrics have </a:t>
            </a:r>
            <a:br>
              <a:rPr lang="en-US" dirty="0" smtClean="0"/>
            </a:br>
            <a:r>
              <a:rPr lang="en-US" i="1" dirty="0" smtClean="0">
                <a:latin typeface="Times New Roman"/>
                <a:cs typeface="Times New Roman"/>
              </a:rPr>
              <a:t>100-200</a:t>
            </a:r>
            <a:r>
              <a:rPr lang="en-US" dirty="0" smtClean="0"/>
              <a:t> bits of entropy</a:t>
            </a:r>
            <a:br>
              <a:rPr lang="en-US" dirty="0" smtClean="0"/>
            </a:br>
            <a:r>
              <a:rPr lang="en-US" sz="2900" dirty="0" smtClean="0"/>
              <a:t>[RathaConnellBolle2001]</a:t>
            </a:r>
            <a:endParaRPr lang="en-US" dirty="0" smtClean="0"/>
          </a:p>
          <a:p>
            <a:endParaRPr lang="en-US" dirty="0"/>
          </a:p>
          <a:p>
            <a:r>
              <a:rPr lang="en-US" dirty="0" smtClean="0"/>
              <a:t>Entropy loss is considered in information-theoretic setting </a:t>
            </a:r>
            <a:br>
              <a:rPr lang="en-US" dirty="0" smtClean="0"/>
            </a:br>
            <a:r>
              <a:rPr lang="en-US" dirty="0" smtClean="0"/>
              <a:t>(all powerful adversary)</a:t>
            </a:r>
          </a:p>
          <a:p>
            <a:endParaRPr lang="en-US" dirty="0" smtClean="0"/>
          </a:p>
          <a:p>
            <a:r>
              <a:rPr lang="en-US" dirty="0" smtClean="0"/>
              <a:t>Fuzzy extractors have two losses:</a:t>
            </a:r>
            <a:endParaRPr lang="en-US" dirty="0"/>
          </a:p>
          <a:p>
            <a:pPr lvl="1"/>
            <a:r>
              <a:rPr lang="en-US" dirty="0" smtClean="0"/>
              <a:t>Secure sketches lose at least the error correcting capability of the code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t> </a:t>
            </a:r>
          </a:p>
          <a:p>
            <a:pPr lvl="2"/>
            <a:r>
              <a:rPr lang="en-US" dirty="0" smtClean="0"/>
              <a:t>For error rates of </a:t>
            </a:r>
            <a:r>
              <a:rPr lang="en-US" dirty="0" smtClean="0">
                <a:latin typeface="Times New Roman"/>
                <a:cs typeface="Times New Roman"/>
              </a:rPr>
              <a:t>20</a:t>
            </a:r>
            <a:r>
              <a:rPr lang="en-US" i="1" dirty="0" smtClean="0">
                <a:latin typeface="Times New Roman"/>
                <a:cs typeface="Times New Roman"/>
              </a:rPr>
              <a:t>%</a:t>
            </a:r>
            <a:r>
              <a:rPr lang="en-US" dirty="0" smtClean="0"/>
              <a:t>, </a:t>
            </a:r>
            <a:br>
              <a:rPr lang="en-US" dirty="0" smtClean="0"/>
            </a:br>
            <a:r>
              <a:rPr lang="en-US" dirty="0" smtClean="0"/>
              <a:t>lose at least </a:t>
            </a:r>
            <a:r>
              <a:rPr lang="en-US" dirty="0" smtClean="0">
                <a:latin typeface="Times New Roman"/>
                <a:cs typeface="Times New Roman"/>
              </a:rPr>
              <a:t>40</a:t>
            </a:r>
            <a:r>
              <a:rPr lang="en-US" dirty="0" smtClean="0"/>
              <a:t> bits.</a:t>
            </a:r>
          </a:p>
          <a:p>
            <a:pPr lvl="1"/>
            <a:r>
              <a:rPr lang="en-US" dirty="0" smtClean="0"/>
              <a:t>Randomness extractors lose </a:t>
            </a:r>
            <a:br>
              <a:rPr lang="en-US" dirty="0" smtClean="0"/>
            </a:br>
            <a:r>
              <a:rPr lang="en-US" dirty="0" smtClean="0">
                <a:latin typeface="Times New Roman"/>
                <a:cs typeface="Times New Roman"/>
              </a:rPr>
              <a:t>2log (1</a:t>
            </a:r>
            <a:r>
              <a:rPr lang="en-US" i="1" dirty="0" smtClean="0">
                <a:latin typeface="Times New Roman"/>
                <a:cs typeface="Times New Roman"/>
              </a:rPr>
              <a:t>/</a:t>
            </a:r>
            <a:r>
              <a:rPr lang="en-US" i="1" dirty="0" err="1" smtClean="0">
                <a:latin typeface="Times New Roman"/>
                <a:cs typeface="Times New Roman"/>
              </a:rPr>
              <a:t>ε</a:t>
            </a:r>
            <a:r>
              <a:rPr lang="en-US" dirty="0" smtClean="0">
                <a:latin typeface="Times New Roman"/>
                <a:cs typeface="Times New Roman"/>
              </a:rPr>
              <a:t>)</a:t>
            </a:r>
            <a:r>
              <a:rPr lang="en-US" dirty="0" smtClean="0"/>
              <a:t> or between </a:t>
            </a:r>
            <a:r>
              <a:rPr lang="en-US" dirty="0" smtClean="0">
                <a:latin typeface="Times New Roman"/>
                <a:cs typeface="Times New Roman"/>
              </a:rPr>
              <a:t>60</a:t>
            </a:r>
            <a:r>
              <a:rPr lang="en-US" i="1" dirty="0" smtClean="0">
                <a:latin typeface="Times New Roman"/>
                <a:cs typeface="Times New Roman"/>
              </a:rPr>
              <a:t>-</a:t>
            </a:r>
            <a:r>
              <a:rPr lang="en-US" dirty="0" smtClean="0">
                <a:latin typeface="Times New Roman"/>
                <a:cs typeface="Times New Roman"/>
              </a:rPr>
              <a:t>100</a:t>
            </a:r>
            <a:r>
              <a:rPr lang="en-US" dirty="0" smtClean="0"/>
              <a:t> bits</a:t>
            </a:r>
          </a:p>
          <a:p>
            <a:endParaRPr lang="en-US" dirty="0" smtClean="0"/>
          </a:p>
          <a:p>
            <a:r>
              <a:rPr lang="en-US" dirty="0" smtClean="0">
                <a:solidFill>
                  <a:schemeClr val="bg1"/>
                </a:solidFill>
              </a:rPr>
              <a:t>After these losses the key may be too short to be useful: </a:t>
            </a:r>
            <a:r>
              <a:rPr lang="en-US" dirty="0" smtClean="0">
                <a:solidFill>
                  <a:schemeClr val="bg1"/>
                </a:solidFill>
                <a:latin typeface="Times New Roman"/>
                <a:cs typeface="Times New Roman"/>
              </a:rPr>
              <a:t>30</a:t>
            </a:r>
            <a:r>
              <a:rPr lang="en-US" i="1" dirty="0" smtClean="0">
                <a:solidFill>
                  <a:schemeClr val="bg1"/>
                </a:solidFill>
                <a:latin typeface="Times New Roman"/>
                <a:cs typeface="Times New Roman"/>
              </a:rPr>
              <a:t>-</a:t>
            </a:r>
            <a:r>
              <a:rPr lang="en-US" dirty="0" smtClean="0">
                <a:solidFill>
                  <a:schemeClr val="bg1"/>
                </a:solidFill>
                <a:latin typeface="Times New Roman"/>
                <a:cs typeface="Times New Roman"/>
              </a:rPr>
              <a:t>60</a:t>
            </a:r>
            <a:r>
              <a:rPr lang="en-US" dirty="0" smtClean="0">
                <a:solidFill>
                  <a:schemeClr val="bg1"/>
                </a:solidFill>
              </a:rPr>
              <a:t> bits</a:t>
            </a:r>
            <a:endParaRPr lang="en-US" dirty="0">
              <a:solidFill>
                <a:schemeClr val="bg1"/>
              </a:solidFill>
            </a:endParaRPr>
          </a:p>
        </p:txBody>
      </p:sp>
      <p:sp>
        <p:nvSpPr>
          <p:cNvPr id="4" name="Rectangle 36"/>
          <p:cNvSpPr>
            <a:spLocks noChangeArrowheads="1"/>
          </p:cNvSpPr>
          <p:nvPr/>
        </p:nvSpPr>
        <p:spPr bwMode="auto">
          <a:xfrm>
            <a:off x="4572000" y="1316736"/>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r>
              <a:rPr lang="en-US" dirty="0"/>
              <a:t>After these losses the key may be too short to be useful: </a:t>
            </a:r>
            <a:r>
              <a:rPr lang="en-US" dirty="0">
                <a:latin typeface="Times New Roman"/>
                <a:cs typeface="Times New Roman"/>
              </a:rPr>
              <a:t>30</a:t>
            </a:r>
            <a:r>
              <a:rPr lang="en-US" i="1" dirty="0">
                <a:latin typeface="Times New Roman"/>
                <a:cs typeface="Times New Roman"/>
              </a:rPr>
              <a:t>-</a:t>
            </a:r>
            <a:r>
              <a:rPr lang="en-US" dirty="0">
                <a:latin typeface="Times New Roman"/>
                <a:cs typeface="Times New Roman"/>
              </a:rPr>
              <a:t>60</a:t>
            </a:r>
            <a:r>
              <a:rPr lang="en-US" dirty="0"/>
              <a:t> bits</a:t>
            </a:r>
          </a:p>
        </p:txBody>
      </p:sp>
      <p:sp>
        <p:nvSpPr>
          <p:cNvPr id="5" name="TextBox 4"/>
          <p:cNvSpPr txBox="1"/>
          <p:nvPr/>
        </p:nvSpPr>
        <p:spPr>
          <a:xfrm>
            <a:off x="4455129" y="3094181"/>
            <a:ext cx="3541053" cy="830997"/>
          </a:xfrm>
          <a:prstGeom prst="rect">
            <a:avLst/>
          </a:prstGeom>
          <a:noFill/>
        </p:spPr>
        <p:txBody>
          <a:bodyPr wrap="none" rtlCol="0">
            <a:spAutoFit/>
          </a:bodyPr>
          <a:lstStyle/>
          <a:p>
            <a:r>
              <a:rPr lang="en-US" sz="4800" dirty="0" smtClean="0"/>
              <a:t>Futz with this</a:t>
            </a:r>
            <a:endParaRPr lang="en-US" sz="4800" dirty="0"/>
          </a:p>
        </p:txBody>
      </p:sp>
    </p:spTree>
    <p:extLst>
      <p:ext uri="{BB962C8B-B14F-4D97-AF65-F5344CB8AC3E}">
        <p14:creationId xmlns:p14="http://schemas.microsoft.com/office/powerpoint/2010/main" val="3298252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Entropy Loss From Fuzzy Extractors</a:t>
            </a:r>
            <a:endParaRPr lang="en-US" dirty="0"/>
          </a:p>
        </p:txBody>
      </p:sp>
      <p:sp>
        <p:nvSpPr>
          <p:cNvPr id="3" name="Content Placeholder 2"/>
          <p:cNvSpPr>
            <a:spLocks noGrp="1"/>
          </p:cNvSpPr>
          <p:nvPr>
            <p:ph idx="1"/>
          </p:nvPr>
        </p:nvSpPr>
        <p:spPr>
          <a:xfrm>
            <a:off x="475488" y="1274372"/>
            <a:ext cx="4096512" cy="5093398"/>
          </a:xfrm>
        </p:spPr>
        <p:txBody>
          <a:bodyPr>
            <a:normAutofit fontScale="62500" lnSpcReduction="20000"/>
          </a:bodyPr>
          <a:lstStyle/>
          <a:p>
            <a:r>
              <a:rPr lang="en-US" dirty="0" smtClean="0"/>
              <a:t>Most biometrics have </a:t>
            </a:r>
            <a:br>
              <a:rPr lang="en-US" dirty="0" smtClean="0"/>
            </a:br>
            <a:r>
              <a:rPr lang="en-US" i="1" dirty="0" smtClean="0">
                <a:latin typeface="Times New Roman"/>
                <a:cs typeface="Times New Roman"/>
              </a:rPr>
              <a:t>100-200</a:t>
            </a:r>
            <a:r>
              <a:rPr lang="en-US" dirty="0" smtClean="0"/>
              <a:t> bits of entropy</a:t>
            </a:r>
            <a:br>
              <a:rPr lang="en-US" dirty="0" smtClean="0"/>
            </a:br>
            <a:r>
              <a:rPr lang="en-US" sz="2900" dirty="0" smtClean="0"/>
              <a:t>[RathaConnellBolle2001]</a:t>
            </a:r>
            <a:endParaRPr lang="en-US" dirty="0" smtClean="0"/>
          </a:p>
          <a:p>
            <a:endParaRPr lang="en-US" dirty="0"/>
          </a:p>
          <a:p>
            <a:r>
              <a:rPr lang="en-US" dirty="0" smtClean="0"/>
              <a:t>Entropy loss is considered in information-theoretic setting </a:t>
            </a:r>
            <a:br>
              <a:rPr lang="en-US" dirty="0" smtClean="0"/>
            </a:br>
            <a:r>
              <a:rPr lang="en-US" dirty="0" smtClean="0"/>
              <a:t>(all powerful adversary)</a:t>
            </a:r>
          </a:p>
          <a:p>
            <a:endParaRPr lang="en-US" dirty="0" smtClean="0"/>
          </a:p>
          <a:p>
            <a:r>
              <a:rPr lang="en-US" dirty="0" smtClean="0"/>
              <a:t>Fuzzy extractors have two losses:</a:t>
            </a:r>
            <a:endParaRPr lang="en-US" dirty="0"/>
          </a:p>
          <a:p>
            <a:pPr lvl="1"/>
            <a:r>
              <a:rPr lang="en-US" dirty="0" smtClean="0"/>
              <a:t>Secure sketches lose at least the error correcting capability of the code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t> </a:t>
            </a:r>
          </a:p>
          <a:p>
            <a:pPr lvl="2"/>
            <a:r>
              <a:rPr lang="en-US" dirty="0" smtClean="0"/>
              <a:t>For error rates of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20</a:t>
            </a:r>
            <a:r>
              <a:rPr lang="en-US" i="1" dirty="0" smtClean="0">
                <a:latin typeface="Times New Roman"/>
                <a:cs typeface="Times New Roman"/>
              </a:rPr>
              <a:t>%</a:t>
            </a:r>
            <a:r>
              <a:rPr lang="en-US" dirty="0" smtClean="0"/>
              <a:t>, equates to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40</a:t>
            </a:r>
            <a:r>
              <a:rPr lang="en-US" dirty="0" smtClean="0"/>
              <a:t> bits.</a:t>
            </a:r>
          </a:p>
          <a:p>
            <a:pPr lvl="1"/>
            <a:r>
              <a:rPr lang="en-US" dirty="0" smtClean="0"/>
              <a:t>Randomness extractors lose </a:t>
            </a:r>
            <a:br>
              <a:rPr lang="en-US" dirty="0" smtClean="0"/>
            </a:br>
            <a:r>
              <a:rPr lang="en-US" dirty="0" smtClean="0">
                <a:latin typeface="Times New Roman"/>
                <a:cs typeface="Times New Roman"/>
              </a:rPr>
              <a:t>2log (1</a:t>
            </a:r>
            <a:r>
              <a:rPr lang="en-US" i="1" dirty="0" smtClean="0">
                <a:latin typeface="Times New Roman"/>
                <a:cs typeface="Times New Roman"/>
              </a:rPr>
              <a:t>/</a:t>
            </a:r>
            <a:r>
              <a:rPr lang="en-US" i="1" dirty="0" err="1" smtClean="0">
                <a:latin typeface="Times New Roman"/>
                <a:cs typeface="Times New Roman"/>
              </a:rPr>
              <a:t>ε</a:t>
            </a:r>
            <a:r>
              <a:rPr lang="en-US" dirty="0" smtClean="0">
                <a:latin typeface="Times New Roman"/>
                <a:cs typeface="Times New Roman"/>
              </a:rPr>
              <a:t>)</a:t>
            </a:r>
            <a:r>
              <a:rPr lang="en-US" dirty="0" smtClean="0"/>
              <a:t> or between </a:t>
            </a:r>
            <a:r>
              <a:rPr lang="en-US" dirty="0" smtClean="0">
                <a:latin typeface="Times New Roman"/>
                <a:cs typeface="Times New Roman"/>
              </a:rPr>
              <a:t>60</a:t>
            </a:r>
            <a:r>
              <a:rPr lang="en-US" i="1" dirty="0" smtClean="0">
                <a:latin typeface="Times New Roman"/>
                <a:cs typeface="Times New Roman"/>
              </a:rPr>
              <a:t>-</a:t>
            </a:r>
            <a:r>
              <a:rPr lang="en-US" dirty="0" smtClean="0">
                <a:latin typeface="Times New Roman"/>
                <a:cs typeface="Times New Roman"/>
              </a:rPr>
              <a:t>100</a:t>
            </a:r>
            <a:r>
              <a:rPr lang="en-US" dirty="0" smtClean="0"/>
              <a:t> bits</a:t>
            </a:r>
          </a:p>
          <a:p>
            <a:endParaRPr lang="en-US" dirty="0" smtClean="0"/>
          </a:p>
          <a:p>
            <a:r>
              <a:rPr lang="en-US" dirty="0" smtClean="0">
                <a:solidFill>
                  <a:srgbClr val="FFFFFF"/>
                </a:solidFill>
              </a:rPr>
              <a:t>After these losses the key may be too short to be useful: </a:t>
            </a:r>
            <a:r>
              <a:rPr lang="en-US" dirty="0" smtClean="0">
                <a:solidFill>
                  <a:srgbClr val="FFFFFF"/>
                </a:solidFill>
                <a:latin typeface="Times New Roman"/>
                <a:cs typeface="Times New Roman"/>
              </a:rPr>
              <a:t>30</a:t>
            </a:r>
            <a:r>
              <a:rPr lang="en-US" i="1" dirty="0" smtClean="0">
                <a:solidFill>
                  <a:srgbClr val="FFFFFF"/>
                </a:solidFill>
                <a:latin typeface="Times New Roman"/>
                <a:cs typeface="Times New Roman"/>
              </a:rPr>
              <a:t>-</a:t>
            </a:r>
            <a:r>
              <a:rPr lang="en-US" dirty="0" smtClean="0">
                <a:solidFill>
                  <a:srgbClr val="FFFFFF"/>
                </a:solidFill>
                <a:latin typeface="Times New Roman"/>
                <a:cs typeface="Times New Roman"/>
              </a:rPr>
              <a:t>60</a:t>
            </a:r>
            <a:r>
              <a:rPr lang="en-US" dirty="0" smtClean="0">
                <a:solidFill>
                  <a:srgbClr val="FFFFFF"/>
                </a:solidFill>
              </a:rPr>
              <a:t> bits</a:t>
            </a:r>
            <a:endParaRPr lang="en-US" dirty="0">
              <a:solidFill>
                <a:srgbClr val="FFFFFF"/>
              </a:solidFill>
            </a:endParaRPr>
          </a:p>
        </p:txBody>
      </p:sp>
      <p:sp>
        <p:nvSpPr>
          <p:cNvPr id="4" name="Rectangle 36"/>
          <p:cNvSpPr>
            <a:spLocks noChangeArrowheads="1"/>
          </p:cNvSpPr>
          <p:nvPr/>
        </p:nvSpPr>
        <p:spPr bwMode="auto">
          <a:xfrm>
            <a:off x="4572000" y="1320171"/>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Can we eliminate either of these  </a:t>
            </a:r>
            <a:br>
              <a:rPr lang="en-US" sz="1800" b="1" dirty="0" smtClean="0"/>
            </a:br>
            <a:r>
              <a:rPr lang="en-US" sz="1800" b="1" dirty="0" smtClean="0"/>
              <a:t>entropy losses?</a:t>
            </a:r>
            <a:endParaRPr lang="en-US" sz="1800" b="1" dirty="0"/>
          </a:p>
        </p:txBody>
      </p:sp>
      <p:sp>
        <p:nvSpPr>
          <p:cNvPr id="6" name="Rectangle 36"/>
          <p:cNvSpPr>
            <a:spLocks noChangeArrowheads="1"/>
          </p:cNvSpPr>
          <p:nvPr/>
        </p:nvSpPr>
        <p:spPr bwMode="auto">
          <a:xfrm>
            <a:off x="4572000" y="4899572"/>
            <a:ext cx="4267200" cy="14989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Fuzzy Extractors and Secure Sketches </a:t>
            </a:r>
            <a:r>
              <a:rPr lang="en-US" b="1" dirty="0" smtClean="0"/>
              <a:t>consider unbounded adversaries. </a:t>
            </a:r>
            <a:br>
              <a:rPr lang="en-US" b="1" dirty="0" smtClean="0"/>
            </a:br>
            <a:r>
              <a:rPr lang="en-US" b="1" dirty="0" smtClean="0"/>
              <a:t/>
            </a:r>
            <a:br>
              <a:rPr lang="en-US" b="1" dirty="0" smtClean="0"/>
            </a:br>
            <a:r>
              <a:rPr lang="en-US" b="1" dirty="0" smtClean="0"/>
              <a:t>Can we do better in the </a:t>
            </a:r>
            <a:br>
              <a:rPr lang="en-US" b="1" dirty="0" smtClean="0"/>
            </a:br>
            <a:r>
              <a:rPr lang="en-US" b="1" dirty="0" smtClean="0"/>
              <a:t>computational setting?</a:t>
            </a:r>
            <a:endParaRPr lang="en-US" sz="1800" b="1" dirty="0"/>
          </a:p>
        </p:txBody>
      </p:sp>
      <p:sp>
        <p:nvSpPr>
          <p:cNvPr id="5" name="Rectangle 36"/>
          <p:cNvSpPr>
            <a:spLocks noChangeArrowheads="1"/>
          </p:cNvSpPr>
          <p:nvPr/>
        </p:nvSpPr>
        <p:spPr bwMode="auto">
          <a:xfrm>
            <a:off x="4572000" y="2614572"/>
            <a:ext cx="4267200" cy="194472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a:t>
            </a:r>
            <a:r>
              <a:rPr lang="en-US" b="1" dirty="0" err="1" smtClean="0"/>
              <a:t>DodisOstrovskyReyzinSmith</a:t>
            </a:r>
            <a:r>
              <a:rPr lang="en-US" b="1" dirty="0" smtClean="0"/>
              <a:t>]</a:t>
            </a:r>
          </a:p>
          <a:p>
            <a:pPr algn="ctr">
              <a:defRPr/>
            </a:pPr>
            <a:endParaRPr lang="en-US" b="1" dirty="0"/>
          </a:p>
          <a:p>
            <a:pPr>
              <a:defRPr/>
            </a:pPr>
            <a:r>
              <a:rPr lang="en-US" sz="1800" b="1" dirty="0" smtClean="0"/>
              <a:t>Secure Sketch          Code (correc</a:t>
            </a:r>
            <a:r>
              <a:rPr lang="en-US" b="1" dirty="0" smtClean="0"/>
              <a:t>ts 				         random errors)</a:t>
            </a:r>
          </a:p>
          <a:p>
            <a:pPr>
              <a:defRPr/>
            </a:pPr>
            <a:endParaRPr lang="en-US" b="1" dirty="0" smtClean="0"/>
          </a:p>
          <a:p>
            <a:pPr>
              <a:defRPr/>
            </a:pPr>
            <a:r>
              <a:rPr lang="en-US" sz="1800" b="1" dirty="0" smtClean="0"/>
              <a:t>Means </a:t>
            </a:r>
            <a:r>
              <a:rPr lang="en-US" sz="1800" i="1" dirty="0" smtClean="0">
                <a:latin typeface="Times New Roman"/>
                <a:cs typeface="Times New Roman"/>
              </a:rPr>
              <a:t>k</a:t>
            </a:r>
            <a:r>
              <a:rPr lang="en-US" dirty="0">
                <a:latin typeface="Times New Roman"/>
                <a:cs typeface="Times New Roman"/>
              </a:rPr>
              <a:t>−</a:t>
            </a:r>
            <a:r>
              <a:rPr lang="en-US" sz="1800" i="1" dirty="0" smtClean="0">
                <a:latin typeface="Times New Roman"/>
                <a:cs typeface="Times New Roman"/>
              </a:rPr>
              <a:t>k</a:t>
            </a:r>
            <a:r>
              <a:rPr lang="en-US" sz="1800" dirty="0" smtClean="0">
                <a:latin typeface="Times New Roman"/>
                <a:cs typeface="Times New Roman"/>
              </a:rPr>
              <a:t>’≥ </a:t>
            </a:r>
            <a:r>
              <a:rPr lang="en-US" sz="1800" dirty="0" err="1" smtClean="0">
                <a:latin typeface="Times New Roman"/>
                <a:cs typeface="Times New Roman"/>
              </a:rPr>
              <a:t>log|</a:t>
            </a:r>
            <a:r>
              <a:rPr lang="en-US" sz="1800" i="1" dirty="0" err="1" smtClean="0">
                <a:latin typeface="Times New Roman"/>
                <a:cs typeface="Times New Roman"/>
              </a:rPr>
              <a:t>B</a:t>
            </a:r>
            <a:r>
              <a:rPr lang="en-US" sz="1800" i="1" baseline="-25000" dirty="0" err="1" smtClean="0">
                <a:latin typeface="Times New Roman"/>
                <a:cs typeface="Times New Roman"/>
              </a:rPr>
              <a:t>dmax</a:t>
            </a:r>
            <a:r>
              <a:rPr lang="en-US" sz="1800" dirty="0" smtClean="0">
                <a:latin typeface="Times New Roman"/>
                <a:cs typeface="Times New Roman"/>
              </a:rPr>
              <a:t>|</a:t>
            </a:r>
            <a:r>
              <a:rPr lang="en-US" sz="1800" b="1" dirty="0" smtClean="0"/>
              <a:t> (Ball of radiu</a:t>
            </a:r>
            <a:r>
              <a:rPr lang="en-US" b="1" dirty="0" smtClean="0"/>
              <a:t>s </a:t>
            </a:r>
            <a:r>
              <a:rPr lang="en-US" i="1" dirty="0" err="1" smtClean="0">
                <a:latin typeface="Times New Roman"/>
                <a:cs typeface="Times New Roman"/>
              </a:rPr>
              <a:t>d</a:t>
            </a:r>
            <a:r>
              <a:rPr lang="en-US" i="1" baseline="-25000" dirty="0" err="1" smtClean="0">
                <a:latin typeface="Times New Roman"/>
                <a:cs typeface="Times New Roman"/>
              </a:rPr>
              <a:t>max</a:t>
            </a:r>
            <a:r>
              <a:rPr lang="en-US" b="1" dirty="0" smtClean="0"/>
              <a:t>)</a:t>
            </a:r>
            <a:endParaRPr lang="en-US" sz="1800" b="1" dirty="0"/>
          </a:p>
        </p:txBody>
      </p:sp>
      <p:graphicFrame>
        <p:nvGraphicFramePr>
          <p:cNvPr id="7" name="Object 6"/>
          <p:cNvGraphicFramePr>
            <a:graphicFrameLocks noChangeAspect="1"/>
          </p:cNvGraphicFramePr>
          <p:nvPr>
            <p:extLst>
              <p:ext uri="{D42A27DB-BD31-4B8C-83A1-F6EECF244321}">
                <p14:modId xmlns:p14="http://schemas.microsoft.com/office/powerpoint/2010/main" val="397770174"/>
              </p:ext>
            </p:extLst>
          </p:nvPr>
        </p:nvGraphicFramePr>
        <p:xfrm>
          <a:off x="6007822" y="3344821"/>
          <a:ext cx="517525" cy="323850"/>
        </p:xfrm>
        <a:graphic>
          <a:graphicData uri="http://schemas.openxmlformats.org/presentationml/2006/ole">
            <mc:AlternateContent xmlns:mc="http://schemas.openxmlformats.org/markup-compatibility/2006">
              <mc:Choice xmlns:v="urn:schemas-microsoft-com:vml" Requires="v">
                <p:oleObj spid="_x0000_s57477" name="Equation" r:id="rId4" imgW="203200" imgH="127000" progId="Equation.3">
                  <p:embed/>
                </p:oleObj>
              </mc:Choice>
              <mc:Fallback>
                <p:oleObj name="Equation" r:id="rId4" imgW="203200" imgH="127000" progId="Equation.3">
                  <p:embed/>
                  <p:pic>
                    <p:nvPicPr>
                      <p:cNvPr id="0" name=""/>
                      <p:cNvPicPr/>
                      <p:nvPr/>
                    </p:nvPicPr>
                    <p:blipFill>
                      <a:blip r:embed="rId5"/>
                      <a:stretch>
                        <a:fillRect/>
                      </a:stretch>
                    </p:blipFill>
                    <p:spPr>
                      <a:xfrm>
                        <a:off x="6007822" y="3344821"/>
                        <a:ext cx="517525" cy="323850"/>
                      </a:xfrm>
                      <a:prstGeom prst="rect">
                        <a:avLst/>
                      </a:prstGeom>
                    </p:spPr>
                  </p:pic>
                </p:oleObj>
              </mc:Fallback>
            </mc:AlternateContent>
          </a:graphicData>
        </a:graphic>
      </p:graphicFrame>
    </p:spTree>
    <p:extLst>
      <p:ext uri="{BB962C8B-B14F-4D97-AF65-F5344CB8AC3E}">
        <p14:creationId xmlns:p14="http://schemas.microsoft.com/office/powerpoint/2010/main" val="73025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fade">
                                      <p:cBhvr>
                                        <p:cTn id="12" dur="500"/>
                                        <p:tgtEl>
                                          <p:spTgt spid="5">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500"/>
                                        <p:tgtEl>
                                          <p:spTgt spid="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a:xfrm>
            <a:off x="457200" y="1600200"/>
            <a:ext cx="8534400" cy="4525963"/>
          </a:xfrm>
        </p:spPr>
        <p:txBody>
          <a:bodyPr>
            <a:normAutofit/>
          </a:bodyPr>
          <a:lstStyle/>
          <a:p>
            <a:r>
              <a:rPr lang="en-US" dirty="0" smtClean="0"/>
              <a:t>For secure sketches: NO</a:t>
            </a:r>
          </a:p>
          <a:p>
            <a:pPr lvl="1"/>
            <a:r>
              <a:rPr lang="en-US" dirty="0" smtClean="0"/>
              <a:t>Show that defining a secure sketch in computational setting does not improve entropy loss</a:t>
            </a:r>
          </a:p>
          <a:p>
            <a:endParaRPr lang="en-US" dirty="0"/>
          </a:p>
          <a:p>
            <a:r>
              <a:rPr lang="en-US" dirty="0" smtClean="0"/>
              <a:t>For fuzzy extractors: YES</a:t>
            </a:r>
          </a:p>
          <a:p>
            <a:pPr lvl="1"/>
            <a:r>
              <a:rPr lang="en-US" dirty="0" smtClean="0"/>
              <a:t>Construct a </a:t>
            </a:r>
            <a:r>
              <a:rPr lang="en-US" i="1" dirty="0" smtClean="0"/>
              <a:t>lossless</a:t>
            </a:r>
            <a:r>
              <a:rPr lang="en-US" dirty="0" smtClean="0"/>
              <a:t> computational Fuzzy Extractor based on the Learning with Errors (LWE) problem</a:t>
            </a:r>
          </a:p>
          <a:p>
            <a:pPr lvl="2"/>
            <a:r>
              <a:rPr lang="en-US" dirty="0" smtClean="0"/>
              <a:t>Extend hardness of LWE to case when some dimensions have known error</a:t>
            </a:r>
          </a:p>
          <a:p>
            <a:pPr lvl="1"/>
            <a:endParaRPr lang="en-US" dirty="0"/>
          </a:p>
        </p:txBody>
      </p:sp>
    </p:spTree>
    <p:extLst>
      <p:ext uri="{BB962C8B-B14F-4D97-AF65-F5344CB8AC3E}">
        <p14:creationId xmlns:p14="http://schemas.microsoft.com/office/powerpoint/2010/main" val="3970104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162"/>
            <a:ext cx="8229600" cy="1143000"/>
          </a:xfrm>
        </p:spPr>
        <p:txBody>
          <a:bodyPr/>
          <a:lstStyle/>
          <a:p>
            <a:r>
              <a:rPr lang="en-US" dirty="0" smtClean="0"/>
              <a:t>Computational Secure Sketches</a:t>
            </a:r>
            <a:endParaRPr lang="en-US" dirty="0"/>
          </a:p>
        </p:txBody>
      </p:sp>
      <p:sp>
        <p:nvSpPr>
          <p:cNvPr id="3" name="Content Placeholder 2"/>
          <p:cNvSpPr>
            <a:spLocks noGrp="1"/>
          </p:cNvSpPr>
          <p:nvPr>
            <p:ph idx="1"/>
          </p:nvPr>
        </p:nvSpPr>
        <p:spPr/>
        <p:txBody>
          <a:bodyPr>
            <a:normAutofit/>
          </a:bodyPr>
          <a:lstStyle/>
          <a:p>
            <a:r>
              <a:rPr lang="en-US" dirty="0"/>
              <a:t>Can we construct a secure sketch </a:t>
            </a:r>
            <a:r>
              <a:rPr lang="en-US" dirty="0" smtClean="0"/>
              <a:t>that provides little information about </a:t>
            </a:r>
            <a:r>
              <a:rPr lang="en-US" i="1" dirty="0" smtClean="0">
                <a:latin typeface="Times New Roman"/>
                <a:cs typeface="Times New Roman"/>
              </a:rPr>
              <a:t>w</a:t>
            </a:r>
            <a:r>
              <a:rPr lang="en-US" baseline="-25000" dirty="0" smtClean="0">
                <a:latin typeface="Times New Roman"/>
                <a:cs typeface="Times New Roman"/>
              </a:rPr>
              <a:t>0</a:t>
            </a:r>
            <a:r>
              <a:rPr lang="en-US" dirty="0" smtClean="0"/>
              <a:t> to computational adversaries?</a:t>
            </a:r>
            <a:endParaRPr lang="en-US" dirty="0"/>
          </a:p>
          <a:p>
            <a:endParaRPr lang="en-US" dirty="0" smtClean="0"/>
          </a:p>
          <a:p>
            <a:r>
              <a:rPr lang="en-US" dirty="0" smtClean="0"/>
              <a:t>Goal:</a:t>
            </a:r>
          </a:p>
          <a:p>
            <a:pPr marL="0" indent="0">
              <a:buNone/>
            </a:pPr>
            <a:r>
              <a:rPr lang="en-US" dirty="0">
                <a:latin typeface="Times New Roman"/>
                <a:cs typeface="Times New Roman"/>
              </a:rPr>
              <a:t>	</a:t>
            </a:r>
            <a:r>
              <a:rPr lang="en-US" dirty="0" err="1" smtClean="0">
                <a:latin typeface="Times New Roman"/>
                <a:cs typeface="Times New Roman"/>
              </a:rPr>
              <a:t>H</a:t>
            </a:r>
            <a:r>
              <a:rPr lang="en-US" baseline="30000" dirty="0" err="1" smtClean="0">
                <a:latin typeface="Times New Roman"/>
                <a:cs typeface="Times New Roman"/>
              </a:rPr>
              <a:t>comp</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&gt; H</a:t>
            </a:r>
            <a:r>
              <a:rPr lang="en-US" baseline="-25000" dirty="0" smtClean="0">
                <a:latin typeface="Times New Roman"/>
                <a:cs typeface="Times New Roman"/>
              </a:rPr>
              <a:t>∞</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a:t>
            </a:r>
          </a:p>
          <a:p>
            <a:endParaRPr lang="en-US" dirty="0"/>
          </a:p>
        </p:txBody>
      </p:sp>
      <p:sp>
        <p:nvSpPr>
          <p:cNvPr id="4" name="Rectangle 36"/>
          <p:cNvSpPr>
            <a:spLocks noChangeArrowheads="1"/>
          </p:cNvSpPr>
          <p:nvPr/>
        </p:nvSpPr>
        <p:spPr bwMode="auto">
          <a:xfrm>
            <a:off x="849747" y="5293486"/>
            <a:ext cx="4267200" cy="121815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Dealing with conditional entropy:</a:t>
            </a:r>
            <a:br>
              <a:rPr lang="en-US" sz="1800" b="1" dirty="0" smtClean="0"/>
            </a:br>
            <a:r>
              <a:rPr lang="en-US" sz="1800" b="1" dirty="0" smtClean="0"/>
              <a:t>the adversary has:</a:t>
            </a:r>
          </a:p>
          <a:p>
            <a:pPr marL="342900" indent="-342900">
              <a:buAutoNum type="arabicParenR"/>
              <a:defRPr/>
            </a:pPr>
            <a:r>
              <a:rPr lang="en-US" sz="1800" b="1" dirty="0" smtClean="0"/>
              <a:t>the value </a:t>
            </a:r>
            <a:r>
              <a:rPr lang="en-US" sz="1800" b="1" i="1" dirty="0" smtClean="0">
                <a:latin typeface="Times New Roman"/>
                <a:cs typeface="Times New Roman"/>
              </a:rPr>
              <a:t>p</a:t>
            </a:r>
            <a:r>
              <a:rPr lang="en-US" sz="1800" b="1" dirty="0" smtClean="0"/>
              <a:t>, </a:t>
            </a:r>
          </a:p>
          <a:p>
            <a:pPr marL="342900" indent="-342900">
              <a:buAutoNum type="arabicParenR"/>
              <a:defRPr/>
            </a:pPr>
            <a:r>
              <a:rPr lang="en-US" sz="1800" b="1" dirty="0" smtClean="0"/>
              <a:t>code of </a:t>
            </a:r>
            <a:r>
              <a:rPr lang="en-US" sz="1800" b="1" i="1" dirty="0" smtClean="0">
                <a:latin typeface="Times New Roman"/>
                <a:cs typeface="Times New Roman"/>
              </a:rPr>
              <a:t>Rec</a:t>
            </a:r>
            <a:endParaRPr lang="en-US" sz="1800" b="1" i="1" dirty="0">
              <a:latin typeface="Times New Roman"/>
              <a:cs typeface="Times New Roman"/>
            </a:endParaRPr>
          </a:p>
        </p:txBody>
      </p:sp>
    </p:spTree>
    <p:extLst>
      <p:ext uri="{BB962C8B-B14F-4D97-AF65-F5344CB8AC3E}">
        <p14:creationId xmlns:p14="http://schemas.microsoft.com/office/powerpoint/2010/main" val="12838469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lstStyle/>
          <a:p>
            <a:r>
              <a:rPr lang="en-US" dirty="0" smtClean="0"/>
              <a:t>HILL Secure Sketch</a:t>
            </a:r>
            <a:endParaRPr lang="en-US" dirty="0"/>
          </a:p>
        </p:txBody>
      </p:sp>
      <p:sp>
        <p:nvSpPr>
          <p:cNvPr id="3" name="Content Placeholder 2"/>
          <p:cNvSpPr>
            <a:spLocks noGrp="1"/>
          </p:cNvSpPr>
          <p:nvPr>
            <p:ph idx="1"/>
          </p:nvPr>
        </p:nvSpPr>
        <p:spPr/>
        <p:txBody>
          <a:bodyPr>
            <a:normAutofit/>
          </a:bodyPr>
          <a:lstStyle/>
          <a:p>
            <a:r>
              <a:rPr lang="en-US" dirty="0" smtClean="0"/>
              <a:t>Most natural requirement: </a:t>
            </a:r>
            <a:br>
              <a:rPr lang="en-US" dirty="0" smtClean="0"/>
            </a:b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 </a:t>
            </a:r>
            <a:r>
              <a:rPr lang="en-US" dirty="0" smtClean="0"/>
              <a:t>looks like it has high entropy.  </a:t>
            </a:r>
            <a:br>
              <a:rPr lang="en-US" dirty="0" smtClean="0"/>
            </a:br>
            <a:r>
              <a:rPr lang="en-US" dirty="0" smtClean="0"/>
              <a:t>That is </a:t>
            </a:r>
          </a:p>
          <a:p>
            <a:pPr marL="0" indent="0" algn="ctr">
              <a:buNone/>
            </a:pPr>
            <a:r>
              <a:rPr lang="en-US" dirty="0" smtClean="0"/>
              <a:t>	 </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a:t>
            </a:r>
            <a:r>
              <a:rPr lang="en-US" i="1" dirty="0" smtClean="0">
                <a:latin typeface="Times New Roman"/>
                <a:cs typeface="Times New Roman"/>
              </a:rPr>
              <a:t> ≈ </a:t>
            </a:r>
            <a:r>
              <a:rPr lang="en-US" dirty="0" smtClean="0">
                <a:latin typeface="Times New Roman"/>
                <a:cs typeface="Times New Roman"/>
              </a:rPr>
              <a:t>(</a:t>
            </a:r>
            <a:r>
              <a:rPr lang="en-US" i="1" dirty="0" smtClean="0">
                <a:latin typeface="Times New Roman"/>
                <a:cs typeface="Times New Roman"/>
              </a:rPr>
              <a:t>Y | p</a:t>
            </a:r>
            <a:r>
              <a:rPr lang="en-US" dirty="0" smtClean="0">
                <a:latin typeface="Times New Roman"/>
                <a:cs typeface="Times New Roman"/>
              </a:rPr>
              <a:t>)</a:t>
            </a:r>
            <a:r>
              <a:rPr lang="en-US" dirty="0" smtClean="0">
                <a:latin typeface="Calibri"/>
                <a:cs typeface="Calibri"/>
              </a:rPr>
              <a:t> and</a:t>
            </a:r>
            <a:r>
              <a:rPr lang="en-US" i="1" dirty="0" smtClean="0">
                <a:latin typeface="Times New Roman"/>
                <a:cs typeface="Times New Roman"/>
              </a:rPr>
              <a:t> H</a:t>
            </a:r>
            <a:r>
              <a:rPr lang="en-US" i="1" baseline="-25000" dirty="0" smtClean="0">
                <a:latin typeface="Times New Roman"/>
                <a:cs typeface="Times New Roman"/>
              </a:rPr>
              <a:t>∞</a:t>
            </a:r>
            <a:r>
              <a:rPr lang="en-US" dirty="0" smtClean="0">
                <a:latin typeface="Times New Roman"/>
                <a:cs typeface="Times New Roman"/>
              </a:rPr>
              <a:t>(</a:t>
            </a:r>
            <a:r>
              <a:rPr lang="en-US" i="1" dirty="0" smtClean="0">
                <a:latin typeface="Times New Roman"/>
                <a:cs typeface="Times New Roman"/>
              </a:rPr>
              <a:t>Y | p</a:t>
            </a:r>
            <a:r>
              <a:rPr lang="en-US" dirty="0" smtClean="0">
                <a:latin typeface="Times New Roman"/>
                <a:cs typeface="Times New Roman"/>
              </a:rPr>
              <a:t>)</a:t>
            </a:r>
            <a:r>
              <a:rPr lang="en-US" i="1" dirty="0" smtClean="0">
                <a:latin typeface="Times New Roman"/>
                <a:cs typeface="Times New Roman"/>
              </a:rPr>
              <a:t> ≥ k</a:t>
            </a:r>
            <a:r>
              <a:rPr lang="en-US" dirty="0" smtClean="0">
                <a:latin typeface="Times New Roman"/>
                <a:cs typeface="Times New Roman"/>
              </a:rPr>
              <a:t>’</a:t>
            </a:r>
          </a:p>
          <a:p>
            <a:r>
              <a:rPr lang="en-US" dirty="0" smtClean="0">
                <a:latin typeface="Calibri"/>
                <a:cs typeface="Calibri"/>
              </a:rPr>
              <a:t>Known as HILL </a:t>
            </a:r>
            <a:r>
              <a:rPr lang="en-US" dirty="0">
                <a:cs typeface="Calibri"/>
              </a:rPr>
              <a:t>entropy </a:t>
            </a:r>
            <a:r>
              <a:rPr lang="en-US" sz="1800" dirty="0">
                <a:cs typeface="Calibri"/>
              </a:rPr>
              <a:t>[</a:t>
            </a:r>
            <a:r>
              <a:rPr lang="en-US" sz="1800" dirty="0" smtClean="0">
                <a:cs typeface="Calibri"/>
              </a:rPr>
              <a:t>HåstadImpagliazzoLevinLuby99</a:t>
            </a:r>
            <a:r>
              <a:rPr lang="en-US" sz="1800" dirty="0">
                <a:cs typeface="Calibri"/>
              </a:rPr>
              <a:t>]</a:t>
            </a:r>
            <a:r>
              <a:rPr lang="en-US" dirty="0">
                <a:cs typeface="Calibri"/>
              </a:rPr>
              <a:t>, </a:t>
            </a:r>
            <a:r>
              <a:rPr lang="en-US" dirty="0" smtClean="0">
                <a:latin typeface="Calibri"/>
                <a:cs typeface="Calibri"/>
              </a:rPr>
              <a:t>denoted as </a:t>
            </a:r>
            <a:r>
              <a:rPr lang="en-US" i="1" dirty="0" smtClean="0">
                <a:latin typeface="Times New Roman"/>
                <a:cs typeface="Times New Roman"/>
              </a:rPr>
              <a:t>H</a:t>
            </a:r>
            <a:r>
              <a:rPr lang="en-US" baseline="30000" dirty="0" smtClean="0">
                <a:latin typeface="Times New Roman"/>
                <a:cs typeface="Times New Roman"/>
              </a:rPr>
              <a:t>HILL</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p>
          <a:p>
            <a:r>
              <a:rPr lang="en-US" dirty="0" smtClean="0">
                <a:latin typeface="Calibri"/>
                <a:cs typeface="Calibri"/>
              </a:rPr>
              <a:t>Applying a randomness extractor to </a:t>
            </a:r>
            <a:r>
              <a:rPr lang="en-US" dirty="0" smtClean="0">
                <a:latin typeface="Times New Roman"/>
                <a:cs typeface="Times New Roman"/>
              </a:rPr>
              <a:t>HILL </a:t>
            </a:r>
            <a:r>
              <a:rPr lang="en-US" dirty="0" smtClean="0">
                <a:latin typeface="Calibri"/>
                <a:cs typeface="Calibri"/>
              </a:rPr>
              <a:t>entropy produces a pseudorandom key</a:t>
            </a:r>
          </a:p>
        </p:txBody>
      </p:sp>
    </p:spTree>
    <p:extLst>
      <p:ext uri="{BB962C8B-B14F-4D97-AF65-F5344CB8AC3E}">
        <p14:creationId xmlns:p14="http://schemas.microsoft.com/office/powerpoint/2010/main" val="22127293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669" y="-51566"/>
            <a:ext cx="8686800" cy="1143000"/>
          </a:xfrm>
        </p:spPr>
        <p:txBody>
          <a:bodyPr>
            <a:normAutofit fontScale="90000"/>
          </a:bodyPr>
          <a:lstStyle/>
          <a:p>
            <a:r>
              <a:rPr lang="en-US" dirty="0" smtClean="0"/>
              <a:t>HILL Secure Sketches     Secure Sketches</a:t>
            </a:r>
            <a:endParaRPr lang="en-US" dirty="0"/>
          </a:p>
        </p:txBody>
      </p:sp>
      <p:sp>
        <p:nvSpPr>
          <p:cNvPr id="3" name="Content Placeholder 2"/>
          <p:cNvSpPr>
            <a:spLocks noGrp="1"/>
          </p:cNvSpPr>
          <p:nvPr>
            <p:ph idx="1"/>
          </p:nvPr>
        </p:nvSpPr>
        <p:spPr>
          <a:xfrm>
            <a:off x="457200" y="948423"/>
            <a:ext cx="8229600" cy="5604777"/>
          </a:xfrm>
        </p:spPr>
        <p:txBody>
          <a:bodyPr>
            <a:normAutofit fontScale="92500" lnSpcReduction="10000"/>
          </a:bodyPr>
          <a:lstStyle/>
          <a:p>
            <a:pPr marL="0" indent="0">
              <a:buNone/>
            </a:pPr>
            <a:r>
              <a:rPr lang="en-US" u="sng" dirty="0" smtClean="0"/>
              <a:t>Theorem: </a:t>
            </a:r>
          </a:p>
          <a:p>
            <a:pPr marL="0" indent="0">
              <a:buNone/>
            </a:pPr>
            <a:r>
              <a:rPr lang="en-US" dirty="0" smtClean="0"/>
              <a:t>If </a:t>
            </a:r>
            <a:r>
              <a:rPr lang="en-US" i="1" dirty="0" smtClean="0">
                <a:latin typeface="Times New Roman"/>
                <a:cs typeface="Times New Roman"/>
              </a:rPr>
              <a:t>H</a:t>
            </a:r>
            <a:r>
              <a:rPr lang="en-US" baseline="30000" dirty="0" smtClean="0">
                <a:latin typeface="Times New Roman"/>
                <a:cs typeface="Times New Roman"/>
              </a:rPr>
              <a:t>HILL</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dirty="0" smtClean="0"/>
              <a:t>, then </a:t>
            </a:r>
          </a:p>
          <a:p>
            <a:pPr marL="0" indent="0">
              <a:buNone/>
            </a:pPr>
            <a:r>
              <a:rPr lang="en-US" sz="3000" dirty="0" smtClean="0"/>
              <a:t>there exists an error-correcting code </a:t>
            </a:r>
            <a:r>
              <a:rPr lang="en-US" sz="3000" i="1" dirty="0" smtClean="0">
                <a:latin typeface="Times New Roman"/>
                <a:cs typeface="Times New Roman"/>
              </a:rPr>
              <a:t>C </a:t>
            </a:r>
            <a:r>
              <a:rPr lang="en-US" sz="3000" dirty="0" smtClean="0">
                <a:latin typeface="Calibri"/>
                <a:cs typeface="Calibri"/>
              </a:rPr>
              <a:t>with </a:t>
            </a:r>
            <a:r>
              <a:rPr lang="en-US" sz="3000" dirty="0" smtClean="0">
                <a:latin typeface="Times New Roman"/>
                <a:cs typeface="Times New Roman"/>
              </a:rPr>
              <a:t>2</a:t>
            </a:r>
            <a:r>
              <a:rPr lang="en-US" sz="3000" i="1" baseline="30000" dirty="0" smtClean="0">
                <a:latin typeface="Times New Roman"/>
                <a:cs typeface="Times New Roman"/>
              </a:rPr>
              <a:t>k</a:t>
            </a:r>
            <a:r>
              <a:rPr lang="en-US" sz="3000" baseline="30000" dirty="0" smtClean="0">
                <a:latin typeface="Times New Roman"/>
                <a:cs typeface="Times New Roman"/>
              </a:rPr>
              <a:t>’</a:t>
            </a:r>
            <a:r>
              <a:rPr lang="en-US" sz="2800" baseline="30000" dirty="0" smtClean="0">
                <a:latin typeface="Times New Roman"/>
                <a:cs typeface="Times New Roman"/>
              </a:rPr>
              <a:t>−</a:t>
            </a:r>
            <a:r>
              <a:rPr lang="en-US" sz="3000" baseline="30000" dirty="0" smtClean="0">
                <a:latin typeface="Times New Roman"/>
                <a:cs typeface="Times New Roman"/>
              </a:rPr>
              <a:t>2</a:t>
            </a:r>
            <a:r>
              <a:rPr lang="en-US" sz="3000" dirty="0" smtClean="0">
                <a:latin typeface="Calibri"/>
                <a:cs typeface="Calibri"/>
              </a:rPr>
              <a:t> </a:t>
            </a:r>
            <a:r>
              <a:rPr lang="en-US" sz="3000" dirty="0" smtClean="0">
                <a:latin typeface="Calibri"/>
                <a:cs typeface="Calibri"/>
              </a:rPr>
              <a:t>points</a:t>
            </a:r>
            <a:r>
              <a:rPr lang="en-US" sz="3000" dirty="0" smtClean="0"/>
              <a:t/>
            </a:r>
            <a:br>
              <a:rPr lang="en-US" sz="3000" dirty="0" smtClean="0"/>
            </a:br>
            <a:r>
              <a:rPr lang="en-US" sz="3000" dirty="0" smtClean="0"/>
              <a:t>and </a:t>
            </a:r>
          </a:p>
          <a:p>
            <a:pPr marL="0" indent="0">
              <a:buNone/>
            </a:pPr>
            <a:r>
              <a:rPr lang="en-US" sz="3000" i="1" dirty="0" smtClean="0">
                <a:latin typeface="Times New Roman"/>
                <a:cs typeface="Times New Roman"/>
              </a:rPr>
              <a:t>Rec</a:t>
            </a:r>
            <a:r>
              <a:rPr lang="en-US" sz="3000" dirty="0" smtClean="0"/>
              <a:t> corrects </a:t>
            </a:r>
            <a:r>
              <a:rPr lang="en-US" sz="3000" i="1" dirty="0" err="1" smtClean="0">
                <a:latin typeface="Times New Roman"/>
                <a:cs typeface="Times New Roman"/>
              </a:rPr>
              <a:t>d</a:t>
            </a:r>
            <a:r>
              <a:rPr lang="en-US" sz="3000" i="1" baseline="-25000" dirty="0" err="1" smtClean="0">
                <a:latin typeface="Times New Roman"/>
                <a:cs typeface="Times New Roman"/>
              </a:rPr>
              <a:t>max</a:t>
            </a:r>
            <a:r>
              <a:rPr lang="en-US" sz="3000" dirty="0" smtClean="0"/>
              <a:t> random errors on </a:t>
            </a:r>
            <a:r>
              <a:rPr lang="en-US" sz="3000" i="1" dirty="0" smtClean="0">
                <a:latin typeface="Times New Roman"/>
                <a:cs typeface="Times New Roman"/>
              </a:rPr>
              <a:t>C</a:t>
            </a:r>
          </a:p>
          <a:p>
            <a:pPr marL="0" indent="0">
              <a:buNone/>
            </a:pPr>
            <a:endParaRPr lang="en-US" i="1" dirty="0" smtClean="0">
              <a:latin typeface="Times New Roman"/>
              <a:cs typeface="Times New Roman"/>
            </a:endParaRPr>
          </a:p>
          <a:p>
            <a:pPr marL="0" indent="0">
              <a:buNone/>
            </a:pPr>
            <a:endParaRPr lang="en-US" u="sng" dirty="0" smtClean="0"/>
          </a:p>
          <a:p>
            <a:pPr marL="0" indent="0">
              <a:buNone/>
            </a:pPr>
            <a:endParaRPr lang="en-US" u="sng" dirty="0"/>
          </a:p>
          <a:p>
            <a:pPr marL="0" indent="0">
              <a:buNone/>
            </a:pPr>
            <a:r>
              <a:rPr lang="en-US" u="sng" dirty="0" smtClean="0"/>
              <a:t>Corollary:</a:t>
            </a:r>
            <a:r>
              <a:rPr lang="en-US" dirty="0" smtClean="0"/>
              <a:t> (Secure Sketch of </a:t>
            </a:r>
            <a:r>
              <a:rPr lang="en-US" sz="2200" dirty="0" smtClean="0"/>
              <a:t>[Smith07]</a:t>
            </a:r>
            <a:r>
              <a:rPr lang="en-US" dirty="0" smtClean="0"/>
              <a:t>)</a:t>
            </a:r>
            <a:r>
              <a:rPr lang="en-US" u="sng" dirty="0" smtClean="0"/>
              <a:t/>
            </a:r>
            <a:br>
              <a:rPr lang="en-US" u="sng" dirty="0" smtClean="0"/>
            </a:br>
            <a:r>
              <a:rPr lang="en-US" dirty="0" smtClean="0"/>
              <a:t>If the HILL entropy loss of a sketch is </a:t>
            </a:r>
            <a:r>
              <a:rPr lang="en-US" dirty="0" smtClean="0">
                <a:latin typeface="Times New Roman"/>
                <a:cs typeface="Times New Roman"/>
              </a:rPr>
              <a:t>(</a:t>
            </a:r>
            <a:r>
              <a:rPr lang="en-US" i="1" dirty="0" smtClean="0">
                <a:latin typeface="Times New Roman"/>
                <a:cs typeface="Times New Roman"/>
              </a:rPr>
              <a:t>k</a:t>
            </a:r>
            <a:r>
              <a:rPr lang="en-US" dirty="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t> bits, </a:t>
            </a:r>
            <a:br>
              <a:rPr lang="en-US" dirty="0" smtClean="0"/>
            </a:br>
            <a:r>
              <a:rPr lang="en-US" dirty="0" smtClean="0"/>
              <a:t>there exists a sketch whose </a:t>
            </a:r>
            <a:br>
              <a:rPr lang="en-US" dirty="0" smtClean="0"/>
            </a:br>
            <a:r>
              <a:rPr lang="en-US" dirty="0" smtClean="0"/>
              <a:t>information-theoretic entropy loss is </a:t>
            </a:r>
            <a:r>
              <a:rPr lang="en-US" dirty="0" smtClean="0">
                <a:latin typeface="Times New Roman"/>
                <a:cs typeface="Times New Roman"/>
              </a:rPr>
              <a:t>(</a:t>
            </a:r>
            <a:r>
              <a:rPr lang="en-US" i="1" dirty="0" smtClean="0">
                <a:latin typeface="Times New Roman"/>
                <a:cs typeface="Times New Roman"/>
              </a:rPr>
              <a:t>k</a:t>
            </a:r>
            <a:r>
              <a:rPr lang="en-US" dirty="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’)+2</a:t>
            </a:r>
            <a:r>
              <a:rPr lang="en-US" dirty="0" smtClean="0"/>
              <a:t> bits.</a:t>
            </a:r>
            <a:endParaRPr lang="en-US" i="1" dirty="0">
              <a:latin typeface="Times New Roman"/>
              <a:cs typeface="Times New Roman"/>
            </a:endParaRPr>
          </a:p>
        </p:txBody>
      </p:sp>
      <p:sp>
        <p:nvSpPr>
          <p:cNvPr id="8" name="Rectangle 36"/>
          <p:cNvSpPr>
            <a:spLocks noChangeArrowheads="1"/>
          </p:cNvSpPr>
          <p:nvPr/>
        </p:nvSpPr>
        <p:spPr bwMode="auto">
          <a:xfrm>
            <a:off x="610699" y="3466686"/>
            <a:ext cx="7730892" cy="104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We can fix an </a:t>
            </a:r>
            <a:r>
              <a:rPr lang="en-US" b="1" i="1" dirty="0" smtClean="0">
                <a:latin typeface="Times New Roman"/>
                <a:cs typeface="Times New Roman"/>
              </a:rPr>
              <a:t>p</a:t>
            </a:r>
            <a:r>
              <a:rPr lang="en-US" b="1" dirty="0" smtClean="0"/>
              <a:t> value where </a:t>
            </a:r>
            <a:r>
              <a:rPr lang="en-US" sz="1800" b="1" i="1" dirty="0" smtClean="0">
                <a:latin typeface="Times New Roman"/>
                <a:cs typeface="Times New Roman"/>
              </a:rPr>
              <a:t>Rec</a:t>
            </a:r>
            <a:r>
              <a:rPr lang="en-US" sz="1800" b="1" dirty="0" smtClean="0"/>
              <a:t> functions as a good </a:t>
            </a:r>
            <a:r>
              <a:rPr lang="en-US" b="1" dirty="0" smtClean="0"/>
              <a:t>decoding algorithm.  </a:t>
            </a:r>
            <a:br>
              <a:rPr lang="en-US" b="1" dirty="0" smtClean="0"/>
            </a:br>
            <a:r>
              <a:rPr lang="en-US" b="1" dirty="0" smtClean="0"/>
              <a:t>For a distribution, </a:t>
            </a:r>
            <a:r>
              <a:rPr lang="en-US" b="1" i="1" dirty="0" smtClean="0">
                <a:latin typeface="Times New Roman"/>
                <a:cs typeface="Times New Roman"/>
              </a:rPr>
              <a:t>Y</a:t>
            </a:r>
            <a:r>
              <a:rPr lang="en-US" b="1" dirty="0" smtClean="0"/>
              <a:t>, to be indistinguishable, </a:t>
            </a:r>
            <a:r>
              <a:rPr lang="en-US" b="1" i="1" dirty="0" smtClean="0">
                <a:latin typeface="Times New Roman"/>
                <a:cs typeface="Times New Roman"/>
              </a:rPr>
              <a:t>Rec</a:t>
            </a:r>
            <a:r>
              <a:rPr lang="en-US" b="1" dirty="0" smtClean="0"/>
              <a:t> must also decode on </a:t>
            </a:r>
            <a:r>
              <a:rPr lang="en-US" b="1" i="1" dirty="0" smtClean="0">
                <a:latin typeface="Times New Roman"/>
                <a:cs typeface="Times New Roman"/>
              </a:rPr>
              <a:t>Y</a:t>
            </a:r>
            <a:r>
              <a:rPr lang="en-US" b="1" dirty="0" smtClean="0"/>
              <a:t>.</a:t>
            </a:r>
            <a:endParaRPr lang="en-US" sz="1800" b="1" dirty="0">
              <a:latin typeface="Times New Roman"/>
              <a:cs typeface="Times New Roman"/>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087842566"/>
              </p:ext>
            </p:extLst>
          </p:nvPr>
        </p:nvGraphicFramePr>
        <p:xfrm>
          <a:off x="4668552" y="343003"/>
          <a:ext cx="761824" cy="476724"/>
        </p:xfrm>
        <a:graphic>
          <a:graphicData uri="http://schemas.openxmlformats.org/presentationml/2006/ole">
            <mc:AlternateContent xmlns:mc="http://schemas.openxmlformats.org/markup-compatibility/2006">
              <mc:Choice xmlns:v="urn:schemas-microsoft-com:vml" Requires="v">
                <p:oleObj spid="_x0000_s96295" name="Equation" r:id="rId4" imgW="203200" imgH="127000" progId="Equation.3">
                  <p:embed/>
                </p:oleObj>
              </mc:Choice>
              <mc:Fallback>
                <p:oleObj name="Equation" r:id="rId4" imgW="203200" imgH="127000" progId="Equation.3">
                  <p:embed/>
                  <p:pic>
                    <p:nvPicPr>
                      <p:cNvPr id="0" name=""/>
                      <p:cNvPicPr/>
                      <p:nvPr/>
                    </p:nvPicPr>
                    <p:blipFill>
                      <a:blip r:embed="rId5"/>
                      <a:stretch>
                        <a:fillRect/>
                      </a:stretch>
                    </p:blipFill>
                    <p:spPr>
                      <a:xfrm>
                        <a:off x="4668552" y="343003"/>
                        <a:ext cx="761824" cy="476724"/>
                      </a:xfrm>
                      <a:prstGeom prst="rect">
                        <a:avLst/>
                      </a:prstGeom>
                    </p:spPr>
                  </p:pic>
                </p:oleObj>
              </mc:Fallback>
            </mc:AlternateContent>
          </a:graphicData>
        </a:graphic>
      </p:graphicFrame>
    </p:spTree>
    <p:extLst>
      <p:ext uri="{BB962C8B-B14F-4D97-AF65-F5344CB8AC3E}">
        <p14:creationId xmlns:p14="http://schemas.microsoft.com/office/powerpoint/2010/main" val="40722178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 sketches be unpredictable?</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HILL entropy (</a:t>
            </a:r>
            <a:r>
              <a:rPr lang="en-US" sz="2400" dirty="0" err="1" smtClean="0"/>
              <a:t>indistinguishability</a:t>
            </a:r>
            <a:r>
              <a:rPr lang="en-US" sz="2400" dirty="0" smtClean="0"/>
              <a:t>) may be asking too much</a:t>
            </a:r>
          </a:p>
          <a:p>
            <a:endParaRPr lang="en-US" sz="2400" dirty="0" smtClean="0"/>
          </a:p>
          <a:p>
            <a:endParaRPr lang="en-US" sz="2400" dirty="0" smtClean="0"/>
          </a:p>
          <a:p>
            <a:r>
              <a:rPr lang="en-US" sz="2400" dirty="0" smtClean="0"/>
              <a:t>Maybe another notion of entropy is achievable</a:t>
            </a:r>
          </a:p>
          <a:p>
            <a:endParaRPr lang="en-US" sz="2400" dirty="0" smtClean="0"/>
          </a:p>
          <a:p>
            <a:endParaRPr lang="en-US" sz="2400" dirty="0" smtClean="0"/>
          </a:p>
          <a:p>
            <a:r>
              <a:rPr lang="en-US" sz="2400" dirty="0" smtClean="0"/>
              <a:t>Definitely need that </a:t>
            </a:r>
            <a:r>
              <a:rPr lang="en-US" sz="2400" i="1" dirty="0" smtClean="0">
                <a:latin typeface="Times New Roman"/>
                <a:cs typeface="Times New Roman"/>
              </a:rPr>
              <a:t>W</a:t>
            </a:r>
            <a:r>
              <a:rPr lang="en-US" sz="2400" baseline="-25000" dirty="0" smtClean="0">
                <a:latin typeface="Times New Roman"/>
                <a:cs typeface="Times New Roman"/>
              </a:rPr>
              <a:t>0 </a:t>
            </a:r>
            <a:r>
              <a:rPr lang="en-US" sz="2400" dirty="0" smtClean="0">
                <a:latin typeface="Times New Roman"/>
                <a:cs typeface="Times New Roman"/>
              </a:rPr>
              <a:t>| </a:t>
            </a:r>
            <a:r>
              <a:rPr lang="en-US" sz="2400" i="1" dirty="0">
                <a:latin typeface="Times New Roman"/>
                <a:cs typeface="Times New Roman"/>
              </a:rPr>
              <a:t>p</a:t>
            </a:r>
            <a:r>
              <a:rPr lang="en-US" sz="2400" dirty="0" smtClean="0">
                <a:latin typeface="Calibri"/>
                <a:cs typeface="Calibri"/>
              </a:rPr>
              <a:t> is unpredictable</a:t>
            </a:r>
          </a:p>
          <a:p>
            <a:pPr lvl="1"/>
            <a:r>
              <a:rPr lang="en-US" sz="2000" dirty="0" smtClean="0">
                <a:cs typeface="Calibri"/>
              </a:rPr>
              <a:t>Given </a:t>
            </a:r>
            <a:r>
              <a:rPr lang="en-US" sz="2000" i="1" dirty="0" smtClean="0">
                <a:latin typeface="Times New Roman"/>
                <a:cs typeface="Times New Roman"/>
              </a:rPr>
              <a:t>p</a:t>
            </a:r>
            <a:r>
              <a:rPr lang="en-US" sz="2000" dirty="0" smtClean="0">
                <a:latin typeface="Calibri"/>
                <a:cs typeface="Calibri"/>
              </a:rPr>
              <a:t>,</a:t>
            </a:r>
            <a:r>
              <a:rPr lang="en-US" sz="2000" dirty="0" smtClean="0">
                <a:cs typeface="Calibri"/>
              </a:rPr>
              <a:t> </a:t>
            </a:r>
            <a:r>
              <a:rPr lang="en-US" sz="2000" dirty="0" smtClean="0">
                <a:latin typeface="Calibri"/>
                <a:cs typeface="Calibri"/>
              </a:rPr>
              <a:t>hard for adversary to output </a:t>
            </a:r>
            <a:r>
              <a:rPr lang="en-US" sz="2000" i="1" dirty="0" smtClean="0">
                <a:latin typeface="Times New Roman"/>
                <a:cs typeface="Times New Roman"/>
              </a:rPr>
              <a:t>W</a:t>
            </a:r>
            <a:r>
              <a:rPr lang="en-US" sz="2000" baseline="-25000" dirty="0" smtClean="0">
                <a:latin typeface="Times New Roman"/>
                <a:cs typeface="Times New Roman"/>
              </a:rPr>
              <a:t>0</a:t>
            </a:r>
          </a:p>
          <a:p>
            <a:endParaRPr lang="en-US" sz="2400" dirty="0" smtClean="0">
              <a:latin typeface="Calibri"/>
              <a:cs typeface="Calibri"/>
            </a:endParaRPr>
          </a:p>
          <a:p>
            <a:endParaRPr lang="en-US" sz="2400" dirty="0" smtClean="0">
              <a:latin typeface="Calibri"/>
              <a:cs typeface="Calibri"/>
            </a:endParaRPr>
          </a:p>
          <a:p>
            <a:r>
              <a:rPr lang="en-US" sz="2400" dirty="0" smtClean="0">
                <a:latin typeface="Calibri"/>
                <a:cs typeface="Calibri"/>
              </a:rPr>
              <a:t>Applying a randomness extractor (with reconstruction procedure) produces a pseudorandom key </a:t>
            </a:r>
            <a:r>
              <a:rPr lang="en-US" sz="1600" dirty="0" smtClean="0">
                <a:latin typeface="Calibri"/>
                <a:cs typeface="Calibri"/>
              </a:rPr>
              <a:t>[HsiaoLuReyzin07]</a:t>
            </a:r>
          </a:p>
          <a:p>
            <a:endParaRPr lang="en-US" i="1" dirty="0" smtClean="0">
              <a:latin typeface="Times New Roman"/>
              <a:cs typeface="Times New Roman"/>
            </a:endParaRPr>
          </a:p>
        </p:txBody>
      </p:sp>
    </p:spTree>
    <p:extLst>
      <p:ext uri="{BB962C8B-B14F-4D97-AF65-F5344CB8AC3E}">
        <p14:creationId xmlns:p14="http://schemas.microsoft.com/office/powerpoint/2010/main" val="7718191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71" y="274638"/>
            <a:ext cx="8626121" cy="1143000"/>
          </a:xfrm>
        </p:spPr>
        <p:txBody>
          <a:bodyPr>
            <a:noAutofit/>
          </a:bodyPr>
          <a:lstStyle/>
          <a:p>
            <a:r>
              <a:rPr lang="en-US" sz="3600" dirty="0" smtClean="0"/>
              <a:t>Maximum unpredictability conditioned on </a:t>
            </a:r>
            <a:r>
              <a:rPr lang="en-US" sz="3600" i="1" dirty="0" smtClean="0">
                <a:latin typeface="Times New Roman"/>
                <a:cs typeface="Times New Roman"/>
              </a:rPr>
              <a:t>p</a:t>
            </a:r>
            <a:endParaRPr lang="en-US" sz="3600" i="1" dirty="0">
              <a:latin typeface="Times New Roman"/>
              <a:cs typeface="Times New Roman"/>
            </a:endParaRPr>
          </a:p>
        </p:txBody>
      </p:sp>
      <p:sp>
        <p:nvSpPr>
          <p:cNvPr id="3" name="Content Placeholder 2"/>
          <p:cNvSpPr>
            <a:spLocks noGrp="1"/>
          </p:cNvSpPr>
          <p:nvPr>
            <p:ph idx="1"/>
          </p:nvPr>
        </p:nvSpPr>
        <p:spPr>
          <a:xfrm>
            <a:off x="457200" y="1600200"/>
            <a:ext cx="8425692" cy="4149436"/>
          </a:xfrm>
        </p:spPr>
        <p:txBody>
          <a:bodyPr>
            <a:normAutofit fontScale="92500" lnSpcReduction="20000"/>
          </a:bodyPr>
          <a:lstStyle/>
          <a:p>
            <a:pPr marL="0" indent="0">
              <a:buNone/>
            </a:pPr>
            <a:r>
              <a:rPr lang="en-US" u="sng" dirty="0" smtClean="0"/>
              <a:t>Theorem:</a:t>
            </a:r>
          </a:p>
          <a:p>
            <a:pPr marL="0" indent="0">
              <a:buNone/>
            </a:pPr>
            <a:r>
              <a:rPr lang="en-US" dirty="0" smtClean="0"/>
              <a:t>For any distribution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Calibri"/>
                <a:cs typeface="Calibri"/>
              </a:rPr>
              <a:t>over metric space </a:t>
            </a:r>
            <a:r>
              <a:rPr lang="en-US" b="1" i="1" dirty="0" smtClean="0">
                <a:latin typeface="Times New Roman"/>
                <a:cs typeface="Times New Roman"/>
              </a:rPr>
              <a:t>M</a:t>
            </a:r>
            <a:r>
              <a:rPr lang="en-US" dirty="0" smtClean="0">
                <a:latin typeface="Calibri"/>
                <a:cs typeface="Calibri"/>
              </a:rPr>
              <a:t>,</a:t>
            </a:r>
          </a:p>
          <a:p>
            <a:pPr marL="0" indent="0">
              <a:buNone/>
            </a:pPr>
            <a:r>
              <a:rPr lang="en-US" dirty="0" smtClean="0"/>
              <a:t>the unpredictability conditioned on a secure sketch</a:t>
            </a:r>
          </a:p>
          <a:p>
            <a:pPr marL="0" indent="0">
              <a:buNone/>
            </a:pPr>
            <a:r>
              <a:rPr lang="en-US" dirty="0" smtClean="0"/>
              <a:t>is at most </a:t>
            </a:r>
            <a:r>
              <a:rPr lang="en-US" dirty="0" smtClean="0">
                <a:latin typeface="Times New Roman"/>
                <a:cs typeface="Times New Roman"/>
              </a:rPr>
              <a:t>log |</a:t>
            </a:r>
            <a:r>
              <a:rPr lang="en-US" b="1" i="1" dirty="0" smtClean="0">
                <a:latin typeface="Times New Roman"/>
                <a:cs typeface="Times New Roman"/>
              </a:rPr>
              <a:t>M</a:t>
            </a:r>
            <a:r>
              <a:rPr lang="en-US" dirty="0" smtClean="0">
                <a:latin typeface="Times New Roman"/>
                <a:cs typeface="Times New Roman"/>
              </a:rPr>
              <a:t>| </a:t>
            </a:r>
            <a:r>
              <a:rPr lang="en-US" dirty="0">
                <a:latin typeface="Times New Roman"/>
                <a:cs typeface="Times New Roman"/>
              </a:rPr>
              <a:t>− </a:t>
            </a:r>
            <a:r>
              <a:rPr lang="en-US" dirty="0" smtClean="0">
                <a:latin typeface="Times New Roman"/>
                <a:cs typeface="Times New Roman"/>
              </a:rPr>
              <a:t>log </a:t>
            </a:r>
            <a:r>
              <a:rPr lang="en-US" dirty="0">
                <a:latin typeface="Times New Roman"/>
                <a:cs typeface="Times New Roman"/>
              </a:rPr>
              <a:t>|</a:t>
            </a:r>
            <a:r>
              <a:rPr lang="en-US" i="1" dirty="0" err="1">
                <a:latin typeface="Times New Roman"/>
                <a:cs typeface="Times New Roman"/>
              </a:rPr>
              <a:t>B</a:t>
            </a:r>
            <a:r>
              <a:rPr lang="en-US" i="1" baseline="-25000" dirty="0" err="1">
                <a:latin typeface="Times New Roman"/>
                <a:cs typeface="Times New Roman"/>
              </a:rPr>
              <a:t>dmax</a:t>
            </a:r>
            <a:r>
              <a:rPr lang="en-US" dirty="0">
                <a:latin typeface="Times New Roman"/>
                <a:cs typeface="Times New Roman"/>
              </a:rPr>
              <a:t>|</a:t>
            </a:r>
            <a:endParaRPr lang="en-US" dirty="0" smtClean="0"/>
          </a:p>
          <a:p>
            <a:pPr marL="0" indent="0">
              <a:buNone/>
            </a:pPr>
            <a:endParaRPr lang="en-US" dirty="0" smtClean="0"/>
          </a:p>
          <a:p>
            <a:pPr marL="0" indent="0">
              <a:buNone/>
            </a:pPr>
            <a:endParaRPr lang="en-US" baseline="-25000" dirty="0">
              <a:latin typeface="Times New Roman"/>
              <a:cs typeface="Times New Roman"/>
            </a:endParaRPr>
          </a:p>
          <a:p>
            <a:pPr marL="0" indent="0">
              <a:buNone/>
            </a:pPr>
            <a:r>
              <a:rPr lang="en-US" b="1" dirty="0" smtClean="0">
                <a:latin typeface="Calibri"/>
                <a:cs typeface="Calibri"/>
              </a:rPr>
              <a:t>Note</a:t>
            </a:r>
            <a:r>
              <a:rPr lang="en-US" dirty="0" smtClean="0">
                <a:latin typeface="Calibri"/>
                <a:cs typeface="Calibri"/>
              </a:rPr>
              <a:t>: For the Hamming metric (</a:t>
            </a:r>
            <a:r>
              <a:rPr lang="en-US" dirty="0" err="1" smtClean="0">
                <a:latin typeface="Calibri"/>
                <a:cs typeface="Calibri"/>
              </a:rPr>
              <a:t>nonconstructive</a:t>
            </a:r>
            <a:r>
              <a:rPr lang="en-US" dirty="0" smtClean="0">
                <a:latin typeface="Calibri"/>
                <a:cs typeface="Calibri"/>
              </a:rPr>
              <a:t>), there are information-theoretic sketches </a:t>
            </a:r>
            <a:br>
              <a:rPr lang="en-US" dirty="0" smtClean="0">
                <a:latin typeface="Calibri"/>
                <a:cs typeface="Calibri"/>
              </a:rPr>
            </a:br>
            <a:r>
              <a:rPr lang="en-US" dirty="0" smtClean="0">
                <a:latin typeface="Calibri"/>
                <a:cs typeface="Calibri"/>
              </a:rPr>
              <a:t>that meet this bound </a:t>
            </a:r>
            <a:r>
              <a:rPr lang="en-US" sz="2600" dirty="0" smtClean="0">
                <a:latin typeface="Calibri"/>
                <a:cs typeface="Calibri"/>
              </a:rPr>
              <a:t>[Varshamov1957]</a:t>
            </a:r>
            <a:endParaRPr lang="en-US" baseline="-25000" dirty="0">
              <a:latin typeface="Calibri"/>
              <a:cs typeface="Calibri"/>
            </a:endParaRPr>
          </a:p>
        </p:txBody>
      </p:sp>
      <p:sp>
        <p:nvSpPr>
          <p:cNvPr id="7" name="Rectangle 36"/>
          <p:cNvSpPr>
            <a:spLocks noChangeArrowheads="1"/>
          </p:cNvSpPr>
          <p:nvPr/>
        </p:nvSpPr>
        <p:spPr bwMode="auto">
          <a:xfrm>
            <a:off x="610699" y="5922818"/>
            <a:ext cx="7730892" cy="8228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Give </a:t>
            </a:r>
            <a:r>
              <a:rPr lang="en-US" dirty="0">
                <a:solidFill>
                  <a:srgbClr val="000000"/>
                </a:solidFill>
                <a:latin typeface="Calibri"/>
                <a:cs typeface="Calibri"/>
              </a:rPr>
              <a:t>up on building a secure </a:t>
            </a:r>
            <a:r>
              <a:rPr lang="en-US" dirty="0" smtClean="0">
                <a:solidFill>
                  <a:srgbClr val="000000"/>
                </a:solidFill>
                <a:latin typeface="Calibri"/>
                <a:cs typeface="Calibri"/>
              </a:rPr>
              <a:t>sketch, focus </a:t>
            </a:r>
            <a:r>
              <a:rPr lang="en-US" dirty="0">
                <a:solidFill>
                  <a:srgbClr val="000000"/>
                </a:solidFill>
                <a:latin typeface="Calibri"/>
                <a:cs typeface="Calibri"/>
              </a:rPr>
              <a:t>on </a:t>
            </a:r>
            <a:r>
              <a:rPr lang="en-US" dirty="0" smtClean="0">
                <a:solidFill>
                  <a:srgbClr val="000000"/>
                </a:solidFill>
                <a:latin typeface="Calibri"/>
                <a:cs typeface="Calibri"/>
              </a:rPr>
              <a:t>fuzzy extractor</a:t>
            </a:r>
            <a:endParaRPr lang="en-US" dirty="0">
              <a:solidFill>
                <a:srgbClr val="000000"/>
              </a:solidFill>
              <a:latin typeface="Calibri"/>
              <a:cs typeface="Calibri"/>
            </a:endParaRPr>
          </a:p>
        </p:txBody>
      </p:sp>
    </p:spTree>
    <p:extLst>
      <p:ext uri="{BB962C8B-B14F-4D97-AF65-F5344CB8AC3E}">
        <p14:creationId xmlns:p14="http://schemas.microsoft.com/office/powerpoint/2010/main" val="36279524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1" nodeType="clickEffect">
                                  <p:stCondLst>
                                    <p:cond delay="0"/>
                                  </p:stCondLst>
                                  <p:childTnLst>
                                    <p:set>
                                      <p:cBhvr>
                                        <p:cTn id="25" dur="1" fill="hold">
                                          <p:stCondLst>
                                            <p:cond delay="0"/>
                                          </p:stCondLst>
                                        </p:cTn>
                                        <p:tgtEl>
                                          <p:spTgt spid="7">
                                            <p:bg/>
                                          </p:spTgt>
                                        </p:tgtEl>
                                        <p:attrNameLst>
                                          <p:attrName>style.visibility</p:attrName>
                                        </p:attrNameLst>
                                      </p:cBhvr>
                                      <p:to>
                                        <p:strVal val="visible"/>
                                      </p:to>
                                    </p:set>
                                    <p:animEffect transition="in" filter="fade">
                                      <p:cBhvr>
                                        <p:cTn id="26" dur="500"/>
                                        <p:tgtEl>
                                          <p:spTgt spid="7">
                                            <p:bg/>
                                          </p:spTgt>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p:txBody>
          <a:bodyPr>
            <a:normAutofit/>
          </a:bodyPr>
          <a:lstStyle/>
          <a:p>
            <a:r>
              <a:rPr lang="en-US" dirty="0" smtClean="0"/>
              <a:t>For secure sketches: NO</a:t>
            </a:r>
          </a:p>
          <a:p>
            <a:pPr lvl="1"/>
            <a:r>
              <a:rPr lang="en-US" sz="2400" dirty="0" smtClean="0"/>
              <a:t>A sketch that retains HILL entropy implies</a:t>
            </a:r>
            <a:br>
              <a:rPr lang="en-US" sz="2400" dirty="0" smtClean="0"/>
            </a:br>
            <a:r>
              <a:rPr lang="en-US" sz="2400" dirty="0" smtClean="0"/>
              <a:t> an information theoretic sketch</a:t>
            </a:r>
          </a:p>
          <a:p>
            <a:pPr lvl="1"/>
            <a:r>
              <a:rPr lang="en-US" sz="2400" dirty="0" smtClean="0"/>
              <a:t>The unpredictability of </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a:t>
            </a:r>
            <a:r>
              <a:rPr lang="en-US" sz="2400" i="1" dirty="0" smtClean="0">
                <a:latin typeface="Times New Roman"/>
                <a:cs typeface="Times New Roman"/>
              </a:rPr>
              <a:t>U</a:t>
            </a:r>
            <a:r>
              <a:rPr lang="en-US" sz="2400" dirty="0" smtClean="0"/>
              <a:t> must drop by </a:t>
            </a:r>
            <a:r>
              <a:rPr lang="en-US" sz="2400" dirty="0" smtClean="0">
                <a:latin typeface="Times New Roman"/>
                <a:cs typeface="Times New Roman"/>
              </a:rPr>
              <a:t>|</a:t>
            </a:r>
            <a:r>
              <a:rPr lang="en-US" sz="2400" i="1" dirty="0" err="1" smtClean="0">
                <a:latin typeface="Times New Roman"/>
                <a:cs typeface="Times New Roman"/>
              </a:rPr>
              <a:t>B</a:t>
            </a:r>
            <a:r>
              <a:rPr lang="en-US" sz="2400" i="1" baseline="-25000" dirty="0" err="1" smtClean="0">
                <a:latin typeface="Times New Roman"/>
                <a:cs typeface="Times New Roman"/>
              </a:rPr>
              <a:t>dmax</a:t>
            </a:r>
            <a:r>
              <a:rPr lang="en-US" sz="2400" dirty="0" smtClean="0">
                <a:latin typeface="Times New Roman"/>
                <a:cs typeface="Times New Roman"/>
              </a:rPr>
              <a:t>|</a:t>
            </a:r>
          </a:p>
          <a:p>
            <a:pPr lvl="1"/>
            <a:endParaRPr lang="en-US" dirty="0"/>
          </a:p>
          <a:p>
            <a:r>
              <a:rPr lang="en-US" dirty="0" smtClean="0"/>
              <a:t>For fuzzy extractors: YES</a:t>
            </a:r>
          </a:p>
          <a:p>
            <a:pPr lvl="1"/>
            <a:r>
              <a:rPr lang="en-US" sz="2400" dirty="0" smtClean="0"/>
              <a:t>Know we can’t just make the sketch “computational”</a:t>
            </a:r>
          </a:p>
          <a:p>
            <a:pPr lvl="1"/>
            <a:r>
              <a:rPr lang="en-US" sz="2400" dirty="0" smtClean="0"/>
              <a:t>Other approaches?</a:t>
            </a:r>
            <a:endParaRPr lang="en-US" sz="2400" dirty="0"/>
          </a:p>
        </p:txBody>
      </p:sp>
    </p:spTree>
    <p:extLst>
      <p:ext uri="{BB962C8B-B14F-4D97-AF65-F5344CB8AC3E}">
        <p14:creationId xmlns:p14="http://schemas.microsoft.com/office/powerpoint/2010/main" val="1926795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215025" y="2001761"/>
            <a:ext cx="777242" cy="740389"/>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507807" y="2111441"/>
            <a:ext cx="526538" cy="734722"/>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grpSp>
        <p:nvGrpSpPr>
          <p:cNvPr id="29" name="Group 28"/>
          <p:cNvGrpSpPr/>
          <p:nvPr/>
        </p:nvGrpSpPr>
        <p:grpSpPr>
          <a:xfrm>
            <a:off x="1562965" y="521378"/>
            <a:ext cx="2111842" cy="2302595"/>
            <a:chOff x="6838075" y="2277356"/>
            <a:chExt cx="981496" cy="1772739"/>
          </a:xfrm>
          <a:effectLst/>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8" name="Group 37"/>
          <p:cNvGrpSpPr/>
          <p:nvPr/>
        </p:nvGrpSpPr>
        <p:grpSpPr>
          <a:xfrm>
            <a:off x="5298335" y="1434837"/>
            <a:ext cx="2578825" cy="1810201"/>
            <a:chOff x="6827762" y="2204122"/>
            <a:chExt cx="991809" cy="1845973"/>
          </a:xfrm>
          <a:effectLst/>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42" name="Object 41"/>
          <p:cNvGraphicFramePr>
            <a:graphicFrameLocks noChangeAspect="1"/>
          </p:cNvGraphicFramePr>
          <p:nvPr>
            <p:extLst>
              <p:ext uri="{D42A27DB-BD31-4B8C-83A1-F6EECF244321}">
                <p14:modId xmlns:p14="http://schemas.microsoft.com/office/powerpoint/2010/main" val="2768483366"/>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59961"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2215026" y="919987"/>
            <a:ext cx="777240" cy="1042416"/>
            <a:chOff x="6851952" y="2558143"/>
            <a:chExt cx="967619" cy="1491952"/>
          </a:xfrm>
          <a:effectLst/>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a:effectLst/>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a:effectLst/>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a:effectLst/>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3" name="Object 62"/>
          <p:cNvGraphicFramePr>
            <a:graphicFrameLocks noChangeAspect="1"/>
          </p:cNvGraphicFramePr>
          <p:nvPr>
            <p:extLst>
              <p:ext uri="{D42A27DB-BD31-4B8C-83A1-F6EECF244321}">
                <p14:modId xmlns:p14="http://schemas.microsoft.com/office/powerpoint/2010/main" val="4247755353"/>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59962"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1195623060"/>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59963"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92" name="Rectangle 36"/>
          <p:cNvSpPr>
            <a:spLocks noChangeArrowheads="1"/>
          </p:cNvSpPr>
          <p:nvPr/>
        </p:nvSpPr>
        <p:spPr bwMode="auto">
          <a:xfrm>
            <a:off x="5488233" y="579106"/>
            <a:ext cx="3064108" cy="885950"/>
          </a:xfrm>
          <a:prstGeom prst="roundRect">
            <a:avLst>
              <a:gd name="adj" fmla="val 16667"/>
            </a:avLst>
          </a:prstGeom>
          <a:ln>
            <a:headEnd/>
            <a:tailEnd/>
          </a:ln>
          <a:effectLst/>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Can’t just work with sketch</a:t>
            </a:r>
            <a:endParaRPr lang="en-US" sz="1800" b="1" dirty="0">
              <a:latin typeface="Times New Roman"/>
              <a:cs typeface="Times New Roman"/>
            </a:endParaRPr>
          </a:p>
        </p:txBody>
      </p:sp>
      <p:cxnSp>
        <p:nvCxnSpPr>
          <p:cNvPr id="93" name="Straight Arrow Connector 92"/>
          <p:cNvCxnSpPr>
            <a:stCxn id="92" idx="2"/>
          </p:cNvCxnSpPr>
          <p:nvPr/>
        </p:nvCxnSpPr>
        <p:spPr bwMode="auto">
          <a:xfrm flipH="1">
            <a:off x="6034345" y="1465056"/>
            <a:ext cx="985942" cy="63352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p:nvPr/>
        </p:nvCxnSpPr>
        <p:spPr bwMode="auto">
          <a:xfrm flipH="1">
            <a:off x="2992165" y="1243276"/>
            <a:ext cx="2496068" cy="75848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5" name="Group 94"/>
          <p:cNvGrpSpPr/>
          <p:nvPr/>
        </p:nvGrpSpPr>
        <p:grpSpPr>
          <a:xfrm>
            <a:off x="4331771" y="1922449"/>
            <a:ext cx="381695" cy="306340"/>
            <a:chOff x="4331771" y="1922449"/>
            <a:chExt cx="381695" cy="306340"/>
          </a:xfrm>
          <a:effectLst/>
        </p:grpSpPr>
        <p:sp>
          <p:nvSpPr>
            <p:cNvPr id="96" name="Rectangle 95"/>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7" name="Object 96"/>
            <p:cNvGraphicFramePr>
              <a:graphicFrameLocks noChangeAspect="1"/>
            </p:cNvGraphicFramePr>
            <p:nvPr>
              <p:extLst>
                <p:ext uri="{D42A27DB-BD31-4B8C-83A1-F6EECF244321}">
                  <p14:modId xmlns:p14="http://schemas.microsoft.com/office/powerpoint/2010/main" val="2105767915"/>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59964" name="Equation" r:id="rId10" imgW="139700" imgH="165100" progId="Equation.3">
                    <p:embed/>
                  </p:oleObj>
                </mc:Choice>
                <mc:Fallback>
                  <p:oleObj name="Equation" r:id="rId10" imgW="139700" imgH="165100" progId="Equation.3">
                    <p:embed/>
                    <p:pic>
                      <p:nvPicPr>
                        <p:cNvPr id="0" name=""/>
                        <p:cNvPicPr/>
                        <p:nvPr/>
                      </p:nvPicPr>
                      <p:blipFill>
                        <a:blip r:embed="rId11"/>
                        <a:stretch>
                          <a:fillRect/>
                        </a:stretch>
                      </p:blipFill>
                      <p:spPr>
                        <a:xfrm>
                          <a:off x="4406706" y="1941451"/>
                          <a:ext cx="242888" cy="287338"/>
                        </a:xfrm>
                        <a:prstGeom prst="rect">
                          <a:avLst/>
                        </a:prstGeom>
                      </p:spPr>
                    </p:pic>
                  </p:oleObj>
                </mc:Fallback>
              </mc:AlternateContent>
            </a:graphicData>
          </a:graphic>
        </p:graphicFrame>
      </p:grpSp>
      <p:grpSp>
        <p:nvGrpSpPr>
          <p:cNvPr id="98" name="Group 97"/>
          <p:cNvGrpSpPr/>
          <p:nvPr/>
        </p:nvGrpSpPr>
        <p:grpSpPr>
          <a:xfrm>
            <a:off x="4308681" y="720459"/>
            <a:ext cx="579497" cy="369332"/>
            <a:chOff x="4308681" y="720459"/>
            <a:chExt cx="579497" cy="369332"/>
          </a:xfrm>
          <a:effectLst/>
        </p:grpSpPr>
        <p:sp>
          <p:nvSpPr>
            <p:cNvPr id="99" name="Rectangle 98"/>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TextBox 99"/>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01" name="Group 100"/>
          <p:cNvGrpSpPr/>
          <p:nvPr/>
        </p:nvGrpSpPr>
        <p:grpSpPr>
          <a:xfrm>
            <a:off x="898663" y="1334455"/>
            <a:ext cx="443626" cy="411225"/>
            <a:chOff x="898663" y="1334455"/>
            <a:chExt cx="443626" cy="411225"/>
          </a:xfrm>
          <a:effectLst/>
        </p:grpSpPr>
        <p:sp>
          <p:nvSpPr>
            <p:cNvPr id="102" name="Rectangle 101"/>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TextBox 102"/>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04" name="Group 103"/>
          <p:cNvGrpSpPr/>
          <p:nvPr/>
        </p:nvGrpSpPr>
        <p:grpSpPr>
          <a:xfrm>
            <a:off x="7896495" y="1619503"/>
            <a:ext cx="579497" cy="369332"/>
            <a:chOff x="6366719" y="2492739"/>
            <a:chExt cx="579497" cy="369332"/>
          </a:xfrm>
          <a:effectLst/>
        </p:grpSpPr>
        <p:sp>
          <p:nvSpPr>
            <p:cNvPr id="105" name="Rectangle 10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TextBox 10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32469409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3"/>
                                        </p:tgtEl>
                                        <p:attrNameLst>
                                          <p:attrName>style.visibility</p:attrName>
                                        </p:attrNameLst>
                                      </p:cBhvr>
                                      <p:to>
                                        <p:strVal val="visible"/>
                                      </p:to>
                                    </p:set>
                                    <p:animEffect transition="in" filter="fade">
                                      <p:cBhvr>
                                        <p:cTn id="11" dur="500"/>
                                        <p:tgtEl>
                                          <p:spTgt spid="93"/>
                                        </p:tgtEl>
                                      </p:cBhvr>
                                    </p:animEffect>
                                  </p:childTnLst>
                                </p:cTn>
                              </p:par>
                              <p:par>
                                <p:cTn id="12" presetID="10" presetClass="entr" presetSubtype="0" fill="hold" nodeType="withEffect">
                                  <p:stCondLst>
                                    <p:cond delay="0"/>
                                  </p:stCondLst>
                                  <p:childTnLst>
                                    <p:set>
                                      <p:cBhvr>
                                        <p:cTn id="13" dur="1" fill="hold">
                                          <p:stCondLst>
                                            <p:cond delay="0"/>
                                          </p:stCondLst>
                                        </p:cTn>
                                        <p:tgtEl>
                                          <p:spTgt spid="94"/>
                                        </p:tgtEl>
                                        <p:attrNameLst>
                                          <p:attrName>style.visibility</p:attrName>
                                        </p:attrNameLst>
                                      </p:cBhvr>
                                      <p:to>
                                        <p:strVal val="visible"/>
                                      </p:to>
                                    </p:set>
                                    <p:animEffect transition="in" filter="fade">
                                      <p:cBhvr>
                                        <p:cTn id="14" dur="500"/>
                                        <p:tgtEl>
                                          <p:spTgt spid="9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500"/>
                                        <p:tgtEl>
                                          <p:spTgt spid="8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66" grpId="0" animBg="1"/>
      <p:bldP spid="9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72720"/>
            <a:ext cx="3983696" cy="4675680"/>
          </a:xfrm>
        </p:spPr>
        <p:txBody>
          <a:bodyPr>
            <a:normAutofit fontScale="55000" lnSpcReduction="20000"/>
          </a:bodyPr>
          <a:lstStyle/>
          <a:p>
            <a:r>
              <a:rPr lang="en-US" dirty="0" smtClean="0">
                <a:latin typeface="Arial" charset="0"/>
              </a:rPr>
              <a:t>High entropy sources are </a:t>
            </a:r>
            <a:br>
              <a:rPr lang="en-US" dirty="0" smtClean="0">
                <a:latin typeface="Arial" charset="0"/>
              </a:rPr>
            </a:br>
            <a:r>
              <a:rPr lang="en-US" dirty="0" smtClean="0">
                <a:latin typeface="Arial" charset="0"/>
              </a:rPr>
              <a:t>often noisy </a:t>
            </a:r>
          </a:p>
          <a:p>
            <a:pPr lvl="1"/>
            <a:r>
              <a:rPr lang="en-US" dirty="0">
                <a:latin typeface="Arial" charset="0"/>
              </a:rPr>
              <a:t>Source value </a:t>
            </a:r>
            <a:r>
              <a:rPr lang="en-US" i="1" dirty="0">
                <a:latin typeface="Arial" charset="0"/>
              </a:rPr>
              <a:t>changes</a:t>
            </a:r>
            <a:r>
              <a:rPr lang="en-US" dirty="0">
                <a:latin typeface="Arial" charset="0"/>
              </a:rPr>
              <a:t> over time,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p>
          <a:p>
            <a:pPr lvl="1"/>
            <a:r>
              <a:rPr lang="en-US" altLang="ja-JP" dirty="0" smtClean="0">
                <a:latin typeface="Times New Roman"/>
                <a:cs typeface="Times New Roman"/>
              </a:rPr>
              <a:t>Distance is small</a:t>
            </a:r>
          </a:p>
          <a:p>
            <a:pPr marL="457200" lvl="1" indent="0">
              <a:buNone/>
            </a:pPr>
            <a:r>
              <a:rPr lang="en-US" altLang="ja-JP" dirty="0">
                <a:latin typeface="Times New Roman"/>
                <a:cs typeface="Times New Roman"/>
              </a:rPr>
              <a:t> </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dirty="0" smtClean="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a:latin typeface="Times New Roman"/>
              <a:cs typeface="Times New Roman"/>
            </a:endParaRPr>
          </a:p>
          <a:p>
            <a:endParaRPr lang="en-US" dirty="0" smtClean="0">
              <a:latin typeface="Arial" charset="0"/>
            </a:endParaRPr>
          </a:p>
          <a:p>
            <a:r>
              <a:rPr lang="en-US" dirty="0" smtClean="0">
                <a:latin typeface="Arial" charset="0"/>
              </a:rPr>
              <a:t>Want </a:t>
            </a:r>
            <a:r>
              <a:rPr lang="en-US" dirty="0">
                <a:latin typeface="Arial" charset="0"/>
              </a:rPr>
              <a:t>to derive stable and </a:t>
            </a:r>
            <a:r>
              <a:rPr lang="en-US" i="1" dirty="0">
                <a:latin typeface="Arial" charset="0"/>
              </a:rPr>
              <a:t>cryptographically</a:t>
            </a:r>
            <a:r>
              <a:rPr lang="en-US" dirty="0">
                <a:latin typeface="Arial" charset="0"/>
              </a:rPr>
              <a:t> strong key from </a:t>
            </a:r>
            <a:r>
              <a:rPr lang="en-US" dirty="0" smtClean="0">
                <a:latin typeface="Arial" charset="0"/>
              </a:rPr>
              <a:t>noisy source</a:t>
            </a:r>
            <a:endParaRPr lang="en-US" dirty="0">
              <a:latin typeface="Arial" charset="0"/>
            </a:endParaRPr>
          </a:p>
          <a:p>
            <a:pPr lvl="1"/>
            <a:r>
              <a:rPr lang="en-US" dirty="0" smtClean="0">
                <a:latin typeface="Arial" charset="0"/>
                <a:cs typeface="Arial" charset="0"/>
              </a:rPr>
              <a:t>Want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Arial" charset="0"/>
                <a:cs typeface="Arial" charset="0"/>
              </a:rPr>
              <a:t> to </a:t>
            </a:r>
            <a:r>
              <a:rPr lang="en-US" dirty="0">
                <a:latin typeface="Arial" charset="0"/>
                <a:cs typeface="Arial" charset="0"/>
              </a:rPr>
              <a:t>map to same </a:t>
            </a:r>
            <a:r>
              <a:rPr lang="en-US" dirty="0" smtClean="0">
                <a:latin typeface="Arial" charset="0"/>
                <a:cs typeface="Arial" charset="0"/>
              </a:rPr>
              <a:t>key</a:t>
            </a:r>
            <a:br>
              <a:rPr lang="en-US" dirty="0" smtClean="0">
                <a:latin typeface="Arial" charset="0"/>
                <a:cs typeface="Arial" charset="0"/>
              </a:rPr>
            </a:b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1</a:t>
            </a:r>
            <a:r>
              <a:rPr lang="en-US" i="1" baseline="-25000" dirty="0" smtClean="0">
                <a:latin typeface="Times New Roman" charset="0"/>
                <a:cs typeface="Times New Roman" charset="0"/>
              </a:rPr>
              <a:t> </a:t>
            </a:r>
            <a:r>
              <a:rPr lang="en-US" altLang="ja-JP" dirty="0" smtClean="0">
                <a:latin typeface="Times New Roman" charset="0"/>
                <a:cs typeface="Times New Roman" charset="0"/>
              </a:rPr>
              <a:t>)</a:t>
            </a:r>
            <a:endParaRPr lang="en-US" altLang="ja-JP" dirty="0">
              <a:latin typeface="Times New Roman" charset="0"/>
              <a:cs typeface="Times New Roman" charset="0"/>
            </a:endParaRPr>
          </a:p>
          <a:p>
            <a:endParaRPr lang="en-US" dirty="0" smtClean="0">
              <a:latin typeface="Arial" charset="0"/>
            </a:endParaRPr>
          </a:p>
          <a:p>
            <a:endParaRPr lang="en-US" dirty="0">
              <a:latin typeface="Arial" charset="0"/>
            </a:endParaRPr>
          </a:p>
          <a:p>
            <a:r>
              <a:rPr lang="en-US" dirty="0" smtClean="0">
                <a:latin typeface="Arial" charset="0"/>
              </a:rPr>
              <a:t>Different samples from source </a:t>
            </a:r>
            <a:r>
              <a:rPr lang="en-US" i="1" dirty="0" smtClean="0">
                <a:latin typeface="Arial" charset="0"/>
              </a:rPr>
              <a:t>must</a:t>
            </a:r>
            <a:r>
              <a:rPr lang="en-US" dirty="0" smtClean="0">
                <a:latin typeface="Arial" charset="0"/>
              </a:rPr>
              <a:t> </a:t>
            </a:r>
            <a:r>
              <a:rPr lang="en-US" dirty="0">
                <a:latin typeface="Arial" charset="0"/>
              </a:rPr>
              <a:t>map to different and </a:t>
            </a:r>
            <a:r>
              <a:rPr lang="en-US" i="1" dirty="0">
                <a:latin typeface="Arial" charset="0"/>
              </a:rPr>
              <a:t>independent </a:t>
            </a:r>
            <a:r>
              <a:rPr lang="en-US" dirty="0">
                <a:latin typeface="Arial" charset="0"/>
              </a:rPr>
              <a:t>keys</a:t>
            </a:r>
          </a:p>
          <a:p>
            <a:pPr lvl="1"/>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dirty="0" smtClean="0">
                <a:latin typeface="Times New Roman" charset="0"/>
                <a:cs typeface="Times New Roman" charset="0"/>
              </a:rPr>
              <a:t>’</a:t>
            </a:r>
            <a:r>
              <a:rPr lang="en-US" i="1" dirty="0" smtClean="0">
                <a:latin typeface="Times New Roman" charset="0"/>
                <a:cs typeface="Times New Roman" charset="0"/>
              </a:rPr>
              <a:t> </a:t>
            </a:r>
            <a:r>
              <a:rPr lang="en-US" dirty="0" smtClean="0">
                <a:latin typeface="Times New Roman" charset="0"/>
                <a:cs typeface="Times New Roman" charset="0"/>
              </a:rPr>
              <a:t>)</a:t>
            </a:r>
            <a:endParaRPr lang="en-US"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752600"/>
            <a:ext cx="3906726" cy="369332"/>
          </a:xfrm>
          <a:prstGeom prst="rect">
            <a:avLst/>
          </a:prstGeom>
          <a:noFill/>
        </p:spPr>
        <p:txBody>
          <a:bodyPr wrap="none" rtlCol="0">
            <a:spAutoFit/>
          </a:bodyPr>
          <a:lstStyle/>
          <a:p>
            <a:pPr algn="ctr"/>
            <a:r>
              <a:rPr lang="en-US" sz="1800" b="1" dirty="0" smtClean="0"/>
              <a:t>Physically </a:t>
            </a:r>
            <a:r>
              <a:rPr lang="en-US" sz="1800" b="1" dirty="0" err="1" smtClean="0"/>
              <a:t>Unclonable</a:t>
            </a:r>
            <a:r>
              <a:rPr lang="en-US" sz="1800" b="1" dirty="0" smtClean="0"/>
              <a:t> Functions (PUFs)</a:t>
            </a:r>
            <a:endParaRPr lang="en-US" sz="18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483434" y="3352800"/>
            <a:ext cx="1813793" cy="369332"/>
          </a:xfrm>
          <a:prstGeom prst="rect">
            <a:avLst/>
          </a:prstGeom>
          <a:noFill/>
        </p:spPr>
        <p:txBody>
          <a:bodyPr wrap="none" rtlCol="0">
            <a:spAutoFit/>
          </a:bodyPr>
          <a:lstStyle/>
          <a:p>
            <a:pPr algn="ctr"/>
            <a:r>
              <a:rPr lang="en-US" sz="1800" b="1" dirty="0" smtClean="0"/>
              <a:t>Biometric Data</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526535445"/>
              </p:ext>
            </p:extLst>
          </p:nvPr>
        </p:nvGraphicFramePr>
        <p:xfrm>
          <a:off x="8510587" y="2023269"/>
          <a:ext cx="352425" cy="373062"/>
        </p:xfrm>
        <a:graphic>
          <a:graphicData uri="http://schemas.openxmlformats.org/presentationml/2006/ole">
            <mc:AlternateContent xmlns:mc="http://schemas.openxmlformats.org/markup-compatibility/2006">
              <mc:Choice xmlns:v="urn:schemas-microsoft-com:vml" Requires="v">
                <p:oleObj spid="_x0000_s38370"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8510587" y="2023269"/>
                        <a:ext cx="352425" cy="37306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82803399"/>
              </p:ext>
            </p:extLst>
          </p:nvPr>
        </p:nvGraphicFramePr>
        <p:xfrm>
          <a:off x="7891071" y="5060156"/>
          <a:ext cx="352425" cy="373062"/>
        </p:xfrm>
        <a:graphic>
          <a:graphicData uri="http://schemas.openxmlformats.org/presentationml/2006/ole">
            <mc:AlternateContent xmlns:mc="http://schemas.openxmlformats.org/markup-compatibility/2006">
              <mc:Choice xmlns:v="urn:schemas-microsoft-com:vml" Requires="v">
                <p:oleObj spid="_x0000_s38371" name="Equation" r:id="rId9" imgW="203200" imgH="215900" progId="Equation.3">
                  <p:embed/>
                </p:oleObj>
              </mc:Choice>
              <mc:Fallback>
                <p:oleObj name="Equation" r:id="rId9" imgW="203200" imgH="215900" progId="Equation.3">
                  <p:embed/>
                  <p:pic>
                    <p:nvPicPr>
                      <p:cNvPr id="0" name=""/>
                      <p:cNvPicPr/>
                      <p:nvPr/>
                    </p:nvPicPr>
                    <p:blipFill>
                      <a:blip r:embed="rId8"/>
                      <a:stretch>
                        <a:fillRect/>
                      </a:stretch>
                    </p:blipFill>
                    <p:spPr>
                      <a:xfrm>
                        <a:off x="7891071" y="5060156"/>
                        <a:ext cx="352425" cy="373062"/>
                      </a:xfrm>
                      <a:prstGeom prst="rect">
                        <a:avLst/>
                      </a:prstGeom>
                    </p:spPr>
                  </p:pic>
                </p:oleObj>
              </mc:Fallback>
            </mc:AlternateContent>
          </a:graphicData>
        </a:graphic>
      </p:graphicFrame>
      <p:sp>
        <p:nvSpPr>
          <p:cNvPr id="14" name="Rectangle 36"/>
          <p:cNvSpPr>
            <a:spLocks noChangeArrowheads="1"/>
          </p:cNvSpPr>
          <p:nvPr/>
        </p:nvSpPr>
        <p:spPr bwMode="auto">
          <a:xfrm>
            <a:off x="360469" y="6084455"/>
            <a:ext cx="4780343" cy="62345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Goal of this talk: produce longer keys</a:t>
            </a:r>
            <a:endParaRPr lang="en-US" sz="1800" b="1" dirty="0">
              <a:latin typeface="Times New Roman"/>
              <a:cs typeface="Times New Roman"/>
            </a:endParaRPr>
          </a:p>
        </p:txBody>
      </p:sp>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500"/>
                                        <p:tgtEl>
                                          <p:spTgt spid="2">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fade">
                                      <p:cBhvr>
                                        <p:cTn id="61" dur="500"/>
                                        <p:tgtEl>
                                          <p:spTgt spid="2">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500"/>
                                        <p:tgtEl>
                                          <p:spTgt spid="2">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215025" y="2001761"/>
            <a:ext cx="777242" cy="740389"/>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507807" y="2111441"/>
            <a:ext cx="526538" cy="734722"/>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1562965" y="521378"/>
            <a:ext cx="2111842" cy="2302595"/>
            <a:chOff x="6838075" y="2277356"/>
            <a:chExt cx="981496" cy="1772739"/>
          </a:xfrm>
          <a:effectLst/>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8" name="Group 37"/>
          <p:cNvGrpSpPr/>
          <p:nvPr/>
        </p:nvGrpSpPr>
        <p:grpSpPr>
          <a:xfrm>
            <a:off x="5298335" y="1434837"/>
            <a:ext cx="2578825" cy="1810201"/>
            <a:chOff x="6827762" y="2204122"/>
            <a:chExt cx="991809" cy="1845973"/>
          </a:xfrm>
          <a:effectLst/>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42" name="Object 41"/>
          <p:cNvGraphicFramePr>
            <a:graphicFrameLocks noChangeAspect="1"/>
          </p:cNvGraphicFramePr>
          <p:nvPr>
            <p:extLst>
              <p:ext uri="{D42A27DB-BD31-4B8C-83A1-F6EECF244321}">
                <p14:modId xmlns:p14="http://schemas.microsoft.com/office/powerpoint/2010/main" val="519017448"/>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60966"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2215026" y="919987"/>
            <a:ext cx="777240" cy="1042416"/>
            <a:chOff x="6851952" y="2558143"/>
            <a:chExt cx="967619" cy="1491952"/>
          </a:xfrm>
          <a:effectLst/>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a:effectLst/>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a:effectLst/>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a:effectLst/>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3" name="Object 62"/>
          <p:cNvGraphicFramePr>
            <a:graphicFrameLocks noChangeAspect="1"/>
          </p:cNvGraphicFramePr>
          <p:nvPr>
            <p:extLst>
              <p:ext uri="{D42A27DB-BD31-4B8C-83A1-F6EECF244321}">
                <p14:modId xmlns:p14="http://schemas.microsoft.com/office/powerpoint/2010/main" val="3782505613"/>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60967"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2093185395"/>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60968"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92" name="Rectangle 36"/>
          <p:cNvSpPr>
            <a:spLocks noChangeArrowheads="1"/>
          </p:cNvSpPr>
          <p:nvPr/>
        </p:nvSpPr>
        <p:spPr bwMode="auto">
          <a:xfrm>
            <a:off x="5488233" y="579106"/>
            <a:ext cx="3064108" cy="88595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What about an extractor that outputs pseudorandom bits?</a:t>
            </a:r>
            <a:endParaRPr lang="en-US" sz="1800" b="1" dirty="0">
              <a:latin typeface="Times New Roman"/>
              <a:cs typeface="Times New Roman"/>
            </a:endParaRPr>
          </a:p>
        </p:txBody>
      </p:sp>
      <p:cxnSp>
        <p:nvCxnSpPr>
          <p:cNvPr id="93" name="Straight Arrow Connector 92"/>
          <p:cNvCxnSpPr>
            <a:endCxn id="82" idx="1"/>
          </p:cNvCxnSpPr>
          <p:nvPr/>
        </p:nvCxnSpPr>
        <p:spPr bwMode="auto">
          <a:xfrm flipH="1">
            <a:off x="7051551" y="1485052"/>
            <a:ext cx="36715" cy="53521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p:nvPr/>
        </p:nvCxnSpPr>
        <p:spPr bwMode="auto">
          <a:xfrm flipH="1">
            <a:off x="2992274" y="1372618"/>
            <a:ext cx="2460567" cy="23047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9" name="Content Placeholder 2"/>
          <p:cNvSpPr>
            <a:spLocks noGrp="1"/>
          </p:cNvSpPr>
          <p:nvPr>
            <p:ph idx="1"/>
          </p:nvPr>
        </p:nvSpPr>
        <p:spPr>
          <a:xfrm>
            <a:off x="457200" y="3683000"/>
            <a:ext cx="8229600" cy="2443163"/>
          </a:xfrm>
        </p:spPr>
        <p:txBody>
          <a:bodyPr>
            <a:normAutofit fontScale="92500"/>
          </a:bodyPr>
          <a:lstStyle/>
          <a:p>
            <a:r>
              <a:rPr lang="en-US" sz="2400" dirty="0" smtClean="0"/>
              <a:t>Computational extractors convert high entropy sources to pseudorandom bits [</a:t>
            </a:r>
            <a:r>
              <a:rPr lang="en-US" sz="1900" dirty="0" smtClean="0"/>
              <a:t>Krawczyk10, Dachman-SoledGennaroKrawczykMalkin12</a:t>
            </a:r>
            <a:r>
              <a:rPr lang="en-US" sz="2400" dirty="0" smtClean="0"/>
              <a:t>]</a:t>
            </a:r>
          </a:p>
          <a:p>
            <a:r>
              <a:rPr lang="en-US" sz="2400" dirty="0" smtClean="0"/>
              <a:t>Most natural construction </a:t>
            </a:r>
            <a:r>
              <a:rPr lang="en-US" sz="2400" i="1" dirty="0" err="1" smtClean="0">
                <a:latin typeface="Times New Roman"/>
                <a:cs typeface="Times New Roman"/>
              </a:rPr>
              <a:t>Cext</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 = PRG(</a:t>
            </a:r>
            <a:r>
              <a:rPr lang="en-US" sz="2400" i="1" dirty="0" smtClean="0">
                <a:latin typeface="Times New Roman"/>
                <a:cs typeface="Times New Roman"/>
              </a:rPr>
              <a:t>Ext</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a:t>
            </a:r>
          </a:p>
          <a:p>
            <a:r>
              <a:rPr lang="en-US" sz="2400" dirty="0" smtClean="0"/>
              <a:t>Constructions need enough bits to run a pseudorandom generator</a:t>
            </a:r>
          </a:p>
          <a:p>
            <a:r>
              <a:rPr lang="en-US" sz="2400" dirty="0" smtClean="0"/>
              <a:t>Not helpful in low-entropy regime</a:t>
            </a:r>
            <a:endParaRPr lang="en-US" i="1" dirty="0" smtClean="0">
              <a:latin typeface="Times New Roman"/>
              <a:cs typeface="Times New Roman"/>
            </a:endParaRPr>
          </a:p>
        </p:txBody>
      </p:sp>
      <p:grpSp>
        <p:nvGrpSpPr>
          <p:cNvPr id="76" name="Group 75"/>
          <p:cNvGrpSpPr/>
          <p:nvPr/>
        </p:nvGrpSpPr>
        <p:grpSpPr>
          <a:xfrm>
            <a:off x="2215034" y="926808"/>
            <a:ext cx="777240" cy="1042416"/>
            <a:chOff x="6851954" y="2558145"/>
            <a:chExt cx="967619" cy="1491952"/>
          </a:xfrm>
          <a:effectLst/>
        </p:grpSpPr>
        <p:sp>
          <p:nvSpPr>
            <p:cNvPr id="78" name="Trapezoid 77"/>
            <p:cNvSpPr/>
            <p:nvPr/>
          </p:nvSpPr>
          <p:spPr bwMode="auto">
            <a:xfrm rot="5400000">
              <a:off x="6589788" y="2820311"/>
              <a:ext cx="1491952" cy="967619"/>
            </a:xfrm>
            <a:prstGeom prst="trapezoid">
              <a:avLst>
                <a:gd name="adj" fmla="val 18733"/>
              </a:avLst>
            </a:prstGeom>
            <a:solidFill>
              <a:schemeClr val="bg1"/>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9" name="TextBox 78"/>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grpSp>
        <p:nvGrpSpPr>
          <p:cNvPr id="81" name="Group 80"/>
          <p:cNvGrpSpPr/>
          <p:nvPr/>
        </p:nvGrpSpPr>
        <p:grpSpPr>
          <a:xfrm>
            <a:off x="6662931" y="1947463"/>
            <a:ext cx="777240" cy="1042416"/>
            <a:chOff x="6851954" y="2558145"/>
            <a:chExt cx="967619" cy="1491952"/>
          </a:xfrm>
          <a:effectLst/>
        </p:grpSpPr>
        <p:sp>
          <p:nvSpPr>
            <p:cNvPr id="82" name="Trapezoid 81"/>
            <p:cNvSpPr/>
            <p:nvPr/>
          </p:nvSpPr>
          <p:spPr bwMode="auto">
            <a:xfrm rot="5400000">
              <a:off x="6589788" y="2820311"/>
              <a:ext cx="1491952" cy="967619"/>
            </a:xfrm>
            <a:prstGeom prst="trapezoid">
              <a:avLst>
                <a:gd name="adj" fmla="val 18733"/>
              </a:avLst>
            </a:prstGeom>
            <a:solidFill>
              <a:schemeClr val="bg1"/>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3" name="TextBox 82"/>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grpSp>
        <p:nvGrpSpPr>
          <p:cNvPr id="85" name="Group 84"/>
          <p:cNvGrpSpPr/>
          <p:nvPr/>
        </p:nvGrpSpPr>
        <p:grpSpPr>
          <a:xfrm>
            <a:off x="4331771" y="1922449"/>
            <a:ext cx="381695" cy="306340"/>
            <a:chOff x="4331771" y="1922449"/>
            <a:chExt cx="381695" cy="306340"/>
          </a:xfrm>
          <a:effectLst/>
        </p:grpSpPr>
        <p:sp>
          <p:nvSpPr>
            <p:cNvPr id="86" name="Rectangle 85"/>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7" name="Object 86"/>
            <p:cNvGraphicFramePr>
              <a:graphicFrameLocks noChangeAspect="1"/>
            </p:cNvGraphicFramePr>
            <p:nvPr>
              <p:extLst>
                <p:ext uri="{D42A27DB-BD31-4B8C-83A1-F6EECF244321}">
                  <p14:modId xmlns:p14="http://schemas.microsoft.com/office/powerpoint/2010/main" val="2105767915"/>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60969" name="Equation" r:id="rId10" imgW="139700" imgH="165100" progId="Equation.3">
                    <p:embed/>
                  </p:oleObj>
                </mc:Choice>
                <mc:Fallback>
                  <p:oleObj name="Equation" r:id="rId10" imgW="139700" imgH="165100" progId="Equation.3">
                    <p:embed/>
                    <p:pic>
                      <p:nvPicPr>
                        <p:cNvPr id="0" name=""/>
                        <p:cNvPicPr/>
                        <p:nvPr/>
                      </p:nvPicPr>
                      <p:blipFill>
                        <a:blip r:embed="rId11"/>
                        <a:stretch>
                          <a:fillRect/>
                        </a:stretch>
                      </p:blipFill>
                      <p:spPr>
                        <a:xfrm>
                          <a:off x="4406706" y="1941451"/>
                          <a:ext cx="242888" cy="287338"/>
                        </a:xfrm>
                        <a:prstGeom prst="rect">
                          <a:avLst/>
                        </a:prstGeom>
                      </p:spPr>
                    </p:pic>
                  </p:oleObj>
                </mc:Fallback>
              </mc:AlternateContent>
            </a:graphicData>
          </a:graphic>
        </p:graphicFrame>
      </p:grpSp>
      <p:grpSp>
        <p:nvGrpSpPr>
          <p:cNvPr id="88" name="Group 87"/>
          <p:cNvGrpSpPr/>
          <p:nvPr/>
        </p:nvGrpSpPr>
        <p:grpSpPr>
          <a:xfrm>
            <a:off x="4308681" y="720459"/>
            <a:ext cx="579497" cy="369332"/>
            <a:chOff x="4308681" y="720459"/>
            <a:chExt cx="579497" cy="369332"/>
          </a:xfrm>
          <a:effectLst/>
        </p:grpSpPr>
        <p:sp>
          <p:nvSpPr>
            <p:cNvPr id="89" name="Rectangle 88"/>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TextBox 89"/>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91" name="Group 90"/>
          <p:cNvGrpSpPr/>
          <p:nvPr/>
        </p:nvGrpSpPr>
        <p:grpSpPr>
          <a:xfrm>
            <a:off x="898663" y="1334455"/>
            <a:ext cx="443626" cy="411225"/>
            <a:chOff x="898663" y="1334455"/>
            <a:chExt cx="443626" cy="411225"/>
          </a:xfrm>
          <a:effectLst/>
        </p:grpSpPr>
        <p:sp>
          <p:nvSpPr>
            <p:cNvPr id="95" name="Rectangle 94"/>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97" name="Group 96"/>
          <p:cNvGrpSpPr/>
          <p:nvPr/>
        </p:nvGrpSpPr>
        <p:grpSpPr>
          <a:xfrm>
            <a:off x="7896495" y="1619503"/>
            <a:ext cx="579497" cy="369332"/>
            <a:chOff x="6366719" y="2492739"/>
            <a:chExt cx="579497" cy="369332"/>
          </a:xfrm>
          <a:effectLst/>
        </p:grpSpPr>
        <p:sp>
          <p:nvSpPr>
            <p:cNvPr id="98" name="Rectangle 97"/>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355839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3"/>
                                        </p:tgtEl>
                                        <p:attrNameLst>
                                          <p:attrName>style.visibility</p:attrName>
                                        </p:attrNameLst>
                                      </p:cBhvr>
                                      <p:to>
                                        <p:strVal val="visible"/>
                                      </p:to>
                                    </p:set>
                                    <p:animEffect transition="in" filter="fade">
                                      <p:cBhvr>
                                        <p:cTn id="11" dur="500"/>
                                        <p:tgtEl>
                                          <p:spTgt spid="93"/>
                                        </p:tgtEl>
                                      </p:cBhvr>
                                    </p:animEffect>
                                  </p:childTnLst>
                                </p:cTn>
                              </p:par>
                              <p:par>
                                <p:cTn id="12" presetID="10" presetClass="entr" presetSubtype="0" fill="hold" nodeType="withEffect">
                                  <p:stCondLst>
                                    <p:cond delay="0"/>
                                  </p:stCondLst>
                                  <p:childTnLst>
                                    <p:set>
                                      <p:cBhvr>
                                        <p:cTn id="13" dur="1" fill="hold">
                                          <p:stCondLst>
                                            <p:cond delay="0"/>
                                          </p:stCondLst>
                                        </p:cTn>
                                        <p:tgtEl>
                                          <p:spTgt spid="94"/>
                                        </p:tgtEl>
                                        <p:attrNameLst>
                                          <p:attrName>style.visibility</p:attrName>
                                        </p:attrNameLst>
                                      </p:cBhvr>
                                      <p:to>
                                        <p:strVal val="visible"/>
                                      </p:to>
                                    </p:set>
                                    <p:animEffect transition="in" filter="fade">
                                      <p:cBhvr>
                                        <p:cTn id="14" dur="500"/>
                                        <p:tgtEl>
                                          <p:spTgt spid="9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par>
                                <p:cTn id="20" presetID="10" presetClass="entr" presetSubtype="0" fill="hold"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6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215025" y="2001761"/>
            <a:ext cx="777242" cy="740389"/>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507807" y="2111441"/>
            <a:ext cx="526538" cy="734722"/>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1562965" y="521378"/>
            <a:ext cx="2111842" cy="2302595"/>
            <a:chOff x="6838075" y="2277356"/>
            <a:chExt cx="981496" cy="1772739"/>
          </a:xfrm>
          <a:effectLst/>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8" name="Group 37"/>
          <p:cNvGrpSpPr/>
          <p:nvPr/>
        </p:nvGrpSpPr>
        <p:grpSpPr>
          <a:xfrm>
            <a:off x="5298335" y="1434837"/>
            <a:ext cx="2578825" cy="1810201"/>
            <a:chOff x="6827762" y="2204122"/>
            <a:chExt cx="991809" cy="1845973"/>
          </a:xfrm>
          <a:effectLst/>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42" name="Object 41"/>
          <p:cNvGraphicFramePr>
            <a:graphicFrameLocks noChangeAspect="1"/>
          </p:cNvGraphicFramePr>
          <p:nvPr>
            <p:extLst>
              <p:ext uri="{D42A27DB-BD31-4B8C-83A1-F6EECF244321}">
                <p14:modId xmlns:p14="http://schemas.microsoft.com/office/powerpoint/2010/main" val="704004339"/>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61965"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2215026" y="919987"/>
            <a:ext cx="777240" cy="1042416"/>
            <a:chOff x="6851952" y="2558143"/>
            <a:chExt cx="967619" cy="1491952"/>
          </a:xfrm>
          <a:effectLst/>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a:effectLst/>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a:effectLst/>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a:effectLst/>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3" name="Object 62"/>
          <p:cNvGraphicFramePr>
            <a:graphicFrameLocks noChangeAspect="1"/>
          </p:cNvGraphicFramePr>
          <p:nvPr>
            <p:extLst>
              <p:ext uri="{D42A27DB-BD31-4B8C-83A1-F6EECF244321}">
                <p14:modId xmlns:p14="http://schemas.microsoft.com/office/powerpoint/2010/main" val="3593794311"/>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61966"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92" name="Rectangle 36"/>
          <p:cNvSpPr>
            <a:spLocks noChangeArrowheads="1"/>
          </p:cNvSpPr>
          <p:nvPr/>
        </p:nvSpPr>
        <p:spPr bwMode="auto">
          <a:xfrm>
            <a:off x="5488233" y="579106"/>
            <a:ext cx="3064108" cy="88595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What if we combine the sketch and extractor?</a:t>
            </a:r>
            <a:endParaRPr lang="en-US" sz="1800" b="1" dirty="0">
              <a:latin typeface="Times New Roman"/>
              <a:cs typeface="Times New Roman"/>
            </a:endParaRPr>
          </a:p>
        </p:txBody>
      </p:sp>
      <p:cxnSp>
        <p:nvCxnSpPr>
          <p:cNvPr id="93" name="Straight Arrow Connector 92"/>
          <p:cNvCxnSpPr/>
          <p:nvPr/>
        </p:nvCxnSpPr>
        <p:spPr bwMode="auto">
          <a:xfrm flipH="1">
            <a:off x="6915832" y="1485052"/>
            <a:ext cx="172435" cy="453073"/>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p:nvPr/>
        </p:nvCxnSpPr>
        <p:spPr bwMode="auto">
          <a:xfrm flipH="1">
            <a:off x="3255818" y="1372618"/>
            <a:ext cx="2197024" cy="23047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grpSp>
        <p:nvGrpSpPr>
          <p:cNvPr id="76" name="Group 75"/>
          <p:cNvGrpSpPr/>
          <p:nvPr/>
        </p:nvGrpSpPr>
        <p:grpSpPr>
          <a:xfrm>
            <a:off x="2215034" y="926808"/>
            <a:ext cx="777240" cy="1042416"/>
            <a:chOff x="6851954" y="2558145"/>
            <a:chExt cx="967619" cy="1491952"/>
          </a:xfrm>
          <a:effectLst/>
        </p:grpSpPr>
        <p:sp>
          <p:nvSpPr>
            <p:cNvPr id="78" name="Trapezoid 77"/>
            <p:cNvSpPr/>
            <p:nvPr/>
          </p:nvSpPr>
          <p:spPr bwMode="auto">
            <a:xfrm rot="5400000">
              <a:off x="6589788" y="2820311"/>
              <a:ext cx="1491952" cy="967619"/>
            </a:xfrm>
            <a:prstGeom prst="trapezoid">
              <a:avLst>
                <a:gd name="adj" fmla="val 18733"/>
              </a:avLst>
            </a:prstGeom>
            <a:solidFill>
              <a:schemeClr val="bg1"/>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9" name="TextBox 78"/>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grpSp>
        <p:nvGrpSpPr>
          <p:cNvPr id="81" name="Group 80"/>
          <p:cNvGrpSpPr/>
          <p:nvPr/>
        </p:nvGrpSpPr>
        <p:grpSpPr>
          <a:xfrm>
            <a:off x="6662931" y="1947463"/>
            <a:ext cx="777240" cy="1042416"/>
            <a:chOff x="6851954" y="2558145"/>
            <a:chExt cx="967619" cy="1491952"/>
          </a:xfrm>
          <a:solidFill>
            <a:schemeClr val="bg1"/>
          </a:solidFill>
          <a:effectLst/>
        </p:grpSpPr>
        <p:sp>
          <p:nvSpPr>
            <p:cNvPr id="82" name="Trapezoid 81"/>
            <p:cNvSpPr/>
            <p:nvPr/>
          </p:nvSpPr>
          <p:spPr bwMode="auto">
            <a:xfrm rot="5400000">
              <a:off x="6589788" y="2820311"/>
              <a:ext cx="1491952" cy="967619"/>
            </a:xfrm>
            <a:prstGeom prst="trapezoid">
              <a:avLst>
                <a:gd name="adj" fmla="val 18733"/>
              </a:avLst>
            </a:prstGeom>
            <a:grp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3" name="TextBox 82"/>
            <p:cNvSpPr txBox="1"/>
            <p:nvPr/>
          </p:nvSpPr>
          <p:spPr>
            <a:xfrm>
              <a:off x="6894286" y="2997469"/>
              <a:ext cx="854302" cy="528604"/>
            </a:xfrm>
            <a:prstGeom prst="rect">
              <a:avLst/>
            </a:prstGeom>
            <a:grp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grpSp>
        <p:nvGrpSpPr>
          <p:cNvPr id="75" name="Group 74"/>
          <p:cNvGrpSpPr/>
          <p:nvPr/>
        </p:nvGrpSpPr>
        <p:grpSpPr>
          <a:xfrm>
            <a:off x="2215028" y="916175"/>
            <a:ext cx="1040791" cy="1862884"/>
            <a:chOff x="247224" y="2676386"/>
            <a:chExt cx="1345600" cy="848075"/>
          </a:xfrm>
          <a:effectLst/>
        </p:grpSpPr>
        <p:sp>
          <p:nvSpPr>
            <p:cNvPr id="85" name="Snip Same Side Corner Rectangle 84"/>
            <p:cNvSpPr/>
            <p:nvPr/>
          </p:nvSpPr>
          <p:spPr>
            <a:xfrm rot="5400000">
              <a:off x="495986" y="2427624"/>
              <a:ext cx="848075" cy="1345600"/>
            </a:xfrm>
            <a:prstGeom prst="snip2SameRect">
              <a:avLst>
                <a:gd name="adj1" fmla="val 26389"/>
                <a:gd name="adj2" fmla="val 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424879" y="3014472"/>
              <a:ext cx="1048534" cy="168138"/>
            </a:xfrm>
            <a:prstGeom prst="rect">
              <a:avLst/>
            </a:prstGeom>
            <a:noFill/>
          </p:spPr>
          <p:txBody>
            <a:bodyPr wrap="square" rtlCol="0">
              <a:spAutoFit/>
            </a:bodyPr>
            <a:lstStyle/>
            <a:p>
              <a:r>
                <a:rPr lang="en-US" i="1" dirty="0" err="1" smtClean="0">
                  <a:solidFill>
                    <a:srgbClr val="0000FF"/>
                  </a:solidFill>
                  <a:latin typeface="Times New Roman"/>
                  <a:cs typeface="Times New Roman"/>
                </a:rPr>
                <a:t>CFext</a:t>
              </a:r>
              <a:endParaRPr lang="en-US" i="1" dirty="0">
                <a:solidFill>
                  <a:srgbClr val="0000FF"/>
                </a:solidFill>
                <a:latin typeface="Times New Roman"/>
                <a:cs typeface="Times New Roman"/>
              </a:endParaRPr>
            </a:p>
          </p:txBody>
        </p:sp>
      </p:grpSp>
      <p:grpSp>
        <p:nvGrpSpPr>
          <p:cNvPr id="4" name="Group 3"/>
          <p:cNvGrpSpPr/>
          <p:nvPr/>
        </p:nvGrpSpPr>
        <p:grpSpPr>
          <a:xfrm>
            <a:off x="5496261" y="1941451"/>
            <a:ext cx="2066012" cy="1048428"/>
            <a:chOff x="247221" y="2676385"/>
            <a:chExt cx="1345604" cy="831272"/>
          </a:xfrm>
          <a:effectLst/>
        </p:grpSpPr>
        <p:sp>
          <p:nvSpPr>
            <p:cNvPr id="3" name="Snip Same Side Corner Rectangle 2"/>
            <p:cNvSpPr/>
            <p:nvPr/>
          </p:nvSpPr>
          <p:spPr>
            <a:xfrm rot="5400000">
              <a:off x="504387" y="2419219"/>
              <a:ext cx="831272" cy="1345604"/>
            </a:xfrm>
            <a:prstGeom prst="snip2SameRect">
              <a:avLst>
                <a:gd name="adj1" fmla="val 26389"/>
                <a:gd name="adj2" fmla="val 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589854" y="2875705"/>
              <a:ext cx="827220" cy="369332"/>
            </a:xfrm>
            <a:prstGeom prst="rect">
              <a:avLst/>
            </a:prstGeom>
            <a:noFill/>
          </p:spPr>
          <p:txBody>
            <a:bodyPr wrap="none" rtlCol="0">
              <a:spAutoFit/>
            </a:bodyPr>
            <a:lstStyle/>
            <a:p>
              <a:r>
                <a:rPr lang="en-US" i="1" dirty="0" err="1" smtClean="0">
                  <a:solidFill>
                    <a:srgbClr val="0000FF"/>
                  </a:solidFill>
                  <a:latin typeface="Times New Roman"/>
                  <a:cs typeface="Times New Roman"/>
                </a:rPr>
                <a:t>CFext</a:t>
              </a:r>
              <a:endParaRPr lang="en-US" i="1" dirty="0">
                <a:solidFill>
                  <a:srgbClr val="0000FF"/>
                </a:solidFill>
                <a:latin typeface="Times New Roman"/>
                <a:cs typeface="Times New Roman"/>
              </a:endParaRPr>
            </a:p>
          </p:txBody>
        </p:sp>
      </p:grpSp>
      <p:cxnSp>
        <p:nvCxnSpPr>
          <p:cNvPr id="67" name="Straight Connector 66"/>
          <p:cNvCxnSpPr/>
          <p:nvPr/>
        </p:nvCxnSpPr>
        <p:spPr>
          <a:xfrm flipH="1">
            <a:off x="0" y="3479800"/>
            <a:ext cx="91440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2940772750"/>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61967"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sp>
        <p:nvSpPr>
          <p:cNvPr id="69" name="Content Placeholder 2"/>
          <p:cNvSpPr>
            <a:spLocks noGrp="1"/>
          </p:cNvSpPr>
          <p:nvPr>
            <p:ph idx="1"/>
          </p:nvPr>
        </p:nvSpPr>
        <p:spPr>
          <a:xfrm>
            <a:off x="457200" y="3683000"/>
            <a:ext cx="8229600" cy="2443163"/>
          </a:xfrm>
        </p:spPr>
        <p:txBody>
          <a:bodyPr>
            <a:normAutofit fontScale="92500"/>
          </a:bodyPr>
          <a:lstStyle/>
          <a:p>
            <a:r>
              <a:rPr lang="en-US" sz="2400" dirty="0" smtClean="0"/>
              <a:t>Computational extractors convert high entropy sources to pseudorandom bits [</a:t>
            </a:r>
            <a:r>
              <a:rPr lang="en-US" sz="1900" dirty="0" smtClean="0"/>
              <a:t>Krawczyk10, Dachman-SoledGennaroKrawczykMalkin12</a:t>
            </a:r>
            <a:r>
              <a:rPr lang="en-US" sz="2400" dirty="0" smtClean="0"/>
              <a:t>]</a:t>
            </a:r>
          </a:p>
          <a:p>
            <a:r>
              <a:rPr lang="en-US" sz="2400" dirty="0" smtClean="0"/>
              <a:t>Most natural construction </a:t>
            </a:r>
            <a:r>
              <a:rPr lang="en-US" sz="2400" i="1" dirty="0" err="1" smtClean="0">
                <a:latin typeface="Times New Roman"/>
                <a:cs typeface="Times New Roman"/>
              </a:rPr>
              <a:t>Cext</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 = PRG(</a:t>
            </a:r>
            <a:r>
              <a:rPr lang="en-US" sz="2400" i="1" dirty="0" smtClean="0">
                <a:latin typeface="Times New Roman"/>
                <a:cs typeface="Times New Roman"/>
              </a:rPr>
              <a:t>Ext</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a:t>
            </a:r>
          </a:p>
          <a:p>
            <a:r>
              <a:rPr lang="en-US" sz="2400" dirty="0" smtClean="0"/>
              <a:t>Constructions need enough bits to run a pseudorandom generator</a:t>
            </a:r>
          </a:p>
          <a:p>
            <a:r>
              <a:rPr lang="en-US" sz="2400" dirty="0" smtClean="0"/>
              <a:t>Not helpful in low-entropy regime</a:t>
            </a:r>
            <a:endParaRPr lang="en-US" i="1" dirty="0" smtClean="0">
              <a:latin typeface="Times New Roman"/>
              <a:cs typeface="Times New Roman"/>
            </a:endParaRPr>
          </a:p>
        </p:txBody>
      </p:sp>
      <p:grpSp>
        <p:nvGrpSpPr>
          <p:cNvPr id="87" name="Group 86"/>
          <p:cNvGrpSpPr/>
          <p:nvPr/>
        </p:nvGrpSpPr>
        <p:grpSpPr>
          <a:xfrm>
            <a:off x="4331771" y="1922449"/>
            <a:ext cx="381695" cy="306340"/>
            <a:chOff x="4331771" y="1922449"/>
            <a:chExt cx="381695" cy="306340"/>
          </a:xfrm>
          <a:effectLst/>
        </p:grpSpPr>
        <p:sp>
          <p:nvSpPr>
            <p:cNvPr id="88" name="Rectangle 8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9" name="Object 88"/>
            <p:cNvGraphicFramePr>
              <a:graphicFrameLocks noChangeAspect="1"/>
            </p:cNvGraphicFramePr>
            <p:nvPr>
              <p:extLst>
                <p:ext uri="{D42A27DB-BD31-4B8C-83A1-F6EECF244321}">
                  <p14:modId xmlns:p14="http://schemas.microsoft.com/office/powerpoint/2010/main" val="2105767915"/>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61968" name="Equation" r:id="rId10" imgW="139700" imgH="165100" progId="Equation.3">
                    <p:embed/>
                  </p:oleObj>
                </mc:Choice>
                <mc:Fallback>
                  <p:oleObj name="Equation" r:id="rId10" imgW="139700" imgH="165100" progId="Equation.3">
                    <p:embed/>
                    <p:pic>
                      <p:nvPicPr>
                        <p:cNvPr id="0" name=""/>
                        <p:cNvPicPr/>
                        <p:nvPr/>
                      </p:nvPicPr>
                      <p:blipFill>
                        <a:blip r:embed="rId11"/>
                        <a:stretch>
                          <a:fillRect/>
                        </a:stretch>
                      </p:blipFill>
                      <p:spPr>
                        <a:xfrm>
                          <a:off x="4406706" y="1941451"/>
                          <a:ext cx="242888" cy="287338"/>
                        </a:xfrm>
                        <a:prstGeom prst="rect">
                          <a:avLst/>
                        </a:prstGeom>
                      </p:spPr>
                    </p:pic>
                  </p:oleObj>
                </mc:Fallback>
              </mc:AlternateContent>
            </a:graphicData>
          </a:graphic>
        </p:graphicFrame>
      </p:grpSp>
      <p:grpSp>
        <p:nvGrpSpPr>
          <p:cNvPr id="90" name="Group 89"/>
          <p:cNvGrpSpPr/>
          <p:nvPr/>
        </p:nvGrpSpPr>
        <p:grpSpPr>
          <a:xfrm>
            <a:off x="4308681" y="720459"/>
            <a:ext cx="579497" cy="369332"/>
            <a:chOff x="4308681" y="720459"/>
            <a:chExt cx="579497" cy="369332"/>
          </a:xfrm>
          <a:effectLst/>
        </p:grpSpPr>
        <p:sp>
          <p:nvSpPr>
            <p:cNvPr id="91" name="Rectangle 90"/>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TextBox 94"/>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96" name="Group 95"/>
          <p:cNvGrpSpPr/>
          <p:nvPr/>
        </p:nvGrpSpPr>
        <p:grpSpPr>
          <a:xfrm>
            <a:off x="898663" y="1334455"/>
            <a:ext cx="443626" cy="411225"/>
            <a:chOff x="898663" y="1334455"/>
            <a:chExt cx="443626" cy="411225"/>
          </a:xfrm>
          <a:effectLst/>
        </p:grpSpPr>
        <p:sp>
          <p:nvSpPr>
            <p:cNvPr id="97" name="Rectangle 96"/>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99" name="Group 98"/>
          <p:cNvGrpSpPr/>
          <p:nvPr/>
        </p:nvGrpSpPr>
        <p:grpSpPr>
          <a:xfrm>
            <a:off x="7896495" y="1619503"/>
            <a:ext cx="579497" cy="369332"/>
            <a:chOff x="6366719" y="2492739"/>
            <a:chExt cx="579497" cy="369332"/>
          </a:xfrm>
          <a:effectLst/>
        </p:grpSpPr>
        <p:sp>
          <p:nvSpPr>
            <p:cNvPr id="100" name="Rectangle 99"/>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TextBox 100"/>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191138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3"/>
                                        </p:tgtEl>
                                        <p:attrNameLst>
                                          <p:attrName>style.visibility</p:attrName>
                                        </p:attrNameLst>
                                      </p:cBhvr>
                                      <p:to>
                                        <p:strVal val="visible"/>
                                      </p:to>
                                    </p:set>
                                    <p:animEffect transition="in" filter="fade">
                                      <p:cBhvr>
                                        <p:cTn id="11" dur="500"/>
                                        <p:tgtEl>
                                          <p:spTgt spid="93"/>
                                        </p:tgtEl>
                                      </p:cBhvr>
                                    </p:animEffect>
                                  </p:childTnLst>
                                </p:cTn>
                              </p:par>
                              <p:par>
                                <p:cTn id="12" presetID="10" presetClass="entr" presetSubtype="0" fill="hold" nodeType="withEffect">
                                  <p:stCondLst>
                                    <p:cond delay="0"/>
                                  </p:stCondLst>
                                  <p:childTnLst>
                                    <p:set>
                                      <p:cBhvr>
                                        <p:cTn id="13" dur="1" fill="hold">
                                          <p:stCondLst>
                                            <p:cond delay="0"/>
                                          </p:stCondLst>
                                        </p:cTn>
                                        <p:tgtEl>
                                          <p:spTgt spid="94"/>
                                        </p:tgtEl>
                                        <p:attrNameLst>
                                          <p:attrName>style.visibility</p:attrName>
                                        </p:attrNameLst>
                                      </p:cBhvr>
                                      <p:to>
                                        <p:strVal val="visible"/>
                                      </p:to>
                                    </p:set>
                                    <p:animEffect transition="in" filter="fade">
                                      <p:cBhvr>
                                        <p:cTn id="14" dur="500"/>
                                        <p:tgtEl>
                                          <p:spTgt spid="9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215025" y="2001761"/>
            <a:ext cx="777242" cy="740389"/>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507807" y="2111441"/>
            <a:ext cx="526538" cy="734722"/>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1562965" y="521378"/>
            <a:ext cx="2111842" cy="2302595"/>
            <a:chOff x="6838075" y="2277356"/>
            <a:chExt cx="981496" cy="1772739"/>
          </a:xfrm>
          <a:effectLst/>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8" name="Group 37"/>
          <p:cNvGrpSpPr/>
          <p:nvPr/>
        </p:nvGrpSpPr>
        <p:grpSpPr>
          <a:xfrm>
            <a:off x="5298335" y="1434837"/>
            <a:ext cx="2578825" cy="1810201"/>
            <a:chOff x="6827762" y="2204122"/>
            <a:chExt cx="991809" cy="1845973"/>
          </a:xfrm>
          <a:effectLst/>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42" name="Object 41"/>
          <p:cNvGraphicFramePr>
            <a:graphicFrameLocks noChangeAspect="1"/>
          </p:cNvGraphicFramePr>
          <p:nvPr>
            <p:extLst>
              <p:ext uri="{D42A27DB-BD31-4B8C-83A1-F6EECF244321}">
                <p14:modId xmlns:p14="http://schemas.microsoft.com/office/powerpoint/2010/main" val="3178563090"/>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63111"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2215026" y="919987"/>
            <a:ext cx="777240" cy="1042416"/>
            <a:chOff x="6851952" y="2558143"/>
            <a:chExt cx="967619" cy="1491952"/>
          </a:xfrm>
          <a:effectLst/>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a:effectLst/>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a:effectLst/>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a:effectLst/>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3" name="Object 62"/>
          <p:cNvGraphicFramePr>
            <a:graphicFrameLocks noChangeAspect="1"/>
          </p:cNvGraphicFramePr>
          <p:nvPr>
            <p:extLst>
              <p:ext uri="{D42A27DB-BD31-4B8C-83A1-F6EECF244321}">
                <p14:modId xmlns:p14="http://schemas.microsoft.com/office/powerpoint/2010/main" val="2580001435"/>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63112"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1371292930"/>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63113"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92" name="Rectangle 36"/>
          <p:cNvSpPr>
            <a:spLocks noChangeArrowheads="1"/>
          </p:cNvSpPr>
          <p:nvPr/>
        </p:nvSpPr>
        <p:spPr bwMode="auto">
          <a:xfrm>
            <a:off x="5488233" y="579106"/>
            <a:ext cx="3064108" cy="88595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What if we combine the sketch and extractor?</a:t>
            </a:r>
            <a:endParaRPr lang="en-US" sz="1800" b="1" dirty="0">
              <a:latin typeface="Times New Roman"/>
              <a:cs typeface="Times New Roman"/>
            </a:endParaRPr>
          </a:p>
        </p:txBody>
      </p:sp>
      <p:cxnSp>
        <p:nvCxnSpPr>
          <p:cNvPr id="93" name="Straight Arrow Connector 92"/>
          <p:cNvCxnSpPr/>
          <p:nvPr/>
        </p:nvCxnSpPr>
        <p:spPr bwMode="auto">
          <a:xfrm flipH="1">
            <a:off x="6915832" y="1485052"/>
            <a:ext cx="172435" cy="453073"/>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p:nvPr/>
        </p:nvCxnSpPr>
        <p:spPr bwMode="auto">
          <a:xfrm flipH="1">
            <a:off x="3255818" y="1372618"/>
            <a:ext cx="2197024" cy="23047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9" name="Content Placeholder 2"/>
          <p:cNvSpPr>
            <a:spLocks noGrp="1"/>
          </p:cNvSpPr>
          <p:nvPr>
            <p:ph idx="1"/>
          </p:nvPr>
        </p:nvSpPr>
        <p:spPr>
          <a:xfrm>
            <a:off x="94242" y="3683000"/>
            <a:ext cx="3946135" cy="3175000"/>
          </a:xfrm>
        </p:spPr>
        <p:txBody>
          <a:bodyPr>
            <a:normAutofit lnSpcReduction="10000"/>
          </a:bodyPr>
          <a:lstStyle/>
          <a:p>
            <a:r>
              <a:rPr lang="en-US" sz="2400" dirty="0" smtClean="0"/>
              <a:t>We’ll try to combine a sketch and an extractor</a:t>
            </a:r>
          </a:p>
          <a:p>
            <a:r>
              <a:rPr lang="en-US" sz="2400" dirty="0" smtClean="0">
                <a:latin typeface="Calibri"/>
                <a:cs typeface="Calibri"/>
              </a:rPr>
              <a:t>We’ll base our construction on the code offset sketch</a:t>
            </a:r>
          </a:p>
          <a:p>
            <a:r>
              <a:rPr lang="en-US" sz="2400" dirty="0" smtClean="0">
                <a:latin typeface="Calibri"/>
                <a:cs typeface="Calibri"/>
              </a:rPr>
              <a:t>Instantiate with </a:t>
            </a:r>
            <a:br>
              <a:rPr lang="en-US" sz="2400" dirty="0" smtClean="0">
                <a:latin typeface="Calibri"/>
                <a:cs typeface="Calibri"/>
              </a:rPr>
            </a:br>
            <a:r>
              <a:rPr lang="en-US" sz="2400" dirty="0" smtClean="0">
                <a:latin typeface="Calibri"/>
                <a:cs typeface="Calibri"/>
              </a:rPr>
              <a:t>random linear code</a:t>
            </a:r>
          </a:p>
          <a:p>
            <a:r>
              <a:rPr lang="en-US" sz="2400" dirty="0" smtClean="0">
                <a:latin typeface="Calibri"/>
                <a:cs typeface="Calibri"/>
              </a:rPr>
              <a:t>Base security on Learning with Errors (LWE)</a:t>
            </a:r>
            <a:endParaRPr lang="en-US" dirty="0" smtClean="0">
              <a:latin typeface="Calibri"/>
              <a:cs typeface="Calibri"/>
            </a:endParaRPr>
          </a:p>
        </p:txBody>
      </p:sp>
      <p:grpSp>
        <p:nvGrpSpPr>
          <p:cNvPr id="76" name="Group 75"/>
          <p:cNvGrpSpPr/>
          <p:nvPr/>
        </p:nvGrpSpPr>
        <p:grpSpPr>
          <a:xfrm>
            <a:off x="2215034" y="926808"/>
            <a:ext cx="777240" cy="1042416"/>
            <a:chOff x="6851954" y="2558145"/>
            <a:chExt cx="967619" cy="1491952"/>
          </a:xfrm>
          <a:effectLst/>
        </p:grpSpPr>
        <p:sp>
          <p:nvSpPr>
            <p:cNvPr id="78" name="Trapezoid 77"/>
            <p:cNvSpPr/>
            <p:nvPr/>
          </p:nvSpPr>
          <p:spPr bwMode="auto">
            <a:xfrm rot="5400000">
              <a:off x="6589788" y="2820311"/>
              <a:ext cx="1491952" cy="967619"/>
            </a:xfrm>
            <a:prstGeom prst="trapezoid">
              <a:avLst>
                <a:gd name="adj" fmla="val 18733"/>
              </a:avLst>
            </a:prstGeom>
            <a:solidFill>
              <a:srgbClr val="008000"/>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9" name="TextBox 78"/>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grpSp>
        <p:nvGrpSpPr>
          <p:cNvPr id="81" name="Group 80"/>
          <p:cNvGrpSpPr/>
          <p:nvPr/>
        </p:nvGrpSpPr>
        <p:grpSpPr>
          <a:xfrm>
            <a:off x="6662931" y="1947463"/>
            <a:ext cx="777240" cy="1042416"/>
            <a:chOff x="6851954" y="2558145"/>
            <a:chExt cx="967619" cy="1491952"/>
          </a:xfrm>
          <a:effectLst/>
        </p:grpSpPr>
        <p:sp>
          <p:nvSpPr>
            <p:cNvPr id="82" name="Trapezoid 81"/>
            <p:cNvSpPr/>
            <p:nvPr/>
          </p:nvSpPr>
          <p:spPr bwMode="auto">
            <a:xfrm rot="5400000">
              <a:off x="6589788" y="2820311"/>
              <a:ext cx="1491952" cy="967619"/>
            </a:xfrm>
            <a:prstGeom prst="trapezoid">
              <a:avLst>
                <a:gd name="adj" fmla="val 18733"/>
              </a:avLst>
            </a:prstGeom>
            <a:solidFill>
              <a:srgbClr val="008000"/>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3" name="TextBox 82"/>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grpSp>
        <p:nvGrpSpPr>
          <p:cNvPr id="4" name="Group 3"/>
          <p:cNvGrpSpPr/>
          <p:nvPr/>
        </p:nvGrpSpPr>
        <p:grpSpPr>
          <a:xfrm>
            <a:off x="5496261" y="1941451"/>
            <a:ext cx="2066012" cy="1048428"/>
            <a:chOff x="247221" y="2676385"/>
            <a:chExt cx="1345604" cy="831272"/>
          </a:xfrm>
          <a:effectLst/>
        </p:grpSpPr>
        <p:sp>
          <p:nvSpPr>
            <p:cNvPr id="3" name="Snip Same Side Corner Rectangle 2"/>
            <p:cNvSpPr/>
            <p:nvPr/>
          </p:nvSpPr>
          <p:spPr>
            <a:xfrm rot="5400000">
              <a:off x="504387" y="2419219"/>
              <a:ext cx="831272" cy="1345604"/>
            </a:xfrm>
            <a:prstGeom prst="snip2SameRect">
              <a:avLst>
                <a:gd name="adj1" fmla="val 26389"/>
                <a:gd name="adj2" fmla="val 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589854" y="2875705"/>
              <a:ext cx="827220" cy="369332"/>
            </a:xfrm>
            <a:prstGeom prst="rect">
              <a:avLst/>
            </a:prstGeom>
            <a:noFill/>
          </p:spPr>
          <p:txBody>
            <a:bodyPr wrap="none" rtlCol="0">
              <a:spAutoFit/>
            </a:bodyPr>
            <a:lstStyle/>
            <a:p>
              <a:r>
                <a:rPr lang="en-US" i="1" dirty="0" err="1" smtClean="0">
                  <a:solidFill>
                    <a:srgbClr val="0000FF"/>
                  </a:solidFill>
                  <a:latin typeface="Times New Roman"/>
                  <a:cs typeface="Times New Roman"/>
                </a:rPr>
                <a:t>CFext</a:t>
              </a:r>
              <a:endParaRPr lang="en-US" i="1" dirty="0">
                <a:solidFill>
                  <a:srgbClr val="0000FF"/>
                </a:solidFill>
                <a:latin typeface="Times New Roman"/>
                <a:cs typeface="Times New Roman"/>
              </a:endParaRPr>
            </a:p>
          </p:txBody>
        </p:sp>
      </p:grpSp>
      <p:grpSp>
        <p:nvGrpSpPr>
          <p:cNvPr id="75" name="Group 74"/>
          <p:cNvGrpSpPr/>
          <p:nvPr/>
        </p:nvGrpSpPr>
        <p:grpSpPr>
          <a:xfrm>
            <a:off x="2215028" y="916175"/>
            <a:ext cx="1040791" cy="1862884"/>
            <a:chOff x="247224" y="2676386"/>
            <a:chExt cx="1345600" cy="848075"/>
          </a:xfrm>
          <a:effectLst/>
        </p:grpSpPr>
        <p:sp>
          <p:nvSpPr>
            <p:cNvPr id="85" name="Snip Same Side Corner Rectangle 84"/>
            <p:cNvSpPr/>
            <p:nvPr/>
          </p:nvSpPr>
          <p:spPr>
            <a:xfrm rot="5400000">
              <a:off x="495986" y="2427624"/>
              <a:ext cx="848075" cy="1345600"/>
            </a:xfrm>
            <a:prstGeom prst="snip2SameRect">
              <a:avLst>
                <a:gd name="adj1" fmla="val 26389"/>
                <a:gd name="adj2" fmla="val 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424879" y="3014472"/>
              <a:ext cx="1048534" cy="168138"/>
            </a:xfrm>
            <a:prstGeom prst="rect">
              <a:avLst/>
            </a:prstGeom>
            <a:noFill/>
          </p:spPr>
          <p:txBody>
            <a:bodyPr wrap="square" rtlCol="0">
              <a:spAutoFit/>
            </a:bodyPr>
            <a:lstStyle/>
            <a:p>
              <a:r>
                <a:rPr lang="en-US" i="1" dirty="0" err="1" smtClean="0">
                  <a:solidFill>
                    <a:srgbClr val="0000FF"/>
                  </a:solidFill>
                  <a:latin typeface="Times New Roman"/>
                  <a:cs typeface="Times New Roman"/>
                </a:rPr>
                <a:t>CFext</a:t>
              </a:r>
              <a:endParaRPr lang="en-US" i="1" dirty="0">
                <a:solidFill>
                  <a:srgbClr val="0000FF"/>
                </a:solidFill>
                <a:latin typeface="Times New Roman"/>
                <a:cs typeface="Times New Roman"/>
              </a:endParaRPr>
            </a:p>
          </p:txBody>
        </p:sp>
      </p:grpSp>
      <p:sp>
        <p:nvSpPr>
          <p:cNvPr id="70" name="Rectangle 69"/>
          <p:cNvSpPr/>
          <p:nvPr/>
        </p:nvSpPr>
        <p:spPr bwMode="auto">
          <a:xfrm>
            <a:off x="4040377" y="378493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71" name="Straight Arrow Connector 70"/>
          <p:cNvCxnSpPr>
            <a:stCxn id="73" idx="3"/>
            <a:endCxn id="72" idx="7"/>
          </p:cNvCxnSpPr>
          <p:nvPr/>
        </p:nvCxnSpPr>
        <p:spPr bwMode="auto">
          <a:xfrm flipH="1">
            <a:off x="5248634" y="414077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2" name="Oval 71"/>
          <p:cNvSpPr/>
          <p:nvPr/>
        </p:nvSpPr>
        <p:spPr bwMode="auto">
          <a:xfrm>
            <a:off x="5137767" y="51216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bwMode="auto">
          <a:xfrm>
            <a:off x="7484098" y="40567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7" name="TextBox 86"/>
          <p:cNvSpPr txBox="1"/>
          <p:nvPr/>
        </p:nvSpPr>
        <p:spPr>
          <a:xfrm>
            <a:off x="4040377" y="447173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88" name="TextBox 87"/>
          <p:cNvSpPr txBox="1"/>
          <p:nvPr/>
        </p:nvSpPr>
        <p:spPr>
          <a:xfrm>
            <a:off x="5632654" y="3768212"/>
            <a:ext cx="948614"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i="1" dirty="0" err="1" smtClean="0">
                <a:latin typeface="Times New Roman"/>
                <a:cs typeface="Times New Roman"/>
              </a:rPr>
              <a:t>Gx</a:t>
            </a:r>
            <a:endParaRPr lang="en-US" sz="1800" dirty="0">
              <a:latin typeface="Times New Roman"/>
              <a:cs typeface="Times New Roman"/>
            </a:endParaRPr>
          </a:p>
        </p:txBody>
      </p:sp>
      <p:graphicFrame>
        <p:nvGraphicFramePr>
          <p:cNvPr id="89" name="Object 88"/>
          <p:cNvGraphicFramePr>
            <a:graphicFrameLocks noChangeAspect="1"/>
          </p:cNvGraphicFramePr>
          <p:nvPr>
            <p:extLst>
              <p:ext uri="{D42A27DB-BD31-4B8C-83A1-F6EECF244321}">
                <p14:modId xmlns:p14="http://schemas.microsoft.com/office/powerpoint/2010/main" val="1211219399"/>
              </p:ext>
            </p:extLst>
          </p:nvPr>
        </p:nvGraphicFramePr>
        <p:xfrm>
          <a:off x="5648342" y="3802159"/>
          <a:ext cx="988483" cy="706059"/>
        </p:xfrm>
        <a:graphic>
          <a:graphicData uri="http://schemas.openxmlformats.org/presentationml/2006/ole">
            <mc:AlternateContent xmlns:mc="http://schemas.openxmlformats.org/markup-compatibility/2006">
              <mc:Choice xmlns:v="urn:schemas-microsoft-com:vml" Requires="v">
                <p:oleObj spid="_x0000_s63114" name="Equation" r:id="rId10" imgW="622300" imgH="444500" progId="Equation.3">
                  <p:embed/>
                </p:oleObj>
              </mc:Choice>
              <mc:Fallback>
                <p:oleObj name="Equation" r:id="rId10" imgW="622300" imgH="444500" progId="Equation.3">
                  <p:embed/>
                  <p:pic>
                    <p:nvPicPr>
                      <p:cNvPr id="0" name=""/>
                      <p:cNvPicPr/>
                      <p:nvPr/>
                    </p:nvPicPr>
                    <p:blipFill>
                      <a:blip r:embed="rId11"/>
                      <a:stretch>
                        <a:fillRect/>
                      </a:stretch>
                    </p:blipFill>
                    <p:spPr>
                      <a:xfrm>
                        <a:off x="5648342" y="3802159"/>
                        <a:ext cx="988483" cy="706059"/>
                      </a:xfrm>
                      <a:prstGeom prst="rect">
                        <a:avLst/>
                      </a:prstGeom>
                    </p:spPr>
                  </p:pic>
                </p:oleObj>
              </mc:Fallback>
            </mc:AlternateContent>
          </a:graphicData>
        </a:graphic>
      </p:graphicFrame>
      <p:grpSp>
        <p:nvGrpSpPr>
          <p:cNvPr id="90" name="Group 89"/>
          <p:cNvGrpSpPr/>
          <p:nvPr/>
        </p:nvGrpSpPr>
        <p:grpSpPr>
          <a:xfrm>
            <a:off x="4331771" y="1922449"/>
            <a:ext cx="381695" cy="306340"/>
            <a:chOff x="4331771" y="1922449"/>
            <a:chExt cx="381695" cy="306340"/>
          </a:xfrm>
          <a:effectLst/>
        </p:grpSpPr>
        <p:sp>
          <p:nvSpPr>
            <p:cNvPr id="91" name="Rectangle 90"/>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5" name="Object 94"/>
            <p:cNvGraphicFramePr>
              <a:graphicFrameLocks noChangeAspect="1"/>
            </p:cNvGraphicFramePr>
            <p:nvPr>
              <p:extLst>
                <p:ext uri="{D42A27DB-BD31-4B8C-83A1-F6EECF244321}">
                  <p14:modId xmlns:p14="http://schemas.microsoft.com/office/powerpoint/2010/main" val="2105767915"/>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63115" name="Equation" r:id="rId12" imgW="139700" imgH="165100" progId="Equation.3">
                    <p:embed/>
                  </p:oleObj>
                </mc:Choice>
                <mc:Fallback>
                  <p:oleObj name="Equation" r:id="rId12" imgW="139700" imgH="165100" progId="Equation.3">
                    <p:embed/>
                    <p:pic>
                      <p:nvPicPr>
                        <p:cNvPr id="0" name=""/>
                        <p:cNvPicPr/>
                        <p:nvPr/>
                      </p:nvPicPr>
                      <p:blipFill>
                        <a:blip r:embed="rId13"/>
                        <a:stretch>
                          <a:fillRect/>
                        </a:stretch>
                      </p:blipFill>
                      <p:spPr>
                        <a:xfrm>
                          <a:off x="4406706" y="1941451"/>
                          <a:ext cx="242888" cy="287338"/>
                        </a:xfrm>
                        <a:prstGeom prst="rect">
                          <a:avLst/>
                        </a:prstGeom>
                      </p:spPr>
                    </p:pic>
                  </p:oleObj>
                </mc:Fallback>
              </mc:AlternateContent>
            </a:graphicData>
          </a:graphic>
        </p:graphicFrame>
      </p:grpSp>
      <p:grpSp>
        <p:nvGrpSpPr>
          <p:cNvPr id="96" name="Group 95"/>
          <p:cNvGrpSpPr/>
          <p:nvPr/>
        </p:nvGrpSpPr>
        <p:grpSpPr>
          <a:xfrm>
            <a:off x="4308681" y="720459"/>
            <a:ext cx="579497" cy="369332"/>
            <a:chOff x="4308681" y="720459"/>
            <a:chExt cx="579497" cy="369332"/>
          </a:xfrm>
          <a:effectLst/>
        </p:grpSpPr>
        <p:sp>
          <p:nvSpPr>
            <p:cNvPr id="97" name="Rectangle 96"/>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99" name="Group 98"/>
          <p:cNvGrpSpPr/>
          <p:nvPr/>
        </p:nvGrpSpPr>
        <p:grpSpPr>
          <a:xfrm>
            <a:off x="898663" y="1334455"/>
            <a:ext cx="443626" cy="411225"/>
            <a:chOff x="898663" y="1334455"/>
            <a:chExt cx="443626" cy="411225"/>
          </a:xfrm>
          <a:effectLst/>
        </p:grpSpPr>
        <p:sp>
          <p:nvSpPr>
            <p:cNvPr id="100" name="Rectangle 99"/>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TextBox 100"/>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02" name="Group 101"/>
          <p:cNvGrpSpPr/>
          <p:nvPr/>
        </p:nvGrpSpPr>
        <p:grpSpPr>
          <a:xfrm>
            <a:off x="7896495" y="1619503"/>
            <a:ext cx="579497" cy="369332"/>
            <a:chOff x="6366719" y="2492739"/>
            <a:chExt cx="579497" cy="369332"/>
          </a:xfrm>
          <a:effectLst/>
        </p:grpSpPr>
        <p:sp>
          <p:nvSpPr>
            <p:cNvPr id="103" name="Rectangle 10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TextBox 10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53967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fade">
                                      <p:cBhvr>
                                        <p:cTn id="7" dur="500"/>
                                        <p:tgtEl>
                                          <p:spTgt spid="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9">
                                            <p:txEl>
                                              <p:pRg st="1" end="1"/>
                                            </p:txEl>
                                          </p:spTgt>
                                        </p:tgtEl>
                                        <p:attrNameLst>
                                          <p:attrName>style.visibility</p:attrName>
                                        </p:attrNameLst>
                                      </p:cBhvr>
                                      <p:to>
                                        <p:strVal val="visible"/>
                                      </p:to>
                                    </p:set>
                                    <p:animEffect transition="in" filter="fade">
                                      <p:cBhvr>
                                        <p:cTn id="12" dur="500"/>
                                        <p:tgtEl>
                                          <p:spTgt spid="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nodeType="afterEffect">
                                  <p:stCondLst>
                                    <p:cond delay="0"/>
                                  </p:stCondLst>
                                  <p:childTnLst>
                                    <p:set>
                                      <p:cBhvr>
                                        <p:cTn id="19" dur="1" fill="hold">
                                          <p:stCondLst>
                                            <p:cond delay="0"/>
                                          </p:stCondLst>
                                        </p:cTn>
                                        <p:tgtEl>
                                          <p:spTgt spid="88">
                                            <p:txEl>
                                              <p:pRg st="0" end="0"/>
                                            </p:txEl>
                                          </p:spTgt>
                                        </p:tgtEl>
                                        <p:attrNameLst>
                                          <p:attrName>style.visibility</p:attrName>
                                        </p:attrNameLst>
                                      </p:cBhvr>
                                      <p:to>
                                        <p:strVal val="visible"/>
                                      </p:to>
                                    </p:set>
                                    <p:animEffect transition="in" filter="fade">
                                      <p:cBhvr>
                                        <p:cTn id="20" dur="500"/>
                                        <p:tgtEl>
                                          <p:spTgt spid="88">
                                            <p:txEl>
                                              <p:pRg st="0" end="0"/>
                                            </p:txEl>
                                          </p:spTgt>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7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2"/>
                                        </p:tgtEl>
                                        <p:attrNameLst>
                                          <p:attrName>style.visibility</p:attrName>
                                        </p:attrNameLst>
                                      </p:cBhvr>
                                      <p:to>
                                        <p:strVal val="visible"/>
                                      </p:to>
                                    </p:set>
                                  </p:childTnLst>
                                </p:cTn>
                              </p:par>
                              <p:par>
                                <p:cTn id="28" presetID="10" presetClass="entr" presetSubtype="0" fill="hold" grpId="0" nodeType="with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fade">
                                      <p:cBhvr>
                                        <p:cTn id="30" dur="500"/>
                                        <p:tgtEl>
                                          <p:spTgt spid="8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9">
                                            <p:txEl>
                                              <p:pRg st="2" end="2"/>
                                            </p:txEl>
                                          </p:spTgt>
                                        </p:tgtEl>
                                        <p:attrNameLst>
                                          <p:attrName>style.visibility</p:attrName>
                                        </p:attrNameLst>
                                      </p:cBhvr>
                                      <p:to>
                                        <p:strVal val="visible"/>
                                      </p:to>
                                    </p:set>
                                    <p:animEffect transition="in" filter="fade">
                                      <p:cBhvr>
                                        <p:cTn id="35" dur="500"/>
                                        <p:tgtEl>
                                          <p:spTgt spid="69">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0" nodeType="clickEffect">
                                  <p:stCondLst>
                                    <p:cond delay="0"/>
                                  </p:stCondLst>
                                  <p:childTnLst>
                                    <p:animEffect transition="out" filter="fade">
                                      <p:cBhvr>
                                        <p:cTn id="39" dur="500"/>
                                        <p:tgtEl>
                                          <p:spTgt spid="88">
                                            <p:txEl>
                                              <p:pRg st="0" end="0"/>
                                            </p:txEl>
                                          </p:spTgt>
                                        </p:tgtEl>
                                      </p:cBhvr>
                                    </p:animEffect>
                                    <p:set>
                                      <p:cBhvr>
                                        <p:cTn id="40" dur="1" fill="hold">
                                          <p:stCondLst>
                                            <p:cond delay="499"/>
                                          </p:stCondLst>
                                        </p:cTn>
                                        <p:tgtEl>
                                          <p:spTgt spid="88">
                                            <p:txEl>
                                              <p:pRg st="0" end="0"/>
                                            </p:txEl>
                                          </p:spTgt>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fade">
                                      <p:cBhvr>
                                        <p:cTn id="45" dur="500"/>
                                        <p:tgtEl>
                                          <p:spTgt spid="8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9">
                                            <p:txEl>
                                              <p:pRg st="3" end="3"/>
                                            </p:txEl>
                                          </p:spTgt>
                                        </p:tgtEl>
                                        <p:attrNameLst>
                                          <p:attrName>style.visibility</p:attrName>
                                        </p:attrNameLst>
                                      </p:cBhvr>
                                      <p:to>
                                        <p:strVal val="visible"/>
                                      </p:to>
                                    </p:set>
                                    <p:animEffect transition="in" filter="fade">
                                      <p:cBhvr>
                                        <p:cTn id="50" dur="500"/>
                                        <p:tgtEl>
                                          <p:spTgt spid="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build="p"/>
      <p:bldP spid="70" grpId="0" animBg="1"/>
      <p:bldP spid="72" grpId="0" animBg="1"/>
      <p:bldP spid="73" grpId="0" animBg="1"/>
      <p:bldP spid="87" grpId="0"/>
      <p:bldP spid="88"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364196" y="1417790"/>
            <a:ext cx="1267396"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4722346" y="4099587"/>
            <a:ext cx="205685" cy="523220"/>
          </a:xfrm>
          <a:prstGeom prst="rect">
            <a:avLst/>
          </a:prstGeom>
          <a:noFill/>
        </p:spPr>
        <p:txBody>
          <a:bodyPr wrap="squar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200" y="4828032"/>
            <a:ext cx="8467436" cy="1746172"/>
          </a:xfrm>
        </p:spPr>
        <p:txBody>
          <a:bodyPr>
            <a:noAutofit/>
          </a:bodyPr>
          <a:lstStyle/>
          <a:p>
            <a:r>
              <a:rPr lang="en-US" sz="2200" dirty="0" smtClean="0"/>
              <a:t>Recovering x known as learning with errors</a:t>
            </a:r>
          </a:p>
          <a:p>
            <a:r>
              <a:rPr lang="en-US" sz="2200" dirty="0" smtClean="0"/>
              <a:t>[Regev05] shows solving LWE implies approximating lattice problems </a:t>
            </a:r>
          </a:p>
          <a:p>
            <a:r>
              <a:rPr lang="en-US" sz="2200" dirty="0" smtClean="0"/>
              <a:t>Error is drawn from Gaussian distribution</a:t>
            </a:r>
          </a:p>
          <a:p>
            <a:pPr marL="342900" lvl="1" indent="-342900">
              <a:buFont typeface="Arial"/>
              <a:buChar char="•"/>
            </a:pPr>
            <a:r>
              <a:rPr lang="en-US" sz="2200" dirty="0"/>
              <a:t>[AkaviaGoldwasserKalai09] show if LWE is secure on </a:t>
            </a:r>
            <a:r>
              <a:rPr lang="en-US" sz="2200" i="1" dirty="0">
                <a:latin typeface="Times New Roman"/>
                <a:cs typeface="Times New Roman"/>
              </a:rPr>
              <a:t>n</a:t>
            </a:r>
            <a:r>
              <a:rPr lang="en-US" sz="2200" dirty="0">
                <a:latin typeface="Times New Roman"/>
                <a:cs typeface="Times New Roman"/>
              </a:rPr>
              <a:t>/2</a:t>
            </a:r>
            <a:r>
              <a:rPr lang="en-US" sz="2200" dirty="0"/>
              <a:t> variables, </a:t>
            </a:r>
            <a:br>
              <a:rPr lang="en-US" sz="2200" dirty="0"/>
            </a:br>
            <a:r>
              <a:rPr lang="en-US" sz="2200" dirty="0"/>
              <a:t>any additional variables are hardcore</a:t>
            </a:r>
          </a:p>
          <a:p>
            <a:endParaRPr lang="en-US" sz="2200" dirty="0"/>
          </a:p>
        </p:txBody>
      </p:sp>
      <p:grpSp>
        <p:nvGrpSpPr>
          <p:cNvPr id="11" name="Group 10"/>
          <p:cNvGrpSpPr/>
          <p:nvPr/>
        </p:nvGrpSpPr>
        <p:grpSpPr>
          <a:xfrm>
            <a:off x="2662814" y="1415480"/>
            <a:ext cx="537573"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4" name="Group 13"/>
          <p:cNvGrpSpPr/>
          <p:nvPr/>
        </p:nvGrpSpPr>
        <p:grpSpPr>
          <a:xfrm rot="5400000">
            <a:off x="3603043" y="311682"/>
            <a:ext cx="789702" cy="1267396"/>
            <a:chOff x="24962" y="1600200"/>
            <a:chExt cx="789702"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17" name="Rectangle 16"/>
          <p:cNvSpPr/>
          <p:nvPr/>
        </p:nvSpPr>
        <p:spPr bwMode="auto">
          <a:xfrm>
            <a:off x="6552680" y="1430342"/>
            <a:ext cx="467128"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5056221" y="1417790"/>
            <a:ext cx="1267396"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7063217" y="2634680"/>
            <a:ext cx="285181" cy="523220"/>
          </a:xfrm>
          <a:prstGeom prst="rect">
            <a:avLst/>
          </a:prstGeom>
          <a:noFill/>
        </p:spPr>
        <p:txBody>
          <a:bodyPr wrap="squar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1" name="Rectangle 20"/>
          <p:cNvSpPr/>
          <p:nvPr/>
        </p:nvSpPr>
        <p:spPr bwMode="auto">
          <a:xfrm>
            <a:off x="8502079" y="1415480"/>
            <a:ext cx="422557"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2" name="TextBox 21"/>
          <p:cNvSpPr txBox="1"/>
          <p:nvPr/>
        </p:nvSpPr>
        <p:spPr>
          <a:xfrm>
            <a:off x="8139495" y="2634680"/>
            <a:ext cx="285181"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3"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grpSp>
        <p:nvGrpSpPr>
          <p:cNvPr id="6" name="Group 5"/>
          <p:cNvGrpSpPr/>
          <p:nvPr/>
        </p:nvGrpSpPr>
        <p:grpSpPr>
          <a:xfrm>
            <a:off x="254892" y="1237730"/>
            <a:ext cx="2215835" cy="2071254"/>
            <a:chOff x="254892" y="1237730"/>
            <a:chExt cx="2215835" cy="2071254"/>
          </a:xfrm>
        </p:grpSpPr>
        <p:sp>
          <p:nvSpPr>
            <p:cNvPr id="24" name="Rectangle 23"/>
            <p:cNvSpPr/>
            <p:nvPr/>
          </p:nvSpPr>
          <p:spPr bwMode="auto">
            <a:xfrm>
              <a:off x="254892" y="1237730"/>
              <a:ext cx="2215835" cy="2071254"/>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25" name="Straight Arrow Connector 24"/>
            <p:cNvCxnSpPr/>
            <p:nvPr/>
          </p:nvCxnSpPr>
          <p:spPr bwMode="auto">
            <a:xfrm flipH="1">
              <a:off x="715818" y="1775268"/>
              <a:ext cx="1575608" cy="68391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6" name="Oval 25"/>
            <p:cNvSpPr/>
            <p:nvPr/>
          </p:nvSpPr>
          <p:spPr bwMode="auto">
            <a:xfrm>
              <a:off x="638168" y="2412831"/>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2291426" y="1725693"/>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TextBox 27"/>
            <p:cNvSpPr txBox="1"/>
            <p:nvPr/>
          </p:nvSpPr>
          <p:spPr>
            <a:xfrm>
              <a:off x="254892" y="1924533"/>
              <a:ext cx="865018" cy="276999"/>
            </a:xfrm>
            <a:prstGeom prst="rect">
              <a:avLst/>
            </a:prstGeom>
            <a:noFill/>
          </p:spPr>
          <p:txBody>
            <a:bodyPr wrap="square" rtlCol="0">
              <a:spAutoFit/>
            </a:bodyPr>
            <a:lstStyle/>
            <a:p>
              <a:r>
                <a:rPr lang="en-US" sz="1200" i="1" dirty="0" smtClean="0">
                  <a:latin typeface="Times New Roman"/>
                  <a:cs typeface="Times New Roman"/>
                </a:rPr>
                <a:t>p=Ax </a:t>
              </a:r>
              <a:r>
                <a:rPr lang="en-US" sz="1200" dirty="0" smtClean="0">
                  <a:sym typeface="Symbol"/>
                </a:rPr>
                <a:t> </a:t>
              </a:r>
              <a:r>
                <a:rPr lang="en-US" sz="1200" i="1" dirty="0" smtClean="0">
                  <a:latin typeface="Times New Roman"/>
                  <a:cs typeface="Times New Roman"/>
                </a:rPr>
                <a:t>w</a:t>
              </a:r>
              <a:r>
                <a:rPr lang="en-US" sz="1200" baseline="-25000" dirty="0" smtClean="0">
                  <a:latin typeface="Times New Roman"/>
                  <a:cs typeface="Times New Roman"/>
                </a:rPr>
                <a:t>0</a:t>
              </a:r>
              <a:endParaRPr lang="en-US" sz="1200" dirty="0">
                <a:latin typeface="Times New Roman"/>
                <a:cs typeface="Times New Roman"/>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1791697555"/>
                </p:ext>
              </p:extLst>
            </p:nvPr>
          </p:nvGraphicFramePr>
          <p:xfrm>
            <a:off x="1352282" y="1340231"/>
            <a:ext cx="727913" cy="519938"/>
          </p:xfrm>
          <a:graphic>
            <a:graphicData uri="http://schemas.openxmlformats.org/presentationml/2006/ole">
              <mc:AlternateContent xmlns:mc="http://schemas.openxmlformats.org/markup-compatibility/2006">
                <mc:Choice xmlns:v="urn:schemas-microsoft-com:vml" Requires="v">
                  <p:oleObj spid="_x0000_s64631"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1352282" y="1340231"/>
                          <a:ext cx="727913" cy="519938"/>
                        </a:xfrm>
                        <a:prstGeom prst="rect">
                          <a:avLst/>
                        </a:prstGeom>
                      </p:spPr>
                    </p:pic>
                  </p:oleObj>
                </mc:Fallback>
              </mc:AlternateContent>
            </a:graphicData>
          </a:graphic>
        </p:graphicFrame>
      </p:grpSp>
      <p:sp>
        <p:nvSpPr>
          <p:cNvPr id="29" name="Rectangle 28"/>
          <p:cNvSpPr/>
          <p:nvPr/>
        </p:nvSpPr>
        <p:spPr bwMode="auto">
          <a:xfrm>
            <a:off x="7446818" y="1415480"/>
            <a:ext cx="727364"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w</a:t>
            </a:r>
            <a:r>
              <a:rPr kumimoji="0" lang="en-US" sz="3600" b="1" u="none" strike="noStrike" cap="none" normalizeH="0" baseline="-25000" dirty="0" smtClean="0">
                <a:ln>
                  <a:noFill/>
                </a:ln>
                <a:solidFill>
                  <a:schemeClr val="tx1"/>
                </a:solidFill>
                <a:effectLst/>
                <a:latin typeface="Times New Roman"/>
                <a:cs typeface="Times New Roman"/>
              </a:rPr>
              <a:t>0</a:t>
            </a:r>
          </a:p>
        </p:txBody>
      </p:sp>
    </p:spTree>
    <p:extLst>
      <p:ext uri="{BB962C8B-B14F-4D97-AF65-F5344CB8AC3E}">
        <p14:creationId xmlns:p14="http://schemas.microsoft.com/office/powerpoint/2010/main" val="18751567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0" end="0"/>
                                            </p:txEl>
                                          </p:spTgt>
                                        </p:tgtEl>
                                        <p:attrNameLst>
                                          <p:attrName>style.visibility</p:attrName>
                                        </p:attrNameLst>
                                      </p:cBhvr>
                                      <p:to>
                                        <p:strVal val="visible"/>
                                      </p:to>
                                    </p:set>
                                    <p:animEffect transition="in" filter="fade">
                                      <p:cBhvr>
                                        <p:cTn id="52" dur="500"/>
                                        <p:tgtEl>
                                          <p:spTgt spid="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 end="1"/>
                                            </p:txEl>
                                          </p:spTgt>
                                        </p:tgtEl>
                                        <p:attrNameLst>
                                          <p:attrName>style.visibility</p:attrName>
                                        </p:attrNameLst>
                                      </p:cBhvr>
                                      <p:to>
                                        <p:strVal val="visible"/>
                                      </p:to>
                                    </p:set>
                                    <p:animEffect transition="in" filter="fade">
                                      <p:cBhvr>
                                        <p:cTn id="57" dur="500"/>
                                        <p:tgtEl>
                                          <p:spTgt spid="4">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2" end="2"/>
                                            </p:txEl>
                                          </p:spTgt>
                                        </p:tgtEl>
                                        <p:attrNameLst>
                                          <p:attrName>style.visibility</p:attrName>
                                        </p:attrNameLst>
                                      </p:cBhvr>
                                      <p:to>
                                        <p:strVal val="visible"/>
                                      </p:to>
                                    </p:set>
                                    <p:animEffect transition="in" filter="fade">
                                      <p:cBhvr>
                                        <p:cTn id="62" dur="500"/>
                                        <p:tgtEl>
                                          <p:spTgt spid="4">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3" end="3"/>
                                            </p:txEl>
                                          </p:spTgt>
                                        </p:tgtEl>
                                        <p:attrNameLst>
                                          <p:attrName>style.visibility</p:attrName>
                                        </p:attrNameLst>
                                      </p:cBhvr>
                                      <p:to>
                                        <p:strVal val="visible"/>
                                      </p:to>
                                    </p:set>
                                    <p:animEffect transition="in" filter="fade">
                                      <p:cBhvr>
                                        <p:cTn id="6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4" grpId="0" build="p"/>
      <p:bldP spid="17" grpId="0" animBg="1"/>
      <p:bldP spid="18" grpId="0" animBg="1"/>
      <p:bldP spid="19" grpId="0"/>
      <p:bldP spid="21" grpId="0" animBg="1"/>
      <p:bldP spid="22" grpId="0"/>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22346" y="4099587"/>
            <a:ext cx="205685" cy="523220"/>
          </a:xfrm>
          <a:prstGeom prst="rect">
            <a:avLst/>
          </a:prstGeom>
          <a:noFill/>
        </p:spPr>
        <p:txBody>
          <a:bodyPr wrap="squar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199" y="4828032"/>
            <a:ext cx="8375073" cy="1746172"/>
          </a:xfrm>
        </p:spPr>
        <p:txBody>
          <a:bodyPr>
            <a:noAutofit/>
          </a:bodyPr>
          <a:lstStyle/>
          <a:p>
            <a:r>
              <a:rPr lang="en-US" sz="2200" dirty="0" smtClean="0"/>
              <a:t>Recovering x known as learning with errors</a:t>
            </a:r>
          </a:p>
          <a:p>
            <a:r>
              <a:rPr lang="en-US" sz="2200" dirty="0" smtClean="0"/>
              <a:t>[Regev05] </a:t>
            </a:r>
            <a:r>
              <a:rPr lang="en-US" sz="2200" dirty="0"/>
              <a:t>shows solving LWE implies approximating lattice problems </a:t>
            </a:r>
          </a:p>
          <a:p>
            <a:r>
              <a:rPr lang="en-US" sz="2200" dirty="0" smtClean="0"/>
              <a:t>Error </a:t>
            </a:r>
            <a:r>
              <a:rPr lang="en-US" sz="2200" dirty="0" smtClean="0"/>
              <a:t>is drawn from Gaussian distribution</a:t>
            </a:r>
          </a:p>
          <a:p>
            <a:pPr marL="342900" lvl="1" indent="-342900">
              <a:buFont typeface="Arial"/>
              <a:buChar char="•"/>
            </a:pPr>
            <a:r>
              <a:rPr lang="en-US" sz="2200" dirty="0"/>
              <a:t>[AkaviaGoldwasserKalai09] show if LWE is secure on </a:t>
            </a:r>
            <a:r>
              <a:rPr lang="en-US" sz="2200" i="1" dirty="0">
                <a:latin typeface="Times New Roman"/>
                <a:cs typeface="Times New Roman"/>
              </a:rPr>
              <a:t>n</a:t>
            </a:r>
            <a:r>
              <a:rPr lang="en-US" sz="2200" dirty="0">
                <a:latin typeface="Times New Roman"/>
                <a:cs typeface="Times New Roman"/>
              </a:rPr>
              <a:t>/2</a:t>
            </a:r>
            <a:r>
              <a:rPr lang="en-US" sz="2200" dirty="0"/>
              <a:t> variables, </a:t>
            </a:r>
            <a:br>
              <a:rPr lang="en-US" sz="2200" dirty="0"/>
            </a:br>
            <a:r>
              <a:rPr lang="en-US" sz="2200" dirty="0"/>
              <a:t>any additional variables are hardcore</a:t>
            </a:r>
          </a:p>
          <a:p>
            <a:endParaRPr lang="en-US" sz="2200" dirty="0"/>
          </a:p>
        </p:txBody>
      </p:sp>
      <p:grpSp>
        <p:nvGrpSpPr>
          <p:cNvPr id="11" name="Group 10"/>
          <p:cNvGrpSpPr/>
          <p:nvPr/>
        </p:nvGrpSpPr>
        <p:grpSpPr>
          <a:xfrm>
            <a:off x="2662814" y="1415480"/>
            <a:ext cx="537573"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sp>
        <p:nvSpPr>
          <p:cNvPr id="17" name="Rectangle 16"/>
          <p:cNvSpPr/>
          <p:nvPr/>
        </p:nvSpPr>
        <p:spPr bwMode="auto">
          <a:xfrm>
            <a:off x="6552680" y="1430342"/>
            <a:ext cx="467128"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5056221" y="1417790"/>
            <a:ext cx="1267396" cy="3044952"/>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7063217" y="2634680"/>
            <a:ext cx="285181" cy="523220"/>
          </a:xfrm>
          <a:prstGeom prst="rect">
            <a:avLst/>
          </a:prstGeom>
          <a:noFill/>
        </p:spPr>
        <p:txBody>
          <a:bodyPr wrap="squar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0" name="Rectangle 19"/>
          <p:cNvSpPr/>
          <p:nvPr/>
        </p:nvSpPr>
        <p:spPr bwMode="auto">
          <a:xfrm>
            <a:off x="7446818" y="1415480"/>
            <a:ext cx="727364"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w</a:t>
            </a:r>
            <a:r>
              <a:rPr kumimoji="0" lang="en-US" sz="3600" b="1" u="none" strike="noStrike" cap="none" normalizeH="0" baseline="-25000" dirty="0" smtClean="0">
                <a:ln>
                  <a:noFill/>
                </a:ln>
                <a:solidFill>
                  <a:schemeClr val="tx1"/>
                </a:solidFill>
                <a:effectLst/>
                <a:latin typeface="Times New Roman"/>
                <a:cs typeface="Times New Roman"/>
              </a:rPr>
              <a:t>0</a:t>
            </a:r>
          </a:p>
        </p:txBody>
      </p:sp>
      <p:sp>
        <p:nvSpPr>
          <p:cNvPr id="21" name="Rectangle 20"/>
          <p:cNvSpPr/>
          <p:nvPr/>
        </p:nvSpPr>
        <p:spPr bwMode="auto">
          <a:xfrm>
            <a:off x="8502079" y="1415480"/>
            <a:ext cx="422557"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3"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grpSp>
        <p:nvGrpSpPr>
          <p:cNvPr id="6" name="Group 5"/>
          <p:cNvGrpSpPr/>
          <p:nvPr/>
        </p:nvGrpSpPr>
        <p:grpSpPr>
          <a:xfrm>
            <a:off x="254892" y="1237730"/>
            <a:ext cx="2215835" cy="2071254"/>
            <a:chOff x="254892" y="1237730"/>
            <a:chExt cx="2215835" cy="2071254"/>
          </a:xfrm>
        </p:grpSpPr>
        <p:sp>
          <p:nvSpPr>
            <p:cNvPr id="24" name="Rectangle 23"/>
            <p:cNvSpPr/>
            <p:nvPr/>
          </p:nvSpPr>
          <p:spPr bwMode="auto">
            <a:xfrm>
              <a:off x="254892" y="1237730"/>
              <a:ext cx="2215835" cy="2071254"/>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25" name="Straight Arrow Connector 24"/>
            <p:cNvCxnSpPr/>
            <p:nvPr/>
          </p:nvCxnSpPr>
          <p:spPr bwMode="auto">
            <a:xfrm flipH="1">
              <a:off x="715818" y="1775268"/>
              <a:ext cx="1575608" cy="68391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6" name="Oval 25"/>
            <p:cNvSpPr/>
            <p:nvPr/>
          </p:nvSpPr>
          <p:spPr bwMode="auto">
            <a:xfrm>
              <a:off x="638168" y="2412831"/>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2291426" y="1725693"/>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TextBox 27"/>
            <p:cNvSpPr txBox="1"/>
            <p:nvPr/>
          </p:nvSpPr>
          <p:spPr>
            <a:xfrm>
              <a:off x="254892" y="1924533"/>
              <a:ext cx="865018" cy="276999"/>
            </a:xfrm>
            <a:prstGeom prst="rect">
              <a:avLst/>
            </a:prstGeom>
            <a:noFill/>
          </p:spPr>
          <p:txBody>
            <a:bodyPr wrap="square" rtlCol="0">
              <a:spAutoFit/>
            </a:bodyPr>
            <a:lstStyle/>
            <a:p>
              <a:r>
                <a:rPr lang="en-US" sz="1200" i="1" dirty="0" smtClean="0">
                  <a:latin typeface="Times New Roman"/>
                  <a:cs typeface="Times New Roman"/>
                </a:rPr>
                <a:t>p=Ax </a:t>
              </a:r>
              <a:r>
                <a:rPr lang="en-US" sz="1200" dirty="0" smtClean="0">
                  <a:sym typeface="Symbol"/>
                </a:rPr>
                <a:t> </a:t>
              </a:r>
              <a:r>
                <a:rPr lang="en-US" sz="1200" i="1" dirty="0" smtClean="0">
                  <a:latin typeface="Times New Roman"/>
                  <a:cs typeface="Times New Roman"/>
                </a:rPr>
                <a:t>w</a:t>
              </a:r>
              <a:r>
                <a:rPr lang="en-US" sz="1200" baseline="-25000" dirty="0" smtClean="0">
                  <a:latin typeface="Times New Roman"/>
                  <a:cs typeface="Times New Roman"/>
                </a:rPr>
                <a:t>0</a:t>
              </a:r>
              <a:endParaRPr lang="en-US" sz="1200" dirty="0">
                <a:latin typeface="Times New Roman"/>
                <a:cs typeface="Times New Roman"/>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2344892414"/>
                </p:ext>
              </p:extLst>
            </p:nvPr>
          </p:nvGraphicFramePr>
          <p:xfrm>
            <a:off x="1352282" y="1340231"/>
            <a:ext cx="727913" cy="519938"/>
          </p:xfrm>
          <a:graphic>
            <a:graphicData uri="http://schemas.openxmlformats.org/presentationml/2006/ole">
              <mc:AlternateContent xmlns:mc="http://schemas.openxmlformats.org/markup-compatibility/2006">
                <mc:Choice xmlns:v="urn:schemas-microsoft-com:vml" Requires="v">
                  <p:oleObj spid="_x0000_s65654"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1352282" y="1340231"/>
                          <a:ext cx="727913" cy="519938"/>
                        </a:xfrm>
                        <a:prstGeom prst="rect">
                          <a:avLst/>
                        </a:prstGeom>
                      </p:spPr>
                    </p:pic>
                  </p:oleObj>
                </mc:Fallback>
              </mc:AlternateContent>
            </a:graphicData>
          </a:graphic>
        </p:graphicFrame>
      </p:grpSp>
      <p:grpSp>
        <p:nvGrpSpPr>
          <p:cNvPr id="29" name="Group 28"/>
          <p:cNvGrpSpPr/>
          <p:nvPr/>
        </p:nvGrpSpPr>
        <p:grpSpPr>
          <a:xfrm rot="5400000">
            <a:off x="3285649" y="675780"/>
            <a:ext cx="789706" cy="633260"/>
            <a:chOff x="24962" y="1600200"/>
            <a:chExt cx="789702" cy="3048000"/>
          </a:xfrm>
        </p:grpSpPr>
        <p:sp>
          <p:nvSpPr>
            <p:cNvPr id="31" name="Left Brace 3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3" name="Group 32"/>
          <p:cNvGrpSpPr/>
          <p:nvPr/>
        </p:nvGrpSpPr>
        <p:grpSpPr>
          <a:xfrm rot="5400000">
            <a:off x="3919892" y="675561"/>
            <a:ext cx="789704" cy="633698"/>
            <a:chOff x="24962" y="1600200"/>
            <a:chExt cx="789702" cy="3048000"/>
          </a:xfrm>
        </p:grpSpPr>
        <p:sp>
          <p:nvSpPr>
            <p:cNvPr id="34" name="Left Brace 33"/>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6" name="Group 35"/>
          <p:cNvGrpSpPr/>
          <p:nvPr/>
        </p:nvGrpSpPr>
        <p:grpSpPr>
          <a:xfrm rot="5400000">
            <a:off x="3603042" y="312531"/>
            <a:ext cx="789704" cy="1267396"/>
            <a:chOff x="24962" y="1600200"/>
            <a:chExt cx="789702" cy="3048000"/>
          </a:xfrm>
        </p:grpSpPr>
        <p:sp>
          <p:nvSpPr>
            <p:cNvPr id="37" name="Left Brace 3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TextBox 37"/>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39" name="Rectangle 38"/>
          <p:cNvSpPr/>
          <p:nvPr/>
        </p:nvSpPr>
        <p:spPr bwMode="auto">
          <a:xfrm>
            <a:off x="3364197" y="1417790"/>
            <a:ext cx="1267396"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40" name="Rectangle 39"/>
          <p:cNvSpPr/>
          <p:nvPr/>
        </p:nvSpPr>
        <p:spPr bwMode="auto">
          <a:xfrm>
            <a:off x="335564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 name="Rectangle 2"/>
          <p:cNvSpPr/>
          <p:nvPr/>
        </p:nvSpPr>
        <p:spPr bwMode="auto">
          <a:xfrm>
            <a:off x="3986154"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41" name="Rectangle 40"/>
          <p:cNvSpPr/>
          <p:nvPr/>
        </p:nvSpPr>
        <p:spPr bwMode="auto">
          <a:xfrm>
            <a:off x="505162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5682134" y="1417790"/>
            <a:ext cx="641483" cy="3048000"/>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 name="Group 1"/>
          <p:cNvGrpSpPr/>
          <p:nvPr/>
        </p:nvGrpSpPr>
        <p:grpSpPr>
          <a:xfrm>
            <a:off x="6553608" y="1429385"/>
            <a:ext cx="629292" cy="1297991"/>
            <a:chOff x="6716707" y="2878142"/>
            <a:chExt cx="629292" cy="1297991"/>
          </a:xfrm>
        </p:grpSpPr>
        <p:sp>
          <p:nvSpPr>
            <p:cNvPr id="43" name="Rectangle 42"/>
            <p:cNvSpPr/>
            <p:nvPr/>
          </p:nvSpPr>
          <p:spPr bwMode="auto">
            <a:xfrm>
              <a:off x="6719106" y="2878142"/>
              <a:ext cx="626893" cy="620133"/>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4" name="Rectangle 43"/>
            <p:cNvSpPr/>
            <p:nvPr/>
          </p:nvSpPr>
          <p:spPr bwMode="auto">
            <a:xfrm>
              <a:off x="6716707" y="3498275"/>
              <a:ext cx="629292" cy="677858"/>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sp>
        <p:nvSpPr>
          <p:cNvPr id="45" name="TextBox 44"/>
          <p:cNvSpPr txBox="1"/>
          <p:nvPr/>
        </p:nvSpPr>
        <p:spPr>
          <a:xfrm>
            <a:off x="8139495" y="2634680"/>
            <a:ext cx="285181"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Tree>
    <p:extLst>
      <p:ext uri="{BB962C8B-B14F-4D97-AF65-F5344CB8AC3E}">
        <p14:creationId xmlns:p14="http://schemas.microsoft.com/office/powerpoint/2010/main" val="22488407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10"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 grpId="0" animBg="1"/>
      <p:bldP spid="41" grpId="0" animBg="1"/>
      <p:bldP spid="4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22346" y="4099587"/>
            <a:ext cx="205685" cy="523220"/>
          </a:xfrm>
          <a:prstGeom prst="rect">
            <a:avLst/>
          </a:prstGeom>
          <a:noFill/>
        </p:spPr>
        <p:txBody>
          <a:bodyPr wrap="squar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200" y="4828032"/>
            <a:ext cx="8467436" cy="1746172"/>
          </a:xfrm>
        </p:spPr>
        <p:txBody>
          <a:bodyPr>
            <a:noAutofit/>
          </a:bodyPr>
          <a:lstStyle/>
          <a:p>
            <a:r>
              <a:rPr lang="en-US" sz="2200" dirty="0" smtClean="0"/>
              <a:t>Recovering x known as learning with errors</a:t>
            </a:r>
          </a:p>
          <a:p>
            <a:r>
              <a:rPr lang="en-US" sz="2200" dirty="0" smtClean="0"/>
              <a:t>[Regev05] </a:t>
            </a:r>
            <a:r>
              <a:rPr lang="en-US" sz="2200" dirty="0"/>
              <a:t>shows solving LWE implies approximating lattice problems </a:t>
            </a:r>
          </a:p>
          <a:p>
            <a:r>
              <a:rPr lang="en-US" sz="2200" dirty="0" smtClean="0"/>
              <a:t>Error </a:t>
            </a:r>
            <a:r>
              <a:rPr lang="en-US" sz="2200" dirty="0" smtClean="0"/>
              <a:t>is drawn from Gaussian distribution</a:t>
            </a:r>
          </a:p>
          <a:p>
            <a:r>
              <a:rPr lang="en-US" sz="2200" dirty="0"/>
              <a:t>[AkaviaGoldwasserKalai09] show if LWE is secure on </a:t>
            </a:r>
            <a:r>
              <a:rPr lang="en-US" sz="2200" i="1" dirty="0">
                <a:solidFill>
                  <a:schemeClr val="bg1"/>
                </a:solidFill>
                <a:latin typeface="Times New Roman"/>
                <a:cs typeface="Times New Roman"/>
              </a:rPr>
              <a:t>A</a:t>
            </a:r>
            <a:r>
              <a:rPr lang="en-US" sz="2200" baseline="-25000" dirty="0">
                <a:solidFill>
                  <a:schemeClr val="bg1"/>
                </a:solidFill>
                <a:latin typeface="Times New Roman"/>
                <a:cs typeface="Times New Roman"/>
              </a:rPr>
              <a:t>1</a:t>
            </a:r>
            <a:r>
              <a:rPr lang="en-US" sz="2200" dirty="0">
                <a:solidFill>
                  <a:schemeClr val="bg1"/>
                </a:solidFill>
                <a:latin typeface="Times New Roman"/>
                <a:cs typeface="Times New Roman"/>
              </a:rPr>
              <a:t>, </a:t>
            </a:r>
            <a:r>
              <a:rPr lang="en-US" sz="2200" i="1" dirty="0">
                <a:solidFill>
                  <a:schemeClr val="bg1"/>
                </a:solidFill>
                <a:latin typeface="Times New Roman"/>
                <a:cs typeface="Times New Roman"/>
              </a:rPr>
              <a:t>A</a:t>
            </a:r>
            <a:r>
              <a:rPr lang="en-US" sz="2200" baseline="-25000" dirty="0">
                <a:solidFill>
                  <a:schemeClr val="bg1"/>
                </a:solidFill>
                <a:latin typeface="Times New Roman"/>
                <a:cs typeface="Times New Roman"/>
              </a:rPr>
              <a:t>1</a:t>
            </a:r>
            <a:r>
              <a:rPr lang="en-US" sz="2200" i="1" dirty="0">
                <a:solidFill>
                  <a:schemeClr val="bg1"/>
                </a:solidFill>
                <a:latin typeface="Times New Roman"/>
                <a:cs typeface="Times New Roman"/>
              </a:rPr>
              <a:t>x</a:t>
            </a:r>
            <a:r>
              <a:rPr lang="en-US" sz="2200" baseline="-25000" dirty="0">
                <a:solidFill>
                  <a:schemeClr val="bg1"/>
                </a:solidFill>
                <a:latin typeface="Times New Roman"/>
                <a:cs typeface="Times New Roman"/>
              </a:rPr>
              <a:t>1</a:t>
            </a:r>
            <a:r>
              <a:rPr lang="en-US" sz="2200" dirty="0">
                <a:solidFill>
                  <a:schemeClr val="bg1"/>
                </a:solidFill>
                <a:latin typeface="Times New Roman"/>
                <a:cs typeface="Times New Roman"/>
              </a:rPr>
              <a:t>+</a:t>
            </a:r>
            <a:r>
              <a:rPr lang="en-US" sz="2200" i="1" dirty="0">
                <a:solidFill>
                  <a:schemeClr val="bg1"/>
                </a:solidFill>
                <a:latin typeface="Times New Roman"/>
                <a:cs typeface="Times New Roman"/>
              </a:rPr>
              <a:t>w</a:t>
            </a:r>
            <a:r>
              <a:rPr lang="en-US" sz="2200" baseline="-25000" dirty="0">
                <a:solidFill>
                  <a:schemeClr val="bg1"/>
                </a:solidFill>
                <a:latin typeface="Times New Roman"/>
                <a:cs typeface="Times New Roman"/>
              </a:rPr>
              <a:t>0</a:t>
            </a:r>
            <a:r>
              <a:rPr lang="en-US" sz="2200" dirty="0">
                <a:solidFill>
                  <a:schemeClr val="bg1"/>
                </a:solidFill>
                <a:latin typeface="Times New Roman"/>
                <a:cs typeface="Times New Roman"/>
              </a:rPr>
              <a:t> </a:t>
            </a:r>
            <a:br>
              <a:rPr lang="en-US" sz="2200" dirty="0">
                <a:solidFill>
                  <a:schemeClr val="bg1"/>
                </a:solidFill>
                <a:latin typeface="Times New Roman"/>
                <a:cs typeface="Times New Roman"/>
              </a:rPr>
            </a:br>
            <a:r>
              <a:rPr lang="en-US" sz="2200" dirty="0">
                <a:solidFill>
                  <a:schemeClr val="bg1"/>
                </a:solidFill>
              </a:rPr>
              <a:t>then </a:t>
            </a:r>
            <a:r>
              <a:rPr lang="en-US" sz="2200" i="1" dirty="0">
                <a:solidFill>
                  <a:schemeClr val="bg1"/>
                </a:solidFill>
                <a:latin typeface="Times New Roman"/>
                <a:cs typeface="Times New Roman"/>
              </a:rPr>
              <a:t>x</a:t>
            </a:r>
            <a:r>
              <a:rPr lang="en-US" sz="2200" baseline="-25000" dirty="0">
                <a:solidFill>
                  <a:schemeClr val="bg1"/>
                </a:solidFill>
                <a:latin typeface="Times New Roman"/>
                <a:cs typeface="Times New Roman"/>
              </a:rPr>
              <a:t>2 </a:t>
            </a:r>
            <a:r>
              <a:rPr lang="en-US" sz="2200" dirty="0">
                <a:solidFill>
                  <a:schemeClr val="bg1"/>
                </a:solidFill>
                <a:latin typeface="Times New Roman"/>
                <a:cs typeface="Times New Roman"/>
              </a:rPr>
              <a:t>| A, b</a:t>
            </a:r>
            <a:r>
              <a:rPr lang="en-US" sz="2200" dirty="0">
                <a:solidFill>
                  <a:schemeClr val="bg1"/>
                </a:solidFill>
              </a:rPr>
              <a:t> is pseudorandom</a:t>
            </a:r>
          </a:p>
        </p:txBody>
      </p:sp>
      <p:grpSp>
        <p:nvGrpSpPr>
          <p:cNvPr id="11" name="Group 10"/>
          <p:cNvGrpSpPr/>
          <p:nvPr/>
        </p:nvGrpSpPr>
        <p:grpSpPr>
          <a:xfrm>
            <a:off x="2662814" y="1415480"/>
            <a:ext cx="537573"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sp>
        <p:nvSpPr>
          <p:cNvPr id="17" name="Rectangle 16"/>
          <p:cNvSpPr/>
          <p:nvPr/>
        </p:nvSpPr>
        <p:spPr bwMode="auto">
          <a:xfrm>
            <a:off x="6552680" y="1430342"/>
            <a:ext cx="467128"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5056221" y="1417790"/>
            <a:ext cx="1267396" cy="3044952"/>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7063217" y="2634680"/>
            <a:ext cx="285181" cy="523220"/>
          </a:xfrm>
          <a:prstGeom prst="rect">
            <a:avLst/>
          </a:prstGeom>
          <a:noFill/>
        </p:spPr>
        <p:txBody>
          <a:bodyPr wrap="squar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1" name="Rectangle 20"/>
          <p:cNvSpPr/>
          <p:nvPr/>
        </p:nvSpPr>
        <p:spPr bwMode="auto">
          <a:xfrm>
            <a:off x="8502079" y="1415480"/>
            <a:ext cx="422557"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3"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grpSp>
        <p:nvGrpSpPr>
          <p:cNvPr id="6" name="Group 5"/>
          <p:cNvGrpSpPr/>
          <p:nvPr/>
        </p:nvGrpSpPr>
        <p:grpSpPr>
          <a:xfrm>
            <a:off x="254892" y="1237730"/>
            <a:ext cx="2215835" cy="2071254"/>
            <a:chOff x="254892" y="1237730"/>
            <a:chExt cx="2215835" cy="2071254"/>
          </a:xfrm>
        </p:grpSpPr>
        <p:sp>
          <p:nvSpPr>
            <p:cNvPr id="24" name="Rectangle 23"/>
            <p:cNvSpPr/>
            <p:nvPr/>
          </p:nvSpPr>
          <p:spPr bwMode="auto">
            <a:xfrm>
              <a:off x="254892" y="1237730"/>
              <a:ext cx="2215835" cy="2071254"/>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25" name="Straight Arrow Connector 24"/>
            <p:cNvCxnSpPr/>
            <p:nvPr/>
          </p:nvCxnSpPr>
          <p:spPr bwMode="auto">
            <a:xfrm flipH="1">
              <a:off x="715818" y="1775268"/>
              <a:ext cx="1575608" cy="68391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6" name="Oval 25"/>
            <p:cNvSpPr/>
            <p:nvPr/>
          </p:nvSpPr>
          <p:spPr bwMode="auto">
            <a:xfrm>
              <a:off x="638168" y="2412831"/>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2291426" y="1725693"/>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TextBox 27"/>
            <p:cNvSpPr txBox="1"/>
            <p:nvPr/>
          </p:nvSpPr>
          <p:spPr>
            <a:xfrm>
              <a:off x="254892" y="1924533"/>
              <a:ext cx="865018" cy="276999"/>
            </a:xfrm>
            <a:prstGeom prst="rect">
              <a:avLst/>
            </a:prstGeom>
            <a:noFill/>
          </p:spPr>
          <p:txBody>
            <a:bodyPr wrap="square" rtlCol="0">
              <a:spAutoFit/>
            </a:bodyPr>
            <a:lstStyle/>
            <a:p>
              <a:r>
                <a:rPr lang="en-US" sz="1200" i="1" dirty="0" smtClean="0">
                  <a:latin typeface="Times New Roman"/>
                  <a:cs typeface="Times New Roman"/>
                </a:rPr>
                <a:t>p=Ax </a:t>
              </a:r>
              <a:r>
                <a:rPr lang="en-US" sz="1200" dirty="0" smtClean="0">
                  <a:sym typeface="Symbol"/>
                </a:rPr>
                <a:t> </a:t>
              </a:r>
              <a:r>
                <a:rPr lang="en-US" sz="1200" i="1" dirty="0" smtClean="0">
                  <a:latin typeface="Times New Roman"/>
                  <a:cs typeface="Times New Roman"/>
                </a:rPr>
                <a:t>w</a:t>
              </a:r>
              <a:r>
                <a:rPr lang="en-US" sz="1200" baseline="-25000" dirty="0" smtClean="0">
                  <a:latin typeface="Times New Roman"/>
                  <a:cs typeface="Times New Roman"/>
                </a:rPr>
                <a:t>0</a:t>
              </a:r>
              <a:endParaRPr lang="en-US" sz="1200" dirty="0">
                <a:latin typeface="Times New Roman"/>
                <a:cs typeface="Times New Roman"/>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2196035517"/>
                </p:ext>
              </p:extLst>
            </p:nvPr>
          </p:nvGraphicFramePr>
          <p:xfrm>
            <a:off x="1352282" y="1340231"/>
            <a:ext cx="727913" cy="519938"/>
          </p:xfrm>
          <a:graphic>
            <a:graphicData uri="http://schemas.openxmlformats.org/presentationml/2006/ole">
              <mc:AlternateContent xmlns:mc="http://schemas.openxmlformats.org/markup-compatibility/2006">
                <mc:Choice xmlns:v="urn:schemas-microsoft-com:vml" Requires="v">
                  <p:oleObj spid="_x0000_s66678"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1352282" y="1340231"/>
                          <a:ext cx="727913" cy="519938"/>
                        </a:xfrm>
                        <a:prstGeom prst="rect">
                          <a:avLst/>
                        </a:prstGeom>
                      </p:spPr>
                    </p:pic>
                  </p:oleObj>
                </mc:Fallback>
              </mc:AlternateContent>
            </a:graphicData>
          </a:graphic>
        </p:graphicFrame>
      </p:grpSp>
      <p:grpSp>
        <p:nvGrpSpPr>
          <p:cNvPr id="29" name="Group 28"/>
          <p:cNvGrpSpPr/>
          <p:nvPr/>
        </p:nvGrpSpPr>
        <p:grpSpPr>
          <a:xfrm rot="5400000">
            <a:off x="3285649" y="675780"/>
            <a:ext cx="789706" cy="633260"/>
            <a:chOff x="24962" y="1600200"/>
            <a:chExt cx="789702" cy="3048000"/>
          </a:xfrm>
        </p:grpSpPr>
        <p:sp>
          <p:nvSpPr>
            <p:cNvPr id="31" name="Left Brace 3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3" name="Group 32"/>
          <p:cNvGrpSpPr/>
          <p:nvPr/>
        </p:nvGrpSpPr>
        <p:grpSpPr>
          <a:xfrm rot="5400000">
            <a:off x="3919892" y="675561"/>
            <a:ext cx="789704" cy="633698"/>
            <a:chOff x="24962" y="1600200"/>
            <a:chExt cx="789702" cy="3048000"/>
          </a:xfrm>
        </p:grpSpPr>
        <p:sp>
          <p:nvSpPr>
            <p:cNvPr id="34" name="Left Brace 33"/>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9" name="Rectangle 38"/>
          <p:cNvSpPr/>
          <p:nvPr/>
        </p:nvSpPr>
        <p:spPr bwMode="auto">
          <a:xfrm>
            <a:off x="3364197" y="1417790"/>
            <a:ext cx="1267396"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40" name="Rectangle 39"/>
          <p:cNvSpPr/>
          <p:nvPr/>
        </p:nvSpPr>
        <p:spPr bwMode="auto">
          <a:xfrm>
            <a:off x="335564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 name="Rectangle 2"/>
          <p:cNvSpPr/>
          <p:nvPr/>
        </p:nvSpPr>
        <p:spPr bwMode="auto">
          <a:xfrm>
            <a:off x="3986154"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41" name="Rectangle 40"/>
          <p:cNvSpPr/>
          <p:nvPr/>
        </p:nvSpPr>
        <p:spPr bwMode="auto">
          <a:xfrm>
            <a:off x="505162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5682134" y="1417790"/>
            <a:ext cx="641483" cy="3048000"/>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 name="Group 1"/>
          <p:cNvGrpSpPr/>
          <p:nvPr/>
        </p:nvGrpSpPr>
        <p:grpSpPr>
          <a:xfrm>
            <a:off x="6553608" y="1429385"/>
            <a:ext cx="629292" cy="1297991"/>
            <a:chOff x="6716707" y="2878142"/>
            <a:chExt cx="629292" cy="1297991"/>
          </a:xfrm>
        </p:grpSpPr>
        <p:sp>
          <p:nvSpPr>
            <p:cNvPr id="43" name="Rectangle 42"/>
            <p:cNvSpPr/>
            <p:nvPr/>
          </p:nvSpPr>
          <p:spPr bwMode="auto">
            <a:xfrm>
              <a:off x="6719106" y="2878142"/>
              <a:ext cx="626893" cy="620133"/>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4" name="Rectangle 43"/>
            <p:cNvSpPr/>
            <p:nvPr/>
          </p:nvSpPr>
          <p:spPr bwMode="auto">
            <a:xfrm>
              <a:off x="6716707" y="3498275"/>
              <a:ext cx="629292" cy="677858"/>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sp>
        <p:nvSpPr>
          <p:cNvPr id="45" name="Rectangle 44"/>
          <p:cNvSpPr/>
          <p:nvPr/>
        </p:nvSpPr>
        <p:spPr bwMode="auto">
          <a:xfrm>
            <a:off x="7446818" y="1415480"/>
            <a:ext cx="727364"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w</a:t>
            </a:r>
            <a:r>
              <a:rPr kumimoji="0" lang="en-US" sz="3600" b="1" u="none" strike="noStrike" cap="none" normalizeH="0" baseline="-25000" dirty="0" smtClean="0">
                <a:ln>
                  <a:noFill/>
                </a:ln>
                <a:solidFill>
                  <a:schemeClr val="tx1"/>
                </a:solidFill>
                <a:effectLst/>
                <a:latin typeface="Times New Roman"/>
                <a:cs typeface="Times New Roman"/>
              </a:rPr>
              <a:t>0</a:t>
            </a:r>
          </a:p>
        </p:txBody>
      </p:sp>
      <p:sp>
        <p:nvSpPr>
          <p:cNvPr id="46" name="TextBox 45"/>
          <p:cNvSpPr txBox="1"/>
          <p:nvPr/>
        </p:nvSpPr>
        <p:spPr>
          <a:xfrm>
            <a:off x="8139495" y="2634680"/>
            <a:ext cx="285181"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Tree>
    <p:extLst>
      <p:ext uri="{BB962C8B-B14F-4D97-AF65-F5344CB8AC3E}">
        <p14:creationId xmlns:p14="http://schemas.microsoft.com/office/powerpoint/2010/main" val="29381847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22346" y="4099587"/>
            <a:ext cx="205685" cy="523220"/>
          </a:xfrm>
          <a:prstGeom prst="rect">
            <a:avLst/>
          </a:prstGeom>
          <a:noFill/>
        </p:spPr>
        <p:txBody>
          <a:bodyPr wrap="squar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200" y="4828032"/>
            <a:ext cx="8467436" cy="1746172"/>
          </a:xfrm>
        </p:spPr>
        <p:txBody>
          <a:bodyPr>
            <a:noAutofit/>
          </a:bodyPr>
          <a:lstStyle/>
          <a:p>
            <a:r>
              <a:rPr lang="en-US" sz="2200" dirty="0" smtClean="0"/>
              <a:t>Recovering x known as learning with errors</a:t>
            </a:r>
          </a:p>
          <a:p>
            <a:r>
              <a:rPr lang="en-US" sz="2200" dirty="0" smtClean="0"/>
              <a:t>[Regev05] </a:t>
            </a:r>
            <a:r>
              <a:rPr lang="en-US" sz="2200" dirty="0"/>
              <a:t>shows solving LWE implies approximating lattice problems </a:t>
            </a:r>
          </a:p>
          <a:p>
            <a:r>
              <a:rPr lang="en-US" sz="2200" dirty="0" smtClean="0"/>
              <a:t>Error </a:t>
            </a:r>
            <a:r>
              <a:rPr lang="en-US" sz="2200" dirty="0" smtClean="0"/>
              <a:t>is drawn from Gaussian distribution</a:t>
            </a:r>
          </a:p>
          <a:p>
            <a:r>
              <a:rPr lang="en-US" sz="2200" dirty="0"/>
              <a:t>[AkaviaGoldwasserKalai09] show if LWE is secure on </a:t>
            </a:r>
            <a:r>
              <a:rPr lang="en-US" sz="2200" i="1" dirty="0">
                <a:latin typeface="Times New Roman"/>
                <a:cs typeface="Times New Roman"/>
              </a:rPr>
              <a:t>A</a:t>
            </a:r>
            <a:r>
              <a:rPr lang="en-US" sz="2200" baseline="-25000" dirty="0">
                <a:latin typeface="Times New Roman"/>
                <a:cs typeface="Times New Roman"/>
              </a:rPr>
              <a:t>1</a:t>
            </a:r>
            <a:r>
              <a:rPr lang="en-US" sz="2200" dirty="0">
                <a:latin typeface="Times New Roman"/>
                <a:cs typeface="Times New Roman"/>
              </a:rPr>
              <a:t>, </a:t>
            </a:r>
            <a:r>
              <a:rPr lang="en-US" sz="2200" i="1" dirty="0">
                <a:latin typeface="Times New Roman"/>
                <a:cs typeface="Times New Roman"/>
              </a:rPr>
              <a:t>A</a:t>
            </a:r>
            <a:r>
              <a:rPr lang="en-US" sz="2200" baseline="-25000" dirty="0">
                <a:latin typeface="Times New Roman"/>
                <a:cs typeface="Times New Roman"/>
              </a:rPr>
              <a:t>1</a:t>
            </a:r>
            <a:r>
              <a:rPr lang="en-US" sz="2200" i="1" dirty="0">
                <a:latin typeface="Times New Roman"/>
                <a:cs typeface="Times New Roman"/>
              </a:rPr>
              <a:t>x</a:t>
            </a:r>
            <a:r>
              <a:rPr lang="en-US" sz="2200" baseline="-25000" dirty="0">
                <a:latin typeface="Times New Roman"/>
                <a:cs typeface="Times New Roman"/>
              </a:rPr>
              <a:t>1</a:t>
            </a:r>
            <a:r>
              <a:rPr lang="en-US" sz="2200" dirty="0" smtClean="0">
                <a:latin typeface="Times New Roman"/>
                <a:cs typeface="Times New Roman"/>
              </a:rPr>
              <a:t>+</a:t>
            </a:r>
            <a:r>
              <a:rPr lang="en-US" sz="2200" i="1" dirty="0" smtClean="0">
                <a:latin typeface="Times New Roman"/>
                <a:cs typeface="Times New Roman"/>
              </a:rPr>
              <a:t>w</a:t>
            </a:r>
            <a:r>
              <a:rPr lang="en-US" sz="2200" baseline="-25000" dirty="0" smtClean="0">
                <a:latin typeface="Times New Roman"/>
                <a:cs typeface="Times New Roman"/>
              </a:rPr>
              <a:t>0</a:t>
            </a:r>
            <a:r>
              <a:rPr lang="en-US" sz="2200" dirty="0" smtClean="0">
                <a:latin typeface="Times New Roman"/>
                <a:cs typeface="Times New Roman"/>
              </a:rPr>
              <a:t> </a:t>
            </a:r>
            <a:r>
              <a:rPr lang="en-US" sz="2200" dirty="0">
                <a:latin typeface="Times New Roman"/>
                <a:cs typeface="Times New Roman"/>
              </a:rPr>
              <a:t/>
            </a:r>
            <a:br>
              <a:rPr lang="en-US" sz="2200" dirty="0">
                <a:latin typeface="Times New Roman"/>
                <a:cs typeface="Times New Roman"/>
              </a:rPr>
            </a:br>
            <a:r>
              <a:rPr lang="en-US" sz="2200" dirty="0"/>
              <a:t>then </a:t>
            </a:r>
            <a:r>
              <a:rPr lang="en-US" sz="2200" i="1" dirty="0">
                <a:latin typeface="Times New Roman"/>
                <a:cs typeface="Times New Roman"/>
              </a:rPr>
              <a:t>x</a:t>
            </a:r>
            <a:r>
              <a:rPr lang="en-US" sz="2200" baseline="-25000" dirty="0">
                <a:latin typeface="Times New Roman"/>
                <a:cs typeface="Times New Roman"/>
              </a:rPr>
              <a:t>2 </a:t>
            </a:r>
            <a:r>
              <a:rPr lang="en-US" sz="2200" dirty="0">
                <a:latin typeface="Times New Roman"/>
                <a:cs typeface="Times New Roman"/>
              </a:rPr>
              <a:t>| A, b</a:t>
            </a:r>
            <a:r>
              <a:rPr lang="en-US" sz="2200" dirty="0"/>
              <a:t> is pseudorandom</a:t>
            </a:r>
          </a:p>
        </p:txBody>
      </p:sp>
      <p:grpSp>
        <p:nvGrpSpPr>
          <p:cNvPr id="11" name="Group 10"/>
          <p:cNvGrpSpPr/>
          <p:nvPr/>
        </p:nvGrpSpPr>
        <p:grpSpPr>
          <a:xfrm>
            <a:off x="2662814" y="1415480"/>
            <a:ext cx="537573"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sp>
        <p:nvSpPr>
          <p:cNvPr id="17" name="Rectangle 16"/>
          <p:cNvSpPr/>
          <p:nvPr/>
        </p:nvSpPr>
        <p:spPr bwMode="auto">
          <a:xfrm>
            <a:off x="6552680" y="1430342"/>
            <a:ext cx="467128"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5056221" y="1417790"/>
            <a:ext cx="1267396" cy="3044952"/>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7063217" y="2634680"/>
            <a:ext cx="285181" cy="523220"/>
          </a:xfrm>
          <a:prstGeom prst="rect">
            <a:avLst/>
          </a:prstGeom>
          <a:noFill/>
        </p:spPr>
        <p:txBody>
          <a:bodyPr wrap="squar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1" name="Rectangle 20"/>
          <p:cNvSpPr/>
          <p:nvPr/>
        </p:nvSpPr>
        <p:spPr bwMode="auto">
          <a:xfrm>
            <a:off x="8502079" y="1415480"/>
            <a:ext cx="422557"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3"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grpSp>
        <p:nvGrpSpPr>
          <p:cNvPr id="6" name="Group 5"/>
          <p:cNvGrpSpPr/>
          <p:nvPr/>
        </p:nvGrpSpPr>
        <p:grpSpPr>
          <a:xfrm>
            <a:off x="254892" y="1237730"/>
            <a:ext cx="2215835" cy="2071254"/>
            <a:chOff x="254892" y="1237730"/>
            <a:chExt cx="2215835" cy="2071254"/>
          </a:xfrm>
        </p:grpSpPr>
        <p:sp>
          <p:nvSpPr>
            <p:cNvPr id="24" name="Rectangle 23"/>
            <p:cNvSpPr/>
            <p:nvPr/>
          </p:nvSpPr>
          <p:spPr bwMode="auto">
            <a:xfrm>
              <a:off x="254892" y="1237730"/>
              <a:ext cx="2215835" cy="2071254"/>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25" name="Straight Arrow Connector 24"/>
            <p:cNvCxnSpPr/>
            <p:nvPr/>
          </p:nvCxnSpPr>
          <p:spPr bwMode="auto">
            <a:xfrm flipH="1">
              <a:off x="715818" y="1775268"/>
              <a:ext cx="1575608" cy="68391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6" name="Oval 25"/>
            <p:cNvSpPr/>
            <p:nvPr/>
          </p:nvSpPr>
          <p:spPr bwMode="auto">
            <a:xfrm>
              <a:off x="638168" y="2412831"/>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2291426" y="1725693"/>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TextBox 27"/>
            <p:cNvSpPr txBox="1"/>
            <p:nvPr/>
          </p:nvSpPr>
          <p:spPr>
            <a:xfrm>
              <a:off x="254892" y="1924533"/>
              <a:ext cx="865018" cy="276999"/>
            </a:xfrm>
            <a:prstGeom prst="rect">
              <a:avLst/>
            </a:prstGeom>
            <a:noFill/>
          </p:spPr>
          <p:txBody>
            <a:bodyPr wrap="square" rtlCol="0">
              <a:spAutoFit/>
            </a:bodyPr>
            <a:lstStyle/>
            <a:p>
              <a:r>
                <a:rPr lang="en-US" sz="1200" i="1" dirty="0" smtClean="0">
                  <a:latin typeface="Times New Roman"/>
                  <a:cs typeface="Times New Roman"/>
                </a:rPr>
                <a:t>p=Ax </a:t>
              </a:r>
              <a:r>
                <a:rPr lang="en-US" sz="1200" dirty="0" smtClean="0">
                  <a:sym typeface="Symbol"/>
                </a:rPr>
                <a:t> </a:t>
              </a:r>
              <a:r>
                <a:rPr lang="en-US" sz="1200" i="1" dirty="0" smtClean="0">
                  <a:latin typeface="Times New Roman"/>
                  <a:cs typeface="Times New Roman"/>
                </a:rPr>
                <a:t>w</a:t>
              </a:r>
              <a:r>
                <a:rPr lang="en-US" sz="1200" baseline="-25000" dirty="0" smtClean="0">
                  <a:latin typeface="Times New Roman"/>
                  <a:cs typeface="Times New Roman"/>
                </a:rPr>
                <a:t>0</a:t>
              </a:r>
              <a:endParaRPr lang="en-US" sz="1200" dirty="0">
                <a:latin typeface="Times New Roman"/>
                <a:cs typeface="Times New Roman"/>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1928669014"/>
                </p:ext>
              </p:extLst>
            </p:nvPr>
          </p:nvGraphicFramePr>
          <p:xfrm>
            <a:off x="1352282" y="1340231"/>
            <a:ext cx="727913" cy="519938"/>
          </p:xfrm>
          <a:graphic>
            <a:graphicData uri="http://schemas.openxmlformats.org/presentationml/2006/ole">
              <mc:AlternateContent xmlns:mc="http://schemas.openxmlformats.org/markup-compatibility/2006">
                <mc:Choice xmlns:v="urn:schemas-microsoft-com:vml" Requires="v">
                  <p:oleObj spid="_x0000_s67702"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1352282" y="1340231"/>
                          <a:ext cx="727913" cy="519938"/>
                        </a:xfrm>
                        <a:prstGeom prst="rect">
                          <a:avLst/>
                        </a:prstGeom>
                      </p:spPr>
                    </p:pic>
                  </p:oleObj>
                </mc:Fallback>
              </mc:AlternateContent>
            </a:graphicData>
          </a:graphic>
        </p:graphicFrame>
      </p:grpSp>
      <p:grpSp>
        <p:nvGrpSpPr>
          <p:cNvPr id="29" name="Group 28"/>
          <p:cNvGrpSpPr/>
          <p:nvPr/>
        </p:nvGrpSpPr>
        <p:grpSpPr>
          <a:xfrm rot="5400000">
            <a:off x="3285649" y="675780"/>
            <a:ext cx="789706" cy="633260"/>
            <a:chOff x="24962" y="1600200"/>
            <a:chExt cx="789702" cy="3048000"/>
          </a:xfrm>
        </p:grpSpPr>
        <p:sp>
          <p:nvSpPr>
            <p:cNvPr id="31" name="Left Brace 3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3" name="Group 32"/>
          <p:cNvGrpSpPr/>
          <p:nvPr/>
        </p:nvGrpSpPr>
        <p:grpSpPr>
          <a:xfrm rot="5400000">
            <a:off x="3919892" y="675561"/>
            <a:ext cx="789704" cy="633698"/>
            <a:chOff x="24962" y="1600200"/>
            <a:chExt cx="789702" cy="3048000"/>
          </a:xfrm>
        </p:grpSpPr>
        <p:sp>
          <p:nvSpPr>
            <p:cNvPr id="34" name="Left Brace 33"/>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9" name="Rectangle 38"/>
          <p:cNvSpPr/>
          <p:nvPr/>
        </p:nvSpPr>
        <p:spPr bwMode="auto">
          <a:xfrm>
            <a:off x="3364197" y="1417790"/>
            <a:ext cx="1267396"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40" name="Rectangle 39"/>
          <p:cNvSpPr/>
          <p:nvPr/>
        </p:nvSpPr>
        <p:spPr bwMode="auto">
          <a:xfrm>
            <a:off x="335564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 name="Rectangle 2"/>
          <p:cNvSpPr/>
          <p:nvPr/>
        </p:nvSpPr>
        <p:spPr bwMode="auto">
          <a:xfrm>
            <a:off x="3986154"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41" name="Rectangle 40"/>
          <p:cNvSpPr/>
          <p:nvPr/>
        </p:nvSpPr>
        <p:spPr bwMode="auto">
          <a:xfrm>
            <a:off x="505162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5682134" y="1417790"/>
            <a:ext cx="641483" cy="3048000"/>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 name="Group 1"/>
          <p:cNvGrpSpPr/>
          <p:nvPr/>
        </p:nvGrpSpPr>
        <p:grpSpPr>
          <a:xfrm>
            <a:off x="6553608" y="1429385"/>
            <a:ext cx="629292" cy="1297991"/>
            <a:chOff x="6716707" y="2878142"/>
            <a:chExt cx="629292" cy="1297991"/>
          </a:xfrm>
        </p:grpSpPr>
        <p:sp>
          <p:nvSpPr>
            <p:cNvPr id="43" name="Rectangle 42"/>
            <p:cNvSpPr/>
            <p:nvPr/>
          </p:nvSpPr>
          <p:spPr bwMode="auto">
            <a:xfrm>
              <a:off x="6719106" y="2878142"/>
              <a:ext cx="626893" cy="620133"/>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4" name="Rectangle 43"/>
            <p:cNvSpPr/>
            <p:nvPr/>
          </p:nvSpPr>
          <p:spPr bwMode="auto">
            <a:xfrm>
              <a:off x="6716707" y="3498275"/>
              <a:ext cx="629292" cy="677858"/>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sp>
        <p:nvSpPr>
          <p:cNvPr id="36" name="Rectangle 35"/>
          <p:cNvSpPr/>
          <p:nvPr/>
        </p:nvSpPr>
        <p:spPr bwMode="auto">
          <a:xfrm>
            <a:off x="7446818" y="1415480"/>
            <a:ext cx="727364"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w</a:t>
            </a:r>
            <a:r>
              <a:rPr kumimoji="0" lang="en-US" sz="3600" b="1" u="none" strike="noStrike" cap="none" normalizeH="0" baseline="-25000" dirty="0" smtClean="0">
                <a:ln>
                  <a:noFill/>
                </a:ln>
                <a:solidFill>
                  <a:schemeClr val="tx1"/>
                </a:solidFill>
                <a:effectLst/>
                <a:latin typeface="Times New Roman"/>
                <a:cs typeface="Times New Roman"/>
              </a:rPr>
              <a:t>0</a:t>
            </a:r>
          </a:p>
        </p:txBody>
      </p:sp>
      <p:sp>
        <p:nvSpPr>
          <p:cNvPr id="37" name="TextBox 36"/>
          <p:cNvSpPr txBox="1"/>
          <p:nvPr/>
        </p:nvSpPr>
        <p:spPr>
          <a:xfrm>
            <a:off x="8139495" y="2634680"/>
            <a:ext cx="285181"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Tree>
    <p:extLst>
      <p:ext uri="{BB962C8B-B14F-4D97-AF65-F5344CB8AC3E}">
        <p14:creationId xmlns:p14="http://schemas.microsoft.com/office/powerpoint/2010/main" val="42764748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22346" y="4099587"/>
            <a:ext cx="205685" cy="523220"/>
          </a:xfrm>
          <a:prstGeom prst="rect">
            <a:avLst/>
          </a:prstGeom>
          <a:noFill/>
        </p:spPr>
        <p:txBody>
          <a:bodyPr wrap="squar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199" y="4828032"/>
            <a:ext cx="8395421" cy="1746172"/>
          </a:xfrm>
        </p:spPr>
        <p:txBody>
          <a:bodyPr>
            <a:noAutofit/>
          </a:bodyPr>
          <a:lstStyle/>
          <a:p>
            <a:r>
              <a:rPr lang="en-US" sz="2200" dirty="0" smtClean="0"/>
              <a:t>Recovering x known as learning with errors</a:t>
            </a:r>
          </a:p>
          <a:p>
            <a:r>
              <a:rPr lang="en-US" sz="2200" dirty="0" smtClean="0"/>
              <a:t>[Regev05] </a:t>
            </a:r>
            <a:r>
              <a:rPr lang="en-US" sz="2200" dirty="0"/>
              <a:t>shows solving LWE implies approximating lattice problems </a:t>
            </a:r>
          </a:p>
          <a:p>
            <a:r>
              <a:rPr lang="en-US" sz="2200" dirty="0" smtClean="0"/>
              <a:t>Error </a:t>
            </a:r>
            <a:r>
              <a:rPr lang="en-US" sz="2200" dirty="0" smtClean="0"/>
              <a:t>is drawn from Gaussian distribution</a:t>
            </a:r>
          </a:p>
          <a:p>
            <a:r>
              <a:rPr lang="en-US" sz="2200" dirty="0"/>
              <a:t>[AkaviaGoldwasserKalai09] show if LWE is secure on </a:t>
            </a:r>
            <a:r>
              <a:rPr lang="en-US" sz="2200" i="1" dirty="0">
                <a:latin typeface="Times New Roman"/>
                <a:cs typeface="Times New Roman"/>
              </a:rPr>
              <a:t>A</a:t>
            </a:r>
            <a:r>
              <a:rPr lang="en-US" sz="2200" baseline="-25000" dirty="0">
                <a:latin typeface="Times New Roman"/>
                <a:cs typeface="Times New Roman"/>
              </a:rPr>
              <a:t>1</a:t>
            </a:r>
            <a:r>
              <a:rPr lang="en-US" sz="2200" dirty="0">
                <a:latin typeface="Times New Roman"/>
                <a:cs typeface="Times New Roman"/>
              </a:rPr>
              <a:t>, </a:t>
            </a:r>
            <a:r>
              <a:rPr lang="en-US" sz="2200" i="1" dirty="0">
                <a:latin typeface="Times New Roman"/>
                <a:cs typeface="Times New Roman"/>
              </a:rPr>
              <a:t>A</a:t>
            </a:r>
            <a:r>
              <a:rPr lang="en-US" sz="2200" baseline="-25000" dirty="0">
                <a:latin typeface="Times New Roman"/>
                <a:cs typeface="Times New Roman"/>
              </a:rPr>
              <a:t>1</a:t>
            </a:r>
            <a:r>
              <a:rPr lang="en-US" sz="2200" i="1" dirty="0">
                <a:latin typeface="Times New Roman"/>
                <a:cs typeface="Times New Roman"/>
              </a:rPr>
              <a:t>x</a:t>
            </a:r>
            <a:r>
              <a:rPr lang="en-US" sz="2200" baseline="-25000" dirty="0">
                <a:latin typeface="Times New Roman"/>
                <a:cs typeface="Times New Roman"/>
              </a:rPr>
              <a:t>1</a:t>
            </a:r>
            <a:r>
              <a:rPr lang="en-US" sz="2200" dirty="0" smtClean="0">
                <a:latin typeface="Times New Roman"/>
                <a:cs typeface="Times New Roman"/>
              </a:rPr>
              <a:t>+</a:t>
            </a:r>
            <a:r>
              <a:rPr lang="en-US" sz="2200" i="1" dirty="0" smtClean="0">
                <a:latin typeface="Times New Roman"/>
                <a:cs typeface="Times New Roman"/>
              </a:rPr>
              <a:t>w</a:t>
            </a:r>
            <a:r>
              <a:rPr lang="en-US" sz="2200" baseline="-25000" dirty="0" smtClean="0">
                <a:latin typeface="Times New Roman"/>
                <a:cs typeface="Times New Roman"/>
              </a:rPr>
              <a:t>0</a:t>
            </a:r>
            <a:r>
              <a:rPr lang="en-US" sz="2200" dirty="0" smtClean="0">
                <a:latin typeface="Times New Roman"/>
                <a:cs typeface="Times New Roman"/>
              </a:rPr>
              <a:t> </a:t>
            </a:r>
            <a:r>
              <a:rPr lang="en-US" sz="2200" dirty="0">
                <a:latin typeface="Times New Roman"/>
                <a:cs typeface="Times New Roman"/>
              </a:rPr>
              <a:t/>
            </a:r>
            <a:br>
              <a:rPr lang="en-US" sz="2200" dirty="0">
                <a:latin typeface="Times New Roman"/>
                <a:cs typeface="Times New Roman"/>
              </a:rPr>
            </a:br>
            <a:r>
              <a:rPr lang="en-US" sz="2200" dirty="0"/>
              <a:t>then </a:t>
            </a:r>
            <a:r>
              <a:rPr lang="en-US" sz="2200" i="1" dirty="0">
                <a:latin typeface="Times New Roman"/>
                <a:cs typeface="Times New Roman"/>
              </a:rPr>
              <a:t>x</a:t>
            </a:r>
            <a:r>
              <a:rPr lang="en-US" sz="2200" baseline="-25000" dirty="0">
                <a:latin typeface="Times New Roman"/>
                <a:cs typeface="Times New Roman"/>
              </a:rPr>
              <a:t>2 </a:t>
            </a:r>
            <a:r>
              <a:rPr lang="en-US" sz="2200" dirty="0">
                <a:latin typeface="Times New Roman"/>
                <a:cs typeface="Times New Roman"/>
              </a:rPr>
              <a:t>| A, b</a:t>
            </a:r>
            <a:r>
              <a:rPr lang="en-US" sz="2200" dirty="0"/>
              <a:t> is pseudorandom</a:t>
            </a:r>
          </a:p>
        </p:txBody>
      </p:sp>
      <p:grpSp>
        <p:nvGrpSpPr>
          <p:cNvPr id="11" name="Group 10"/>
          <p:cNvGrpSpPr/>
          <p:nvPr/>
        </p:nvGrpSpPr>
        <p:grpSpPr>
          <a:xfrm>
            <a:off x="2662814" y="1415480"/>
            <a:ext cx="537573"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sp>
        <p:nvSpPr>
          <p:cNvPr id="17" name="Rectangle 16"/>
          <p:cNvSpPr/>
          <p:nvPr/>
        </p:nvSpPr>
        <p:spPr bwMode="auto">
          <a:xfrm>
            <a:off x="6552680" y="1430342"/>
            <a:ext cx="467128"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5056221" y="1417790"/>
            <a:ext cx="1267396" cy="3044952"/>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7063217" y="2634680"/>
            <a:ext cx="285181" cy="523220"/>
          </a:xfrm>
          <a:prstGeom prst="rect">
            <a:avLst/>
          </a:prstGeom>
          <a:noFill/>
        </p:spPr>
        <p:txBody>
          <a:bodyPr wrap="squar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1" name="Rectangle 20"/>
          <p:cNvSpPr/>
          <p:nvPr/>
        </p:nvSpPr>
        <p:spPr bwMode="auto">
          <a:xfrm>
            <a:off x="8502079" y="1415480"/>
            <a:ext cx="422557"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3" name="Title 1"/>
          <p:cNvSpPr>
            <a:spLocks noGrp="1"/>
          </p:cNvSpPr>
          <p:nvPr>
            <p:ph type="title"/>
          </p:nvPr>
        </p:nvSpPr>
        <p:spPr>
          <a:xfrm>
            <a:off x="-881202" y="-174481"/>
            <a:ext cx="5695657" cy="1214441"/>
          </a:xfrm>
        </p:spPr>
        <p:txBody>
          <a:bodyPr>
            <a:normAutofit/>
          </a:bodyPr>
          <a:lstStyle/>
          <a:p>
            <a:r>
              <a:rPr lang="en-US" sz="4000" dirty="0" smtClean="0"/>
              <a:t>Our Construction</a:t>
            </a:r>
            <a:endParaRPr lang="en-US" sz="4000" dirty="0"/>
          </a:p>
        </p:txBody>
      </p:sp>
      <p:grpSp>
        <p:nvGrpSpPr>
          <p:cNvPr id="6" name="Group 5"/>
          <p:cNvGrpSpPr/>
          <p:nvPr/>
        </p:nvGrpSpPr>
        <p:grpSpPr>
          <a:xfrm>
            <a:off x="254892" y="1237730"/>
            <a:ext cx="2215835" cy="2071254"/>
            <a:chOff x="254892" y="1237730"/>
            <a:chExt cx="2215835" cy="2071254"/>
          </a:xfrm>
        </p:grpSpPr>
        <p:sp>
          <p:nvSpPr>
            <p:cNvPr id="24" name="Rectangle 23"/>
            <p:cNvSpPr/>
            <p:nvPr/>
          </p:nvSpPr>
          <p:spPr bwMode="auto">
            <a:xfrm>
              <a:off x="254892" y="1237730"/>
              <a:ext cx="2215835" cy="2071254"/>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25" name="Straight Arrow Connector 24"/>
            <p:cNvCxnSpPr/>
            <p:nvPr/>
          </p:nvCxnSpPr>
          <p:spPr bwMode="auto">
            <a:xfrm flipH="1">
              <a:off x="715818" y="1775268"/>
              <a:ext cx="1575608" cy="68391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6" name="Oval 25"/>
            <p:cNvSpPr/>
            <p:nvPr/>
          </p:nvSpPr>
          <p:spPr bwMode="auto">
            <a:xfrm>
              <a:off x="638168" y="2412831"/>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2291426" y="1725693"/>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TextBox 27"/>
            <p:cNvSpPr txBox="1"/>
            <p:nvPr/>
          </p:nvSpPr>
          <p:spPr>
            <a:xfrm>
              <a:off x="254892" y="1924533"/>
              <a:ext cx="865018" cy="276999"/>
            </a:xfrm>
            <a:prstGeom prst="rect">
              <a:avLst/>
            </a:prstGeom>
            <a:noFill/>
          </p:spPr>
          <p:txBody>
            <a:bodyPr wrap="square" rtlCol="0">
              <a:spAutoFit/>
            </a:bodyPr>
            <a:lstStyle/>
            <a:p>
              <a:r>
                <a:rPr lang="en-US" sz="1200" i="1" dirty="0" smtClean="0">
                  <a:latin typeface="Times New Roman"/>
                  <a:cs typeface="Times New Roman"/>
                </a:rPr>
                <a:t>p=Ax </a:t>
              </a:r>
              <a:r>
                <a:rPr lang="en-US" sz="1200" dirty="0" smtClean="0">
                  <a:sym typeface="Symbol"/>
                </a:rPr>
                <a:t> </a:t>
              </a:r>
              <a:r>
                <a:rPr lang="en-US" sz="1200" i="1" dirty="0" smtClean="0">
                  <a:latin typeface="Times New Roman"/>
                  <a:cs typeface="Times New Roman"/>
                </a:rPr>
                <a:t>w</a:t>
              </a:r>
              <a:r>
                <a:rPr lang="en-US" sz="1200" baseline="-25000" dirty="0" smtClean="0">
                  <a:latin typeface="Times New Roman"/>
                  <a:cs typeface="Times New Roman"/>
                </a:rPr>
                <a:t>0</a:t>
              </a:r>
              <a:endParaRPr lang="en-US" sz="1200" dirty="0">
                <a:latin typeface="Times New Roman"/>
                <a:cs typeface="Times New Roman"/>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2421085271"/>
                </p:ext>
              </p:extLst>
            </p:nvPr>
          </p:nvGraphicFramePr>
          <p:xfrm>
            <a:off x="1352282" y="1340231"/>
            <a:ext cx="727913" cy="519938"/>
          </p:xfrm>
          <a:graphic>
            <a:graphicData uri="http://schemas.openxmlformats.org/presentationml/2006/ole">
              <mc:AlternateContent xmlns:mc="http://schemas.openxmlformats.org/markup-compatibility/2006">
                <mc:Choice xmlns:v="urn:schemas-microsoft-com:vml" Requires="v">
                  <p:oleObj spid="_x0000_s68726"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1352282" y="1340231"/>
                          <a:ext cx="727913" cy="519938"/>
                        </a:xfrm>
                        <a:prstGeom prst="rect">
                          <a:avLst/>
                        </a:prstGeom>
                      </p:spPr>
                    </p:pic>
                  </p:oleObj>
                </mc:Fallback>
              </mc:AlternateContent>
            </a:graphicData>
          </a:graphic>
        </p:graphicFrame>
      </p:grpSp>
      <p:grpSp>
        <p:nvGrpSpPr>
          <p:cNvPr id="29" name="Group 28"/>
          <p:cNvGrpSpPr/>
          <p:nvPr/>
        </p:nvGrpSpPr>
        <p:grpSpPr>
          <a:xfrm rot="5400000">
            <a:off x="3285649" y="675780"/>
            <a:ext cx="789706" cy="633260"/>
            <a:chOff x="24962" y="1600200"/>
            <a:chExt cx="789702" cy="3048000"/>
          </a:xfrm>
        </p:grpSpPr>
        <p:sp>
          <p:nvSpPr>
            <p:cNvPr id="31" name="Left Brace 3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3" name="Group 32"/>
          <p:cNvGrpSpPr/>
          <p:nvPr/>
        </p:nvGrpSpPr>
        <p:grpSpPr>
          <a:xfrm rot="5400000">
            <a:off x="3919892" y="675561"/>
            <a:ext cx="789704" cy="633698"/>
            <a:chOff x="24962" y="1600200"/>
            <a:chExt cx="789702" cy="3048000"/>
          </a:xfrm>
        </p:grpSpPr>
        <p:sp>
          <p:nvSpPr>
            <p:cNvPr id="34" name="Left Brace 33"/>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9" name="Rectangle 38"/>
          <p:cNvSpPr/>
          <p:nvPr/>
        </p:nvSpPr>
        <p:spPr bwMode="auto">
          <a:xfrm>
            <a:off x="3364197" y="1417790"/>
            <a:ext cx="1267396"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40" name="Rectangle 39"/>
          <p:cNvSpPr/>
          <p:nvPr/>
        </p:nvSpPr>
        <p:spPr bwMode="auto">
          <a:xfrm>
            <a:off x="335564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 name="Rectangle 2"/>
          <p:cNvSpPr/>
          <p:nvPr/>
        </p:nvSpPr>
        <p:spPr bwMode="auto">
          <a:xfrm>
            <a:off x="3986154"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41" name="Rectangle 40"/>
          <p:cNvSpPr/>
          <p:nvPr/>
        </p:nvSpPr>
        <p:spPr bwMode="auto">
          <a:xfrm>
            <a:off x="505162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5682134" y="1417790"/>
            <a:ext cx="641483" cy="3048000"/>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 name="Group 1"/>
          <p:cNvGrpSpPr/>
          <p:nvPr/>
        </p:nvGrpSpPr>
        <p:grpSpPr>
          <a:xfrm>
            <a:off x="6553608" y="1429385"/>
            <a:ext cx="629292" cy="1297991"/>
            <a:chOff x="6716707" y="2878142"/>
            <a:chExt cx="629292" cy="1297991"/>
          </a:xfrm>
        </p:grpSpPr>
        <p:sp>
          <p:nvSpPr>
            <p:cNvPr id="43" name="Rectangle 42"/>
            <p:cNvSpPr/>
            <p:nvPr/>
          </p:nvSpPr>
          <p:spPr bwMode="auto">
            <a:xfrm>
              <a:off x="6719106" y="2878142"/>
              <a:ext cx="626893" cy="620133"/>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4" name="Rectangle 43"/>
            <p:cNvSpPr/>
            <p:nvPr/>
          </p:nvSpPr>
          <p:spPr bwMode="auto">
            <a:xfrm>
              <a:off x="6716707" y="3498275"/>
              <a:ext cx="629292" cy="677858"/>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sp>
        <p:nvSpPr>
          <p:cNvPr id="37" name="Rectangle 36"/>
          <p:cNvSpPr/>
          <p:nvPr/>
        </p:nvSpPr>
        <p:spPr bwMode="auto">
          <a:xfrm>
            <a:off x="7446818" y="1415480"/>
            <a:ext cx="727364"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w</a:t>
            </a:r>
            <a:r>
              <a:rPr kumimoji="0" lang="en-US" sz="3600" b="1" u="none" strike="noStrike" cap="none" normalizeH="0" baseline="-25000" dirty="0" smtClean="0">
                <a:ln>
                  <a:noFill/>
                </a:ln>
                <a:solidFill>
                  <a:schemeClr val="tx1"/>
                </a:solidFill>
                <a:effectLst/>
                <a:latin typeface="Times New Roman"/>
                <a:cs typeface="Times New Roman"/>
              </a:rPr>
              <a:t>0</a:t>
            </a:r>
          </a:p>
        </p:txBody>
      </p:sp>
      <p:sp>
        <p:nvSpPr>
          <p:cNvPr id="38" name="TextBox 37"/>
          <p:cNvSpPr txBox="1"/>
          <p:nvPr/>
        </p:nvSpPr>
        <p:spPr>
          <a:xfrm>
            <a:off x="8139495" y="2634680"/>
            <a:ext cx="285181"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45" name="Rectangle 4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48" name="Rectangle 47"/>
          <p:cNvSpPr/>
          <p:nvPr/>
        </p:nvSpPr>
        <p:spPr>
          <a:xfrm>
            <a:off x="7257935" y="89630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p:cNvSpPr txBox="1"/>
          <p:nvPr/>
        </p:nvSpPr>
        <p:spPr>
          <a:xfrm>
            <a:off x="7672726" y="855294"/>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50" name="Rectangle 49"/>
          <p:cNvSpPr/>
          <p:nvPr/>
        </p:nvSpPr>
        <p:spPr>
          <a:xfrm>
            <a:off x="7255971" y="47510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7670761" y="46823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56" name="Rectangle 55"/>
          <p:cNvSpPr/>
          <p:nvPr/>
        </p:nvSpPr>
        <p:spPr bwMode="auto">
          <a:xfrm>
            <a:off x="3352456" y="1426472"/>
            <a:ext cx="1275181" cy="3042635"/>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60" name="Rectangle 59"/>
          <p:cNvSpPr/>
          <p:nvPr/>
        </p:nvSpPr>
        <p:spPr bwMode="auto">
          <a:xfrm>
            <a:off x="7446818" y="1418797"/>
            <a:ext cx="727364" cy="305031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w</a:t>
            </a:r>
            <a:r>
              <a:rPr kumimoji="0" lang="en-US" sz="3600" b="1" u="none" strike="noStrike" cap="none" normalizeH="0" baseline="-25000" dirty="0" smtClean="0">
                <a:ln>
                  <a:noFill/>
                </a:ln>
                <a:solidFill>
                  <a:schemeClr val="bg1"/>
                </a:solidFill>
                <a:effectLst/>
                <a:latin typeface="Times New Roman"/>
                <a:cs typeface="Times New Roman"/>
              </a:rPr>
              <a:t>0</a:t>
            </a:r>
          </a:p>
        </p:txBody>
      </p:sp>
      <p:sp>
        <p:nvSpPr>
          <p:cNvPr id="61" name="Rectangle 60"/>
          <p:cNvSpPr/>
          <p:nvPr/>
        </p:nvSpPr>
        <p:spPr bwMode="auto">
          <a:xfrm>
            <a:off x="8497468" y="1412432"/>
            <a:ext cx="422557" cy="3050310"/>
          </a:xfrm>
          <a:prstGeom prst="rect">
            <a:avLst/>
          </a:prstGeom>
          <a:solidFill>
            <a:srgbClr val="008000"/>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62" name="Rectangle 61"/>
          <p:cNvSpPr/>
          <p:nvPr/>
        </p:nvSpPr>
        <p:spPr bwMode="auto">
          <a:xfrm>
            <a:off x="6550779" y="2050812"/>
            <a:ext cx="629292" cy="677858"/>
          </a:xfrm>
          <a:prstGeom prst="rect">
            <a:avLst/>
          </a:prstGeom>
          <a:solidFill>
            <a:srgbClr val="0011B2"/>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x</a:t>
            </a:r>
            <a:r>
              <a:rPr kumimoji="0" lang="en-US" sz="3600" b="1" u="none" strike="noStrike" cap="none" normalizeH="0" baseline="-25000" dirty="0" smtClean="0">
                <a:ln>
                  <a:noFill/>
                </a:ln>
                <a:solidFill>
                  <a:srgbClr val="FFFFFF"/>
                </a:solidFill>
                <a:effectLst/>
                <a:latin typeface="Times New Roman"/>
                <a:cs typeface="Times New Roman"/>
              </a:rPr>
              <a:t>2</a:t>
            </a:r>
          </a:p>
        </p:txBody>
      </p:sp>
      <p:sp>
        <p:nvSpPr>
          <p:cNvPr id="52" name="Rectangle 51"/>
          <p:cNvSpPr/>
          <p:nvPr/>
        </p:nvSpPr>
        <p:spPr bwMode="auto">
          <a:xfrm>
            <a:off x="5051629" y="1430342"/>
            <a:ext cx="1271988" cy="3032400"/>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4" name="Rectangle 53"/>
          <p:cNvSpPr/>
          <p:nvPr/>
        </p:nvSpPr>
        <p:spPr bwMode="auto">
          <a:xfrm>
            <a:off x="3348563" y="1430342"/>
            <a:ext cx="1275181" cy="3042635"/>
          </a:xfrm>
          <a:prstGeom prst="rect">
            <a:avLst/>
          </a:prstGeom>
          <a:solidFill>
            <a:srgbClr val="008000"/>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5" name="Rectangle 54"/>
          <p:cNvSpPr/>
          <p:nvPr/>
        </p:nvSpPr>
        <p:spPr bwMode="auto">
          <a:xfrm>
            <a:off x="5046140" y="1440577"/>
            <a:ext cx="1271988" cy="3032400"/>
          </a:xfrm>
          <a:prstGeom prst="rect">
            <a:avLst/>
          </a:prstGeom>
          <a:solidFill>
            <a:srgbClr val="008000"/>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Tree>
    <p:extLst>
      <p:ext uri="{BB962C8B-B14F-4D97-AF65-F5344CB8AC3E}">
        <p14:creationId xmlns:p14="http://schemas.microsoft.com/office/powerpoint/2010/main" val="42745634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500"/>
                                        <p:tgtEl>
                                          <p:spTgt spid="5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fade">
                                      <p:cBhvr>
                                        <p:cTn id="51" dur="500"/>
                                        <p:tgtEl>
                                          <p:spTgt spid="6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fade">
                                      <p:cBhvr>
                                        <p:cTn id="5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p:bldP spid="48" grpId="0" animBg="1"/>
      <p:bldP spid="49" grpId="0"/>
      <p:bldP spid="50" grpId="0" animBg="1"/>
      <p:bldP spid="51" grpId="0"/>
      <p:bldP spid="56" grpId="0" animBg="1"/>
      <p:bldP spid="60" grpId="0" animBg="1"/>
      <p:bldP spid="61" grpId="0" animBg="1"/>
      <p:bldP spid="62" grpId="0" animBg="1"/>
      <p:bldP spid="52" grpId="0" animBg="1"/>
      <p:bldP spid="54" grpId="0" animBg="1"/>
      <p:bldP spid="5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215025" y="2001761"/>
            <a:ext cx="777242" cy="740389"/>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507807" y="2111441"/>
            <a:ext cx="526538" cy="734722"/>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1562965" y="521378"/>
            <a:ext cx="2111842" cy="2302595"/>
            <a:chOff x="6838075" y="2277356"/>
            <a:chExt cx="981496" cy="1772739"/>
          </a:xfrm>
          <a:effectLst/>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8" name="Group 37"/>
          <p:cNvGrpSpPr/>
          <p:nvPr/>
        </p:nvGrpSpPr>
        <p:grpSpPr>
          <a:xfrm>
            <a:off x="5298335" y="1434837"/>
            <a:ext cx="2578825" cy="1810201"/>
            <a:chOff x="6827762" y="2204122"/>
            <a:chExt cx="991809" cy="1845973"/>
          </a:xfrm>
          <a:effectLst/>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42" name="Object 41"/>
          <p:cNvGraphicFramePr>
            <a:graphicFrameLocks noChangeAspect="1"/>
          </p:cNvGraphicFramePr>
          <p:nvPr>
            <p:extLst>
              <p:ext uri="{D42A27DB-BD31-4B8C-83A1-F6EECF244321}">
                <p14:modId xmlns:p14="http://schemas.microsoft.com/office/powerpoint/2010/main" val="3288897474"/>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70104"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2215026" y="919987"/>
            <a:ext cx="777240" cy="1042416"/>
            <a:chOff x="6851952" y="2558143"/>
            <a:chExt cx="967619" cy="1491952"/>
          </a:xfrm>
          <a:effectLst/>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a:effectLst/>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a:effectLst/>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a:effectLst/>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3" name="Object 62"/>
          <p:cNvGraphicFramePr>
            <a:graphicFrameLocks noChangeAspect="1"/>
          </p:cNvGraphicFramePr>
          <p:nvPr>
            <p:extLst>
              <p:ext uri="{D42A27DB-BD31-4B8C-83A1-F6EECF244321}">
                <p14:modId xmlns:p14="http://schemas.microsoft.com/office/powerpoint/2010/main" val="3218474457"/>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70105"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4089646484"/>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70106"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2215034" y="926808"/>
            <a:ext cx="777240" cy="1042416"/>
            <a:chOff x="6851954" y="2558145"/>
            <a:chExt cx="967619" cy="1491952"/>
          </a:xfrm>
          <a:effectLst/>
        </p:grpSpPr>
        <p:sp>
          <p:nvSpPr>
            <p:cNvPr id="78" name="Trapezoid 77"/>
            <p:cNvSpPr/>
            <p:nvPr/>
          </p:nvSpPr>
          <p:spPr bwMode="auto">
            <a:xfrm rot="5400000">
              <a:off x="6589788" y="2820311"/>
              <a:ext cx="1491952" cy="967619"/>
            </a:xfrm>
            <a:prstGeom prst="trapezoid">
              <a:avLst>
                <a:gd name="adj" fmla="val 18733"/>
              </a:avLst>
            </a:prstGeom>
            <a:solidFill>
              <a:srgbClr val="008000"/>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9" name="TextBox 78"/>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grpSp>
        <p:nvGrpSpPr>
          <p:cNvPr id="81" name="Group 80"/>
          <p:cNvGrpSpPr/>
          <p:nvPr/>
        </p:nvGrpSpPr>
        <p:grpSpPr>
          <a:xfrm>
            <a:off x="6662931" y="1947463"/>
            <a:ext cx="777240" cy="1042416"/>
            <a:chOff x="6851954" y="2558145"/>
            <a:chExt cx="967619" cy="1491952"/>
          </a:xfrm>
          <a:effectLst/>
        </p:grpSpPr>
        <p:sp>
          <p:nvSpPr>
            <p:cNvPr id="82" name="Trapezoid 81"/>
            <p:cNvSpPr/>
            <p:nvPr/>
          </p:nvSpPr>
          <p:spPr bwMode="auto">
            <a:xfrm rot="5400000">
              <a:off x="6589788" y="2820311"/>
              <a:ext cx="1491952" cy="967619"/>
            </a:xfrm>
            <a:prstGeom prst="trapezoid">
              <a:avLst>
                <a:gd name="adj" fmla="val 18733"/>
              </a:avLst>
            </a:prstGeom>
            <a:solidFill>
              <a:srgbClr val="008000"/>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3" name="TextBox 82"/>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grpSp>
        <p:nvGrpSpPr>
          <p:cNvPr id="4" name="Group 3"/>
          <p:cNvGrpSpPr/>
          <p:nvPr/>
        </p:nvGrpSpPr>
        <p:grpSpPr>
          <a:xfrm>
            <a:off x="5496261" y="1941451"/>
            <a:ext cx="2066012" cy="1048428"/>
            <a:chOff x="247221" y="2676385"/>
            <a:chExt cx="1345604" cy="831272"/>
          </a:xfrm>
          <a:effectLst/>
        </p:grpSpPr>
        <p:sp>
          <p:nvSpPr>
            <p:cNvPr id="3" name="Snip Same Side Corner Rectangle 2"/>
            <p:cNvSpPr/>
            <p:nvPr/>
          </p:nvSpPr>
          <p:spPr>
            <a:xfrm rot="5400000">
              <a:off x="504387" y="2419219"/>
              <a:ext cx="831272" cy="1345604"/>
            </a:xfrm>
            <a:prstGeom prst="snip2SameRect">
              <a:avLst>
                <a:gd name="adj1" fmla="val 26389"/>
                <a:gd name="adj2" fmla="val 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589854" y="2875705"/>
              <a:ext cx="827220" cy="369332"/>
            </a:xfrm>
            <a:prstGeom prst="rect">
              <a:avLst/>
            </a:prstGeom>
            <a:noFill/>
          </p:spPr>
          <p:txBody>
            <a:bodyPr wrap="none" rtlCol="0">
              <a:spAutoFit/>
            </a:bodyPr>
            <a:lstStyle/>
            <a:p>
              <a:r>
                <a:rPr lang="en-US" i="1" dirty="0" err="1" smtClean="0">
                  <a:solidFill>
                    <a:srgbClr val="0000FF"/>
                  </a:solidFill>
                  <a:latin typeface="Times New Roman"/>
                  <a:cs typeface="Times New Roman"/>
                </a:rPr>
                <a:t>CFext</a:t>
              </a:r>
              <a:endParaRPr lang="en-US" i="1" dirty="0">
                <a:solidFill>
                  <a:srgbClr val="0000FF"/>
                </a:solidFill>
                <a:latin typeface="Times New Roman"/>
                <a:cs typeface="Times New Roman"/>
              </a:endParaRPr>
            </a:p>
          </p:txBody>
        </p:sp>
      </p:grpSp>
      <p:grpSp>
        <p:nvGrpSpPr>
          <p:cNvPr id="75" name="Group 74"/>
          <p:cNvGrpSpPr/>
          <p:nvPr/>
        </p:nvGrpSpPr>
        <p:grpSpPr>
          <a:xfrm>
            <a:off x="2215028" y="916175"/>
            <a:ext cx="1040791" cy="1862884"/>
            <a:chOff x="247224" y="2676386"/>
            <a:chExt cx="1345600" cy="848075"/>
          </a:xfrm>
          <a:effectLst/>
        </p:grpSpPr>
        <p:sp>
          <p:nvSpPr>
            <p:cNvPr id="85" name="Snip Same Side Corner Rectangle 84"/>
            <p:cNvSpPr/>
            <p:nvPr/>
          </p:nvSpPr>
          <p:spPr>
            <a:xfrm rot="5400000">
              <a:off x="495986" y="2427624"/>
              <a:ext cx="848075" cy="1345600"/>
            </a:xfrm>
            <a:prstGeom prst="snip2SameRect">
              <a:avLst>
                <a:gd name="adj1" fmla="val 26389"/>
                <a:gd name="adj2" fmla="val 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424879" y="3014472"/>
              <a:ext cx="1048534" cy="168138"/>
            </a:xfrm>
            <a:prstGeom prst="rect">
              <a:avLst/>
            </a:prstGeom>
            <a:noFill/>
          </p:spPr>
          <p:txBody>
            <a:bodyPr wrap="square" rtlCol="0">
              <a:spAutoFit/>
            </a:bodyPr>
            <a:lstStyle/>
            <a:p>
              <a:r>
                <a:rPr lang="en-US" i="1" dirty="0" err="1" smtClean="0">
                  <a:solidFill>
                    <a:srgbClr val="0000FF"/>
                  </a:solidFill>
                  <a:latin typeface="Times New Roman"/>
                  <a:cs typeface="Times New Roman"/>
                </a:rPr>
                <a:t>CFext</a:t>
              </a:r>
              <a:endParaRPr lang="en-US" i="1" dirty="0">
                <a:solidFill>
                  <a:srgbClr val="0000FF"/>
                </a:solidFill>
                <a:latin typeface="Times New Roman"/>
                <a:cs typeface="Times New Roman"/>
              </a:endParaRPr>
            </a:p>
          </p:txBody>
        </p:sp>
      </p:grpSp>
      <p:grpSp>
        <p:nvGrpSpPr>
          <p:cNvPr id="96" name="Group 95"/>
          <p:cNvGrpSpPr/>
          <p:nvPr/>
        </p:nvGrpSpPr>
        <p:grpSpPr>
          <a:xfrm>
            <a:off x="3743715" y="1886802"/>
            <a:ext cx="381695" cy="306340"/>
            <a:chOff x="4331771" y="1922449"/>
            <a:chExt cx="381695" cy="306340"/>
          </a:xfrm>
          <a:effectLst/>
        </p:grpSpPr>
        <p:sp>
          <p:nvSpPr>
            <p:cNvPr id="97" name="Rectangle 96"/>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8" name="Object 97"/>
            <p:cNvGraphicFramePr>
              <a:graphicFrameLocks noChangeAspect="1"/>
            </p:cNvGraphicFramePr>
            <p:nvPr>
              <p:extLst>
                <p:ext uri="{D42A27DB-BD31-4B8C-83A1-F6EECF244321}">
                  <p14:modId xmlns:p14="http://schemas.microsoft.com/office/powerpoint/2010/main" val="68733996"/>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70107" name="Equation" r:id="rId10" imgW="139700" imgH="165100" progId="Equation.3">
                    <p:embed/>
                  </p:oleObj>
                </mc:Choice>
                <mc:Fallback>
                  <p:oleObj name="Equation" r:id="rId10" imgW="139700" imgH="165100" progId="Equation.3">
                    <p:embed/>
                    <p:pic>
                      <p:nvPicPr>
                        <p:cNvPr id="0" name=""/>
                        <p:cNvPicPr/>
                        <p:nvPr/>
                      </p:nvPicPr>
                      <p:blipFill>
                        <a:blip r:embed="rId11"/>
                        <a:stretch>
                          <a:fillRect/>
                        </a:stretch>
                      </p:blipFill>
                      <p:spPr>
                        <a:xfrm>
                          <a:off x="4406706" y="1941451"/>
                          <a:ext cx="242888" cy="287338"/>
                        </a:xfrm>
                        <a:prstGeom prst="rect">
                          <a:avLst/>
                        </a:prstGeom>
                      </p:spPr>
                    </p:pic>
                  </p:oleObj>
                </mc:Fallback>
              </mc:AlternateContent>
            </a:graphicData>
          </a:graphic>
        </p:graphicFrame>
      </p:grpSp>
      <p:grpSp>
        <p:nvGrpSpPr>
          <p:cNvPr id="99" name="Group 98"/>
          <p:cNvGrpSpPr/>
          <p:nvPr/>
        </p:nvGrpSpPr>
        <p:grpSpPr>
          <a:xfrm>
            <a:off x="3735413" y="697369"/>
            <a:ext cx="579497" cy="369332"/>
            <a:chOff x="4308681" y="720459"/>
            <a:chExt cx="579497" cy="369332"/>
          </a:xfrm>
          <a:effectLst/>
        </p:grpSpPr>
        <p:sp>
          <p:nvSpPr>
            <p:cNvPr id="100" name="Rectangle 99"/>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TextBox 100"/>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02" name="Group 101"/>
          <p:cNvGrpSpPr/>
          <p:nvPr/>
        </p:nvGrpSpPr>
        <p:grpSpPr>
          <a:xfrm>
            <a:off x="898663" y="1334455"/>
            <a:ext cx="443626" cy="411225"/>
            <a:chOff x="898663" y="1334455"/>
            <a:chExt cx="443626" cy="411225"/>
          </a:xfrm>
          <a:effectLst/>
        </p:grpSpPr>
        <p:sp>
          <p:nvSpPr>
            <p:cNvPr id="103" name="Rectangle 102"/>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TextBox 103"/>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05" name="Group 104"/>
          <p:cNvGrpSpPr/>
          <p:nvPr/>
        </p:nvGrpSpPr>
        <p:grpSpPr>
          <a:xfrm>
            <a:off x="7896495" y="1619503"/>
            <a:ext cx="579497" cy="369332"/>
            <a:chOff x="6366719" y="2492739"/>
            <a:chExt cx="579497" cy="369332"/>
          </a:xfrm>
          <a:effectLst/>
        </p:grpSpPr>
        <p:sp>
          <p:nvSpPr>
            <p:cNvPr id="106" name="Rectangle 10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374336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3502376409"/>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75124"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3728141781"/>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75125" name="Equation" r:id="rId6" imgW="736600" imgH="215900" progId="Equation.3">
                  <p:embed/>
                </p:oleObj>
              </mc:Choice>
              <mc:Fallback>
                <p:oleObj name="Equation" r:id="rId6" imgW="736600" imgH="215900" progId="Equation.3">
                  <p:embed/>
                  <p:pic>
                    <p:nvPicPr>
                      <p:cNvPr id="0" name=""/>
                      <p:cNvPicPr/>
                      <p:nvPr/>
                    </p:nvPicPr>
                    <p:blipFill>
                      <a:blip r:embed="rId7"/>
                      <a:stretch>
                        <a:fillRect/>
                      </a:stretch>
                    </p:blipFill>
                    <p:spPr>
                      <a:xfrm>
                        <a:off x="94241" y="886089"/>
                        <a:ext cx="1216025" cy="357187"/>
                      </a:xfrm>
                      <a:prstGeom prst="rect">
                        <a:avLst/>
                      </a:prstGeom>
                    </p:spPr>
                  </p:pic>
                </p:oleObj>
              </mc:Fallback>
            </mc:AlternateContent>
          </a:graphicData>
        </a:graphic>
      </p:graphicFrame>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sp>
        <p:nvSpPr>
          <p:cNvPr id="71" name="TextBox 70"/>
          <p:cNvSpPr txBox="1"/>
          <p:nvPr/>
        </p:nvSpPr>
        <p:spPr>
          <a:xfrm>
            <a:off x="2646431" y="1667476"/>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95" name="TextBox 94"/>
          <p:cNvSpPr txBox="1"/>
          <p:nvPr/>
        </p:nvSpPr>
        <p:spPr>
          <a:xfrm>
            <a:off x="3179807" y="1673826"/>
            <a:ext cx="285181" cy="276999"/>
          </a:xfrm>
          <a:prstGeom prst="rect">
            <a:avLst/>
          </a:prstGeom>
          <a:noFill/>
        </p:spPr>
        <p:txBody>
          <a:bodyPr wrap="square" rtlCol="0">
            <a:spAutoFit/>
          </a:bodyPr>
          <a:lstStyle/>
          <a:p>
            <a:pPr algn="ctr"/>
            <a:r>
              <a:rPr lang="en-US" sz="1200" dirty="0" smtClean="0">
                <a:latin typeface="Times New Roman"/>
                <a:cs typeface="Times New Roman"/>
              </a:rPr>
              <a:t>=</a:t>
            </a:r>
            <a:endParaRPr lang="en-US" sz="1200" dirty="0">
              <a:latin typeface="Times New Roman"/>
              <a:cs typeface="Times New Roman"/>
            </a:endParaRPr>
          </a:p>
        </p:txBody>
      </p:sp>
      <p:sp>
        <p:nvSpPr>
          <p:cNvPr id="96" name="Rectangle 95"/>
          <p:cNvSpPr/>
          <p:nvPr/>
        </p:nvSpPr>
        <p:spPr bwMode="auto">
          <a:xfrm>
            <a:off x="1652500" y="1298294"/>
            <a:ext cx="587318"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endParaRPr kumimoji="0" lang="en-US" sz="1200" b="1" u="none" strike="noStrike" cap="none" normalizeH="0" baseline="-25000" dirty="0" smtClean="0">
              <a:ln>
                <a:noFill/>
              </a:ln>
              <a:solidFill>
                <a:schemeClr val="tx1"/>
              </a:solidFill>
              <a:effectLst/>
              <a:latin typeface="Times New Roman"/>
              <a:cs typeface="Times New Roman"/>
            </a:endParaRPr>
          </a:p>
        </p:txBody>
      </p:sp>
      <p:sp>
        <p:nvSpPr>
          <p:cNvPr id="98" name="Rectangle 97"/>
          <p:cNvSpPr/>
          <p:nvPr/>
        </p:nvSpPr>
        <p:spPr bwMode="auto">
          <a:xfrm>
            <a:off x="2877594" y="1298817"/>
            <a:ext cx="36725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bg1"/>
                </a:solidFill>
                <a:effectLst/>
                <a:latin typeface="Times New Roman"/>
                <a:cs typeface="Times New Roman"/>
              </a:rPr>
              <a:t>w</a:t>
            </a:r>
            <a:r>
              <a:rPr kumimoji="0" lang="en-US" sz="1200" b="1" u="none" strike="noStrike" cap="none" normalizeH="0" baseline="-25000" dirty="0" smtClean="0">
                <a:ln>
                  <a:noFill/>
                </a:ln>
                <a:solidFill>
                  <a:schemeClr val="bg1"/>
                </a:solidFill>
                <a:effectLst/>
                <a:latin typeface="Times New Roman"/>
                <a:cs typeface="Times New Roman"/>
              </a:rPr>
              <a:t>0</a:t>
            </a:r>
          </a:p>
        </p:txBody>
      </p:sp>
      <p:sp>
        <p:nvSpPr>
          <p:cNvPr id="99" name="Rectangle 98"/>
          <p:cNvSpPr/>
          <p:nvPr/>
        </p:nvSpPr>
        <p:spPr bwMode="auto">
          <a:xfrm>
            <a:off x="3426888" y="1296121"/>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grpSp>
        <p:nvGrpSpPr>
          <p:cNvPr id="5" name="Group 4"/>
          <p:cNvGrpSpPr/>
          <p:nvPr/>
        </p:nvGrpSpPr>
        <p:grpSpPr>
          <a:xfrm>
            <a:off x="2362438" y="1296121"/>
            <a:ext cx="334643" cy="662134"/>
            <a:chOff x="3011807" y="4802759"/>
            <a:chExt cx="334643" cy="662134"/>
          </a:xfrm>
        </p:grpSpPr>
        <p:sp>
          <p:nvSpPr>
            <p:cNvPr id="89" name="Rectangle 88"/>
            <p:cNvSpPr/>
            <p:nvPr/>
          </p:nvSpPr>
          <p:spPr bwMode="auto">
            <a:xfrm>
              <a:off x="3011807" y="4802759"/>
              <a:ext cx="334643" cy="334391"/>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x</a:t>
              </a:r>
              <a:r>
                <a:rPr kumimoji="0" lang="en-US" sz="1200" b="1" u="none" strike="noStrike" cap="none" normalizeH="0" baseline="-25000" dirty="0" smtClean="0">
                  <a:ln>
                    <a:noFill/>
                  </a:ln>
                  <a:solidFill>
                    <a:schemeClr val="tx1"/>
                  </a:solidFill>
                  <a:effectLst/>
                  <a:latin typeface="Times New Roman"/>
                  <a:cs typeface="Times New Roman"/>
                </a:rPr>
                <a:t>1</a:t>
              </a:r>
            </a:p>
          </p:txBody>
        </p:sp>
        <p:sp>
          <p:nvSpPr>
            <p:cNvPr id="100" name="Rectangle 99"/>
            <p:cNvSpPr/>
            <p:nvPr/>
          </p:nvSpPr>
          <p:spPr bwMode="auto">
            <a:xfrm>
              <a:off x="3011807" y="5137150"/>
              <a:ext cx="334643" cy="327743"/>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rgbClr val="FFFFFF"/>
                  </a:solidFill>
                  <a:effectLst/>
                  <a:latin typeface="Times New Roman"/>
                  <a:cs typeface="Times New Roman"/>
                </a:rPr>
                <a:t>x</a:t>
              </a:r>
              <a:r>
                <a:rPr kumimoji="0" lang="en-US" sz="1200" b="1" u="none" strike="noStrike" cap="none" normalizeH="0" baseline="-25000" dirty="0" smtClean="0">
                  <a:ln>
                    <a:noFill/>
                  </a:ln>
                  <a:solidFill>
                    <a:srgbClr val="FFFFFF"/>
                  </a:solidFill>
                  <a:effectLst/>
                  <a:latin typeface="Times New Roman"/>
                  <a:cs typeface="Times New Roman"/>
                </a:rPr>
                <a:t>2</a:t>
              </a:r>
            </a:p>
          </p:txBody>
        </p:sp>
      </p:grpSp>
      <p:grpSp>
        <p:nvGrpSpPr>
          <p:cNvPr id="111" name="Group 110"/>
          <p:cNvGrpSpPr/>
          <p:nvPr/>
        </p:nvGrpSpPr>
        <p:grpSpPr>
          <a:xfrm>
            <a:off x="898663" y="1334455"/>
            <a:ext cx="443626" cy="411225"/>
            <a:chOff x="898663" y="1334455"/>
            <a:chExt cx="443626" cy="411225"/>
          </a:xfrm>
        </p:grpSpPr>
        <p:sp>
          <p:nvSpPr>
            <p:cNvPr id="112" name="Rectangle 111"/>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14" name="Group 113"/>
          <p:cNvGrpSpPr/>
          <p:nvPr/>
        </p:nvGrpSpPr>
        <p:grpSpPr>
          <a:xfrm>
            <a:off x="7896495" y="1619503"/>
            <a:ext cx="579497" cy="369332"/>
            <a:chOff x="6366719" y="2492739"/>
            <a:chExt cx="579497" cy="369332"/>
          </a:xfrm>
        </p:grpSpPr>
        <p:sp>
          <p:nvSpPr>
            <p:cNvPr id="115" name="Rectangle 11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TextBox 11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17" name="Group 116"/>
          <p:cNvGrpSpPr/>
          <p:nvPr/>
        </p:nvGrpSpPr>
        <p:grpSpPr>
          <a:xfrm>
            <a:off x="3743715" y="1886802"/>
            <a:ext cx="381695" cy="306340"/>
            <a:chOff x="4331771" y="1922449"/>
            <a:chExt cx="381695" cy="306340"/>
          </a:xfrm>
        </p:grpSpPr>
        <p:sp>
          <p:nvSpPr>
            <p:cNvPr id="118" name="Rectangle 11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9" name="Object 118"/>
            <p:cNvGraphicFramePr>
              <a:graphicFrameLocks noChangeAspect="1"/>
            </p:cNvGraphicFramePr>
            <p:nvPr>
              <p:extLst>
                <p:ext uri="{D42A27DB-BD31-4B8C-83A1-F6EECF244321}">
                  <p14:modId xmlns:p14="http://schemas.microsoft.com/office/powerpoint/2010/main" val="709079941"/>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75126"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06706" y="1941451"/>
                          <a:ext cx="242888" cy="287338"/>
                        </a:xfrm>
                        <a:prstGeom prst="rect">
                          <a:avLst/>
                        </a:prstGeom>
                      </p:spPr>
                    </p:pic>
                  </p:oleObj>
                </mc:Fallback>
              </mc:AlternateContent>
            </a:graphicData>
          </a:graphic>
        </p:graphicFrame>
      </p:grpSp>
      <p:grpSp>
        <p:nvGrpSpPr>
          <p:cNvPr id="120" name="Group 119"/>
          <p:cNvGrpSpPr/>
          <p:nvPr/>
        </p:nvGrpSpPr>
        <p:grpSpPr>
          <a:xfrm>
            <a:off x="3735413" y="697369"/>
            <a:ext cx="579497" cy="369332"/>
            <a:chOff x="4308681" y="720459"/>
            <a:chExt cx="579497" cy="369332"/>
          </a:xfrm>
        </p:grpSpPr>
        <p:sp>
          <p:nvSpPr>
            <p:cNvPr id="121" name="Rectangle 120"/>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23" name="Group 122"/>
          <p:cNvGrpSpPr/>
          <p:nvPr/>
        </p:nvGrpSpPr>
        <p:grpSpPr>
          <a:xfrm>
            <a:off x="3737835" y="706799"/>
            <a:ext cx="855247" cy="369332"/>
            <a:chOff x="4316523" y="1124426"/>
            <a:chExt cx="855247" cy="369332"/>
          </a:xfrm>
        </p:grpSpPr>
        <p:sp>
          <p:nvSpPr>
            <p:cNvPr id="124" name="Rectangle 123"/>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chemeClr val="bg1"/>
                  </a:solidFill>
                  <a:latin typeface="Times New Roman"/>
                  <a:cs typeface="Times New Roman"/>
                </a:rPr>
                <a:t>2</a:t>
              </a:r>
              <a:endParaRPr lang="en-US" baseline="-25000" dirty="0">
                <a:solidFill>
                  <a:schemeClr val="bg1"/>
                </a:solidFill>
                <a:latin typeface="Times New Roman"/>
                <a:cs typeface="Times New Roman"/>
              </a:endParaRPr>
            </a:p>
          </p:txBody>
        </p:sp>
      </p:grpSp>
      <p:grpSp>
        <p:nvGrpSpPr>
          <p:cNvPr id="126" name="Group 125"/>
          <p:cNvGrpSpPr/>
          <p:nvPr/>
        </p:nvGrpSpPr>
        <p:grpSpPr>
          <a:xfrm>
            <a:off x="3745313" y="1841646"/>
            <a:ext cx="1137470" cy="354013"/>
            <a:chOff x="3901573" y="2192051"/>
            <a:chExt cx="1137470" cy="354013"/>
          </a:xfrm>
        </p:grpSpPr>
        <p:sp>
          <p:nvSpPr>
            <p:cNvPr id="127" name="Rectangle 126"/>
            <p:cNvSpPr/>
            <p:nvPr/>
          </p:nvSpPr>
          <p:spPr>
            <a:xfrm>
              <a:off x="3901573" y="2233118"/>
              <a:ext cx="1137470" cy="31294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28" name="Object 127"/>
            <p:cNvGraphicFramePr>
              <a:graphicFrameLocks noChangeAspect="1"/>
            </p:cNvGraphicFramePr>
            <p:nvPr>
              <p:extLst>
                <p:ext uri="{D42A27DB-BD31-4B8C-83A1-F6EECF244321}">
                  <p14:modId xmlns:p14="http://schemas.microsoft.com/office/powerpoint/2010/main" val="3818334064"/>
                </p:ext>
              </p:extLst>
            </p:nvPr>
          </p:nvGraphicFramePr>
          <p:xfrm>
            <a:off x="3978593" y="2192051"/>
            <a:ext cx="1060450" cy="354013"/>
          </p:xfrm>
          <a:graphic>
            <a:graphicData uri="http://schemas.openxmlformats.org/presentationml/2006/ole">
              <mc:AlternateContent xmlns:mc="http://schemas.openxmlformats.org/markup-compatibility/2006">
                <mc:Choice xmlns:v="urn:schemas-microsoft-com:vml" Requires="v">
                  <p:oleObj spid="_x0000_s75127" name="Equation" r:id="rId10" imgW="609600" imgH="203200" progId="Equation.3">
                    <p:embed/>
                  </p:oleObj>
                </mc:Choice>
                <mc:Fallback>
                  <p:oleObj name="Equation" r:id="rId10" imgW="609600" imgH="203200" progId="Equation.3">
                    <p:embed/>
                    <p:pic>
                      <p:nvPicPr>
                        <p:cNvPr id="0" name=""/>
                        <p:cNvPicPr/>
                        <p:nvPr/>
                      </p:nvPicPr>
                      <p:blipFill>
                        <a:blip r:embed="rId11"/>
                        <a:stretch>
                          <a:fillRect/>
                        </a:stretch>
                      </p:blipFill>
                      <p:spPr>
                        <a:xfrm>
                          <a:off x="3978593" y="2192051"/>
                          <a:ext cx="1060450" cy="354013"/>
                        </a:xfrm>
                        <a:prstGeom prst="rect">
                          <a:avLst/>
                        </a:prstGeom>
                      </p:spPr>
                    </p:pic>
                  </p:oleObj>
                </mc:Fallback>
              </mc:AlternateContent>
            </a:graphicData>
          </a:graphic>
        </p:graphicFrame>
      </p:grpSp>
      <p:sp>
        <p:nvSpPr>
          <p:cNvPr id="129" name="Content Placeholder 2"/>
          <p:cNvSpPr>
            <a:spLocks noGrp="1"/>
          </p:cNvSpPr>
          <p:nvPr>
            <p:ph idx="1"/>
          </p:nvPr>
        </p:nvSpPr>
        <p:spPr>
          <a:xfrm>
            <a:off x="457200" y="3683000"/>
            <a:ext cx="8229600" cy="2851727"/>
          </a:xfrm>
        </p:spPr>
        <p:txBody>
          <a:bodyPr>
            <a:normAutofit fontScale="85000" lnSpcReduction="20000"/>
          </a:bodyPr>
          <a:lstStyle/>
          <a:p>
            <a:r>
              <a:rPr lang="en-US" sz="2400" dirty="0" smtClean="0"/>
              <a:t>In LWE, </a:t>
            </a:r>
            <a:r>
              <a:rPr lang="en-US" sz="2400" dirty="0" smtClean="0"/>
              <a:t>error needs to be </a:t>
            </a:r>
            <a:r>
              <a:rPr lang="en-US" sz="2400" dirty="0" smtClean="0"/>
              <a:t>Gaussian</a:t>
            </a:r>
          </a:p>
          <a:p>
            <a:r>
              <a:rPr lang="en-US" sz="2400" dirty="0" smtClean="0"/>
              <a:t>Unlikely our source </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t> is distributed like the discretized Gaussian</a:t>
            </a:r>
            <a:endParaRPr lang="en-US" sz="2400" dirty="0"/>
          </a:p>
          <a:p>
            <a:r>
              <a:rPr lang="en-US" sz="2400" dirty="0" smtClean="0"/>
              <a:t>First Idea: </a:t>
            </a:r>
            <a:r>
              <a:rPr lang="en-US" sz="2400" dirty="0" smtClean="0"/>
              <a:t>map our source distribution to Gaussian </a:t>
            </a:r>
            <a:r>
              <a:rPr lang="en-US" sz="2400" dirty="0" smtClean="0"/>
              <a:t/>
            </a:r>
            <a:br>
              <a:rPr lang="en-US" sz="2400" dirty="0" smtClean="0"/>
            </a:br>
            <a:r>
              <a:rPr lang="en-US" sz="2400" dirty="0" smtClean="0"/>
              <a:t>using </a:t>
            </a:r>
            <a:r>
              <a:rPr lang="en-US" sz="2400" dirty="0" smtClean="0"/>
              <a:t>sampling function </a:t>
            </a:r>
            <a:r>
              <a:rPr lang="en-US" sz="2400" dirty="0" smtClean="0">
                <a:latin typeface="Times New Roman"/>
                <a:cs typeface="Times New Roman"/>
              </a:rPr>
              <a:t>Gauss(</a:t>
            </a:r>
            <a:r>
              <a:rPr lang="en-US" sz="2400" dirty="0" smtClean="0">
                <a:latin typeface="Times New Roman"/>
                <a:cs typeface="Times New Roman"/>
              </a:rPr>
              <a:t>)</a:t>
            </a:r>
          </a:p>
          <a:p>
            <a:r>
              <a:rPr lang="en-US" sz="2400" dirty="0" smtClean="0">
                <a:solidFill>
                  <a:schemeClr val="bg1"/>
                </a:solidFill>
              </a:rPr>
              <a:t>Lets try to construct </a:t>
            </a:r>
            <a:r>
              <a:rPr lang="en-US" sz="2400" i="1" dirty="0" smtClean="0">
                <a:solidFill>
                  <a:schemeClr val="bg1"/>
                </a:solidFill>
                <a:latin typeface="Times New Roman"/>
                <a:cs typeface="Times New Roman"/>
              </a:rPr>
              <a:t>Rep</a:t>
            </a:r>
            <a:r>
              <a:rPr lang="en-US" sz="2400" dirty="0" smtClean="0">
                <a:solidFill>
                  <a:schemeClr val="bg1"/>
                </a:solidFill>
                <a:latin typeface="Calibri"/>
                <a:cs typeface="Calibri"/>
              </a:rPr>
              <a:t> in this setting</a:t>
            </a:r>
          </a:p>
          <a:p>
            <a:r>
              <a:rPr lang="en-US" sz="2400" dirty="0" smtClean="0">
                <a:solidFill>
                  <a:schemeClr val="bg1"/>
                </a:solidFill>
              </a:rPr>
              <a:t>Idea: </a:t>
            </a:r>
            <a:r>
              <a:rPr lang="en-US" sz="2400" dirty="0" smtClean="0">
                <a:solidFill>
                  <a:schemeClr val="bg1"/>
                </a:solidFill>
                <a:latin typeface="Times New Roman"/>
                <a:cs typeface="Times New Roman"/>
              </a:rPr>
              <a:t>Decode(</a:t>
            </a:r>
            <a:r>
              <a:rPr lang="en-US" sz="2400" i="1" dirty="0" smtClean="0">
                <a:solidFill>
                  <a:schemeClr val="bg1"/>
                </a:solidFill>
                <a:latin typeface="Times New Roman"/>
                <a:cs typeface="Times New Roman"/>
              </a:rPr>
              <a:t>b</a:t>
            </a:r>
            <a:r>
              <a:rPr lang="en-US" sz="2400" dirty="0" smtClean="0">
                <a:solidFill>
                  <a:schemeClr val="bg1"/>
                </a:solidFill>
                <a:latin typeface="Times New Roman"/>
                <a:cs typeface="Times New Roman"/>
              </a:rPr>
              <a:t> - Gauss(</a:t>
            </a:r>
            <a:r>
              <a:rPr lang="en-US" sz="2400" i="1" dirty="0" smtClean="0">
                <a:solidFill>
                  <a:schemeClr val="bg1"/>
                </a:solidFill>
                <a:latin typeface="Times New Roman"/>
                <a:cs typeface="Times New Roman"/>
              </a:rPr>
              <a:t>w</a:t>
            </a:r>
            <a:r>
              <a:rPr lang="en-US" sz="2400" baseline="-25000" dirty="0" smtClean="0">
                <a:solidFill>
                  <a:schemeClr val="bg1"/>
                </a:solidFill>
                <a:latin typeface="Times New Roman"/>
                <a:cs typeface="Times New Roman"/>
              </a:rPr>
              <a:t>1</a:t>
            </a:r>
            <a:r>
              <a:rPr lang="en-US" sz="2400" dirty="0" smtClean="0">
                <a:solidFill>
                  <a:schemeClr val="bg1"/>
                </a:solidFill>
                <a:latin typeface="Times New Roman"/>
                <a:cs typeface="Times New Roman"/>
              </a:rPr>
              <a:t>)) = </a:t>
            </a:r>
            <a:br>
              <a:rPr lang="en-US" sz="2400" dirty="0" smtClean="0">
                <a:solidFill>
                  <a:schemeClr val="bg1"/>
                </a:solidFill>
                <a:latin typeface="Times New Roman"/>
                <a:cs typeface="Times New Roman"/>
              </a:rPr>
            </a:br>
            <a:r>
              <a:rPr lang="en-US" sz="2400" dirty="0" smtClean="0">
                <a:solidFill>
                  <a:schemeClr val="bg1"/>
                </a:solidFill>
                <a:latin typeface="Times New Roman"/>
                <a:cs typeface="Times New Roman"/>
              </a:rPr>
              <a:t>			Decode(</a:t>
            </a:r>
            <a:r>
              <a:rPr lang="en-US" sz="2400" i="1" dirty="0" smtClean="0">
                <a:solidFill>
                  <a:schemeClr val="bg1"/>
                </a:solidFill>
                <a:latin typeface="Times New Roman"/>
                <a:cs typeface="Times New Roman"/>
              </a:rPr>
              <a:t>Ax</a:t>
            </a:r>
            <a:r>
              <a:rPr lang="en-US" sz="2400" dirty="0" smtClean="0">
                <a:solidFill>
                  <a:schemeClr val="bg1"/>
                </a:solidFill>
                <a:latin typeface="Times New Roman"/>
                <a:cs typeface="Times New Roman"/>
              </a:rPr>
              <a:t> + (Gauss(</a:t>
            </a:r>
            <a:r>
              <a:rPr lang="en-US" sz="2400" i="1" dirty="0" smtClean="0">
                <a:solidFill>
                  <a:schemeClr val="bg1"/>
                </a:solidFill>
                <a:latin typeface="Times New Roman"/>
                <a:cs typeface="Times New Roman"/>
              </a:rPr>
              <a:t>w</a:t>
            </a:r>
            <a:r>
              <a:rPr lang="en-US" sz="2400" baseline="-25000" dirty="0" smtClean="0">
                <a:solidFill>
                  <a:schemeClr val="bg1"/>
                </a:solidFill>
                <a:latin typeface="Times New Roman"/>
                <a:cs typeface="Times New Roman"/>
              </a:rPr>
              <a:t>0</a:t>
            </a:r>
            <a:r>
              <a:rPr lang="en-US" sz="2400" dirty="0" smtClean="0">
                <a:solidFill>
                  <a:schemeClr val="bg1"/>
                </a:solidFill>
                <a:latin typeface="Times New Roman"/>
                <a:cs typeface="Times New Roman"/>
              </a:rPr>
              <a:t>) - Gauss(</a:t>
            </a:r>
            <a:r>
              <a:rPr lang="en-US" sz="2400" i="1" dirty="0" smtClean="0">
                <a:solidFill>
                  <a:schemeClr val="bg1"/>
                </a:solidFill>
                <a:latin typeface="Times New Roman"/>
                <a:cs typeface="Times New Roman"/>
              </a:rPr>
              <a:t>w</a:t>
            </a:r>
            <a:r>
              <a:rPr lang="en-US" sz="2400" baseline="-25000" dirty="0" smtClean="0">
                <a:solidFill>
                  <a:schemeClr val="bg1"/>
                </a:solidFill>
                <a:latin typeface="Times New Roman"/>
                <a:cs typeface="Times New Roman"/>
              </a:rPr>
              <a:t>1</a:t>
            </a:r>
            <a:r>
              <a:rPr lang="en-US" sz="2400" dirty="0" smtClean="0">
                <a:solidFill>
                  <a:schemeClr val="bg1"/>
                </a:solidFill>
                <a:latin typeface="Times New Roman"/>
                <a:cs typeface="Times New Roman"/>
              </a:rPr>
              <a:t>)))</a:t>
            </a:r>
          </a:p>
          <a:p>
            <a:r>
              <a:rPr lang="en-US" sz="2400" dirty="0" smtClean="0">
                <a:solidFill>
                  <a:schemeClr val="bg1"/>
                </a:solidFill>
              </a:rPr>
              <a:t>Challenge: Distance between </a:t>
            </a:r>
            <a:r>
              <a:rPr lang="en-US" sz="2400" i="1" dirty="0" smtClean="0">
                <a:solidFill>
                  <a:schemeClr val="bg1"/>
                </a:solidFill>
                <a:latin typeface="Times New Roman"/>
                <a:cs typeface="Times New Roman"/>
              </a:rPr>
              <a:t>d</a:t>
            </a:r>
            <a:r>
              <a:rPr lang="en-US" sz="2400" dirty="0" smtClean="0">
                <a:solidFill>
                  <a:schemeClr val="bg1"/>
                </a:solidFill>
                <a:latin typeface="Times New Roman"/>
                <a:cs typeface="Times New Roman"/>
              </a:rPr>
              <a:t>(Gauss(</a:t>
            </a:r>
            <a:r>
              <a:rPr lang="en-US" sz="2400" i="1" dirty="0" smtClean="0">
                <a:solidFill>
                  <a:schemeClr val="bg1"/>
                </a:solidFill>
                <a:latin typeface="Times New Roman"/>
                <a:cs typeface="Times New Roman"/>
              </a:rPr>
              <a:t>w</a:t>
            </a:r>
            <a:r>
              <a:rPr lang="en-US" sz="2400" baseline="-25000" dirty="0" smtClean="0">
                <a:solidFill>
                  <a:schemeClr val="bg1"/>
                </a:solidFill>
                <a:latin typeface="Times New Roman"/>
                <a:cs typeface="Times New Roman"/>
              </a:rPr>
              <a:t>0</a:t>
            </a:r>
            <a:r>
              <a:rPr lang="en-US" sz="2400" dirty="0" smtClean="0">
                <a:solidFill>
                  <a:schemeClr val="bg1"/>
                </a:solidFill>
                <a:latin typeface="Times New Roman"/>
                <a:cs typeface="Times New Roman"/>
              </a:rPr>
              <a:t>), Gauss(</a:t>
            </a:r>
            <a:r>
              <a:rPr lang="en-US" sz="2400" i="1" dirty="0" smtClean="0">
                <a:solidFill>
                  <a:schemeClr val="bg1"/>
                </a:solidFill>
                <a:latin typeface="Times New Roman"/>
                <a:cs typeface="Times New Roman"/>
              </a:rPr>
              <a:t>w</a:t>
            </a:r>
            <a:r>
              <a:rPr lang="en-US" sz="2400" baseline="-25000" dirty="0" smtClean="0">
                <a:solidFill>
                  <a:schemeClr val="bg1"/>
                </a:solidFill>
                <a:latin typeface="Times New Roman"/>
                <a:cs typeface="Times New Roman"/>
              </a:rPr>
              <a:t>1</a:t>
            </a:r>
            <a:r>
              <a:rPr lang="en-US" sz="2400" dirty="0" smtClean="0">
                <a:solidFill>
                  <a:schemeClr val="bg1"/>
                </a:solidFill>
                <a:latin typeface="Times New Roman"/>
                <a:cs typeface="Times New Roman"/>
              </a:rPr>
              <a:t>))</a:t>
            </a:r>
            <a:br>
              <a:rPr lang="en-US" sz="2400" dirty="0" smtClean="0">
                <a:solidFill>
                  <a:schemeClr val="bg1"/>
                </a:solidFill>
                <a:latin typeface="Times New Roman"/>
                <a:cs typeface="Times New Roman"/>
              </a:rPr>
            </a:br>
            <a:r>
              <a:rPr lang="en-US" sz="2400" dirty="0" smtClean="0">
                <a:solidFill>
                  <a:schemeClr val="bg1"/>
                </a:solidFill>
              </a:rPr>
              <a:t>may be much higher than </a:t>
            </a:r>
            <a:r>
              <a:rPr lang="en-US" sz="2400" i="1" dirty="0" smtClean="0">
                <a:solidFill>
                  <a:schemeClr val="bg1"/>
                </a:solidFill>
                <a:latin typeface="Times New Roman"/>
                <a:cs typeface="Times New Roman"/>
              </a:rPr>
              <a:t>d</a:t>
            </a:r>
            <a:r>
              <a:rPr lang="en-US" sz="2400" dirty="0" smtClean="0">
                <a:solidFill>
                  <a:schemeClr val="bg1"/>
                </a:solidFill>
                <a:latin typeface="Times New Roman"/>
                <a:cs typeface="Times New Roman"/>
              </a:rPr>
              <a:t>(</a:t>
            </a:r>
            <a:r>
              <a:rPr lang="en-US" sz="2400" i="1" dirty="0" smtClean="0">
                <a:solidFill>
                  <a:schemeClr val="bg1"/>
                </a:solidFill>
                <a:latin typeface="Times New Roman"/>
                <a:cs typeface="Times New Roman"/>
              </a:rPr>
              <a:t>w</a:t>
            </a:r>
            <a:r>
              <a:rPr lang="en-US" sz="2400" baseline="-25000" dirty="0" smtClean="0">
                <a:solidFill>
                  <a:schemeClr val="bg1"/>
                </a:solidFill>
                <a:latin typeface="Times New Roman"/>
                <a:cs typeface="Times New Roman"/>
              </a:rPr>
              <a:t>0</a:t>
            </a:r>
            <a:r>
              <a:rPr lang="en-US" sz="2400" dirty="0" smtClean="0">
                <a:solidFill>
                  <a:schemeClr val="bg1"/>
                </a:solidFill>
                <a:latin typeface="Times New Roman"/>
                <a:cs typeface="Times New Roman"/>
              </a:rPr>
              <a:t>, </a:t>
            </a:r>
            <a:r>
              <a:rPr lang="en-US" sz="2400" i="1" dirty="0" smtClean="0">
                <a:solidFill>
                  <a:schemeClr val="bg1"/>
                </a:solidFill>
                <a:latin typeface="Times New Roman"/>
                <a:cs typeface="Times New Roman"/>
              </a:rPr>
              <a:t>w</a:t>
            </a:r>
            <a:r>
              <a:rPr lang="en-US" sz="2400" baseline="-25000" dirty="0" smtClean="0">
                <a:solidFill>
                  <a:schemeClr val="bg1"/>
                </a:solidFill>
                <a:latin typeface="Times New Roman"/>
                <a:cs typeface="Times New Roman"/>
              </a:rPr>
              <a:t>1</a:t>
            </a:r>
            <a:r>
              <a:rPr lang="en-US" sz="2400" dirty="0" smtClean="0">
                <a:solidFill>
                  <a:schemeClr val="bg1"/>
                </a:solidFill>
                <a:latin typeface="Times New Roman"/>
                <a:cs typeface="Times New Roman"/>
              </a:rPr>
              <a:t>)</a:t>
            </a:r>
            <a:endParaRPr lang="en-US" sz="2400" dirty="0" smtClean="0">
              <a:solidFill>
                <a:schemeClr val="bg1"/>
              </a:solidFill>
              <a:latin typeface="Times New Roman"/>
              <a:cs typeface="Times New Roman"/>
            </a:endParaRPr>
          </a:p>
        </p:txBody>
      </p:sp>
      <p:grpSp>
        <p:nvGrpSpPr>
          <p:cNvPr id="9" name="Group 8"/>
          <p:cNvGrpSpPr/>
          <p:nvPr/>
        </p:nvGrpSpPr>
        <p:grpSpPr>
          <a:xfrm>
            <a:off x="2780324" y="1298294"/>
            <a:ext cx="560821" cy="1086181"/>
            <a:chOff x="3784307" y="2608584"/>
            <a:chExt cx="560821" cy="1086181"/>
          </a:xfrm>
        </p:grpSpPr>
        <p:sp>
          <p:nvSpPr>
            <p:cNvPr id="76" name="Rectangle 75"/>
            <p:cNvSpPr/>
            <p:nvPr/>
          </p:nvSpPr>
          <p:spPr bwMode="auto">
            <a:xfrm>
              <a:off x="3863689" y="2608584"/>
              <a:ext cx="39578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endParaRPr kumimoji="0" lang="en-US" sz="1200" b="1" u="none" strike="noStrike" cap="none" normalizeH="0" dirty="0" smtClean="0">
                <a:ln>
                  <a:noFill/>
                </a:ln>
                <a:solidFill>
                  <a:schemeClr val="bg1"/>
                </a:solidFill>
                <a:effectLst/>
                <a:latin typeface="Times New Roman"/>
                <a:cs typeface="Times New Roman"/>
              </a:endParaRPr>
            </a:p>
          </p:txBody>
        </p:sp>
        <p:sp>
          <p:nvSpPr>
            <p:cNvPr id="8" name="TextBox 7"/>
            <p:cNvSpPr txBox="1"/>
            <p:nvPr/>
          </p:nvSpPr>
          <p:spPr>
            <a:xfrm>
              <a:off x="3784307" y="2908379"/>
              <a:ext cx="560821" cy="461665"/>
            </a:xfrm>
            <a:prstGeom prst="rect">
              <a:avLst/>
            </a:prstGeom>
            <a:noFill/>
          </p:spPr>
          <p:txBody>
            <a:bodyPr wrap="none" rtlCol="0">
              <a:spAutoFit/>
            </a:bodyPr>
            <a:lstStyle/>
            <a:p>
              <a:pPr algn="ctr"/>
              <a:r>
                <a:rPr lang="en-US" sz="1200" dirty="0" smtClean="0">
                  <a:solidFill>
                    <a:srgbClr val="FFFFFF"/>
                  </a:solidFill>
                  <a:latin typeface="Times New Roman"/>
                  <a:cs typeface="Times New Roman"/>
                </a:rPr>
                <a:t>Gauss</a:t>
              </a:r>
              <a:br>
                <a:rPr lang="en-US" sz="1200" dirty="0" smtClean="0">
                  <a:solidFill>
                    <a:srgbClr val="FFFFFF"/>
                  </a:solidFill>
                  <a:latin typeface="Times New Roman"/>
                  <a:cs typeface="Times New Roman"/>
                </a:rPr>
              </a:br>
              <a:r>
                <a:rPr lang="en-US" sz="1200" dirty="0" smtClean="0">
                  <a:solidFill>
                    <a:srgbClr val="FFFFFF"/>
                  </a:solidFill>
                  <a:latin typeface="Times New Roman"/>
                  <a:cs typeface="Times New Roman"/>
                </a:rPr>
                <a:t>(</a:t>
              </a:r>
              <a:r>
                <a:rPr lang="en-US" sz="1200" i="1" dirty="0" smtClean="0">
                  <a:solidFill>
                    <a:srgbClr val="FFFFFF"/>
                  </a:solidFill>
                  <a:latin typeface="Times New Roman"/>
                  <a:cs typeface="Times New Roman"/>
                </a:rPr>
                <a:t>w</a:t>
              </a:r>
              <a:r>
                <a:rPr lang="en-US" sz="1200" baseline="-25000" dirty="0" smtClean="0">
                  <a:solidFill>
                    <a:srgbClr val="FFFFFF"/>
                  </a:solidFill>
                  <a:latin typeface="Times New Roman"/>
                  <a:cs typeface="Times New Roman"/>
                </a:rPr>
                <a:t>0</a:t>
              </a:r>
              <a:r>
                <a:rPr lang="en-US" sz="1200" dirty="0" smtClean="0">
                  <a:solidFill>
                    <a:srgbClr val="FFFFFF"/>
                  </a:solidFill>
                  <a:latin typeface="Times New Roman"/>
                  <a:cs typeface="Times New Roman"/>
                </a:rPr>
                <a:t>)</a:t>
              </a:r>
              <a:endParaRPr lang="en-US" sz="1200" dirty="0">
                <a:solidFill>
                  <a:srgbClr val="FFFFFF"/>
                </a:solidFill>
                <a:latin typeface="Times New Roman"/>
                <a:cs typeface="Times New Roman"/>
              </a:endParaRPr>
            </a:p>
          </p:txBody>
        </p:sp>
      </p:grpSp>
      <p:sp>
        <p:nvSpPr>
          <p:cNvPr id="54" name="Rectangle 53"/>
          <p:cNvSpPr/>
          <p:nvPr/>
        </p:nvSpPr>
        <p:spPr>
          <a:xfrm>
            <a:off x="5389823" y="4859958"/>
            <a:ext cx="772505" cy="461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4687032" y="4859958"/>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3980275" y="4859958"/>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3273518" y="4859958"/>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2480263" y="4859958"/>
            <a:ext cx="793255"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759070" y="4859958"/>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1026233" y="4859958"/>
            <a:ext cx="73283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bwMode="auto">
          <a:xfrm>
            <a:off x="1028809" y="5491689"/>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62" name="Rectangle 61"/>
          <p:cNvSpPr/>
          <p:nvPr/>
        </p:nvSpPr>
        <p:spPr>
          <a:xfrm>
            <a:off x="1026233" y="4859959"/>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63" name="TextBox 62"/>
          <p:cNvSpPr txBox="1"/>
          <p:nvPr/>
        </p:nvSpPr>
        <p:spPr>
          <a:xfrm>
            <a:off x="387659" y="4859958"/>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64" name="TextBox 63"/>
          <p:cNvSpPr txBox="1"/>
          <p:nvPr/>
        </p:nvSpPr>
        <p:spPr>
          <a:xfrm>
            <a:off x="387659" y="5766535"/>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grpSp>
        <p:nvGrpSpPr>
          <p:cNvPr id="65" name="Group 64"/>
          <p:cNvGrpSpPr/>
          <p:nvPr/>
        </p:nvGrpSpPr>
        <p:grpSpPr>
          <a:xfrm>
            <a:off x="1137437" y="5491689"/>
            <a:ext cx="940739" cy="1104229"/>
            <a:chOff x="722838" y="2489871"/>
            <a:chExt cx="940739" cy="1104229"/>
          </a:xfrm>
        </p:grpSpPr>
        <p:sp>
          <p:nvSpPr>
            <p:cNvPr id="66" name="Rectangle 65"/>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70" name="Group 69"/>
            <p:cNvGrpSpPr/>
            <p:nvPr/>
          </p:nvGrpSpPr>
          <p:grpSpPr>
            <a:xfrm>
              <a:off x="722838" y="3073400"/>
              <a:ext cx="732837" cy="520700"/>
              <a:chOff x="722838" y="3073400"/>
              <a:chExt cx="732837" cy="520700"/>
            </a:xfrm>
          </p:grpSpPr>
          <p:pic>
            <p:nvPicPr>
              <p:cNvPr id="73" name="Picture 72"/>
              <p:cNvPicPr>
                <a:picLocks noChangeAspect="1"/>
              </p:cNvPicPr>
              <p:nvPr/>
            </p:nvPicPr>
            <p:blipFill>
              <a:blip r:embed="rId12"/>
              <a:stretch>
                <a:fillRect/>
              </a:stretch>
            </p:blipFill>
            <p:spPr>
              <a:xfrm>
                <a:off x="722838" y="3073400"/>
                <a:ext cx="732837" cy="520700"/>
              </a:xfrm>
              <a:prstGeom prst="rect">
                <a:avLst/>
              </a:prstGeom>
            </p:spPr>
          </p:pic>
          <p:sp>
            <p:nvSpPr>
              <p:cNvPr id="74" name="Oval 7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5" name="Group 74"/>
          <p:cNvGrpSpPr/>
          <p:nvPr/>
        </p:nvGrpSpPr>
        <p:grpSpPr>
          <a:xfrm>
            <a:off x="2092874" y="5491689"/>
            <a:ext cx="940739" cy="1104229"/>
            <a:chOff x="722838" y="2489871"/>
            <a:chExt cx="940739" cy="1104229"/>
          </a:xfrm>
        </p:grpSpPr>
        <p:sp>
          <p:nvSpPr>
            <p:cNvPr id="80" name="Rectangle 7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81" name="Group 80"/>
            <p:cNvGrpSpPr/>
            <p:nvPr/>
          </p:nvGrpSpPr>
          <p:grpSpPr>
            <a:xfrm>
              <a:off x="722838" y="3073400"/>
              <a:ext cx="732837" cy="520700"/>
              <a:chOff x="722838" y="3073400"/>
              <a:chExt cx="732837" cy="520700"/>
            </a:xfrm>
          </p:grpSpPr>
          <p:pic>
            <p:nvPicPr>
              <p:cNvPr id="82" name="Picture 81"/>
              <p:cNvPicPr>
                <a:picLocks noChangeAspect="1"/>
              </p:cNvPicPr>
              <p:nvPr/>
            </p:nvPicPr>
            <p:blipFill>
              <a:blip r:embed="rId12"/>
              <a:stretch>
                <a:fillRect/>
              </a:stretch>
            </p:blipFill>
            <p:spPr>
              <a:xfrm>
                <a:off x="722838" y="3073400"/>
                <a:ext cx="732837" cy="520700"/>
              </a:xfrm>
              <a:prstGeom prst="rect">
                <a:avLst/>
              </a:prstGeom>
            </p:spPr>
          </p:pic>
          <p:sp>
            <p:nvSpPr>
              <p:cNvPr id="83" name="Oval 82"/>
              <p:cNvSpPr/>
              <p:nvPr/>
            </p:nvSpPr>
            <p:spPr>
              <a:xfrm>
                <a:off x="1063061" y="3156861"/>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5" name="Group 84"/>
          <p:cNvGrpSpPr/>
          <p:nvPr/>
        </p:nvGrpSpPr>
        <p:grpSpPr>
          <a:xfrm>
            <a:off x="3048311" y="5491689"/>
            <a:ext cx="940739" cy="1104229"/>
            <a:chOff x="722838" y="2489871"/>
            <a:chExt cx="940739" cy="1104229"/>
          </a:xfrm>
        </p:grpSpPr>
        <p:sp>
          <p:nvSpPr>
            <p:cNvPr id="86" name="Rectangle 85"/>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1100</a:t>
              </a:r>
              <a:endParaRPr lang="en-US" sz="2400" dirty="0">
                <a:latin typeface="Times New Roman"/>
                <a:cs typeface="Times New Roman"/>
              </a:endParaRPr>
            </a:p>
          </p:txBody>
        </p:sp>
        <p:grpSp>
          <p:nvGrpSpPr>
            <p:cNvPr id="87" name="Group 86"/>
            <p:cNvGrpSpPr/>
            <p:nvPr/>
          </p:nvGrpSpPr>
          <p:grpSpPr>
            <a:xfrm>
              <a:off x="722838" y="3073400"/>
              <a:ext cx="732837" cy="520700"/>
              <a:chOff x="722838" y="3073400"/>
              <a:chExt cx="732837" cy="520700"/>
            </a:xfrm>
          </p:grpSpPr>
          <p:pic>
            <p:nvPicPr>
              <p:cNvPr id="88" name="Picture 87"/>
              <p:cNvPicPr>
                <a:picLocks noChangeAspect="1"/>
              </p:cNvPicPr>
              <p:nvPr/>
            </p:nvPicPr>
            <p:blipFill>
              <a:blip r:embed="rId12"/>
              <a:stretch>
                <a:fillRect/>
              </a:stretch>
            </p:blipFill>
            <p:spPr>
              <a:xfrm>
                <a:off x="722838" y="3073400"/>
                <a:ext cx="732837" cy="520700"/>
              </a:xfrm>
              <a:prstGeom prst="rect">
                <a:avLst/>
              </a:prstGeom>
            </p:spPr>
          </p:pic>
          <p:sp>
            <p:nvSpPr>
              <p:cNvPr id="90" name="Oval 89"/>
              <p:cNvSpPr/>
              <p:nvPr/>
            </p:nvSpPr>
            <p:spPr>
              <a:xfrm>
                <a:off x="972751" y="313377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1" name="Group 90"/>
          <p:cNvGrpSpPr/>
          <p:nvPr/>
        </p:nvGrpSpPr>
        <p:grpSpPr>
          <a:xfrm>
            <a:off x="4003748" y="5491689"/>
            <a:ext cx="940739" cy="1104229"/>
            <a:chOff x="722838" y="2489871"/>
            <a:chExt cx="940739" cy="1104229"/>
          </a:xfrm>
        </p:grpSpPr>
        <p:sp>
          <p:nvSpPr>
            <p:cNvPr id="92" name="Rectangle 91"/>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93" name="Group 92"/>
            <p:cNvGrpSpPr/>
            <p:nvPr/>
          </p:nvGrpSpPr>
          <p:grpSpPr>
            <a:xfrm>
              <a:off x="722838" y="3073400"/>
              <a:ext cx="732837" cy="520700"/>
              <a:chOff x="722838" y="3073400"/>
              <a:chExt cx="732837" cy="520700"/>
            </a:xfrm>
          </p:grpSpPr>
          <p:pic>
            <p:nvPicPr>
              <p:cNvPr id="94" name="Picture 93"/>
              <p:cNvPicPr>
                <a:picLocks noChangeAspect="1"/>
              </p:cNvPicPr>
              <p:nvPr/>
            </p:nvPicPr>
            <p:blipFill>
              <a:blip r:embed="rId12"/>
              <a:stretch>
                <a:fillRect/>
              </a:stretch>
            </p:blipFill>
            <p:spPr>
              <a:xfrm>
                <a:off x="722838" y="3073400"/>
                <a:ext cx="732837" cy="520700"/>
              </a:xfrm>
              <a:prstGeom prst="rect">
                <a:avLst/>
              </a:prstGeom>
            </p:spPr>
          </p:pic>
          <p:sp>
            <p:nvSpPr>
              <p:cNvPr id="97" name="Oval 96"/>
              <p:cNvSpPr/>
              <p:nvPr/>
            </p:nvSpPr>
            <p:spPr>
              <a:xfrm>
                <a:off x="1186528" y="3489150"/>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1" name="Group 100"/>
          <p:cNvGrpSpPr/>
          <p:nvPr/>
        </p:nvGrpSpPr>
        <p:grpSpPr>
          <a:xfrm>
            <a:off x="5914622" y="5491689"/>
            <a:ext cx="940739" cy="1104229"/>
            <a:chOff x="722838" y="2489871"/>
            <a:chExt cx="940739" cy="1104229"/>
          </a:xfrm>
        </p:grpSpPr>
        <p:sp>
          <p:nvSpPr>
            <p:cNvPr id="103" name="Rectangle 102"/>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04" name="Group 103"/>
            <p:cNvGrpSpPr/>
            <p:nvPr/>
          </p:nvGrpSpPr>
          <p:grpSpPr>
            <a:xfrm>
              <a:off x="722838" y="3073400"/>
              <a:ext cx="732837" cy="520700"/>
              <a:chOff x="722838" y="3073400"/>
              <a:chExt cx="732837" cy="520700"/>
            </a:xfrm>
          </p:grpSpPr>
          <p:pic>
            <p:nvPicPr>
              <p:cNvPr id="105" name="Picture 104"/>
              <p:cNvPicPr>
                <a:picLocks noChangeAspect="1"/>
              </p:cNvPicPr>
              <p:nvPr/>
            </p:nvPicPr>
            <p:blipFill>
              <a:blip r:embed="rId12"/>
              <a:stretch>
                <a:fillRect/>
              </a:stretch>
            </p:blipFill>
            <p:spPr>
              <a:xfrm>
                <a:off x="722838" y="3073400"/>
                <a:ext cx="732837" cy="520700"/>
              </a:xfrm>
              <a:prstGeom prst="rect">
                <a:avLst/>
              </a:prstGeom>
            </p:spPr>
          </p:pic>
          <p:sp>
            <p:nvSpPr>
              <p:cNvPr id="106" name="Oval 105"/>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7" name="Group 106"/>
          <p:cNvGrpSpPr/>
          <p:nvPr/>
        </p:nvGrpSpPr>
        <p:grpSpPr>
          <a:xfrm>
            <a:off x="4959185" y="5491689"/>
            <a:ext cx="940739" cy="1104229"/>
            <a:chOff x="722838" y="2489871"/>
            <a:chExt cx="940739" cy="1104229"/>
          </a:xfrm>
        </p:grpSpPr>
        <p:sp>
          <p:nvSpPr>
            <p:cNvPr id="108" name="Rectangle 10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09" name="Group 108"/>
            <p:cNvGrpSpPr/>
            <p:nvPr/>
          </p:nvGrpSpPr>
          <p:grpSpPr>
            <a:xfrm>
              <a:off x="722838" y="3073400"/>
              <a:ext cx="732837" cy="520700"/>
              <a:chOff x="722838" y="3073400"/>
              <a:chExt cx="732837" cy="520700"/>
            </a:xfrm>
          </p:grpSpPr>
          <p:pic>
            <p:nvPicPr>
              <p:cNvPr id="110" name="Picture 109"/>
              <p:cNvPicPr>
                <a:picLocks noChangeAspect="1"/>
              </p:cNvPicPr>
              <p:nvPr/>
            </p:nvPicPr>
            <p:blipFill>
              <a:blip r:embed="rId12"/>
              <a:stretch>
                <a:fillRect/>
              </a:stretch>
            </p:blipFill>
            <p:spPr>
              <a:xfrm>
                <a:off x="722838" y="3073400"/>
                <a:ext cx="732837" cy="520700"/>
              </a:xfrm>
              <a:prstGeom prst="rect">
                <a:avLst/>
              </a:prstGeom>
            </p:spPr>
          </p:pic>
          <p:sp>
            <p:nvSpPr>
              <p:cNvPr id="130" name="Oval 129"/>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1" name="Group 130"/>
          <p:cNvGrpSpPr/>
          <p:nvPr/>
        </p:nvGrpSpPr>
        <p:grpSpPr>
          <a:xfrm>
            <a:off x="6870061" y="5491689"/>
            <a:ext cx="940739" cy="1104229"/>
            <a:chOff x="722838" y="2489871"/>
            <a:chExt cx="940739" cy="1104229"/>
          </a:xfrm>
        </p:grpSpPr>
        <p:sp>
          <p:nvSpPr>
            <p:cNvPr id="132" name="Rectangle 131"/>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1110</a:t>
              </a:r>
              <a:endParaRPr lang="en-US" sz="2400" dirty="0">
                <a:latin typeface="Times New Roman"/>
                <a:cs typeface="Times New Roman"/>
              </a:endParaRPr>
            </a:p>
          </p:txBody>
        </p:sp>
        <p:grpSp>
          <p:nvGrpSpPr>
            <p:cNvPr id="133" name="Group 132"/>
            <p:cNvGrpSpPr/>
            <p:nvPr/>
          </p:nvGrpSpPr>
          <p:grpSpPr>
            <a:xfrm>
              <a:off x="722838" y="3073400"/>
              <a:ext cx="732837" cy="520700"/>
              <a:chOff x="722838" y="3073400"/>
              <a:chExt cx="732837" cy="520700"/>
            </a:xfrm>
          </p:grpSpPr>
          <p:pic>
            <p:nvPicPr>
              <p:cNvPr id="134" name="Picture 133"/>
              <p:cNvPicPr>
                <a:picLocks noChangeAspect="1"/>
              </p:cNvPicPr>
              <p:nvPr/>
            </p:nvPicPr>
            <p:blipFill>
              <a:blip r:embed="rId12"/>
              <a:stretch>
                <a:fillRect/>
              </a:stretch>
            </p:blipFill>
            <p:spPr>
              <a:xfrm>
                <a:off x="722838" y="3073400"/>
                <a:ext cx="732837" cy="520700"/>
              </a:xfrm>
              <a:prstGeom prst="rect">
                <a:avLst/>
              </a:prstGeom>
            </p:spPr>
          </p:pic>
          <p:sp>
            <p:nvSpPr>
              <p:cNvPr id="135" name="Oval 134"/>
              <p:cNvSpPr/>
              <p:nvPr/>
            </p:nvSpPr>
            <p:spPr>
              <a:xfrm>
                <a:off x="1032329" y="3116726"/>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77708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fade">
                                      <p:cBhvr>
                                        <p:cTn id="10" dur="500"/>
                                        <p:tgtEl>
                                          <p:spTgt spid="9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animEffect transition="in" filter="fade">
                                      <p:cBhvr>
                                        <p:cTn id="13" dur="500"/>
                                        <p:tgtEl>
                                          <p:spTgt spid="9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fade">
                                      <p:cBhvr>
                                        <p:cTn id="16" dur="500"/>
                                        <p:tgtEl>
                                          <p:spTgt spid="9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500"/>
                                        <p:tgtEl>
                                          <p:spTgt spid="99"/>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3"/>
                                        </p:tgtEl>
                                        <p:attrNameLst>
                                          <p:attrName>style.visibility</p:attrName>
                                        </p:attrNameLst>
                                      </p:cBhvr>
                                      <p:to>
                                        <p:strVal val="visible"/>
                                      </p:to>
                                    </p:set>
                                    <p:animEffect transition="in" filter="fade">
                                      <p:cBhvr>
                                        <p:cTn id="27" dur="500"/>
                                        <p:tgtEl>
                                          <p:spTgt spid="1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6"/>
                                        </p:tgtEl>
                                        <p:attrNameLst>
                                          <p:attrName>style.visibility</p:attrName>
                                        </p:attrNameLst>
                                      </p:cBhvr>
                                      <p:to>
                                        <p:strVal val="visible"/>
                                      </p:to>
                                    </p:set>
                                    <p:animEffect transition="in" filter="fade">
                                      <p:cBhvr>
                                        <p:cTn id="32" dur="500"/>
                                        <p:tgtEl>
                                          <p:spTgt spid="12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9">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9">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9">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500"/>
                                        <p:tgtEl>
                                          <p:spTgt spid="6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500"/>
                                        <p:tgtEl>
                                          <p:spTgt spid="6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fade">
                                      <p:cBhvr>
                                        <p:cTn id="62" dur="500"/>
                                        <p:tgtEl>
                                          <p:spTgt spid="61"/>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fade">
                                      <p:cBhvr>
                                        <p:cTn id="66" dur="500"/>
                                        <p:tgtEl>
                                          <p:spTgt spid="6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500"/>
                                        <p:tgtEl>
                                          <p:spTgt spid="60"/>
                                        </p:tgtEl>
                                      </p:cBhvr>
                                    </p:animEffect>
                                  </p:childTnLst>
                                </p:cTn>
                              </p:par>
                              <p:par>
                                <p:cTn id="72" presetID="10" presetClass="entr" presetSubtype="0" fill="hold" nodeType="with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fade">
                                      <p:cBhvr>
                                        <p:cTn id="74" dur="500"/>
                                        <p:tgtEl>
                                          <p:spTgt spid="65"/>
                                        </p:tgtEl>
                                      </p:cBhvr>
                                    </p:animEffect>
                                  </p:childTnLst>
                                </p:cTn>
                              </p:par>
                            </p:childTnLst>
                          </p:cTn>
                        </p:par>
                        <p:par>
                          <p:cTn id="75" fill="hold">
                            <p:stCondLst>
                              <p:cond delay="500"/>
                            </p:stCondLst>
                            <p:childTnLst>
                              <p:par>
                                <p:cTn id="76" presetID="10" presetClass="exit" presetSubtype="0" fill="hold" grpId="1" nodeType="afterEffect">
                                  <p:stCondLst>
                                    <p:cond delay="0"/>
                                  </p:stCondLst>
                                  <p:childTnLst>
                                    <p:animEffect transition="out" filter="fade">
                                      <p:cBhvr>
                                        <p:cTn id="77" dur="500"/>
                                        <p:tgtEl>
                                          <p:spTgt spid="60"/>
                                        </p:tgtEl>
                                      </p:cBhvr>
                                    </p:animEffect>
                                    <p:set>
                                      <p:cBhvr>
                                        <p:cTn id="78" dur="1" fill="hold">
                                          <p:stCondLst>
                                            <p:cond delay="499"/>
                                          </p:stCondLst>
                                        </p:cTn>
                                        <p:tgtEl>
                                          <p:spTgt spid="60"/>
                                        </p:tgtEl>
                                        <p:attrNameLst>
                                          <p:attrName>style.visibility</p:attrName>
                                        </p:attrNameLst>
                                      </p:cBhvr>
                                      <p:to>
                                        <p:strVal val="hidden"/>
                                      </p:to>
                                    </p:set>
                                  </p:childTnLst>
                                </p:cTn>
                              </p:par>
                            </p:childTnLst>
                          </p:cTn>
                        </p:par>
                        <p:par>
                          <p:cTn id="79" fill="hold">
                            <p:stCondLst>
                              <p:cond delay="1000"/>
                            </p:stCondLst>
                            <p:childTnLst>
                              <p:par>
                                <p:cTn id="80" presetID="10" presetClass="entr" presetSubtype="0" fill="hold" grpId="0" nodeType="after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fade">
                                      <p:cBhvr>
                                        <p:cTn id="82" dur="500"/>
                                        <p:tgtEl>
                                          <p:spTgt spid="59"/>
                                        </p:tgtEl>
                                      </p:cBhvr>
                                    </p:animEffect>
                                  </p:childTnLst>
                                </p:cTn>
                              </p:par>
                              <p:par>
                                <p:cTn id="83" presetID="10" presetClass="entr" presetSubtype="0" fill="hold" nodeType="withEffect">
                                  <p:stCondLst>
                                    <p:cond delay="0"/>
                                  </p:stCondLst>
                                  <p:childTnLst>
                                    <p:set>
                                      <p:cBhvr>
                                        <p:cTn id="84" dur="1" fill="hold">
                                          <p:stCondLst>
                                            <p:cond delay="0"/>
                                          </p:stCondLst>
                                        </p:cTn>
                                        <p:tgtEl>
                                          <p:spTgt spid="75"/>
                                        </p:tgtEl>
                                        <p:attrNameLst>
                                          <p:attrName>style.visibility</p:attrName>
                                        </p:attrNameLst>
                                      </p:cBhvr>
                                      <p:to>
                                        <p:strVal val="visible"/>
                                      </p:to>
                                    </p:set>
                                    <p:animEffect transition="in" filter="fade">
                                      <p:cBhvr>
                                        <p:cTn id="85" dur="500"/>
                                        <p:tgtEl>
                                          <p:spTgt spid="75"/>
                                        </p:tgtEl>
                                      </p:cBhvr>
                                    </p:animEffect>
                                  </p:childTnLst>
                                </p:cTn>
                              </p:par>
                            </p:childTnLst>
                          </p:cTn>
                        </p:par>
                        <p:par>
                          <p:cTn id="86" fill="hold">
                            <p:stCondLst>
                              <p:cond delay="1500"/>
                            </p:stCondLst>
                            <p:childTnLst>
                              <p:par>
                                <p:cTn id="87" presetID="10" presetClass="exit" presetSubtype="0" fill="hold" grpId="1" nodeType="afterEffect">
                                  <p:stCondLst>
                                    <p:cond delay="0"/>
                                  </p:stCondLst>
                                  <p:childTnLst>
                                    <p:animEffect transition="out" filter="fade">
                                      <p:cBhvr>
                                        <p:cTn id="88" dur="500"/>
                                        <p:tgtEl>
                                          <p:spTgt spid="59"/>
                                        </p:tgtEl>
                                      </p:cBhvr>
                                    </p:animEffect>
                                    <p:set>
                                      <p:cBhvr>
                                        <p:cTn id="89" dur="1" fill="hold">
                                          <p:stCondLst>
                                            <p:cond delay="499"/>
                                          </p:stCondLst>
                                        </p:cTn>
                                        <p:tgtEl>
                                          <p:spTgt spid="59"/>
                                        </p:tgtEl>
                                        <p:attrNameLst>
                                          <p:attrName>style.visibility</p:attrName>
                                        </p:attrNameLst>
                                      </p:cBhvr>
                                      <p:to>
                                        <p:strVal val="hidden"/>
                                      </p:to>
                                    </p:set>
                                  </p:childTnLst>
                                </p:cTn>
                              </p:par>
                            </p:childTnLst>
                          </p:cTn>
                        </p:par>
                        <p:par>
                          <p:cTn id="90" fill="hold">
                            <p:stCondLst>
                              <p:cond delay="2000"/>
                            </p:stCondLst>
                            <p:childTnLst>
                              <p:par>
                                <p:cTn id="91" presetID="10" presetClass="entr" presetSubtype="0" fill="hold" grpId="0" nodeType="afterEffect">
                                  <p:stCondLst>
                                    <p:cond delay="0"/>
                                  </p:stCondLst>
                                  <p:childTnLst>
                                    <p:set>
                                      <p:cBhvr>
                                        <p:cTn id="92" dur="1" fill="hold">
                                          <p:stCondLst>
                                            <p:cond delay="0"/>
                                          </p:stCondLst>
                                        </p:cTn>
                                        <p:tgtEl>
                                          <p:spTgt spid="58"/>
                                        </p:tgtEl>
                                        <p:attrNameLst>
                                          <p:attrName>style.visibility</p:attrName>
                                        </p:attrNameLst>
                                      </p:cBhvr>
                                      <p:to>
                                        <p:strVal val="visible"/>
                                      </p:to>
                                    </p:set>
                                    <p:animEffect transition="in" filter="fade">
                                      <p:cBhvr>
                                        <p:cTn id="93" dur="500"/>
                                        <p:tgtEl>
                                          <p:spTgt spid="58"/>
                                        </p:tgtEl>
                                      </p:cBhvr>
                                    </p:animEffect>
                                  </p:childTnLst>
                                </p:cTn>
                              </p:par>
                              <p:par>
                                <p:cTn id="94" presetID="10" presetClass="entr" presetSubtype="0" fill="hold" nodeType="with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fade">
                                      <p:cBhvr>
                                        <p:cTn id="96" dur="500"/>
                                        <p:tgtEl>
                                          <p:spTgt spid="85"/>
                                        </p:tgtEl>
                                      </p:cBhvr>
                                    </p:animEffect>
                                  </p:childTnLst>
                                </p:cTn>
                              </p:par>
                            </p:childTnLst>
                          </p:cTn>
                        </p:par>
                        <p:par>
                          <p:cTn id="97" fill="hold">
                            <p:stCondLst>
                              <p:cond delay="2500"/>
                            </p:stCondLst>
                            <p:childTnLst>
                              <p:par>
                                <p:cTn id="98" presetID="10" presetClass="exit" presetSubtype="0" fill="hold" grpId="1" nodeType="afterEffect">
                                  <p:stCondLst>
                                    <p:cond delay="0"/>
                                  </p:stCondLst>
                                  <p:childTnLst>
                                    <p:animEffect transition="out" filter="fade">
                                      <p:cBhvr>
                                        <p:cTn id="99" dur="500"/>
                                        <p:tgtEl>
                                          <p:spTgt spid="58"/>
                                        </p:tgtEl>
                                      </p:cBhvr>
                                    </p:animEffect>
                                    <p:set>
                                      <p:cBhvr>
                                        <p:cTn id="100" dur="1" fill="hold">
                                          <p:stCondLst>
                                            <p:cond delay="499"/>
                                          </p:stCondLst>
                                        </p:cTn>
                                        <p:tgtEl>
                                          <p:spTgt spid="58"/>
                                        </p:tgtEl>
                                        <p:attrNameLst>
                                          <p:attrName>style.visibility</p:attrName>
                                        </p:attrNameLst>
                                      </p:cBhvr>
                                      <p:to>
                                        <p:strVal val="hidden"/>
                                      </p:to>
                                    </p:set>
                                  </p:childTnLst>
                                </p:cTn>
                              </p:par>
                            </p:childTnLst>
                          </p:cTn>
                        </p:par>
                        <p:par>
                          <p:cTn id="101" fill="hold">
                            <p:stCondLst>
                              <p:cond delay="3000"/>
                            </p:stCondLst>
                            <p:childTnLst>
                              <p:par>
                                <p:cTn id="102" presetID="10" presetClass="entr" presetSubtype="0" fill="hold" grpId="0" nodeType="after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fade">
                                      <p:cBhvr>
                                        <p:cTn id="104" dur="500"/>
                                        <p:tgtEl>
                                          <p:spTgt spid="57"/>
                                        </p:tgtEl>
                                      </p:cBhvr>
                                    </p:animEffect>
                                  </p:childTnLst>
                                </p:cTn>
                              </p:par>
                              <p:par>
                                <p:cTn id="105" presetID="10" presetClass="entr" presetSubtype="0" fill="hold" nodeType="withEffect">
                                  <p:stCondLst>
                                    <p:cond delay="0"/>
                                  </p:stCondLst>
                                  <p:childTnLst>
                                    <p:set>
                                      <p:cBhvr>
                                        <p:cTn id="106" dur="1" fill="hold">
                                          <p:stCondLst>
                                            <p:cond delay="0"/>
                                          </p:stCondLst>
                                        </p:cTn>
                                        <p:tgtEl>
                                          <p:spTgt spid="91"/>
                                        </p:tgtEl>
                                        <p:attrNameLst>
                                          <p:attrName>style.visibility</p:attrName>
                                        </p:attrNameLst>
                                      </p:cBhvr>
                                      <p:to>
                                        <p:strVal val="visible"/>
                                      </p:to>
                                    </p:set>
                                    <p:animEffect transition="in" filter="fade">
                                      <p:cBhvr>
                                        <p:cTn id="107" dur="500"/>
                                        <p:tgtEl>
                                          <p:spTgt spid="91"/>
                                        </p:tgtEl>
                                      </p:cBhvr>
                                    </p:animEffect>
                                  </p:childTnLst>
                                </p:cTn>
                              </p:par>
                            </p:childTnLst>
                          </p:cTn>
                        </p:par>
                        <p:par>
                          <p:cTn id="108" fill="hold">
                            <p:stCondLst>
                              <p:cond delay="3500"/>
                            </p:stCondLst>
                            <p:childTnLst>
                              <p:par>
                                <p:cTn id="109" presetID="10" presetClass="exit" presetSubtype="0" fill="hold" grpId="1" nodeType="afterEffect">
                                  <p:stCondLst>
                                    <p:cond delay="0"/>
                                  </p:stCondLst>
                                  <p:childTnLst>
                                    <p:animEffect transition="out" filter="fade">
                                      <p:cBhvr>
                                        <p:cTn id="110" dur="500"/>
                                        <p:tgtEl>
                                          <p:spTgt spid="57"/>
                                        </p:tgtEl>
                                      </p:cBhvr>
                                    </p:animEffect>
                                    <p:set>
                                      <p:cBhvr>
                                        <p:cTn id="111" dur="1" fill="hold">
                                          <p:stCondLst>
                                            <p:cond delay="499"/>
                                          </p:stCondLst>
                                        </p:cTn>
                                        <p:tgtEl>
                                          <p:spTgt spid="57"/>
                                        </p:tgtEl>
                                        <p:attrNameLst>
                                          <p:attrName>style.visibility</p:attrName>
                                        </p:attrNameLst>
                                      </p:cBhvr>
                                      <p:to>
                                        <p:strVal val="hidden"/>
                                      </p:to>
                                    </p:set>
                                  </p:childTnLst>
                                </p:cTn>
                              </p:par>
                            </p:childTnLst>
                          </p:cTn>
                        </p:par>
                        <p:par>
                          <p:cTn id="112" fill="hold">
                            <p:stCondLst>
                              <p:cond delay="4000"/>
                            </p:stCondLst>
                            <p:childTnLst>
                              <p:par>
                                <p:cTn id="113" presetID="10" presetClass="entr" presetSubtype="0" fill="hold" grpId="0" nodeType="after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par>
                                <p:cTn id="116" presetID="10" presetClass="entr" presetSubtype="0" fill="hold" nodeType="withEffect">
                                  <p:stCondLst>
                                    <p:cond delay="0"/>
                                  </p:stCondLst>
                                  <p:childTnLst>
                                    <p:set>
                                      <p:cBhvr>
                                        <p:cTn id="117" dur="1" fill="hold">
                                          <p:stCondLst>
                                            <p:cond delay="0"/>
                                          </p:stCondLst>
                                        </p:cTn>
                                        <p:tgtEl>
                                          <p:spTgt spid="107"/>
                                        </p:tgtEl>
                                        <p:attrNameLst>
                                          <p:attrName>style.visibility</p:attrName>
                                        </p:attrNameLst>
                                      </p:cBhvr>
                                      <p:to>
                                        <p:strVal val="visible"/>
                                      </p:to>
                                    </p:set>
                                    <p:animEffect transition="in" filter="fade">
                                      <p:cBhvr>
                                        <p:cTn id="118" dur="500"/>
                                        <p:tgtEl>
                                          <p:spTgt spid="107"/>
                                        </p:tgtEl>
                                      </p:cBhvr>
                                    </p:animEffect>
                                  </p:childTnLst>
                                </p:cTn>
                              </p:par>
                            </p:childTnLst>
                          </p:cTn>
                        </p:par>
                        <p:par>
                          <p:cTn id="119" fill="hold">
                            <p:stCondLst>
                              <p:cond delay="4500"/>
                            </p:stCondLst>
                            <p:childTnLst>
                              <p:par>
                                <p:cTn id="120" presetID="10" presetClass="exit" presetSubtype="0" fill="hold" grpId="1" nodeType="afterEffect">
                                  <p:stCondLst>
                                    <p:cond delay="0"/>
                                  </p:stCondLst>
                                  <p:childTnLst>
                                    <p:animEffect transition="out" filter="fade">
                                      <p:cBhvr>
                                        <p:cTn id="121" dur="500"/>
                                        <p:tgtEl>
                                          <p:spTgt spid="56"/>
                                        </p:tgtEl>
                                      </p:cBhvr>
                                    </p:animEffect>
                                    <p:set>
                                      <p:cBhvr>
                                        <p:cTn id="122" dur="1" fill="hold">
                                          <p:stCondLst>
                                            <p:cond delay="499"/>
                                          </p:stCondLst>
                                        </p:cTn>
                                        <p:tgtEl>
                                          <p:spTgt spid="56"/>
                                        </p:tgtEl>
                                        <p:attrNameLst>
                                          <p:attrName>style.visibility</p:attrName>
                                        </p:attrNameLst>
                                      </p:cBhvr>
                                      <p:to>
                                        <p:strVal val="hidden"/>
                                      </p:to>
                                    </p:set>
                                  </p:childTnLst>
                                </p:cTn>
                              </p:par>
                            </p:childTnLst>
                          </p:cTn>
                        </p:par>
                        <p:par>
                          <p:cTn id="123" fill="hold">
                            <p:stCondLst>
                              <p:cond delay="5000"/>
                            </p:stCondLst>
                            <p:childTnLst>
                              <p:par>
                                <p:cTn id="124" presetID="10" presetClass="entr" presetSubtype="0" fill="hold" grpId="0" nodeType="afterEffect">
                                  <p:stCondLst>
                                    <p:cond delay="0"/>
                                  </p:stCondLst>
                                  <p:childTnLst>
                                    <p:set>
                                      <p:cBhvr>
                                        <p:cTn id="125" dur="1" fill="hold">
                                          <p:stCondLst>
                                            <p:cond delay="0"/>
                                          </p:stCondLst>
                                        </p:cTn>
                                        <p:tgtEl>
                                          <p:spTgt spid="55"/>
                                        </p:tgtEl>
                                        <p:attrNameLst>
                                          <p:attrName>style.visibility</p:attrName>
                                        </p:attrNameLst>
                                      </p:cBhvr>
                                      <p:to>
                                        <p:strVal val="visible"/>
                                      </p:to>
                                    </p:set>
                                    <p:animEffect transition="in" filter="fade">
                                      <p:cBhvr>
                                        <p:cTn id="126" dur="500"/>
                                        <p:tgtEl>
                                          <p:spTgt spid="55"/>
                                        </p:tgtEl>
                                      </p:cBhvr>
                                    </p:animEffect>
                                  </p:childTnLst>
                                </p:cTn>
                              </p:par>
                              <p:par>
                                <p:cTn id="127" presetID="10" presetClass="entr" presetSubtype="0" fill="hold" nodeType="withEffect">
                                  <p:stCondLst>
                                    <p:cond delay="0"/>
                                  </p:stCondLst>
                                  <p:childTnLst>
                                    <p:set>
                                      <p:cBhvr>
                                        <p:cTn id="128" dur="1" fill="hold">
                                          <p:stCondLst>
                                            <p:cond delay="0"/>
                                          </p:stCondLst>
                                        </p:cTn>
                                        <p:tgtEl>
                                          <p:spTgt spid="101"/>
                                        </p:tgtEl>
                                        <p:attrNameLst>
                                          <p:attrName>style.visibility</p:attrName>
                                        </p:attrNameLst>
                                      </p:cBhvr>
                                      <p:to>
                                        <p:strVal val="visible"/>
                                      </p:to>
                                    </p:set>
                                    <p:animEffect transition="in" filter="fade">
                                      <p:cBhvr>
                                        <p:cTn id="129" dur="500"/>
                                        <p:tgtEl>
                                          <p:spTgt spid="101"/>
                                        </p:tgtEl>
                                      </p:cBhvr>
                                    </p:animEffect>
                                  </p:childTnLst>
                                </p:cTn>
                              </p:par>
                            </p:childTnLst>
                          </p:cTn>
                        </p:par>
                        <p:par>
                          <p:cTn id="130" fill="hold">
                            <p:stCondLst>
                              <p:cond delay="5500"/>
                            </p:stCondLst>
                            <p:childTnLst>
                              <p:par>
                                <p:cTn id="131" presetID="10" presetClass="exit" presetSubtype="0" fill="hold" grpId="1" nodeType="afterEffect">
                                  <p:stCondLst>
                                    <p:cond delay="0"/>
                                  </p:stCondLst>
                                  <p:childTnLst>
                                    <p:animEffect transition="out" filter="fade">
                                      <p:cBhvr>
                                        <p:cTn id="132" dur="500"/>
                                        <p:tgtEl>
                                          <p:spTgt spid="55"/>
                                        </p:tgtEl>
                                      </p:cBhvr>
                                    </p:animEffect>
                                    <p:set>
                                      <p:cBhvr>
                                        <p:cTn id="133" dur="1" fill="hold">
                                          <p:stCondLst>
                                            <p:cond delay="499"/>
                                          </p:stCondLst>
                                        </p:cTn>
                                        <p:tgtEl>
                                          <p:spTgt spid="55"/>
                                        </p:tgtEl>
                                        <p:attrNameLst>
                                          <p:attrName>style.visibility</p:attrName>
                                        </p:attrNameLst>
                                      </p:cBhvr>
                                      <p:to>
                                        <p:strVal val="hidden"/>
                                      </p:to>
                                    </p:set>
                                  </p:childTnLst>
                                </p:cTn>
                              </p:par>
                            </p:childTnLst>
                          </p:cTn>
                        </p:par>
                        <p:par>
                          <p:cTn id="134" fill="hold">
                            <p:stCondLst>
                              <p:cond delay="6000"/>
                            </p:stCondLst>
                            <p:childTnLst>
                              <p:par>
                                <p:cTn id="135" presetID="10" presetClass="entr" presetSubtype="0" fill="hold" grpId="0" nodeType="afterEffect">
                                  <p:stCondLst>
                                    <p:cond delay="0"/>
                                  </p:stCondLst>
                                  <p:childTnLst>
                                    <p:set>
                                      <p:cBhvr>
                                        <p:cTn id="136" dur="1" fill="hold">
                                          <p:stCondLst>
                                            <p:cond delay="0"/>
                                          </p:stCondLst>
                                        </p:cTn>
                                        <p:tgtEl>
                                          <p:spTgt spid="54"/>
                                        </p:tgtEl>
                                        <p:attrNameLst>
                                          <p:attrName>style.visibility</p:attrName>
                                        </p:attrNameLst>
                                      </p:cBhvr>
                                      <p:to>
                                        <p:strVal val="visible"/>
                                      </p:to>
                                    </p:set>
                                    <p:animEffect transition="in" filter="fade">
                                      <p:cBhvr>
                                        <p:cTn id="137" dur="500"/>
                                        <p:tgtEl>
                                          <p:spTgt spid="54"/>
                                        </p:tgtEl>
                                      </p:cBhvr>
                                    </p:animEffect>
                                  </p:childTnLst>
                                </p:cTn>
                              </p:par>
                              <p:par>
                                <p:cTn id="138" presetID="10" presetClass="entr" presetSubtype="0" fill="hold" nodeType="withEffect">
                                  <p:stCondLst>
                                    <p:cond delay="0"/>
                                  </p:stCondLst>
                                  <p:childTnLst>
                                    <p:set>
                                      <p:cBhvr>
                                        <p:cTn id="139" dur="1" fill="hold">
                                          <p:stCondLst>
                                            <p:cond delay="0"/>
                                          </p:stCondLst>
                                        </p:cTn>
                                        <p:tgtEl>
                                          <p:spTgt spid="131"/>
                                        </p:tgtEl>
                                        <p:attrNameLst>
                                          <p:attrName>style.visibility</p:attrName>
                                        </p:attrNameLst>
                                      </p:cBhvr>
                                      <p:to>
                                        <p:strVal val="visible"/>
                                      </p:to>
                                    </p:set>
                                    <p:animEffect transition="in" filter="fade">
                                      <p:cBhvr>
                                        <p:cTn id="14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95" grpId="0"/>
      <p:bldP spid="96" grpId="0" animBg="1"/>
      <p:bldP spid="98" grpId="0" animBg="1"/>
      <p:bldP spid="99" grpId="0" animBg="1"/>
      <p:bldP spid="129" grpId="0" build="p"/>
      <p:bldP spid="54" grpId="0"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2" grpId="0"/>
      <p:bldP spid="63" grpId="0"/>
      <p:bldP spid="64"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453"/>
            <a:ext cx="8229600" cy="1143000"/>
          </a:xfrm>
        </p:spPr>
        <p:txBody>
          <a:bodyPr/>
          <a:lstStyle/>
          <a:p>
            <a:r>
              <a:rPr lang="en-US" dirty="0" smtClean="0"/>
              <a:t>Security from Noisy Data</a:t>
            </a:r>
            <a:endParaRPr lang="en-US" dirty="0"/>
          </a:p>
        </p:txBody>
      </p:sp>
      <p:sp>
        <p:nvSpPr>
          <p:cNvPr id="3" name="Content Placeholder 2"/>
          <p:cNvSpPr>
            <a:spLocks noGrp="1"/>
          </p:cNvSpPr>
          <p:nvPr>
            <p:ph idx="1"/>
          </p:nvPr>
        </p:nvSpPr>
        <p:spPr>
          <a:xfrm>
            <a:off x="457200" y="1013547"/>
            <a:ext cx="8229600" cy="4525963"/>
          </a:xfrm>
        </p:spPr>
        <p:txBody>
          <a:bodyPr>
            <a:noAutofit/>
          </a:bodyPr>
          <a:lstStyle/>
          <a:p>
            <a:r>
              <a:rPr lang="en-US" sz="2000" dirty="0" smtClean="0"/>
              <a:t>Key Derivation</a:t>
            </a:r>
          </a:p>
          <a:p>
            <a:endParaRPr lang="en-US" sz="2000" dirty="0" smtClean="0"/>
          </a:p>
          <a:p>
            <a:r>
              <a:rPr lang="en-US" sz="2000" dirty="0" smtClean="0"/>
              <a:t>Authentication</a:t>
            </a:r>
          </a:p>
          <a:p>
            <a:pPr lvl="1"/>
            <a:r>
              <a:rPr lang="en-US" sz="1800" dirty="0" smtClean="0"/>
              <a:t>Collect Reading </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Arial"/>
                <a:cs typeface="Arial"/>
              </a:rPr>
              <a:t>, </a:t>
            </a:r>
            <a:br>
              <a:rPr lang="en-US" sz="1800" dirty="0" smtClean="0">
                <a:latin typeface="Arial"/>
                <a:cs typeface="Arial"/>
              </a:rPr>
            </a:br>
            <a:r>
              <a:rPr lang="en-US" altLang="ja-JP" sz="1800" dirty="0" smtClean="0">
                <a:latin typeface="Arial"/>
                <a:cs typeface="Arial"/>
              </a:rPr>
              <a:t>compare to initial reading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smtClean="0">
                <a:latin typeface="Times New Roman"/>
                <a:cs typeface="Times New Roman"/>
              </a:rPr>
              <a:t>,</a:t>
            </a:r>
            <a:r>
              <a:rPr lang="en-US" altLang="ja-JP" sz="1800" dirty="0" smtClean="0">
                <a:latin typeface="Arial"/>
                <a:cs typeface="Arial"/>
              </a:rPr>
              <a:t> </a:t>
            </a:r>
            <a:br>
              <a:rPr lang="en-US" altLang="ja-JP" sz="1800" dirty="0" smtClean="0">
                <a:latin typeface="Arial"/>
                <a:cs typeface="Arial"/>
              </a:rPr>
            </a:br>
            <a:r>
              <a:rPr lang="en-US" altLang="ja-JP" sz="1800" dirty="0" smtClean="0">
                <a:latin typeface="Arial"/>
                <a:cs typeface="Arial"/>
              </a:rPr>
              <a:t>accept if </a:t>
            </a:r>
            <a:r>
              <a:rPr lang="en-US" altLang="ja-JP" sz="1800" i="1" dirty="0" smtClean="0">
                <a:latin typeface="Times New Roman"/>
                <a:cs typeface="Times New Roman"/>
              </a:rPr>
              <a:t>d</a:t>
            </a:r>
            <a:r>
              <a:rPr lang="en-US" altLang="ja-JP" sz="1800" dirty="0" smtClean="0">
                <a:latin typeface="Times New Roman"/>
                <a:cs typeface="Times New Roman"/>
              </a:rPr>
              <a:t>( </a:t>
            </a:r>
            <a:r>
              <a:rPr lang="en-US" altLang="ja-JP" sz="1800" i="1" dirty="0" smtClean="0">
                <a:latin typeface="Times New Roman"/>
                <a:cs typeface="Times New Roman"/>
              </a:rPr>
              <a:t>w</a:t>
            </a:r>
            <a:r>
              <a:rPr lang="en-US" altLang="ja-JP" sz="1800" baseline="-25000" dirty="0" smtClean="0">
                <a:latin typeface="Times New Roman"/>
                <a:cs typeface="Times New Roman"/>
              </a:rPr>
              <a:t>0</a:t>
            </a:r>
            <a:r>
              <a:rPr lang="en-US" altLang="ja-JP" sz="1800" dirty="0" smtClean="0">
                <a:latin typeface="Times New Roman"/>
                <a:cs typeface="Times New Roman"/>
              </a:rPr>
              <a:t>, </a:t>
            </a:r>
            <a:r>
              <a:rPr lang="en-US" altLang="ja-JP" sz="1800" i="1" dirty="0" smtClean="0">
                <a:latin typeface="Times New Roman"/>
                <a:cs typeface="Times New Roman"/>
              </a:rPr>
              <a:t>w</a:t>
            </a:r>
            <a:r>
              <a:rPr lang="en-US" altLang="ja-JP" sz="1800" baseline="-25000" dirty="0" smtClean="0">
                <a:latin typeface="Times New Roman"/>
                <a:cs typeface="Times New Roman"/>
              </a:rPr>
              <a:t>1</a:t>
            </a:r>
            <a:r>
              <a:rPr lang="en-US" altLang="ja-JP" sz="1800" i="1" baseline="-25000" dirty="0" smtClean="0">
                <a:latin typeface="Times New Roman"/>
                <a:cs typeface="Times New Roman"/>
              </a:rPr>
              <a:t> </a:t>
            </a:r>
            <a:r>
              <a:rPr lang="en-US" altLang="ja-JP" sz="1800" dirty="0" smtClean="0">
                <a:latin typeface="Times New Roman"/>
                <a:cs typeface="Times New Roman"/>
              </a:rPr>
              <a:t>)&lt;</a:t>
            </a:r>
            <a:r>
              <a:rPr lang="en-US" altLang="ja-JP" sz="1800" i="1" dirty="0" err="1" smtClean="0">
                <a:latin typeface="Times New Roman"/>
                <a:cs typeface="Times New Roman"/>
              </a:rPr>
              <a:t>d</a:t>
            </a:r>
            <a:r>
              <a:rPr lang="en-US" altLang="ja-JP" sz="1800" i="1" baseline="-25000" dirty="0" err="1" smtClean="0">
                <a:latin typeface="Times New Roman"/>
                <a:cs typeface="Times New Roman"/>
              </a:rPr>
              <a:t>max</a:t>
            </a:r>
            <a:endParaRPr lang="en-US" altLang="ja-JP" sz="1800" i="1" baseline="-25000" dirty="0" smtClean="0">
              <a:latin typeface="Times New Roman"/>
              <a:cs typeface="Times New Roman"/>
            </a:endParaRPr>
          </a:p>
          <a:p>
            <a:endParaRPr lang="en-US" sz="2000" dirty="0" smtClean="0">
              <a:latin typeface="Calibri (Body)"/>
              <a:cs typeface="Calibri (Body)"/>
            </a:endParaRPr>
          </a:p>
          <a:p>
            <a:r>
              <a:rPr lang="en-US" sz="2000" dirty="0" smtClean="0">
                <a:latin typeface="Calibri (Body)"/>
                <a:cs typeface="Calibri (Body)"/>
              </a:rPr>
              <a:t>Privacy Amplification</a:t>
            </a:r>
            <a:r>
              <a:rPr lang="en-US" sz="2000" baseline="30000" dirty="0" smtClean="0">
                <a:latin typeface="Calibri (Body)"/>
                <a:cs typeface="Calibri (Body)"/>
              </a:rPr>
              <a:t> </a:t>
            </a:r>
            <a:r>
              <a:rPr lang="en-US" sz="1800" dirty="0" smtClean="0">
                <a:latin typeface="Calibri (Body)"/>
                <a:cs typeface="Calibri (Body)"/>
              </a:rPr>
              <a:t>[BennettBrassardRobert88]</a:t>
            </a:r>
          </a:p>
          <a:p>
            <a:pPr lvl="1"/>
            <a:r>
              <a:rPr lang="en-US" sz="1800" dirty="0" smtClean="0"/>
              <a:t>Two users: one possesses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smtClean="0"/>
              <a:t>, other possesses </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t/>
            </a:r>
            <a:br>
              <a:rPr lang="en-US" sz="1800" dirty="0" smtClean="0"/>
            </a:br>
            <a:r>
              <a:rPr lang="en-US" sz="1800" dirty="0" smtClean="0"/>
              <a:t>Use a shared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a:latin typeface="Times New Roman"/>
                <a:cs typeface="Times New Roman"/>
              </a:rPr>
              <a:t>,</a:t>
            </a:r>
            <a:r>
              <a:rPr lang="en-US" sz="1800" i="1" dirty="0">
                <a:latin typeface="Times New Roman"/>
                <a:cs typeface="Times New Roman"/>
              </a:rPr>
              <a:t> </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Calibri"/>
                <a:cs typeface="Calibri"/>
              </a:rPr>
              <a:t> to create a shared key</a:t>
            </a:r>
          </a:p>
          <a:p>
            <a:pPr lvl="1"/>
            <a:r>
              <a:rPr lang="en-US" sz="1800" dirty="0" smtClean="0">
                <a:latin typeface="Calibri"/>
                <a:cs typeface="Calibri"/>
              </a:rPr>
              <a:t>Considered in information theoretic terms</a:t>
            </a:r>
          </a:p>
          <a:p>
            <a:endParaRPr lang="en-US" sz="2000" dirty="0" smtClean="0">
              <a:latin typeface="Calibri"/>
              <a:cs typeface="Calibri"/>
            </a:endParaRPr>
          </a:p>
          <a:p>
            <a:r>
              <a:rPr lang="en-US" sz="2000" dirty="0" smtClean="0">
                <a:latin typeface="Calibri"/>
                <a:cs typeface="Calibri"/>
              </a:rPr>
              <a:t>(Fuzzy) Password Authenticated Key Exchange</a:t>
            </a:r>
            <a:endParaRPr lang="en-US" sz="2000" baseline="30000" dirty="0" smtClean="0">
              <a:latin typeface="Calibri"/>
              <a:cs typeface="Calibri"/>
            </a:endParaRPr>
          </a:p>
          <a:p>
            <a:pPr marL="0" indent="0">
              <a:buNone/>
            </a:pPr>
            <a:r>
              <a:rPr lang="en-US" sz="1800" baseline="30000" dirty="0">
                <a:latin typeface="Calibri"/>
                <a:cs typeface="Calibri"/>
              </a:rPr>
              <a:t>	</a:t>
            </a:r>
            <a:r>
              <a:rPr lang="en-US" sz="1800" dirty="0" smtClean="0">
                <a:latin typeface="Calibri"/>
                <a:cs typeface="Calibri"/>
              </a:rPr>
              <a:t>[BoyenDodisKatzOstrovskySmith05]</a:t>
            </a:r>
            <a:endParaRPr lang="en-US" sz="1800" baseline="30000" dirty="0" smtClean="0">
              <a:latin typeface="Calibri"/>
              <a:cs typeface="Calibri"/>
            </a:endParaRPr>
          </a:p>
          <a:p>
            <a:pPr lvl="1"/>
            <a:r>
              <a:rPr lang="en-US" sz="1800" dirty="0"/>
              <a:t>Use a shared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a:latin typeface="Times New Roman"/>
                <a:cs typeface="Times New Roman"/>
              </a:rPr>
              <a:t>,</a:t>
            </a:r>
            <a:r>
              <a:rPr lang="en-US" sz="1800" i="1" dirty="0">
                <a:latin typeface="Times New Roman"/>
                <a:cs typeface="Times New Roman"/>
              </a:rPr>
              <a:t> </a:t>
            </a:r>
            <a:r>
              <a:rPr lang="en-US" sz="1800" i="1" dirty="0" smtClean="0">
                <a:latin typeface="Times New Roman"/>
                <a:cs typeface="Times New Roman"/>
              </a:rPr>
              <a:t>w</a:t>
            </a:r>
            <a:r>
              <a:rPr lang="en-US" sz="1800" baseline="-25000" dirty="0" smtClean="0">
                <a:latin typeface="Times New Roman"/>
                <a:cs typeface="Times New Roman"/>
              </a:rPr>
              <a:t>1</a:t>
            </a:r>
            <a:r>
              <a:rPr lang="en-US" sz="1800" i="1" dirty="0" smtClean="0">
                <a:latin typeface="Times New Roman"/>
                <a:cs typeface="Times New Roman"/>
              </a:rPr>
              <a:t> </a:t>
            </a:r>
            <a:r>
              <a:rPr lang="en-US" sz="1800" dirty="0">
                <a:cs typeface="Arial"/>
              </a:rPr>
              <a:t>(that are close) to create </a:t>
            </a:r>
            <a:r>
              <a:rPr lang="en-US" sz="1800" dirty="0" smtClean="0">
                <a:cs typeface="Arial"/>
              </a:rPr>
              <a:t/>
            </a:r>
            <a:br>
              <a:rPr lang="en-US" sz="1800" dirty="0" smtClean="0">
                <a:cs typeface="Arial"/>
              </a:rPr>
            </a:br>
            <a:r>
              <a:rPr lang="en-US" sz="1800" dirty="0" smtClean="0">
                <a:cs typeface="Arial"/>
              </a:rPr>
              <a:t>a </a:t>
            </a:r>
            <a:r>
              <a:rPr lang="en-US" sz="1800" dirty="0">
                <a:cs typeface="Arial"/>
              </a:rPr>
              <a:t>shared </a:t>
            </a:r>
            <a:r>
              <a:rPr lang="en-US" sz="1800" i="1" dirty="0" smtClean="0">
                <a:cs typeface="Arial"/>
              </a:rPr>
              <a:t>independent </a:t>
            </a:r>
            <a:r>
              <a:rPr lang="en-US" sz="1800" dirty="0" smtClean="0">
                <a:cs typeface="Arial"/>
              </a:rPr>
              <a:t>key with high entropy</a:t>
            </a:r>
            <a:endParaRPr lang="en-US" sz="1800" dirty="0">
              <a:cs typeface="Arial"/>
            </a:endParaRPr>
          </a:p>
          <a:p>
            <a:pPr lvl="1"/>
            <a:r>
              <a:rPr lang="en-US" sz="1800" dirty="0" smtClean="0">
                <a:latin typeface="Calibri"/>
                <a:cs typeface="Calibri"/>
              </a:rPr>
              <a:t>Requires Computational Assumptions</a:t>
            </a:r>
          </a:p>
        </p:txBody>
      </p:sp>
    </p:spTree>
    <p:extLst>
      <p:ext uri="{BB962C8B-B14F-4D97-AF65-F5344CB8AC3E}">
        <p14:creationId xmlns:p14="http://schemas.microsoft.com/office/powerpoint/2010/main" val="37087646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3946924767"/>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105553"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184411470"/>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105554" name="Equation" r:id="rId6" imgW="736600" imgH="215900" progId="Equation.3">
                  <p:embed/>
                </p:oleObj>
              </mc:Choice>
              <mc:Fallback>
                <p:oleObj name="Equation" r:id="rId6" imgW="736600" imgH="215900" progId="Equation.3">
                  <p:embed/>
                  <p:pic>
                    <p:nvPicPr>
                      <p:cNvPr id="0" name=""/>
                      <p:cNvPicPr/>
                      <p:nvPr/>
                    </p:nvPicPr>
                    <p:blipFill>
                      <a:blip r:embed="rId7"/>
                      <a:stretch>
                        <a:fillRect/>
                      </a:stretch>
                    </p:blipFill>
                    <p:spPr>
                      <a:xfrm>
                        <a:off x="94241" y="886089"/>
                        <a:ext cx="1216025" cy="357187"/>
                      </a:xfrm>
                      <a:prstGeom prst="rect">
                        <a:avLst/>
                      </a:prstGeom>
                    </p:spPr>
                  </p:pic>
                </p:oleObj>
              </mc:Fallback>
            </mc:AlternateContent>
          </a:graphicData>
        </a:graphic>
      </p:graphicFrame>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sp>
        <p:nvSpPr>
          <p:cNvPr id="71" name="TextBox 70"/>
          <p:cNvSpPr txBox="1"/>
          <p:nvPr/>
        </p:nvSpPr>
        <p:spPr>
          <a:xfrm>
            <a:off x="2646431" y="1667476"/>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95" name="TextBox 94"/>
          <p:cNvSpPr txBox="1"/>
          <p:nvPr/>
        </p:nvSpPr>
        <p:spPr>
          <a:xfrm>
            <a:off x="3179807" y="1673826"/>
            <a:ext cx="285181" cy="276999"/>
          </a:xfrm>
          <a:prstGeom prst="rect">
            <a:avLst/>
          </a:prstGeom>
          <a:noFill/>
        </p:spPr>
        <p:txBody>
          <a:bodyPr wrap="square" rtlCol="0">
            <a:spAutoFit/>
          </a:bodyPr>
          <a:lstStyle/>
          <a:p>
            <a:pPr algn="ctr"/>
            <a:r>
              <a:rPr lang="en-US" sz="1200" dirty="0" smtClean="0">
                <a:latin typeface="Times New Roman"/>
                <a:cs typeface="Times New Roman"/>
              </a:rPr>
              <a:t>=</a:t>
            </a:r>
            <a:endParaRPr lang="en-US" sz="1200" dirty="0">
              <a:latin typeface="Times New Roman"/>
              <a:cs typeface="Times New Roman"/>
            </a:endParaRPr>
          </a:p>
        </p:txBody>
      </p:sp>
      <p:sp>
        <p:nvSpPr>
          <p:cNvPr id="96" name="Rectangle 95"/>
          <p:cNvSpPr/>
          <p:nvPr/>
        </p:nvSpPr>
        <p:spPr bwMode="auto">
          <a:xfrm>
            <a:off x="1652500" y="1298294"/>
            <a:ext cx="587318"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endParaRPr kumimoji="0" lang="en-US" sz="1200" b="1" u="none" strike="noStrike" cap="none" normalizeH="0" baseline="-25000" dirty="0" smtClean="0">
              <a:ln>
                <a:noFill/>
              </a:ln>
              <a:solidFill>
                <a:schemeClr val="tx1"/>
              </a:solidFill>
              <a:effectLst/>
              <a:latin typeface="Times New Roman"/>
              <a:cs typeface="Times New Roman"/>
            </a:endParaRPr>
          </a:p>
        </p:txBody>
      </p:sp>
      <p:sp>
        <p:nvSpPr>
          <p:cNvPr id="98" name="Rectangle 97"/>
          <p:cNvSpPr/>
          <p:nvPr/>
        </p:nvSpPr>
        <p:spPr bwMode="auto">
          <a:xfrm>
            <a:off x="2877594" y="1298817"/>
            <a:ext cx="36725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bg1"/>
                </a:solidFill>
                <a:effectLst/>
                <a:latin typeface="Times New Roman"/>
                <a:cs typeface="Times New Roman"/>
              </a:rPr>
              <a:t>w</a:t>
            </a:r>
            <a:r>
              <a:rPr kumimoji="0" lang="en-US" sz="1200" b="1" u="none" strike="noStrike" cap="none" normalizeH="0" baseline="-25000" dirty="0" smtClean="0">
                <a:ln>
                  <a:noFill/>
                </a:ln>
                <a:solidFill>
                  <a:schemeClr val="bg1"/>
                </a:solidFill>
                <a:effectLst/>
                <a:latin typeface="Times New Roman"/>
                <a:cs typeface="Times New Roman"/>
              </a:rPr>
              <a:t>0</a:t>
            </a:r>
          </a:p>
        </p:txBody>
      </p:sp>
      <p:sp>
        <p:nvSpPr>
          <p:cNvPr id="99" name="Rectangle 98"/>
          <p:cNvSpPr/>
          <p:nvPr/>
        </p:nvSpPr>
        <p:spPr bwMode="auto">
          <a:xfrm>
            <a:off x="3426888" y="1296121"/>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grpSp>
        <p:nvGrpSpPr>
          <p:cNvPr id="5" name="Group 4"/>
          <p:cNvGrpSpPr/>
          <p:nvPr/>
        </p:nvGrpSpPr>
        <p:grpSpPr>
          <a:xfrm>
            <a:off x="2362438" y="1296121"/>
            <a:ext cx="334643" cy="662134"/>
            <a:chOff x="3011807" y="4802759"/>
            <a:chExt cx="334643" cy="662134"/>
          </a:xfrm>
        </p:grpSpPr>
        <p:sp>
          <p:nvSpPr>
            <p:cNvPr id="89" name="Rectangle 88"/>
            <p:cNvSpPr/>
            <p:nvPr/>
          </p:nvSpPr>
          <p:spPr bwMode="auto">
            <a:xfrm>
              <a:off x="3011807" y="4802759"/>
              <a:ext cx="334643" cy="334391"/>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x</a:t>
              </a:r>
              <a:r>
                <a:rPr kumimoji="0" lang="en-US" sz="1200" b="1" u="none" strike="noStrike" cap="none" normalizeH="0" baseline="-25000" dirty="0" smtClean="0">
                  <a:ln>
                    <a:noFill/>
                  </a:ln>
                  <a:solidFill>
                    <a:schemeClr val="tx1"/>
                  </a:solidFill>
                  <a:effectLst/>
                  <a:latin typeface="Times New Roman"/>
                  <a:cs typeface="Times New Roman"/>
                </a:rPr>
                <a:t>1</a:t>
              </a:r>
            </a:p>
          </p:txBody>
        </p:sp>
        <p:sp>
          <p:nvSpPr>
            <p:cNvPr id="100" name="Rectangle 99"/>
            <p:cNvSpPr/>
            <p:nvPr/>
          </p:nvSpPr>
          <p:spPr bwMode="auto">
            <a:xfrm>
              <a:off x="3011807" y="5137150"/>
              <a:ext cx="334643" cy="327743"/>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rgbClr val="FFFFFF"/>
                  </a:solidFill>
                  <a:effectLst/>
                  <a:latin typeface="Times New Roman"/>
                  <a:cs typeface="Times New Roman"/>
                </a:rPr>
                <a:t>x</a:t>
              </a:r>
              <a:r>
                <a:rPr kumimoji="0" lang="en-US" sz="1200" b="1" u="none" strike="noStrike" cap="none" normalizeH="0" baseline="-25000" dirty="0" smtClean="0">
                  <a:ln>
                    <a:noFill/>
                  </a:ln>
                  <a:solidFill>
                    <a:srgbClr val="FFFFFF"/>
                  </a:solidFill>
                  <a:effectLst/>
                  <a:latin typeface="Times New Roman"/>
                  <a:cs typeface="Times New Roman"/>
                </a:rPr>
                <a:t>2</a:t>
              </a:r>
            </a:p>
          </p:txBody>
        </p:sp>
      </p:grpSp>
      <p:grpSp>
        <p:nvGrpSpPr>
          <p:cNvPr id="111" name="Group 110"/>
          <p:cNvGrpSpPr/>
          <p:nvPr/>
        </p:nvGrpSpPr>
        <p:grpSpPr>
          <a:xfrm>
            <a:off x="898663" y="1334455"/>
            <a:ext cx="443626" cy="411225"/>
            <a:chOff x="898663" y="1334455"/>
            <a:chExt cx="443626" cy="411225"/>
          </a:xfrm>
        </p:grpSpPr>
        <p:sp>
          <p:nvSpPr>
            <p:cNvPr id="112" name="Rectangle 111"/>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14" name="Group 113"/>
          <p:cNvGrpSpPr/>
          <p:nvPr/>
        </p:nvGrpSpPr>
        <p:grpSpPr>
          <a:xfrm>
            <a:off x="7896495" y="1619503"/>
            <a:ext cx="579497" cy="369332"/>
            <a:chOff x="6366719" y="2492739"/>
            <a:chExt cx="579497" cy="369332"/>
          </a:xfrm>
        </p:grpSpPr>
        <p:sp>
          <p:nvSpPr>
            <p:cNvPr id="115" name="Rectangle 11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TextBox 11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17" name="Group 116"/>
          <p:cNvGrpSpPr/>
          <p:nvPr/>
        </p:nvGrpSpPr>
        <p:grpSpPr>
          <a:xfrm>
            <a:off x="3743715" y="1886802"/>
            <a:ext cx="381695" cy="306340"/>
            <a:chOff x="4331771" y="1922449"/>
            <a:chExt cx="381695" cy="306340"/>
          </a:xfrm>
        </p:grpSpPr>
        <p:sp>
          <p:nvSpPr>
            <p:cNvPr id="118" name="Rectangle 11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9" name="Object 118"/>
            <p:cNvGraphicFramePr>
              <a:graphicFrameLocks noChangeAspect="1"/>
            </p:cNvGraphicFramePr>
            <p:nvPr>
              <p:extLst>
                <p:ext uri="{D42A27DB-BD31-4B8C-83A1-F6EECF244321}">
                  <p14:modId xmlns:p14="http://schemas.microsoft.com/office/powerpoint/2010/main" val="630249749"/>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105555"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06706" y="1941451"/>
                          <a:ext cx="242888" cy="287338"/>
                        </a:xfrm>
                        <a:prstGeom prst="rect">
                          <a:avLst/>
                        </a:prstGeom>
                      </p:spPr>
                    </p:pic>
                  </p:oleObj>
                </mc:Fallback>
              </mc:AlternateContent>
            </a:graphicData>
          </a:graphic>
        </p:graphicFrame>
      </p:grpSp>
      <p:grpSp>
        <p:nvGrpSpPr>
          <p:cNvPr id="120" name="Group 119"/>
          <p:cNvGrpSpPr/>
          <p:nvPr/>
        </p:nvGrpSpPr>
        <p:grpSpPr>
          <a:xfrm>
            <a:off x="3735413" y="697369"/>
            <a:ext cx="579497" cy="369332"/>
            <a:chOff x="4308681" y="720459"/>
            <a:chExt cx="579497" cy="369332"/>
          </a:xfrm>
        </p:grpSpPr>
        <p:sp>
          <p:nvSpPr>
            <p:cNvPr id="121" name="Rectangle 120"/>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23" name="Group 122"/>
          <p:cNvGrpSpPr/>
          <p:nvPr/>
        </p:nvGrpSpPr>
        <p:grpSpPr>
          <a:xfrm>
            <a:off x="3737835" y="706799"/>
            <a:ext cx="855247" cy="369332"/>
            <a:chOff x="4316523" y="1124426"/>
            <a:chExt cx="855247" cy="369332"/>
          </a:xfrm>
        </p:grpSpPr>
        <p:sp>
          <p:nvSpPr>
            <p:cNvPr id="124" name="Rectangle 123"/>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chemeClr val="bg1"/>
                  </a:solidFill>
                  <a:latin typeface="Times New Roman"/>
                  <a:cs typeface="Times New Roman"/>
                </a:rPr>
                <a:t>2</a:t>
              </a:r>
              <a:endParaRPr lang="en-US" baseline="-25000" dirty="0">
                <a:solidFill>
                  <a:schemeClr val="bg1"/>
                </a:solidFill>
                <a:latin typeface="Times New Roman"/>
                <a:cs typeface="Times New Roman"/>
              </a:endParaRPr>
            </a:p>
          </p:txBody>
        </p:sp>
      </p:grpSp>
      <p:grpSp>
        <p:nvGrpSpPr>
          <p:cNvPr id="126" name="Group 125"/>
          <p:cNvGrpSpPr/>
          <p:nvPr/>
        </p:nvGrpSpPr>
        <p:grpSpPr>
          <a:xfrm>
            <a:off x="3745313" y="1841646"/>
            <a:ext cx="1137470" cy="354013"/>
            <a:chOff x="3901573" y="2192051"/>
            <a:chExt cx="1137470" cy="354013"/>
          </a:xfrm>
        </p:grpSpPr>
        <p:sp>
          <p:nvSpPr>
            <p:cNvPr id="127" name="Rectangle 126"/>
            <p:cNvSpPr/>
            <p:nvPr/>
          </p:nvSpPr>
          <p:spPr>
            <a:xfrm>
              <a:off x="3901573" y="2233118"/>
              <a:ext cx="1137470" cy="31294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28" name="Object 127"/>
            <p:cNvGraphicFramePr>
              <a:graphicFrameLocks noChangeAspect="1"/>
            </p:cNvGraphicFramePr>
            <p:nvPr>
              <p:extLst>
                <p:ext uri="{D42A27DB-BD31-4B8C-83A1-F6EECF244321}">
                  <p14:modId xmlns:p14="http://schemas.microsoft.com/office/powerpoint/2010/main" val="126411194"/>
                </p:ext>
              </p:extLst>
            </p:nvPr>
          </p:nvGraphicFramePr>
          <p:xfrm>
            <a:off x="3978593" y="2192051"/>
            <a:ext cx="1060450" cy="354013"/>
          </p:xfrm>
          <a:graphic>
            <a:graphicData uri="http://schemas.openxmlformats.org/presentationml/2006/ole">
              <mc:AlternateContent xmlns:mc="http://schemas.openxmlformats.org/markup-compatibility/2006">
                <mc:Choice xmlns:v="urn:schemas-microsoft-com:vml" Requires="v">
                  <p:oleObj spid="_x0000_s105556" name="Equation" r:id="rId10" imgW="609600" imgH="203200" progId="Equation.3">
                    <p:embed/>
                  </p:oleObj>
                </mc:Choice>
                <mc:Fallback>
                  <p:oleObj name="Equation" r:id="rId10" imgW="609600" imgH="203200" progId="Equation.3">
                    <p:embed/>
                    <p:pic>
                      <p:nvPicPr>
                        <p:cNvPr id="0" name=""/>
                        <p:cNvPicPr/>
                        <p:nvPr/>
                      </p:nvPicPr>
                      <p:blipFill>
                        <a:blip r:embed="rId11"/>
                        <a:stretch>
                          <a:fillRect/>
                        </a:stretch>
                      </p:blipFill>
                      <p:spPr>
                        <a:xfrm>
                          <a:off x="3978593" y="2192051"/>
                          <a:ext cx="1060450" cy="354013"/>
                        </a:xfrm>
                        <a:prstGeom prst="rect">
                          <a:avLst/>
                        </a:prstGeom>
                      </p:spPr>
                    </p:pic>
                  </p:oleObj>
                </mc:Fallback>
              </mc:AlternateContent>
            </a:graphicData>
          </a:graphic>
        </p:graphicFrame>
      </p:grpSp>
      <p:sp>
        <p:nvSpPr>
          <p:cNvPr id="129" name="Content Placeholder 2"/>
          <p:cNvSpPr>
            <a:spLocks noGrp="1"/>
          </p:cNvSpPr>
          <p:nvPr>
            <p:ph idx="1"/>
          </p:nvPr>
        </p:nvSpPr>
        <p:spPr>
          <a:xfrm>
            <a:off x="457200" y="3683000"/>
            <a:ext cx="8229600" cy="2851727"/>
          </a:xfrm>
        </p:spPr>
        <p:txBody>
          <a:bodyPr>
            <a:normAutofit fontScale="85000" lnSpcReduction="20000"/>
          </a:bodyPr>
          <a:lstStyle/>
          <a:p>
            <a:r>
              <a:rPr lang="en-US" sz="2400" dirty="0"/>
              <a:t>In LWE</a:t>
            </a:r>
            <a:r>
              <a:rPr lang="en-US" sz="2400" dirty="0" smtClean="0"/>
              <a:t>, error </a:t>
            </a:r>
            <a:r>
              <a:rPr lang="en-US" sz="2400" dirty="0" smtClean="0"/>
              <a:t>needs to be </a:t>
            </a:r>
            <a:r>
              <a:rPr lang="en-US" sz="2400" dirty="0" smtClean="0"/>
              <a:t>Gaussian</a:t>
            </a:r>
          </a:p>
          <a:p>
            <a:r>
              <a:rPr lang="en-US" sz="2400" dirty="0" smtClean="0"/>
              <a:t>Unlikely our source </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t> is distributed like the discretized Gaussian</a:t>
            </a:r>
            <a:endParaRPr lang="en-US" sz="2400" dirty="0"/>
          </a:p>
          <a:p>
            <a:r>
              <a:rPr lang="en-US" sz="2400" dirty="0" smtClean="0"/>
              <a:t>First Idea: </a:t>
            </a:r>
            <a:r>
              <a:rPr lang="en-US" sz="2400" dirty="0" smtClean="0"/>
              <a:t>map our source distribution to Gaussian </a:t>
            </a:r>
            <a:r>
              <a:rPr lang="en-US" sz="2400" dirty="0" smtClean="0"/>
              <a:t/>
            </a:r>
            <a:br>
              <a:rPr lang="en-US" sz="2400" dirty="0" smtClean="0"/>
            </a:br>
            <a:r>
              <a:rPr lang="en-US" sz="2400" dirty="0" smtClean="0"/>
              <a:t>using </a:t>
            </a:r>
            <a:r>
              <a:rPr lang="en-US" sz="2400" dirty="0" smtClean="0"/>
              <a:t>sampling function </a:t>
            </a:r>
            <a:r>
              <a:rPr lang="en-US" sz="2400" dirty="0" smtClean="0">
                <a:latin typeface="Times New Roman"/>
                <a:cs typeface="Times New Roman"/>
              </a:rPr>
              <a:t>Gauss()</a:t>
            </a:r>
            <a:endParaRPr lang="en-US" sz="2400" baseline="-25000" dirty="0" smtClean="0">
              <a:latin typeface="Times New Roman"/>
              <a:cs typeface="Times New Roman"/>
            </a:endParaRPr>
          </a:p>
          <a:p>
            <a:r>
              <a:rPr lang="en-US" sz="2400" dirty="0" smtClean="0"/>
              <a:t>Lets try to construct </a:t>
            </a:r>
            <a:r>
              <a:rPr lang="en-US" sz="2400" i="1" dirty="0" smtClean="0">
                <a:solidFill>
                  <a:srgbClr val="0000FF"/>
                </a:solidFill>
                <a:latin typeface="Times New Roman"/>
                <a:cs typeface="Times New Roman"/>
              </a:rPr>
              <a:t>Rep</a:t>
            </a:r>
            <a:r>
              <a:rPr lang="en-US" sz="2400" dirty="0" smtClean="0">
                <a:latin typeface="Calibri"/>
                <a:cs typeface="Calibri"/>
              </a:rPr>
              <a:t> in this setting</a:t>
            </a:r>
            <a:endParaRPr lang="en-US" sz="2400" dirty="0" smtClean="0">
              <a:latin typeface="Calibri"/>
              <a:cs typeface="Calibri"/>
            </a:endParaRPr>
          </a:p>
          <a:p>
            <a:r>
              <a:rPr lang="en-US" sz="2400" dirty="0" smtClean="0"/>
              <a:t>Hope: </a:t>
            </a:r>
            <a:r>
              <a:rPr lang="en-US" sz="2400" dirty="0" smtClean="0">
                <a:latin typeface="Times New Roman"/>
                <a:cs typeface="Times New Roman"/>
              </a:rPr>
              <a:t>Decode(</a:t>
            </a:r>
            <a:r>
              <a:rPr lang="en-US" sz="2400" i="1" dirty="0" smtClean="0">
                <a:latin typeface="Times New Roman"/>
                <a:cs typeface="Times New Roman"/>
              </a:rPr>
              <a:t>b</a:t>
            </a:r>
            <a:r>
              <a:rPr lang="en-US" sz="2400" dirty="0" smtClean="0">
                <a:latin typeface="Times New Roman"/>
                <a:cs typeface="Times New Roman"/>
              </a:rPr>
              <a:t> - Gauss(</a:t>
            </a:r>
            <a:r>
              <a:rPr lang="en-US" sz="2400" i="1" dirty="0" smtClean="0">
                <a:latin typeface="Times New Roman"/>
                <a:cs typeface="Times New Roman"/>
              </a:rPr>
              <a:t>w</a:t>
            </a:r>
            <a:r>
              <a:rPr lang="en-US" sz="2400" baseline="-25000" dirty="0" smtClean="0">
                <a:latin typeface="Times New Roman"/>
                <a:cs typeface="Times New Roman"/>
              </a:rPr>
              <a:t>1</a:t>
            </a:r>
            <a:r>
              <a:rPr lang="en-US" sz="2400" dirty="0" smtClean="0">
                <a:latin typeface="Times New Roman"/>
                <a:cs typeface="Times New Roman"/>
              </a:rPr>
              <a:t>)) = </a:t>
            </a:r>
            <a:br>
              <a:rPr lang="en-US" sz="2400" dirty="0" smtClean="0">
                <a:latin typeface="Times New Roman"/>
                <a:cs typeface="Times New Roman"/>
              </a:rPr>
            </a:br>
            <a:r>
              <a:rPr lang="en-US" sz="2400" dirty="0" smtClean="0">
                <a:latin typeface="Times New Roman"/>
                <a:cs typeface="Times New Roman"/>
              </a:rPr>
              <a:t>			Decode(</a:t>
            </a:r>
            <a:r>
              <a:rPr lang="en-US" sz="2400" i="1" dirty="0" smtClean="0">
                <a:latin typeface="Times New Roman"/>
                <a:cs typeface="Times New Roman"/>
              </a:rPr>
              <a:t>Ax</a:t>
            </a:r>
            <a:r>
              <a:rPr lang="en-US" sz="2400" dirty="0" smtClean="0">
                <a:latin typeface="Times New Roman"/>
                <a:cs typeface="Times New Roman"/>
              </a:rPr>
              <a:t> + (Gauss(</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 - Gauss(</a:t>
            </a:r>
            <a:r>
              <a:rPr lang="en-US" sz="2400" i="1" dirty="0" smtClean="0">
                <a:latin typeface="Times New Roman"/>
                <a:cs typeface="Times New Roman"/>
              </a:rPr>
              <a:t>w</a:t>
            </a:r>
            <a:r>
              <a:rPr lang="en-US" sz="2400" baseline="-25000" dirty="0" smtClean="0">
                <a:latin typeface="Times New Roman"/>
                <a:cs typeface="Times New Roman"/>
              </a:rPr>
              <a:t>1</a:t>
            </a:r>
            <a:r>
              <a:rPr lang="en-US" sz="2400" dirty="0" smtClean="0">
                <a:latin typeface="Times New Roman"/>
                <a:cs typeface="Times New Roman"/>
              </a:rPr>
              <a:t>)))</a:t>
            </a:r>
          </a:p>
          <a:p>
            <a:r>
              <a:rPr lang="en-US" sz="2400" dirty="0" smtClean="0"/>
              <a:t>Problem: Gaussian sampling requires a variable number of bits, </a:t>
            </a:r>
            <a:br>
              <a:rPr lang="en-US" sz="2400" dirty="0" smtClean="0"/>
            </a:br>
            <a:r>
              <a:rPr lang="en-US" sz="2400" dirty="0" smtClean="0"/>
              <a:t>thus, the distance </a:t>
            </a:r>
            <a:r>
              <a:rPr lang="en-US" sz="2400" dirty="0" smtClean="0"/>
              <a:t>between </a:t>
            </a:r>
            <a:r>
              <a:rPr lang="en-US" sz="2400" i="1" dirty="0" smtClean="0">
                <a:latin typeface="Times New Roman"/>
                <a:cs typeface="Times New Roman"/>
              </a:rPr>
              <a:t>d</a:t>
            </a:r>
            <a:r>
              <a:rPr lang="en-US" sz="2400" dirty="0" smtClean="0">
                <a:latin typeface="Times New Roman"/>
                <a:cs typeface="Times New Roman"/>
              </a:rPr>
              <a:t>(Gauss(</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 Gauss(</a:t>
            </a:r>
            <a:r>
              <a:rPr lang="en-US" sz="2400" i="1" dirty="0" smtClean="0">
                <a:latin typeface="Times New Roman"/>
                <a:cs typeface="Times New Roman"/>
              </a:rPr>
              <a:t>w</a:t>
            </a:r>
            <a:r>
              <a:rPr lang="en-US" sz="2400" baseline="-25000" dirty="0" smtClean="0">
                <a:latin typeface="Times New Roman"/>
                <a:cs typeface="Times New Roman"/>
              </a:rPr>
              <a:t>1</a:t>
            </a:r>
            <a:r>
              <a:rPr lang="en-US" sz="2400" dirty="0" smtClean="0">
                <a:latin typeface="Times New Roman"/>
                <a:cs typeface="Times New Roman"/>
              </a:rPr>
              <a:t>))</a:t>
            </a:r>
            <a:br>
              <a:rPr lang="en-US" sz="2400" dirty="0" smtClean="0">
                <a:latin typeface="Times New Roman"/>
                <a:cs typeface="Times New Roman"/>
              </a:rPr>
            </a:br>
            <a:r>
              <a:rPr lang="en-US" sz="2400" dirty="0" smtClean="0"/>
              <a:t>may be much higher than </a:t>
            </a:r>
            <a:r>
              <a:rPr lang="en-US" sz="2400" i="1" dirty="0" smtClean="0">
                <a:latin typeface="Times New Roman"/>
                <a:cs typeface="Times New Roman"/>
              </a:rPr>
              <a:t>d</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 </a:t>
            </a:r>
            <a:r>
              <a:rPr lang="en-US" sz="2400" i="1" dirty="0" smtClean="0">
                <a:latin typeface="Times New Roman"/>
                <a:cs typeface="Times New Roman"/>
              </a:rPr>
              <a:t>w</a:t>
            </a:r>
            <a:r>
              <a:rPr lang="en-US" sz="2400" baseline="-25000" dirty="0" smtClean="0">
                <a:latin typeface="Times New Roman"/>
                <a:cs typeface="Times New Roman"/>
              </a:rPr>
              <a:t>1</a:t>
            </a:r>
            <a:r>
              <a:rPr lang="en-US" sz="2400" dirty="0" smtClean="0">
                <a:latin typeface="Times New Roman"/>
                <a:cs typeface="Times New Roman"/>
              </a:rPr>
              <a:t>)</a:t>
            </a:r>
          </a:p>
        </p:txBody>
      </p:sp>
      <p:sp>
        <p:nvSpPr>
          <p:cNvPr id="69" name="TextBox 68"/>
          <p:cNvSpPr txBox="1"/>
          <p:nvPr/>
        </p:nvSpPr>
        <p:spPr>
          <a:xfrm>
            <a:off x="5622826" y="2339593"/>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72" name="Rectangle 71"/>
          <p:cNvSpPr/>
          <p:nvPr/>
        </p:nvSpPr>
        <p:spPr bwMode="auto">
          <a:xfrm>
            <a:off x="5452842" y="1957430"/>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sp>
        <p:nvSpPr>
          <p:cNvPr id="7" name="Rectangle 6"/>
          <p:cNvSpPr/>
          <p:nvPr/>
        </p:nvSpPr>
        <p:spPr>
          <a:xfrm>
            <a:off x="1823932" y="5456520"/>
            <a:ext cx="4538983" cy="2747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2780324" y="1298294"/>
            <a:ext cx="560821" cy="1086181"/>
            <a:chOff x="3784307" y="2608584"/>
            <a:chExt cx="560821" cy="1086181"/>
          </a:xfrm>
        </p:grpSpPr>
        <p:sp>
          <p:nvSpPr>
            <p:cNvPr id="76" name="Rectangle 75"/>
            <p:cNvSpPr/>
            <p:nvPr/>
          </p:nvSpPr>
          <p:spPr bwMode="auto">
            <a:xfrm>
              <a:off x="3863689" y="2608584"/>
              <a:ext cx="39578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endParaRPr kumimoji="0" lang="en-US" sz="1200" b="1" u="none" strike="noStrike" cap="none" normalizeH="0" dirty="0" smtClean="0">
                <a:ln>
                  <a:noFill/>
                </a:ln>
                <a:solidFill>
                  <a:schemeClr val="bg1"/>
                </a:solidFill>
                <a:effectLst/>
                <a:latin typeface="Times New Roman"/>
                <a:cs typeface="Times New Roman"/>
              </a:endParaRPr>
            </a:p>
          </p:txBody>
        </p:sp>
        <p:sp>
          <p:nvSpPr>
            <p:cNvPr id="8" name="TextBox 7"/>
            <p:cNvSpPr txBox="1"/>
            <p:nvPr/>
          </p:nvSpPr>
          <p:spPr>
            <a:xfrm>
              <a:off x="3784307" y="2908379"/>
              <a:ext cx="560821" cy="461665"/>
            </a:xfrm>
            <a:prstGeom prst="rect">
              <a:avLst/>
            </a:prstGeom>
            <a:noFill/>
          </p:spPr>
          <p:txBody>
            <a:bodyPr wrap="none" rtlCol="0">
              <a:spAutoFit/>
            </a:bodyPr>
            <a:lstStyle/>
            <a:p>
              <a:pPr algn="ctr"/>
              <a:r>
                <a:rPr lang="en-US" sz="1200" dirty="0" smtClean="0">
                  <a:solidFill>
                    <a:srgbClr val="FFFFFF"/>
                  </a:solidFill>
                  <a:latin typeface="Times New Roman"/>
                  <a:cs typeface="Times New Roman"/>
                </a:rPr>
                <a:t>Gauss</a:t>
              </a:r>
              <a:br>
                <a:rPr lang="en-US" sz="1200" dirty="0" smtClean="0">
                  <a:solidFill>
                    <a:srgbClr val="FFFFFF"/>
                  </a:solidFill>
                  <a:latin typeface="Times New Roman"/>
                  <a:cs typeface="Times New Roman"/>
                </a:rPr>
              </a:br>
              <a:r>
                <a:rPr lang="en-US" sz="1200" dirty="0" smtClean="0">
                  <a:solidFill>
                    <a:srgbClr val="FFFFFF"/>
                  </a:solidFill>
                  <a:latin typeface="Times New Roman"/>
                  <a:cs typeface="Times New Roman"/>
                </a:rPr>
                <a:t>(</a:t>
              </a:r>
              <a:r>
                <a:rPr lang="en-US" sz="1200" i="1" dirty="0" smtClean="0">
                  <a:solidFill>
                    <a:srgbClr val="FFFFFF"/>
                  </a:solidFill>
                  <a:latin typeface="Times New Roman"/>
                  <a:cs typeface="Times New Roman"/>
                </a:rPr>
                <a:t>w</a:t>
              </a:r>
              <a:r>
                <a:rPr lang="en-US" sz="1200" baseline="-25000" dirty="0" smtClean="0">
                  <a:solidFill>
                    <a:srgbClr val="FFFFFF"/>
                  </a:solidFill>
                  <a:latin typeface="Times New Roman"/>
                  <a:cs typeface="Times New Roman"/>
                </a:rPr>
                <a:t>0</a:t>
              </a:r>
              <a:r>
                <a:rPr lang="en-US" sz="1200" dirty="0" smtClean="0">
                  <a:solidFill>
                    <a:srgbClr val="FFFFFF"/>
                  </a:solidFill>
                  <a:latin typeface="Times New Roman"/>
                  <a:cs typeface="Times New Roman"/>
                </a:rPr>
                <a:t>)</a:t>
              </a:r>
              <a:endParaRPr lang="en-US" sz="1200" dirty="0">
                <a:solidFill>
                  <a:srgbClr val="FFFFFF"/>
                </a:solidFill>
                <a:latin typeface="Times New Roman"/>
                <a:cs typeface="Times New Roman"/>
              </a:endParaRPr>
            </a:p>
          </p:txBody>
        </p:sp>
      </p:grpSp>
      <p:grpSp>
        <p:nvGrpSpPr>
          <p:cNvPr id="77" name="Group 76"/>
          <p:cNvGrpSpPr/>
          <p:nvPr/>
        </p:nvGrpSpPr>
        <p:grpSpPr>
          <a:xfrm>
            <a:off x="5802094" y="1954200"/>
            <a:ext cx="560821" cy="1086181"/>
            <a:chOff x="3784307" y="2608584"/>
            <a:chExt cx="560821" cy="1086181"/>
          </a:xfrm>
        </p:grpSpPr>
        <p:sp>
          <p:nvSpPr>
            <p:cNvPr id="78" name="Rectangle 77"/>
            <p:cNvSpPr/>
            <p:nvPr/>
          </p:nvSpPr>
          <p:spPr bwMode="auto">
            <a:xfrm>
              <a:off x="3863689" y="2608584"/>
              <a:ext cx="39578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endParaRPr kumimoji="0" lang="en-US" sz="1200" b="1" u="none" strike="noStrike" cap="none" normalizeH="0" dirty="0" smtClean="0">
                <a:ln>
                  <a:noFill/>
                </a:ln>
                <a:solidFill>
                  <a:schemeClr val="bg1"/>
                </a:solidFill>
                <a:effectLst/>
                <a:latin typeface="Times New Roman"/>
                <a:cs typeface="Times New Roman"/>
              </a:endParaRPr>
            </a:p>
          </p:txBody>
        </p:sp>
        <p:sp>
          <p:nvSpPr>
            <p:cNvPr id="79" name="TextBox 78"/>
            <p:cNvSpPr txBox="1"/>
            <p:nvPr/>
          </p:nvSpPr>
          <p:spPr>
            <a:xfrm>
              <a:off x="3784307" y="2908379"/>
              <a:ext cx="560821" cy="461665"/>
            </a:xfrm>
            <a:prstGeom prst="rect">
              <a:avLst/>
            </a:prstGeom>
            <a:noFill/>
          </p:spPr>
          <p:txBody>
            <a:bodyPr wrap="none" rtlCol="0">
              <a:spAutoFit/>
            </a:bodyPr>
            <a:lstStyle/>
            <a:p>
              <a:pPr algn="ctr"/>
              <a:r>
                <a:rPr lang="en-US" sz="1200" dirty="0" smtClean="0">
                  <a:solidFill>
                    <a:srgbClr val="FFFFFF"/>
                  </a:solidFill>
                  <a:latin typeface="Times New Roman"/>
                  <a:cs typeface="Times New Roman"/>
                </a:rPr>
                <a:t>Gauss</a:t>
              </a:r>
              <a:br>
                <a:rPr lang="en-US" sz="1200" dirty="0" smtClean="0">
                  <a:solidFill>
                    <a:srgbClr val="FFFFFF"/>
                  </a:solidFill>
                  <a:latin typeface="Times New Roman"/>
                  <a:cs typeface="Times New Roman"/>
                </a:rPr>
              </a:br>
              <a:r>
                <a:rPr lang="en-US" sz="1200" dirty="0" smtClean="0">
                  <a:solidFill>
                    <a:srgbClr val="FFFFFF"/>
                  </a:solidFill>
                  <a:latin typeface="Times New Roman"/>
                  <a:cs typeface="Times New Roman"/>
                </a:rPr>
                <a:t>(</a:t>
              </a:r>
              <a:r>
                <a:rPr lang="en-US" sz="1200" i="1" dirty="0" smtClean="0">
                  <a:solidFill>
                    <a:srgbClr val="FFFFFF"/>
                  </a:solidFill>
                  <a:latin typeface="Times New Roman"/>
                  <a:cs typeface="Times New Roman"/>
                </a:rPr>
                <a:t>w</a:t>
              </a:r>
              <a:r>
                <a:rPr lang="en-US" sz="1200" baseline="-25000" dirty="0" smtClean="0">
                  <a:solidFill>
                    <a:srgbClr val="FFFFFF"/>
                  </a:solidFill>
                  <a:latin typeface="Times New Roman"/>
                  <a:cs typeface="Times New Roman"/>
                </a:rPr>
                <a:t>1</a:t>
              </a:r>
              <a:r>
                <a:rPr lang="en-US" sz="1200" dirty="0" smtClean="0">
                  <a:solidFill>
                    <a:srgbClr val="FFFFFF"/>
                  </a:solidFill>
                  <a:latin typeface="Times New Roman"/>
                  <a:cs typeface="Times New Roman"/>
                </a:rPr>
                <a:t>)</a:t>
              </a:r>
              <a:endParaRPr lang="en-US" sz="1200" dirty="0">
                <a:solidFill>
                  <a:srgbClr val="FFFFFF"/>
                </a:solidFill>
                <a:latin typeface="Times New Roman"/>
                <a:cs typeface="Times New Roman"/>
              </a:endParaRPr>
            </a:p>
          </p:txBody>
        </p:sp>
      </p:grpSp>
    </p:spTree>
    <p:extLst>
      <p:ext uri="{BB962C8B-B14F-4D97-AF65-F5344CB8AC3E}">
        <p14:creationId xmlns:p14="http://schemas.microsoft.com/office/powerpoint/2010/main" val="156758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fade">
                                      <p:cBhvr>
                                        <p:cTn id="15" dur="500"/>
                                        <p:tgtEl>
                                          <p:spTgt spid="6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fade">
                                      <p:cBhvr>
                                        <p:cTn id="18" dur="500"/>
                                        <p:tgtEl>
                                          <p:spTgt spid="72"/>
                                        </p:tgtEl>
                                      </p:cBhvr>
                                    </p:animEffect>
                                  </p:childTnLst>
                                </p:cTn>
                              </p:par>
                              <p:par>
                                <p:cTn id="19" presetID="10" presetClass="entr" presetSubtype="0" fill="hold" nodeType="withEffect">
                                  <p:stCondLst>
                                    <p:cond delay="0"/>
                                  </p:stCondLst>
                                  <p:childTnLst>
                                    <p:set>
                                      <p:cBhvr>
                                        <p:cTn id="20" dur="1" fill="hold">
                                          <p:stCondLst>
                                            <p:cond delay="0"/>
                                          </p:stCondLst>
                                        </p:cTn>
                                        <p:tgtEl>
                                          <p:spTgt spid="77"/>
                                        </p:tgtEl>
                                        <p:attrNameLst>
                                          <p:attrName>style.visibility</p:attrName>
                                        </p:attrNameLst>
                                      </p:cBhvr>
                                      <p:to>
                                        <p:strVal val="visible"/>
                                      </p:to>
                                    </p:set>
                                    <p:animEffect transition="in" filter="fade">
                                      <p:cBhvr>
                                        <p:cTn id="21" dur="500"/>
                                        <p:tgtEl>
                                          <p:spTgt spid="7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uild="p"/>
      <p:bldP spid="69" grpId="0"/>
      <p:bldP spid="72"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5086428" y="1534867"/>
            <a:ext cx="772505" cy="461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383637"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3676880"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2970123"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2176868" y="1534867"/>
            <a:ext cx="793255"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1455675"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22838" y="1534867"/>
            <a:ext cx="73283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bwMode="auto">
          <a:xfrm>
            <a:off x="614210" y="2489871"/>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2" name="Title 1"/>
          <p:cNvSpPr>
            <a:spLocks noGrp="1"/>
          </p:cNvSpPr>
          <p:nvPr>
            <p:ph type="title"/>
          </p:nvPr>
        </p:nvSpPr>
        <p:spPr>
          <a:xfrm>
            <a:off x="457200" y="-180678"/>
            <a:ext cx="8229600" cy="1143000"/>
          </a:xfrm>
        </p:spPr>
        <p:txBody>
          <a:bodyPr>
            <a:normAutofit/>
          </a:bodyPr>
          <a:lstStyle/>
          <a:p>
            <a:r>
              <a:rPr lang="en-US" sz="3200" dirty="0" smtClean="0"/>
              <a:t>Variable Sampling Length</a:t>
            </a:r>
            <a:endParaRPr lang="en-US" sz="3200" dirty="0"/>
          </a:p>
        </p:txBody>
      </p:sp>
      <p:sp>
        <p:nvSpPr>
          <p:cNvPr id="4" name="Rectangle 3"/>
          <p:cNvSpPr/>
          <p:nvPr/>
        </p:nvSpPr>
        <p:spPr>
          <a:xfrm>
            <a:off x="722838" y="1534868"/>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1"/>
            <a:ext cx="4267200" cy="626330"/>
          </a:xfrm>
        </p:spPr>
        <p:txBody>
          <a:bodyPr>
            <a:normAutofit/>
          </a:bodyPr>
          <a:lstStyle/>
          <a:p>
            <a:pPr marL="0" indent="0">
              <a:buNone/>
            </a:pPr>
            <a:r>
              <a:rPr lang="en-US" sz="1600" dirty="0" smtClean="0"/>
              <a:t>Assume the Gaussian algorithm requires </a:t>
            </a:r>
            <a:br>
              <a:rPr lang="en-US" sz="1600" dirty="0" smtClean="0"/>
            </a:br>
            <a:r>
              <a:rPr lang="en-US" sz="1600" dirty="0" smtClean="0"/>
              <a:t>4 or 5 bits to sample (determined by 1</a:t>
            </a:r>
            <a:r>
              <a:rPr lang="en-US" sz="1600" baseline="30000" dirty="0" smtClean="0"/>
              <a:t>st</a:t>
            </a:r>
            <a:r>
              <a:rPr lang="en-US" sz="1600" dirty="0" smtClean="0"/>
              <a:t> bit)</a:t>
            </a:r>
          </a:p>
        </p:txBody>
      </p:sp>
      <p:sp>
        <p:nvSpPr>
          <p:cNvPr id="7" name="TextBox 6"/>
          <p:cNvSpPr txBox="1"/>
          <p:nvPr/>
        </p:nvSpPr>
        <p:spPr>
          <a:xfrm>
            <a:off x="84264" y="1534867"/>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5" name="TextBox 74"/>
          <p:cNvSpPr txBox="1"/>
          <p:nvPr/>
        </p:nvSpPr>
        <p:spPr>
          <a:xfrm>
            <a:off x="150366" y="2764717"/>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grpSp>
        <p:nvGrpSpPr>
          <p:cNvPr id="18" name="Group 17"/>
          <p:cNvGrpSpPr/>
          <p:nvPr/>
        </p:nvGrpSpPr>
        <p:grpSpPr>
          <a:xfrm>
            <a:off x="722838" y="2489871"/>
            <a:ext cx="940739" cy="1104229"/>
            <a:chOff x="722838" y="2489871"/>
            <a:chExt cx="940739" cy="1104229"/>
          </a:xfrm>
        </p:grpSpPr>
        <p:sp>
          <p:nvSpPr>
            <p:cNvPr id="11" name="Rectangle 1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7" name="Group 16"/>
            <p:cNvGrpSpPr/>
            <p:nvPr/>
          </p:nvGrpSpPr>
          <p:grpSpPr>
            <a:xfrm>
              <a:off x="722838" y="3073400"/>
              <a:ext cx="732837" cy="520700"/>
              <a:chOff x="722838" y="3073400"/>
              <a:chExt cx="732837" cy="520700"/>
            </a:xfrm>
          </p:grpSpPr>
          <p:pic>
            <p:nvPicPr>
              <p:cNvPr id="6" name="Picture 5"/>
              <p:cNvPicPr>
                <a:picLocks noChangeAspect="1"/>
              </p:cNvPicPr>
              <p:nvPr/>
            </p:nvPicPr>
            <p:blipFill>
              <a:blip r:embed="rId3"/>
              <a:stretch>
                <a:fillRect/>
              </a:stretch>
            </p:blipFill>
            <p:spPr>
              <a:xfrm>
                <a:off x="722838" y="3073400"/>
                <a:ext cx="732837" cy="520700"/>
              </a:xfrm>
              <a:prstGeom prst="rect">
                <a:avLst/>
              </a:prstGeom>
            </p:spPr>
          </p:pic>
          <p:sp>
            <p:nvSpPr>
              <p:cNvPr id="14" name="Oval 1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7" name="Group 56"/>
          <p:cNvGrpSpPr/>
          <p:nvPr/>
        </p:nvGrpSpPr>
        <p:grpSpPr>
          <a:xfrm>
            <a:off x="1678275" y="2489871"/>
            <a:ext cx="940739" cy="1104229"/>
            <a:chOff x="722838" y="2489871"/>
            <a:chExt cx="940739" cy="1104229"/>
          </a:xfrm>
        </p:grpSpPr>
        <p:sp>
          <p:nvSpPr>
            <p:cNvPr id="58" name="Rectangle 5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59" name="Group 58"/>
            <p:cNvGrpSpPr/>
            <p:nvPr/>
          </p:nvGrpSpPr>
          <p:grpSpPr>
            <a:xfrm>
              <a:off x="722838" y="3073400"/>
              <a:ext cx="732837" cy="520700"/>
              <a:chOff x="722838" y="3073400"/>
              <a:chExt cx="732837" cy="520700"/>
            </a:xfrm>
          </p:grpSpPr>
          <p:pic>
            <p:nvPicPr>
              <p:cNvPr id="60" name="Picture 59"/>
              <p:cNvPicPr>
                <a:picLocks noChangeAspect="1"/>
              </p:cNvPicPr>
              <p:nvPr/>
            </p:nvPicPr>
            <p:blipFill>
              <a:blip r:embed="rId3"/>
              <a:stretch>
                <a:fillRect/>
              </a:stretch>
            </p:blipFill>
            <p:spPr>
              <a:xfrm>
                <a:off x="722838" y="3073400"/>
                <a:ext cx="732837" cy="520700"/>
              </a:xfrm>
              <a:prstGeom prst="rect">
                <a:avLst/>
              </a:prstGeom>
            </p:spPr>
          </p:pic>
          <p:sp>
            <p:nvSpPr>
              <p:cNvPr id="61" name="Oval 60"/>
              <p:cNvSpPr/>
              <p:nvPr/>
            </p:nvSpPr>
            <p:spPr>
              <a:xfrm>
                <a:off x="1063061" y="3156861"/>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2" name="Group 61"/>
          <p:cNvGrpSpPr/>
          <p:nvPr/>
        </p:nvGrpSpPr>
        <p:grpSpPr>
          <a:xfrm>
            <a:off x="2633712" y="2489871"/>
            <a:ext cx="940739" cy="1104229"/>
            <a:chOff x="722838" y="2489871"/>
            <a:chExt cx="940739" cy="1104229"/>
          </a:xfrm>
        </p:grpSpPr>
        <p:sp>
          <p:nvSpPr>
            <p:cNvPr id="63" name="Rectangle 62"/>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1100</a:t>
              </a:r>
              <a:endParaRPr lang="en-US" sz="2400" dirty="0">
                <a:latin typeface="Times New Roman"/>
                <a:cs typeface="Times New Roman"/>
              </a:endParaRPr>
            </a:p>
          </p:txBody>
        </p:sp>
        <p:grpSp>
          <p:nvGrpSpPr>
            <p:cNvPr id="64" name="Group 63"/>
            <p:cNvGrpSpPr/>
            <p:nvPr/>
          </p:nvGrpSpPr>
          <p:grpSpPr>
            <a:xfrm>
              <a:off x="722838" y="3073400"/>
              <a:ext cx="732837" cy="520700"/>
              <a:chOff x="722838" y="3073400"/>
              <a:chExt cx="732837" cy="520700"/>
            </a:xfrm>
          </p:grpSpPr>
          <p:pic>
            <p:nvPicPr>
              <p:cNvPr id="65" name="Picture 64"/>
              <p:cNvPicPr>
                <a:picLocks noChangeAspect="1"/>
              </p:cNvPicPr>
              <p:nvPr/>
            </p:nvPicPr>
            <p:blipFill>
              <a:blip r:embed="rId3"/>
              <a:stretch>
                <a:fillRect/>
              </a:stretch>
            </p:blipFill>
            <p:spPr>
              <a:xfrm>
                <a:off x="722838" y="3073400"/>
                <a:ext cx="732837" cy="520700"/>
              </a:xfrm>
              <a:prstGeom prst="rect">
                <a:avLst/>
              </a:prstGeom>
            </p:spPr>
          </p:pic>
          <p:sp>
            <p:nvSpPr>
              <p:cNvPr id="66" name="Oval 65"/>
              <p:cNvSpPr/>
              <p:nvPr/>
            </p:nvSpPr>
            <p:spPr>
              <a:xfrm>
                <a:off x="972751" y="313377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7" name="Group 66"/>
          <p:cNvGrpSpPr/>
          <p:nvPr/>
        </p:nvGrpSpPr>
        <p:grpSpPr>
          <a:xfrm>
            <a:off x="3589149" y="2489871"/>
            <a:ext cx="940739" cy="1104229"/>
            <a:chOff x="722838" y="2489871"/>
            <a:chExt cx="940739" cy="1104229"/>
          </a:xfrm>
        </p:grpSpPr>
        <p:sp>
          <p:nvSpPr>
            <p:cNvPr id="68" name="Rectangle 6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70" name="Group 69"/>
            <p:cNvGrpSpPr/>
            <p:nvPr/>
          </p:nvGrpSpPr>
          <p:grpSpPr>
            <a:xfrm>
              <a:off x="722838" y="3073400"/>
              <a:ext cx="732837" cy="520700"/>
              <a:chOff x="722838" y="3073400"/>
              <a:chExt cx="732837" cy="520700"/>
            </a:xfrm>
          </p:grpSpPr>
          <p:pic>
            <p:nvPicPr>
              <p:cNvPr id="71" name="Picture 70"/>
              <p:cNvPicPr>
                <a:picLocks noChangeAspect="1"/>
              </p:cNvPicPr>
              <p:nvPr/>
            </p:nvPicPr>
            <p:blipFill>
              <a:blip r:embed="rId3"/>
              <a:stretch>
                <a:fillRect/>
              </a:stretch>
            </p:blipFill>
            <p:spPr>
              <a:xfrm>
                <a:off x="722838" y="3073400"/>
                <a:ext cx="732837" cy="520700"/>
              </a:xfrm>
              <a:prstGeom prst="rect">
                <a:avLst/>
              </a:prstGeom>
            </p:spPr>
          </p:pic>
          <p:sp>
            <p:nvSpPr>
              <p:cNvPr id="72" name="Oval 71"/>
              <p:cNvSpPr/>
              <p:nvPr/>
            </p:nvSpPr>
            <p:spPr>
              <a:xfrm>
                <a:off x="1186528" y="3489150"/>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3" name="Group 72"/>
          <p:cNvGrpSpPr/>
          <p:nvPr/>
        </p:nvGrpSpPr>
        <p:grpSpPr>
          <a:xfrm>
            <a:off x="5500023" y="2489871"/>
            <a:ext cx="940739" cy="1104229"/>
            <a:chOff x="722838" y="2489871"/>
            <a:chExt cx="940739" cy="1104229"/>
          </a:xfrm>
        </p:grpSpPr>
        <p:sp>
          <p:nvSpPr>
            <p:cNvPr id="74" name="Rectangle 73"/>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77" name="Group 76"/>
            <p:cNvGrpSpPr/>
            <p:nvPr/>
          </p:nvGrpSpPr>
          <p:grpSpPr>
            <a:xfrm>
              <a:off x="722838" y="3073400"/>
              <a:ext cx="732837" cy="520700"/>
              <a:chOff x="722838" y="3073400"/>
              <a:chExt cx="732837" cy="520700"/>
            </a:xfrm>
          </p:grpSpPr>
          <p:pic>
            <p:nvPicPr>
              <p:cNvPr id="78" name="Picture 77"/>
              <p:cNvPicPr>
                <a:picLocks noChangeAspect="1"/>
              </p:cNvPicPr>
              <p:nvPr/>
            </p:nvPicPr>
            <p:blipFill>
              <a:blip r:embed="rId3"/>
              <a:stretch>
                <a:fillRect/>
              </a:stretch>
            </p:blipFill>
            <p:spPr>
              <a:xfrm>
                <a:off x="722838" y="3073400"/>
                <a:ext cx="732837" cy="520700"/>
              </a:xfrm>
              <a:prstGeom prst="rect">
                <a:avLst/>
              </a:prstGeom>
            </p:spPr>
          </p:pic>
          <p:sp>
            <p:nvSpPr>
              <p:cNvPr id="79" name="Oval 78"/>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0" name="Group 79"/>
          <p:cNvGrpSpPr/>
          <p:nvPr/>
        </p:nvGrpSpPr>
        <p:grpSpPr>
          <a:xfrm>
            <a:off x="4544586" y="2489871"/>
            <a:ext cx="940739" cy="1104229"/>
            <a:chOff x="722838" y="2489871"/>
            <a:chExt cx="940739" cy="1104229"/>
          </a:xfrm>
        </p:grpSpPr>
        <p:sp>
          <p:nvSpPr>
            <p:cNvPr id="81" name="Rectangle 8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2" name="Group 81"/>
            <p:cNvGrpSpPr/>
            <p:nvPr/>
          </p:nvGrpSpPr>
          <p:grpSpPr>
            <a:xfrm>
              <a:off x="722838" y="3073400"/>
              <a:ext cx="732837" cy="520700"/>
              <a:chOff x="722838" y="3073400"/>
              <a:chExt cx="732837" cy="520700"/>
            </a:xfrm>
          </p:grpSpPr>
          <p:pic>
            <p:nvPicPr>
              <p:cNvPr id="83" name="Picture 82"/>
              <p:cNvPicPr>
                <a:picLocks noChangeAspect="1"/>
              </p:cNvPicPr>
              <p:nvPr/>
            </p:nvPicPr>
            <p:blipFill>
              <a:blip r:embed="rId3"/>
              <a:stretch>
                <a:fillRect/>
              </a:stretch>
            </p:blipFill>
            <p:spPr>
              <a:xfrm>
                <a:off x="722838" y="3073400"/>
                <a:ext cx="732837" cy="520700"/>
              </a:xfrm>
              <a:prstGeom prst="rect">
                <a:avLst/>
              </a:prstGeom>
            </p:spPr>
          </p:pic>
          <p:sp>
            <p:nvSpPr>
              <p:cNvPr id="84" name="Oval 8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5" name="Group 84"/>
          <p:cNvGrpSpPr/>
          <p:nvPr/>
        </p:nvGrpSpPr>
        <p:grpSpPr>
          <a:xfrm>
            <a:off x="6455462" y="2489871"/>
            <a:ext cx="940739" cy="1104229"/>
            <a:chOff x="722838" y="2489871"/>
            <a:chExt cx="940739" cy="1104229"/>
          </a:xfrm>
        </p:grpSpPr>
        <p:sp>
          <p:nvSpPr>
            <p:cNvPr id="86" name="Rectangle 85"/>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1110</a:t>
              </a:r>
              <a:endParaRPr lang="en-US" sz="2400" dirty="0">
                <a:latin typeface="Times New Roman"/>
                <a:cs typeface="Times New Roman"/>
              </a:endParaRPr>
            </a:p>
          </p:txBody>
        </p:sp>
        <p:grpSp>
          <p:nvGrpSpPr>
            <p:cNvPr id="87" name="Group 86"/>
            <p:cNvGrpSpPr/>
            <p:nvPr/>
          </p:nvGrpSpPr>
          <p:grpSpPr>
            <a:xfrm>
              <a:off x="722838" y="3073400"/>
              <a:ext cx="732837" cy="520700"/>
              <a:chOff x="722838" y="3073400"/>
              <a:chExt cx="732837" cy="520700"/>
            </a:xfrm>
          </p:grpSpPr>
          <p:pic>
            <p:nvPicPr>
              <p:cNvPr id="88" name="Picture 87"/>
              <p:cNvPicPr>
                <a:picLocks noChangeAspect="1"/>
              </p:cNvPicPr>
              <p:nvPr/>
            </p:nvPicPr>
            <p:blipFill>
              <a:blip r:embed="rId3"/>
              <a:stretch>
                <a:fillRect/>
              </a:stretch>
            </p:blipFill>
            <p:spPr>
              <a:xfrm>
                <a:off x="722838" y="3073400"/>
                <a:ext cx="732837" cy="520700"/>
              </a:xfrm>
              <a:prstGeom prst="rect">
                <a:avLst/>
              </a:prstGeom>
            </p:spPr>
          </p:pic>
          <p:sp>
            <p:nvSpPr>
              <p:cNvPr id="89" name="Oval 88"/>
              <p:cNvSpPr/>
              <p:nvPr/>
            </p:nvSpPr>
            <p:spPr>
              <a:xfrm>
                <a:off x="1032329" y="3116726"/>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2222386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500"/>
                                        <p:tgtEl>
                                          <p:spTgt spid="9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fade">
                                      <p:cBhvr>
                                        <p:cTn id="15" dur="500"/>
                                        <p:tgtEl>
                                          <p:spTgt spid="9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fade">
                                      <p:cBhvr>
                                        <p:cTn id="18" dur="500"/>
                                        <p:tgtEl>
                                          <p:spTgt spid="9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fade">
                                      <p:cBhvr>
                                        <p:cTn id="21" dur="500"/>
                                        <p:tgtEl>
                                          <p:spTgt spid="9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0"/>
                                        </p:tgtEl>
                                        <p:attrNameLst>
                                          <p:attrName>style.visibility</p:attrName>
                                        </p:attrNameLst>
                                      </p:cBhvr>
                                      <p:to>
                                        <p:strVal val="visible"/>
                                      </p:to>
                                    </p:set>
                                    <p:animEffect transition="in" filter="fade">
                                      <p:cBhvr>
                                        <p:cTn id="24" dur="500"/>
                                        <p:tgtEl>
                                          <p:spTgt spid="9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500"/>
                                        <p:tgtEl>
                                          <p:spTgt spid="5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fade">
                                      <p:cBhvr>
                                        <p:cTn id="42" dur="500"/>
                                        <p:tgtEl>
                                          <p:spTgt spid="75"/>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par>
                                <p:cTn id="49" presetID="10" presetClass="entr" presetSubtype="0" fill="hold" nodeType="with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fade">
                                      <p:cBhvr>
                                        <p:cTn id="51" dur="500"/>
                                        <p:tgtEl>
                                          <p:spTgt spid="62"/>
                                        </p:tgtEl>
                                      </p:cBhvr>
                                    </p:animEffect>
                                  </p:childTnLst>
                                </p:cTn>
                              </p:par>
                              <p:par>
                                <p:cTn id="52" presetID="10" presetClass="entr" presetSubtype="0" fill="hold" nodeType="with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fade">
                                      <p:cBhvr>
                                        <p:cTn id="54" dur="500"/>
                                        <p:tgtEl>
                                          <p:spTgt spid="67"/>
                                        </p:tgtEl>
                                      </p:cBhvr>
                                    </p:animEffect>
                                  </p:childTnLst>
                                </p:cTn>
                              </p:par>
                              <p:par>
                                <p:cTn id="55" presetID="10" presetClass="entr" presetSubtype="0" fill="hold" nodeType="withEffect">
                                  <p:stCondLst>
                                    <p:cond delay="0"/>
                                  </p:stCondLst>
                                  <p:childTnLst>
                                    <p:set>
                                      <p:cBhvr>
                                        <p:cTn id="56" dur="1" fill="hold">
                                          <p:stCondLst>
                                            <p:cond delay="0"/>
                                          </p:stCondLst>
                                        </p:cTn>
                                        <p:tgtEl>
                                          <p:spTgt spid="73"/>
                                        </p:tgtEl>
                                        <p:attrNameLst>
                                          <p:attrName>style.visibility</p:attrName>
                                        </p:attrNameLst>
                                      </p:cBhvr>
                                      <p:to>
                                        <p:strVal val="visible"/>
                                      </p:to>
                                    </p:set>
                                    <p:animEffect transition="in" filter="fade">
                                      <p:cBhvr>
                                        <p:cTn id="57" dur="500"/>
                                        <p:tgtEl>
                                          <p:spTgt spid="73"/>
                                        </p:tgtEl>
                                      </p:cBhvr>
                                    </p:animEffect>
                                  </p:childTnLst>
                                </p:cTn>
                              </p:par>
                              <p:par>
                                <p:cTn id="58" presetID="10" presetClass="entr" presetSubtype="0" fill="hold" nodeType="withEffect">
                                  <p:stCondLst>
                                    <p:cond delay="0"/>
                                  </p:stCondLst>
                                  <p:childTnLst>
                                    <p:set>
                                      <p:cBhvr>
                                        <p:cTn id="59" dur="1" fill="hold">
                                          <p:stCondLst>
                                            <p:cond delay="0"/>
                                          </p:stCondLst>
                                        </p:cTn>
                                        <p:tgtEl>
                                          <p:spTgt spid="80"/>
                                        </p:tgtEl>
                                        <p:attrNameLst>
                                          <p:attrName>style.visibility</p:attrName>
                                        </p:attrNameLst>
                                      </p:cBhvr>
                                      <p:to>
                                        <p:strVal val="visible"/>
                                      </p:to>
                                    </p:set>
                                    <p:animEffect transition="in" filter="fade">
                                      <p:cBhvr>
                                        <p:cTn id="60" dur="500"/>
                                        <p:tgtEl>
                                          <p:spTgt spid="80"/>
                                        </p:tgtEl>
                                      </p:cBhvr>
                                    </p:animEffect>
                                  </p:childTnLst>
                                </p:cTn>
                              </p:par>
                              <p:par>
                                <p:cTn id="61" presetID="10" presetClass="entr" presetSubtype="0" fill="hold" nodeType="with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3" grpId="0" animBg="1"/>
      <p:bldP spid="92" grpId="0" animBg="1"/>
      <p:bldP spid="91" grpId="0" animBg="1"/>
      <p:bldP spid="90" grpId="0" animBg="1"/>
      <p:bldP spid="55" grpId="0" animBg="1"/>
      <p:bldP spid="12" grpId="0" animBg="1"/>
      <p:bldP spid="35" grpId="0" animBg="1"/>
      <p:bldP spid="4" grpId="0"/>
      <p:bldP spid="5" grpId="0" build="p"/>
      <p:bldP spid="7" grpId="0"/>
      <p:bldP spid="7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5513193" y="2143313"/>
            <a:ext cx="772505" cy="461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806436" y="2143313"/>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4010605" y="2143313"/>
            <a:ext cx="795831" cy="455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3079255" y="2143313"/>
            <a:ext cx="939696" cy="4672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2286000" y="2143313"/>
            <a:ext cx="793255"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1673043" y="2143313"/>
            <a:ext cx="6129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07505" y="2143313"/>
            <a:ext cx="865538"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bwMode="auto">
          <a:xfrm>
            <a:off x="580322" y="3583397"/>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2" name="Title 1"/>
          <p:cNvSpPr>
            <a:spLocks noGrp="1"/>
          </p:cNvSpPr>
          <p:nvPr>
            <p:ph type="title"/>
          </p:nvPr>
        </p:nvSpPr>
        <p:spPr>
          <a:xfrm>
            <a:off x="457200" y="-180678"/>
            <a:ext cx="8229600" cy="1143000"/>
          </a:xfrm>
        </p:spPr>
        <p:txBody>
          <a:bodyPr>
            <a:normAutofit/>
          </a:bodyPr>
          <a:lstStyle/>
          <a:p>
            <a:r>
              <a:rPr lang="en-US" sz="3200" dirty="0" smtClean="0"/>
              <a:t>Variable Sampling Length</a:t>
            </a:r>
            <a:endParaRPr lang="en-US" sz="3200" dirty="0"/>
          </a:p>
        </p:txBody>
      </p:sp>
      <p:sp>
        <p:nvSpPr>
          <p:cNvPr id="4" name="Rectangle 3"/>
          <p:cNvSpPr/>
          <p:nvPr/>
        </p:nvSpPr>
        <p:spPr>
          <a:xfrm>
            <a:off x="722838" y="1534868"/>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1"/>
            <a:ext cx="4267200" cy="626330"/>
          </a:xfrm>
        </p:spPr>
        <p:txBody>
          <a:bodyPr>
            <a:normAutofit/>
          </a:bodyPr>
          <a:lstStyle/>
          <a:p>
            <a:pPr marL="0" indent="0">
              <a:buNone/>
            </a:pPr>
            <a:r>
              <a:rPr lang="en-US" sz="1600" dirty="0" smtClean="0"/>
              <a:t>Assume the Gaussian algorithm requires </a:t>
            </a:r>
            <a:br>
              <a:rPr lang="en-US" sz="1600" dirty="0" smtClean="0"/>
            </a:br>
            <a:r>
              <a:rPr lang="en-US" sz="1600" dirty="0" smtClean="0"/>
              <a:t>4 or 5 bits to sample (determined by 1</a:t>
            </a:r>
            <a:r>
              <a:rPr lang="en-US" sz="1600" baseline="30000" dirty="0" smtClean="0"/>
              <a:t>st</a:t>
            </a:r>
            <a:r>
              <a:rPr lang="en-US" sz="1600" dirty="0" smtClean="0"/>
              <a:t> bit)</a:t>
            </a:r>
          </a:p>
        </p:txBody>
      </p:sp>
      <p:sp>
        <p:nvSpPr>
          <p:cNvPr id="7" name="TextBox 6"/>
          <p:cNvSpPr txBox="1"/>
          <p:nvPr/>
        </p:nvSpPr>
        <p:spPr>
          <a:xfrm>
            <a:off x="84264" y="1534868"/>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5" name="TextBox 74"/>
          <p:cNvSpPr txBox="1"/>
          <p:nvPr/>
        </p:nvSpPr>
        <p:spPr>
          <a:xfrm>
            <a:off x="116478" y="3858243"/>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1</a:t>
            </a:r>
            <a:endParaRPr lang="en-US" sz="2400" baseline="-25000" dirty="0">
              <a:latin typeface="Times New Roman"/>
              <a:cs typeface="Times New Roman"/>
            </a:endParaRPr>
          </a:p>
        </p:txBody>
      </p:sp>
      <p:grpSp>
        <p:nvGrpSpPr>
          <p:cNvPr id="18" name="Group 17"/>
          <p:cNvGrpSpPr/>
          <p:nvPr/>
        </p:nvGrpSpPr>
        <p:grpSpPr>
          <a:xfrm>
            <a:off x="602115" y="3583397"/>
            <a:ext cx="940739" cy="1128548"/>
            <a:chOff x="636003" y="2489871"/>
            <a:chExt cx="940739" cy="1128548"/>
          </a:xfrm>
        </p:grpSpPr>
        <p:sp>
          <p:nvSpPr>
            <p:cNvPr id="11" name="Rectangle 10"/>
            <p:cNvSpPr/>
            <p:nvPr/>
          </p:nvSpPr>
          <p:spPr>
            <a:xfrm>
              <a:off x="636003"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00101</a:t>
              </a:r>
              <a:endParaRPr lang="en-US" sz="2400" dirty="0">
                <a:latin typeface="Times New Roman"/>
                <a:cs typeface="Times New Roman"/>
              </a:endParaRPr>
            </a:p>
          </p:txBody>
        </p:sp>
        <p:grpSp>
          <p:nvGrpSpPr>
            <p:cNvPr id="17" name="Group 16"/>
            <p:cNvGrpSpPr/>
            <p:nvPr/>
          </p:nvGrpSpPr>
          <p:grpSpPr>
            <a:xfrm>
              <a:off x="722838" y="3073400"/>
              <a:ext cx="732837" cy="545019"/>
              <a:chOff x="722838" y="3073400"/>
              <a:chExt cx="732837" cy="545019"/>
            </a:xfrm>
          </p:grpSpPr>
          <p:pic>
            <p:nvPicPr>
              <p:cNvPr id="6" name="Picture 5"/>
              <p:cNvPicPr>
                <a:picLocks noChangeAspect="1"/>
              </p:cNvPicPr>
              <p:nvPr/>
            </p:nvPicPr>
            <p:blipFill>
              <a:blip r:embed="rId3"/>
              <a:stretch>
                <a:fillRect/>
              </a:stretch>
            </p:blipFill>
            <p:spPr>
              <a:xfrm>
                <a:off x="722838" y="3073400"/>
                <a:ext cx="732837" cy="520700"/>
              </a:xfrm>
              <a:prstGeom prst="rect">
                <a:avLst/>
              </a:prstGeom>
            </p:spPr>
          </p:pic>
          <p:sp>
            <p:nvSpPr>
              <p:cNvPr id="14" name="Oval 13"/>
              <p:cNvSpPr/>
              <p:nvPr/>
            </p:nvSpPr>
            <p:spPr>
              <a:xfrm>
                <a:off x="1268169" y="3524172"/>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7" name="Group 56"/>
          <p:cNvGrpSpPr/>
          <p:nvPr/>
        </p:nvGrpSpPr>
        <p:grpSpPr>
          <a:xfrm>
            <a:off x="1644387" y="3583397"/>
            <a:ext cx="940739" cy="1104229"/>
            <a:chOff x="722838" y="2489871"/>
            <a:chExt cx="940739" cy="1104229"/>
          </a:xfrm>
        </p:grpSpPr>
        <p:sp>
          <p:nvSpPr>
            <p:cNvPr id="58" name="Rectangle 5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59" name="Group 58"/>
            <p:cNvGrpSpPr/>
            <p:nvPr/>
          </p:nvGrpSpPr>
          <p:grpSpPr>
            <a:xfrm>
              <a:off x="722838" y="3073400"/>
              <a:ext cx="732837" cy="520700"/>
              <a:chOff x="722838" y="3073400"/>
              <a:chExt cx="732837" cy="520700"/>
            </a:xfrm>
          </p:grpSpPr>
          <p:pic>
            <p:nvPicPr>
              <p:cNvPr id="60" name="Picture 59"/>
              <p:cNvPicPr>
                <a:picLocks noChangeAspect="1"/>
              </p:cNvPicPr>
              <p:nvPr/>
            </p:nvPicPr>
            <p:blipFill>
              <a:blip r:embed="rId3"/>
              <a:stretch>
                <a:fillRect/>
              </a:stretch>
            </p:blipFill>
            <p:spPr>
              <a:xfrm>
                <a:off x="722838" y="3073400"/>
                <a:ext cx="732837" cy="520700"/>
              </a:xfrm>
              <a:prstGeom prst="rect">
                <a:avLst/>
              </a:prstGeom>
            </p:spPr>
          </p:pic>
          <p:sp>
            <p:nvSpPr>
              <p:cNvPr id="61" name="Oval 60"/>
              <p:cNvSpPr/>
              <p:nvPr/>
            </p:nvSpPr>
            <p:spPr>
              <a:xfrm>
                <a:off x="1065637" y="3151674"/>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2" name="Group 61"/>
          <p:cNvGrpSpPr/>
          <p:nvPr/>
        </p:nvGrpSpPr>
        <p:grpSpPr>
          <a:xfrm>
            <a:off x="2536946" y="3583397"/>
            <a:ext cx="940739" cy="1104229"/>
            <a:chOff x="659960" y="2489871"/>
            <a:chExt cx="940739" cy="1104229"/>
          </a:xfrm>
        </p:grpSpPr>
        <p:sp>
          <p:nvSpPr>
            <p:cNvPr id="63" name="Rectangle 62"/>
            <p:cNvSpPr/>
            <p:nvPr/>
          </p:nvSpPr>
          <p:spPr>
            <a:xfrm>
              <a:off x="659960"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64" name="Group 63"/>
            <p:cNvGrpSpPr/>
            <p:nvPr/>
          </p:nvGrpSpPr>
          <p:grpSpPr>
            <a:xfrm>
              <a:off x="722838" y="3073400"/>
              <a:ext cx="732837" cy="520700"/>
              <a:chOff x="722838" y="3073400"/>
              <a:chExt cx="732837" cy="520700"/>
            </a:xfrm>
          </p:grpSpPr>
          <p:pic>
            <p:nvPicPr>
              <p:cNvPr id="65" name="Picture 64"/>
              <p:cNvPicPr>
                <a:picLocks noChangeAspect="1"/>
              </p:cNvPicPr>
              <p:nvPr/>
            </p:nvPicPr>
            <p:blipFill>
              <a:blip r:embed="rId3"/>
              <a:stretch>
                <a:fillRect/>
              </a:stretch>
            </p:blipFill>
            <p:spPr>
              <a:xfrm>
                <a:off x="722838" y="3073400"/>
                <a:ext cx="732837" cy="520700"/>
              </a:xfrm>
              <a:prstGeom prst="rect">
                <a:avLst/>
              </a:prstGeom>
            </p:spPr>
          </p:pic>
          <p:sp>
            <p:nvSpPr>
              <p:cNvPr id="66" name="Oval 65"/>
              <p:cNvSpPr/>
              <p:nvPr/>
            </p:nvSpPr>
            <p:spPr>
              <a:xfrm>
                <a:off x="1202269" y="3499853"/>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7" name="Group 66"/>
          <p:cNvGrpSpPr/>
          <p:nvPr/>
        </p:nvGrpSpPr>
        <p:grpSpPr>
          <a:xfrm>
            <a:off x="3453495" y="3583397"/>
            <a:ext cx="940739" cy="1104229"/>
            <a:chOff x="621072" y="2489871"/>
            <a:chExt cx="940739" cy="1104229"/>
          </a:xfrm>
        </p:grpSpPr>
        <p:sp>
          <p:nvSpPr>
            <p:cNvPr id="68" name="Rectangle 67"/>
            <p:cNvSpPr/>
            <p:nvPr/>
          </p:nvSpPr>
          <p:spPr>
            <a:xfrm>
              <a:off x="621072"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00110</a:t>
              </a:r>
              <a:endParaRPr lang="en-US" sz="2400" dirty="0">
                <a:latin typeface="Times New Roman"/>
                <a:cs typeface="Times New Roman"/>
              </a:endParaRPr>
            </a:p>
          </p:txBody>
        </p:sp>
        <p:grpSp>
          <p:nvGrpSpPr>
            <p:cNvPr id="70" name="Group 69"/>
            <p:cNvGrpSpPr/>
            <p:nvPr/>
          </p:nvGrpSpPr>
          <p:grpSpPr>
            <a:xfrm>
              <a:off x="722838" y="3073400"/>
              <a:ext cx="732837" cy="520700"/>
              <a:chOff x="722838" y="3073400"/>
              <a:chExt cx="732837" cy="520700"/>
            </a:xfrm>
          </p:grpSpPr>
          <p:pic>
            <p:nvPicPr>
              <p:cNvPr id="71" name="Picture 70"/>
              <p:cNvPicPr>
                <a:picLocks noChangeAspect="1"/>
              </p:cNvPicPr>
              <p:nvPr/>
            </p:nvPicPr>
            <p:blipFill>
              <a:blip r:embed="rId3"/>
              <a:stretch>
                <a:fillRect/>
              </a:stretch>
            </p:blipFill>
            <p:spPr>
              <a:xfrm>
                <a:off x="722838" y="3073400"/>
                <a:ext cx="732837" cy="520700"/>
              </a:xfrm>
              <a:prstGeom prst="rect">
                <a:avLst/>
              </a:prstGeom>
            </p:spPr>
          </p:pic>
          <p:sp>
            <p:nvSpPr>
              <p:cNvPr id="72" name="Oval 71"/>
              <p:cNvSpPr/>
              <p:nvPr/>
            </p:nvSpPr>
            <p:spPr>
              <a:xfrm>
                <a:off x="1115632" y="3342628"/>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3" name="Group 72"/>
          <p:cNvGrpSpPr/>
          <p:nvPr/>
        </p:nvGrpSpPr>
        <p:grpSpPr>
          <a:xfrm>
            <a:off x="5466135" y="3583397"/>
            <a:ext cx="940739" cy="1104229"/>
            <a:chOff x="722838" y="2489871"/>
            <a:chExt cx="940739" cy="1104229"/>
          </a:xfrm>
        </p:grpSpPr>
        <p:sp>
          <p:nvSpPr>
            <p:cNvPr id="74" name="Rectangle 73"/>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1011</a:t>
              </a:r>
              <a:endParaRPr lang="en-US" sz="2400" dirty="0">
                <a:latin typeface="Times New Roman"/>
                <a:cs typeface="Times New Roman"/>
              </a:endParaRPr>
            </a:p>
          </p:txBody>
        </p:sp>
        <p:grpSp>
          <p:nvGrpSpPr>
            <p:cNvPr id="77" name="Group 76"/>
            <p:cNvGrpSpPr/>
            <p:nvPr/>
          </p:nvGrpSpPr>
          <p:grpSpPr>
            <a:xfrm>
              <a:off x="722838" y="3073400"/>
              <a:ext cx="732837" cy="520700"/>
              <a:chOff x="722838" y="3073400"/>
              <a:chExt cx="732837" cy="520700"/>
            </a:xfrm>
          </p:grpSpPr>
          <p:pic>
            <p:nvPicPr>
              <p:cNvPr id="78" name="Picture 77"/>
              <p:cNvPicPr>
                <a:picLocks noChangeAspect="1"/>
              </p:cNvPicPr>
              <p:nvPr/>
            </p:nvPicPr>
            <p:blipFill>
              <a:blip r:embed="rId3"/>
              <a:stretch>
                <a:fillRect/>
              </a:stretch>
            </p:blipFill>
            <p:spPr>
              <a:xfrm>
                <a:off x="722838" y="3073400"/>
                <a:ext cx="732837" cy="520700"/>
              </a:xfrm>
              <a:prstGeom prst="rect">
                <a:avLst/>
              </a:prstGeom>
            </p:spPr>
          </p:pic>
          <p:sp>
            <p:nvSpPr>
              <p:cNvPr id="79" name="Oval 78"/>
              <p:cNvSpPr/>
              <p:nvPr/>
            </p:nvSpPr>
            <p:spPr>
              <a:xfrm>
                <a:off x="953212" y="3198797"/>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0" name="Group 79"/>
          <p:cNvGrpSpPr/>
          <p:nvPr/>
        </p:nvGrpSpPr>
        <p:grpSpPr>
          <a:xfrm>
            <a:off x="4510698" y="3583397"/>
            <a:ext cx="940739" cy="1104229"/>
            <a:chOff x="722838" y="2489871"/>
            <a:chExt cx="940739" cy="1104229"/>
          </a:xfrm>
        </p:grpSpPr>
        <p:sp>
          <p:nvSpPr>
            <p:cNvPr id="81" name="Rectangle 8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2" name="Group 81"/>
            <p:cNvGrpSpPr/>
            <p:nvPr/>
          </p:nvGrpSpPr>
          <p:grpSpPr>
            <a:xfrm>
              <a:off x="722838" y="3073400"/>
              <a:ext cx="732837" cy="520700"/>
              <a:chOff x="722838" y="3073400"/>
              <a:chExt cx="732837" cy="520700"/>
            </a:xfrm>
          </p:grpSpPr>
          <p:pic>
            <p:nvPicPr>
              <p:cNvPr id="83" name="Picture 82"/>
              <p:cNvPicPr>
                <a:picLocks noChangeAspect="1"/>
              </p:cNvPicPr>
              <p:nvPr/>
            </p:nvPicPr>
            <p:blipFill>
              <a:blip r:embed="rId3"/>
              <a:stretch>
                <a:fillRect/>
              </a:stretch>
            </p:blipFill>
            <p:spPr>
              <a:xfrm>
                <a:off x="722838" y="3073400"/>
                <a:ext cx="732837" cy="520700"/>
              </a:xfrm>
              <a:prstGeom prst="rect">
                <a:avLst/>
              </a:prstGeom>
            </p:spPr>
          </p:pic>
          <p:sp>
            <p:nvSpPr>
              <p:cNvPr id="84" name="Oval 8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5" name="Group 84"/>
          <p:cNvGrpSpPr/>
          <p:nvPr/>
        </p:nvGrpSpPr>
        <p:grpSpPr>
          <a:xfrm>
            <a:off x="6421574" y="3583397"/>
            <a:ext cx="940739" cy="1104229"/>
            <a:chOff x="722838" y="2489871"/>
            <a:chExt cx="940739" cy="1104229"/>
          </a:xfrm>
        </p:grpSpPr>
        <p:sp>
          <p:nvSpPr>
            <p:cNvPr id="86" name="Rectangle 85"/>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7" name="Group 86"/>
            <p:cNvGrpSpPr/>
            <p:nvPr/>
          </p:nvGrpSpPr>
          <p:grpSpPr>
            <a:xfrm>
              <a:off x="722838" y="3073400"/>
              <a:ext cx="732837" cy="520700"/>
              <a:chOff x="722838" y="3073400"/>
              <a:chExt cx="732837" cy="520700"/>
            </a:xfrm>
          </p:grpSpPr>
          <p:pic>
            <p:nvPicPr>
              <p:cNvPr id="88" name="Picture 87"/>
              <p:cNvPicPr>
                <a:picLocks noChangeAspect="1"/>
              </p:cNvPicPr>
              <p:nvPr/>
            </p:nvPicPr>
            <p:blipFill>
              <a:blip r:embed="rId3"/>
              <a:stretch>
                <a:fillRect/>
              </a:stretch>
            </p:blipFill>
            <p:spPr>
              <a:xfrm>
                <a:off x="722838" y="3073400"/>
                <a:ext cx="732837" cy="520700"/>
              </a:xfrm>
              <a:prstGeom prst="rect">
                <a:avLst/>
              </a:prstGeom>
            </p:spPr>
          </p:pic>
          <p:sp>
            <p:nvSpPr>
              <p:cNvPr id="89" name="Oval 88"/>
              <p:cNvSpPr/>
              <p:nvPr/>
            </p:nvSpPr>
            <p:spPr>
              <a:xfrm>
                <a:off x="932805"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50" name="Rectangle 49"/>
          <p:cNvSpPr/>
          <p:nvPr/>
        </p:nvSpPr>
        <p:spPr bwMode="auto">
          <a:xfrm>
            <a:off x="582898" y="5303223"/>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51" name="TextBox 50"/>
          <p:cNvSpPr txBox="1"/>
          <p:nvPr/>
        </p:nvSpPr>
        <p:spPr>
          <a:xfrm>
            <a:off x="119054" y="5578069"/>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grpSp>
        <p:nvGrpSpPr>
          <p:cNvPr id="52" name="Group 51"/>
          <p:cNvGrpSpPr/>
          <p:nvPr/>
        </p:nvGrpSpPr>
        <p:grpSpPr>
          <a:xfrm>
            <a:off x="691526" y="5303223"/>
            <a:ext cx="940739" cy="1104229"/>
            <a:chOff x="722838" y="2489871"/>
            <a:chExt cx="940739" cy="1104229"/>
          </a:xfrm>
        </p:grpSpPr>
        <p:sp>
          <p:nvSpPr>
            <p:cNvPr id="53" name="Rectangle 52"/>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54" name="Group 53"/>
            <p:cNvGrpSpPr/>
            <p:nvPr/>
          </p:nvGrpSpPr>
          <p:grpSpPr>
            <a:xfrm>
              <a:off x="722838" y="3073400"/>
              <a:ext cx="732837" cy="520700"/>
              <a:chOff x="722838" y="3073400"/>
              <a:chExt cx="732837" cy="520700"/>
            </a:xfrm>
          </p:grpSpPr>
          <p:pic>
            <p:nvPicPr>
              <p:cNvPr id="56" name="Picture 55"/>
              <p:cNvPicPr>
                <a:picLocks noChangeAspect="1"/>
              </p:cNvPicPr>
              <p:nvPr/>
            </p:nvPicPr>
            <p:blipFill>
              <a:blip r:embed="rId3"/>
              <a:stretch>
                <a:fillRect/>
              </a:stretch>
            </p:blipFill>
            <p:spPr>
              <a:xfrm>
                <a:off x="722838" y="3073400"/>
                <a:ext cx="732837" cy="520700"/>
              </a:xfrm>
              <a:prstGeom prst="rect">
                <a:avLst/>
              </a:prstGeom>
            </p:spPr>
          </p:pic>
          <p:sp>
            <p:nvSpPr>
              <p:cNvPr id="69" name="Oval 68"/>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6" name="Group 75"/>
          <p:cNvGrpSpPr/>
          <p:nvPr/>
        </p:nvGrpSpPr>
        <p:grpSpPr>
          <a:xfrm>
            <a:off x="1646963" y="5303223"/>
            <a:ext cx="940739" cy="1104229"/>
            <a:chOff x="722838" y="2489871"/>
            <a:chExt cx="940739" cy="1104229"/>
          </a:xfrm>
        </p:grpSpPr>
        <p:sp>
          <p:nvSpPr>
            <p:cNvPr id="95" name="Rectangle 9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96" name="Group 95"/>
            <p:cNvGrpSpPr/>
            <p:nvPr/>
          </p:nvGrpSpPr>
          <p:grpSpPr>
            <a:xfrm>
              <a:off x="722838" y="3073400"/>
              <a:ext cx="732837" cy="520700"/>
              <a:chOff x="722838" y="3073400"/>
              <a:chExt cx="732837" cy="520700"/>
            </a:xfrm>
          </p:grpSpPr>
          <p:pic>
            <p:nvPicPr>
              <p:cNvPr id="97" name="Picture 96"/>
              <p:cNvPicPr>
                <a:picLocks noChangeAspect="1"/>
              </p:cNvPicPr>
              <p:nvPr/>
            </p:nvPicPr>
            <p:blipFill>
              <a:blip r:embed="rId3"/>
              <a:stretch>
                <a:fillRect/>
              </a:stretch>
            </p:blipFill>
            <p:spPr>
              <a:xfrm>
                <a:off x="722838" y="3073400"/>
                <a:ext cx="732837" cy="520700"/>
              </a:xfrm>
              <a:prstGeom prst="rect">
                <a:avLst/>
              </a:prstGeom>
            </p:spPr>
          </p:pic>
          <p:sp>
            <p:nvSpPr>
              <p:cNvPr id="98" name="Oval 97"/>
              <p:cNvSpPr/>
              <p:nvPr/>
            </p:nvSpPr>
            <p:spPr>
              <a:xfrm>
                <a:off x="1063061" y="3156861"/>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9" name="Group 98"/>
          <p:cNvGrpSpPr/>
          <p:nvPr/>
        </p:nvGrpSpPr>
        <p:grpSpPr>
          <a:xfrm>
            <a:off x="2602400" y="5303223"/>
            <a:ext cx="940739" cy="1104229"/>
            <a:chOff x="722838" y="2489871"/>
            <a:chExt cx="940739" cy="1104229"/>
          </a:xfrm>
        </p:grpSpPr>
        <p:sp>
          <p:nvSpPr>
            <p:cNvPr id="100" name="Rectangle 9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1100</a:t>
              </a:r>
              <a:endParaRPr lang="en-US" sz="2400" dirty="0">
                <a:latin typeface="Times New Roman"/>
                <a:cs typeface="Times New Roman"/>
              </a:endParaRPr>
            </a:p>
          </p:txBody>
        </p:sp>
        <p:grpSp>
          <p:nvGrpSpPr>
            <p:cNvPr id="101" name="Group 100"/>
            <p:cNvGrpSpPr/>
            <p:nvPr/>
          </p:nvGrpSpPr>
          <p:grpSpPr>
            <a:xfrm>
              <a:off x="722838" y="3073400"/>
              <a:ext cx="732837" cy="520700"/>
              <a:chOff x="722838" y="3073400"/>
              <a:chExt cx="732837" cy="520700"/>
            </a:xfrm>
          </p:grpSpPr>
          <p:pic>
            <p:nvPicPr>
              <p:cNvPr id="102" name="Picture 101"/>
              <p:cNvPicPr>
                <a:picLocks noChangeAspect="1"/>
              </p:cNvPicPr>
              <p:nvPr/>
            </p:nvPicPr>
            <p:blipFill>
              <a:blip r:embed="rId3"/>
              <a:stretch>
                <a:fillRect/>
              </a:stretch>
            </p:blipFill>
            <p:spPr>
              <a:xfrm>
                <a:off x="722838" y="3073400"/>
                <a:ext cx="732837" cy="520700"/>
              </a:xfrm>
              <a:prstGeom prst="rect">
                <a:avLst/>
              </a:prstGeom>
            </p:spPr>
          </p:pic>
          <p:sp>
            <p:nvSpPr>
              <p:cNvPr id="103" name="Oval 102"/>
              <p:cNvSpPr/>
              <p:nvPr/>
            </p:nvSpPr>
            <p:spPr>
              <a:xfrm>
                <a:off x="972751" y="313377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4" name="Group 103"/>
          <p:cNvGrpSpPr/>
          <p:nvPr/>
        </p:nvGrpSpPr>
        <p:grpSpPr>
          <a:xfrm>
            <a:off x="3557837" y="5303223"/>
            <a:ext cx="940739" cy="1104229"/>
            <a:chOff x="722838" y="2489871"/>
            <a:chExt cx="940739" cy="1104229"/>
          </a:xfrm>
        </p:grpSpPr>
        <p:sp>
          <p:nvSpPr>
            <p:cNvPr id="105" name="Rectangle 10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106" name="Group 105"/>
            <p:cNvGrpSpPr/>
            <p:nvPr/>
          </p:nvGrpSpPr>
          <p:grpSpPr>
            <a:xfrm>
              <a:off x="722838" y="3073400"/>
              <a:ext cx="732837" cy="520700"/>
              <a:chOff x="722838" y="3073400"/>
              <a:chExt cx="732837" cy="520700"/>
            </a:xfrm>
          </p:grpSpPr>
          <p:pic>
            <p:nvPicPr>
              <p:cNvPr id="107" name="Picture 106"/>
              <p:cNvPicPr>
                <a:picLocks noChangeAspect="1"/>
              </p:cNvPicPr>
              <p:nvPr/>
            </p:nvPicPr>
            <p:blipFill>
              <a:blip r:embed="rId3"/>
              <a:stretch>
                <a:fillRect/>
              </a:stretch>
            </p:blipFill>
            <p:spPr>
              <a:xfrm>
                <a:off x="722838" y="3073400"/>
                <a:ext cx="732837" cy="520700"/>
              </a:xfrm>
              <a:prstGeom prst="rect">
                <a:avLst/>
              </a:prstGeom>
            </p:spPr>
          </p:pic>
          <p:sp>
            <p:nvSpPr>
              <p:cNvPr id="108" name="Oval 107"/>
              <p:cNvSpPr/>
              <p:nvPr/>
            </p:nvSpPr>
            <p:spPr>
              <a:xfrm>
                <a:off x="1186528" y="3489150"/>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9" name="Group 108"/>
          <p:cNvGrpSpPr/>
          <p:nvPr/>
        </p:nvGrpSpPr>
        <p:grpSpPr>
          <a:xfrm>
            <a:off x="5468711" y="5303223"/>
            <a:ext cx="940739" cy="1104229"/>
            <a:chOff x="722838" y="2489871"/>
            <a:chExt cx="940739" cy="1104229"/>
          </a:xfrm>
        </p:grpSpPr>
        <p:sp>
          <p:nvSpPr>
            <p:cNvPr id="110" name="Rectangle 10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11" name="Group 110"/>
            <p:cNvGrpSpPr/>
            <p:nvPr/>
          </p:nvGrpSpPr>
          <p:grpSpPr>
            <a:xfrm>
              <a:off x="722838" y="3073400"/>
              <a:ext cx="732837" cy="520700"/>
              <a:chOff x="722838" y="3073400"/>
              <a:chExt cx="732837" cy="520700"/>
            </a:xfrm>
          </p:grpSpPr>
          <p:pic>
            <p:nvPicPr>
              <p:cNvPr id="112" name="Picture 111"/>
              <p:cNvPicPr>
                <a:picLocks noChangeAspect="1"/>
              </p:cNvPicPr>
              <p:nvPr/>
            </p:nvPicPr>
            <p:blipFill>
              <a:blip r:embed="rId3"/>
              <a:stretch>
                <a:fillRect/>
              </a:stretch>
            </p:blipFill>
            <p:spPr>
              <a:xfrm>
                <a:off x="722838" y="3073400"/>
                <a:ext cx="732837" cy="520700"/>
              </a:xfrm>
              <a:prstGeom prst="rect">
                <a:avLst/>
              </a:prstGeom>
            </p:spPr>
          </p:pic>
          <p:sp>
            <p:nvSpPr>
              <p:cNvPr id="113" name="Oval 112"/>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4" name="Group 113"/>
          <p:cNvGrpSpPr/>
          <p:nvPr/>
        </p:nvGrpSpPr>
        <p:grpSpPr>
          <a:xfrm>
            <a:off x="4513274" y="5303223"/>
            <a:ext cx="940739" cy="1104229"/>
            <a:chOff x="722838" y="2489871"/>
            <a:chExt cx="940739" cy="1104229"/>
          </a:xfrm>
        </p:grpSpPr>
        <p:sp>
          <p:nvSpPr>
            <p:cNvPr id="115" name="Rectangle 11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16" name="Group 115"/>
            <p:cNvGrpSpPr/>
            <p:nvPr/>
          </p:nvGrpSpPr>
          <p:grpSpPr>
            <a:xfrm>
              <a:off x="722838" y="3073400"/>
              <a:ext cx="732837" cy="520700"/>
              <a:chOff x="722838" y="3073400"/>
              <a:chExt cx="732837" cy="520700"/>
            </a:xfrm>
          </p:grpSpPr>
          <p:pic>
            <p:nvPicPr>
              <p:cNvPr id="117" name="Picture 116"/>
              <p:cNvPicPr>
                <a:picLocks noChangeAspect="1"/>
              </p:cNvPicPr>
              <p:nvPr/>
            </p:nvPicPr>
            <p:blipFill>
              <a:blip r:embed="rId3"/>
              <a:stretch>
                <a:fillRect/>
              </a:stretch>
            </p:blipFill>
            <p:spPr>
              <a:xfrm>
                <a:off x="722838" y="3073400"/>
                <a:ext cx="732837" cy="520700"/>
              </a:xfrm>
              <a:prstGeom prst="rect">
                <a:avLst/>
              </a:prstGeom>
            </p:spPr>
          </p:pic>
          <p:sp>
            <p:nvSpPr>
              <p:cNvPr id="118" name="Oval 117"/>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6424150" y="5303223"/>
            <a:ext cx="940739" cy="1104229"/>
            <a:chOff x="722838" y="2489871"/>
            <a:chExt cx="940739" cy="1104229"/>
          </a:xfrm>
        </p:grpSpPr>
        <p:sp>
          <p:nvSpPr>
            <p:cNvPr id="120" name="Rectangle 11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1110</a:t>
              </a:r>
              <a:endParaRPr lang="en-US" sz="2400" dirty="0">
                <a:latin typeface="Times New Roman"/>
                <a:cs typeface="Times New Roman"/>
              </a:endParaRPr>
            </a:p>
          </p:txBody>
        </p:sp>
        <p:grpSp>
          <p:nvGrpSpPr>
            <p:cNvPr id="121" name="Group 120"/>
            <p:cNvGrpSpPr/>
            <p:nvPr/>
          </p:nvGrpSpPr>
          <p:grpSpPr>
            <a:xfrm>
              <a:off x="722838" y="3073400"/>
              <a:ext cx="732837" cy="520700"/>
              <a:chOff x="722838" y="3073400"/>
              <a:chExt cx="732837" cy="520700"/>
            </a:xfrm>
          </p:grpSpPr>
          <p:pic>
            <p:nvPicPr>
              <p:cNvPr id="122" name="Picture 121"/>
              <p:cNvPicPr>
                <a:picLocks noChangeAspect="1"/>
              </p:cNvPicPr>
              <p:nvPr/>
            </p:nvPicPr>
            <p:blipFill>
              <a:blip r:embed="rId3"/>
              <a:stretch>
                <a:fillRect/>
              </a:stretch>
            </p:blipFill>
            <p:spPr>
              <a:xfrm>
                <a:off x="722838" y="3073400"/>
                <a:ext cx="732837" cy="520700"/>
              </a:xfrm>
              <a:prstGeom prst="rect">
                <a:avLst/>
              </a:prstGeom>
            </p:spPr>
          </p:pic>
          <p:sp>
            <p:nvSpPr>
              <p:cNvPr id="123" name="Oval 122"/>
              <p:cNvSpPr/>
              <p:nvPr/>
            </p:nvSpPr>
            <p:spPr>
              <a:xfrm>
                <a:off x="1032329" y="3116726"/>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24" name="Rectangle 123"/>
          <p:cNvSpPr/>
          <p:nvPr/>
        </p:nvSpPr>
        <p:spPr>
          <a:xfrm>
            <a:off x="722838" y="2148933"/>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solidFill>
                  <a:srgbClr val="0011B2"/>
                </a:solidFill>
                <a:latin typeface="Times New Roman"/>
                <a:cs typeface="Times New Roman"/>
              </a:rPr>
              <a:t>0</a:t>
            </a:r>
            <a:r>
              <a:rPr lang="en-US" altLang="zh-TW" sz="2400" dirty="0" smtClean="0">
                <a:latin typeface="Times New Roman"/>
                <a:cs typeface="Times New Roman"/>
              </a:rPr>
              <a:t>0101	11111	00100	11010	10101	11010	10101</a:t>
            </a:r>
            <a:endParaRPr lang="en-US" sz="2400" dirty="0">
              <a:latin typeface="Times New Roman"/>
              <a:cs typeface="Times New Roman"/>
            </a:endParaRPr>
          </a:p>
        </p:txBody>
      </p:sp>
      <p:sp>
        <p:nvSpPr>
          <p:cNvPr id="125" name="TextBox 124"/>
          <p:cNvSpPr txBox="1"/>
          <p:nvPr/>
        </p:nvSpPr>
        <p:spPr>
          <a:xfrm>
            <a:off x="84264" y="2148933"/>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126" name="Rectangle 125"/>
          <p:cNvSpPr/>
          <p:nvPr/>
        </p:nvSpPr>
        <p:spPr>
          <a:xfrm>
            <a:off x="7204639" y="1734922"/>
            <a:ext cx="2017958" cy="523220"/>
          </a:xfrm>
          <a:prstGeom prst="rect">
            <a:avLst/>
          </a:prstGeom>
        </p:spPr>
        <p:txBody>
          <a:bodyPr wrap="none">
            <a:spAutoFit/>
          </a:bodyPr>
          <a:lstStyle/>
          <a:p>
            <a:r>
              <a:rPr lang="en-US" sz="2800" i="1" dirty="0">
                <a:latin typeface="Times New Roman"/>
                <a:cs typeface="Times New Roman"/>
              </a:rPr>
              <a:t>d</a:t>
            </a:r>
            <a:r>
              <a:rPr lang="en-US" sz="2800" dirty="0">
                <a:latin typeface="Times New Roman"/>
                <a:cs typeface="Times New Roman"/>
              </a:rPr>
              <a:t>(</a:t>
            </a:r>
            <a:r>
              <a:rPr lang="en-US" sz="2800" i="1" dirty="0">
                <a:latin typeface="Times New Roman"/>
                <a:cs typeface="Times New Roman"/>
              </a:rPr>
              <a:t>w</a:t>
            </a:r>
            <a:r>
              <a:rPr lang="en-US" sz="2800" baseline="-25000" dirty="0">
                <a:latin typeface="Times New Roman"/>
                <a:cs typeface="Times New Roman"/>
              </a:rPr>
              <a:t>0</a:t>
            </a:r>
            <a:r>
              <a:rPr lang="en-US" sz="2800" i="1" dirty="0">
                <a:latin typeface="Times New Roman"/>
                <a:cs typeface="Times New Roman"/>
              </a:rPr>
              <a:t> </a:t>
            </a:r>
            <a:r>
              <a:rPr lang="en-US" sz="2800" dirty="0">
                <a:latin typeface="Times New Roman"/>
                <a:cs typeface="Times New Roman"/>
              </a:rPr>
              <a:t>, </a:t>
            </a:r>
            <a:r>
              <a:rPr lang="en-US" sz="2800" i="1" dirty="0">
                <a:latin typeface="Times New Roman"/>
                <a:cs typeface="Times New Roman"/>
              </a:rPr>
              <a:t>w</a:t>
            </a:r>
            <a:r>
              <a:rPr lang="en-US" sz="2800" baseline="-25000" dirty="0">
                <a:latin typeface="Times New Roman"/>
                <a:cs typeface="Times New Roman"/>
              </a:rPr>
              <a:t>1</a:t>
            </a:r>
            <a:r>
              <a:rPr lang="en-US" sz="2800" dirty="0" smtClean="0">
                <a:latin typeface="Times New Roman"/>
                <a:cs typeface="Times New Roman"/>
              </a:rPr>
              <a:t>)</a:t>
            </a:r>
            <a:r>
              <a:rPr lang="en-US" sz="2800" dirty="0">
                <a:latin typeface="Times New Roman"/>
                <a:cs typeface="Times New Roman"/>
              </a:rPr>
              <a:t>=</a:t>
            </a:r>
            <a:r>
              <a:rPr lang="en-US" altLang="ja-JP" sz="2800" dirty="0" smtClean="0">
                <a:latin typeface="Times New Roman"/>
                <a:cs typeface="Times New Roman"/>
              </a:rPr>
              <a:t>1</a:t>
            </a:r>
            <a:endParaRPr lang="en-US" sz="2800" dirty="0">
              <a:latin typeface="Times New Roman"/>
              <a:cs typeface="Times New Roman"/>
            </a:endParaRPr>
          </a:p>
        </p:txBody>
      </p:sp>
      <p:cxnSp>
        <p:nvCxnSpPr>
          <p:cNvPr id="8" name="Straight Arrow Connector 7"/>
          <p:cNvCxnSpPr/>
          <p:nvPr/>
        </p:nvCxnSpPr>
        <p:spPr>
          <a:xfrm>
            <a:off x="895614" y="1931571"/>
            <a:ext cx="0" cy="32657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7364889" y="4800565"/>
            <a:ext cx="1857708" cy="523220"/>
          </a:xfrm>
          <a:prstGeom prst="rect">
            <a:avLst/>
          </a:prstGeom>
        </p:spPr>
        <p:txBody>
          <a:bodyPr wrap="none">
            <a:spAutoFit/>
          </a:bodyPr>
          <a:lstStyle/>
          <a:p>
            <a:r>
              <a:rPr lang="en-US" sz="2800" i="1" dirty="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e</a:t>
            </a:r>
            <a:r>
              <a:rPr lang="en-US" sz="2800" baseline="-25000" dirty="0" smtClean="0">
                <a:latin typeface="Times New Roman"/>
                <a:cs typeface="Times New Roman"/>
              </a:rPr>
              <a:t>0</a:t>
            </a:r>
            <a:r>
              <a:rPr lang="en-US" sz="2800" i="1" dirty="0" smtClean="0">
                <a:latin typeface="Times New Roman"/>
                <a:cs typeface="Times New Roman"/>
              </a:rPr>
              <a:t> </a:t>
            </a:r>
            <a:r>
              <a:rPr lang="en-US" sz="2800" dirty="0">
                <a:latin typeface="Times New Roman"/>
                <a:cs typeface="Times New Roman"/>
              </a:rPr>
              <a:t>, </a:t>
            </a:r>
            <a:r>
              <a:rPr lang="en-US" sz="2800" i="1" dirty="0" smtClean="0">
                <a:latin typeface="Times New Roman"/>
                <a:cs typeface="Times New Roman"/>
              </a:rPr>
              <a:t>e</a:t>
            </a:r>
            <a:r>
              <a:rPr lang="en-US" sz="2800" baseline="-25000" dirty="0" smtClean="0">
                <a:latin typeface="Times New Roman"/>
                <a:cs typeface="Times New Roman"/>
              </a:rPr>
              <a:t>1</a:t>
            </a:r>
            <a:r>
              <a:rPr lang="en-US" sz="2800" dirty="0" smtClean="0">
                <a:latin typeface="Times New Roman"/>
                <a:cs typeface="Times New Roman"/>
              </a:rPr>
              <a:t>)=</a:t>
            </a:r>
            <a:r>
              <a:rPr lang="en-US" altLang="ja-JP" sz="2800" dirty="0" smtClean="0">
                <a:latin typeface="Times New Roman"/>
                <a:cs typeface="Times New Roman"/>
              </a:rPr>
              <a:t>6</a:t>
            </a:r>
            <a:endParaRPr lang="en-US" sz="2800" dirty="0">
              <a:latin typeface="Times New Roman"/>
              <a:cs typeface="Times New Roman"/>
            </a:endParaRPr>
          </a:p>
        </p:txBody>
      </p:sp>
    </p:spTree>
    <p:extLst>
      <p:ext uri="{BB962C8B-B14F-4D97-AF65-F5344CB8AC3E}">
        <p14:creationId xmlns:p14="http://schemas.microsoft.com/office/powerpoint/2010/main" val="260305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fade">
                                      <p:cBhvr>
                                        <p:cTn id="10" dur="500"/>
                                        <p:tgtEl>
                                          <p:spTgt spid="1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6"/>
                                        </p:tgtEl>
                                        <p:attrNameLst>
                                          <p:attrName>style.visibility</p:attrName>
                                        </p:attrNameLst>
                                      </p:cBhvr>
                                      <p:to>
                                        <p:strVal val="visible"/>
                                      </p:to>
                                    </p:set>
                                    <p:animEffect transition="in" filter="fade">
                                      <p:cBhvr>
                                        <p:cTn id="15" dur="500"/>
                                        <p:tgtEl>
                                          <p:spTgt spid="126"/>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75"/>
                                        </p:tgtEl>
                                        <p:attrNameLst>
                                          <p:attrName>style.visibility</p:attrName>
                                        </p:attrNameLst>
                                      </p:cBhvr>
                                      <p:to>
                                        <p:strVal val="visible"/>
                                      </p:to>
                                    </p:set>
                                    <p:animEffect transition="in" filter="fade">
                                      <p:cBhvr>
                                        <p:cTn id="28" dur="500"/>
                                        <p:tgtEl>
                                          <p:spTgt spid="7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500"/>
                            </p:stCondLst>
                            <p:childTnLst>
                              <p:par>
                                <p:cTn id="38" presetID="10" presetClass="exit" presetSubtype="0" fill="hold" grpId="1" nodeType="afterEffect">
                                  <p:stCondLst>
                                    <p:cond delay="0"/>
                                  </p:stCondLst>
                                  <p:childTnLst>
                                    <p:animEffect transition="out" filter="fade">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par>
                                <p:cTn id="45" presetID="10"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childTnLst>
                          </p:cTn>
                        </p:par>
                        <p:par>
                          <p:cTn id="48" fill="hold">
                            <p:stCondLst>
                              <p:cond delay="1500"/>
                            </p:stCondLst>
                            <p:childTnLst>
                              <p:par>
                                <p:cTn id="49" presetID="10" presetClass="exit" presetSubtype="0" fill="hold" grpId="1" nodeType="afterEffect">
                                  <p:stCondLst>
                                    <p:cond delay="0"/>
                                  </p:stCondLst>
                                  <p:childTnLst>
                                    <p:animEffect transition="out" filter="fade">
                                      <p:cBhvr>
                                        <p:cTn id="50" dur="500"/>
                                        <p:tgtEl>
                                          <p:spTgt spid="55"/>
                                        </p:tgtEl>
                                      </p:cBhvr>
                                    </p:animEffect>
                                    <p:set>
                                      <p:cBhvr>
                                        <p:cTn id="51" dur="1" fill="hold">
                                          <p:stCondLst>
                                            <p:cond delay="499"/>
                                          </p:stCondLst>
                                        </p:cTn>
                                        <p:tgtEl>
                                          <p:spTgt spid="55"/>
                                        </p:tgtEl>
                                        <p:attrNameLst>
                                          <p:attrName>style.visibility</p:attrName>
                                        </p:attrNameLst>
                                      </p:cBhvr>
                                      <p:to>
                                        <p:strVal val="hidden"/>
                                      </p:to>
                                    </p:set>
                                  </p:childTnLst>
                                </p:cTn>
                              </p:par>
                            </p:childTnLst>
                          </p:cTn>
                        </p:par>
                        <p:par>
                          <p:cTn id="52" fill="hold">
                            <p:stCondLst>
                              <p:cond delay="2000"/>
                            </p:stCondLst>
                            <p:childTnLst>
                              <p:par>
                                <p:cTn id="53" presetID="10" presetClass="entr" presetSubtype="0" fill="hold" grpId="0" nodeType="after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par>
                                <p:cTn id="56" presetID="10" presetClass="entr" presetSubtype="0" fill="hold"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childTnLst>
                                </p:cTn>
                              </p:par>
                            </p:childTnLst>
                          </p:cTn>
                        </p:par>
                        <p:par>
                          <p:cTn id="59" fill="hold">
                            <p:stCondLst>
                              <p:cond delay="2500"/>
                            </p:stCondLst>
                            <p:childTnLst>
                              <p:par>
                                <p:cTn id="60" presetID="10" presetClass="exit" presetSubtype="0" fill="hold" grpId="1" nodeType="afterEffect">
                                  <p:stCondLst>
                                    <p:cond delay="0"/>
                                  </p:stCondLst>
                                  <p:childTnLst>
                                    <p:animEffect transition="out" filter="fade">
                                      <p:cBhvr>
                                        <p:cTn id="61" dur="500"/>
                                        <p:tgtEl>
                                          <p:spTgt spid="90"/>
                                        </p:tgtEl>
                                      </p:cBhvr>
                                    </p:animEffect>
                                    <p:set>
                                      <p:cBhvr>
                                        <p:cTn id="62" dur="1" fill="hold">
                                          <p:stCondLst>
                                            <p:cond delay="499"/>
                                          </p:stCondLst>
                                        </p:cTn>
                                        <p:tgtEl>
                                          <p:spTgt spid="90"/>
                                        </p:tgtEl>
                                        <p:attrNameLst>
                                          <p:attrName>style.visibility</p:attrName>
                                        </p:attrNameLst>
                                      </p:cBhvr>
                                      <p:to>
                                        <p:strVal val="hidden"/>
                                      </p:to>
                                    </p:set>
                                  </p:childTnLst>
                                </p:cTn>
                              </p:par>
                            </p:childTnLst>
                          </p:cTn>
                        </p:par>
                        <p:par>
                          <p:cTn id="63" fill="hold">
                            <p:stCondLst>
                              <p:cond delay="3000"/>
                            </p:stCondLst>
                            <p:childTnLst>
                              <p:par>
                                <p:cTn id="64" presetID="10" presetClass="entr" presetSubtype="0" fill="hold" grpId="0" nodeType="afterEffect">
                                  <p:stCondLst>
                                    <p:cond delay="0"/>
                                  </p:stCondLst>
                                  <p:childTnLst>
                                    <p:set>
                                      <p:cBhvr>
                                        <p:cTn id="65" dur="1" fill="hold">
                                          <p:stCondLst>
                                            <p:cond delay="0"/>
                                          </p:stCondLst>
                                        </p:cTn>
                                        <p:tgtEl>
                                          <p:spTgt spid="91"/>
                                        </p:tgtEl>
                                        <p:attrNameLst>
                                          <p:attrName>style.visibility</p:attrName>
                                        </p:attrNameLst>
                                      </p:cBhvr>
                                      <p:to>
                                        <p:strVal val="visible"/>
                                      </p:to>
                                    </p:set>
                                    <p:animEffect transition="in" filter="fade">
                                      <p:cBhvr>
                                        <p:cTn id="66" dur="500"/>
                                        <p:tgtEl>
                                          <p:spTgt spid="91"/>
                                        </p:tgtEl>
                                      </p:cBhvr>
                                    </p:animEffect>
                                  </p:childTnLst>
                                </p:cTn>
                              </p:par>
                              <p:par>
                                <p:cTn id="67" presetID="10"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childTnLst>
                          </p:cTn>
                        </p:par>
                        <p:par>
                          <p:cTn id="70" fill="hold">
                            <p:stCondLst>
                              <p:cond delay="3500"/>
                            </p:stCondLst>
                            <p:childTnLst>
                              <p:par>
                                <p:cTn id="71" presetID="10" presetClass="exit" presetSubtype="0" fill="hold" grpId="1" nodeType="afterEffect">
                                  <p:stCondLst>
                                    <p:cond delay="0"/>
                                  </p:stCondLst>
                                  <p:childTnLst>
                                    <p:animEffect transition="out" filter="fade">
                                      <p:cBhvr>
                                        <p:cTn id="72" dur="500"/>
                                        <p:tgtEl>
                                          <p:spTgt spid="91"/>
                                        </p:tgtEl>
                                      </p:cBhvr>
                                    </p:animEffect>
                                    <p:set>
                                      <p:cBhvr>
                                        <p:cTn id="73" dur="1" fill="hold">
                                          <p:stCondLst>
                                            <p:cond delay="499"/>
                                          </p:stCondLst>
                                        </p:cTn>
                                        <p:tgtEl>
                                          <p:spTgt spid="91"/>
                                        </p:tgtEl>
                                        <p:attrNameLst>
                                          <p:attrName>style.visibility</p:attrName>
                                        </p:attrNameLst>
                                      </p:cBhvr>
                                      <p:to>
                                        <p:strVal val="hidden"/>
                                      </p:to>
                                    </p:set>
                                  </p:childTnLst>
                                </p:cTn>
                              </p:par>
                            </p:childTnLst>
                          </p:cTn>
                        </p:par>
                        <p:par>
                          <p:cTn id="74" fill="hold">
                            <p:stCondLst>
                              <p:cond delay="4000"/>
                            </p:stCondLst>
                            <p:childTnLst>
                              <p:par>
                                <p:cTn id="75" presetID="10" presetClass="entr" presetSubtype="0" fill="hold" grpId="0" nodeType="afterEffect">
                                  <p:stCondLst>
                                    <p:cond delay="0"/>
                                  </p:stCondLst>
                                  <p:childTnLst>
                                    <p:set>
                                      <p:cBhvr>
                                        <p:cTn id="76" dur="1" fill="hold">
                                          <p:stCondLst>
                                            <p:cond delay="0"/>
                                          </p:stCondLst>
                                        </p:cTn>
                                        <p:tgtEl>
                                          <p:spTgt spid="92"/>
                                        </p:tgtEl>
                                        <p:attrNameLst>
                                          <p:attrName>style.visibility</p:attrName>
                                        </p:attrNameLst>
                                      </p:cBhvr>
                                      <p:to>
                                        <p:strVal val="visible"/>
                                      </p:to>
                                    </p:set>
                                    <p:animEffect transition="in" filter="fade">
                                      <p:cBhvr>
                                        <p:cTn id="77" dur="500"/>
                                        <p:tgtEl>
                                          <p:spTgt spid="92"/>
                                        </p:tgtEl>
                                      </p:cBhvr>
                                    </p:animEffect>
                                  </p:childTnLst>
                                </p:cTn>
                              </p:par>
                              <p:par>
                                <p:cTn id="78" presetID="10" presetClass="entr" presetSubtype="0" fill="hold" nodeType="withEffect">
                                  <p:stCondLst>
                                    <p:cond delay="0"/>
                                  </p:stCondLst>
                                  <p:childTnLst>
                                    <p:set>
                                      <p:cBhvr>
                                        <p:cTn id="79" dur="1" fill="hold">
                                          <p:stCondLst>
                                            <p:cond delay="0"/>
                                          </p:stCondLst>
                                        </p:cTn>
                                        <p:tgtEl>
                                          <p:spTgt spid="80"/>
                                        </p:tgtEl>
                                        <p:attrNameLst>
                                          <p:attrName>style.visibility</p:attrName>
                                        </p:attrNameLst>
                                      </p:cBhvr>
                                      <p:to>
                                        <p:strVal val="visible"/>
                                      </p:to>
                                    </p:set>
                                    <p:animEffect transition="in" filter="fade">
                                      <p:cBhvr>
                                        <p:cTn id="80" dur="500"/>
                                        <p:tgtEl>
                                          <p:spTgt spid="80"/>
                                        </p:tgtEl>
                                      </p:cBhvr>
                                    </p:animEffect>
                                  </p:childTnLst>
                                </p:cTn>
                              </p:par>
                            </p:childTnLst>
                          </p:cTn>
                        </p:par>
                        <p:par>
                          <p:cTn id="81" fill="hold">
                            <p:stCondLst>
                              <p:cond delay="4500"/>
                            </p:stCondLst>
                            <p:childTnLst>
                              <p:par>
                                <p:cTn id="82" presetID="10" presetClass="exit" presetSubtype="0" fill="hold" grpId="1" nodeType="afterEffect">
                                  <p:stCondLst>
                                    <p:cond delay="0"/>
                                  </p:stCondLst>
                                  <p:childTnLst>
                                    <p:animEffect transition="out" filter="fade">
                                      <p:cBhvr>
                                        <p:cTn id="83" dur="500"/>
                                        <p:tgtEl>
                                          <p:spTgt spid="92"/>
                                        </p:tgtEl>
                                      </p:cBhvr>
                                    </p:animEffect>
                                    <p:set>
                                      <p:cBhvr>
                                        <p:cTn id="84" dur="1" fill="hold">
                                          <p:stCondLst>
                                            <p:cond delay="499"/>
                                          </p:stCondLst>
                                        </p:cTn>
                                        <p:tgtEl>
                                          <p:spTgt spid="92"/>
                                        </p:tgtEl>
                                        <p:attrNameLst>
                                          <p:attrName>style.visibility</p:attrName>
                                        </p:attrNameLst>
                                      </p:cBhvr>
                                      <p:to>
                                        <p:strVal val="hidden"/>
                                      </p:to>
                                    </p:se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93"/>
                                        </p:tgtEl>
                                        <p:attrNameLst>
                                          <p:attrName>style.visibility</p:attrName>
                                        </p:attrNameLst>
                                      </p:cBhvr>
                                      <p:to>
                                        <p:strVal val="visible"/>
                                      </p:to>
                                    </p:set>
                                    <p:animEffect transition="in" filter="fade">
                                      <p:cBhvr>
                                        <p:cTn id="88" dur="500"/>
                                        <p:tgtEl>
                                          <p:spTgt spid="93"/>
                                        </p:tgtEl>
                                      </p:cBhvr>
                                    </p:animEffect>
                                  </p:childTnLst>
                                </p:cTn>
                              </p:par>
                              <p:par>
                                <p:cTn id="89" presetID="10" presetClass="entr" presetSubtype="0" fill="hold" nodeType="withEffect">
                                  <p:stCondLst>
                                    <p:cond delay="0"/>
                                  </p:stCondLst>
                                  <p:childTnLst>
                                    <p:set>
                                      <p:cBhvr>
                                        <p:cTn id="90" dur="1" fill="hold">
                                          <p:stCondLst>
                                            <p:cond delay="0"/>
                                          </p:stCondLst>
                                        </p:cTn>
                                        <p:tgtEl>
                                          <p:spTgt spid="73"/>
                                        </p:tgtEl>
                                        <p:attrNameLst>
                                          <p:attrName>style.visibility</p:attrName>
                                        </p:attrNameLst>
                                      </p:cBhvr>
                                      <p:to>
                                        <p:strVal val="visible"/>
                                      </p:to>
                                    </p:set>
                                    <p:animEffect transition="in" filter="fade">
                                      <p:cBhvr>
                                        <p:cTn id="91" dur="500"/>
                                        <p:tgtEl>
                                          <p:spTgt spid="73"/>
                                        </p:tgtEl>
                                      </p:cBhvr>
                                    </p:animEffect>
                                  </p:childTnLst>
                                </p:cTn>
                              </p:par>
                            </p:childTnLst>
                          </p:cTn>
                        </p:par>
                        <p:par>
                          <p:cTn id="92" fill="hold">
                            <p:stCondLst>
                              <p:cond delay="5500"/>
                            </p:stCondLst>
                            <p:childTnLst>
                              <p:par>
                                <p:cTn id="93" presetID="10" presetClass="exit" presetSubtype="0" fill="hold" grpId="1" nodeType="afterEffect">
                                  <p:stCondLst>
                                    <p:cond delay="0"/>
                                  </p:stCondLst>
                                  <p:childTnLst>
                                    <p:animEffect transition="out" filter="fade">
                                      <p:cBhvr>
                                        <p:cTn id="94" dur="500"/>
                                        <p:tgtEl>
                                          <p:spTgt spid="93"/>
                                        </p:tgtEl>
                                      </p:cBhvr>
                                    </p:animEffect>
                                    <p:set>
                                      <p:cBhvr>
                                        <p:cTn id="95" dur="1" fill="hold">
                                          <p:stCondLst>
                                            <p:cond delay="499"/>
                                          </p:stCondLst>
                                        </p:cTn>
                                        <p:tgtEl>
                                          <p:spTgt spid="93"/>
                                        </p:tgtEl>
                                        <p:attrNameLst>
                                          <p:attrName>style.visibility</p:attrName>
                                        </p:attrNameLst>
                                      </p:cBhvr>
                                      <p:to>
                                        <p:strVal val="hidden"/>
                                      </p:to>
                                    </p:set>
                                  </p:childTnLst>
                                </p:cTn>
                              </p:par>
                            </p:childTnLst>
                          </p:cTn>
                        </p:par>
                        <p:par>
                          <p:cTn id="96" fill="hold">
                            <p:stCondLst>
                              <p:cond delay="6000"/>
                            </p:stCondLst>
                            <p:childTnLst>
                              <p:par>
                                <p:cTn id="97" presetID="10" presetClass="entr" presetSubtype="0" fill="hold" grpId="0" nodeType="afterEffect">
                                  <p:stCondLst>
                                    <p:cond delay="0"/>
                                  </p:stCondLst>
                                  <p:childTnLst>
                                    <p:set>
                                      <p:cBhvr>
                                        <p:cTn id="98" dur="1" fill="hold">
                                          <p:stCondLst>
                                            <p:cond delay="0"/>
                                          </p:stCondLst>
                                        </p:cTn>
                                        <p:tgtEl>
                                          <p:spTgt spid="94"/>
                                        </p:tgtEl>
                                        <p:attrNameLst>
                                          <p:attrName>style.visibility</p:attrName>
                                        </p:attrNameLst>
                                      </p:cBhvr>
                                      <p:to>
                                        <p:strVal val="visible"/>
                                      </p:to>
                                    </p:set>
                                    <p:animEffect transition="in" filter="fade">
                                      <p:cBhvr>
                                        <p:cTn id="99" dur="500"/>
                                        <p:tgtEl>
                                          <p:spTgt spid="94"/>
                                        </p:tgtEl>
                                      </p:cBhvr>
                                    </p:animEffect>
                                  </p:childTnLst>
                                </p:cTn>
                              </p:par>
                              <p:par>
                                <p:cTn id="100" presetID="10" presetClass="entr" presetSubtype="0" fill="hold" nodeType="withEffect">
                                  <p:stCondLst>
                                    <p:cond delay="0"/>
                                  </p:stCondLst>
                                  <p:childTnLst>
                                    <p:set>
                                      <p:cBhvr>
                                        <p:cTn id="101" dur="1" fill="hold">
                                          <p:stCondLst>
                                            <p:cond delay="0"/>
                                          </p:stCondLst>
                                        </p:cTn>
                                        <p:tgtEl>
                                          <p:spTgt spid="85"/>
                                        </p:tgtEl>
                                        <p:attrNameLst>
                                          <p:attrName>style.visibility</p:attrName>
                                        </p:attrNameLst>
                                      </p:cBhvr>
                                      <p:to>
                                        <p:strVal val="visible"/>
                                      </p:to>
                                    </p:set>
                                    <p:animEffect transition="in" filter="fade">
                                      <p:cBhvr>
                                        <p:cTn id="102" dur="500"/>
                                        <p:tgtEl>
                                          <p:spTgt spid="8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27"/>
                                        </p:tgtEl>
                                        <p:attrNameLst>
                                          <p:attrName>style.visibility</p:attrName>
                                        </p:attrNameLst>
                                      </p:cBhvr>
                                      <p:to>
                                        <p:strVal val="visible"/>
                                      </p:to>
                                    </p:set>
                                    <p:animEffect transition="in" filter="fade">
                                      <p:cBhvr>
                                        <p:cTn id="107"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3" grpId="0" animBg="1"/>
      <p:bldP spid="93" grpId="1" animBg="1"/>
      <p:bldP spid="92" grpId="0" animBg="1"/>
      <p:bldP spid="92" grpId="1" animBg="1"/>
      <p:bldP spid="91" grpId="0" animBg="1"/>
      <p:bldP spid="91" grpId="1" animBg="1"/>
      <p:bldP spid="90" grpId="0" animBg="1"/>
      <p:bldP spid="90" grpId="1" animBg="1"/>
      <p:bldP spid="55" grpId="0" animBg="1"/>
      <p:bldP spid="55" grpId="1" animBg="1"/>
      <p:bldP spid="12" grpId="0" animBg="1"/>
      <p:bldP spid="12" grpId="1" animBg="1"/>
      <p:bldP spid="35" grpId="0" animBg="1"/>
      <p:bldP spid="75" grpId="0"/>
      <p:bldP spid="124" grpId="0"/>
      <p:bldP spid="125" grpId="0"/>
      <p:bldP spid="126" grpId="0"/>
      <p:bldP spid="1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468242319"/>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76100"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4129433214"/>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76101" name="Equation" r:id="rId6" imgW="736600" imgH="215900" progId="Equation.3">
                  <p:embed/>
                </p:oleObj>
              </mc:Choice>
              <mc:Fallback>
                <p:oleObj name="Equation" r:id="rId6" imgW="736600" imgH="215900" progId="Equation.3">
                  <p:embed/>
                  <p:pic>
                    <p:nvPicPr>
                      <p:cNvPr id="0" name=""/>
                      <p:cNvPicPr/>
                      <p:nvPr/>
                    </p:nvPicPr>
                    <p:blipFill>
                      <a:blip r:embed="rId7"/>
                      <a:stretch>
                        <a:fillRect/>
                      </a:stretch>
                    </p:blipFill>
                    <p:spPr>
                      <a:xfrm>
                        <a:off x="94241" y="886089"/>
                        <a:ext cx="1216025" cy="357187"/>
                      </a:xfrm>
                      <a:prstGeom prst="rect">
                        <a:avLst/>
                      </a:prstGeom>
                    </p:spPr>
                  </p:pic>
                </p:oleObj>
              </mc:Fallback>
            </mc:AlternateContent>
          </a:graphicData>
        </a:graphic>
      </p:graphicFrame>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sp>
        <p:nvSpPr>
          <p:cNvPr id="71" name="TextBox 70"/>
          <p:cNvSpPr txBox="1"/>
          <p:nvPr/>
        </p:nvSpPr>
        <p:spPr>
          <a:xfrm>
            <a:off x="2646431" y="1667476"/>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95" name="TextBox 94"/>
          <p:cNvSpPr txBox="1"/>
          <p:nvPr/>
        </p:nvSpPr>
        <p:spPr>
          <a:xfrm>
            <a:off x="3179807" y="1673826"/>
            <a:ext cx="285181" cy="276999"/>
          </a:xfrm>
          <a:prstGeom prst="rect">
            <a:avLst/>
          </a:prstGeom>
          <a:noFill/>
        </p:spPr>
        <p:txBody>
          <a:bodyPr wrap="square" rtlCol="0">
            <a:spAutoFit/>
          </a:bodyPr>
          <a:lstStyle/>
          <a:p>
            <a:pPr algn="ctr"/>
            <a:r>
              <a:rPr lang="en-US" sz="1200" dirty="0" smtClean="0">
                <a:latin typeface="Times New Roman"/>
                <a:cs typeface="Times New Roman"/>
              </a:rPr>
              <a:t>=</a:t>
            </a:r>
            <a:endParaRPr lang="en-US" sz="1200" dirty="0">
              <a:latin typeface="Times New Roman"/>
              <a:cs typeface="Times New Roman"/>
            </a:endParaRPr>
          </a:p>
        </p:txBody>
      </p:sp>
      <p:sp>
        <p:nvSpPr>
          <p:cNvPr id="98" name="Rectangle 97"/>
          <p:cNvSpPr/>
          <p:nvPr/>
        </p:nvSpPr>
        <p:spPr bwMode="auto">
          <a:xfrm>
            <a:off x="2877594" y="1298817"/>
            <a:ext cx="36725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bg1"/>
                </a:solidFill>
                <a:effectLst/>
                <a:latin typeface="Times New Roman"/>
                <a:cs typeface="Times New Roman"/>
              </a:rPr>
              <a:t>w</a:t>
            </a:r>
            <a:r>
              <a:rPr kumimoji="0" lang="en-US" sz="1200" b="1" u="none" strike="noStrike" cap="none" normalizeH="0" baseline="-25000" dirty="0" smtClean="0">
                <a:ln>
                  <a:noFill/>
                </a:ln>
                <a:solidFill>
                  <a:schemeClr val="bg1"/>
                </a:solidFill>
                <a:effectLst/>
                <a:latin typeface="Times New Roman"/>
                <a:cs typeface="Times New Roman"/>
              </a:rPr>
              <a:t>0</a:t>
            </a:r>
          </a:p>
        </p:txBody>
      </p:sp>
      <p:sp>
        <p:nvSpPr>
          <p:cNvPr id="99" name="Rectangle 98"/>
          <p:cNvSpPr/>
          <p:nvPr/>
        </p:nvSpPr>
        <p:spPr bwMode="auto">
          <a:xfrm>
            <a:off x="3426888" y="1296121"/>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grpSp>
        <p:nvGrpSpPr>
          <p:cNvPr id="5" name="Group 4"/>
          <p:cNvGrpSpPr/>
          <p:nvPr/>
        </p:nvGrpSpPr>
        <p:grpSpPr>
          <a:xfrm>
            <a:off x="2362438" y="1296121"/>
            <a:ext cx="334643" cy="662134"/>
            <a:chOff x="3011807" y="4802759"/>
            <a:chExt cx="334643" cy="662134"/>
          </a:xfrm>
        </p:grpSpPr>
        <p:sp>
          <p:nvSpPr>
            <p:cNvPr id="89" name="Rectangle 88"/>
            <p:cNvSpPr/>
            <p:nvPr/>
          </p:nvSpPr>
          <p:spPr bwMode="auto">
            <a:xfrm>
              <a:off x="3011807" y="4802759"/>
              <a:ext cx="334643" cy="334391"/>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x</a:t>
              </a:r>
              <a:r>
                <a:rPr kumimoji="0" lang="en-US" sz="1200" b="1" u="none" strike="noStrike" cap="none" normalizeH="0" baseline="-25000" dirty="0" smtClean="0">
                  <a:ln>
                    <a:noFill/>
                  </a:ln>
                  <a:solidFill>
                    <a:schemeClr val="tx1"/>
                  </a:solidFill>
                  <a:effectLst/>
                  <a:latin typeface="Times New Roman"/>
                  <a:cs typeface="Times New Roman"/>
                </a:rPr>
                <a:t>1</a:t>
              </a:r>
            </a:p>
          </p:txBody>
        </p:sp>
        <p:sp>
          <p:nvSpPr>
            <p:cNvPr id="100" name="Rectangle 99"/>
            <p:cNvSpPr/>
            <p:nvPr/>
          </p:nvSpPr>
          <p:spPr bwMode="auto">
            <a:xfrm>
              <a:off x="3011807" y="5137150"/>
              <a:ext cx="334643" cy="327743"/>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rgbClr val="FFFFFF"/>
                  </a:solidFill>
                  <a:effectLst/>
                  <a:latin typeface="Times New Roman"/>
                  <a:cs typeface="Times New Roman"/>
                </a:rPr>
                <a:t>x</a:t>
              </a:r>
              <a:r>
                <a:rPr kumimoji="0" lang="en-US" sz="1200" b="1" u="none" strike="noStrike" cap="none" normalizeH="0" baseline="-25000" dirty="0" smtClean="0">
                  <a:ln>
                    <a:noFill/>
                  </a:ln>
                  <a:solidFill>
                    <a:srgbClr val="FFFFFF"/>
                  </a:solidFill>
                  <a:effectLst/>
                  <a:latin typeface="Times New Roman"/>
                  <a:cs typeface="Times New Roman"/>
                </a:rPr>
                <a:t>2</a:t>
              </a:r>
            </a:p>
          </p:txBody>
        </p:sp>
      </p:grpSp>
      <p:grpSp>
        <p:nvGrpSpPr>
          <p:cNvPr id="111" name="Group 110"/>
          <p:cNvGrpSpPr/>
          <p:nvPr/>
        </p:nvGrpSpPr>
        <p:grpSpPr>
          <a:xfrm>
            <a:off x="898663" y="1334455"/>
            <a:ext cx="443626" cy="411225"/>
            <a:chOff x="898663" y="1334455"/>
            <a:chExt cx="443626" cy="411225"/>
          </a:xfrm>
        </p:grpSpPr>
        <p:sp>
          <p:nvSpPr>
            <p:cNvPr id="112" name="Rectangle 111"/>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14" name="Group 113"/>
          <p:cNvGrpSpPr/>
          <p:nvPr/>
        </p:nvGrpSpPr>
        <p:grpSpPr>
          <a:xfrm>
            <a:off x="7896495" y="1619503"/>
            <a:ext cx="579497" cy="369332"/>
            <a:chOff x="6366719" y="2492739"/>
            <a:chExt cx="579497" cy="369332"/>
          </a:xfrm>
        </p:grpSpPr>
        <p:sp>
          <p:nvSpPr>
            <p:cNvPr id="115" name="Rectangle 11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TextBox 11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17" name="Group 116"/>
          <p:cNvGrpSpPr/>
          <p:nvPr/>
        </p:nvGrpSpPr>
        <p:grpSpPr>
          <a:xfrm>
            <a:off x="3743715" y="1886802"/>
            <a:ext cx="381695" cy="306340"/>
            <a:chOff x="4331771" y="1922449"/>
            <a:chExt cx="381695" cy="306340"/>
          </a:xfrm>
        </p:grpSpPr>
        <p:sp>
          <p:nvSpPr>
            <p:cNvPr id="118" name="Rectangle 11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9" name="Object 118"/>
            <p:cNvGraphicFramePr>
              <a:graphicFrameLocks noChangeAspect="1"/>
            </p:cNvGraphicFramePr>
            <p:nvPr>
              <p:extLst>
                <p:ext uri="{D42A27DB-BD31-4B8C-83A1-F6EECF244321}">
                  <p14:modId xmlns:p14="http://schemas.microsoft.com/office/powerpoint/2010/main" val="46411064"/>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76102"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06706" y="1941451"/>
                          <a:ext cx="242888" cy="287338"/>
                        </a:xfrm>
                        <a:prstGeom prst="rect">
                          <a:avLst/>
                        </a:prstGeom>
                      </p:spPr>
                    </p:pic>
                  </p:oleObj>
                </mc:Fallback>
              </mc:AlternateContent>
            </a:graphicData>
          </a:graphic>
        </p:graphicFrame>
      </p:grpSp>
      <p:grpSp>
        <p:nvGrpSpPr>
          <p:cNvPr id="120" name="Group 119"/>
          <p:cNvGrpSpPr/>
          <p:nvPr/>
        </p:nvGrpSpPr>
        <p:grpSpPr>
          <a:xfrm>
            <a:off x="3735413" y="697369"/>
            <a:ext cx="579497" cy="369332"/>
            <a:chOff x="4308681" y="720459"/>
            <a:chExt cx="579497" cy="369332"/>
          </a:xfrm>
        </p:grpSpPr>
        <p:sp>
          <p:nvSpPr>
            <p:cNvPr id="121" name="Rectangle 120"/>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23" name="Group 122"/>
          <p:cNvGrpSpPr/>
          <p:nvPr/>
        </p:nvGrpSpPr>
        <p:grpSpPr>
          <a:xfrm>
            <a:off x="3737835" y="706799"/>
            <a:ext cx="855247" cy="369332"/>
            <a:chOff x="4316523" y="1124426"/>
            <a:chExt cx="855247" cy="369332"/>
          </a:xfrm>
        </p:grpSpPr>
        <p:sp>
          <p:nvSpPr>
            <p:cNvPr id="124" name="Rectangle 123"/>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rgbClr val="FFFFFF"/>
                  </a:solidFill>
                  <a:latin typeface="Times New Roman"/>
                  <a:cs typeface="Times New Roman"/>
                </a:rPr>
                <a:t>2</a:t>
              </a:r>
              <a:endParaRPr lang="en-US" baseline="-25000" dirty="0">
                <a:solidFill>
                  <a:srgbClr val="FFFFFF"/>
                </a:solidFill>
                <a:latin typeface="Times New Roman"/>
                <a:cs typeface="Times New Roman"/>
              </a:endParaRPr>
            </a:p>
          </p:txBody>
        </p:sp>
      </p:grpSp>
      <p:grpSp>
        <p:nvGrpSpPr>
          <p:cNvPr id="126" name="Group 125"/>
          <p:cNvGrpSpPr/>
          <p:nvPr/>
        </p:nvGrpSpPr>
        <p:grpSpPr>
          <a:xfrm>
            <a:off x="3745313" y="1841646"/>
            <a:ext cx="1137470" cy="354013"/>
            <a:chOff x="3901573" y="2192051"/>
            <a:chExt cx="1137470" cy="354013"/>
          </a:xfrm>
        </p:grpSpPr>
        <p:sp>
          <p:nvSpPr>
            <p:cNvPr id="127" name="Rectangle 126"/>
            <p:cNvSpPr/>
            <p:nvPr/>
          </p:nvSpPr>
          <p:spPr>
            <a:xfrm>
              <a:off x="3901573" y="2233118"/>
              <a:ext cx="1137470" cy="31294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28" name="Object 127"/>
            <p:cNvGraphicFramePr>
              <a:graphicFrameLocks noChangeAspect="1"/>
            </p:cNvGraphicFramePr>
            <p:nvPr>
              <p:extLst>
                <p:ext uri="{D42A27DB-BD31-4B8C-83A1-F6EECF244321}">
                  <p14:modId xmlns:p14="http://schemas.microsoft.com/office/powerpoint/2010/main" val="1045971602"/>
                </p:ext>
              </p:extLst>
            </p:nvPr>
          </p:nvGraphicFramePr>
          <p:xfrm>
            <a:off x="3978593" y="2192051"/>
            <a:ext cx="1060450" cy="354013"/>
          </p:xfrm>
          <a:graphic>
            <a:graphicData uri="http://schemas.openxmlformats.org/presentationml/2006/ole">
              <mc:AlternateContent xmlns:mc="http://schemas.openxmlformats.org/markup-compatibility/2006">
                <mc:Choice xmlns:v="urn:schemas-microsoft-com:vml" Requires="v">
                  <p:oleObj spid="_x0000_s76103" name="Equation" r:id="rId10" imgW="609600" imgH="203200" progId="Equation.3">
                    <p:embed/>
                  </p:oleObj>
                </mc:Choice>
                <mc:Fallback>
                  <p:oleObj name="Equation" r:id="rId10" imgW="609600" imgH="203200" progId="Equation.3">
                    <p:embed/>
                    <p:pic>
                      <p:nvPicPr>
                        <p:cNvPr id="0" name=""/>
                        <p:cNvPicPr/>
                        <p:nvPr/>
                      </p:nvPicPr>
                      <p:blipFill>
                        <a:blip r:embed="rId11"/>
                        <a:stretch>
                          <a:fillRect/>
                        </a:stretch>
                      </p:blipFill>
                      <p:spPr>
                        <a:xfrm>
                          <a:off x="3978593" y="2192051"/>
                          <a:ext cx="1060450" cy="354013"/>
                        </a:xfrm>
                        <a:prstGeom prst="rect">
                          <a:avLst/>
                        </a:prstGeom>
                      </p:spPr>
                    </p:pic>
                  </p:oleObj>
                </mc:Fallback>
              </mc:AlternateContent>
            </a:graphicData>
          </a:graphic>
        </p:graphicFrame>
      </p:grpSp>
      <p:sp>
        <p:nvSpPr>
          <p:cNvPr id="69" name="TextBox 68"/>
          <p:cNvSpPr txBox="1"/>
          <p:nvPr/>
        </p:nvSpPr>
        <p:spPr>
          <a:xfrm>
            <a:off x="5622826" y="2339593"/>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72" name="Rectangle 71"/>
          <p:cNvSpPr/>
          <p:nvPr/>
        </p:nvSpPr>
        <p:spPr bwMode="auto">
          <a:xfrm>
            <a:off x="5452842" y="1957430"/>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sp>
        <p:nvSpPr>
          <p:cNvPr id="7" name="Rectangle 6"/>
          <p:cNvSpPr/>
          <p:nvPr/>
        </p:nvSpPr>
        <p:spPr>
          <a:xfrm>
            <a:off x="1823932" y="5075527"/>
            <a:ext cx="4754603" cy="3308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2785131" y="1298817"/>
            <a:ext cx="560821" cy="1086181"/>
            <a:chOff x="3784307" y="2608584"/>
            <a:chExt cx="560821" cy="1086181"/>
          </a:xfrm>
        </p:grpSpPr>
        <p:sp>
          <p:nvSpPr>
            <p:cNvPr id="76" name="Rectangle 75"/>
            <p:cNvSpPr/>
            <p:nvPr/>
          </p:nvSpPr>
          <p:spPr bwMode="auto">
            <a:xfrm>
              <a:off x="3863689" y="2608584"/>
              <a:ext cx="39578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endParaRPr kumimoji="0" lang="en-US" sz="1200" b="1" u="none" strike="noStrike" cap="none" normalizeH="0" dirty="0" smtClean="0">
                <a:ln>
                  <a:noFill/>
                </a:ln>
                <a:solidFill>
                  <a:schemeClr val="bg1"/>
                </a:solidFill>
                <a:effectLst/>
                <a:latin typeface="Times New Roman"/>
                <a:cs typeface="Times New Roman"/>
              </a:endParaRPr>
            </a:p>
          </p:txBody>
        </p:sp>
        <p:sp>
          <p:nvSpPr>
            <p:cNvPr id="8" name="TextBox 7"/>
            <p:cNvSpPr txBox="1"/>
            <p:nvPr/>
          </p:nvSpPr>
          <p:spPr>
            <a:xfrm>
              <a:off x="3784307" y="2908379"/>
              <a:ext cx="560821" cy="461665"/>
            </a:xfrm>
            <a:prstGeom prst="rect">
              <a:avLst/>
            </a:prstGeom>
            <a:noFill/>
          </p:spPr>
          <p:txBody>
            <a:bodyPr wrap="none" rtlCol="0">
              <a:spAutoFit/>
            </a:bodyPr>
            <a:lstStyle/>
            <a:p>
              <a:pPr algn="ctr"/>
              <a:r>
                <a:rPr lang="en-US" sz="1200" dirty="0" smtClean="0">
                  <a:solidFill>
                    <a:srgbClr val="FFFFFF"/>
                  </a:solidFill>
                  <a:latin typeface="Times New Roman"/>
                  <a:cs typeface="Times New Roman"/>
                </a:rPr>
                <a:t>Gauss</a:t>
              </a:r>
              <a:br>
                <a:rPr lang="en-US" sz="1200" dirty="0" smtClean="0">
                  <a:solidFill>
                    <a:srgbClr val="FFFFFF"/>
                  </a:solidFill>
                  <a:latin typeface="Times New Roman"/>
                  <a:cs typeface="Times New Roman"/>
                </a:rPr>
              </a:br>
              <a:r>
                <a:rPr lang="en-US" sz="1200" dirty="0" smtClean="0">
                  <a:solidFill>
                    <a:srgbClr val="FFFFFF"/>
                  </a:solidFill>
                  <a:latin typeface="Times New Roman"/>
                  <a:cs typeface="Times New Roman"/>
                </a:rPr>
                <a:t>(</a:t>
              </a:r>
              <a:r>
                <a:rPr lang="en-US" sz="1200" i="1" dirty="0" smtClean="0">
                  <a:solidFill>
                    <a:srgbClr val="FFFFFF"/>
                  </a:solidFill>
                  <a:latin typeface="Times New Roman"/>
                  <a:cs typeface="Times New Roman"/>
                </a:rPr>
                <a:t>w</a:t>
              </a:r>
              <a:r>
                <a:rPr lang="en-US" sz="1200" baseline="-25000" dirty="0" smtClean="0">
                  <a:solidFill>
                    <a:srgbClr val="FFFFFF"/>
                  </a:solidFill>
                  <a:latin typeface="Times New Roman"/>
                  <a:cs typeface="Times New Roman"/>
                </a:rPr>
                <a:t>0</a:t>
              </a:r>
              <a:r>
                <a:rPr lang="en-US" sz="1200" dirty="0" smtClean="0">
                  <a:solidFill>
                    <a:srgbClr val="FFFFFF"/>
                  </a:solidFill>
                  <a:latin typeface="Times New Roman"/>
                  <a:cs typeface="Times New Roman"/>
                </a:rPr>
                <a:t>)</a:t>
              </a:r>
              <a:endParaRPr lang="en-US" sz="1200" dirty="0">
                <a:solidFill>
                  <a:srgbClr val="FFFFFF"/>
                </a:solidFill>
                <a:latin typeface="Times New Roman"/>
                <a:cs typeface="Times New Roman"/>
              </a:endParaRPr>
            </a:p>
          </p:txBody>
        </p:sp>
      </p:grpSp>
      <p:grpSp>
        <p:nvGrpSpPr>
          <p:cNvPr id="77" name="Group 76"/>
          <p:cNvGrpSpPr/>
          <p:nvPr/>
        </p:nvGrpSpPr>
        <p:grpSpPr>
          <a:xfrm>
            <a:off x="5802094" y="1954200"/>
            <a:ext cx="560821" cy="1086181"/>
            <a:chOff x="3784307" y="2608584"/>
            <a:chExt cx="560821" cy="1086181"/>
          </a:xfrm>
        </p:grpSpPr>
        <p:sp>
          <p:nvSpPr>
            <p:cNvPr id="78" name="Rectangle 77"/>
            <p:cNvSpPr/>
            <p:nvPr/>
          </p:nvSpPr>
          <p:spPr bwMode="auto">
            <a:xfrm>
              <a:off x="3863689" y="2608584"/>
              <a:ext cx="39578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endParaRPr kumimoji="0" lang="en-US" sz="1200" b="1" u="none" strike="noStrike" cap="none" normalizeH="0" dirty="0" smtClean="0">
                <a:ln>
                  <a:noFill/>
                </a:ln>
                <a:solidFill>
                  <a:schemeClr val="bg1"/>
                </a:solidFill>
                <a:effectLst/>
                <a:latin typeface="Times New Roman"/>
                <a:cs typeface="Times New Roman"/>
              </a:endParaRPr>
            </a:p>
          </p:txBody>
        </p:sp>
        <p:sp>
          <p:nvSpPr>
            <p:cNvPr id="79" name="TextBox 78"/>
            <p:cNvSpPr txBox="1"/>
            <p:nvPr/>
          </p:nvSpPr>
          <p:spPr>
            <a:xfrm>
              <a:off x="3784307" y="2908379"/>
              <a:ext cx="560821" cy="461665"/>
            </a:xfrm>
            <a:prstGeom prst="rect">
              <a:avLst/>
            </a:prstGeom>
            <a:noFill/>
          </p:spPr>
          <p:txBody>
            <a:bodyPr wrap="none" rtlCol="0">
              <a:spAutoFit/>
            </a:bodyPr>
            <a:lstStyle/>
            <a:p>
              <a:pPr algn="ctr"/>
              <a:r>
                <a:rPr lang="en-US" sz="1200" dirty="0" smtClean="0">
                  <a:solidFill>
                    <a:srgbClr val="FFFFFF"/>
                  </a:solidFill>
                  <a:latin typeface="Times New Roman"/>
                  <a:cs typeface="Times New Roman"/>
                </a:rPr>
                <a:t>Gauss</a:t>
              </a:r>
              <a:br>
                <a:rPr lang="en-US" sz="1200" dirty="0" smtClean="0">
                  <a:solidFill>
                    <a:srgbClr val="FFFFFF"/>
                  </a:solidFill>
                  <a:latin typeface="Times New Roman"/>
                  <a:cs typeface="Times New Roman"/>
                </a:rPr>
              </a:br>
              <a:r>
                <a:rPr lang="en-US" sz="1200" dirty="0" smtClean="0">
                  <a:solidFill>
                    <a:srgbClr val="FFFFFF"/>
                  </a:solidFill>
                  <a:latin typeface="Times New Roman"/>
                  <a:cs typeface="Times New Roman"/>
                </a:rPr>
                <a:t>(</a:t>
              </a:r>
              <a:r>
                <a:rPr lang="en-US" sz="1200" i="1" dirty="0" smtClean="0">
                  <a:solidFill>
                    <a:srgbClr val="FFFFFF"/>
                  </a:solidFill>
                  <a:latin typeface="Times New Roman"/>
                  <a:cs typeface="Times New Roman"/>
                </a:rPr>
                <a:t>w</a:t>
              </a:r>
              <a:r>
                <a:rPr lang="en-US" sz="1200" baseline="-25000" dirty="0" smtClean="0">
                  <a:solidFill>
                    <a:srgbClr val="FFFFFF"/>
                  </a:solidFill>
                  <a:latin typeface="Times New Roman"/>
                  <a:cs typeface="Times New Roman"/>
                </a:rPr>
                <a:t>1</a:t>
              </a:r>
              <a:r>
                <a:rPr lang="en-US" sz="1200" dirty="0" smtClean="0">
                  <a:solidFill>
                    <a:srgbClr val="FFFFFF"/>
                  </a:solidFill>
                  <a:latin typeface="Times New Roman"/>
                  <a:cs typeface="Times New Roman"/>
                </a:rPr>
                <a:t>)</a:t>
              </a:r>
              <a:endParaRPr lang="en-US" sz="1200" dirty="0">
                <a:solidFill>
                  <a:srgbClr val="FFFFFF"/>
                </a:solidFill>
                <a:latin typeface="Times New Roman"/>
                <a:cs typeface="Times New Roman"/>
              </a:endParaRPr>
            </a:p>
          </p:txBody>
        </p:sp>
      </p:grpSp>
      <p:sp>
        <p:nvSpPr>
          <p:cNvPr id="55" name="Content Placeholder 2"/>
          <p:cNvSpPr>
            <a:spLocks noGrp="1"/>
          </p:cNvSpPr>
          <p:nvPr>
            <p:ph idx="1"/>
          </p:nvPr>
        </p:nvSpPr>
        <p:spPr>
          <a:xfrm>
            <a:off x="553962" y="3713590"/>
            <a:ext cx="8229600" cy="2913501"/>
          </a:xfrm>
        </p:spPr>
        <p:txBody>
          <a:bodyPr>
            <a:normAutofit lnSpcReduction="10000"/>
          </a:bodyPr>
          <a:lstStyle/>
          <a:p>
            <a:r>
              <a:rPr lang="en-US" sz="2000" dirty="0" smtClean="0"/>
              <a:t>Cannot use Gaussian error as we have no bound on </a:t>
            </a:r>
            <a:br>
              <a:rPr lang="en-US" sz="2000" dirty="0" smtClean="0"/>
            </a:br>
            <a:r>
              <a:rPr lang="en-US" sz="2000" i="1" dirty="0" smtClean="0">
                <a:latin typeface="Times New Roman"/>
                <a:cs typeface="Times New Roman"/>
              </a:rPr>
              <a:t>d</a:t>
            </a:r>
            <a:r>
              <a:rPr lang="en-US" sz="2000" dirty="0">
                <a:latin typeface="Times New Roman"/>
                <a:cs typeface="Times New Roman"/>
              </a:rPr>
              <a:t>(Gauss(</a:t>
            </a:r>
            <a:r>
              <a:rPr lang="en-US" sz="2000" i="1" dirty="0">
                <a:latin typeface="Times New Roman"/>
                <a:cs typeface="Times New Roman"/>
              </a:rPr>
              <a:t>w</a:t>
            </a:r>
            <a:r>
              <a:rPr lang="en-US" sz="2000" baseline="-25000" dirty="0">
                <a:latin typeface="Times New Roman"/>
                <a:cs typeface="Times New Roman"/>
              </a:rPr>
              <a:t>0</a:t>
            </a:r>
            <a:r>
              <a:rPr lang="en-US" sz="2000" dirty="0">
                <a:latin typeface="Times New Roman"/>
                <a:cs typeface="Times New Roman"/>
              </a:rPr>
              <a:t>), Gauss(</a:t>
            </a:r>
            <a:r>
              <a:rPr lang="en-US" sz="2000" i="1" dirty="0">
                <a:latin typeface="Times New Roman"/>
                <a:cs typeface="Times New Roman"/>
              </a:rPr>
              <a:t>w</a:t>
            </a:r>
            <a:r>
              <a:rPr lang="en-US" sz="2000" baseline="-25000" dirty="0">
                <a:latin typeface="Times New Roman"/>
                <a:cs typeface="Times New Roman"/>
              </a:rPr>
              <a:t>1</a:t>
            </a:r>
            <a:r>
              <a:rPr lang="en-US" sz="2000" dirty="0">
                <a:latin typeface="Times New Roman"/>
                <a:cs typeface="Times New Roman"/>
              </a:rPr>
              <a:t>)</a:t>
            </a:r>
            <a:r>
              <a:rPr lang="en-US" sz="2000" dirty="0" smtClean="0">
                <a:latin typeface="Times New Roman"/>
                <a:cs typeface="Times New Roman"/>
              </a:rPr>
              <a:t>)</a:t>
            </a:r>
            <a:endParaRPr lang="en-US" sz="2000" dirty="0" smtClean="0"/>
          </a:p>
          <a:p>
            <a:r>
              <a:rPr lang="en-US" sz="2000" dirty="0" smtClean="0"/>
              <a:t>Recent </a:t>
            </a:r>
            <a:r>
              <a:rPr lang="en-US" sz="2000" dirty="0" smtClean="0"/>
              <a:t>Results of </a:t>
            </a:r>
            <a:r>
              <a:rPr lang="en-US" sz="1200" dirty="0" smtClean="0"/>
              <a:t>[DöttlingMüller-Quade13, MicciancioPeikert13] </a:t>
            </a:r>
            <a:br>
              <a:rPr lang="en-US" sz="1200" dirty="0" smtClean="0"/>
            </a:br>
            <a:r>
              <a:rPr lang="en-US" sz="2000" dirty="0" smtClean="0"/>
              <a:t>show security of LWE with error drawn uniformly from an </a:t>
            </a:r>
            <a:r>
              <a:rPr lang="en-US" sz="2000" dirty="0" smtClean="0"/>
              <a:t>interval</a:t>
            </a:r>
          </a:p>
          <a:p>
            <a:r>
              <a:rPr lang="en-US" sz="2000" dirty="0" smtClean="0"/>
              <a:t>We’ll split up </a:t>
            </a:r>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into blocks of the appropriate size and </a:t>
            </a:r>
            <a:br>
              <a:rPr lang="en-US" sz="2000" dirty="0" smtClean="0"/>
            </a:br>
            <a:r>
              <a:rPr lang="en-US" sz="2000" dirty="0" smtClean="0"/>
              <a:t>add these blocks to each sample as error term</a:t>
            </a:r>
            <a:endParaRPr lang="en-US" sz="2000" dirty="0" smtClean="0"/>
          </a:p>
          <a:p>
            <a:r>
              <a:rPr lang="en-US" sz="2000" dirty="0" smtClean="0"/>
              <a:t>Thus, </a:t>
            </a: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Ax</a:t>
            </a:r>
            <a:r>
              <a:rPr lang="en-US" sz="2000" dirty="0" smtClean="0">
                <a:latin typeface="Times New Roman"/>
                <a:cs typeface="Times New Roman"/>
              </a:rPr>
              <a:t>, </a:t>
            </a:r>
            <a:r>
              <a:rPr lang="en-US" sz="2000" i="1" dirty="0" smtClean="0">
                <a:latin typeface="Times New Roman"/>
                <a:cs typeface="Times New Roman"/>
              </a:rPr>
              <a:t>Ax</a:t>
            </a:r>
            <a:r>
              <a:rPr lang="en-US" sz="2000" dirty="0" smtClean="0">
                <a:latin typeface="Times New Roman"/>
                <a:cs typeface="Times New Roman"/>
              </a:rPr>
              <a:t> + </a:t>
            </a:r>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latin typeface="Times New Roman"/>
                <a:cs typeface="Times New Roman"/>
              </a:rPr>
              <a:t>) = </a:t>
            </a: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latin typeface="Times New Roman"/>
                <a:cs typeface="Times New Roman"/>
              </a:rPr>
              <a:t>) &lt;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i="1" baseline="-25000" dirty="0" smtClean="0">
              <a:latin typeface="Times New Roman"/>
              <a:cs typeface="Times New Roman"/>
            </a:endParaRPr>
          </a:p>
          <a:p>
            <a:r>
              <a:rPr lang="en-US" sz="2000" dirty="0" smtClean="0"/>
              <a:t>Unlikely to find decoding algorithm for arbitrary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i="1" baseline="-25000" dirty="0" smtClean="0">
              <a:latin typeface="Times New Roman"/>
              <a:cs typeface="Times New Roman"/>
            </a:endParaRPr>
          </a:p>
          <a:p>
            <a:pPr marL="457200" lvl="1" indent="0">
              <a:buNone/>
            </a:pPr>
            <a:r>
              <a:rPr lang="en-US" sz="1600" dirty="0" smtClean="0"/>
              <a:t>(for example, decoding a random linear code is NP-Hard in worst case)</a:t>
            </a:r>
            <a:endParaRPr lang="en-US" sz="2000" i="1" baseline="-25000" dirty="0" smtClean="0"/>
          </a:p>
          <a:p>
            <a:endParaRPr lang="en-US" sz="2000" dirty="0"/>
          </a:p>
          <a:p>
            <a:pPr marL="0" indent="0">
              <a:buNone/>
            </a:pPr>
            <a:endParaRPr lang="en-US" sz="2000" dirty="0"/>
          </a:p>
        </p:txBody>
      </p:sp>
      <p:sp>
        <p:nvSpPr>
          <p:cNvPr id="56" name="Rectangle 55"/>
          <p:cNvSpPr/>
          <p:nvPr/>
        </p:nvSpPr>
        <p:spPr bwMode="auto">
          <a:xfrm>
            <a:off x="5886916" y="1948581"/>
            <a:ext cx="36725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bg1"/>
                </a:solidFill>
                <a:effectLst/>
                <a:latin typeface="Times New Roman"/>
                <a:cs typeface="Times New Roman"/>
              </a:rPr>
              <a:t>w</a:t>
            </a:r>
            <a:r>
              <a:rPr kumimoji="0" lang="en-US" sz="1200" b="1" u="none" strike="noStrike" cap="none" normalizeH="0" baseline="-25000" dirty="0" smtClean="0">
                <a:ln>
                  <a:noFill/>
                </a:ln>
                <a:solidFill>
                  <a:schemeClr val="bg1"/>
                </a:solidFill>
                <a:effectLst/>
                <a:latin typeface="Times New Roman"/>
                <a:cs typeface="Times New Roman"/>
              </a:rPr>
              <a:t>1</a:t>
            </a:r>
          </a:p>
        </p:txBody>
      </p:sp>
      <p:sp>
        <p:nvSpPr>
          <p:cNvPr id="57" name="Rectangle 56"/>
          <p:cNvSpPr/>
          <p:nvPr/>
        </p:nvSpPr>
        <p:spPr bwMode="auto">
          <a:xfrm>
            <a:off x="1652500" y="1298294"/>
            <a:ext cx="587318"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endParaRPr kumimoji="0" lang="en-US" sz="1200" b="1" u="none" strike="noStrike" cap="none" normalizeH="0" baseline="-25000" dirty="0" smtClean="0">
              <a:ln>
                <a:noFill/>
              </a:ln>
              <a:solidFill>
                <a:schemeClr val="tx1"/>
              </a:solidFill>
              <a:effectLst/>
              <a:latin typeface="Times New Roman"/>
              <a:cs typeface="Times New Roman"/>
            </a:endParaRPr>
          </a:p>
        </p:txBody>
      </p:sp>
    </p:spTree>
    <p:extLst>
      <p:ext uri="{BB962C8B-B14F-4D97-AF65-F5344CB8AC3E}">
        <p14:creationId xmlns:p14="http://schemas.microsoft.com/office/powerpoint/2010/main" val="239286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500"/>
                                        <p:tgtEl>
                                          <p:spTgt spid="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xEl>
                                              <p:pRg st="1" end="1"/>
                                            </p:txEl>
                                          </p:spTgt>
                                        </p:tgtEl>
                                        <p:attrNameLst>
                                          <p:attrName>style.visibility</p:attrName>
                                        </p:attrNameLst>
                                      </p:cBhvr>
                                      <p:to>
                                        <p:strVal val="visible"/>
                                      </p:to>
                                    </p:set>
                                    <p:animEffect transition="in" filter="fade">
                                      <p:cBhvr>
                                        <p:cTn id="12" dur="500"/>
                                        <p:tgtEl>
                                          <p:spTgt spid="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xEl>
                                              <p:pRg st="2" end="2"/>
                                            </p:txEl>
                                          </p:spTgt>
                                        </p:tgtEl>
                                        <p:attrNameLst>
                                          <p:attrName>style.visibility</p:attrName>
                                        </p:attrNameLst>
                                      </p:cBhvr>
                                      <p:to>
                                        <p:strVal val="visible"/>
                                      </p:to>
                                    </p:set>
                                    <p:animEffect transition="in" filter="fade">
                                      <p:cBhvr>
                                        <p:cTn id="17" dur="500"/>
                                        <p:tgtEl>
                                          <p:spTgt spid="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77"/>
                                        </p:tgtEl>
                                      </p:cBhvr>
                                    </p:animEffect>
                                    <p:set>
                                      <p:cBhvr>
                                        <p:cTn id="25" dur="1" fill="hold">
                                          <p:stCondLst>
                                            <p:cond delay="499"/>
                                          </p:stCondLst>
                                        </p:cTn>
                                        <p:tgtEl>
                                          <p:spTgt spid="77"/>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8"/>
                                        </p:tgtEl>
                                        <p:attrNameLst>
                                          <p:attrName>style.visibility</p:attrName>
                                        </p:attrNameLst>
                                      </p:cBhvr>
                                      <p:to>
                                        <p:strVal val="visible"/>
                                      </p:to>
                                    </p:set>
                                    <p:animEffect transition="in" filter="fade">
                                      <p:cBhvr>
                                        <p:cTn id="29" dur="500"/>
                                        <p:tgtEl>
                                          <p:spTgt spid="9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5">
                                            <p:txEl>
                                              <p:pRg st="3" end="3"/>
                                            </p:txEl>
                                          </p:spTgt>
                                        </p:tgtEl>
                                        <p:attrNameLst>
                                          <p:attrName>style.visibility</p:attrName>
                                        </p:attrNameLst>
                                      </p:cBhvr>
                                      <p:to>
                                        <p:strVal val="visible"/>
                                      </p:to>
                                    </p:set>
                                    <p:animEffect transition="in" filter="fade">
                                      <p:cBhvr>
                                        <p:cTn id="37" dur="500"/>
                                        <p:tgtEl>
                                          <p:spTgt spid="5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5">
                                            <p:txEl>
                                              <p:pRg st="4" end="4"/>
                                            </p:txEl>
                                          </p:spTgt>
                                        </p:tgtEl>
                                        <p:attrNameLst>
                                          <p:attrName>style.visibility</p:attrName>
                                        </p:attrNameLst>
                                      </p:cBhvr>
                                      <p:to>
                                        <p:strVal val="visible"/>
                                      </p:to>
                                    </p:set>
                                    <p:animEffect transition="in" filter="fade">
                                      <p:cBhvr>
                                        <p:cTn id="42" dur="500"/>
                                        <p:tgtEl>
                                          <p:spTgt spid="55">
                                            <p:txEl>
                                              <p:pRg st="4" end="4"/>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5">
                                            <p:txEl>
                                              <p:pRg st="5" end="5"/>
                                            </p:txEl>
                                          </p:spTgt>
                                        </p:tgtEl>
                                        <p:attrNameLst>
                                          <p:attrName>style.visibility</p:attrName>
                                        </p:attrNameLst>
                                      </p:cBhvr>
                                      <p:to>
                                        <p:strVal val="visible"/>
                                      </p:to>
                                    </p:set>
                                    <p:animEffect transition="in" filter="fade">
                                      <p:cBhvr>
                                        <p:cTn id="45" dur="500"/>
                                        <p:tgtEl>
                                          <p:spTgt spid="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55" grpId="0" build="p"/>
      <p:bldP spid="5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295"/>
            <a:ext cx="8229600" cy="1143000"/>
          </a:xfrm>
        </p:spPr>
        <p:txBody>
          <a:bodyPr/>
          <a:lstStyle/>
          <a:p>
            <a:r>
              <a:rPr lang="en-US" dirty="0" smtClean="0"/>
              <a:t>Decoding algorithm for small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3" name="Content Placeholder 2"/>
          <p:cNvSpPr>
            <a:spLocks noGrp="1"/>
          </p:cNvSpPr>
          <p:nvPr>
            <p:ph idx="1"/>
          </p:nvPr>
        </p:nvSpPr>
        <p:spPr>
          <a:xfrm>
            <a:off x="423795" y="4375642"/>
            <a:ext cx="4864100" cy="2402840"/>
          </a:xfrm>
        </p:spPr>
        <p:txBody>
          <a:bodyPr>
            <a:normAutofit fontScale="92500"/>
          </a:bodyPr>
          <a:lstStyle/>
          <a:p>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t> and </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only differ in a few locations</a:t>
            </a:r>
            <a:endParaRPr lang="en-US" sz="2000" i="1" baseline="-25000" dirty="0" smtClean="0">
              <a:latin typeface="Times New Roman"/>
              <a:cs typeface="Times New Roman"/>
            </a:endParaRPr>
          </a:p>
          <a:p>
            <a:r>
              <a:rPr lang="en-US" sz="2000" dirty="0" smtClean="0">
                <a:solidFill>
                  <a:schemeClr val="bg1"/>
                </a:solidFill>
              </a:rPr>
              <a:t>Select </a:t>
            </a:r>
            <a:r>
              <a:rPr lang="en-US" sz="2000" i="1" dirty="0" smtClean="0">
                <a:solidFill>
                  <a:schemeClr val="bg1"/>
                </a:solidFill>
                <a:latin typeface="Times New Roman"/>
                <a:cs typeface="Times New Roman"/>
              </a:rPr>
              <a:t>n</a:t>
            </a:r>
            <a:r>
              <a:rPr lang="en-US" sz="2000" dirty="0" smtClean="0">
                <a:solidFill>
                  <a:schemeClr val="bg1"/>
                </a:solidFill>
              </a:rPr>
              <a:t> random samples</a:t>
            </a:r>
          </a:p>
          <a:p>
            <a:pPr lvl="1"/>
            <a:r>
              <a:rPr lang="en-US" sz="1800" dirty="0" smtClean="0">
                <a:solidFill>
                  <a:schemeClr val="bg1"/>
                </a:solidFill>
              </a:rPr>
              <a:t>(hopefully, they have no errors)</a:t>
            </a:r>
          </a:p>
          <a:p>
            <a:r>
              <a:rPr lang="en-US" sz="2000" dirty="0" smtClean="0">
                <a:solidFill>
                  <a:schemeClr val="bg1"/>
                </a:solidFill>
              </a:rPr>
              <a:t>Compute </a:t>
            </a:r>
            <a:r>
              <a:rPr lang="en-US" sz="2000" i="1" dirty="0" smtClean="0">
                <a:solidFill>
                  <a:schemeClr val="bg1"/>
                </a:solidFill>
                <a:latin typeface="Times New Roman"/>
                <a:cs typeface="Times New Roman"/>
              </a:rPr>
              <a:t>x</a:t>
            </a:r>
            <a:r>
              <a:rPr lang="en-US" sz="2000" dirty="0" smtClean="0">
                <a:solidFill>
                  <a:schemeClr val="bg1"/>
                </a:solidFill>
              </a:rPr>
              <a:t> using Gaussian elimination on these samples</a:t>
            </a:r>
          </a:p>
          <a:p>
            <a:r>
              <a:rPr lang="en-US" sz="2000" dirty="0" smtClean="0">
                <a:solidFill>
                  <a:schemeClr val="bg1"/>
                </a:solidFill>
              </a:rPr>
              <a:t>Verify correctness of </a:t>
            </a:r>
            <a:r>
              <a:rPr lang="en-US" sz="2000" i="1" dirty="0" smtClean="0">
                <a:solidFill>
                  <a:schemeClr val="bg1"/>
                </a:solidFill>
                <a:latin typeface="Times New Roman"/>
                <a:cs typeface="Times New Roman"/>
              </a:rPr>
              <a:t>x</a:t>
            </a:r>
            <a:r>
              <a:rPr lang="en-US" sz="2000" dirty="0" smtClean="0">
                <a:solidFill>
                  <a:schemeClr val="bg1"/>
                </a:solidFill>
              </a:rPr>
              <a:t> using other samples</a:t>
            </a:r>
          </a:p>
          <a:p>
            <a:r>
              <a:rPr lang="en-US" sz="2000" dirty="0" smtClean="0">
                <a:solidFill>
                  <a:schemeClr val="bg1"/>
                </a:solidFill>
              </a:rPr>
              <a:t>Repeat until successful</a:t>
            </a:r>
            <a:endParaRPr lang="en-US" sz="2000" dirty="0">
              <a:solidFill>
                <a:schemeClr val="bg1"/>
              </a:solidFill>
            </a:endParaRPr>
          </a:p>
        </p:txBody>
      </p:sp>
      <p:sp>
        <p:nvSpPr>
          <p:cNvPr id="22" name="TextBox 21"/>
          <p:cNvSpPr txBox="1"/>
          <p:nvPr/>
        </p:nvSpPr>
        <p:spPr>
          <a:xfrm>
            <a:off x="2724308" y="3920663"/>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25" name="Rectangle 24"/>
          <p:cNvSpPr/>
          <p:nvPr/>
        </p:nvSpPr>
        <p:spPr bwMode="auto">
          <a:xfrm>
            <a:off x="5122205" y="1179576"/>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6" name="TextBox 25"/>
          <p:cNvSpPr txBox="1"/>
          <p:nvPr/>
        </p:nvSpPr>
        <p:spPr>
          <a:xfrm>
            <a:off x="5743055" y="2433206"/>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31" name="Rectangle 30"/>
          <p:cNvSpPr/>
          <p:nvPr/>
        </p:nvSpPr>
        <p:spPr bwMode="auto">
          <a:xfrm>
            <a:off x="5122205" y="1821629"/>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5" name="Group 4"/>
          <p:cNvGrpSpPr/>
          <p:nvPr/>
        </p:nvGrpSpPr>
        <p:grpSpPr>
          <a:xfrm>
            <a:off x="6342225" y="1179576"/>
            <a:ext cx="2188520" cy="3061145"/>
            <a:chOff x="6342225" y="1179576"/>
            <a:chExt cx="2188520" cy="3061145"/>
          </a:xfrm>
        </p:grpSpPr>
        <p:sp>
          <p:nvSpPr>
            <p:cNvPr id="28" name="Rectangle 27"/>
            <p:cNvSpPr/>
            <p:nvPr/>
          </p:nvSpPr>
          <p:spPr bwMode="auto">
            <a:xfrm>
              <a:off x="6574826" y="1179576"/>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32" name="Left Bracket 31"/>
            <p:cNvSpPr/>
            <p:nvPr/>
          </p:nvSpPr>
          <p:spPr>
            <a:xfrm>
              <a:off x="6342225" y="1195910"/>
              <a:ext cx="111682" cy="303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Left Bracket 32"/>
            <p:cNvSpPr/>
            <p:nvPr/>
          </p:nvSpPr>
          <p:spPr>
            <a:xfrm flipH="1">
              <a:off x="8394545" y="1195910"/>
              <a:ext cx="136200" cy="3044811"/>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Rectangle 33"/>
            <p:cNvSpPr/>
            <p:nvPr/>
          </p:nvSpPr>
          <p:spPr bwMode="auto">
            <a:xfrm>
              <a:off x="7638700" y="1179576"/>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1</a:t>
              </a:r>
            </a:p>
          </p:txBody>
        </p:sp>
        <p:sp>
          <p:nvSpPr>
            <p:cNvPr id="35" name="TextBox 34"/>
            <p:cNvSpPr txBox="1"/>
            <p:nvPr/>
          </p:nvSpPr>
          <p:spPr>
            <a:xfrm>
              <a:off x="7334460" y="2509406"/>
              <a:ext cx="304240"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grpSp>
      <p:grpSp>
        <p:nvGrpSpPr>
          <p:cNvPr id="97" name="Group 96"/>
          <p:cNvGrpSpPr/>
          <p:nvPr/>
        </p:nvGrpSpPr>
        <p:grpSpPr>
          <a:xfrm>
            <a:off x="50533" y="1179753"/>
            <a:ext cx="743375" cy="3048000"/>
            <a:chOff x="71289" y="1600200"/>
            <a:chExt cx="743375" cy="3048000"/>
          </a:xfrm>
        </p:grpSpPr>
        <p:sp>
          <p:nvSpPr>
            <p:cNvPr id="98" name="Left Brace 97"/>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TextBox 98"/>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00" name="Group 99"/>
          <p:cNvGrpSpPr/>
          <p:nvPr/>
        </p:nvGrpSpPr>
        <p:grpSpPr>
          <a:xfrm rot="5400000">
            <a:off x="1429523" y="-67634"/>
            <a:ext cx="680845" cy="1752600"/>
            <a:chOff x="133819" y="1600200"/>
            <a:chExt cx="680845" cy="3048000"/>
          </a:xfrm>
        </p:grpSpPr>
        <p:sp>
          <p:nvSpPr>
            <p:cNvPr id="101" name="Left Brace 10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TextBox 101"/>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7" name="Rectangle 26"/>
          <p:cNvSpPr/>
          <p:nvPr/>
        </p:nvSpPr>
        <p:spPr bwMode="auto">
          <a:xfrm>
            <a:off x="893644" y="1195911"/>
            <a:ext cx="1830663" cy="3031666"/>
          </a:xfrm>
          <a:prstGeom prst="rect">
            <a:avLst/>
          </a:prstGeom>
          <a:solidFill>
            <a:srgbClr val="008000"/>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3089589" y="1196087"/>
            <a:ext cx="1830663" cy="3031666"/>
          </a:xfrm>
          <a:prstGeom prst="rect">
            <a:avLst/>
          </a:prstGeom>
          <a:solidFill>
            <a:srgbClr val="008000"/>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Tree>
    <p:extLst>
      <p:ext uri="{BB962C8B-B14F-4D97-AF65-F5344CB8AC3E}">
        <p14:creationId xmlns:p14="http://schemas.microsoft.com/office/powerpoint/2010/main" val="36547000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893644" y="1195911"/>
            <a:ext cx="1830663" cy="3031666"/>
          </a:xfrm>
          <a:prstGeom prst="rect">
            <a:avLst/>
          </a:prstGeom>
          <a:solidFill>
            <a:srgbClr val="008000"/>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7" name="Rectangle 46"/>
          <p:cNvSpPr/>
          <p:nvPr/>
        </p:nvSpPr>
        <p:spPr bwMode="auto">
          <a:xfrm>
            <a:off x="3089589" y="1196087"/>
            <a:ext cx="1830663" cy="3031666"/>
          </a:xfrm>
          <a:prstGeom prst="rect">
            <a:avLst/>
          </a:prstGeom>
          <a:solidFill>
            <a:srgbClr val="008000"/>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 name="Title 1"/>
          <p:cNvSpPr>
            <a:spLocks noGrp="1"/>
          </p:cNvSpPr>
          <p:nvPr>
            <p:ph type="title"/>
          </p:nvPr>
        </p:nvSpPr>
        <p:spPr>
          <a:xfrm>
            <a:off x="457200" y="-200295"/>
            <a:ext cx="8229600" cy="1143000"/>
          </a:xfrm>
        </p:spPr>
        <p:txBody>
          <a:bodyPr/>
          <a:lstStyle/>
          <a:p>
            <a:r>
              <a:rPr lang="en-US" dirty="0" smtClean="0"/>
              <a:t>Decoding algorithm for small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3" name="Content Placeholder 2"/>
          <p:cNvSpPr>
            <a:spLocks noGrp="1"/>
          </p:cNvSpPr>
          <p:nvPr>
            <p:ph idx="1"/>
          </p:nvPr>
        </p:nvSpPr>
        <p:spPr>
          <a:xfrm>
            <a:off x="423795" y="4375642"/>
            <a:ext cx="4864100" cy="2402840"/>
          </a:xfrm>
        </p:spPr>
        <p:txBody>
          <a:bodyPr>
            <a:normAutofit fontScale="92500"/>
          </a:bodyPr>
          <a:lstStyle/>
          <a:p>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t> and </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only differ in a few locations</a:t>
            </a:r>
            <a:endParaRPr lang="en-US" sz="2000" i="1" baseline="-25000" dirty="0" smtClean="0">
              <a:latin typeface="Times New Roman"/>
              <a:cs typeface="Times New Roman"/>
            </a:endParaRPr>
          </a:p>
          <a:p>
            <a:r>
              <a:rPr lang="en-US" sz="2000" dirty="0" smtClean="0"/>
              <a:t>Select </a:t>
            </a:r>
            <a:r>
              <a:rPr lang="en-US" sz="2000" i="1" dirty="0" smtClean="0">
                <a:latin typeface="Times New Roman"/>
                <a:cs typeface="Times New Roman"/>
              </a:rPr>
              <a:t>n</a:t>
            </a:r>
            <a:r>
              <a:rPr lang="en-US" sz="2000" dirty="0" smtClean="0"/>
              <a:t> random samples</a:t>
            </a:r>
          </a:p>
          <a:p>
            <a:pPr lvl="1"/>
            <a:r>
              <a:rPr lang="en-US" sz="1800" dirty="0" smtClean="0"/>
              <a:t>(hopefully, they have no errors)</a:t>
            </a:r>
          </a:p>
          <a:p>
            <a:r>
              <a:rPr lang="en-US" sz="2000" dirty="0" smtClean="0"/>
              <a:t>Solve linear system for </a:t>
            </a:r>
            <a:r>
              <a:rPr lang="en-US" sz="2000" i="1" dirty="0" smtClean="0">
                <a:latin typeface="Times New Roman"/>
                <a:cs typeface="Times New Roman"/>
              </a:rPr>
              <a:t>x</a:t>
            </a:r>
            <a:r>
              <a:rPr lang="en-US" sz="2000" dirty="0" smtClean="0"/>
              <a:t> on these samples</a:t>
            </a:r>
          </a:p>
          <a:p>
            <a:r>
              <a:rPr lang="en-US" sz="2000" dirty="0" smtClean="0"/>
              <a:t>Verify correctness of </a:t>
            </a:r>
            <a:r>
              <a:rPr lang="en-US" sz="2000" i="1" dirty="0" smtClean="0">
                <a:latin typeface="Times New Roman"/>
                <a:cs typeface="Times New Roman"/>
              </a:rPr>
              <a:t>x</a:t>
            </a:r>
            <a:r>
              <a:rPr lang="en-US" sz="2000" dirty="0" smtClean="0"/>
              <a:t> using other samples</a:t>
            </a:r>
          </a:p>
          <a:p>
            <a:r>
              <a:rPr lang="en-US" sz="2000" dirty="0" smtClean="0"/>
              <a:t>Repeat until successful</a:t>
            </a:r>
            <a:endParaRPr lang="en-US" sz="2000" dirty="0"/>
          </a:p>
        </p:txBody>
      </p:sp>
      <p:sp>
        <p:nvSpPr>
          <p:cNvPr id="17" name="Rectangle 36"/>
          <p:cNvSpPr>
            <a:spLocks noChangeArrowheads="1"/>
          </p:cNvSpPr>
          <p:nvPr/>
        </p:nvSpPr>
        <p:spPr bwMode="auto">
          <a:xfrm>
            <a:off x="5287694" y="5024667"/>
            <a:ext cx="3706954" cy="134842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This algorithm runs in </a:t>
            </a:r>
            <a:br>
              <a:rPr lang="en-US" dirty="0" smtClean="0">
                <a:solidFill>
                  <a:srgbClr val="000000"/>
                </a:solidFill>
                <a:latin typeface="Calibri"/>
                <a:cs typeface="Calibri"/>
              </a:rPr>
            </a:br>
            <a:r>
              <a:rPr lang="en-US" dirty="0" smtClean="0">
                <a:solidFill>
                  <a:srgbClr val="000000"/>
                </a:solidFill>
                <a:latin typeface="Calibri"/>
                <a:cs typeface="Calibri"/>
              </a:rPr>
              <a:t>expected polynomial time</a:t>
            </a:r>
            <a:br>
              <a:rPr lang="en-US" dirty="0" smtClean="0">
                <a:solidFill>
                  <a:srgbClr val="000000"/>
                </a:solidFill>
                <a:latin typeface="Calibri"/>
                <a:cs typeface="Calibri"/>
              </a:rPr>
            </a:br>
            <a:r>
              <a:rPr lang="en-US" dirty="0" smtClean="0">
                <a:solidFill>
                  <a:srgbClr val="000000"/>
                </a:solidFill>
                <a:latin typeface="Calibri"/>
                <a:cs typeface="Calibri"/>
              </a:rPr>
              <a:t> if</a:t>
            </a:r>
          </a:p>
          <a:p>
            <a:pPr lvl="1"/>
            <a:r>
              <a:rPr lang="en-US" dirty="0" smtClean="0">
                <a:solidFill>
                  <a:srgbClr val="000000"/>
                </a:solidFill>
                <a:latin typeface="Calibri"/>
                <a:cs typeface="Calibri"/>
              </a:rPr>
              <a:t> </a:t>
            </a:r>
            <a:r>
              <a:rPr lang="en-US" i="1" dirty="0" smtClean="0">
                <a:solidFill>
                  <a:srgbClr val="000000"/>
                </a:solidFill>
                <a:latin typeface="Times New Roman"/>
                <a:cs typeface="Times New Roman"/>
              </a:rPr>
              <a:t> </a:t>
            </a:r>
            <a:endParaRPr lang="en-US" dirty="0">
              <a:solidFill>
                <a:srgbClr val="000000"/>
              </a:solidFill>
              <a:latin typeface="Times New Roman"/>
              <a:cs typeface="Times New Roman"/>
            </a:endParaRPr>
          </a:p>
        </p:txBody>
      </p:sp>
      <p:sp>
        <p:nvSpPr>
          <p:cNvPr id="20" name="TextBox 19"/>
          <p:cNvSpPr txBox="1"/>
          <p:nvPr/>
        </p:nvSpPr>
        <p:spPr>
          <a:xfrm>
            <a:off x="4034826" y="2148766"/>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22" name="TextBox 21"/>
          <p:cNvSpPr txBox="1"/>
          <p:nvPr/>
        </p:nvSpPr>
        <p:spPr>
          <a:xfrm>
            <a:off x="2724308" y="3920663"/>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25" name="Rectangle 24"/>
          <p:cNvSpPr/>
          <p:nvPr/>
        </p:nvSpPr>
        <p:spPr bwMode="auto">
          <a:xfrm>
            <a:off x="5122205" y="1179576"/>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6" name="TextBox 25"/>
          <p:cNvSpPr txBox="1"/>
          <p:nvPr/>
        </p:nvSpPr>
        <p:spPr>
          <a:xfrm>
            <a:off x="5743055" y="2433206"/>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31" name="Rectangle 30"/>
          <p:cNvSpPr/>
          <p:nvPr/>
        </p:nvSpPr>
        <p:spPr bwMode="auto">
          <a:xfrm>
            <a:off x="5122205" y="1821629"/>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97" name="Group 96"/>
          <p:cNvGrpSpPr/>
          <p:nvPr/>
        </p:nvGrpSpPr>
        <p:grpSpPr>
          <a:xfrm>
            <a:off x="50533" y="1179753"/>
            <a:ext cx="743375" cy="3048000"/>
            <a:chOff x="71289" y="1600200"/>
            <a:chExt cx="743375" cy="3048000"/>
          </a:xfrm>
        </p:grpSpPr>
        <p:sp>
          <p:nvSpPr>
            <p:cNvPr id="98" name="Left Brace 97"/>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TextBox 98"/>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00" name="Group 99"/>
          <p:cNvGrpSpPr/>
          <p:nvPr/>
        </p:nvGrpSpPr>
        <p:grpSpPr>
          <a:xfrm rot="5400000">
            <a:off x="1429523" y="-67634"/>
            <a:ext cx="680845" cy="1752600"/>
            <a:chOff x="133819" y="1600200"/>
            <a:chExt cx="680845" cy="3048000"/>
          </a:xfrm>
        </p:grpSpPr>
        <p:sp>
          <p:nvSpPr>
            <p:cNvPr id="101" name="Left Brace 10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TextBox 101"/>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graphicFrame>
        <p:nvGraphicFramePr>
          <p:cNvPr id="4" name="Object 3"/>
          <p:cNvGraphicFramePr>
            <a:graphicFrameLocks noChangeAspect="1"/>
          </p:cNvGraphicFramePr>
          <p:nvPr>
            <p:extLst>
              <p:ext uri="{D42A27DB-BD31-4B8C-83A1-F6EECF244321}">
                <p14:modId xmlns:p14="http://schemas.microsoft.com/office/powerpoint/2010/main" val="2998472937"/>
              </p:ext>
            </p:extLst>
          </p:nvPr>
        </p:nvGraphicFramePr>
        <p:xfrm>
          <a:off x="6251575" y="5653088"/>
          <a:ext cx="1960563" cy="720725"/>
        </p:xfrm>
        <a:graphic>
          <a:graphicData uri="http://schemas.openxmlformats.org/presentationml/2006/ole">
            <mc:AlternateContent xmlns:mc="http://schemas.openxmlformats.org/markup-compatibility/2006">
              <mc:Choice xmlns:v="urn:schemas-microsoft-com:vml" Requires="v">
                <p:oleObj spid="_x0000_s78928" name="Equation" r:id="rId4" imgW="1244600" imgH="457200" progId="Equation.3">
                  <p:embed/>
                </p:oleObj>
              </mc:Choice>
              <mc:Fallback>
                <p:oleObj name="Equation" r:id="rId4" imgW="1244600" imgH="457200" progId="Equation.3">
                  <p:embed/>
                  <p:pic>
                    <p:nvPicPr>
                      <p:cNvPr id="0" name=""/>
                      <p:cNvPicPr/>
                      <p:nvPr/>
                    </p:nvPicPr>
                    <p:blipFill>
                      <a:blip r:embed="rId5"/>
                      <a:stretch>
                        <a:fillRect/>
                      </a:stretch>
                    </p:blipFill>
                    <p:spPr>
                      <a:xfrm>
                        <a:off x="6251575" y="5653088"/>
                        <a:ext cx="1960563" cy="720725"/>
                      </a:xfrm>
                      <a:prstGeom prst="rect">
                        <a:avLst/>
                      </a:prstGeom>
                    </p:spPr>
                  </p:pic>
                </p:oleObj>
              </mc:Fallback>
            </mc:AlternateContent>
          </a:graphicData>
        </a:graphic>
      </p:graphicFrame>
      <p:sp>
        <p:nvSpPr>
          <p:cNvPr id="73" name="Rectangle 72"/>
          <p:cNvSpPr/>
          <p:nvPr/>
        </p:nvSpPr>
        <p:spPr bwMode="auto">
          <a:xfrm>
            <a:off x="6429471" y="1179753"/>
            <a:ext cx="1536892" cy="30480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effectLst/>
                <a:latin typeface="Times New Roman"/>
                <a:cs typeface="Times New Roman"/>
              </a:rPr>
              <a:t>w</a:t>
            </a:r>
            <a:r>
              <a:rPr kumimoji="0" lang="en-US" sz="3600" b="1" u="none" strike="noStrike" cap="none" normalizeH="0" baseline="-25000" dirty="0" smtClean="0">
                <a:ln>
                  <a:noFill/>
                </a:ln>
                <a:effectLst/>
                <a:latin typeface="Times New Roman"/>
                <a:cs typeface="Times New Roman"/>
              </a:rPr>
              <a:t>0</a:t>
            </a:r>
            <a:r>
              <a:rPr kumimoji="0" lang="en-US" sz="3600" b="1" u="none" strike="noStrike" cap="none" normalizeH="0" dirty="0" smtClean="0">
                <a:ln>
                  <a:noFill/>
                </a:ln>
                <a:effectLst/>
                <a:latin typeface="Times New Roman"/>
                <a:cs typeface="Times New Roman"/>
              </a:rPr>
              <a:t>–</a:t>
            </a:r>
            <a:r>
              <a:rPr kumimoji="0" lang="en-US" sz="3600" b="1" i="1" u="none" strike="noStrike" cap="none" normalizeH="0" dirty="0" smtClean="0">
                <a:ln>
                  <a:noFill/>
                </a:ln>
                <a:effectLst/>
                <a:latin typeface="Times New Roman"/>
                <a:cs typeface="Times New Roman"/>
              </a:rPr>
              <a:t>w</a:t>
            </a:r>
            <a:r>
              <a:rPr kumimoji="0" lang="en-US" sz="3600" b="1" u="none" strike="noStrike" cap="none" normalizeH="0" baseline="-25000" dirty="0" smtClean="0">
                <a:ln>
                  <a:noFill/>
                </a:ln>
                <a:effectLst/>
                <a:latin typeface="Times New Roman"/>
                <a:cs typeface="Times New Roman"/>
              </a:rPr>
              <a:t>1</a:t>
            </a:r>
          </a:p>
        </p:txBody>
      </p:sp>
      <p:sp>
        <p:nvSpPr>
          <p:cNvPr id="6" name="Rectangle 5"/>
          <p:cNvSpPr/>
          <p:nvPr/>
        </p:nvSpPr>
        <p:spPr>
          <a:xfrm>
            <a:off x="6429471" y="4018349"/>
            <a:ext cx="1536892" cy="20790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429471" y="3821991"/>
            <a:ext cx="1536892" cy="20790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6429471" y="1752312"/>
            <a:ext cx="1536892" cy="20790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6429471" y="3043913"/>
            <a:ext cx="1536892" cy="20790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893645" y="1179575"/>
            <a:ext cx="7072718" cy="221234"/>
            <a:chOff x="893645" y="1179575"/>
            <a:chExt cx="7072718" cy="221234"/>
          </a:xfrm>
        </p:grpSpPr>
        <p:sp>
          <p:nvSpPr>
            <p:cNvPr id="78" name="Rectangle 77"/>
            <p:cNvSpPr/>
            <p:nvPr/>
          </p:nvSpPr>
          <p:spPr>
            <a:xfrm>
              <a:off x="6429471" y="1187094"/>
              <a:ext cx="1536892" cy="208642"/>
            </a:xfrm>
            <a:prstGeom prst="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3089589" y="1179575"/>
              <a:ext cx="1822141" cy="221233"/>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893645" y="1192167"/>
              <a:ext cx="1830664"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1" name="Group 110"/>
          <p:cNvGrpSpPr/>
          <p:nvPr/>
        </p:nvGrpSpPr>
        <p:grpSpPr>
          <a:xfrm>
            <a:off x="893644" y="1960215"/>
            <a:ext cx="7075682" cy="216160"/>
            <a:chOff x="890681" y="1179576"/>
            <a:chExt cx="7075682" cy="216160"/>
          </a:xfrm>
        </p:grpSpPr>
        <p:sp>
          <p:nvSpPr>
            <p:cNvPr id="112" name="Rectangle 111"/>
            <p:cNvSpPr/>
            <p:nvPr/>
          </p:nvSpPr>
          <p:spPr>
            <a:xfrm>
              <a:off x="6429471" y="1187094"/>
              <a:ext cx="1536892" cy="208642"/>
            </a:xfrm>
            <a:prstGeom prst="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p:cNvSpPr/>
            <p:nvPr/>
          </p:nvSpPr>
          <p:spPr>
            <a:xfrm>
              <a:off x="3086627" y="1179576"/>
              <a:ext cx="1825104" cy="216160"/>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p:cNvSpPr/>
            <p:nvPr/>
          </p:nvSpPr>
          <p:spPr>
            <a:xfrm>
              <a:off x="890681" y="1192167"/>
              <a:ext cx="1830663" cy="203569"/>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893644" y="2363006"/>
            <a:ext cx="7075682" cy="221233"/>
            <a:chOff x="890681" y="1179575"/>
            <a:chExt cx="7075682" cy="221233"/>
          </a:xfrm>
        </p:grpSpPr>
        <p:sp>
          <p:nvSpPr>
            <p:cNvPr id="116" name="Rectangle 115"/>
            <p:cNvSpPr/>
            <p:nvPr/>
          </p:nvSpPr>
          <p:spPr>
            <a:xfrm>
              <a:off x="6429471" y="1187094"/>
              <a:ext cx="1536892" cy="208642"/>
            </a:xfrm>
            <a:prstGeom prst="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3086627" y="1179575"/>
              <a:ext cx="1825104" cy="221233"/>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890681" y="1192167"/>
              <a:ext cx="1830663" cy="203569"/>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9" name="Group 118"/>
          <p:cNvGrpSpPr/>
          <p:nvPr/>
        </p:nvGrpSpPr>
        <p:grpSpPr>
          <a:xfrm>
            <a:off x="893644" y="3392116"/>
            <a:ext cx="7072719" cy="221233"/>
            <a:chOff x="893644" y="1179576"/>
            <a:chExt cx="7072719" cy="221233"/>
          </a:xfrm>
        </p:grpSpPr>
        <p:sp>
          <p:nvSpPr>
            <p:cNvPr id="120" name="Rectangle 119"/>
            <p:cNvSpPr/>
            <p:nvPr/>
          </p:nvSpPr>
          <p:spPr>
            <a:xfrm>
              <a:off x="6429471" y="1187094"/>
              <a:ext cx="1536892" cy="208642"/>
            </a:xfrm>
            <a:prstGeom prst="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ectangle 120"/>
            <p:cNvSpPr/>
            <p:nvPr/>
          </p:nvSpPr>
          <p:spPr>
            <a:xfrm>
              <a:off x="3089591" y="1179576"/>
              <a:ext cx="1822140"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ectangle 121"/>
            <p:cNvSpPr/>
            <p:nvPr/>
          </p:nvSpPr>
          <p:spPr>
            <a:xfrm>
              <a:off x="893644" y="1192167"/>
              <a:ext cx="1830663"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3" name="Group 122"/>
          <p:cNvGrpSpPr/>
          <p:nvPr/>
        </p:nvGrpSpPr>
        <p:grpSpPr>
          <a:xfrm>
            <a:off x="893644" y="3600758"/>
            <a:ext cx="7075682" cy="221233"/>
            <a:chOff x="890681" y="1179576"/>
            <a:chExt cx="7075682" cy="221233"/>
          </a:xfrm>
        </p:grpSpPr>
        <p:sp>
          <p:nvSpPr>
            <p:cNvPr id="124" name="Rectangle 123"/>
            <p:cNvSpPr/>
            <p:nvPr/>
          </p:nvSpPr>
          <p:spPr>
            <a:xfrm>
              <a:off x="6429471" y="1187094"/>
              <a:ext cx="1536892" cy="208642"/>
            </a:xfrm>
            <a:prstGeom prst="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a:off x="3086629" y="1179576"/>
              <a:ext cx="1825102"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p:cNvSpPr/>
            <p:nvPr/>
          </p:nvSpPr>
          <p:spPr>
            <a:xfrm>
              <a:off x="890681" y="1192167"/>
              <a:ext cx="1830665"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369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fade">
                                      <p:cBhvr>
                                        <p:cTn id="19" dur="500"/>
                                        <p:tgtEl>
                                          <p:spTgt spid="111"/>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fade">
                                      <p:cBhvr>
                                        <p:cTn id="23" dur="500"/>
                                        <p:tgtEl>
                                          <p:spTgt spid="115"/>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fade">
                                      <p:cBhvr>
                                        <p:cTn id="27" dur="500"/>
                                        <p:tgtEl>
                                          <p:spTgt spid="119"/>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23"/>
                                        </p:tgtEl>
                                        <p:attrNameLst>
                                          <p:attrName>style.visibility</p:attrName>
                                        </p:attrNameLst>
                                      </p:cBhvr>
                                      <p:to>
                                        <p:strVal val="visible"/>
                                      </p:to>
                                    </p:set>
                                    <p:animEffect transition="in" filter="fade">
                                      <p:cBhvr>
                                        <p:cTn id="31" dur="500"/>
                                        <p:tgtEl>
                                          <p:spTgt spid="1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5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5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500"/>
                                        <p:tgtEl>
                                          <p:spTgt spid="3">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7">
                                            <p:bg/>
                                          </p:spTgt>
                                        </p:tgtEl>
                                        <p:attrNameLst>
                                          <p:attrName>style.visibility</p:attrName>
                                        </p:attrNameLst>
                                      </p:cBhvr>
                                      <p:to>
                                        <p:strVal val="visible"/>
                                      </p:to>
                                    </p:set>
                                    <p:animEffect transition="in" filter="fade">
                                      <p:cBhvr>
                                        <p:cTn id="51" dur="500"/>
                                        <p:tgtEl>
                                          <p:spTgt spid="17">
                                            <p:bg/>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7">
                                            <p:txEl>
                                              <p:pRg st="0" end="0"/>
                                            </p:txEl>
                                          </p:spTgt>
                                        </p:tgtEl>
                                        <p:attrNameLst>
                                          <p:attrName>style.visibility</p:attrName>
                                        </p:attrNameLst>
                                      </p:cBhvr>
                                      <p:to>
                                        <p:strVal val="visible"/>
                                      </p:to>
                                    </p:set>
                                    <p:animEffect transition="in" filter="fade">
                                      <p:cBhvr>
                                        <p:cTn id="54" dur="500"/>
                                        <p:tgtEl>
                                          <p:spTgt spid="17">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7">
                                            <p:txEl>
                                              <p:pRg st="1" end="1"/>
                                            </p:txEl>
                                          </p:spTgt>
                                        </p:tgtEl>
                                        <p:attrNameLst>
                                          <p:attrName>style.visibility</p:attrName>
                                        </p:attrNameLst>
                                      </p:cBhvr>
                                      <p:to>
                                        <p:strVal val="visible"/>
                                      </p:to>
                                    </p:set>
                                    <p:animEffect transition="in" filter="fade">
                                      <p:cBhvr>
                                        <p:cTn id="57" dur="500"/>
                                        <p:tgtEl>
                                          <p:spTgt spid="17">
                                            <p:txEl>
                                              <p:pRg st="1" end="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478288372"/>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80241"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2398118902"/>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80242" name="Equation" r:id="rId6" imgW="736600" imgH="215900" progId="Equation.3">
                  <p:embed/>
                </p:oleObj>
              </mc:Choice>
              <mc:Fallback>
                <p:oleObj name="Equation" r:id="rId6" imgW="736600" imgH="215900" progId="Equation.3">
                  <p:embed/>
                  <p:pic>
                    <p:nvPicPr>
                      <p:cNvPr id="0" name=""/>
                      <p:cNvPicPr/>
                      <p:nvPr/>
                    </p:nvPicPr>
                    <p:blipFill>
                      <a:blip r:embed="rId7"/>
                      <a:stretch>
                        <a:fillRect/>
                      </a:stretch>
                    </p:blipFill>
                    <p:spPr>
                      <a:xfrm>
                        <a:off x="94241" y="886089"/>
                        <a:ext cx="1216025" cy="357187"/>
                      </a:xfrm>
                      <a:prstGeom prst="rect">
                        <a:avLst/>
                      </a:prstGeom>
                    </p:spPr>
                  </p:pic>
                </p:oleObj>
              </mc:Fallback>
            </mc:AlternateContent>
          </a:graphicData>
        </a:graphic>
      </p:graphicFrame>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sp>
        <p:nvSpPr>
          <p:cNvPr id="71" name="TextBox 70"/>
          <p:cNvSpPr txBox="1"/>
          <p:nvPr/>
        </p:nvSpPr>
        <p:spPr>
          <a:xfrm>
            <a:off x="2646431" y="1667476"/>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95" name="TextBox 94"/>
          <p:cNvSpPr txBox="1"/>
          <p:nvPr/>
        </p:nvSpPr>
        <p:spPr>
          <a:xfrm>
            <a:off x="3179807" y="1673826"/>
            <a:ext cx="285181" cy="276999"/>
          </a:xfrm>
          <a:prstGeom prst="rect">
            <a:avLst/>
          </a:prstGeom>
          <a:noFill/>
        </p:spPr>
        <p:txBody>
          <a:bodyPr wrap="square" rtlCol="0">
            <a:spAutoFit/>
          </a:bodyPr>
          <a:lstStyle/>
          <a:p>
            <a:pPr algn="ctr"/>
            <a:r>
              <a:rPr lang="en-US" sz="1200" dirty="0" smtClean="0">
                <a:latin typeface="Times New Roman"/>
                <a:cs typeface="Times New Roman"/>
              </a:rPr>
              <a:t>=</a:t>
            </a:r>
            <a:endParaRPr lang="en-US" sz="1200" dirty="0">
              <a:latin typeface="Times New Roman"/>
              <a:cs typeface="Times New Roman"/>
            </a:endParaRPr>
          </a:p>
        </p:txBody>
      </p:sp>
      <p:sp>
        <p:nvSpPr>
          <p:cNvPr id="96" name="Rectangle 95"/>
          <p:cNvSpPr/>
          <p:nvPr/>
        </p:nvSpPr>
        <p:spPr bwMode="auto">
          <a:xfrm>
            <a:off x="1652500" y="1298294"/>
            <a:ext cx="332744"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r>
              <a:rPr kumimoji="0" lang="en-US" sz="1200" b="1" u="none" strike="noStrike" cap="none" normalizeH="0" baseline="-25000" dirty="0" smtClean="0">
                <a:ln>
                  <a:noFill/>
                </a:ln>
                <a:solidFill>
                  <a:schemeClr val="tx1"/>
                </a:solidFill>
                <a:effectLst/>
                <a:latin typeface="Times New Roman"/>
                <a:cs typeface="Times New Roman"/>
              </a:rPr>
              <a:t>1</a:t>
            </a:r>
          </a:p>
        </p:txBody>
      </p:sp>
      <p:sp>
        <p:nvSpPr>
          <p:cNvPr id="98" name="Rectangle 97"/>
          <p:cNvSpPr/>
          <p:nvPr/>
        </p:nvSpPr>
        <p:spPr bwMode="auto">
          <a:xfrm>
            <a:off x="2877594" y="1298817"/>
            <a:ext cx="36725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bg1"/>
                </a:solidFill>
                <a:effectLst/>
                <a:latin typeface="Times New Roman"/>
                <a:cs typeface="Times New Roman"/>
              </a:rPr>
              <a:t>w</a:t>
            </a:r>
            <a:r>
              <a:rPr kumimoji="0" lang="en-US" sz="1200" b="1" u="none" strike="noStrike" cap="none" normalizeH="0" baseline="-25000" dirty="0" smtClean="0">
                <a:ln>
                  <a:noFill/>
                </a:ln>
                <a:solidFill>
                  <a:schemeClr val="bg1"/>
                </a:solidFill>
                <a:effectLst/>
                <a:latin typeface="Times New Roman"/>
                <a:cs typeface="Times New Roman"/>
              </a:rPr>
              <a:t>0</a:t>
            </a:r>
          </a:p>
        </p:txBody>
      </p:sp>
      <p:sp>
        <p:nvSpPr>
          <p:cNvPr id="99" name="Rectangle 98"/>
          <p:cNvSpPr/>
          <p:nvPr/>
        </p:nvSpPr>
        <p:spPr bwMode="auto">
          <a:xfrm>
            <a:off x="3426888" y="1296121"/>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grpSp>
        <p:nvGrpSpPr>
          <p:cNvPr id="5" name="Group 4"/>
          <p:cNvGrpSpPr/>
          <p:nvPr/>
        </p:nvGrpSpPr>
        <p:grpSpPr>
          <a:xfrm>
            <a:off x="2362438" y="1296121"/>
            <a:ext cx="334643" cy="662134"/>
            <a:chOff x="3011807" y="4802759"/>
            <a:chExt cx="334643" cy="662134"/>
          </a:xfrm>
        </p:grpSpPr>
        <p:sp>
          <p:nvSpPr>
            <p:cNvPr id="89" name="Rectangle 88"/>
            <p:cNvSpPr/>
            <p:nvPr/>
          </p:nvSpPr>
          <p:spPr bwMode="auto">
            <a:xfrm>
              <a:off x="3011807" y="4802759"/>
              <a:ext cx="334643" cy="334391"/>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x</a:t>
              </a:r>
              <a:r>
                <a:rPr kumimoji="0" lang="en-US" sz="1200" b="1" u="none" strike="noStrike" cap="none" normalizeH="0" baseline="-25000" dirty="0" smtClean="0">
                  <a:ln>
                    <a:noFill/>
                  </a:ln>
                  <a:solidFill>
                    <a:schemeClr val="tx1"/>
                  </a:solidFill>
                  <a:effectLst/>
                  <a:latin typeface="Times New Roman"/>
                  <a:cs typeface="Times New Roman"/>
                </a:rPr>
                <a:t>1</a:t>
              </a:r>
            </a:p>
          </p:txBody>
        </p:sp>
        <p:sp>
          <p:nvSpPr>
            <p:cNvPr id="100" name="Rectangle 99"/>
            <p:cNvSpPr/>
            <p:nvPr/>
          </p:nvSpPr>
          <p:spPr bwMode="auto">
            <a:xfrm>
              <a:off x="3011807" y="5137150"/>
              <a:ext cx="334643" cy="327743"/>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rgbClr val="FFFFFF"/>
                  </a:solidFill>
                  <a:effectLst/>
                  <a:latin typeface="Times New Roman"/>
                  <a:cs typeface="Times New Roman"/>
                </a:rPr>
                <a:t>x</a:t>
              </a:r>
              <a:r>
                <a:rPr kumimoji="0" lang="en-US" sz="1200" b="1" u="none" strike="noStrike" cap="none" normalizeH="0" baseline="-25000" dirty="0" smtClean="0">
                  <a:ln>
                    <a:noFill/>
                  </a:ln>
                  <a:solidFill>
                    <a:srgbClr val="FFFFFF"/>
                  </a:solidFill>
                  <a:effectLst/>
                  <a:latin typeface="Times New Roman"/>
                  <a:cs typeface="Times New Roman"/>
                </a:rPr>
                <a:t>2</a:t>
              </a:r>
            </a:p>
          </p:txBody>
        </p:sp>
      </p:grpSp>
      <p:sp>
        <p:nvSpPr>
          <p:cNvPr id="102" name="Rectangle 101"/>
          <p:cNvSpPr/>
          <p:nvPr/>
        </p:nvSpPr>
        <p:spPr bwMode="auto">
          <a:xfrm>
            <a:off x="1985244" y="1298294"/>
            <a:ext cx="332744"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r>
              <a:rPr kumimoji="0" lang="en-US" sz="1200" b="1" u="none" strike="noStrike" cap="none" normalizeH="0" baseline="-25000" dirty="0" smtClean="0">
                <a:ln>
                  <a:noFill/>
                </a:ln>
                <a:solidFill>
                  <a:schemeClr val="tx1"/>
                </a:solidFill>
                <a:effectLst/>
                <a:latin typeface="Times New Roman"/>
                <a:cs typeface="Times New Roman"/>
              </a:rPr>
              <a:t>2</a:t>
            </a:r>
          </a:p>
        </p:txBody>
      </p:sp>
      <p:grpSp>
        <p:nvGrpSpPr>
          <p:cNvPr id="111" name="Group 110"/>
          <p:cNvGrpSpPr/>
          <p:nvPr/>
        </p:nvGrpSpPr>
        <p:grpSpPr>
          <a:xfrm>
            <a:off x="898663" y="1334455"/>
            <a:ext cx="443626" cy="411225"/>
            <a:chOff x="898663" y="1334455"/>
            <a:chExt cx="443626" cy="411225"/>
          </a:xfrm>
        </p:grpSpPr>
        <p:sp>
          <p:nvSpPr>
            <p:cNvPr id="112" name="Rectangle 111"/>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14" name="Group 113"/>
          <p:cNvGrpSpPr/>
          <p:nvPr/>
        </p:nvGrpSpPr>
        <p:grpSpPr>
          <a:xfrm>
            <a:off x="7896495" y="1619503"/>
            <a:ext cx="579497" cy="369332"/>
            <a:chOff x="6366719" y="2492739"/>
            <a:chExt cx="579497" cy="369332"/>
          </a:xfrm>
        </p:grpSpPr>
        <p:sp>
          <p:nvSpPr>
            <p:cNvPr id="115" name="Rectangle 11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TextBox 11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17" name="Group 116"/>
          <p:cNvGrpSpPr/>
          <p:nvPr/>
        </p:nvGrpSpPr>
        <p:grpSpPr>
          <a:xfrm>
            <a:off x="3743715" y="1886802"/>
            <a:ext cx="381695" cy="306340"/>
            <a:chOff x="4331771" y="1922449"/>
            <a:chExt cx="381695" cy="306340"/>
          </a:xfrm>
        </p:grpSpPr>
        <p:sp>
          <p:nvSpPr>
            <p:cNvPr id="118" name="Rectangle 11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9" name="Object 118"/>
            <p:cNvGraphicFramePr>
              <a:graphicFrameLocks noChangeAspect="1"/>
            </p:cNvGraphicFramePr>
            <p:nvPr>
              <p:extLst>
                <p:ext uri="{D42A27DB-BD31-4B8C-83A1-F6EECF244321}">
                  <p14:modId xmlns:p14="http://schemas.microsoft.com/office/powerpoint/2010/main" val="183748410"/>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80243"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06706" y="1941451"/>
                          <a:ext cx="242888" cy="287338"/>
                        </a:xfrm>
                        <a:prstGeom prst="rect">
                          <a:avLst/>
                        </a:prstGeom>
                      </p:spPr>
                    </p:pic>
                  </p:oleObj>
                </mc:Fallback>
              </mc:AlternateContent>
            </a:graphicData>
          </a:graphic>
        </p:graphicFrame>
      </p:grpSp>
      <p:grpSp>
        <p:nvGrpSpPr>
          <p:cNvPr id="120" name="Group 119"/>
          <p:cNvGrpSpPr/>
          <p:nvPr/>
        </p:nvGrpSpPr>
        <p:grpSpPr>
          <a:xfrm>
            <a:off x="3735413" y="697369"/>
            <a:ext cx="579497" cy="369332"/>
            <a:chOff x="4308681" y="720459"/>
            <a:chExt cx="579497" cy="369332"/>
          </a:xfrm>
        </p:grpSpPr>
        <p:sp>
          <p:nvSpPr>
            <p:cNvPr id="121" name="Rectangle 120"/>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23" name="Group 122"/>
          <p:cNvGrpSpPr/>
          <p:nvPr/>
        </p:nvGrpSpPr>
        <p:grpSpPr>
          <a:xfrm>
            <a:off x="3737835" y="706799"/>
            <a:ext cx="855247" cy="369332"/>
            <a:chOff x="4316523" y="1124426"/>
            <a:chExt cx="855247" cy="369332"/>
          </a:xfrm>
        </p:grpSpPr>
        <p:sp>
          <p:nvSpPr>
            <p:cNvPr id="124" name="Rectangle 123"/>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rgbClr val="FFFFFF"/>
                  </a:solidFill>
                  <a:latin typeface="Times New Roman"/>
                  <a:cs typeface="Times New Roman"/>
                </a:rPr>
                <a:t>2</a:t>
              </a:r>
              <a:endParaRPr lang="en-US" baseline="-25000" dirty="0">
                <a:solidFill>
                  <a:srgbClr val="FFFFFF"/>
                </a:solidFill>
                <a:latin typeface="Times New Roman"/>
                <a:cs typeface="Times New Roman"/>
              </a:endParaRPr>
            </a:p>
          </p:txBody>
        </p:sp>
      </p:grpSp>
      <p:grpSp>
        <p:nvGrpSpPr>
          <p:cNvPr id="126" name="Group 125"/>
          <p:cNvGrpSpPr/>
          <p:nvPr/>
        </p:nvGrpSpPr>
        <p:grpSpPr>
          <a:xfrm>
            <a:off x="3745313" y="1841646"/>
            <a:ext cx="1137470" cy="354013"/>
            <a:chOff x="3901573" y="2192051"/>
            <a:chExt cx="1137470" cy="354013"/>
          </a:xfrm>
        </p:grpSpPr>
        <p:sp>
          <p:nvSpPr>
            <p:cNvPr id="127" name="Rectangle 126"/>
            <p:cNvSpPr/>
            <p:nvPr/>
          </p:nvSpPr>
          <p:spPr>
            <a:xfrm>
              <a:off x="3901573" y="2233118"/>
              <a:ext cx="1137470" cy="31294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28" name="Object 127"/>
            <p:cNvGraphicFramePr>
              <a:graphicFrameLocks noChangeAspect="1"/>
            </p:cNvGraphicFramePr>
            <p:nvPr>
              <p:extLst>
                <p:ext uri="{D42A27DB-BD31-4B8C-83A1-F6EECF244321}">
                  <p14:modId xmlns:p14="http://schemas.microsoft.com/office/powerpoint/2010/main" val="2553572654"/>
                </p:ext>
              </p:extLst>
            </p:nvPr>
          </p:nvGraphicFramePr>
          <p:xfrm>
            <a:off x="3978593" y="2192051"/>
            <a:ext cx="1060450" cy="354013"/>
          </p:xfrm>
          <a:graphic>
            <a:graphicData uri="http://schemas.openxmlformats.org/presentationml/2006/ole">
              <mc:AlternateContent xmlns:mc="http://schemas.openxmlformats.org/markup-compatibility/2006">
                <mc:Choice xmlns:v="urn:schemas-microsoft-com:vml" Requires="v">
                  <p:oleObj spid="_x0000_s80244" name="Equation" r:id="rId10" imgW="609600" imgH="203200" progId="Equation.3">
                    <p:embed/>
                  </p:oleObj>
                </mc:Choice>
                <mc:Fallback>
                  <p:oleObj name="Equation" r:id="rId10" imgW="609600" imgH="203200" progId="Equation.3">
                    <p:embed/>
                    <p:pic>
                      <p:nvPicPr>
                        <p:cNvPr id="0" name=""/>
                        <p:cNvPicPr/>
                        <p:nvPr/>
                      </p:nvPicPr>
                      <p:blipFill>
                        <a:blip r:embed="rId11"/>
                        <a:stretch>
                          <a:fillRect/>
                        </a:stretch>
                      </p:blipFill>
                      <p:spPr>
                        <a:xfrm>
                          <a:off x="3978593" y="2192051"/>
                          <a:ext cx="1060450" cy="354013"/>
                        </a:xfrm>
                        <a:prstGeom prst="rect">
                          <a:avLst/>
                        </a:prstGeom>
                      </p:spPr>
                    </p:pic>
                  </p:oleObj>
                </mc:Fallback>
              </mc:AlternateContent>
            </a:graphicData>
          </a:graphic>
        </p:graphicFrame>
      </p:grpSp>
      <p:sp>
        <p:nvSpPr>
          <p:cNvPr id="7" name="Rectangle 6"/>
          <p:cNvSpPr/>
          <p:nvPr/>
        </p:nvSpPr>
        <p:spPr>
          <a:xfrm>
            <a:off x="1823932" y="5075527"/>
            <a:ext cx="4754603" cy="3308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7" name="Group 106"/>
          <p:cNvGrpSpPr/>
          <p:nvPr/>
        </p:nvGrpSpPr>
        <p:grpSpPr>
          <a:xfrm>
            <a:off x="7896495" y="1654927"/>
            <a:ext cx="855247" cy="369332"/>
            <a:chOff x="4316523" y="1124426"/>
            <a:chExt cx="855247" cy="369332"/>
          </a:xfrm>
        </p:grpSpPr>
        <p:sp>
          <p:nvSpPr>
            <p:cNvPr id="108" name="Rectangle 107"/>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TextBox 108"/>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rgbClr val="FFFFFF"/>
                  </a:solidFill>
                  <a:latin typeface="Times New Roman"/>
                  <a:cs typeface="Times New Roman"/>
                </a:rPr>
                <a:t>2</a:t>
              </a:r>
              <a:endParaRPr lang="en-US" baseline="-25000" dirty="0">
                <a:solidFill>
                  <a:srgbClr val="FFFFFF"/>
                </a:solidFill>
                <a:latin typeface="Times New Roman"/>
                <a:cs typeface="Times New Roman"/>
              </a:endParaRPr>
            </a:p>
          </p:txBody>
        </p:sp>
      </p:grpSp>
      <p:sp>
        <p:nvSpPr>
          <p:cNvPr id="130" name="Content Placeholder 2"/>
          <p:cNvSpPr>
            <a:spLocks noGrp="1"/>
          </p:cNvSpPr>
          <p:nvPr>
            <p:ph idx="1"/>
          </p:nvPr>
        </p:nvSpPr>
        <p:spPr>
          <a:xfrm>
            <a:off x="457200" y="3479799"/>
            <a:ext cx="8229600" cy="3257249"/>
          </a:xfrm>
        </p:spPr>
        <p:txBody>
          <a:bodyPr>
            <a:normAutofit fontScale="77500" lnSpcReduction="20000"/>
          </a:bodyPr>
          <a:lstStyle/>
          <a:p>
            <a:r>
              <a:rPr lang="en-US" dirty="0" smtClean="0"/>
              <a:t>Parameters of [DöttlingMüller-Quade13] allow us to</a:t>
            </a:r>
            <a:br>
              <a:rPr lang="en-US" dirty="0" smtClean="0"/>
            </a:br>
            <a:r>
              <a:rPr lang="en-US" dirty="0" smtClean="0"/>
              <a:t>sample dimensions of error with a constant fraction </a:t>
            </a:r>
            <a:br>
              <a:rPr lang="en-US" dirty="0" smtClean="0"/>
            </a:br>
            <a:r>
              <a:rPr lang="en-US" dirty="0" smtClean="0"/>
              <a:t>of the bits in each variable of </a:t>
            </a:r>
            <a:r>
              <a:rPr lang="en-US" i="1" dirty="0" smtClean="0">
                <a:latin typeface="Times New Roman"/>
                <a:cs typeface="Times New Roman"/>
              </a:rPr>
              <a:t>x</a:t>
            </a:r>
          </a:p>
          <a:p>
            <a:pPr lvl="1"/>
            <a:r>
              <a:rPr lang="en-US" dirty="0" smtClean="0">
                <a:latin typeface="Calibri"/>
                <a:cs typeface="Calibri"/>
              </a:rPr>
              <a:t>We can protect </a:t>
            </a:r>
            <a:r>
              <a:rPr lang="en-US" i="1" dirty="0" smtClean="0">
                <a:latin typeface="Times New Roman"/>
                <a:cs typeface="Times New Roman"/>
              </a:rPr>
              <a:t>x</a:t>
            </a:r>
            <a:r>
              <a:rPr lang="en-US" dirty="0" smtClean="0">
                <a:latin typeface="Calibri"/>
                <a:cs typeface="Calibri"/>
              </a:rPr>
              <a:t> using fewer than </a:t>
            </a:r>
            <a:r>
              <a:rPr lang="en-US" dirty="0" smtClean="0">
                <a:latin typeface="Times New Roman"/>
                <a:cs typeface="Times New Roman"/>
              </a:rPr>
              <a:t>|</a:t>
            </a:r>
            <a:r>
              <a:rPr lang="en-US" i="1" dirty="0" smtClean="0">
                <a:latin typeface="Times New Roman"/>
                <a:cs typeface="Times New Roman"/>
              </a:rPr>
              <a:t>x</a:t>
            </a:r>
            <a:r>
              <a:rPr lang="en-US" dirty="0" smtClean="0">
                <a:latin typeface="Times New Roman"/>
                <a:cs typeface="Times New Roman"/>
              </a:rPr>
              <a:t>|</a:t>
            </a:r>
            <a:r>
              <a:rPr lang="en-US" dirty="0" smtClean="0">
                <a:latin typeface="Calibri"/>
                <a:cs typeface="Calibri"/>
              </a:rPr>
              <a:t> bits</a:t>
            </a:r>
            <a:endParaRPr lang="en-US" baseline="-25000" dirty="0" smtClean="0">
              <a:latin typeface="Calibri"/>
              <a:cs typeface="Calibri"/>
            </a:endParaRPr>
          </a:p>
          <a:p>
            <a:r>
              <a:rPr lang="en-US" dirty="0" smtClean="0"/>
              <a:t>We can extract half the bits of </a:t>
            </a:r>
            <a:r>
              <a:rPr lang="en-US" i="1" dirty="0" smtClean="0">
                <a:latin typeface="Times New Roman"/>
                <a:cs typeface="Times New Roman"/>
              </a:rPr>
              <a:t>x</a:t>
            </a:r>
            <a:r>
              <a:rPr lang="en-US" dirty="0" smtClean="0"/>
              <a:t> as a key</a:t>
            </a:r>
          </a:p>
          <a:p>
            <a:r>
              <a:rPr lang="en-US" dirty="0" smtClean="0"/>
              <a:t>These two conditions allow </a:t>
            </a:r>
            <a:r>
              <a:rPr lang="en-US" dirty="0" smtClean="0">
                <a:latin typeface="Times New Roman"/>
                <a:cs typeface="Times New Roman"/>
              </a:rPr>
              <a:t>|</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dirty="0">
                <a:latin typeface="Times New Roman"/>
                <a:cs typeface="Times New Roman"/>
              </a:rPr>
              <a:t>| ≥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smtClean="0">
                <a:latin typeface="Times New Roman"/>
                <a:cs typeface="Times New Roman"/>
              </a:rPr>
              <a:t>| </a:t>
            </a:r>
            <a:r>
              <a:rPr lang="en-US" dirty="0" smtClean="0"/>
              <a:t>when </a:t>
            </a:r>
            <a:r>
              <a:rPr lang="en-US" i="1" dirty="0" smtClean="0">
                <a:latin typeface="Times New Roman"/>
                <a:cs typeface="Times New Roman"/>
              </a:rPr>
              <a:t>m</a:t>
            </a:r>
            <a:r>
              <a:rPr lang="en-US" dirty="0" smtClean="0">
                <a:latin typeface="Times New Roman"/>
                <a:cs typeface="Times New Roman"/>
              </a:rPr>
              <a:t> </a:t>
            </a:r>
            <a:r>
              <a:rPr lang="en-US" dirty="0">
                <a:latin typeface="Times New Roman"/>
                <a:cs typeface="Times New Roman"/>
              </a:rPr>
              <a:t>= </a:t>
            </a:r>
            <a:r>
              <a:rPr lang="en-US" i="1" dirty="0">
                <a:latin typeface="Times New Roman"/>
                <a:cs typeface="Times New Roman"/>
              </a:rPr>
              <a:t>O</a:t>
            </a:r>
            <a:r>
              <a:rPr lang="en-US" dirty="0">
                <a:latin typeface="Times New Roman"/>
                <a:cs typeface="Times New Roman"/>
              </a:rPr>
              <a:t>(</a:t>
            </a:r>
            <a:r>
              <a:rPr lang="en-US" i="1" dirty="0">
                <a:latin typeface="Times New Roman"/>
                <a:cs typeface="Times New Roman"/>
              </a:rPr>
              <a:t>n</a:t>
            </a:r>
            <a:r>
              <a:rPr lang="en-US" dirty="0" smtClean="0">
                <a:latin typeface="Times New Roman"/>
                <a:cs typeface="Times New Roman"/>
              </a:rPr>
              <a:t>)</a:t>
            </a:r>
            <a:r>
              <a:rPr lang="en-US" dirty="0" smtClean="0"/>
              <a:t>.  </a:t>
            </a:r>
            <a:br>
              <a:rPr lang="en-US" dirty="0" smtClean="0"/>
            </a:br>
            <a:r>
              <a:rPr lang="en-US" dirty="0" smtClean="0"/>
              <a:t>(Our construction is lossless)</a:t>
            </a:r>
            <a:endParaRPr lang="en-US" dirty="0" smtClean="0">
              <a:latin typeface="Times New Roman"/>
              <a:cs typeface="Times New Roman"/>
            </a:endParaRPr>
          </a:p>
          <a:p>
            <a:r>
              <a:rPr lang="en-US" dirty="0" smtClean="0"/>
              <a:t>Decoding works if </a:t>
            </a:r>
            <a:br>
              <a:rPr lang="en-US" dirty="0" smtClean="0"/>
            </a:br>
            <a:endParaRPr lang="en-US" dirty="0" smtClean="0"/>
          </a:p>
          <a:p>
            <a:endParaRPr lang="en-US" u="sng" dirty="0" smtClean="0"/>
          </a:p>
        </p:txBody>
      </p:sp>
      <p:graphicFrame>
        <p:nvGraphicFramePr>
          <p:cNvPr id="131" name="Object 130"/>
          <p:cNvGraphicFramePr>
            <a:graphicFrameLocks noChangeAspect="1"/>
          </p:cNvGraphicFramePr>
          <p:nvPr>
            <p:extLst>
              <p:ext uri="{D42A27DB-BD31-4B8C-83A1-F6EECF244321}">
                <p14:modId xmlns:p14="http://schemas.microsoft.com/office/powerpoint/2010/main" val="2546866570"/>
              </p:ext>
            </p:extLst>
          </p:nvPr>
        </p:nvGraphicFramePr>
        <p:xfrm>
          <a:off x="3366775" y="5862179"/>
          <a:ext cx="2735903" cy="656183"/>
        </p:xfrm>
        <a:graphic>
          <a:graphicData uri="http://schemas.openxmlformats.org/presentationml/2006/ole">
            <mc:AlternateContent xmlns:mc="http://schemas.openxmlformats.org/markup-compatibility/2006">
              <mc:Choice xmlns:v="urn:schemas-microsoft-com:vml" Requires="v">
                <p:oleObj spid="_x0000_s80245" name="Equation" r:id="rId12" imgW="1905000" imgH="457200" progId="Equation.3">
                  <p:embed/>
                </p:oleObj>
              </mc:Choice>
              <mc:Fallback>
                <p:oleObj name="Equation" r:id="rId12" imgW="1905000" imgH="457200" progId="Equation.3">
                  <p:embed/>
                  <p:pic>
                    <p:nvPicPr>
                      <p:cNvPr id="0" name=""/>
                      <p:cNvPicPr/>
                      <p:nvPr/>
                    </p:nvPicPr>
                    <p:blipFill>
                      <a:blip r:embed="rId13"/>
                      <a:stretch>
                        <a:fillRect/>
                      </a:stretch>
                    </p:blipFill>
                    <p:spPr>
                      <a:xfrm>
                        <a:off x="3366775" y="5862179"/>
                        <a:ext cx="2735903" cy="656183"/>
                      </a:xfrm>
                      <a:prstGeom prst="rect">
                        <a:avLst/>
                      </a:prstGeom>
                    </p:spPr>
                  </p:pic>
                </p:oleObj>
              </mc:Fallback>
            </mc:AlternateContent>
          </a:graphicData>
        </a:graphic>
      </p:graphicFrame>
      <p:pic>
        <p:nvPicPr>
          <p:cNvPr id="3" name="Picture 2" descr="Screen Shot 2013-05-13 at 2.17.30 P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40947" y="1957105"/>
            <a:ext cx="2345601" cy="1081461"/>
          </a:xfrm>
          <a:prstGeom prst="rect">
            <a:avLst/>
          </a:prstGeom>
        </p:spPr>
      </p:pic>
    </p:spTree>
    <p:extLst>
      <p:ext uri="{BB962C8B-B14F-4D97-AF65-F5344CB8AC3E}">
        <p14:creationId xmlns:p14="http://schemas.microsoft.com/office/powerpoint/2010/main" val="48450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fade">
                                      <p:cBhvr>
                                        <p:cTn id="12" dur="500"/>
                                        <p:tgtEl>
                                          <p:spTgt spid="1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0">
                                            <p:txEl>
                                              <p:pRg st="0" end="0"/>
                                            </p:txEl>
                                          </p:spTgt>
                                        </p:tgtEl>
                                        <p:attrNameLst>
                                          <p:attrName>style.visibility</p:attrName>
                                        </p:attrNameLst>
                                      </p:cBhvr>
                                      <p:to>
                                        <p:strVal val="visible"/>
                                      </p:to>
                                    </p:set>
                                    <p:animEffect transition="in" filter="fade">
                                      <p:cBhvr>
                                        <p:cTn id="17" dur="500"/>
                                        <p:tgtEl>
                                          <p:spTgt spid="13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0">
                                            <p:txEl>
                                              <p:pRg st="1" end="1"/>
                                            </p:txEl>
                                          </p:spTgt>
                                        </p:tgtEl>
                                        <p:attrNameLst>
                                          <p:attrName>style.visibility</p:attrName>
                                        </p:attrNameLst>
                                      </p:cBhvr>
                                      <p:to>
                                        <p:strVal val="visible"/>
                                      </p:to>
                                    </p:set>
                                    <p:animEffect transition="in" filter="fade">
                                      <p:cBhvr>
                                        <p:cTn id="22" dur="500"/>
                                        <p:tgtEl>
                                          <p:spTgt spid="13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0">
                                            <p:txEl>
                                              <p:pRg st="2" end="2"/>
                                            </p:txEl>
                                          </p:spTgt>
                                        </p:tgtEl>
                                        <p:attrNameLst>
                                          <p:attrName>style.visibility</p:attrName>
                                        </p:attrNameLst>
                                      </p:cBhvr>
                                      <p:to>
                                        <p:strVal val="visible"/>
                                      </p:to>
                                    </p:set>
                                    <p:animEffect transition="in" filter="fade">
                                      <p:cBhvr>
                                        <p:cTn id="27" dur="500"/>
                                        <p:tgtEl>
                                          <p:spTgt spid="13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0">
                                            <p:txEl>
                                              <p:pRg st="3" end="3"/>
                                            </p:txEl>
                                          </p:spTgt>
                                        </p:tgtEl>
                                        <p:attrNameLst>
                                          <p:attrName>style.visibility</p:attrName>
                                        </p:attrNameLst>
                                      </p:cBhvr>
                                      <p:to>
                                        <p:strVal val="visible"/>
                                      </p:to>
                                    </p:set>
                                    <p:animEffect transition="in" filter="fade">
                                      <p:cBhvr>
                                        <p:cTn id="32" dur="500"/>
                                        <p:tgtEl>
                                          <p:spTgt spid="130">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0">
                                            <p:txEl>
                                              <p:pRg st="4" end="4"/>
                                            </p:txEl>
                                          </p:spTgt>
                                        </p:tgtEl>
                                        <p:attrNameLst>
                                          <p:attrName>style.visibility</p:attrName>
                                        </p:attrNameLst>
                                      </p:cBhvr>
                                      <p:to>
                                        <p:strVal val="visible"/>
                                      </p:to>
                                    </p:set>
                                    <p:animEffect transition="in" filter="fade">
                                      <p:cBhvr>
                                        <p:cTn id="37" dur="500"/>
                                        <p:tgtEl>
                                          <p:spTgt spid="130">
                                            <p:txEl>
                                              <p:pRg st="4" end="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31"/>
                                        </p:tgtEl>
                                        <p:attrNameLst>
                                          <p:attrName>style.visibility</p:attrName>
                                        </p:attrNameLst>
                                      </p:cBhvr>
                                      <p:to>
                                        <p:strVal val="visible"/>
                                      </p:to>
                                    </p:set>
                                    <p:animEffect transition="in" filter="fade">
                                      <p:cBhvr>
                                        <p:cTn id="4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36"/>
          <p:cNvSpPr>
            <a:spLocks noChangeArrowheads="1"/>
          </p:cNvSpPr>
          <p:nvPr/>
        </p:nvSpPr>
        <p:spPr bwMode="auto">
          <a:xfrm>
            <a:off x="5564785" y="3590636"/>
            <a:ext cx="2136033" cy="51954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endParaRPr lang="en-US" dirty="0">
              <a:solidFill>
                <a:srgbClr val="000000"/>
              </a:solidFill>
              <a:latin typeface="Times New Roman"/>
              <a:cs typeface="Times New Roman"/>
            </a:endParaRPr>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284945778"/>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82204"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3806315320"/>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82205" name="Equation" r:id="rId6" imgW="736600" imgH="215900" progId="Equation.3">
                  <p:embed/>
                </p:oleObj>
              </mc:Choice>
              <mc:Fallback>
                <p:oleObj name="Equation" r:id="rId6" imgW="736600" imgH="215900" progId="Equation.3">
                  <p:embed/>
                  <p:pic>
                    <p:nvPicPr>
                      <p:cNvPr id="0" name=""/>
                      <p:cNvPicPr/>
                      <p:nvPr/>
                    </p:nvPicPr>
                    <p:blipFill>
                      <a:blip r:embed="rId7"/>
                      <a:stretch>
                        <a:fillRect/>
                      </a:stretch>
                    </p:blipFill>
                    <p:spPr>
                      <a:xfrm>
                        <a:off x="94241" y="886089"/>
                        <a:ext cx="1216025" cy="357187"/>
                      </a:xfrm>
                      <a:prstGeom prst="rect">
                        <a:avLst/>
                      </a:prstGeom>
                    </p:spPr>
                  </p:pic>
                </p:oleObj>
              </mc:Fallback>
            </mc:AlternateContent>
          </a:graphicData>
        </a:graphic>
      </p:graphicFrame>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sp>
        <p:nvSpPr>
          <p:cNvPr id="71" name="TextBox 70"/>
          <p:cNvSpPr txBox="1"/>
          <p:nvPr/>
        </p:nvSpPr>
        <p:spPr>
          <a:xfrm>
            <a:off x="2646431" y="1667476"/>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95" name="TextBox 94"/>
          <p:cNvSpPr txBox="1"/>
          <p:nvPr/>
        </p:nvSpPr>
        <p:spPr>
          <a:xfrm>
            <a:off x="3179807" y="1673826"/>
            <a:ext cx="285181" cy="276999"/>
          </a:xfrm>
          <a:prstGeom prst="rect">
            <a:avLst/>
          </a:prstGeom>
          <a:noFill/>
        </p:spPr>
        <p:txBody>
          <a:bodyPr wrap="square" rtlCol="0">
            <a:spAutoFit/>
          </a:bodyPr>
          <a:lstStyle/>
          <a:p>
            <a:pPr algn="ctr"/>
            <a:r>
              <a:rPr lang="en-US" sz="1200" dirty="0" smtClean="0">
                <a:latin typeface="Times New Roman"/>
                <a:cs typeface="Times New Roman"/>
              </a:rPr>
              <a:t>=</a:t>
            </a:r>
            <a:endParaRPr lang="en-US" sz="1200" dirty="0">
              <a:latin typeface="Times New Roman"/>
              <a:cs typeface="Times New Roman"/>
            </a:endParaRPr>
          </a:p>
        </p:txBody>
      </p:sp>
      <p:sp>
        <p:nvSpPr>
          <p:cNvPr id="96" name="Rectangle 95"/>
          <p:cNvSpPr/>
          <p:nvPr/>
        </p:nvSpPr>
        <p:spPr bwMode="auto">
          <a:xfrm>
            <a:off x="1652500" y="1298294"/>
            <a:ext cx="332744"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r>
              <a:rPr kumimoji="0" lang="en-US" sz="1200" b="1" u="none" strike="noStrike" cap="none" normalizeH="0" baseline="-25000" dirty="0" smtClean="0">
                <a:ln>
                  <a:noFill/>
                </a:ln>
                <a:solidFill>
                  <a:schemeClr val="tx1"/>
                </a:solidFill>
                <a:effectLst/>
                <a:latin typeface="Times New Roman"/>
                <a:cs typeface="Times New Roman"/>
              </a:rPr>
              <a:t>1</a:t>
            </a:r>
          </a:p>
        </p:txBody>
      </p:sp>
      <p:sp>
        <p:nvSpPr>
          <p:cNvPr id="98" name="Rectangle 97"/>
          <p:cNvSpPr/>
          <p:nvPr/>
        </p:nvSpPr>
        <p:spPr bwMode="auto">
          <a:xfrm>
            <a:off x="2877594" y="1298817"/>
            <a:ext cx="36725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bg1"/>
                </a:solidFill>
                <a:effectLst/>
                <a:latin typeface="Times New Roman"/>
                <a:cs typeface="Times New Roman"/>
              </a:rPr>
              <a:t>w</a:t>
            </a:r>
            <a:r>
              <a:rPr kumimoji="0" lang="en-US" sz="1200" b="1" u="none" strike="noStrike" cap="none" normalizeH="0" baseline="-25000" dirty="0" smtClean="0">
                <a:ln>
                  <a:noFill/>
                </a:ln>
                <a:solidFill>
                  <a:schemeClr val="bg1"/>
                </a:solidFill>
                <a:effectLst/>
                <a:latin typeface="Times New Roman"/>
                <a:cs typeface="Times New Roman"/>
              </a:rPr>
              <a:t>0</a:t>
            </a:r>
          </a:p>
        </p:txBody>
      </p:sp>
      <p:sp>
        <p:nvSpPr>
          <p:cNvPr id="99" name="Rectangle 98"/>
          <p:cNvSpPr/>
          <p:nvPr/>
        </p:nvSpPr>
        <p:spPr bwMode="auto">
          <a:xfrm>
            <a:off x="3426888" y="1296121"/>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grpSp>
        <p:nvGrpSpPr>
          <p:cNvPr id="5" name="Group 4"/>
          <p:cNvGrpSpPr/>
          <p:nvPr/>
        </p:nvGrpSpPr>
        <p:grpSpPr>
          <a:xfrm>
            <a:off x="2362438" y="1296121"/>
            <a:ext cx="334643" cy="662134"/>
            <a:chOff x="3011807" y="4802759"/>
            <a:chExt cx="334643" cy="662134"/>
          </a:xfrm>
        </p:grpSpPr>
        <p:sp>
          <p:nvSpPr>
            <p:cNvPr id="89" name="Rectangle 88"/>
            <p:cNvSpPr/>
            <p:nvPr/>
          </p:nvSpPr>
          <p:spPr bwMode="auto">
            <a:xfrm>
              <a:off x="3011807" y="4802759"/>
              <a:ext cx="334643" cy="334391"/>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x</a:t>
              </a:r>
              <a:r>
                <a:rPr kumimoji="0" lang="en-US" sz="1200" b="1" u="none" strike="noStrike" cap="none" normalizeH="0" baseline="-25000" dirty="0" smtClean="0">
                  <a:ln>
                    <a:noFill/>
                  </a:ln>
                  <a:solidFill>
                    <a:schemeClr val="tx1"/>
                  </a:solidFill>
                  <a:effectLst/>
                  <a:latin typeface="Times New Roman"/>
                  <a:cs typeface="Times New Roman"/>
                </a:rPr>
                <a:t>1</a:t>
              </a:r>
            </a:p>
          </p:txBody>
        </p:sp>
        <p:sp>
          <p:nvSpPr>
            <p:cNvPr id="100" name="Rectangle 99"/>
            <p:cNvSpPr/>
            <p:nvPr/>
          </p:nvSpPr>
          <p:spPr bwMode="auto">
            <a:xfrm>
              <a:off x="3011807" y="5137150"/>
              <a:ext cx="334643" cy="327743"/>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rgbClr val="FFFFFF"/>
                  </a:solidFill>
                  <a:effectLst/>
                  <a:latin typeface="Times New Roman"/>
                  <a:cs typeface="Times New Roman"/>
                </a:rPr>
                <a:t>x</a:t>
              </a:r>
              <a:r>
                <a:rPr kumimoji="0" lang="en-US" sz="1200" b="1" u="none" strike="noStrike" cap="none" normalizeH="0" baseline="-25000" dirty="0" smtClean="0">
                  <a:ln>
                    <a:noFill/>
                  </a:ln>
                  <a:solidFill>
                    <a:srgbClr val="FFFFFF"/>
                  </a:solidFill>
                  <a:effectLst/>
                  <a:latin typeface="Times New Roman"/>
                  <a:cs typeface="Times New Roman"/>
                </a:rPr>
                <a:t>2</a:t>
              </a:r>
            </a:p>
          </p:txBody>
        </p:sp>
      </p:grpSp>
      <p:sp>
        <p:nvSpPr>
          <p:cNvPr id="102" name="Rectangle 101"/>
          <p:cNvSpPr/>
          <p:nvPr/>
        </p:nvSpPr>
        <p:spPr bwMode="auto">
          <a:xfrm>
            <a:off x="1985244" y="1298294"/>
            <a:ext cx="332744"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r>
              <a:rPr kumimoji="0" lang="en-US" sz="1200" b="1" u="none" strike="noStrike" cap="none" normalizeH="0" baseline="-25000" dirty="0" smtClean="0">
                <a:ln>
                  <a:noFill/>
                </a:ln>
                <a:solidFill>
                  <a:schemeClr val="tx1"/>
                </a:solidFill>
                <a:effectLst/>
                <a:latin typeface="Times New Roman"/>
                <a:cs typeface="Times New Roman"/>
              </a:rPr>
              <a:t>2</a:t>
            </a:r>
          </a:p>
        </p:txBody>
      </p:sp>
      <p:grpSp>
        <p:nvGrpSpPr>
          <p:cNvPr id="111" name="Group 110"/>
          <p:cNvGrpSpPr/>
          <p:nvPr/>
        </p:nvGrpSpPr>
        <p:grpSpPr>
          <a:xfrm>
            <a:off x="898663" y="1334455"/>
            <a:ext cx="443626" cy="411225"/>
            <a:chOff x="898663" y="1334455"/>
            <a:chExt cx="443626" cy="411225"/>
          </a:xfrm>
        </p:grpSpPr>
        <p:sp>
          <p:nvSpPr>
            <p:cNvPr id="112" name="Rectangle 111"/>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14" name="Group 113"/>
          <p:cNvGrpSpPr/>
          <p:nvPr/>
        </p:nvGrpSpPr>
        <p:grpSpPr>
          <a:xfrm>
            <a:off x="7896495" y="1619503"/>
            <a:ext cx="579497" cy="369332"/>
            <a:chOff x="6366719" y="2492739"/>
            <a:chExt cx="579497" cy="369332"/>
          </a:xfrm>
        </p:grpSpPr>
        <p:sp>
          <p:nvSpPr>
            <p:cNvPr id="115" name="Rectangle 11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TextBox 11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17" name="Group 116"/>
          <p:cNvGrpSpPr/>
          <p:nvPr/>
        </p:nvGrpSpPr>
        <p:grpSpPr>
          <a:xfrm>
            <a:off x="3743715" y="1886802"/>
            <a:ext cx="381695" cy="306340"/>
            <a:chOff x="4331771" y="1922449"/>
            <a:chExt cx="381695" cy="306340"/>
          </a:xfrm>
        </p:grpSpPr>
        <p:sp>
          <p:nvSpPr>
            <p:cNvPr id="118" name="Rectangle 11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9" name="Object 118"/>
            <p:cNvGraphicFramePr>
              <a:graphicFrameLocks noChangeAspect="1"/>
            </p:cNvGraphicFramePr>
            <p:nvPr>
              <p:extLst>
                <p:ext uri="{D42A27DB-BD31-4B8C-83A1-F6EECF244321}">
                  <p14:modId xmlns:p14="http://schemas.microsoft.com/office/powerpoint/2010/main" val="382614927"/>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82206"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06706" y="1941451"/>
                          <a:ext cx="242888" cy="287338"/>
                        </a:xfrm>
                        <a:prstGeom prst="rect">
                          <a:avLst/>
                        </a:prstGeom>
                      </p:spPr>
                    </p:pic>
                  </p:oleObj>
                </mc:Fallback>
              </mc:AlternateContent>
            </a:graphicData>
          </a:graphic>
        </p:graphicFrame>
      </p:grpSp>
      <p:grpSp>
        <p:nvGrpSpPr>
          <p:cNvPr id="120" name="Group 119"/>
          <p:cNvGrpSpPr/>
          <p:nvPr/>
        </p:nvGrpSpPr>
        <p:grpSpPr>
          <a:xfrm>
            <a:off x="3735413" y="697369"/>
            <a:ext cx="579497" cy="369332"/>
            <a:chOff x="4308681" y="720459"/>
            <a:chExt cx="579497" cy="369332"/>
          </a:xfrm>
        </p:grpSpPr>
        <p:sp>
          <p:nvSpPr>
            <p:cNvPr id="121" name="Rectangle 120"/>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23" name="Group 122"/>
          <p:cNvGrpSpPr/>
          <p:nvPr/>
        </p:nvGrpSpPr>
        <p:grpSpPr>
          <a:xfrm>
            <a:off x="3737835" y="706799"/>
            <a:ext cx="855247" cy="369332"/>
            <a:chOff x="4316523" y="1124426"/>
            <a:chExt cx="855247" cy="369332"/>
          </a:xfrm>
        </p:grpSpPr>
        <p:sp>
          <p:nvSpPr>
            <p:cNvPr id="124" name="Rectangle 123"/>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rgbClr val="FFFFFF"/>
                  </a:solidFill>
                  <a:latin typeface="Times New Roman"/>
                  <a:cs typeface="Times New Roman"/>
                </a:rPr>
                <a:t>2</a:t>
              </a:r>
              <a:endParaRPr lang="en-US" baseline="-25000" dirty="0">
                <a:solidFill>
                  <a:srgbClr val="FFFFFF"/>
                </a:solidFill>
                <a:latin typeface="Times New Roman"/>
                <a:cs typeface="Times New Roman"/>
              </a:endParaRPr>
            </a:p>
          </p:txBody>
        </p:sp>
      </p:grpSp>
      <p:grpSp>
        <p:nvGrpSpPr>
          <p:cNvPr id="126" name="Group 125"/>
          <p:cNvGrpSpPr/>
          <p:nvPr/>
        </p:nvGrpSpPr>
        <p:grpSpPr>
          <a:xfrm>
            <a:off x="3745313" y="1841646"/>
            <a:ext cx="1137470" cy="354013"/>
            <a:chOff x="3901573" y="2192051"/>
            <a:chExt cx="1137470" cy="354013"/>
          </a:xfrm>
        </p:grpSpPr>
        <p:sp>
          <p:nvSpPr>
            <p:cNvPr id="127" name="Rectangle 126"/>
            <p:cNvSpPr/>
            <p:nvPr/>
          </p:nvSpPr>
          <p:spPr>
            <a:xfrm>
              <a:off x="3901573" y="2233118"/>
              <a:ext cx="1137470" cy="31294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28" name="Object 127"/>
            <p:cNvGraphicFramePr>
              <a:graphicFrameLocks noChangeAspect="1"/>
            </p:cNvGraphicFramePr>
            <p:nvPr>
              <p:extLst>
                <p:ext uri="{D42A27DB-BD31-4B8C-83A1-F6EECF244321}">
                  <p14:modId xmlns:p14="http://schemas.microsoft.com/office/powerpoint/2010/main" val="3011035896"/>
                </p:ext>
              </p:extLst>
            </p:nvPr>
          </p:nvGraphicFramePr>
          <p:xfrm>
            <a:off x="3978593" y="2192051"/>
            <a:ext cx="1060450" cy="354013"/>
          </p:xfrm>
          <a:graphic>
            <a:graphicData uri="http://schemas.openxmlformats.org/presentationml/2006/ole">
              <mc:AlternateContent xmlns:mc="http://schemas.openxmlformats.org/markup-compatibility/2006">
                <mc:Choice xmlns:v="urn:schemas-microsoft-com:vml" Requires="v">
                  <p:oleObj spid="_x0000_s82207" name="Equation" r:id="rId10" imgW="609600" imgH="203200" progId="Equation.3">
                    <p:embed/>
                  </p:oleObj>
                </mc:Choice>
                <mc:Fallback>
                  <p:oleObj name="Equation" r:id="rId10" imgW="609600" imgH="203200" progId="Equation.3">
                    <p:embed/>
                    <p:pic>
                      <p:nvPicPr>
                        <p:cNvPr id="0" name=""/>
                        <p:cNvPicPr/>
                        <p:nvPr/>
                      </p:nvPicPr>
                      <p:blipFill>
                        <a:blip r:embed="rId11"/>
                        <a:stretch>
                          <a:fillRect/>
                        </a:stretch>
                      </p:blipFill>
                      <p:spPr>
                        <a:xfrm>
                          <a:off x="3978593" y="2192051"/>
                          <a:ext cx="1060450" cy="354013"/>
                        </a:xfrm>
                        <a:prstGeom prst="rect">
                          <a:avLst/>
                        </a:prstGeom>
                      </p:spPr>
                    </p:pic>
                  </p:oleObj>
                </mc:Fallback>
              </mc:AlternateContent>
            </a:graphicData>
          </a:graphic>
        </p:graphicFrame>
      </p:grpSp>
      <p:sp>
        <p:nvSpPr>
          <p:cNvPr id="7" name="Rectangle 6"/>
          <p:cNvSpPr/>
          <p:nvPr/>
        </p:nvSpPr>
        <p:spPr>
          <a:xfrm>
            <a:off x="1823932" y="5075527"/>
            <a:ext cx="4754603" cy="3308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7" name="Group 106"/>
          <p:cNvGrpSpPr/>
          <p:nvPr/>
        </p:nvGrpSpPr>
        <p:grpSpPr>
          <a:xfrm>
            <a:off x="7896495" y="1654927"/>
            <a:ext cx="855247" cy="369332"/>
            <a:chOff x="4316523" y="1124426"/>
            <a:chExt cx="855247" cy="369332"/>
          </a:xfrm>
        </p:grpSpPr>
        <p:sp>
          <p:nvSpPr>
            <p:cNvPr id="108" name="Rectangle 107"/>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TextBox 108"/>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rgbClr val="FFFFFF"/>
                  </a:solidFill>
                  <a:latin typeface="Times New Roman"/>
                  <a:cs typeface="Times New Roman"/>
                </a:rPr>
                <a:t>2</a:t>
              </a:r>
              <a:endParaRPr lang="en-US" baseline="-25000" dirty="0">
                <a:solidFill>
                  <a:srgbClr val="FFFFFF"/>
                </a:solidFill>
                <a:latin typeface="Times New Roman"/>
                <a:cs typeface="Times New Roman"/>
              </a:endParaRPr>
            </a:p>
          </p:txBody>
        </p:sp>
      </p:grpSp>
      <p:sp>
        <p:nvSpPr>
          <p:cNvPr id="130" name="Content Placeholder 2"/>
          <p:cNvSpPr>
            <a:spLocks noGrp="1"/>
          </p:cNvSpPr>
          <p:nvPr>
            <p:ph idx="1"/>
          </p:nvPr>
        </p:nvSpPr>
        <p:spPr>
          <a:xfrm>
            <a:off x="457200" y="3590636"/>
            <a:ext cx="8229600" cy="3146412"/>
          </a:xfrm>
        </p:spPr>
        <p:txBody>
          <a:bodyPr>
            <a:normAutofit fontScale="92500" lnSpcReduction="20000"/>
          </a:bodyPr>
          <a:lstStyle/>
          <a:p>
            <a:pPr marL="0" indent="0">
              <a:buNone/>
            </a:pPr>
            <a:r>
              <a:rPr lang="en-US" u="sng" dirty="0" smtClean="0"/>
              <a:t>Theorem:</a:t>
            </a:r>
            <a:r>
              <a:rPr lang="en-US" dirty="0" smtClean="0"/>
              <a:t>  </a:t>
            </a:r>
            <a:r>
              <a:rPr lang="en-US" dirty="0"/>
              <a:t>If </a:t>
            </a:r>
            <a:r>
              <a:rPr lang="en-US" i="1" dirty="0" err="1">
                <a:latin typeface="Times New Roman"/>
                <a:cs typeface="Times New Roman"/>
              </a:rPr>
              <a:t>d</a:t>
            </a:r>
            <a:r>
              <a:rPr lang="en-US" i="1" baseline="-25000" dirty="0" err="1">
                <a:latin typeface="Times New Roman"/>
                <a:cs typeface="Times New Roman"/>
              </a:rPr>
              <a:t>max</a:t>
            </a:r>
            <a:r>
              <a:rPr lang="en-US" dirty="0">
                <a:latin typeface="Times New Roman"/>
                <a:cs typeface="Times New Roman"/>
              </a:rPr>
              <a:t> = </a:t>
            </a:r>
            <a:r>
              <a:rPr lang="en-US" i="1" dirty="0">
                <a:latin typeface="Times New Roman"/>
                <a:cs typeface="Times New Roman"/>
              </a:rPr>
              <a:t>O</a:t>
            </a:r>
            <a:r>
              <a:rPr lang="en-US" dirty="0">
                <a:latin typeface="Times New Roman"/>
                <a:cs typeface="Times New Roman"/>
              </a:rPr>
              <a:t>(log </a:t>
            </a:r>
            <a:r>
              <a:rPr lang="en-US" i="1" dirty="0">
                <a:latin typeface="Times New Roman"/>
                <a:cs typeface="Times New Roman"/>
              </a:rPr>
              <a:t>n</a:t>
            </a:r>
            <a:r>
              <a:rPr lang="en-US" dirty="0">
                <a:latin typeface="Times New Roman"/>
                <a:cs typeface="Times New Roman"/>
              </a:rPr>
              <a:t>) and </a:t>
            </a:r>
            <a:r>
              <a:rPr lang="en-US" i="1" dirty="0">
                <a:latin typeface="Times New Roman"/>
                <a:cs typeface="Times New Roman"/>
              </a:rPr>
              <a:t>W</a:t>
            </a:r>
            <a:r>
              <a:rPr lang="en-US" dirty="0">
                <a:cs typeface="Calibri"/>
              </a:rPr>
              <a:t> is uniform, </a:t>
            </a:r>
            <a:r>
              <a:rPr lang="en-US" dirty="0"/>
              <a:t/>
            </a:r>
            <a:br>
              <a:rPr lang="en-US" dirty="0"/>
            </a:br>
            <a:r>
              <a:rPr lang="en-US" dirty="0"/>
              <a:t>our construction </a:t>
            </a:r>
          </a:p>
          <a:p>
            <a:pPr marL="0" indent="0">
              <a:buNone/>
            </a:pPr>
            <a:r>
              <a:rPr lang="en-US" dirty="0"/>
              <a:t>1) Is lossless </a:t>
            </a:r>
          </a:p>
          <a:p>
            <a:pPr marL="0" indent="0">
              <a:buNone/>
            </a:pPr>
            <a:r>
              <a:rPr lang="en-US" dirty="0"/>
              <a:t>2) Decoding runs in expected polynomial time</a:t>
            </a:r>
          </a:p>
          <a:p>
            <a:pPr marL="0" indent="0">
              <a:buNone/>
            </a:pPr>
            <a:r>
              <a:rPr lang="en-US" dirty="0"/>
              <a:t>3) Yields pseudorandom key assuming GAPSVP and SIVP are hard to approximate within polynomial factors</a:t>
            </a:r>
          </a:p>
          <a:p>
            <a:endParaRPr lang="en-US" u="sng" dirty="0" smtClean="0"/>
          </a:p>
        </p:txBody>
      </p:sp>
      <p:pic>
        <p:nvPicPr>
          <p:cNvPr id="51" name="Picture 50" descr="Screen Shot 2013-05-13 at 2.17.30 P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40947" y="1957105"/>
            <a:ext cx="2345601" cy="1081461"/>
          </a:xfrm>
          <a:prstGeom prst="rect">
            <a:avLst/>
          </a:prstGeom>
        </p:spPr>
      </p:pic>
    </p:spTree>
    <p:extLst>
      <p:ext uri="{BB962C8B-B14F-4D97-AF65-F5344CB8AC3E}">
        <p14:creationId xmlns:p14="http://schemas.microsoft.com/office/powerpoint/2010/main" val="148695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animEffect transition="in" filter="fade">
                                      <p:cBhvr>
                                        <p:cTn id="7" dur="500"/>
                                        <p:tgtEl>
                                          <p:spTgt spid="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0">
                                            <p:txEl>
                                              <p:pRg st="1" end="1"/>
                                            </p:txEl>
                                          </p:spTgt>
                                        </p:tgtEl>
                                        <p:attrNameLst>
                                          <p:attrName>style.visibility</p:attrName>
                                        </p:attrNameLst>
                                      </p:cBhvr>
                                      <p:to>
                                        <p:strVal val="visible"/>
                                      </p:to>
                                    </p:set>
                                    <p:animEffect transition="in" filter="fade">
                                      <p:cBhvr>
                                        <p:cTn id="12" dur="500"/>
                                        <p:tgtEl>
                                          <p:spTgt spid="1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0">
                                            <p:txEl>
                                              <p:pRg st="2" end="2"/>
                                            </p:txEl>
                                          </p:spTgt>
                                        </p:tgtEl>
                                        <p:attrNameLst>
                                          <p:attrName>style.visibility</p:attrName>
                                        </p:attrNameLst>
                                      </p:cBhvr>
                                      <p:to>
                                        <p:strVal val="visible"/>
                                      </p:to>
                                    </p:set>
                                    <p:animEffect transition="in" filter="fade">
                                      <p:cBhvr>
                                        <p:cTn id="17" dur="500"/>
                                        <p:tgtEl>
                                          <p:spTgt spid="1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0">
                                            <p:txEl>
                                              <p:pRg st="3" end="3"/>
                                            </p:txEl>
                                          </p:spTgt>
                                        </p:tgtEl>
                                        <p:attrNameLst>
                                          <p:attrName>style.visibility</p:attrName>
                                        </p:attrNameLst>
                                      </p:cBhvr>
                                      <p:to>
                                        <p:strVal val="visible"/>
                                      </p:to>
                                    </p:set>
                                    <p:animEffect transition="in" filter="fade">
                                      <p:cBhvr>
                                        <p:cTn id="22" dur="500"/>
                                        <p:tgtEl>
                                          <p:spTgt spid="1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bg/>
                                          </p:spTgt>
                                        </p:tgtEl>
                                        <p:attrNameLst>
                                          <p:attrName>style.visibility</p:attrName>
                                        </p:attrNameLst>
                                      </p:cBhvr>
                                      <p:to>
                                        <p:strVal val="visible"/>
                                      </p:to>
                                    </p:set>
                                    <p:animEffect transition="in" filter="fade">
                                      <p:cBhvr>
                                        <p:cTn id="27" dur="500"/>
                                        <p:tgtEl>
                                          <p:spTgt spid="53">
                                            <p:bg/>
                                          </p:spTgt>
                                        </p:tgtEl>
                                      </p:cBhvr>
                                    </p:animEffect>
                                  </p:childTnLst>
                                </p:cTn>
                              </p:par>
                              <p:par>
                                <p:cTn id="28" presetID="10" presetClass="entr" presetSubtype="0" fill="hold" grpId="0" nodeType="withEffect" nodePh="1">
                                  <p:stCondLst>
                                    <p:cond delay="0"/>
                                  </p:stCondLst>
                                  <p:endCondLst>
                                    <p:cond evt="begin" delay="0">
                                      <p:tn val="28"/>
                                    </p:cond>
                                  </p:endCondLst>
                                  <p:childTnLst>
                                    <p:set>
                                      <p:cBhvr>
                                        <p:cTn id="29" dur="1" fill="hold">
                                          <p:stCondLst>
                                            <p:cond delay="0"/>
                                          </p:stCondLst>
                                        </p:cTn>
                                        <p:tgtEl>
                                          <p:spTgt spid="53">
                                            <p:txEl>
                                              <p:pRg st="0" end="0"/>
                                            </p:txEl>
                                          </p:spTgt>
                                        </p:tgtEl>
                                        <p:attrNameLst>
                                          <p:attrName>style.visibility</p:attrName>
                                        </p:attrNameLst>
                                      </p:cBhvr>
                                      <p:to>
                                        <p:strVal val="visible"/>
                                      </p:to>
                                    </p:set>
                                    <p:animEffect transition="in" filter="fade">
                                      <p:cBhvr>
                                        <p:cTn id="30" dur="500"/>
                                        <p:tgtEl>
                                          <p:spTgt spid="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animBg="1"/>
      <p:bldP spid="13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Symbol Fixing Sources</a:t>
            </a:r>
            <a:endParaRPr lang="en-US" dirty="0"/>
          </a:p>
        </p:txBody>
      </p:sp>
      <p:sp>
        <p:nvSpPr>
          <p:cNvPr id="4" name="Rectangle 3"/>
          <p:cNvSpPr/>
          <p:nvPr/>
        </p:nvSpPr>
        <p:spPr bwMode="auto">
          <a:xfrm>
            <a:off x="915006" y="2181477"/>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 name="TextBox 4"/>
          <p:cNvSpPr txBox="1"/>
          <p:nvPr/>
        </p:nvSpPr>
        <p:spPr>
          <a:xfrm>
            <a:off x="2916578"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3" name="Rectangle 12"/>
          <p:cNvSpPr/>
          <p:nvPr/>
        </p:nvSpPr>
        <p:spPr bwMode="auto">
          <a:xfrm>
            <a:off x="3267530" y="2181477"/>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7189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958003" y="1264131"/>
            <a:ext cx="789702" cy="875695"/>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834606" y="1263830"/>
            <a:ext cx="789702" cy="8763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39" name="Rectangle 36"/>
          <p:cNvSpPr>
            <a:spLocks noChangeArrowheads="1"/>
          </p:cNvSpPr>
          <p:nvPr/>
        </p:nvSpPr>
        <p:spPr bwMode="auto">
          <a:xfrm>
            <a:off x="575662" y="5576455"/>
            <a:ext cx="7863966" cy="117763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A source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Calibri"/>
                <a:cs typeface="Calibri"/>
              </a:rPr>
              <a:t> is a symbol fixing source if for each block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0,i</a:t>
            </a:r>
            <a:r>
              <a:rPr lang="en-US" dirty="0" smtClean="0">
                <a:solidFill>
                  <a:srgbClr val="000000"/>
                </a:solidFill>
                <a:latin typeface="Calibri"/>
                <a:cs typeface="Calibri"/>
              </a:rPr>
              <a:t> of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Calibri"/>
                <a:cs typeface="Calibri"/>
              </a:rPr>
              <a:t>:</a:t>
            </a:r>
          </a:p>
          <a:p>
            <a:pPr lvl="1"/>
            <a:r>
              <a:rPr lang="en-US" dirty="0" smtClean="0">
                <a:solidFill>
                  <a:srgbClr val="000000"/>
                </a:solidFill>
                <a:latin typeface="Times New Roman"/>
                <a:cs typeface="Times New Roman"/>
              </a:rPr>
              <a:t>1)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0,i</a:t>
            </a:r>
            <a:r>
              <a:rPr lang="en-US" dirty="0" smtClean="0">
                <a:solidFill>
                  <a:srgbClr val="000000"/>
                </a:solidFill>
                <a:latin typeface="Calibri"/>
                <a:cs typeface="Calibri"/>
              </a:rPr>
              <a:t> is a fixed value</a:t>
            </a:r>
          </a:p>
          <a:p>
            <a:pPr lvl="1"/>
            <a:r>
              <a:rPr lang="en-US" dirty="0" smtClean="0">
                <a:solidFill>
                  <a:srgbClr val="000000"/>
                </a:solidFill>
                <a:latin typeface="Times New Roman"/>
                <a:cs typeface="Times New Roman"/>
              </a:rPr>
              <a:t>2)</a:t>
            </a:r>
            <a:r>
              <a:rPr lang="en-US" i="1" dirty="0" smtClean="0">
                <a:solidFill>
                  <a:srgbClr val="000000"/>
                </a:solidFill>
                <a:latin typeface="Times New Roman"/>
                <a:cs typeface="Times New Roman"/>
              </a:rPr>
              <a:t> W</a:t>
            </a:r>
            <a:r>
              <a:rPr lang="en-US" baseline="-25000" dirty="0" smtClean="0">
                <a:solidFill>
                  <a:srgbClr val="000000"/>
                </a:solidFill>
                <a:latin typeface="Times New Roman"/>
                <a:cs typeface="Times New Roman"/>
              </a:rPr>
              <a:t>0,i</a:t>
            </a:r>
            <a:r>
              <a:rPr lang="en-US" dirty="0" smtClean="0">
                <a:solidFill>
                  <a:srgbClr val="000000"/>
                </a:solidFill>
                <a:latin typeface="Calibri"/>
                <a:cs typeface="Calibri"/>
              </a:rPr>
              <a:t> is uniformly distributed</a:t>
            </a:r>
          </a:p>
          <a:p>
            <a:pPr lvl="1"/>
            <a:r>
              <a:rPr lang="en-US" dirty="0" smtClean="0">
                <a:solidFill>
                  <a:srgbClr val="000000"/>
                </a:solidFill>
                <a:latin typeface="Calibri"/>
                <a:cs typeface="Calibri"/>
              </a:rPr>
              <a:t>Let </a:t>
            </a:r>
            <a:r>
              <a:rPr lang="en-US" dirty="0" smtClean="0">
                <a:solidFill>
                  <a:srgbClr val="000000"/>
                </a:solidFill>
                <a:latin typeface="Times New Roman"/>
                <a:cs typeface="Times New Roman"/>
              </a:rPr>
              <a:t>α </a:t>
            </a:r>
            <a:r>
              <a:rPr lang="en-US" dirty="0" smtClean="0">
                <a:solidFill>
                  <a:srgbClr val="000000"/>
                </a:solidFill>
                <a:latin typeface="Calibri"/>
                <a:cs typeface="Calibri"/>
              </a:rPr>
              <a:t>be the number of blocks that are fixed.</a:t>
            </a:r>
            <a:endParaRPr lang="en-US" dirty="0">
              <a:solidFill>
                <a:srgbClr val="000000"/>
              </a:solidFill>
              <a:latin typeface="Times New Roman"/>
              <a:cs typeface="Times New Roman"/>
            </a:endParaRPr>
          </a:p>
        </p:txBody>
      </p:sp>
    </p:spTree>
    <p:extLst>
      <p:ext uri="{BB962C8B-B14F-4D97-AF65-F5344CB8AC3E}">
        <p14:creationId xmlns:p14="http://schemas.microsoft.com/office/powerpoint/2010/main" val="41707133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bg/>
                                          </p:spTgt>
                                        </p:tgtEl>
                                        <p:attrNameLst>
                                          <p:attrName>style.visibility</p:attrName>
                                        </p:attrNameLst>
                                      </p:cBhvr>
                                      <p:to>
                                        <p:strVal val="visible"/>
                                      </p:to>
                                    </p:set>
                                    <p:animEffect transition="in" filter="fade">
                                      <p:cBhvr>
                                        <p:cTn id="7" dur="500"/>
                                        <p:tgtEl>
                                          <p:spTgt spid="39">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xEl>
                                              <p:pRg st="0" end="0"/>
                                            </p:txEl>
                                          </p:spTgt>
                                        </p:tgtEl>
                                        <p:attrNameLst>
                                          <p:attrName>style.visibility</p:attrName>
                                        </p:attrNameLst>
                                      </p:cBhvr>
                                      <p:to>
                                        <p:strVal val="visible"/>
                                      </p:to>
                                    </p:set>
                                    <p:animEffect transition="in" filter="fade">
                                      <p:cBhvr>
                                        <p:cTn id="12" dur="500"/>
                                        <p:tgtEl>
                                          <p:spTgt spid="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
                                            <p:txEl>
                                              <p:pRg st="1" end="1"/>
                                            </p:txEl>
                                          </p:spTgt>
                                        </p:tgtEl>
                                        <p:attrNameLst>
                                          <p:attrName>style.visibility</p:attrName>
                                        </p:attrNameLst>
                                      </p:cBhvr>
                                      <p:to>
                                        <p:strVal val="visible"/>
                                      </p:to>
                                    </p:set>
                                    <p:animEffect transition="in" filter="fade">
                                      <p:cBhvr>
                                        <p:cTn id="17" dur="500"/>
                                        <p:tgtEl>
                                          <p:spTgt spid="3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
                                            <p:txEl>
                                              <p:pRg st="2" end="2"/>
                                            </p:txEl>
                                          </p:spTgt>
                                        </p:tgtEl>
                                        <p:attrNameLst>
                                          <p:attrName>style.visibility</p:attrName>
                                        </p:attrNameLst>
                                      </p:cBhvr>
                                      <p:to>
                                        <p:strVal val="visible"/>
                                      </p:to>
                                    </p:set>
                                    <p:animEffect transition="in" filter="fade">
                                      <p:cBhvr>
                                        <p:cTn id="22" dur="500"/>
                                        <p:tgtEl>
                                          <p:spTgt spid="3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9">
                                            <p:txEl>
                                              <p:pRg st="3" end="3"/>
                                            </p:txEl>
                                          </p:spTgt>
                                        </p:tgtEl>
                                        <p:attrNameLst>
                                          <p:attrName>style.visibility</p:attrName>
                                        </p:attrNameLst>
                                      </p:cBhvr>
                                      <p:to>
                                        <p:strVal val="visible"/>
                                      </p:to>
                                    </p:set>
                                    <p:animEffect transition="in" filter="fade">
                                      <p:cBhvr>
                                        <p:cTn id="27" dur="500"/>
                                        <p:tgtEl>
                                          <p:spTgt spid="3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4" grpId="0" animBg="1"/>
      <p:bldP spid="35" grpId="0" animBg="1"/>
      <p:bldP spid="36" grpId="0" animBg="1"/>
      <p:bldP spid="37" grpId="0" animBg="1"/>
      <p:bldP spid="38" grpId="0"/>
      <p:bldP spid="39"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Fixed Errors</a:t>
            </a:r>
            <a:endParaRPr lang="en-US" dirty="0"/>
          </a:p>
        </p:txBody>
      </p:sp>
      <p:sp>
        <p:nvSpPr>
          <p:cNvPr id="4" name="Rectangle 3"/>
          <p:cNvSpPr/>
          <p:nvPr/>
        </p:nvSpPr>
        <p:spPr bwMode="auto">
          <a:xfrm>
            <a:off x="915006" y="2181477"/>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 name="TextBox 4"/>
          <p:cNvSpPr txBox="1"/>
          <p:nvPr/>
        </p:nvSpPr>
        <p:spPr>
          <a:xfrm>
            <a:off x="2916578"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3" name="Rectangle 12"/>
          <p:cNvSpPr/>
          <p:nvPr/>
        </p:nvSpPr>
        <p:spPr bwMode="auto">
          <a:xfrm>
            <a:off x="3267530" y="2181477"/>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7189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958003" y="1264131"/>
            <a:ext cx="789702" cy="875695"/>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834606" y="1263830"/>
            <a:ext cx="789702" cy="8763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40" name="Rectangle 36"/>
          <p:cNvSpPr>
            <a:spLocks noChangeArrowheads="1"/>
          </p:cNvSpPr>
          <p:nvPr/>
        </p:nvSpPr>
        <p:spPr bwMode="auto">
          <a:xfrm>
            <a:off x="575662" y="5698879"/>
            <a:ext cx="7863965" cy="92821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u="sng" dirty="0" err="1" smtClean="0">
                <a:solidFill>
                  <a:srgbClr val="000000"/>
                </a:solidFill>
                <a:latin typeface="Calibri"/>
                <a:cs typeface="Calibri"/>
              </a:rPr>
              <a:t>Def</a:t>
            </a:r>
            <a:r>
              <a:rPr lang="en-US" u="sng" dirty="0" smtClean="0">
                <a:solidFill>
                  <a:srgbClr val="000000"/>
                </a:solidFill>
                <a:latin typeface="Calibri"/>
                <a:cs typeface="Calibri"/>
              </a:rPr>
              <a:t>:</a:t>
            </a:r>
            <a:r>
              <a:rPr lang="en-US" dirty="0" smtClean="0">
                <a:solidFill>
                  <a:srgbClr val="000000"/>
                </a:solidFill>
                <a:latin typeface="Calibri"/>
                <a:cs typeface="Calibri"/>
              </a:rPr>
              <a:t> </a:t>
            </a:r>
            <a:r>
              <a:rPr lang="en-US" i="1" dirty="0" smtClean="0">
                <a:solidFill>
                  <a:srgbClr val="000000"/>
                </a:solidFill>
                <a:latin typeface="Times New Roman"/>
                <a:cs typeface="Times New Roman"/>
              </a:rPr>
              <a:t>α-fixed</a:t>
            </a:r>
            <a:r>
              <a:rPr lang="en-US" dirty="0" smtClean="0">
                <a:solidFill>
                  <a:srgbClr val="000000"/>
                </a:solidFill>
                <a:latin typeface="Times New Roman"/>
                <a:cs typeface="Times New Roman"/>
              </a:rPr>
              <a:t>LWE</a:t>
            </a:r>
            <a:r>
              <a:rPr lang="en-US" i="1" dirty="0" smtClean="0">
                <a:solidFill>
                  <a:srgbClr val="000000"/>
                </a:solidFill>
                <a:latin typeface="Times New Roman"/>
                <a:cs typeface="Times New Roman"/>
              </a:rPr>
              <a:t> </a:t>
            </a:r>
            <a:r>
              <a:rPr lang="en-US" dirty="0" smtClean="0">
                <a:solidFill>
                  <a:srgbClr val="000000"/>
                </a:solidFill>
                <a:latin typeface="Calibri"/>
                <a:cs typeface="Calibri"/>
              </a:rPr>
              <a:t>is standard LWE except that </a:t>
            </a:r>
            <a:r>
              <a:rPr lang="en-US" i="1" dirty="0">
                <a:solidFill>
                  <a:srgbClr val="000000"/>
                </a:solidFill>
                <a:latin typeface="Times New Roman"/>
                <a:cs typeface="Times New Roman"/>
              </a:rPr>
              <a:t>α</a:t>
            </a:r>
            <a:r>
              <a:rPr lang="en-US" dirty="0" smtClean="0">
                <a:solidFill>
                  <a:srgbClr val="000000"/>
                </a:solidFill>
                <a:latin typeface="Calibri"/>
                <a:cs typeface="Calibri"/>
              </a:rPr>
              <a:t> dimensions </a:t>
            </a:r>
            <a:br>
              <a:rPr lang="en-US" dirty="0" smtClean="0">
                <a:solidFill>
                  <a:srgbClr val="000000"/>
                </a:solidFill>
                <a:latin typeface="Calibri"/>
                <a:cs typeface="Calibri"/>
              </a:rPr>
            </a:br>
            <a:r>
              <a:rPr lang="en-US" dirty="0" smtClean="0">
                <a:solidFill>
                  <a:srgbClr val="000000"/>
                </a:solidFill>
                <a:latin typeface="Calibri"/>
                <a:cs typeface="Calibri"/>
              </a:rPr>
              <a:t>have a fixed (and adversarially known) error value.</a:t>
            </a:r>
          </a:p>
          <a:p>
            <a:pPr lvl="1"/>
            <a:r>
              <a:rPr lang="en-US" u="sng" dirty="0" smtClean="0">
                <a:solidFill>
                  <a:srgbClr val="000000"/>
                </a:solidFill>
                <a:latin typeface="Calibri"/>
                <a:cs typeface="Calibri"/>
              </a:rPr>
              <a:t>Note:</a:t>
            </a:r>
            <a:r>
              <a:rPr lang="en-US" dirty="0" smtClean="0">
                <a:solidFill>
                  <a:srgbClr val="000000"/>
                </a:solidFill>
                <a:latin typeface="Calibri"/>
                <a:cs typeface="Calibri"/>
              </a:rPr>
              <a:t> If </a:t>
            </a:r>
            <a:r>
              <a:rPr lang="en-US" i="1" dirty="0">
                <a:solidFill>
                  <a:srgbClr val="000000"/>
                </a:solidFill>
                <a:latin typeface="Times New Roman"/>
                <a:cs typeface="Times New Roman"/>
              </a:rPr>
              <a:t>α</a:t>
            </a:r>
            <a:r>
              <a:rPr lang="en-US" dirty="0">
                <a:solidFill>
                  <a:srgbClr val="000000"/>
                </a:solidFill>
                <a:latin typeface="Times New Roman"/>
                <a:cs typeface="Times New Roman"/>
              </a:rPr>
              <a:t>&gt;</a:t>
            </a:r>
            <a:r>
              <a:rPr lang="en-US" dirty="0" smtClean="0">
                <a:solidFill>
                  <a:srgbClr val="000000"/>
                </a:solidFill>
                <a:latin typeface="Times New Roman"/>
                <a:cs typeface="Times New Roman"/>
              </a:rPr>
              <a:t>n</a:t>
            </a:r>
            <a:r>
              <a:rPr lang="en-US" dirty="0" smtClean="0">
                <a:solidFill>
                  <a:srgbClr val="000000"/>
                </a:solidFill>
                <a:latin typeface="Calibri"/>
                <a:cs typeface="Calibri"/>
              </a:rPr>
              <a:t>, then </a:t>
            </a:r>
            <a:r>
              <a:rPr lang="en-US" dirty="0">
                <a:solidFill>
                  <a:srgbClr val="000000"/>
                </a:solidFill>
                <a:latin typeface="Times New Roman"/>
                <a:cs typeface="Times New Roman"/>
              </a:rPr>
              <a:t>α</a:t>
            </a:r>
            <a:r>
              <a:rPr lang="en-US" i="1" dirty="0">
                <a:solidFill>
                  <a:srgbClr val="000000"/>
                </a:solidFill>
                <a:latin typeface="Times New Roman"/>
                <a:cs typeface="Times New Roman"/>
              </a:rPr>
              <a:t>-fixed</a:t>
            </a:r>
            <a:r>
              <a:rPr lang="en-US" dirty="0">
                <a:solidFill>
                  <a:srgbClr val="000000"/>
                </a:solidFill>
                <a:latin typeface="Times New Roman"/>
                <a:cs typeface="Times New Roman"/>
              </a:rPr>
              <a:t>LWE</a:t>
            </a:r>
            <a:r>
              <a:rPr lang="en-US" dirty="0" smtClean="0">
                <a:solidFill>
                  <a:srgbClr val="000000"/>
                </a:solidFill>
                <a:latin typeface="Calibri"/>
                <a:cs typeface="Calibri"/>
              </a:rPr>
              <a:t> is insecure by solving the linear system</a:t>
            </a:r>
            <a:endParaRPr lang="en-US" u="sng" dirty="0">
              <a:solidFill>
                <a:srgbClr val="000000"/>
              </a:solidFill>
              <a:latin typeface="Times New Roman"/>
              <a:cs typeface="Times New Roman"/>
            </a:endParaRPr>
          </a:p>
        </p:txBody>
      </p:sp>
    </p:spTree>
    <p:extLst>
      <p:ext uri="{BB962C8B-B14F-4D97-AF65-F5344CB8AC3E}">
        <p14:creationId xmlns:p14="http://schemas.microsoft.com/office/powerpoint/2010/main" val="16402187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bg/>
                                          </p:spTgt>
                                        </p:tgtEl>
                                        <p:attrNameLst>
                                          <p:attrName>style.visibility</p:attrName>
                                        </p:attrNameLst>
                                      </p:cBhvr>
                                      <p:to>
                                        <p:strVal val="visible"/>
                                      </p:to>
                                    </p:set>
                                    <p:animEffect transition="in" filter="fade">
                                      <p:cBhvr>
                                        <p:cTn id="7" dur="500"/>
                                        <p:tgtEl>
                                          <p:spTgt spid="40">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xEl>
                                              <p:pRg st="0" end="0"/>
                                            </p:txEl>
                                          </p:spTgt>
                                        </p:tgtEl>
                                        <p:attrNameLst>
                                          <p:attrName>style.visibility</p:attrName>
                                        </p:attrNameLst>
                                      </p:cBhvr>
                                      <p:to>
                                        <p:strVal val="visible"/>
                                      </p:to>
                                    </p:set>
                                    <p:animEffect transition="in" filter="fade">
                                      <p:cBhvr>
                                        <p:cTn id="12" dur="500"/>
                                        <p:tgtEl>
                                          <p:spTgt spid="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
                                            <p:txEl>
                                              <p:pRg st="1" end="1"/>
                                            </p:txEl>
                                          </p:spTgt>
                                        </p:tgtEl>
                                        <p:attrNameLst>
                                          <p:attrName>style.visibility</p:attrName>
                                        </p:attrNameLst>
                                      </p:cBhvr>
                                      <p:to>
                                        <p:strVal val="visible"/>
                                      </p:to>
                                    </p:set>
                                    <p:animEffect transition="in" filter="fade">
                                      <p:cBhvr>
                                        <p:cTn id="17" dur="500"/>
                                        <p:tgtEl>
                                          <p:spTgt spid="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60" name="Group 59"/>
          <p:cNvGrpSpPr/>
          <p:nvPr/>
        </p:nvGrpSpPr>
        <p:grpSpPr>
          <a:xfrm>
            <a:off x="3747564" y="679829"/>
            <a:ext cx="2951489" cy="357451"/>
            <a:chOff x="3156859" y="838971"/>
            <a:chExt cx="3766267" cy="426267"/>
          </a:xfrm>
        </p:grpSpPr>
        <p:sp>
          <p:nvSpPr>
            <p:cNvPr id="61"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3791142104"/>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89236" name="Equation" r:id="rId4" imgW="2197100" imgH="241300" progId="Equation.3">
                    <p:embed/>
                  </p:oleObj>
                </mc:Choice>
                <mc:Fallback>
                  <p:oleObj name="Equation" r:id="rId4" imgW="2197100" imgH="241300" progId="Equation.3">
                    <p:embed/>
                    <p:pic>
                      <p:nvPicPr>
                        <p:cNvPr id="0" name=""/>
                        <p:cNvPicPr/>
                        <p:nvPr/>
                      </p:nvPicPr>
                      <p:blipFill>
                        <a:blip r:embed="rId5"/>
                        <a:stretch>
                          <a:fillRect/>
                        </a:stretch>
                      </p:blipFill>
                      <p:spPr>
                        <a:xfrm>
                          <a:off x="3249509" y="866775"/>
                          <a:ext cx="3627437" cy="398463"/>
                        </a:xfrm>
                        <a:prstGeom prst="rect">
                          <a:avLst/>
                        </a:prstGeom>
                      </p:spPr>
                    </p:pic>
                  </p:oleObj>
                </mc:Fallback>
              </mc:AlternateContent>
            </a:graphicData>
          </a:graphic>
        </p:graphicFrame>
      </p:gr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36" name="Content Placeholder 1"/>
          <p:cNvSpPr txBox="1">
            <a:spLocks/>
          </p:cNvSpPr>
          <p:nvPr/>
        </p:nvSpPr>
        <p:spPr>
          <a:xfrm>
            <a:off x="-1" y="679829"/>
            <a:ext cx="3574885" cy="285308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high entropy</a:t>
            </a:r>
          </a:p>
          <a:p>
            <a:r>
              <a:rPr lang="en-US" sz="1700" dirty="0" smtClean="0"/>
              <a:t>Fuzzy Extractors derive reliable keys from noisy data</a:t>
            </a:r>
          </a:p>
          <a:p>
            <a:pPr marL="0" indent="0">
              <a:buFont typeface="Arial"/>
              <a:buNone/>
            </a:pPr>
            <a:r>
              <a:rPr lang="en-US" sz="1200" dirty="0" smtClean="0"/>
              <a:t>         [DodisOstrovskyReyzinSmith04, 08</a:t>
            </a:r>
            <a:r>
              <a:rPr lang="en-US" sz="1200" dirty="0" smtClean="0"/>
              <a:t>]</a:t>
            </a:r>
            <a:endParaRPr lang="en-US" sz="1400" i="1" dirty="0" smtClean="0">
              <a:latin typeface="Arial" charset="0"/>
            </a:endParaRPr>
          </a:p>
          <a:p>
            <a:r>
              <a:rPr lang="en-US" sz="1600" dirty="0">
                <a:cs typeface="Calibri"/>
              </a:rPr>
              <a:t>Correctness: </a:t>
            </a:r>
            <a:r>
              <a:rPr lang="en-US" sz="1600" dirty="0">
                <a:latin typeface="Times New Roman"/>
                <a:cs typeface="Times New Roman"/>
              </a:rPr>
              <a:t>Gen, Rep </a:t>
            </a:r>
            <a:r>
              <a:rPr lang="en-US" sz="1600" dirty="0">
                <a:cs typeface="Calibri"/>
              </a:rPr>
              <a:t>give same key if </a:t>
            </a:r>
            <a:r>
              <a:rPr lang="en-US" sz="1600" i="1" dirty="0">
                <a:latin typeface="Times New Roman"/>
                <a:cs typeface="Times New Roman"/>
              </a:rPr>
              <a:t>d</a:t>
            </a:r>
            <a:r>
              <a:rPr lang="en-US" sz="1600" dirty="0">
                <a:latin typeface="Times New Roman"/>
                <a:cs typeface="Times New Roman"/>
              </a:rPr>
              <a:t>(</a:t>
            </a:r>
            <a:r>
              <a:rPr lang="en-US" sz="1600" i="1" dirty="0">
                <a:latin typeface="Times New Roman"/>
                <a:cs typeface="Times New Roman"/>
              </a:rPr>
              <a:t>w</a:t>
            </a:r>
            <a:r>
              <a:rPr lang="en-US" sz="1600" baseline="-25000" dirty="0">
                <a:latin typeface="Times New Roman"/>
                <a:cs typeface="Times New Roman"/>
              </a:rPr>
              <a:t>0</a:t>
            </a:r>
            <a:r>
              <a:rPr lang="en-US" sz="1600" dirty="0">
                <a:latin typeface="Times New Roman"/>
                <a:cs typeface="Times New Roman"/>
              </a:rPr>
              <a:t>, </a:t>
            </a:r>
            <a:r>
              <a:rPr lang="en-US" sz="1600" i="1" dirty="0">
                <a:latin typeface="Times New Roman"/>
                <a:cs typeface="Times New Roman"/>
              </a:rPr>
              <a:t>w</a:t>
            </a:r>
            <a:r>
              <a:rPr lang="en-US" sz="1600" baseline="-25000" dirty="0">
                <a:latin typeface="Times New Roman"/>
                <a:cs typeface="Times New Roman"/>
              </a:rPr>
              <a:t>1</a:t>
            </a:r>
            <a:r>
              <a:rPr lang="en-US" sz="1600" dirty="0">
                <a:latin typeface="Times New Roman"/>
                <a:cs typeface="Times New Roman"/>
              </a:rPr>
              <a:t>) &lt; </a:t>
            </a:r>
            <a:r>
              <a:rPr lang="en-US" sz="1600" i="1" dirty="0" err="1" smtClean="0">
                <a:latin typeface="Times New Roman"/>
                <a:cs typeface="Times New Roman"/>
              </a:rPr>
              <a:t>d</a:t>
            </a:r>
            <a:r>
              <a:rPr lang="en-US" sz="1600" i="1" baseline="-25000" dirty="0" err="1" smtClean="0">
                <a:latin typeface="Times New Roman"/>
                <a:cs typeface="Times New Roman"/>
              </a:rPr>
              <a:t>max</a:t>
            </a:r>
            <a:endParaRPr lang="en-US" sz="1600" dirty="0" smtClean="0">
              <a:latin typeface="Calibri"/>
              <a:cs typeface="Calibri"/>
            </a:endParaRPr>
          </a:p>
          <a:p>
            <a:r>
              <a:rPr lang="en-US" sz="1600" dirty="0" smtClean="0">
                <a:latin typeface="Calibri"/>
                <a:cs typeface="Calibri"/>
              </a:rPr>
              <a:t>Security</a:t>
            </a:r>
            <a:r>
              <a:rPr lang="en-US" sz="1600" dirty="0" smtClean="0">
                <a:latin typeface="Calibri"/>
                <a:cs typeface="Calibri"/>
              </a:rPr>
              <a:t>: </a:t>
            </a:r>
            <a:r>
              <a:rPr lang="en-US" sz="1600" dirty="0" smtClean="0">
                <a:latin typeface="Times New Roman"/>
                <a:cs typeface="Times New Roman"/>
              </a:rPr>
              <a:t>(</a:t>
            </a:r>
            <a:r>
              <a:rPr lang="en-US" sz="1600" i="1" dirty="0" smtClean="0">
                <a:latin typeface="Times New Roman"/>
                <a:cs typeface="Times New Roman"/>
              </a:rPr>
              <a:t>key</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 (</a:t>
            </a:r>
            <a:r>
              <a:rPr lang="en-US" sz="1600" i="1" dirty="0" smtClean="0">
                <a:latin typeface="Times New Roman"/>
                <a:cs typeface="Times New Roman"/>
              </a:rPr>
              <a:t>U</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a:t>
            </a:r>
          </a:p>
          <a:p>
            <a:r>
              <a:rPr lang="en-US" sz="1600" dirty="0" smtClean="0">
                <a:solidFill>
                  <a:srgbClr val="FFFFFF"/>
                </a:solidFill>
                <a:cs typeface="Calibri"/>
              </a:rPr>
              <a:t>Traditional </a:t>
            </a:r>
            <a:r>
              <a:rPr lang="en-US" sz="1600" dirty="0" smtClean="0">
                <a:solidFill>
                  <a:srgbClr val="FFFFFF"/>
                </a:solidFill>
                <a:cs typeface="Calibri"/>
              </a:rPr>
              <a:t>Construction</a:t>
            </a:r>
            <a:endParaRPr lang="en-US" sz="1600" dirty="0" smtClean="0">
              <a:solidFill>
                <a:srgbClr val="FFFFFF"/>
              </a:solidFill>
              <a:latin typeface="Calibri"/>
              <a:cs typeface="Calibri"/>
            </a:endParaRPr>
          </a:p>
          <a:p>
            <a:pPr lvl="1"/>
            <a:r>
              <a:rPr lang="en-US" sz="1600" dirty="0" smtClean="0">
                <a:solidFill>
                  <a:srgbClr val="FFFFFF"/>
                </a:solidFill>
                <a:latin typeface="Calibri"/>
                <a:cs typeface="Calibri"/>
              </a:rPr>
              <a:t>Derive a key using a </a:t>
            </a:r>
            <a:br>
              <a:rPr lang="en-US" sz="1600" dirty="0" smtClean="0">
                <a:solidFill>
                  <a:srgbClr val="FFFFFF"/>
                </a:solidFill>
                <a:latin typeface="Calibri"/>
                <a:cs typeface="Calibri"/>
              </a:rPr>
            </a:br>
            <a:r>
              <a:rPr lang="en-US" sz="1600" i="1" dirty="0" smtClean="0">
                <a:solidFill>
                  <a:srgbClr val="FFFFFF"/>
                </a:solidFill>
                <a:latin typeface="Calibri"/>
                <a:cs typeface="Calibri"/>
              </a:rPr>
              <a:t>randomness extractor</a:t>
            </a:r>
          </a:p>
          <a:p>
            <a:pPr lvl="1"/>
            <a:r>
              <a:rPr lang="en-US" sz="1600" i="1" dirty="0" smtClean="0">
                <a:solidFill>
                  <a:srgbClr val="FFFFFF"/>
                </a:solidFill>
                <a:latin typeface="Calibri"/>
                <a:cs typeface="Calibri"/>
              </a:rPr>
              <a:t>Error-correct </a:t>
            </a:r>
            <a:r>
              <a:rPr lang="en-US" sz="1600" dirty="0" smtClean="0">
                <a:solidFill>
                  <a:srgbClr val="FFFFFF"/>
                </a:solidFill>
                <a:latin typeface="Calibri"/>
                <a:cs typeface="Calibri"/>
              </a:rPr>
              <a:t>the source using a </a:t>
            </a:r>
            <a:r>
              <a:rPr lang="en-US" sz="1600" i="1" dirty="0" smtClean="0">
                <a:solidFill>
                  <a:srgbClr val="FFFFFF"/>
                </a:solidFill>
                <a:latin typeface="Calibri"/>
                <a:cs typeface="Calibri"/>
              </a:rPr>
              <a:t>Secure Sketch</a:t>
            </a:r>
          </a:p>
          <a:p>
            <a:pPr lvl="1"/>
            <a:endParaRPr lang="en-US" sz="1400" i="1" dirty="0">
              <a:latin typeface="Arial" charset="0"/>
            </a:endParaRPr>
          </a:p>
        </p:txBody>
      </p:sp>
      <p:sp>
        <p:nvSpPr>
          <p:cNvPr id="67" name="Rectangle 6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75" name="Object 74"/>
          <p:cNvGraphicFramePr>
            <a:graphicFrameLocks noChangeAspect="1"/>
          </p:cNvGraphicFramePr>
          <p:nvPr>
            <p:extLst>
              <p:ext uri="{D42A27DB-BD31-4B8C-83A1-F6EECF244321}">
                <p14:modId xmlns:p14="http://schemas.microsoft.com/office/powerpoint/2010/main" val="238561310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89237" name="Equation" r:id="rId6" imgW="139700" imgH="165100" progId="Equation.3">
                  <p:embed/>
                </p:oleObj>
              </mc:Choice>
              <mc:Fallback>
                <p:oleObj name="Equation" r:id="rId6" imgW="139700" imgH="165100" progId="Equation.3">
                  <p:embed/>
                  <p:pic>
                    <p:nvPicPr>
                      <p:cNvPr id="0" name=""/>
                      <p:cNvPicPr/>
                      <p:nvPr/>
                    </p:nvPicPr>
                    <p:blipFill>
                      <a:blip r:embed="rId7"/>
                      <a:stretch>
                        <a:fillRect/>
                      </a:stretch>
                    </p:blipFill>
                    <p:spPr>
                      <a:xfrm>
                        <a:off x="4326178" y="5204558"/>
                        <a:ext cx="242888" cy="287338"/>
                      </a:xfrm>
                      <a:prstGeom prst="rect">
                        <a:avLst/>
                      </a:prstGeom>
                    </p:spPr>
                  </p:pic>
                </p:oleObj>
              </mc:Fallback>
            </mc:AlternateContent>
          </a:graphicData>
        </a:graphic>
      </p:graphicFrame>
      <p:grpSp>
        <p:nvGrpSpPr>
          <p:cNvPr id="76" name="Group 75"/>
          <p:cNvGrpSpPr/>
          <p:nvPr/>
        </p:nvGrpSpPr>
        <p:grpSpPr>
          <a:xfrm>
            <a:off x="5198413" y="4697944"/>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299276534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89238" name="Equation" r:id="rId8" imgW="177800" imgH="203200" progId="Equation.3">
                  <p:embed/>
                </p:oleObj>
              </mc:Choice>
              <mc:Fallback>
                <p:oleObj name="Equation" r:id="rId8" imgW="177800" imgH="203200" progId="Equation.3">
                  <p:embed/>
                  <p:pic>
                    <p:nvPicPr>
                      <p:cNvPr id="0" name=""/>
                      <p:cNvPicPr/>
                      <p:nvPr/>
                    </p:nvPicPr>
                    <p:blipFill>
                      <a:blip r:embed="rId9"/>
                      <a:stretch>
                        <a:fillRect/>
                      </a:stretch>
                    </p:blipFill>
                    <p:spPr>
                      <a:xfrm>
                        <a:off x="4634805" y="5540406"/>
                        <a:ext cx="307975" cy="350838"/>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83" name="TextBox 8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21260938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xEl>
                                              <p:pRg st="1" end="1"/>
                                            </p:txEl>
                                          </p:spTgt>
                                        </p:tgtEl>
                                        <p:attrNameLst>
                                          <p:attrName>style.visibility</p:attrName>
                                        </p:attrNameLst>
                                      </p:cBhvr>
                                      <p:to>
                                        <p:strVal val="visible"/>
                                      </p:to>
                                    </p:set>
                                    <p:animEffect transition="in" filter="fade">
                                      <p:cBhvr>
                                        <p:cTn id="17" dur="500"/>
                                        <p:tgtEl>
                                          <p:spTgt spid="36">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
                                            <p:txEl>
                                              <p:pRg st="2" end="2"/>
                                            </p:txEl>
                                          </p:spTgt>
                                        </p:tgtEl>
                                        <p:attrNameLst>
                                          <p:attrName>style.visibility</p:attrName>
                                        </p:attrNameLst>
                                      </p:cBhvr>
                                      <p:to>
                                        <p:strVal val="visible"/>
                                      </p:to>
                                    </p:set>
                                    <p:animEffect transition="in" filter="fade">
                                      <p:cBhvr>
                                        <p:cTn id="20" dur="500"/>
                                        <p:tgtEl>
                                          <p:spTgt spid="3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500"/>
                                        <p:tgtEl>
                                          <p:spTgt spid="8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fade">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500"/>
                                        <p:tgtEl>
                                          <p:spTgt spid="72"/>
                                        </p:tgtEl>
                                      </p:cBhvr>
                                    </p:animEffect>
                                  </p:childTnLst>
                                </p:cTn>
                              </p:par>
                              <p:par>
                                <p:cTn id="45" presetID="10" presetClass="entr" presetSubtype="0"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500"/>
                                        <p:tgtEl>
                                          <p:spTgt spid="6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fade">
                                      <p:cBhvr>
                                        <p:cTn id="71" dur="500"/>
                                        <p:tgtEl>
                                          <p:spTgt spid="67"/>
                                        </p:tgtEl>
                                      </p:cBhvr>
                                    </p:animEffect>
                                  </p:childTnLst>
                                </p:cTn>
                              </p:par>
                              <p:par>
                                <p:cTn id="72" presetID="10" presetClass="entr" presetSubtype="0" fill="hold" nodeType="withEffect">
                                  <p:stCondLst>
                                    <p:cond delay="0"/>
                                  </p:stCondLst>
                                  <p:childTnLst>
                                    <p:set>
                                      <p:cBhvr>
                                        <p:cTn id="73" dur="1" fill="hold">
                                          <p:stCondLst>
                                            <p:cond delay="0"/>
                                          </p:stCondLst>
                                        </p:cTn>
                                        <p:tgtEl>
                                          <p:spTgt spid="74"/>
                                        </p:tgtEl>
                                        <p:attrNameLst>
                                          <p:attrName>style.visibility</p:attrName>
                                        </p:attrNameLst>
                                      </p:cBhvr>
                                      <p:to>
                                        <p:strVal val="visible"/>
                                      </p:to>
                                    </p:set>
                                    <p:animEffect transition="in" filter="fade">
                                      <p:cBhvr>
                                        <p:cTn id="74" dur="500"/>
                                        <p:tgtEl>
                                          <p:spTgt spid="74"/>
                                        </p:tgtEl>
                                      </p:cBhvr>
                                    </p:animEffect>
                                  </p:childTnLst>
                                </p:cTn>
                              </p:par>
                              <p:par>
                                <p:cTn id="75" presetID="10" presetClass="entr" presetSubtype="0" fill="hold" nodeType="with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fade">
                                      <p:cBhvr>
                                        <p:cTn id="77" dur="500"/>
                                        <p:tgtEl>
                                          <p:spTgt spid="7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fade">
                                      <p:cBhvr>
                                        <p:cTn id="82" dur="500"/>
                                        <p:tgtEl>
                                          <p:spTgt spid="3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500"/>
                                        <p:tgtEl>
                                          <p:spTgt spid="3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79"/>
                                        </p:tgtEl>
                                        <p:attrNameLst>
                                          <p:attrName>style.visibility</p:attrName>
                                        </p:attrNameLst>
                                      </p:cBhvr>
                                      <p:to>
                                        <p:strVal val="visible"/>
                                      </p:to>
                                    </p:set>
                                    <p:animEffect transition="in" filter="fade">
                                      <p:cBhvr>
                                        <p:cTn id="90" dur="500"/>
                                        <p:tgtEl>
                                          <p:spTgt spid="79"/>
                                        </p:tgtEl>
                                      </p:cBhvr>
                                    </p:animEffect>
                                  </p:childTnLst>
                                </p:cTn>
                              </p:par>
                              <p:par>
                                <p:cTn id="91" presetID="10" presetClass="entr" presetSubtype="0" fill="hold" nodeType="withEffect">
                                  <p:stCondLst>
                                    <p:cond delay="0"/>
                                  </p:stCondLst>
                                  <p:childTnLst>
                                    <p:set>
                                      <p:cBhvr>
                                        <p:cTn id="92" dur="1" fill="hold">
                                          <p:stCondLst>
                                            <p:cond delay="0"/>
                                          </p:stCondLst>
                                        </p:cTn>
                                        <p:tgtEl>
                                          <p:spTgt spid="80"/>
                                        </p:tgtEl>
                                        <p:attrNameLst>
                                          <p:attrName>style.visibility</p:attrName>
                                        </p:attrNameLst>
                                      </p:cBhvr>
                                      <p:to>
                                        <p:strVal val="visible"/>
                                      </p:to>
                                    </p:set>
                                    <p:animEffect transition="in" filter="fade">
                                      <p:cBhvr>
                                        <p:cTn id="93" dur="500"/>
                                        <p:tgtEl>
                                          <p:spTgt spid="8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76"/>
                                        </p:tgtEl>
                                        <p:attrNameLst>
                                          <p:attrName>style.visibility</p:attrName>
                                        </p:attrNameLst>
                                      </p:cBhvr>
                                      <p:to>
                                        <p:strVal val="visible"/>
                                      </p:to>
                                    </p:set>
                                    <p:animEffect transition="in" filter="fade">
                                      <p:cBhvr>
                                        <p:cTn id="98" dur="500"/>
                                        <p:tgtEl>
                                          <p:spTgt spid="76"/>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81"/>
                                        </p:tgtEl>
                                        <p:attrNameLst>
                                          <p:attrName>style.visibility</p:attrName>
                                        </p:attrNameLst>
                                      </p:cBhvr>
                                      <p:to>
                                        <p:strVal val="visible"/>
                                      </p:to>
                                    </p:set>
                                    <p:animEffect transition="in" filter="fade">
                                      <p:cBhvr>
                                        <p:cTn id="103" dur="500"/>
                                        <p:tgtEl>
                                          <p:spTgt spid="81"/>
                                        </p:tgtEl>
                                      </p:cBhvr>
                                    </p:animEffect>
                                  </p:childTnLst>
                                </p:cTn>
                              </p:par>
                              <p:par>
                                <p:cTn id="104" presetID="10" presetClass="entr" presetSubtype="0" fill="hold" nodeType="withEffect">
                                  <p:stCondLst>
                                    <p:cond delay="0"/>
                                  </p:stCondLst>
                                  <p:childTnLst>
                                    <p:set>
                                      <p:cBhvr>
                                        <p:cTn id="105" dur="1" fill="hold">
                                          <p:stCondLst>
                                            <p:cond delay="0"/>
                                          </p:stCondLst>
                                        </p:cTn>
                                        <p:tgtEl>
                                          <p:spTgt spid="84"/>
                                        </p:tgtEl>
                                        <p:attrNameLst>
                                          <p:attrName>style.visibility</p:attrName>
                                        </p:attrNameLst>
                                      </p:cBhvr>
                                      <p:to>
                                        <p:strVal val="visible"/>
                                      </p:to>
                                    </p:set>
                                    <p:animEffect transition="in" filter="fade">
                                      <p:cBhvr>
                                        <p:cTn id="106" dur="500"/>
                                        <p:tgtEl>
                                          <p:spTgt spid="84"/>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36">
                                            <p:txEl>
                                              <p:pRg st="3" end="3"/>
                                            </p:txEl>
                                          </p:spTgt>
                                        </p:tgtEl>
                                        <p:attrNameLst>
                                          <p:attrName>style.visibility</p:attrName>
                                        </p:attrNameLst>
                                      </p:cBhvr>
                                      <p:to>
                                        <p:strVal val="visible"/>
                                      </p:to>
                                    </p:set>
                                    <p:animEffect transition="in" filter="fade">
                                      <p:cBhvr>
                                        <p:cTn id="111" dur="500"/>
                                        <p:tgtEl>
                                          <p:spTgt spid="36">
                                            <p:txEl>
                                              <p:pRg st="3" end="3"/>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36">
                                            <p:txEl>
                                              <p:pRg st="4" end="4"/>
                                            </p:txEl>
                                          </p:spTgt>
                                        </p:tgtEl>
                                        <p:attrNameLst>
                                          <p:attrName>style.visibility</p:attrName>
                                        </p:attrNameLst>
                                      </p:cBhvr>
                                      <p:to>
                                        <p:strVal val="visible"/>
                                      </p:to>
                                    </p:set>
                                    <p:animEffect transition="in" filter="fade">
                                      <p:cBhvr>
                                        <p:cTn id="116" dur="500"/>
                                        <p:tgtEl>
                                          <p:spTgt spid="36">
                                            <p:txEl>
                                              <p:pRg st="4" end="4"/>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36">
                                            <p:txEl>
                                              <p:pRg st="5" end="5"/>
                                            </p:txEl>
                                          </p:spTgt>
                                        </p:tgtEl>
                                        <p:attrNameLst>
                                          <p:attrName>style.visibility</p:attrName>
                                        </p:attrNameLst>
                                      </p:cBhvr>
                                      <p:to>
                                        <p:strVal val="visible"/>
                                      </p:to>
                                    </p:set>
                                    <p:animEffect transition="in" filter="fade">
                                      <p:cBhvr>
                                        <p:cTn id="119" dur="500"/>
                                        <p:tgtEl>
                                          <p:spTgt spid="36">
                                            <p:txEl>
                                              <p:pRg st="5" end="5"/>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6">
                                            <p:txEl>
                                              <p:pRg st="6" end="6"/>
                                            </p:txEl>
                                          </p:spTgt>
                                        </p:tgtEl>
                                        <p:attrNameLst>
                                          <p:attrName>style.visibility</p:attrName>
                                        </p:attrNameLst>
                                      </p:cBhvr>
                                      <p:to>
                                        <p:strVal val="visible"/>
                                      </p:to>
                                    </p:set>
                                    <p:animEffect transition="in" filter="fade">
                                      <p:cBhvr>
                                        <p:cTn id="122" dur="500"/>
                                        <p:tgtEl>
                                          <p:spTgt spid="36">
                                            <p:txEl>
                                              <p:pRg st="6" end="6"/>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36">
                                            <p:txEl>
                                              <p:pRg st="7" end="7"/>
                                            </p:txEl>
                                          </p:spTgt>
                                        </p:tgtEl>
                                        <p:attrNameLst>
                                          <p:attrName>style.visibility</p:attrName>
                                        </p:attrNameLst>
                                      </p:cBhvr>
                                      <p:to>
                                        <p:strVal val="visible"/>
                                      </p:to>
                                    </p:set>
                                    <p:animEffect transition="in" filter="fade">
                                      <p:cBhvr>
                                        <p:cTn id="125" dur="500"/>
                                        <p:tgtEl>
                                          <p:spTgt spid="3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uiExpand="1" animBg="1"/>
      <p:bldP spid="30" grpId="0" uiExpand="1"/>
      <p:bldP spid="34" grpId="0" uiExpand="1" animBg="1"/>
      <p:bldP spid="35" grpId="0" uiExpand="1"/>
      <p:bldP spid="37" grpId="0" uiExpand="1" animBg="1"/>
      <p:bldP spid="39" grpId="0" uiExpand="1"/>
      <p:bldP spid="36" grpId="0" build="p"/>
      <p:bldP spid="67" grpId="0" animBg="1"/>
      <p:bldP spid="68" grpId="0" animBg="1"/>
      <p:bldP spid="82" grpId="0"/>
      <p:bldP spid="8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Fixed Errors</a:t>
            </a:r>
            <a:endParaRPr lang="en-US" dirty="0"/>
          </a:p>
        </p:txBody>
      </p:sp>
      <p:sp>
        <p:nvSpPr>
          <p:cNvPr id="4" name="Rectangle 3"/>
          <p:cNvSpPr/>
          <p:nvPr/>
        </p:nvSpPr>
        <p:spPr bwMode="auto">
          <a:xfrm>
            <a:off x="915006" y="2181477"/>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 name="TextBox 4"/>
          <p:cNvSpPr txBox="1"/>
          <p:nvPr/>
        </p:nvSpPr>
        <p:spPr>
          <a:xfrm>
            <a:off x="2916578"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3" name="Rectangle 12"/>
          <p:cNvSpPr/>
          <p:nvPr/>
        </p:nvSpPr>
        <p:spPr bwMode="auto">
          <a:xfrm>
            <a:off x="3267530" y="2181477"/>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7189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958003" y="1264131"/>
            <a:ext cx="789702" cy="875695"/>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834606" y="1263830"/>
            <a:ext cx="789702" cy="8763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40" name="Rectangle 36"/>
          <p:cNvSpPr>
            <a:spLocks noChangeArrowheads="1"/>
          </p:cNvSpPr>
          <p:nvPr/>
        </p:nvSpPr>
        <p:spPr bwMode="auto">
          <a:xfrm>
            <a:off x="1532419" y="5698879"/>
            <a:ext cx="6327712" cy="92821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lgn="ctr"/>
            <a:r>
              <a:rPr lang="en-US" u="sng" dirty="0" smtClean="0">
                <a:solidFill>
                  <a:srgbClr val="000000"/>
                </a:solidFill>
                <a:latin typeface="Calibri"/>
                <a:cs typeface="Calibri"/>
              </a:rPr>
              <a:t>Theorem:</a:t>
            </a:r>
            <a:r>
              <a:rPr lang="en-US" dirty="0" smtClean="0">
                <a:solidFill>
                  <a:srgbClr val="000000"/>
                </a:solidFill>
                <a:latin typeface="Calibri"/>
                <a:cs typeface="Calibri"/>
              </a:rPr>
              <a:t> Security of </a:t>
            </a:r>
            <a:r>
              <a:rPr lang="en-US" dirty="0" smtClean="0">
                <a:solidFill>
                  <a:srgbClr val="000000"/>
                </a:solidFill>
                <a:latin typeface="Times New Roman"/>
                <a:cs typeface="Times New Roman"/>
              </a:rPr>
              <a:t>LWE </a:t>
            </a:r>
            <a:r>
              <a:rPr lang="en-US" dirty="0" smtClean="0">
                <a:solidFill>
                  <a:srgbClr val="000000"/>
                </a:solidFill>
                <a:latin typeface="Calibri"/>
                <a:cs typeface="Calibri"/>
              </a:rPr>
              <a:t>of matrices of dimension </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n</a:t>
            </a:r>
            <a:r>
              <a:rPr lang="en-US" dirty="0" smtClean="0">
                <a:solidFill>
                  <a:srgbClr val="000000"/>
                </a:solidFill>
                <a:latin typeface="Times New Roman"/>
                <a:cs typeface="Times New Roman"/>
              </a:rPr>
              <a:t>, </a:t>
            </a:r>
            <a:r>
              <a:rPr lang="en-US" i="1" dirty="0" smtClean="0">
                <a:solidFill>
                  <a:srgbClr val="000000"/>
                </a:solidFill>
                <a:latin typeface="Times New Roman"/>
                <a:cs typeface="Times New Roman"/>
              </a:rPr>
              <a:t>m</a:t>
            </a:r>
            <a:r>
              <a:rPr lang="en-US" dirty="0" smtClean="0">
                <a:solidFill>
                  <a:srgbClr val="000000"/>
                </a:solidFill>
                <a:latin typeface="Times New Roman"/>
                <a:cs typeface="Times New Roman"/>
              </a:rPr>
              <a:t>)</a:t>
            </a:r>
          </a:p>
          <a:p>
            <a:pPr lvl="1" algn="ctr"/>
            <a:r>
              <a:rPr lang="en-US" dirty="0" smtClean="0">
                <a:solidFill>
                  <a:srgbClr val="000000"/>
                </a:solidFill>
                <a:latin typeface="Calibri"/>
                <a:cs typeface="Calibri"/>
              </a:rPr>
              <a:t>implies</a:t>
            </a:r>
          </a:p>
          <a:p>
            <a:pPr lvl="1" algn="ctr"/>
            <a:r>
              <a:rPr lang="en-US" dirty="0" smtClean="0">
                <a:solidFill>
                  <a:srgbClr val="000000"/>
                </a:solidFill>
                <a:latin typeface="Calibri"/>
                <a:cs typeface="Calibri"/>
              </a:rPr>
              <a:t>Security of </a:t>
            </a:r>
            <a:r>
              <a:rPr lang="en-US" i="1" dirty="0" smtClean="0">
                <a:solidFill>
                  <a:srgbClr val="000000"/>
                </a:solidFill>
                <a:latin typeface="Times New Roman"/>
                <a:cs typeface="Times New Roman"/>
              </a:rPr>
              <a:t>α</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fixed</a:t>
            </a:r>
            <a:r>
              <a:rPr lang="en-US" dirty="0" smtClean="0">
                <a:solidFill>
                  <a:srgbClr val="000000"/>
                </a:solidFill>
                <a:latin typeface="Times New Roman"/>
                <a:cs typeface="Times New Roman"/>
              </a:rPr>
              <a:t>LWE</a:t>
            </a:r>
            <a:r>
              <a:rPr lang="en-US" dirty="0" smtClean="0">
                <a:solidFill>
                  <a:srgbClr val="000000"/>
                </a:solidFill>
                <a:latin typeface="Calibri"/>
                <a:cs typeface="Calibri"/>
              </a:rPr>
              <a:t> of matrices of dimension </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n</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α</a:t>
            </a:r>
            <a:r>
              <a:rPr lang="en-US" dirty="0" smtClean="0">
                <a:solidFill>
                  <a:srgbClr val="000000"/>
                </a:solidFill>
                <a:latin typeface="Times New Roman"/>
                <a:cs typeface="Times New Roman"/>
              </a:rPr>
              <a:t>, </a:t>
            </a:r>
            <a:r>
              <a:rPr lang="en-US" i="1" dirty="0" smtClean="0">
                <a:solidFill>
                  <a:srgbClr val="000000"/>
                </a:solidFill>
                <a:latin typeface="Times New Roman"/>
                <a:cs typeface="Times New Roman"/>
              </a:rPr>
              <a:t>m</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α</a:t>
            </a:r>
            <a:r>
              <a:rPr lang="en-US" dirty="0" smtClean="0">
                <a:solidFill>
                  <a:srgbClr val="000000"/>
                </a:solidFill>
                <a:latin typeface="Times New Roman"/>
                <a:cs typeface="Times New Roman"/>
              </a:rPr>
              <a:t>)</a:t>
            </a:r>
            <a:endParaRPr lang="en-US" dirty="0">
              <a:solidFill>
                <a:srgbClr val="000000"/>
              </a:solidFill>
              <a:latin typeface="Times New Roman"/>
              <a:cs typeface="Times New Roman"/>
            </a:endParaRPr>
          </a:p>
        </p:txBody>
      </p:sp>
    </p:spTree>
    <p:extLst>
      <p:ext uri="{BB962C8B-B14F-4D97-AF65-F5344CB8AC3E}">
        <p14:creationId xmlns:p14="http://schemas.microsoft.com/office/powerpoint/2010/main" val="20339590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bg/>
                                          </p:spTgt>
                                        </p:tgtEl>
                                        <p:attrNameLst>
                                          <p:attrName>style.visibility</p:attrName>
                                        </p:attrNameLst>
                                      </p:cBhvr>
                                      <p:to>
                                        <p:strVal val="visible"/>
                                      </p:to>
                                    </p:set>
                                    <p:animEffect transition="in" filter="fade">
                                      <p:cBhvr>
                                        <p:cTn id="7" dur="500"/>
                                        <p:tgtEl>
                                          <p:spTgt spid="40">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xEl>
                                              <p:pRg st="0" end="0"/>
                                            </p:txEl>
                                          </p:spTgt>
                                        </p:tgtEl>
                                        <p:attrNameLst>
                                          <p:attrName>style.visibility</p:attrName>
                                        </p:attrNameLst>
                                      </p:cBhvr>
                                      <p:to>
                                        <p:strVal val="visible"/>
                                      </p:to>
                                    </p:set>
                                    <p:animEffect transition="in" filter="fade">
                                      <p:cBhvr>
                                        <p:cTn id="12" dur="500"/>
                                        <p:tgtEl>
                                          <p:spTgt spid="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
                                            <p:txEl>
                                              <p:pRg st="1" end="1"/>
                                            </p:txEl>
                                          </p:spTgt>
                                        </p:tgtEl>
                                        <p:attrNameLst>
                                          <p:attrName>style.visibility</p:attrName>
                                        </p:attrNameLst>
                                      </p:cBhvr>
                                      <p:to>
                                        <p:strVal val="visible"/>
                                      </p:to>
                                    </p:set>
                                    <p:animEffect transition="in" filter="fade">
                                      <p:cBhvr>
                                        <p:cTn id="17" dur="500"/>
                                        <p:tgtEl>
                                          <p:spTgt spid="4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
                                            <p:txEl>
                                              <p:pRg st="2" end="2"/>
                                            </p:txEl>
                                          </p:spTgt>
                                        </p:tgtEl>
                                        <p:attrNameLst>
                                          <p:attrName>style.visibility</p:attrName>
                                        </p:attrNameLst>
                                      </p:cBhvr>
                                      <p:to>
                                        <p:strVal val="visible"/>
                                      </p:to>
                                    </p:set>
                                    <p:animEffect transition="in" filter="fade">
                                      <p:cBhvr>
                                        <p:cTn id="22" dur="500"/>
                                        <p:tgtEl>
                                          <p:spTgt spid="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15006" y="2181477"/>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 name="TextBox 4"/>
          <p:cNvSpPr txBox="1"/>
          <p:nvPr/>
        </p:nvSpPr>
        <p:spPr>
          <a:xfrm>
            <a:off x="2916578"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3" name="Rectangle 12"/>
          <p:cNvSpPr/>
          <p:nvPr/>
        </p:nvSpPr>
        <p:spPr bwMode="auto">
          <a:xfrm>
            <a:off x="3267530" y="2181477"/>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7189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958003" y="1264131"/>
            <a:ext cx="789702" cy="875695"/>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834606" y="1263830"/>
            <a:ext cx="789702" cy="8763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39" name="Title 1"/>
          <p:cNvSpPr txBox="1">
            <a:spLocks/>
          </p:cNvSpPr>
          <p:nvPr/>
        </p:nvSpPr>
        <p:spPr>
          <a:xfrm>
            <a:off x="-492858" y="-17615"/>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smtClean="0"/>
              <a:t>Comp Fuzzy Extractor for Block Sources</a:t>
            </a:r>
            <a:endParaRPr lang="en-US" sz="3200" dirty="0"/>
          </a:p>
        </p:txBody>
      </p:sp>
      <p:sp>
        <p:nvSpPr>
          <p:cNvPr id="41" name="Rectangle 36"/>
          <p:cNvSpPr>
            <a:spLocks noChangeArrowheads="1"/>
          </p:cNvSpPr>
          <p:nvPr/>
        </p:nvSpPr>
        <p:spPr bwMode="auto">
          <a:xfrm>
            <a:off x="1149225" y="5553364"/>
            <a:ext cx="6434121" cy="122381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r>
              <a:rPr lang="en-US" sz="2000" u="sng" dirty="0" smtClean="0">
                <a:latin typeface="Calibri"/>
                <a:cs typeface="Calibri"/>
              </a:rPr>
              <a:t>Corollary:</a:t>
            </a:r>
            <a:r>
              <a:rPr lang="en-US" sz="2000" dirty="0" smtClean="0">
                <a:latin typeface="Calibri"/>
                <a:cs typeface="Calibri"/>
              </a:rPr>
              <a:t>(Applying [</a:t>
            </a:r>
            <a:r>
              <a:rPr lang="en-US" dirty="0" smtClean="0">
                <a:latin typeface="Calibri"/>
                <a:cs typeface="Calibri"/>
              </a:rPr>
              <a:t>AkaviaGoldwasserKalai09</a:t>
            </a:r>
            <a:r>
              <a:rPr lang="en-US" sz="2000" dirty="0" smtClean="0">
                <a:latin typeface="Calibri"/>
                <a:cs typeface="Calibri"/>
              </a:rPr>
              <a:t>])</a:t>
            </a:r>
          </a:p>
          <a:p>
            <a:r>
              <a:rPr lang="en-US" sz="2000" dirty="0" smtClean="0">
                <a:latin typeface="Calibri"/>
                <a:cs typeface="Calibri"/>
              </a:rPr>
              <a:t>If </a:t>
            </a:r>
            <a:r>
              <a:rPr lang="en-US" sz="2000" dirty="0" smtClean="0">
                <a:solidFill>
                  <a:srgbClr val="000000"/>
                </a:solidFill>
                <a:latin typeface="Times New Roman"/>
                <a:cs typeface="Times New Roman"/>
              </a:rPr>
              <a:t>LWE</a:t>
            </a:r>
            <a:r>
              <a:rPr lang="en-US" sz="2000" dirty="0" smtClean="0">
                <a:solidFill>
                  <a:srgbClr val="000000"/>
                </a:solidFill>
                <a:latin typeface="Calibri"/>
                <a:cs typeface="Calibri"/>
              </a:rPr>
              <a:t> is secure on </a:t>
            </a:r>
            <a:r>
              <a:rPr lang="en-US" sz="2000" i="1" dirty="0" smtClean="0">
                <a:solidFill>
                  <a:srgbClr val="000000"/>
                </a:solidFill>
                <a:latin typeface="Times New Roman"/>
                <a:cs typeface="Times New Roman"/>
              </a:rPr>
              <a:t>n</a:t>
            </a:r>
            <a:r>
              <a:rPr lang="en-US" sz="2000" dirty="0" smtClean="0">
                <a:solidFill>
                  <a:srgbClr val="000000"/>
                </a:solidFill>
                <a:latin typeface="Times New Roman"/>
                <a:cs typeface="Times New Roman"/>
              </a:rPr>
              <a:t>/3</a:t>
            </a:r>
            <a:r>
              <a:rPr lang="en-US" sz="2000" dirty="0" smtClean="0">
                <a:solidFill>
                  <a:srgbClr val="000000"/>
                </a:solidFill>
                <a:latin typeface="Calibri"/>
                <a:cs typeface="Calibri"/>
              </a:rPr>
              <a:t> variables, </a:t>
            </a:r>
          </a:p>
          <a:p>
            <a:r>
              <a:rPr lang="en-US" sz="2000" dirty="0" smtClean="0">
                <a:solidFill>
                  <a:srgbClr val="000000"/>
                </a:solidFill>
                <a:latin typeface="Calibri"/>
                <a:cs typeface="Calibri"/>
              </a:rPr>
              <a:t>our construction is a computational fuzzy extractor </a:t>
            </a:r>
          </a:p>
          <a:p>
            <a:r>
              <a:rPr lang="en-US" sz="2000" dirty="0" smtClean="0">
                <a:solidFill>
                  <a:srgbClr val="000000"/>
                </a:solidFill>
                <a:latin typeface="Calibri"/>
                <a:cs typeface="Calibri"/>
              </a:rPr>
              <a:t>for </a:t>
            </a:r>
            <a:r>
              <a:rPr lang="en-US" sz="2000" dirty="0" smtClean="0">
                <a:solidFill>
                  <a:srgbClr val="000000"/>
                </a:solidFill>
                <a:latin typeface="Times New Roman"/>
                <a:cs typeface="Times New Roman"/>
              </a:rPr>
              <a:t>α</a:t>
            </a:r>
            <a:r>
              <a:rPr lang="en-US" sz="2000" dirty="0" smtClean="0">
                <a:solidFill>
                  <a:srgbClr val="000000"/>
                </a:solidFill>
                <a:latin typeface="Calibri"/>
                <a:cs typeface="Calibri"/>
              </a:rPr>
              <a:t>-block fixing sources.</a:t>
            </a:r>
            <a:endParaRPr lang="en-US" sz="2000" dirty="0">
              <a:latin typeface="Calibri"/>
              <a:cs typeface="Calibri"/>
            </a:endParaRPr>
          </a:p>
        </p:txBody>
      </p:sp>
    </p:spTree>
    <p:extLst>
      <p:ext uri="{BB962C8B-B14F-4D97-AF65-F5344CB8AC3E}">
        <p14:creationId xmlns:p14="http://schemas.microsoft.com/office/powerpoint/2010/main" val="17900178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bg/>
                                          </p:spTgt>
                                        </p:tgtEl>
                                        <p:attrNameLst>
                                          <p:attrName>style.visibility</p:attrName>
                                        </p:attrNameLst>
                                      </p:cBhvr>
                                      <p:to>
                                        <p:strVal val="visible"/>
                                      </p:to>
                                    </p:set>
                                    <p:animEffect transition="in" filter="fade">
                                      <p:cBhvr>
                                        <p:cTn id="7" dur="500"/>
                                        <p:tgtEl>
                                          <p:spTgt spid="41">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xEl>
                                              <p:pRg st="0" end="0"/>
                                            </p:txEl>
                                          </p:spTgt>
                                        </p:tgtEl>
                                        <p:attrNameLst>
                                          <p:attrName>style.visibility</p:attrName>
                                        </p:attrNameLst>
                                      </p:cBhvr>
                                      <p:to>
                                        <p:strVal val="visible"/>
                                      </p:to>
                                    </p:set>
                                    <p:animEffect transition="in" filter="fade">
                                      <p:cBhvr>
                                        <p:cTn id="12" dur="500"/>
                                        <p:tgtEl>
                                          <p:spTgt spid="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xEl>
                                              <p:pRg st="1" end="1"/>
                                            </p:txEl>
                                          </p:spTgt>
                                        </p:tgtEl>
                                        <p:attrNameLst>
                                          <p:attrName>style.visibility</p:attrName>
                                        </p:attrNameLst>
                                      </p:cBhvr>
                                      <p:to>
                                        <p:strVal val="visible"/>
                                      </p:to>
                                    </p:set>
                                    <p:animEffect transition="in" filter="fade">
                                      <p:cBhvr>
                                        <p:cTn id="17" dur="500"/>
                                        <p:tgtEl>
                                          <p:spTgt spid="4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
                                            <p:txEl>
                                              <p:pRg st="2" end="2"/>
                                            </p:txEl>
                                          </p:spTgt>
                                        </p:tgtEl>
                                        <p:attrNameLst>
                                          <p:attrName>style.visibility</p:attrName>
                                        </p:attrNameLst>
                                      </p:cBhvr>
                                      <p:to>
                                        <p:strVal val="visible"/>
                                      </p:to>
                                    </p:set>
                                    <p:animEffect transition="in" filter="fade">
                                      <p:cBhvr>
                                        <p:cTn id="22" dur="500"/>
                                        <p:tgtEl>
                                          <p:spTgt spid="4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
                                            <p:txEl>
                                              <p:pRg st="3" end="3"/>
                                            </p:txEl>
                                          </p:spTgt>
                                        </p:tgtEl>
                                        <p:attrNameLst>
                                          <p:attrName>style.visibility</p:attrName>
                                        </p:attrNameLst>
                                      </p:cBhvr>
                                      <p:to>
                                        <p:strVal val="visible"/>
                                      </p:to>
                                    </p:set>
                                    <p:animEffect transition="in" filter="fade">
                                      <p:cBhvr>
                                        <p:cTn id="27" dur="500"/>
                                        <p:tgtEl>
                                          <p:spTgt spid="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245971" y="22754"/>
            <a:ext cx="7744277" cy="1569660"/>
          </a:xfrm>
          <a:prstGeom prst="rect">
            <a:avLst/>
          </a:prstGeom>
          <a:noFill/>
        </p:spPr>
        <p:txBody>
          <a:bodyPr wrap="none" rtlCol="0">
            <a:spAutoFit/>
          </a:bodyPr>
          <a:lstStyle/>
          <a:p>
            <a:pPr lvl="1"/>
            <a:r>
              <a:rPr lang="en-US" sz="2400" u="sng" dirty="0" smtClean="0">
                <a:latin typeface="Calibri"/>
                <a:cs typeface="Calibri"/>
              </a:rPr>
              <a:t>Theorem:</a:t>
            </a:r>
            <a:r>
              <a:rPr lang="en-US" sz="2400" dirty="0" smtClean="0">
                <a:latin typeface="Times New Roman"/>
                <a:cs typeface="Times New Roman"/>
              </a:rPr>
              <a:t> </a:t>
            </a:r>
            <a:br>
              <a:rPr lang="en-US" sz="2400" dirty="0" smtClean="0">
                <a:latin typeface="Times New Roman"/>
                <a:cs typeface="Times New Roman"/>
              </a:rPr>
            </a:br>
            <a:r>
              <a:rPr lang="en-US" sz="2400" dirty="0" smtClean="0">
                <a:solidFill>
                  <a:srgbClr val="000000"/>
                </a:solidFill>
                <a:cs typeface="Calibri"/>
              </a:rPr>
              <a:t>Security </a:t>
            </a:r>
            <a:r>
              <a:rPr lang="en-US" sz="2400" dirty="0">
                <a:solidFill>
                  <a:srgbClr val="000000"/>
                </a:solidFill>
                <a:cs typeface="Calibri"/>
              </a:rPr>
              <a:t>of </a:t>
            </a:r>
            <a:r>
              <a:rPr lang="en-US" sz="2400" dirty="0">
                <a:solidFill>
                  <a:srgbClr val="000000"/>
                </a:solidFill>
                <a:latin typeface="Times New Roman"/>
                <a:cs typeface="Times New Roman"/>
              </a:rPr>
              <a:t>LWE </a:t>
            </a:r>
            <a:r>
              <a:rPr lang="en-US" sz="2400" dirty="0">
                <a:solidFill>
                  <a:srgbClr val="000000"/>
                </a:solidFill>
                <a:cs typeface="Calibri"/>
              </a:rPr>
              <a:t>of matrices of dimension </a:t>
            </a:r>
            <a:r>
              <a:rPr lang="en-US" sz="2400" dirty="0">
                <a:solidFill>
                  <a:srgbClr val="000000"/>
                </a:solidFill>
                <a:latin typeface="Times New Roman"/>
                <a:cs typeface="Times New Roman"/>
              </a:rPr>
              <a:t>(</a:t>
            </a:r>
            <a:r>
              <a:rPr lang="en-US" sz="2400" i="1" dirty="0">
                <a:solidFill>
                  <a:srgbClr val="000000"/>
                </a:solidFill>
                <a:latin typeface="Times New Roman"/>
                <a:cs typeface="Times New Roman"/>
              </a:rPr>
              <a:t>n</a:t>
            </a:r>
            <a:r>
              <a:rPr lang="en-US" sz="2400" dirty="0">
                <a:solidFill>
                  <a:srgbClr val="000000"/>
                </a:solidFill>
                <a:latin typeface="Times New Roman"/>
                <a:cs typeface="Times New Roman"/>
              </a:rPr>
              <a:t>, </a:t>
            </a:r>
            <a:r>
              <a:rPr lang="en-US" sz="2400" i="1" dirty="0">
                <a:solidFill>
                  <a:srgbClr val="000000"/>
                </a:solidFill>
                <a:latin typeface="Times New Roman"/>
                <a:cs typeface="Times New Roman"/>
              </a:rPr>
              <a:t>m</a:t>
            </a:r>
            <a:r>
              <a:rPr lang="en-US" sz="2400" dirty="0">
                <a:solidFill>
                  <a:srgbClr val="000000"/>
                </a:solidFill>
                <a:latin typeface="Times New Roman"/>
                <a:cs typeface="Times New Roman"/>
              </a:rPr>
              <a:t>)</a:t>
            </a:r>
          </a:p>
          <a:p>
            <a:pPr lvl="1" algn="ctr"/>
            <a:r>
              <a:rPr lang="en-US" sz="2400" dirty="0">
                <a:solidFill>
                  <a:srgbClr val="000000"/>
                </a:solidFill>
                <a:cs typeface="Calibri"/>
              </a:rPr>
              <a:t>implies</a:t>
            </a:r>
          </a:p>
          <a:p>
            <a:pPr lvl="1" algn="ctr"/>
            <a:r>
              <a:rPr lang="en-US" sz="2400" dirty="0">
                <a:solidFill>
                  <a:srgbClr val="000000"/>
                </a:solidFill>
                <a:cs typeface="Calibri"/>
              </a:rPr>
              <a:t>Security of </a:t>
            </a:r>
            <a:r>
              <a:rPr lang="en-US" sz="2400" i="1" dirty="0">
                <a:solidFill>
                  <a:srgbClr val="000000"/>
                </a:solidFill>
                <a:latin typeface="Times New Roman"/>
                <a:cs typeface="Times New Roman"/>
              </a:rPr>
              <a:t>α</a:t>
            </a:r>
            <a:r>
              <a:rPr lang="en-US" sz="2400" dirty="0">
                <a:solidFill>
                  <a:srgbClr val="000000"/>
                </a:solidFill>
                <a:latin typeface="Times New Roman"/>
                <a:cs typeface="Times New Roman"/>
              </a:rPr>
              <a:t>-</a:t>
            </a:r>
            <a:r>
              <a:rPr lang="en-US" sz="2400" i="1" dirty="0">
                <a:solidFill>
                  <a:srgbClr val="000000"/>
                </a:solidFill>
                <a:latin typeface="Times New Roman"/>
                <a:cs typeface="Times New Roman"/>
              </a:rPr>
              <a:t>fixed</a:t>
            </a:r>
            <a:r>
              <a:rPr lang="en-US" sz="2400" dirty="0">
                <a:solidFill>
                  <a:srgbClr val="000000"/>
                </a:solidFill>
                <a:latin typeface="Times New Roman"/>
                <a:cs typeface="Times New Roman"/>
              </a:rPr>
              <a:t>LWE</a:t>
            </a:r>
            <a:r>
              <a:rPr lang="en-US" sz="2400" dirty="0">
                <a:solidFill>
                  <a:srgbClr val="000000"/>
                </a:solidFill>
                <a:cs typeface="Calibri"/>
              </a:rPr>
              <a:t> of matrices of dimension </a:t>
            </a:r>
            <a:r>
              <a:rPr lang="en-US" sz="2400" dirty="0">
                <a:solidFill>
                  <a:srgbClr val="000000"/>
                </a:solidFill>
                <a:latin typeface="Times New Roman"/>
                <a:cs typeface="Times New Roman"/>
              </a:rPr>
              <a:t>(</a:t>
            </a:r>
            <a:r>
              <a:rPr lang="en-US" sz="2400" i="1" dirty="0">
                <a:solidFill>
                  <a:srgbClr val="000000"/>
                </a:solidFill>
                <a:latin typeface="Times New Roman"/>
                <a:cs typeface="Times New Roman"/>
              </a:rPr>
              <a:t>n</a:t>
            </a:r>
            <a:r>
              <a:rPr lang="en-US" sz="2400" dirty="0">
                <a:solidFill>
                  <a:srgbClr val="000000"/>
                </a:solidFill>
                <a:latin typeface="Times New Roman"/>
                <a:cs typeface="Times New Roman"/>
              </a:rPr>
              <a:t>+</a:t>
            </a:r>
            <a:r>
              <a:rPr lang="en-US" sz="2400" i="1" dirty="0">
                <a:solidFill>
                  <a:srgbClr val="000000"/>
                </a:solidFill>
                <a:latin typeface="Times New Roman"/>
                <a:cs typeface="Times New Roman"/>
              </a:rPr>
              <a:t>α</a:t>
            </a:r>
            <a:r>
              <a:rPr lang="en-US" sz="2400" dirty="0">
                <a:solidFill>
                  <a:srgbClr val="000000"/>
                </a:solidFill>
                <a:latin typeface="Times New Roman"/>
                <a:cs typeface="Times New Roman"/>
              </a:rPr>
              <a:t>, </a:t>
            </a:r>
            <a:r>
              <a:rPr lang="en-US" sz="2400" i="1" dirty="0">
                <a:solidFill>
                  <a:srgbClr val="000000"/>
                </a:solidFill>
                <a:latin typeface="Times New Roman"/>
                <a:cs typeface="Times New Roman"/>
              </a:rPr>
              <a:t>m</a:t>
            </a:r>
            <a:r>
              <a:rPr lang="en-US" sz="2400" dirty="0">
                <a:solidFill>
                  <a:srgbClr val="000000"/>
                </a:solidFill>
                <a:latin typeface="Times New Roman"/>
                <a:cs typeface="Times New Roman"/>
              </a:rPr>
              <a:t>+</a:t>
            </a:r>
            <a:r>
              <a:rPr lang="en-US" sz="2400" i="1" dirty="0">
                <a:solidFill>
                  <a:srgbClr val="000000"/>
                </a:solidFill>
                <a:latin typeface="Times New Roman"/>
                <a:cs typeface="Times New Roman"/>
              </a:rPr>
              <a:t>α</a:t>
            </a:r>
            <a:r>
              <a:rPr lang="en-US" sz="2400" dirty="0">
                <a:solidFill>
                  <a:srgbClr val="000000"/>
                </a:solidFill>
                <a:latin typeface="Times New Roman"/>
                <a:cs typeface="Times New Roman"/>
              </a:rPr>
              <a:t>)</a:t>
            </a:r>
            <a:endParaRPr lang="en-US" sz="2400" dirty="0">
              <a:solidFill>
                <a:srgbClr val="000000"/>
              </a:solidFill>
              <a:latin typeface="Times New Roman"/>
              <a:cs typeface="Times New Roman"/>
            </a:endParaRPr>
          </a:p>
        </p:txBody>
      </p:sp>
    </p:spTree>
    <p:extLst>
      <p:ext uri="{BB962C8B-B14F-4D97-AF65-F5344CB8AC3E}">
        <p14:creationId xmlns:p14="http://schemas.microsoft.com/office/powerpoint/2010/main" val="12375562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xEl>
                                              <p:pRg st="1" end="1"/>
                                            </p:txEl>
                                          </p:spTgt>
                                        </p:tgtEl>
                                        <p:attrNameLst>
                                          <p:attrName>style.visibility</p:attrName>
                                        </p:attrNameLst>
                                      </p:cBhvr>
                                      <p:to>
                                        <p:strVal val="visible"/>
                                      </p:to>
                                    </p:set>
                                    <p:animEffect transition="in" filter="fade">
                                      <p:cBhvr>
                                        <p:cTn id="12" dur="500"/>
                                        <p:tgtEl>
                                          <p:spTgt spid="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xEl>
                                              <p:pRg st="2" end="2"/>
                                            </p:txEl>
                                          </p:spTgt>
                                        </p:tgtEl>
                                        <p:attrNameLst>
                                          <p:attrName>style.visibility</p:attrName>
                                        </p:attrNameLst>
                                      </p:cBhvr>
                                      <p:to>
                                        <p:strVal val="visible"/>
                                      </p:to>
                                    </p:set>
                                    <p:animEffect transition="in" filter="fade">
                                      <p:cBhvr>
                                        <p:cTn id="17" dur="500"/>
                                        <p:tgtEl>
                                          <p:spTgt spid="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bldLvl="2"/>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5579535" y="2871216"/>
            <a:ext cx="457200"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6" name="Rectangle 5"/>
          <p:cNvSpPr/>
          <p:nvPr/>
        </p:nvSpPr>
        <p:spPr bwMode="auto">
          <a:xfrm>
            <a:off x="7180339" y="2871216"/>
            <a:ext cx="524328"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10" name="Rectangle 9"/>
          <p:cNvSpPr/>
          <p:nvPr/>
        </p:nvSpPr>
        <p:spPr bwMode="auto">
          <a:xfrm>
            <a:off x="898671" y="2871216"/>
            <a:ext cx="1888054"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11" name="Group 10"/>
          <p:cNvGrpSpPr/>
          <p:nvPr/>
        </p:nvGrpSpPr>
        <p:grpSpPr>
          <a:xfrm>
            <a:off x="70758" y="2861640"/>
            <a:ext cx="723151" cy="2929466"/>
            <a:chOff x="91513" y="1600200"/>
            <a:chExt cx="723151"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rot="16200000">
              <a:off x="-164221" y="2794039"/>
              <a:ext cx="1034688" cy="523220"/>
            </a:xfrm>
            <a:prstGeom prst="rect">
              <a:avLst/>
            </a:prstGeom>
            <a:noFill/>
          </p:spPr>
          <p:txBody>
            <a:bodyPr wrap="none" rtlCol="0">
              <a:spAutoFit/>
            </a:bodyPr>
            <a:lstStyle/>
            <a:p>
              <a:pPr algn="ctr"/>
              <a:r>
                <a:rPr lang="en-US" sz="2800" i="1" dirty="0" smtClean="0">
                  <a:latin typeface="Times New Roman"/>
                  <a:cs typeface="Times New Roman"/>
                </a:rPr>
                <a:t>m+α</a:t>
              </a:r>
              <a:endParaRPr lang="en-US" sz="2800" i="1" dirty="0">
                <a:latin typeface="Times New Roman"/>
                <a:cs typeface="Times New Roman"/>
              </a:endParaRPr>
            </a:p>
          </p:txBody>
        </p:sp>
      </p:grpSp>
      <p:grpSp>
        <p:nvGrpSpPr>
          <p:cNvPr id="14" name="Group 13"/>
          <p:cNvGrpSpPr/>
          <p:nvPr/>
        </p:nvGrpSpPr>
        <p:grpSpPr>
          <a:xfrm rot="5400000">
            <a:off x="1460503" y="1379550"/>
            <a:ext cx="787399" cy="1888055"/>
            <a:chOff x="133820" y="1600200"/>
            <a:chExt cx="680844"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378280" y="2818854"/>
              <a:ext cx="1476615" cy="452415"/>
            </a:xfrm>
            <a:prstGeom prst="rect">
              <a:avLst/>
            </a:prstGeom>
            <a:noFill/>
          </p:spPr>
          <p:txBody>
            <a:bodyPr wrap="none" rtlCol="0">
              <a:spAutoFit/>
            </a:bodyPr>
            <a:lstStyle/>
            <a:p>
              <a:pPr algn="ctr"/>
              <a:r>
                <a:rPr lang="en-US" sz="2800" i="1" dirty="0" smtClean="0">
                  <a:latin typeface="Times New Roman"/>
                  <a:cs typeface="Times New Roman"/>
                </a:rPr>
                <a:t>n+α</a:t>
              </a:r>
              <a:endParaRPr lang="en-US" sz="2800" i="1" dirty="0">
                <a:latin typeface="Times New Roman"/>
                <a:cs typeface="Times New Roman"/>
              </a:endParaRPr>
            </a:p>
          </p:txBody>
        </p:sp>
      </p:grpSp>
      <p:sp>
        <p:nvSpPr>
          <p:cNvPr id="20" name="Rectangle 19"/>
          <p:cNvSpPr/>
          <p:nvPr/>
        </p:nvSpPr>
        <p:spPr bwMode="auto">
          <a:xfrm>
            <a:off x="3168968" y="2871216"/>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21" name="Rectangle 20"/>
          <p:cNvSpPr/>
          <p:nvPr/>
        </p:nvSpPr>
        <p:spPr bwMode="auto">
          <a:xfrm>
            <a:off x="4233672" y="2871216"/>
            <a:ext cx="691652" cy="2929466"/>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2" name="TextBox 21"/>
          <p:cNvSpPr txBox="1"/>
          <p:nvPr/>
        </p:nvSpPr>
        <p:spPr>
          <a:xfrm>
            <a:off x="3730752"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7" y="2871216"/>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062539"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8671" y="287302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4559"/>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71216"/>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8" name="Rectangle 37"/>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9" name="Rectangle 38"/>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1" name="Rectangle 40"/>
          <p:cNvSpPr/>
          <p:nvPr/>
        </p:nvSpPr>
        <p:spPr>
          <a:xfrm>
            <a:off x="4233672" y="5197529"/>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0" y="0"/>
            <a:ext cx="7215888"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smtClean="0">
                <a:latin typeface="Times New Roman"/>
                <a:cs typeface="Times New Roman"/>
              </a:rPr>
              <a:t>D</a:t>
            </a:r>
            <a:r>
              <a:rPr lang="en-US" sz="2400" dirty="0" smtClean="0"/>
              <a:t> distinguishes between </a:t>
            </a:r>
            <a:r>
              <a:rPr lang="en-US" sz="2400" i="1" dirty="0" smtClean="0">
                <a:solidFill>
                  <a:srgbClr val="DE0055"/>
                </a:solidFill>
                <a:latin typeface="Times New Roman"/>
                <a:cs typeface="Times New Roman"/>
              </a:rPr>
              <a:t>A</a:t>
            </a:r>
            <a:r>
              <a:rPr lang="en-US" sz="2400" i="1" dirty="0" smtClean="0">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i="1" dirty="0" smtClean="0">
                <a:latin typeface="Times New Roman"/>
                <a:cs typeface="Times New Roman"/>
              </a:rPr>
              <a:t>x</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and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t> </a:t>
            </a:r>
            <a:br>
              <a:rPr lang="en-US" sz="2400" dirty="0" smtClean="0"/>
            </a:br>
            <a:r>
              <a:rPr lang="en-US" sz="2400" dirty="0" smtClean="0"/>
              <a:t>where last </a:t>
            </a:r>
            <a:r>
              <a:rPr lang="en-US" sz="2400" i="1" dirty="0">
                <a:latin typeface="Times New Roman"/>
                <a:cs typeface="Times New Roman"/>
              </a:rPr>
              <a:t>α</a:t>
            </a:r>
            <a:r>
              <a:rPr lang="en-US" sz="2400" dirty="0" smtClean="0"/>
              <a:t> </a:t>
            </a:r>
            <a:r>
              <a:rPr lang="en-US" sz="2400" dirty="0" smtClean="0"/>
              <a:t>samples of </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have no error</a:t>
            </a:r>
            <a:endParaRPr lang="en-US" sz="2400" dirty="0"/>
          </a:p>
          <a:p>
            <a:r>
              <a:rPr lang="en-US" sz="2400" u="sng" dirty="0" smtClean="0"/>
              <a:t>Goal:</a:t>
            </a:r>
            <a:r>
              <a:rPr lang="en-US" sz="2400" dirty="0" smtClean="0"/>
              <a:t> build </a:t>
            </a:r>
            <a:r>
              <a:rPr lang="en-US" sz="2400" i="1" dirty="0" smtClean="0">
                <a:latin typeface="Times New Roman"/>
                <a:cs typeface="Times New Roman"/>
              </a:rPr>
              <a:t>D</a:t>
            </a:r>
            <a:r>
              <a:rPr lang="en-US" sz="2400" dirty="0" smtClean="0">
                <a:latin typeface="Times New Roman"/>
                <a:cs typeface="Times New Roman"/>
              </a:rPr>
              <a:t>’</a:t>
            </a:r>
            <a:r>
              <a:rPr lang="en-US" sz="2400" dirty="0" smtClean="0"/>
              <a:t> that distinguishes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err="1" smtClean="0">
                <a:solidFill>
                  <a:srgbClr val="DE0055"/>
                </a:solidFill>
                <a:latin typeface="Times New Roman"/>
                <a:cs typeface="Times New Roman"/>
              </a:rPr>
              <a:t>A</a:t>
            </a:r>
            <a:r>
              <a:rPr lang="en-US" sz="2400" dirty="0" err="1" smtClean="0">
                <a:solidFill>
                  <a:srgbClr val="DE0055"/>
                </a:solidFill>
                <a:latin typeface="Times New Roman"/>
                <a:cs typeface="Times New Roman"/>
              </a:rPr>
              <a:t>’</a:t>
            </a:r>
            <a:r>
              <a:rPr lang="en-US" sz="2400" i="1" dirty="0" err="1" smtClean="0">
                <a:latin typeface="Times New Roman"/>
                <a:cs typeface="Times New Roman"/>
              </a:rPr>
              <a:t>x</a:t>
            </a:r>
            <a:r>
              <a:rPr lang="en-US" sz="2400" dirty="0" err="1" smtClean="0">
                <a:latin typeface="Times New Roman"/>
                <a:cs typeface="Times New Roman"/>
              </a:rPr>
              <a:t>’+</a:t>
            </a:r>
            <a:r>
              <a:rPr lang="en-US" sz="2400" i="1" dirty="0" err="1" smtClean="0">
                <a:solidFill>
                  <a:srgbClr val="82A0FF"/>
                </a:solidFill>
                <a:latin typeface="Times New Roman"/>
                <a:cs typeface="Times New Roman"/>
              </a:rPr>
              <a:t>e</a:t>
            </a:r>
            <a:r>
              <a:rPr lang="en-US" sz="2400" dirty="0" smtClean="0"/>
              <a:t> from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solidFill>
                  <a:srgbClr val="DE0055"/>
                </a:solidFill>
                <a:latin typeface="Times New Roman"/>
                <a:cs typeface="Times New Roman"/>
              </a:rPr>
              <a:t>’</a:t>
            </a:r>
            <a:r>
              <a:rPr lang="en-US" sz="2400" dirty="0" smtClean="0"/>
              <a:t/>
            </a:r>
            <a:br>
              <a:rPr lang="en-US" sz="2400" dirty="0" smtClean="0"/>
            </a:br>
            <a:r>
              <a:rPr lang="en-US" sz="2400" dirty="0" smtClean="0"/>
              <a:t>where </a:t>
            </a:r>
            <a:r>
              <a:rPr lang="en-US" sz="2400" i="1" dirty="0" smtClean="0">
                <a:solidFill>
                  <a:srgbClr val="82A0FF"/>
                </a:solidFill>
                <a:latin typeface="Times New Roman"/>
                <a:cs typeface="Times New Roman"/>
              </a:rPr>
              <a:t>e</a:t>
            </a:r>
            <a:r>
              <a:rPr lang="en-US" sz="2400" dirty="0" smtClean="0"/>
              <a:t> is from error distribution</a:t>
            </a:r>
            <a:endParaRPr lang="en-US" sz="2400" dirty="0"/>
          </a:p>
        </p:txBody>
      </p:sp>
    </p:spTree>
    <p:extLst>
      <p:ext uri="{BB962C8B-B14F-4D97-AF65-F5344CB8AC3E}">
        <p14:creationId xmlns:p14="http://schemas.microsoft.com/office/powerpoint/2010/main" val="6844706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childTnLst>
                          </p:cTn>
                        </p:par>
                        <p:par>
                          <p:cTn id="48" fill="hold">
                            <p:stCondLst>
                              <p:cond delay="2000"/>
                            </p:stCondLst>
                            <p:childTnLst>
                              <p:par>
                                <p:cTn id="49" presetID="10" presetClass="entr" presetSubtype="0"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par>
                          <p:cTn id="52" fill="hold">
                            <p:stCondLst>
                              <p:cond delay="2500"/>
                            </p:stCondLst>
                            <p:childTnLst>
                              <p:par>
                                <p:cTn id="53" presetID="10" presetClass="entr" presetSubtype="0"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5">
                                            <p:txEl>
                                              <p:pRg st="1" end="1"/>
                                            </p:txEl>
                                          </p:spTgt>
                                        </p:tgtEl>
                                        <p:attrNameLst>
                                          <p:attrName>style.visibility</p:attrName>
                                        </p:attrNameLst>
                                      </p:cBhvr>
                                      <p:to>
                                        <p:strVal val="visible"/>
                                      </p:to>
                                    </p:set>
                                    <p:animEffect transition="in" filter="fade">
                                      <p:cBhvr>
                                        <p:cTn id="71" dur="500"/>
                                        <p:tgtEl>
                                          <p:spTgt spid="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animBg="1"/>
      <p:bldP spid="10" grpId="0" animBg="1"/>
      <p:bldP spid="20" grpId="0" animBg="1"/>
      <p:bldP spid="21" grpId="0" animBg="1"/>
      <p:bldP spid="22" grpId="0"/>
      <p:bldP spid="31" grpId="0"/>
      <p:bldP spid="33" grpId="0" animBg="1"/>
      <p:bldP spid="36" grpId="0" animBg="1"/>
      <p:bldP spid="37" grpId="0" animBg="1"/>
      <p:bldP spid="38" grpId="0" animBg="1"/>
      <p:bldP spid="39" grpId="0" animBg="1"/>
      <p:bldP spid="41" grpId="0" animBg="1"/>
      <p:bldP spid="45"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5579535" y="2871216"/>
            <a:ext cx="457200"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6" name="Rectangle 5"/>
          <p:cNvSpPr/>
          <p:nvPr/>
        </p:nvSpPr>
        <p:spPr bwMode="auto">
          <a:xfrm>
            <a:off x="7180339" y="2871216"/>
            <a:ext cx="524328"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10" name="Rectangle 9"/>
          <p:cNvSpPr/>
          <p:nvPr/>
        </p:nvSpPr>
        <p:spPr bwMode="auto">
          <a:xfrm>
            <a:off x="898671" y="2871216"/>
            <a:ext cx="1888054"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14" name="Group 13"/>
          <p:cNvGrpSpPr/>
          <p:nvPr/>
        </p:nvGrpSpPr>
        <p:grpSpPr>
          <a:xfrm rot="5400000">
            <a:off x="1460502" y="1379549"/>
            <a:ext cx="787400" cy="1888055"/>
            <a:chOff x="133819" y="1600200"/>
            <a:chExt cx="68084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378281" y="2818854"/>
              <a:ext cx="1476615" cy="452415"/>
            </a:xfrm>
            <a:prstGeom prst="rect">
              <a:avLst/>
            </a:prstGeom>
            <a:noFill/>
          </p:spPr>
          <p:txBody>
            <a:bodyPr wrap="none" rtlCol="0">
              <a:spAutoFit/>
            </a:bodyPr>
            <a:lstStyle/>
            <a:p>
              <a:pPr algn="ctr"/>
              <a:r>
                <a:rPr lang="en-US" sz="2800" i="1" dirty="0">
                  <a:latin typeface="Times New Roman"/>
                  <a:cs typeface="Times New Roman"/>
                </a:rPr>
                <a:t>n+α</a:t>
              </a:r>
              <a:endParaRPr lang="en-US" sz="2800" i="1" dirty="0">
                <a:latin typeface="Times New Roman"/>
                <a:cs typeface="Times New Roman"/>
              </a:endParaRPr>
            </a:p>
          </p:txBody>
        </p:sp>
      </p:grpSp>
      <p:sp>
        <p:nvSpPr>
          <p:cNvPr id="20" name="Rectangle 19"/>
          <p:cNvSpPr/>
          <p:nvPr/>
        </p:nvSpPr>
        <p:spPr bwMode="auto">
          <a:xfrm>
            <a:off x="3168968" y="2871216"/>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21" name="Rectangle 20"/>
          <p:cNvSpPr/>
          <p:nvPr/>
        </p:nvSpPr>
        <p:spPr bwMode="auto">
          <a:xfrm>
            <a:off x="4233672" y="2871216"/>
            <a:ext cx="691652" cy="2929466"/>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2" name="TextBox 21"/>
          <p:cNvSpPr txBox="1"/>
          <p:nvPr/>
        </p:nvSpPr>
        <p:spPr>
          <a:xfrm>
            <a:off x="3730752"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7" y="2871216"/>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29" name="Rectangle 28"/>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8671" y="287302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5" name="Rectangle 34"/>
          <p:cNvSpPr/>
          <p:nvPr/>
        </p:nvSpPr>
        <p:spPr bwMode="auto">
          <a:xfrm>
            <a:off x="3168969" y="2873026"/>
            <a:ext cx="616736" cy="879247"/>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4559"/>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71216"/>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8" name="Rectangle 37"/>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9" name="Rectangle 38"/>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1" name="Rectangle 40"/>
          <p:cNvSpPr/>
          <p:nvPr/>
        </p:nvSpPr>
        <p:spPr>
          <a:xfrm>
            <a:off x="4233672" y="5197529"/>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0" y="0"/>
            <a:ext cx="7281511"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smtClean="0">
                <a:latin typeface="Times New Roman"/>
                <a:cs typeface="Times New Roman"/>
              </a:rPr>
              <a:t>D</a:t>
            </a:r>
            <a:r>
              <a:rPr lang="en-US" sz="2400" dirty="0" smtClean="0"/>
              <a:t> distinguishes between </a:t>
            </a:r>
            <a:r>
              <a:rPr lang="en-US" sz="2400" i="1" dirty="0" smtClean="0">
                <a:solidFill>
                  <a:srgbClr val="DE0055"/>
                </a:solidFill>
                <a:latin typeface="Times New Roman"/>
                <a:cs typeface="Times New Roman"/>
              </a:rPr>
              <a:t>A</a:t>
            </a:r>
            <a:r>
              <a:rPr lang="en-US" sz="2400" i="1" dirty="0" smtClean="0">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i="1" dirty="0" smtClean="0">
                <a:latin typeface="Times New Roman"/>
                <a:cs typeface="Times New Roman"/>
              </a:rPr>
              <a:t>x</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and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t> </a:t>
            </a:r>
            <a:br>
              <a:rPr lang="en-US" sz="2400" dirty="0" smtClean="0"/>
            </a:br>
            <a:r>
              <a:rPr lang="en-US" sz="2400" dirty="0" smtClean="0"/>
              <a:t>where last </a:t>
            </a:r>
            <a:r>
              <a:rPr lang="en-US" sz="2400" i="1" dirty="0">
                <a:latin typeface="Times New Roman"/>
                <a:cs typeface="Times New Roman"/>
              </a:rPr>
              <a:t>α</a:t>
            </a:r>
            <a:r>
              <a:rPr lang="en-US" sz="2400" dirty="0" smtClean="0"/>
              <a:t> </a:t>
            </a:r>
            <a:r>
              <a:rPr lang="en-US" sz="2400" dirty="0" smtClean="0"/>
              <a:t>samples of </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have no error</a:t>
            </a:r>
            <a:br>
              <a:rPr lang="en-US" sz="2400" dirty="0" smtClean="0"/>
            </a:br>
            <a:r>
              <a:rPr lang="en-US" sz="2400" u="sng" dirty="0" smtClean="0"/>
              <a:t>Goal:</a:t>
            </a:r>
            <a:r>
              <a:rPr lang="en-US" sz="2400" dirty="0" smtClean="0"/>
              <a:t> build </a:t>
            </a:r>
            <a:r>
              <a:rPr lang="en-US" sz="2400" i="1" dirty="0" smtClean="0">
                <a:latin typeface="Times New Roman"/>
                <a:cs typeface="Times New Roman"/>
              </a:rPr>
              <a:t>D</a:t>
            </a:r>
            <a:r>
              <a:rPr lang="en-US" sz="2400" dirty="0" smtClean="0">
                <a:latin typeface="Times New Roman"/>
                <a:cs typeface="Times New Roman"/>
              </a:rPr>
              <a:t>’</a:t>
            </a:r>
            <a:r>
              <a:rPr lang="en-US" sz="2400" dirty="0" smtClean="0"/>
              <a:t> that distinguishes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err="1" smtClean="0">
                <a:solidFill>
                  <a:srgbClr val="DE0055"/>
                </a:solidFill>
                <a:latin typeface="Times New Roman"/>
                <a:cs typeface="Times New Roman"/>
              </a:rPr>
              <a:t>A</a:t>
            </a:r>
            <a:r>
              <a:rPr lang="en-US" sz="2400" dirty="0" err="1" smtClean="0">
                <a:solidFill>
                  <a:srgbClr val="DE0055"/>
                </a:solidFill>
                <a:latin typeface="Times New Roman"/>
                <a:cs typeface="Times New Roman"/>
              </a:rPr>
              <a:t>’</a:t>
            </a:r>
            <a:r>
              <a:rPr lang="en-US" sz="2400" i="1" dirty="0" err="1" smtClean="0">
                <a:latin typeface="Times New Roman"/>
                <a:cs typeface="Times New Roman"/>
              </a:rPr>
              <a:t>x</a:t>
            </a:r>
            <a:r>
              <a:rPr lang="en-US" sz="2400" dirty="0" err="1" smtClean="0">
                <a:latin typeface="Times New Roman"/>
                <a:cs typeface="Times New Roman"/>
              </a:rPr>
              <a:t>’</a:t>
            </a:r>
            <a:r>
              <a:rPr lang="en-US" sz="2400" dirty="0" err="1" smtClean="0">
                <a:latin typeface="Times New Roman"/>
                <a:cs typeface="Times New Roman"/>
              </a:rPr>
              <a:t>+</a:t>
            </a:r>
            <a:r>
              <a:rPr lang="en-US" sz="2400" i="1" dirty="0" err="1" smtClean="0">
                <a:solidFill>
                  <a:srgbClr val="82A0FF"/>
                </a:solidFill>
                <a:latin typeface="Times New Roman"/>
                <a:cs typeface="Times New Roman"/>
              </a:rPr>
              <a:t>e</a:t>
            </a:r>
            <a:r>
              <a:rPr lang="en-US" sz="2400" dirty="0" smtClean="0"/>
              <a:t> from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solidFill>
                  <a:srgbClr val="DE0055"/>
                </a:solidFill>
                <a:latin typeface="Times New Roman"/>
                <a:cs typeface="Times New Roman"/>
              </a:rPr>
              <a:t>’</a:t>
            </a:r>
            <a:r>
              <a:rPr lang="en-US" sz="2400" dirty="0" smtClean="0"/>
              <a:t/>
            </a:r>
            <a:br>
              <a:rPr lang="en-US" sz="2400" dirty="0" smtClean="0"/>
            </a:br>
            <a:r>
              <a:rPr lang="en-US" sz="2400" dirty="0" smtClean="0"/>
              <a:t>where </a:t>
            </a:r>
            <a:r>
              <a:rPr lang="en-US" sz="2400" i="1" dirty="0" smtClean="0">
                <a:solidFill>
                  <a:srgbClr val="82A0FF"/>
                </a:solidFill>
                <a:latin typeface="Times New Roman"/>
                <a:cs typeface="Times New Roman"/>
              </a:rPr>
              <a:t>e</a:t>
            </a:r>
            <a:r>
              <a:rPr lang="en-US" sz="2400" dirty="0" smtClean="0"/>
              <a:t> is from error distribution</a:t>
            </a:r>
            <a:endParaRPr lang="en-US" sz="2400" dirty="0"/>
          </a:p>
        </p:txBody>
      </p:sp>
      <p:grpSp>
        <p:nvGrpSpPr>
          <p:cNvPr id="3" name="Group 2"/>
          <p:cNvGrpSpPr/>
          <p:nvPr/>
        </p:nvGrpSpPr>
        <p:grpSpPr>
          <a:xfrm>
            <a:off x="3168870" y="2861639"/>
            <a:ext cx="638823" cy="1304975"/>
            <a:chOff x="4754723" y="1611198"/>
            <a:chExt cx="637576" cy="535242"/>
          </a:xfrm>
        </p:grpSpPr>
        <p:sp>
          <p:nvSpPr>
            <p:cNvPr id="40" name="Rectangle 39"/>
            <p:cNvSpPr/>
            <p:nvPr/>
          </p:nvSpPr>
          <p:spPr bwMode="auto">
            <a:xfrm>
              <a:off x="4776667" y="1643260"/>
              <a:ext cx="615632" cy="333236"/>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dirty="0" smtClean="0">
                  <a:ln>
                    <a:noFill/>
                  </a:ln>
                  <a:solidFill>
                    <a:schemeClr val="tx1"/>
                  </a:solidFill>
                  <a:effectLst/>
                  <a:latin typeface="Times New Roman"/>
                  <a:cs typeface="Times New Roman"/>
                </a:rPr>
                <a:t>’</a:t>
              </a:r>
              <a:endParaRPr kumimoji="0" lang="en-US" sz="3600" b="1" u="none" strike="noStrike" cap="none" normalizeH="0" dirty="0" smtClean="0">
                <a:ln>
                  <a:noFill/>
                </a:ln>
                <a:solidFill>
                  <a:schemeClr val="tx1"/>
                </a:solidFill>
                <a:effectLst/>
                <a:latin typeface="Times New Roman"/>
                <a:cs typeface="Times New Roman"/>
              </a:endParaRPr>
            </a:p>
          </p:txBody>
        </p:sp>
        <p:sp>
          <p:nvSpPr>
            <p:cNvPr id="43" name="Rectangle 42"/>
            <p:cNvSpPr/>
            <p:nvPr/>
          </p:nvSpPr>
          <p:spPr bwMode="auto">
            <a:xfrm>
              <a:off x="4754723" y="1611198"/>
              <a:ext cx="615632" cy="5352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grpSp>
        <p:nvGrpSpPr>
          <p:cNvPr id="2" name="Group 1"/>
          <p:cNvGrpSpPr/>
          <p:nvPr/>
        </p:nvGrpSpPr>
        <p:grpSpPr>
          <a:xfrm>
            <a:off x="70758" y="2861640"/>
            <a:ext cx="723151" cy="2929466"/>
            <a:chOff x="70758" y="2861640"/>
            <a:chExt cx="723151" cy="2929466"/>
          </a:xfrm>
        </p:grpSpPr>
        <p:sp>
          <p:nvSpPr>
            <p:cNvPr id="12" name="Left Brace 11"/>
            <p:cNvSpPr/>
            <p:nvPr/>
          </p:nvSpPr>
          <p:spPr>
            <a:xfrm>
              <a:off x="554302" y="2861640"/>
              <a:ext cx="239607" cy="2929466"/>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TextBox 44"/>
            <p:cNvSpPr txBox="1"/>
            <p:nvPr/>
          </p:nvSpPr>
          <p:spPr>
            <a:xfrm rot="16200000">
              <a:off x="-164857" y="3998878"/>
              <a:ext cx="994450" cy="523220"/>
            </a:xfrm>
            <a:prstGeom prst="rect">
              <a:avLst/>
            </a:prstGeom>
            <a:noFill/>
          </p:spPr>
          <p:txBody>
            <a:bodyPr wrap="none" rtlCol="0">
              <a:spAutoFit/>
            </a:bodyPr>
            <a:lstStyle/>
            <a:p>
              <a:pPr algn="ctr"/>
              <a:r>
                <a:rPr lang="en-US" sz="2800" i="1" dirty="0" smtClean="0">
                  <a:latin typeface="Times New Roman"/>
                  <a:cs typeface="Times New Roman"/>
                </a:rPr>
                <a:t>m+α</a:t>
              </a:r>
              <a:endParaRPr lang="en-US" sz="2800" i="1" dirty="0">
                <a:latin typeface="Times New Roman"/>
                <a:cs typeface="Times New Roman"/>
              </a:endParaRPr>
            </a:p>
          </p:txBody>
        </p:sp>
      </p:grpSp>
    </p:spTree>
    <p:extLst>
      <p:ext uri="{BB962C8B-B14F-4D97-AF65-F5344CB8AC3E}">
        <p14:creationId xmlns:p14="http://schemas.microsoft.com/office/powerpoint/2010/main" val="9083393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500"/>
                            </p:stCondLst>
                            <p:childTnLst>
                              <p:par>
                                <p:cTn id="20" presetID="10" presetClass="exit" presetSubtype="0" fill="hold" grpId="0" nodeType="after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par>
                          <p:cTn id="30" fill="hold">
                            <p:stCondLst>
                              <p:cond delay="1500"/>
                            </p:stCondLst>
                            <p:childTnLst>
                              <p:par>
                                <p:cTn id="31" presetID="10" presetClass="exit" presetSubtype="0" fill="hold" grpId="0" nodeType="afterEffect">
                                  <p:stCondLst>
                                    <p:cond delay="0"/>
                                  </p:stCondLst>
                                  <p:childTnLst>
                                    <p:animEffect transition="out" filter="fad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41"/>
                                        </p:tgtEl>
                                      </p:cBhvr>
                                    </p:animEffect>
                                    <p:set>
                                      <p:cBhvr>
                                        <p:cTn id="36" dur="1" fill="hold">
                                          <p:stCondLst>
                                            <p:cond delay="499"/>
                                          </p:stCondLst>
                                        </p:cTn>
                                        <p:tgtEl>
                                          <p:spTgt spid="41"/>
                                        </p:tgtEl>
                                        <p:attrNameLst>
                                          <p:attrName>style.visibility</p:attrName>
                                        </p:attrNameLst>
                                      </p:cBhvr>
                                      <p:to>
                                        <p:strVal val="hidden"/>
                                      </p:to>
                                    </p:se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par>
                          <p:cTn id="41" fill="hold">
                            <p:stCondLst>
                              <p:cond delay="2500"/>
                            </p:stCondLst>
                            <p:childTnLst>
                              <p:par>
                                <p:cTn id="42" presetID="10" presetClass="exit" presetSubtype="0" fill="hold" grpId="0" nodeType="afterEffect">
                                  <p:stCondLst>
                                    <p:cond delay="0"/>
                                  </p:stCondLst>
                                  <p:childTnLst>
                                    <p:animEffect transition="out" filter="fade">
                                      <p:cBhvr>
                                        <p:cTn id="43" dur="500"/>
                                        <p:tgtEl>
                                          <p:spTgt spid="32"/>
                                        </p:tgtEl>
                                      </p:cBhvr>
                                    </p:animEffect>
                                    <p:set>
                                      <p:cBhvr>
                                        <p:cTn id="44" dur="1" fill="hold">
                                          <p:stCondLst>
                                            <p:cond delay="499"/>
                                          </p:stCondLst>
                                        </p:cTn>
                                        <p:tgtEl>
                                          <p:spTgt spid="32"/>
                                        </p:tgtEl>
                                        <p:attrNameLst>
                                          <p:attrName>style.visibility</p:attrName>
                                        </p:attrNameLst>
                                      </p:cBhvr>
                                      <p:to>
                                        <p:strVal val="hidden"/>
                                      </p:to>
                                    </p:set>
                                  </p:childTnLst>
                                </p:cTn>
                              </p:par>
                            </p:childTnLst>
                          </p:cTn>
                        </p:par>
                        <p:par>
                          <p:cTn id="45" fill="hold">
                            <p:stCondLst>
                              <p:cond delay="3000"/>
                            </p:stCondLst>
                            <p:childTnLst>
                              <p:par>
                                <p:cTn id="46" presetID="10" presetClass="entr" presetSubtype="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childTnLst>
                          </p:cTn>
                        </p:par>
                        <p:par>
                          <p:cTn id="49" fill="hold">
                            <p:stCondLst>
                              <p:cond delay="3500"/>
                            </p:stCondLst>
                            <p:childTnLst>
                              <p:par>
                                <p:cTn id="50" presetID="10" presetClass="exit" presetSubtype="0" fill="hold" grpId="0" nodeType="afterEffect">
                                  <p:stCondLst>
                                    <p:cond delay="0"/>
                                  </p:stCondLst>
                                  <p:childTnLst>
                                    <p:animEffect transition="out" filter="fade">
                                      <p:cBhvr>
                                        <p:cTn id="51" dur="500"/>
                                        <p:tgtEl>
                                          <p:spTgt spid="6"/>
                                        </p:tgtEl>
                                      </p:cBhvr>
                                    </p:animEffect>
                                    <p:set>
                                      <p:cBhvr>
                                        <p:cTn id="52" dur="1" fill="hold">
                                          <p:stCondLst>
                                            <p:cond delay="499"/>
                                          </p:stCondLst>
                                        </p:cTn>
                                        <p:tgtEl>
                                          <p:spTgt spid="6"/>
                                        </p:tgtEl>
                                        <p:attrNameLst>
                                          <p:attrName>style.visibility</p:attrName>
                                        </p:attrNameLst>
                                      </p:cBhvr>
                                      <p:to>
                                        <p:strVal val="hidden"/>
                                      </p:to>
                                    </p:set>
                                  </p:childTnLst>
                                </p:cTn>
                              </p:par>
                            </p:childTnLst>
                          </p:cTn>
                        </p:par>
                        <p:par>
                          <p:cTn id="53" fill="hold">
                            <p:stCondLst>
                              <p:cond delay="4000"/>
                            </p:stCondLst>
                            <p:childTnLst>
                              <p:par>
                                <p:cTn id="54" presetID="10" presetClass="entr" presetSubtype="0"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animBg="1"/>
      <p:bldP spid="10" grpId="0" animBg="1"/>
      <p:bldP spid="20" grpId="0" animBg="1"/>
      <p:bldP spid="21" grpId="0" animBg="1"/>
      <p:bldP spid="17" grpId="0" animBg="1"/>
      <p:bldP spid="26" grpId="0" animBg="1"/>
      <p:bldP spid="29" grpId="0" animBg="1"/>
      <p:bldP spid="30" grpId="0" animBg="1"/>
      <p:bldP spid="35" grpId="0" animBg="1"/>
      <p:bldP spid="4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2" name="TextBox 21"/>
          <p:cNvSpPr txBox="1"/>
          <p:nvPr/>
        </p:nvSpPr>
        <p:spPr>
          <a:xfrm>
            <a:off x="3730752" y="3401568"/>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5" y="2865568"/>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1568"/>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6112" y="287121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5568"/>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67378"/>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34" name="Group 33"/>
          <p:cNvGrpSpPr/>
          <p:nvPr/>
        </p:nvGrpSpPr>
        <p:grpSpPr>
          <a:xfrm>
            <a:off x="70759" y="2865568"/>
            <a:ext cx="723150" cy="2324503"/>
            <a:chOff x="91514" y="1600200"/>
            <a:chExt cx="723150" cy="3048000"/>
          </a:xfrm>
        </p:grpSpPr>
        <p:sp>
          <p:nvSpPr>
            <p:cNvPr id="39" name="Left Brace 3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rot="16200000">
              <a:off x="-16431" y="2864880"/>
              <a:ext cx="739109"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41" name="Group 40"/>
          <p:cNvGrpSpPr/>
          <p:nvPr/>
        </p:nvGrpSpPr>
        <p:grpSpPr>
          <a:xfrm rot="5400000">
            <a:off x="1178986" y="1758554"/>
            <a:ext cx="787404" cy="1325025"/>
            <a:chOff x="133817" y="1600200"/>
            <a:chExt cx="680847" cy="3048000"/>
          </a:xfrm>
        </p:grpSpPr>
        <p:sp>
          <p:nvSpPr>
            <p:cNvPr id="42" name="Left Brace 4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rot="16200000">
              <a:off x="-88984" y="2818857"/>
              <a:ext cx="898016" cy="452414"/>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dirty="0">
                <a:latin typeface="Times New Roman"/>
                <a:cs typeface="Times New Roman"/>
              </a:endParaRPr>
            </a:p>
          </p:txBody>
        </p:sp>
      </p:grpSp>
      <p:sp>
        <p:nvSpPr>
          <p:cNvPr id="23" name="TextBox 22"/>
          <p:cNvSpPr txBox="1"/>
          <p:nvPr/>
        </p:nvSpPr>
        <p:spPr>
          <a:xfrm>
            <a:off x="0" y="0"/>
            <a:ext cx="7215888"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a:latin typeface="Times New Roman"/>
                <a:cs typeface="Times New Roman"/>
              </a:rPr>
              <a:t>D</a:t>
            </a:r>
            <a:r>
              <a:rPr lang="en-US" sz="2400" dirty="0"/>
              <a:t> distinguishes between </a:t>
            </a:r>
            <a:r>
              <a:rPr lang="en-US" sz="2400" i="1" dirty="0">
                <a:solidFill>
                  <a:srgbClr val="DE0055"/>
                </a:solidFill>
                <a:latin typeface="Times New Roman"/>
                <a:cs typeface="Times New Roman"/>
              </a:rPr>
              <a:t>A</a:t>
            </a:r>
            <a:r>
              <a:rPr lang="en-US" sz="2400" i="1" dirty="0">
                <a:latin typeface="Times New Roman"/>
                <a:cs typeface="Times New Roman"/>
              </a:rPr>
              <a:t>,</a:t>
            </a:r>
            <a:r>
              <a:rPr lang="en-US" sz="2400" dirty="0">
                <a:latin typeface="Times New Roman"/>
                <a:cs typeface="Times New Roman"/>
              </a:rPr>
              <a:t> </a:t>
            </a:r>
            <a:r>
              <a:rPr lang="en-US" sz="2400" i="1" dirty="0">
                <a:solidFill>
                  <a:srgbClr val="DE0055"/>
                </a:solidFill>
                <a:latin typeface="Times New Roman"/>
                <a:cs typeface="Times New Roman"/>
              </a:rPr>
              <a:t>A</a:t>
            </a:r>
            <a:r>
              <a:rPr lang="en-US" sz="2400" i="1" dirty="0">
                <a:latin typeface="Times New Roman"/>
                <a:cs typeface="Times New Roman"/>
              </a:rPr>
              <a:t>x</a:t>
            </a:r>
            <a:r>
              <a:rPr lang="en-US" sz="2400" dirty="0">
                <a:latin typeface="Times New Roman"/>
                <a:cs typeface="Times New Roman"/>
              </a:rPr>
              <a:t>+</a:t>
            </a:r>
            <a:r>
              <a:rPr lang="en-US" sz="2400" i="1" dirty="0">
                <a:solidFill>
                  <a:srgbClr val="82A0FF"/>
                </a:solidFill>
                <a:latin typeface="Times New Roman"/>
                <a:cs typeface="Times New Roman"/>
              </a:rPr>
              <a:t>w</a:t>
            </a:r>
            <a:r>
              <a:rPr lang="en-US" sz="2400" baseline="-25000" dirty="0">
                <a:solidFill>
                  <a:srgbClr val="82A0FF"/>
                </a:solidFill>
                <a:latin typeface="Times New Roman"/>
                <a:cs typeface="Times New Roman"/>
              </a:rPr>
              <a:t>0</a:t>
            </a:r>
            <a:r>
              <a:rPr lang="en-US" sz="2400" dirty="0"/>
              <a:t> and </a:t>
            </a:r>
            <a:r>
              <a:rPr lang="en-US" sz="2400" i="1" dirty="0">
                <a:solidFill>
                  <a:srgbClr val="DE0055"/>
                </a:solidFill>
                <a:latin typeface="Times New Roman"/>
                <a:cs typeface="Times New Roman"/>
              </a:rPr>
              <a:t>A</a:t>
            </a:r>
            <a:r>
              <a:rPr lang="en-US" sz="2400" dirty="0">
                <a:latin typeface="Times New Roman"/>
                <a:cs typeface="Times New Roman"/>
              </a:rPr>
              <a:t>, </a:t>
            </a:r>
            <a:r>
              <a:rPr lang="en-US" sz="2400" i="1" dirty="0">
                <a:solidFill>
                  <a:srgbClr val="DE0055"/>
                </a:solidFill>
                <a:latin typeface="Times New Roman"/>
                <a:cs typeface="Times New Roman"/>
              </a:rPr>
              <a:t>U</a:t>
            </a:r>
            <a:r>
              <a:rPr lang="en-US" sz="2400" dirty="0"/>
              <a:t> </a:t>
            </a:r>
            <a:br>
              <a:rPr lang="en-US" sz="2400" dirty="0"/>
            </a:br>
            <a:r>
              <a:rPr lang="en-US" sz="2400" dirty="0"/>
              <a:t>where last </a:t>
            </a:r>
            <a:r>
              <a:rPr lang="en-US" sz="2400" i="1" dirty="0">
                <a:latin typeface="Times New Roman"/>
                <a:cs typeface="Times New Roman"/>
              </a:rPr>
              <a:t>α</a:t>
            </a:r>
            <a:r>
              <a:rPr lang="en-US" sz="2400" dirty="0" smtClean="0"/>
              <a:t> </a:t>
            </a:r>
            <a:r>
              <a:rPr lang="en-US" sz="2400" dirty="0" smtClean="0"/>
              <a:t>samples of </a:t>
            </a:r>
            <a:r>
              <a:rPr lang="en-US" sz="2400" i="1" dirty="0">
                <a:solidFill>
                  <a:srgbClr val="82A0FF"/>
                </a:solidFill>
                <a:latin typeface="Times New Roman"/>
                <a:cs typeface="Times New Roman"/>
              </a:rPr>
              <a:t>w</a:t>
            </a:r>
            <a:r>
              <a:rPr lang="en-US" sz="2400" baseline="-25000" dirty="0">
                <a:solidFill>
                  <a:srgbClr val="82A0FF"/>
                </a:solidFill>
                <a:latin typeface="Times New Roman"/>
                <a:cs typeface="Times New Roman"/>
              </a:rPr>
              <a:t>0</a:t>
            </a:r>
            <a:r>
              <a:rPr lang="en-US" sz="2400" dirty="0"/>
              <a:t> have no error</a:t>
            </a:r>
            <a:r>
              <a:rPr lang="en-US" sz="2400" dirty="0" smtClean="0"/>
              <a:t/>
            </a:r>
            <a:br>
              <a:rPr lang="en-US" sz="2400" dirty="0" smtClean="0"/>
            </a:br>
            <a:r>
              <a:rPr lang="en-US" sz="2400" u="sng" dirty="0" smtClean="0"/>
              <a:t>Goal:</a:t>
            </a:r>
            <a:r>
              <a:rPr lang="en-US" sz="2400" dirty="0" smtClean="0"/>
              <a:t> </a:t>
            </a:r>
            <a:r>
              <a:rPr lang="en-US" sz="2400" dirty="0"/>
              <a:t>build </a:t>
            </a:r>
            <a:r>
              <a:rPr lang="en-US" sz="2400" i="1" dirty="0">
                <a:latin typeface="Times New Roman"/>
                <a:cs typeface="Times New Roman"/>
              </a:rPr>
              <a:t>D</a:t>
            </a:r>
            <a:r>
              <a:rPr lang="en-US" sz="2400" dirty="0">
                <a:latin typeface="Times New Roman"/>
                <a:cs typeface="Times New Roman"/>
              </a:rPr>
              <a:t>’</a:t>
            </a:r>
            <a:r>
              <a:rPr lang="en-US" sz="2400" dirty="0"/>
              <a:t> that distinguishes </a:t>
            </a:r>
            <a:r>
              <a:rPr lang="en-US" sz="2400" i="1" dirty="0">
                <a:solidFill>
                  <a:srgbClr val="DE0055"/>
                </a:solidFill>
                <a:latin typeface="Times New Roman"/>
                <a:cs typeface="Times New Roman"/>
              </a:rPr>
              <a:t>A</a:t>
            </a:r>
            <a:r>
              <a:rPr lang="en-US" sz="2400" dirty="0">
                <a:solidFill>
                  <a:srgbClr val="DE0055"/>
                </a:solidFill>
                <a:latin typeface="Times New Roman"/>
                <a:cs typeface="Times New Roman"/>
              </a:rPr>
              <a:t>’</a:t>
            </a:r>
            <a:r>
              <a:rPr lang="en-US" sz="2400" dirty="0">
                <a:latin typeface="Times New Roman"/>
                <a:cs typeface="Times New Roman"/>
              </a:rPr>
              <a:t>, </a:t>
            </a:r>
            <a:r>
              <a:rPr lang="en-US" sz="2400" i="1" dirty="0" err="1" smtClean="0">
                <a:solidFill>
                  <a:srgbClr val="DE0055"/>
                </a:solidFill>
                <a:latin typeface="Times New Roman"/>
                <a:cs typeface="Times New Roman"/>
              </a:rPr>
              <a:t>A</a:t>
            </a:r>
            <a:r>
              <a:rPr lang="en-US" sz="2400" dirty="0" err="1" smtClean="0">
                <a:solidFill>
                  <a:srgbClr val="DE0055"/>
                </a:solidFill>
                <a:latin typeface="Times New Roman"/>
                <a:cs typeface="Times New Roman"/>
              </a:rPr>
              <a:t>’</a:t>
            </a:r>
            <a:r>
              <a:rPr lang="en-US" sz="2400" i="1" dirty="0" err="1" smtClean="0">
                <a:latin typeface="Times New Roman"/>
                <a:cs typeface="Times New Roman"/>
              </a:rPr>
              <a:t>x</a:t>
            </a:r>
            <a:r>
              <a:rPr lang="en-US" sz="2400" dirty="0" err="1" smtClean="0">
                <a:latin typeface="Times New Roman"/>
                <a:cs typeface="Times New Roman"/>
              </a:rPr>
              <a:t>’+</a:t>
            </a:r>
            <a:r>
              <a:rPr lang="en-US" sz="2400" i="1" dirty="0" err="1">
                <a:solidFill>
                  <a:srgbClr val="82A0FF"/>
                </a:solidFill>
                <a:latin typeface="Times New Roman"/>
                <a:cs typeface="Times New Roman"/>
              </a:rPr>
              <a:t>e</a:t>
            </a:r>
            <a:r>
              <a:rPr lang="en-US" sz="2400" dirty="0"/>
              <a:t> from </a:t>
            </a:r>
            <a:r>
              <a:rPr lang="en-US" sz="2400" i="1" dirty="0">
                <a:solidFill>
                  <a:srgbClr val="DE0055"/>
                </a:solidFill>
                <a:latin typeface="Times New Roman"/>
                <a:cs typeface="Times New Roman"/>
              </a:rPr>
              <a:t>A</a:t>
            </a:r>
            <a:r>
              <a:rPr lang="en-US" sz="2400" dirty="0">
                <a:solidFill>
                  <a:srgbClr val="DE0055"/>
                </a:solidFill>
                <a:latin typeface="Times New Roman"/>
                <a:cs typeface="Times New Roman"/>
              </a:rPr>
              <a:t>’</a:t>
            </a:r>
            <a:r>
              <a:rPr lang="en-US" sz="2400" dirty="0">
                <a:latin typeface="Times New Roman"/>
                <a:cs typeface="Times New Roman"/>
              </a:rPr>
              <a:t>, </a:t>
            </a:r>
            <a:r>
              <a:rPr lang="en-US" sz="2400" i="1" dirty="0">
                <a:solidFill>
                  <a:srgbClr val="DE0055"/>
                </a:solidFill>
                <a:latin typeface="Times New Roman"/>
                <a:cs typeface="Times New Roman"/>
              </a:rPr>
              <a:t>U</a:t>
            </a:r>
            <a:r>
              <a:rPr lang="en-US" sz="2400" dirty="0">
                <a:solidFill>
                  <a:srgbClr val="DE0055"/>
                </a:solidFill>
                <a:latin typeface="Times New Roman"/>
                <a:cs typeface="Times New Roman"/>
              </a:rPr>
              <a:t>’</a:t>
            </a:r>
            <a:r>
              <a:rPr lang="en-US" sz="2400" dirty="0"/>
              <a:t/>
            </a:r>
            <a:br>
              <a:rPr lang="en-US" sz="2400" dirty="0"/>
            </a:br>
            <a:r>
              <a:rPr lang="en-US" sz="2400" dirty="0"/>
              <a:t>where </a:t>
            </a:r>
            <a:r>
              <a:rPr lang="en-US" sz="2400" i="1" dirty="0">
                <a:solidFill>
                  <a:srgbClr val="82A0FF"/>
                </a:solidFill>
                <a:latin typeface="Times New Roman"/>
                <a:cs typeface="Times New Roman"/>
              </a:rPr>
              <a:t>e</a:t>
            </a:r>
            <a:r>
              <a:rPr lang="en-US" sz="2400" dirty="0"/>
              <a:t> is from error distribution</a:t>
            </a:r>
          </a:p>
        </p:txBody>
      </p:sp>
      <p:sp>
        <p:nvSpPr>
          <p:cNvPr id="28" name="Rectangle 27"/>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5" name="Rectangle 44"/>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47" name="Rectangle 46"/>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2" name="Group 1"/>
          <p:cNvGrpSpPr/>
          <p:nvPr/>
        </p:nvGrpSpPr>
        <p:grpSpPr>
          <a:xfrm>
            <a:off x="3168870" y="2861639"/>
            <a:ext cx="638823" cy="1304975"/>
            <a:chOff x="3168870" y="2861639"/>
            <a:chExt cx="638823" cy="1304975"/>
          </a:xfrm>
        </p:grpSpPr>
        <p:sp>
          <p:nvSpPr>
            <p:cNvPr id="38" name="Rectangle 37"/>
            <p:cNvSpPr/>
            <p:nvPr/>
          </p:nvSpPr>
          <p:spPr bwMode="auto">
            <a:xfrm>
              <a:off x="3168969" y="2873026"/>
              <a:ext cx="616736" cy="879247"/>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44" name="Group 43"/>
            <p:cNvGrpSpPr/>
            <p:nvPr/>
          </p:nvGrpSpPr>
          <p:grpSpPr>
            <a:xfrm>
              <a:off x="3168870" y="2861639"/>
              <a:ext cx="638823" cy="1304975"/>
              <a:chOff x="4754723" y="1611198"/>
              <a:chExt cx="637576" cy="535242"/>
            </a:xfrm>
          </p:grpSpPr>
          <p:sp>
            <p:nvSpPr>
              <p:cNvPr id="53" name="Rectangle 52"/>
              <p:cNvSpPr/>
              <p:nvPr/>
            </p:nvSpPr>
            <p:spPr bwMode="auto">
              <a:xfrm>
                <a:off x="4776667" y="1643260"/>
                <a:ext cx="615632" cy="333236"/>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dirty="0" smtClean="0">
                    <a:ln>
                      <a:noFill/>
                    </a:ln>
                    <a:solidFill>
                      <a:schemeClr val="tx1"/>
                    </a:solidFill>
                    <a:effectLst/>
                    <a:latin typeface="Times New Roman"/>
                    <a:cs typeface="Times New Roman"/>
                  </a:rPr>
                  <a:t>’</a:t>
                </a:r>
                <a:endParaRPr kumimoji="0" lang="en-US" sz="3600" b="1" u="none" strike="noStrike" cap="none" normalizeH="0" dirty="0" smtClean="0">
                  <a:ln>
                    <a:noFill/>
                  </a:ln>
                  <a:solidFill>
                    <a:schemeClr val="tx1"/>
                  </a:solidFill>
                  <a:effectLst/>
                  <a:latin typeface="Times New Roman"/>
                  <a:cs typeface="Times New Roman"/>
                </a:endParaRPr>
              </a:p>
            </p:txBody>
          </p:sp>
          <p:sp>
            <p:nvSpPr>
              <p:cNvPr id="54" name="Rectangle 53"/>
              <p:cNvSpPr/>
              <p:nvPr/>
            </p:nvSpPr>
            <p:spPr bwMode="auto">
              <a:xfrm>
                <a:off x="4754723" y="1611198"/>
                <a:ext cx="615632" cy="5352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grpSp>
    </p:spTree>
    <p:extLst>
      <p:ext uri="{BB962C8B-B14F-4D97-AF65-F5344CB8AC3E}">
        <p14:creationId xmlns:p14="http://schemas.microsoft.com/office/powerpoint/2010/main" val="17927807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6206067" y="992908"/>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bwMode="auto">
          <a:xfrm>
            <a:off x="907657" y="5196193"/>
            <a:ext cx="1325880" cy="6035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dirty="0" smtClean="0">
                <a:ln>
                  <a:noFill/>
                </a:ln>
                <a:solidFill>
                  <a:schemeClr val="tx1"/>
                </a:solidFill>
                <a:effectLst/>
                <a:latin typeface="Times New Roman"/>
                <a:cs typeface="Times New Roman"/>
              </a:rPr>
              <a:t>R</a:t>
            </a:r>
          </a:p>
        </p:txBody>
      </p:sp>
      <p:sp>
        <p:nvSpPr>
          <p:cNvPr id="49" name="Rectangle 48"/>
          <p:cNvSpPr/>
          <p:nvPr/>
        </p:nvSpPr>
        <p:spPr bwMode="auto">
          <a:xfrm>
            <a:off x="2235199" y="5196193"/>
            <a:ext cx="548967" cy="6035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S</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 name="Rectangle 1"/>
          <p:cNvSpPr/>
          <p:nvPr/>
        </p:nvSpPr>
        <p:spPr>
          <a:xfrm>
            <a:off x="3325091" y="992908"/>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7" name="TextBox 26"/>
          <p:cNvSpPr txBox="1"/>
          <p:nvPr/>
        </p:nvSpPr>
        <p:spPr>
          <a:xfrm>
            <a:off x="12831" y="0"/>
            <a:ext cx="7422442" cy="2308324"/>
          </a:xfrm>
          <a:prstGeom prst="rect">
            <a:avLst/>
          </a:prstGeom>
          <a:noFill/>
        </p:spPr>
        <p:txBody>
          <a:bodyPr wrap="square" rtlCol="0">
            <a:spAutoFit/>
          </a:bodyPr>
          <a:lstStyle/>
          <a:p>
            <a:pPr marL="457200" indent="-457200">
              <a:buAutoNum type="arabicParenR"/>
            </a:pPr>
            <a:r>
              <a:rPr lang="en-US" sz="2000" dirty="0" smtClean="0">
                <a:latin typeface="Calibri"/>
                <a:cs typeface="Calibri"/>
              </a:rPr>
              <a:t>Know last error terms fixed at </a:t>
            </a:r>
            <a:r>
              <a:rPr lang="en-US" sz="2000" dirty="0" smtClean="0">
                <a:latin typeface="Times New Roman"/>
                <a:cs typeface="Times New Roman"/>
              </a:rPr>
              <a:t>0</a:t>
            </a:r>
          </a:p>
          <a:p>
            <a:pPr marL="457200" indent="-457200">
              <a:buAutoNum type="arabicParenR"/>
            </a:pPr>
            <a:r>
              <a:rPr lang="en-US" sz="2000" dirty="0" smtClean="0">
                <a:latin typeface="Calibri"/>
                <a:cs typeface="Calibri"/>
              </a:rPr>
              <a:t>Generate last </a:t>
            </a:r>
            <a:r>
              <a:rPr lang="en-US" sz="2000" i="1" dirty="0">
                <a:latin typeface="Times New Roman"/>
                <a:cs typeface="Times New Roman"/>
              </a:rPr>
              <a:t>α</a:t>
            </a:r>
            <a:r>
              <a:rPr lang="en-US" sz="2000" dirty="0" smtClean="0">
                <a:latin typeface="Calibri"/>
                <a:cs typeface="Calibri"/>
              </a:rPr>
              <a:t> </a:t>
            </a:r>
            <a:r>
              <a:rPr lang="en-US" sz="2000" dirty="0" smtClean="0">
                <a:latin typeface="Calibri"/>
                <a:cs typeface="Calibri"/>
              </a:rPr>
              <a:t>samples uniformly random</a:t>
            </a:r>
          </a:p>
          <a:p>
            <a:pPr marL="457200" indent="-457200">
              <a:buAutoNum type="arabicParenR"/>
            </a:pPr>
            <a:r>
              <a:rPr lang="en-US" sz="2000" dirty="0" smtClean="0">
                <a:latin typeface="Calibri"/>
                <a:cs typeface="Calibri"/>
              </a:rPr>
              <a:t>Our free variables “explain” the last </a:t>
            </a:r>
            <a:r>
              <a:rPr lang="en-US" sz="2000" i="1" dirty="0">
                <a:latin typeface="Times New Roman"/>
                <a:cs typeface="Times New Roman"/>
              </a:rPr>
              <a:t>α</a:t>
            </a:r>
            <a:r>
              <a:rPr lang="en-US" sz="2000" dirty="0" smtClean="0">
                <a:latin typeface="Calibri"/>
                <a:cs typeface="Calibri"/>
              </a:rPr>
              <a:t> </a:t>
            </a:r>
            <a:r>
              <a:rPr lang="en-US" sz="2000" dirty="0">
                <a:cs typeface="Calibri"/>
              </a:rPr>
              <a:t>samples </a:t>
            </a:r>
            <a:endParaRPr lang="en-US" sz="2000" dirty="0" smtClean="0">
              <a:latin typeface="Calibri"/>
              <a:cs typeface="Calibri"/>
            </a:endParaRPr>
          </a:p>
          <a:p>
            <a:pPr marL="0" lvl="1"/>
            <a:r>
              <a:rPr lang="en-US" sz="2000" dirty="0" smtClean="0">
                <a:cs typeface="Calibri"/>
              </a:rPr>
              <a:t>	For </a:t>
            </a:r>
            <a:r>
              <a:rPr lang="en-US" sz="2000" i="1" dirty="0" smtClean="0">
                <a:solidFill>
                  <a:srgbClr val="DE0055"/>
                </a:solidFill>
                <a:latin typeface="Times New Roman"/>
                <a:cs typeface="Times New Roman"/>
              </a:rPr>
              <a:t>R</a:t>
            </a:r>
            <a:r>
              <a:rPr lang="en-US" sz="2000" i="1" dirty="0" smtClean="0">
                <a:latin typeface="Times New Roman"/>
                <a:cs typeface="Times New Roman"/>
              </a:rPr>
              <a:t>,</a:t>
            </a:r>
            <a:r>
              <a:rPr lang="en-US" sz="2000" i="1" dirty="0" smtClean="0">
                <a:solidFill>
                  <a:srgbClr val="DE0055"/>
                </a:solidFill>
                <a:latin typeface="Times New Roman"/>
                <a:cs typeface="Times New Roman"/>
              </a:rPr>
              <a:t>S</a:t>
            </a:r>
            <a:r>
              <a:rPr lang="en-US" sz="2000" dirty="0" smtClean="0">
                <a:cs typeface="Calibri"/>
              </a:rPr>
              <a:t> </a:t>
            </a:r>
            <a:r>
              <a:rPr lang="en-US" sz="2000" dirty="0">
                <a:cs typeface="Calibri"/>
              </a:rPr>
              <a:t>uniformly random, </a:t>
            </a:r>
            <a:r>
              <a:rPr lang="en-US" sz="2000" i="1" dirty="0" smtClean="0">
                <a:latin typeface="Times New Roman"/>
                <a:cs typeface="Times New Roman"/>
              </a:rPr>
              <a:t>x</a:t>
            </a:r>
            <a:r>
              <a:rPr lang="en-US" sz="2000" baseline="-25000" dirty="0" smtClean="0">
                <a:latin typeface="Times New Roman"/>
                <a:cs typeface="Times New Roman"/>
              </a:rPr>
              <a:t>3</a:t>
            </a:r>
            <a:r>
              <a:rPr lang="en-US" sz="2000" dirty="0" smtClean="0">
                <a:cs typeface="Calibri"/>
              </a:rPr>
              <a:t> is solution to </a:t>
            </a:r>
            <a:r>
              <a:rPr lang="en-US" sz="2000" i="1" dirty="0" smtClean="0">
                <a:solidFill>
                  <a:srgbClr val="DE0055"/>
                </a:solidFill>
                <a:latin typeface="Times New Roman"/>
                <a:cs typeface="Times New Roman"/>
              </a:rPr>
              <a:t>R</a:t>
            </a:r>
            <a:r>
              <a:rPr lang="en-US" sz="2000" i="1" dirty="0" smtClean="0">
                <a:latin typeface="Times New Roman"/>
                <a:cs typeface="Times New Roman"/>
              </a:rPr>
              <a:t>x</a:t>
            </a:r>
            <a:r>
              <a:rPr lang="en-US" sz="2000" dirty="0" smtClean="0">
                <a:latin typeface="Times New Roman"/>
                <a:cs typeface="Times New Roman"/>
              </a:rPr>
              <a:t>’</a:t>
            </a:r>
            <a:r>
              <a:rPr lang="en-US" sz="2000" i="1" dirty="0" smtClean="0">
                <a:latin typeface="Times New Roman"/>
                <a:cs typeface="Times New Roman"/>
              </a:rPr>
              <a:t>+</a:t>
            </a:r>
            <a:r>
              <a:rPr lang="en-US" sz="2000" i="1" dirty="0" smtClean="0">
                <a:solidFill>
                  <a:srgbClr val="DE0055"/>
                </a:solidFill>
                <a:latin typeface="Times New Roman"/>
                <a:cs typeface="Times New Roman"/>
              </a:rPr>
              <a:t>S</a:t>
            </a:r>
            <a:r>
              <a:rPr lang="en-US" sz="2000" i="1" dirty="0" smtClean="0">
                <a:latin typeface="Times New Roman"/>
                <a:cs typeface="Times New Roman"/>
              </a:rPr>
              <a:t>x</a:t>
            </a:r>
            <a:r>
              <a:rPr lang="en-US" sz="2000" baseline="-25000" dirty="0" smtClean="0">
                <a:latin typeface="Times New Roman"/>
                <a:cs typeface="Times New Roman"/>
              </a:rPr>
              <a:t>3</a:t>
            </a:r>
            <a:r>
              <a:rPr lang="en-US" sz="2000" dirty="0" smtClean="0">
                <a:latin typeface="Times New Roman"/>
                <a:cs typeface="Times New Roman"/>
              </a:rPr>
              <a:t> </a:t>
            </a:r>
            <a:r>
              <a:rPr lang="en-US" sz="2000" dirty="0">
                <a:latin typeface="Times New Roman"/>
                <a:cs typeface="Times New Roman"/>
              </a:rPr>
              <a:t>= </a:t>
            </a:r>
            <a:r>
              <a:rPr lang="en-US" sz="2000" dirty="0" smtClean="0">
                <a:latin typeface="Times New Roman"/>
                <a:cs typeface="Times New Roman"/>
              </a:rPr>
              <a:t>$</a:t>
            </a:r>
            <a:endParaRPr lang="en-US" sz="2000" dirty="0" smtClean="0">
              <a:latin typeface="Calibri"/>
              <a:cs typeface="Calibri"/>
            </a:endParaRPr>
          </a:p>
          <a:p>
            <a:pPr marL="457200" indent="-457200">
              <a:buAutoNum type="arabicParenR"/>
            </a:pPr>
            <a:r>
              <a:rPr lang="en-US" sz="2000" dirty="0" smtClean="0">
                <a:latin typeface="Calibri"/>
                <a:cs typeface="Calibri"/>
              </a:rPr>
              <a:t>Randomize matrix and samples using rows with no error</a:t>
            </a:r>
          </a:p>
          <a:p>
            <a:r>
              <a:rPr lang="en-US" sz="2000" dirty="0">
                <a:latin typeface="Calibri"/>
                <a:cs typeface="Calibri"/>
              </a:rPr>
              <a:t>	</a:t>
            </a:r>
            <a:r>
              <a:rPr lang="en-US" sz="2000" dirty="0" smtClean="0">
                <a:latin typeface="Calibri"/>
                <a:cs typeface="Calibri"/>
              </a:rPr>
              <a:t>Add random multiple of each row in </a:t>
            </a:r>
            <a:r>
              <a:rPr lang="en-US" sz="2000" dirty="0" smtClean="0">
                <a:latin typeface="Times New Roman"/>
                <a:cs typeface="Times New Roman"/>
              </a:rPr>
              <a:t>(</a:t>
            </a:r>
            <a:r>
              <a:rPr lang="en-US" sz="2000" i="1" dirty="0" smtClean="0">
                <a:solidFill>
                  <a:srgbClr val="DE0055"/>
                </a:solidFill>
                <a:latin typeface="Times New Roman"/>
                <a:cs typeface="Times New Roman"/>
              </a:rPr>
              <a:t>R</a:t>
            </a:r>
            <a:r>
              <a:rPr lang="en-US" sz="2000" i="1" dirty="0" smtClean="0">
                <a:latin typeface="Times New Roman"/>
                <a:cs typeface="Times New Roman"/>
              </a:rPr>
              <a:t>||</a:t>
            </a:r>
            <a:r>
              <a:rPr lang="en-US" sz="2000" i="1" dirty="0" smtClean="0">
                <a:solidFill>
                  <a:srgbClr val="DE0055"/>
                </a:solidFill>
                <a:latin typeface="Times New Roman"/>
                <a:cs typeface="Times New Roman"/>
              </a:rPr>
              <a:t>S</a:t>
            </a:r>
            <a:r>
              <a:rPr lang="en-US" sz="2000" dirty="0" smtClean="0">
                <a:latin typeface="Times New Roman"/>
                <a:cs typeface="Times New Roman"/>
              </a:rPr>
              <a:t>)</a:t>
            </a:r>
            <a:r>
              <a:rPr lang="en-US" sz="2000" dirty="0" smtClean="0">
                <a:latin typeface="Calibri"/>
                <a:cs typeface="Calibri"/>
              </a:rPr>
              <a:t> to each row in </a:t>
            </a:r>
            <a:r>
              <a:rPr lang="en-US" sz="2000" i="1" dirty="0" smtClean="0">
                <a:solidFill>
                  <a:srgbClr val="DE0055"/>
                </a:solidFill>
                <a:latin typeface="Times New Roman"/>
                <a:cs typeface="Times New Roman"/>
              </a:rPr>
              <a:t>A</a:t>
            </a:r>
            <a:r>
              <a:rPr lang="en-US" sz="2000" dirty="0" smtClean="0">
                <a:solidFill>
                  <a:srgbClr val="DE0055"/>
                </a:solidFill>
                <a:latin typeface="Times New Roman"/>
                <a:cs typeface="Times New Roman"/>
              </a:rPr>
              <a:t>’</a:t>
            </a:r>
            <a:r>
              <a:rPr lang="en-US" sz="2000" i="1" dirty="0" smtClean="0">
                <a:latin typeface="Times New Roman"/>
                <a:cs typeface="Times New Roman"/>
              </a:rPr>
              <a:t> </a:t>
            </a:r>
            <a:endParaRPr lang="en-US" sz="2000" dirty="0" smtClean="0">
              <a:latin typeface="Times New Roman"/>
              <a:cs typeface="Times New Roman"/>
            </a:endParaRPr>
          </a:p>
          <a:p>
            <a:pPr lvl="1"/>
            <a:endParaRPr lang="en-US" sz="2000" dirty="0">
              <a:latin typeface="Calibri"/>
              <a:cs typeface="Calibri"/>
            </a:endParaRPr>
          </a:p>
        </p:txBody>
      </p:sp>
      <p:grpSp>
        <p:nvGrpSpPr>
          <p:cNvPr id="41" name="Group 40"/>
          <p:cNvGrpSpPr/>
          <p:nvPr/>
        </p:nvGrpSpPr>
        <p:grpSpPr>
          <a:xfrm rot="5400000">
            <a:off x="1178986" y="1758554"/>
            <a:ext cx="787404" cy="1325025"/>
            <a:chOff x="133817" y="1600200"/>
            <a:chExt cx="680847" cy="3048000"/>
          </a:xfrm>
        </p:grpSpPr>
        <p:sp>
          <p:nvSpPr>
            <p:cNvPr id="42" name="Left Brace 4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rot="16200000">
              <a:off x="-88984" y="2818856"/>
              <a:ext cx="898016" cy="452414"/>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dirty="0">
                <a:latin typeface="Times New Roman"/>
                <a:cs typeface="Times New Roman"/>
              </a:endParaRPr>
            </a:p>
          </p:txBody>
        </p:sp>
      </p:grpSp>
      <p:sp>
        <p:nvSpPr>
          <p:cNvPr id="51" name="Rectangle 50"/>
          <p:cNvSpPr/>
          <p:nvPr/>
        </p:nvSpPr>
        <p:spPr bwMode="auto">
          <a:xfrm>
            <a:off x="2223654" y="2871216"/>
            <a:ext cx="560512" cy="232257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8" name="Rectangle 57"/>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9" name="Rectangle 58"/>
          <p:cNvSpPr/>
          <p:nvPr/>
        </p:nvSpPr>
        <p:spPr bwMode="auto">
          <a:xfrm>
            <a:off x="896112" y="287121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0" name="Rectangle 49"/>
          <p:cNvSpPr/>
          <p:nvPr/>
        </p:nvSpPr>
        <p:spPr>
          <a:xfrm>
            <a:off x="3175158" y="3752273"/>
            <a:ext cx="600975" cy="408696"/>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smtClean="0">
              <a:solidFill>
                <a:schemeClr val="tx1"/>
              </a:solidFill>
              <a:latin typeface="Times New Roman"/>
              <a:cs typeface="Times New Roman"/>
            </a:endParaRPr>
          </a:p>
        </p:txBody>
      </p:sp>
      <p:sp>
        <p:nvSpPr>
          <p:cNvPr id="22" name="TextBox 21"/>
          <p:cNvSpPr txBox="1"/>
          <p:nvPr/>
        </p:nvSpPr>
        <p:spPr>
          <a:xfrm>
            <a:off x="3730752" y="3401568"/>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5" y="2865568"/>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4233672" y="5191881"/>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Times New Roman"/>
                <a:cs typeface="Times New Roman"/>
              </a:rPr>
              <a:t>0</a:t>
            </a:r>
          </a:p>
        </p:txBody>
      </p: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1568"/>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6" name="Rectangle 35"/>
          <p:cNvSpPr/>
          <p:nvPr/>
        </p:nvSpPr>
        <p:spPr bwMode="auto">
          <a:xfrm>
            <a:off x="4233672" y="2865568"/>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67378"/>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34" name="Group 33"/>
          <p:cNvGrpSpPr/>
          <p:nvPr/>
        </p:nvGrpSpPr>
        <p:grpSpPr>
          <a:xfrm>
            <a:off x="70759" y="2865568"/>
            <a:ext cx="723150" cy="2324503"/>
            <a:chOff x="91514" y="1600200"/>
            <a:chExt cx="723150" cy="3048000"/>
          </a:xfrm>
        </p:grpSpPr>
        <p:sp>
          <p:nvSpPr>
            <p:cNvPr id="39" name="Left Brace 3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rot="16200000">
              <a:off x="-16431" y="2864880"/>
              <a:ext cx="739109"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sp>
        <p:nvSpPr>
          <p:cNvPr id="46" name="TextBox 45"/>
          <p:cNvSpPr txBox="1"/>
          <p:nvPr/>
        </p:nvSpPr>
        <p:spPr>
          <a:xfrm>
            <a:off x="7255300" y="5148703"/>
            <a:ext cx="415498" cy="646331"/>
          </a:xfrm>
          <a:prstGeom prst="rect">
            <a:avLst/>
          </a:prstGeom>
          <a:noFill/>
        </p:spPr>
        <p:txBody>
          <a:bodyPr wrap="none" rtlCol="0">
            <a:spAutoFit/>
          </a:bodyPr>
          <a:lstStyle/>
          <a:p>
            <a:r>
              <a:rPr lang="en-US" sz="3600" dirty="0" smtClean="0">
                <a:latin typeface="Times New Roman"/>
                <a:cs typeface="Times New Roman"/>
              </a:rPr>
              <a:t>$</a:t>
            </a:r>
            <a:endParaRPr lang="en-US" sz="3600" dirty="0">
              <a:latin typeface="Times New Roman"/>
              <a:cs typeface="Times New Roman"/>
            </a:endParaRPr>
          </a:p>
        </p:txBody>
      </p:sp>
      <p:sp>
        <p:nvSpPr>
          <p:cNvPr id="47" name="TextBox 46"/>
          <p:cNvSpPr txBox="1"/>
          <p:nvPr/>
        </p:nvSpPr>
        <p:spPr>
          <a:xfrm>
            <a:off x="5595835" y="5150513"/>
            <a:ext cx="415498" cy="646331"/>
          </a:xfrm>
          <a:prstGeom prst="rect">
            <a:avLst/>
          </a:prstGeom>
          <a:noFill/>
        </p:spPr>
        <p:txBody>
          <a:bodyPr wrap="none" rtlCol="0">
            <a:spAutoFit/>
          </a:bodyPr>
          <a:lstStyle/>
          <a:p>
            <a:r>
              <a:rPr lang="en-US" sz="3600" dirty="0" smtClean="0">
                <a:latin typeface="Times New Roman"/>
                <a:cs typeface="Times New Roman"/>
              </a:rPr>
              <a:t>$</a:t>
            </a:r>
            <a:endParaRPr lang="en-US" sz="3600" dirty="0">
              <a:latin typeface="Times New Roman"/>
              <a:cs typeface="Times New Roman"/>
            </a:endParaRPr>
          </a:p>
        </p:txBody>
      </p:sp>
      <p:sp>
        <p:nvSpPr>
          <p:cNvPr id="48" name="Rectangle 47"/>
          <p:cNvSpPr/>
          <p:nvPr/>
        </p:nvSpPr>
        <p:spPr bwMode="auto">
          <a:xfrm>
            <a:off x="3168968" y="3648737"/>
            <a:ext cx="615632" cy="3810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3</a:t>
            </a:r>
          </a:p>
        </p:txBody>
      </p:sp>
      <p:sp>
        <p:nvSpPr>
          <p:cNvPr id="53" name="Rectangle 36"/>
          <p:cNvSpPr>
            <a:spLocks noChangeArrowheads="1"/>
          </p:cNvSpPr>
          <p:nvPr/>
        </p:nvSpPr>
        <p:spPr bwMode="auto">
          <a:xfrm>
            <a:off x="861477" y="6019429"/>
            <a:ext cx="6838334" cy="6946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endParaRPr lang="en-US" baseline="-25000" dirty="0">
              <a:solidFill>
                <a:srgbClr val="000000"/>
              </a:solidFill>
              <a:latin typeface="Calibri"/>
              <a:cs typeface="Calibri"/>
            </a:endParaRPr>
          </a:p>
        </p:txBody>
      </p:sp>
      <p:sp>
        <p:nvSpPr>
          <p:cNvPr id="56" name="Rectangle 55"/>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57" name="Rectangle 56"/>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60" name="Rectangle 59"/>
          <p:cNvSpPr/>
          <p:nvPr/>
        </p:nvSpPr>
        <p:spPr>
          <a:xfrm>
            <a:off x="6789626" y="6122941"/>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36"/>
          <p:cNvSpPr>
            <a:spLocks noChangeArrowheads="1"/>
          </p:cNvSpPr>
          <p:nvPr/>
        </p:nvSpPr>
        <p:spPr bwMode="auto">
          <a:xfrm>
            <a:off x="832464" y="6019429"/>
            <a:ext cx="6838334" cy="694638"/>
          </a:xfrm>
          <a:prstGeom prst="roundRect">
            <a:avLst>
              <a:gd name="adj" fmla="val 16667"/>
            </a:avLst>
          </a:prstGeom>
          <a:noFill/>
          <a:ln>
            <a:noFill/>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Main issues are ensuring that we have a valid solution </a:t>
            </a:r>
            <a:r>
              <a:rPr lang="en-US" i="1" dirty="0" smtClean="0">
                <a:solidFill>
                  <a:srgbClr val="000000"/>
                </a:solidFill>
                <a:latin typeface="Times New Roman"/>
                <a:cs typeface="Times New Roman"/>
              </a:rPr>
              <a:t>x</a:t>
            </a:r>
            <a:r>
              <a:rPr lang="en-US" dirty="0" smtClean="0">
                <a:solidFill>
                  <a:srgbClr val="000000"/>
                </a:solidFill>
                <a:latin typeface="Times New Roman"/>
                <a:cs typeface="Times New Roman"/>
              </a:rPr>
              <a:t>’|</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x</a:t>
            </a:r>
            <a:r>
              <a:rPr lang="en-US" baseline="-25000" dirty="0" smtClean="0">
                <a:solidFill>
                  <a:srgbClr val="000000"/>
                </a:solidFill>
                <a:latin typeface="Times New Roman"/>
                <a:cs typeface="Times New Roman"/>
              </a:rPr>
              <a:t>3</a:t>
            </a:r>
            <a:r>
              <a:rPr lang="en-US" dirty="0" smtClean="0">
                <a:solidFill>
                  <a:srgbClr val="000000"/>
                </a:solidFill>
                <a:latin typeface="Calibri"/>
                <a:cs typeface="Calibri"/>
              </a:rPr>
              <a:t>,</a:t>
            </a:r>
            <a:r>
              <a:rPr lang="en-US" baseline="-25000" dirty="0" smtClean="0">
                <a:solidFill>
                  <a:srgbClr val="000000"/>
                </a:solidFill>
                <a:latin typeface="Calibri"/>
                <a:cs typeface="Calibri"/>
              </a:rPr>
              <a:t/>
            </a:r>
            <a:br>
              <a:rPr lang="en-US" baseline="-25000" dirty="0" smtClean="0">
                <a:solidFill>
                  <a:srgbClr val="000000"/>
                </a:solidFill>
                <a:latin typeface="Calibri"/>
                <a:cs typeface="Calibri"/>
              </a:rPr>
            </a:br>
            <a:r>
              <a:rPr lang="en-US" dirty="0" smtClean="0">
                <a:solidFill>
                  <a:srgbClr val="000000"/>
                </a:solidFill>
                <a:latin typeface="Calibri"/>
                <a:cs typeface="Calibri"/>
              </a:rPr>
              <a:t>and producing a random matrix</a:t>
            </a:r>
            <a:endParaRPr lang="en-US" baseline="-25000" dirty="0">
              <a:solidFill>
                <a:srgbClr val="000000"/>
              </a:solidFill>
              <a:latin typeface="Calibri"/>
              <a:cs typeface="Calibri"/>
            </a:endParaRPr>
          </a:p>
        </p:txBody>
      </p:sp>
      <p:grpSp>
        <p:nvGrpSpPr>
          <p:cNvPr id="61" name="Group 60"/>
          <p:cNvGrpSpPr/>
          <p:nvPr/>
        </p:nvGrpSpPr>
        <p:grpSpPr>
          <a:xfrm>
            <a:off x="3168870" y="2861639"/>
            <a:ext cx="638823" cy="1304975"/>
            <a:chOff x="3168870" y="2861639"/>
            <a:chExt cx="638823" cy="1304975"/>
          </a:xfrm>
        </p:grpSpPr>
        <p:sp>
          <p:nvSpPr>
            <p:cNvPr id="63" name="Rectangle 62"/>
            <p:cNvSpPr/>
            <p:nvPr/>
          </p:nvSpPr>
          <p:spPr bwMode="auto">
            <a:xfrm>
              <a:off x="3168969" y="2873026"/>
              <a:ext cx="616736" cy="879247"/>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64" name="Group 63"/>
            <p:cNvGrpSpPr/>
            <p:nvPr/>
          </p:nvGrpSpPr>
          <p:grpSpPr>
            <a:xfrm>
              <a:off x="3168870" y="2861639"/>
              <a:ext cx="638823" cy="1304975"/>
              <a:chOff x="4754723" y="1611198"/>
              <a:chExt cx="637576" cy="535242"/>
            </a:xfrm>
          </p:grpSpPr>
          <p:sp>
            <p:nvSpPr>
              <p:cNvPr id="65" name="Rectangle 64"/>
              <p:cNvSpPr/>
              <p:nvPr/>
            </p:nvSpPr>
            <p:spPr bwMode="auto">
              <a:xfrm>
                <a:off x="4776667" y="1643260"/>
                <a:ext cx="615632" cy="333236"/>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dirty="0" smtClean="0">
                    <a:ln>
                      <a:noFill/>
                    </a:ln>
                    <a:solidFill>
                      <a:schemeClr val="tx1"/>
                    </a:solidFill>
                    <a:effectLst/>
                    <a:latin typeface="Times New Roman"/>
                    <a:cs typeface="Times New Roman"/>
                  </a:rPr>
                  <a:t>’</a:t>
                </a:r>
                <a:endParaRPr kumimoji="0" lang="en-US" sz="3600" b="1" u="none" strike="noStrike" cap="none" normalizeH="0" dirty="0" smtClean="0">
                  <a:ln>
                    <a:noFill/>
                  </a:ln>
                  <a:solidFill>
                    <a:schemeClr val="tx1"/>
                  </a:solidFill>
                  <a:effectLst/>
                  <a:latin typeface="Times New Roman"/>
                  <a:cs typeface="Times New Roman"/>
                </a:endParaRPr>
              </a:p>
            </p:txBody>
          </p:sp>
          <p:sp>
            <p:nvSpPr>
              <p:cNvPr id="66" name="Rectangle 65"/>
              <p:cNvSpPr/>
              <p:nvPr/>
            </p:nvSpPr>
            <p:spPr bwMode="auto">
              <a:xfrm>
                <a:off x="4754723" y="1611198"/>
                <a:ext cx="615632" cy="5352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grpSp>
    </p:spTree>
    <p:extLst>
      <p:ext uri="{BB962C8B-B14F-4D97-AF65-F5344CB8AC3E}">
        <p14:creationId xmlns:p14="http://schemas.microsoft.com/office/powerpoint/2010/main" val="688221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animEffect transition="in" filter="fade">
                                      <p:cBhvr>
                                        <p:cTn id="17" dur="500"/>
                                        <p:tgtEl>
                                          <p:spTgt spid="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xEl>
                                              <p:pRg st="2" end="2"/>
                                            </p:txEl>
                                          </p:spTgt>
                                        </p:tgtEl>
                                        <p:attrNameLst>
                                          <p:attrName>style.visibility</p:attrName>
                                        </p:attrNameLst>
                                      </p:cBhvr>
                                      <p:to>
                                        <p:strVal val="visible"/>
                                      </p:to>
                                    </p:set>
                                    <p:animEffect transition="in" filter="fade">
                                      <p:cBhvr>
                                        <p:cTn id="30" dur="500"/>
                                        <p:tgtEl>
                                          <p:spTgt spid="2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fade">
                                      <p:cBhvr>
                                        <p:cTn id="46" dur="500"/>
                                        <p:tgtEl>
                                          <p:spTgt spid="4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7">
                                            <p:txEl>
                                              <p:pRg st="3" end="3"/>
                                            </p:txEl>
                                          </p:spTgt>
                                        </p:tgtEl>
                                        <p:attrNameLst>
                                          <p:attrName>style.visibility</p:attrName>
                                        </p:attrNameLst>
                                      </p:cBhvr>
                                      <p:to>
                                        <p:strVal val="visible"/>
                                      </p:to>
                                    </p:set>
                                    <p:animEffect transition="in" filter="fade">
                                      <p:cBhvr>
                                        <p:cTn id="51" dur="500"/>
                                        <p:tgtEl>
                                          <p:spTgt spid="27">
                                            <p:txEl>
                                              <p:pRg st="3" end="3"/>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7">
                                            <p:txEl>
                                              <p:pRg st="4" end="4"/>
                                            </p:txEl>
                                          </p:spTgt>
                                        </p:tgtEl>
                                        <p:attrNameLst>
                                          <p:attrName>style.visibility</p:attrName>
                                        </p:attrNameLst>
                                      </p:cBhvr>
                                      <p:to>
                                        <p:strVal val="visible"/>
                                      </p:to>
                                    </p:set>
                                    <p:animEffect transition="in" filter="fade">
                                      <p:cBhvr>
                                        <p:cTn id="62" dur="500"/>
                                        <p:tgtEl>
                                          <p:spTgt spid="27">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7">
                                            <p:txEl>
                                              <p:pRg st="5" end="5"/>
                                            </p:txEl>
                                          </p:spTgt>
                                        </p:tgtEl>
                                        <p:attrNameLst>
                                          <p:attrName>style.visibility</p:attrName>
                                        </p:attrNameLst>
                                      </p:cBhvr>
                                      <p:to>
                                        <p:strVal val="visible"/>
                                      </p:to>
                                    </p:set>
                                    <p:animEffect transition="in" filter="fade">
                                      <p:cBhvr>
                                        <p:cTn id="67" dur="500"/>
                                        <p:tgtEl>
                                          <p:spTgt spid="27">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500"/>
                                        <p:tgtEl>
                                          <p:spTgt spid="5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0"/>
                                        </p:tgtEl>
                                        <p:attrNameLst>
                                          <p:attrName>style.visibility</p:attrName>
                                        </p:attrNameLst>
                                      </p:cBhvr>
                                      <p:to>
                                        <p:strVal val="visible"/>
                                      </p:to>
                                    </p:set>
                                    <p:animEffect transition="in" filter="fade">
                                      <p:cBhvr>
                                        <p:cTn id="80" dur="500"/>
                                        <p:tgtEl>
                                          <p:spTgt spid="6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52" grpId="0" animBg="1"/>
      <p:bldP spid="49" grpId="0" animBg="1"/>
      <p:bldP spid="2" grpId="0" animBg="1"/>
      <p:bldP spid="27" grpId="0" build="p"/>
      <p:bldP spid="51" grpId="0" animBg="1"/>
      <p:bldP spid="50" grpId="0" animBg="1"/>
      <p:bldP spid="28" grpId="0" animBg="1"/>
      <p:bldP spid="46" grpId="0"/>
      <p:bldP spid="47" grpId="0"/>
      <p:bldP spid="48" grpId="0"/>
      <p:bldP spid="53" grpId="0" animBg="1"/>
      <p:bldP spid="60" grpId="0" animBg="1"/>
      <p:bldP spid="6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bwMode="auto">
          <a:xfrm>
            <a:off x="907657" y="5196193"/>
            <a:ext cx="1325880" cy="6035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dirty="0" smtClean="0">
                <a:ln>
                  <a:noFill/>
                </a:ln>
                <a:solidFill>
                  <a:schemeClr val="tx1"/>
                </a:solidFill>
                <a:effectLst/>
                <a:latin typeface="Times New Roman"/>
                <a:cs typeface="Times New Roman"/>
              </a:rPr>
              <a:t>R</a:t>
            </a:r>
          </a:p>
        </p:txBody>
      </p:sp>
      <p:sp>
        <p:nvSpPr>
          <p:cNvPr id="49" name="Rectangle 48"/>
          <p:cNvSpPr/>
          <p:nvPr/>
        </p:nvSpPr>
        <p:spPr bwMode="auto">
          <a:xfrm>
            <a:off x="2235199" y="5196193"/>
            <a:ext cx="548967" cy="6035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S</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 name="Rectangle 4"/>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41" name="Group 40"/>
          <p:cNvGrpSpPr/>
          <p:nvPr/>
        </p:nvGrpSpPr>
        <p:grpSpPr>
          <a:xfrm rot="5400000">
            <a:off x="1178986" y="1758554"/>
            <a:ext cx="787404" cy="1325025"/>
            <a:chOff x="133817" y="1600200"/>
            <a:chExt cx="680847" cy="3048000"/>
          </a:xfrm>
        </p:grpSpPr>
        <p:sp>
          <p:nvSpPr>
            <p:cNvPr id="42" name="Left Brace 4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rot="16200000">
              <a:off x="-88984" y="2818856"/>
              <a:ext cx="898016" cy="452414"/>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dirty="0">
                <a:latin typeface="Times New Roman"/>
                <a:cs typeface="Times New Roman"/>
              </a:endParaRPr>
            </a:p>
          </p:txBody>
        </p:sp>
      </p:grpSp>
      <p:sp>
        <p:nvSpPr>
          <p:cNvPr id="51" name="Rectangle 50"/>
          <p:cNvSpPr/>
          <p:nvPr/>
        </p:nvSpPr>
        <p:spPr bwMode="auto">
          <a:xfrm>
            <a:off x="2223654" y="2871216"/>
            <a:ext cx="560512" cy="232257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8" name="Rectangle 57"/>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9" name="Rectangle 58"/>
          <p:cNvSpPr/>
          <p:nvPr/>
        </p:nvSpPr>
        <p:spPr bwMode="auto">
          <a:xfrm>
            <a:off x="896112" y="287121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0" name="Rectangle 49"/>
          <p:cNvSpPr/>
          <p:nvPr/>
        </p:nvSpPr>
        <p:spPr>
          <a:xfrm>
            <a:off x="3175158" y="3752273"/>
            <a:ext cx="600975" cy="408696"/>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smtClean="0">
              <a:solidFill>
                <a:schemeClr val="tx1"/>
              </a:solidFill>
              <a:latin typeface="Times New Roman"/>
              <a:cs typeface="Times New Roman"/>
            </a:endParaRPr>
          </a:p>
        </p:txBody>
      </p:sp>
      <p:sp>
        <p:nvSpPr>
          <p:cNvPr id="22" name="TextBox 21"/>
          <p:cNvSpPr txBox="1"/>
          <p:nvPr/>
        </p:nvSpPr>
        <p:spPr>
          <a:xfrm>
            <a:off x="3730752" y="3401568"/>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5" y="2865568"/>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4233672" y="5191881"/>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Times New Roman"/>
                <a:cs typeface="Times New Roman"/>
              </a:rPr>
              <a:t>0</a:t>
            </a:r>
          </a:p>
        </p:txBody>
      </p: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1568"/>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6" name="Rectangle 35"/>
          <p:cNvSpPr/>
          <p:nvPr/>
        </p:nvSpPr>
        <p:spPr bwMode="auto">
          <a:xfrm>
            <a:off x="4233672" y="2865568"/>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67378"/>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34" name="Group 33"/>
          <p:cNvGrpSpPr/>
          <p:nvPr/>
        </p:nvGrpSpPr>
        <p:grpSpPr>
          <a:xfrm>
            <a:off x="70759" y="2865568"/>
            <a:ext cx="723150" cy="2324503"/>
            <a:chOff x="91514" y="1600200"/>
            <a:chExt cx="723150" cy="3048000"/>
          </a:xfrm>
        </p:grpSpPr>
        <p:sp>
          <p:nvSpPr>
            <p:cNvPr id="39" name="Left Brace 3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rot="16200000">
              <a:off x="-16431" y="2864880"/>
              <a:ext cx="739109"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sp>
        <p:nvSpPr>
          <p:cNvPr id="46" name="TextBox 45"/>
          <p:cNvSpPr txBox="1"/>
          <p:nvPr/>
        </p:nvSpPr>
        <p:spPr>
          <a:xfrm>
            <a:off x="7255300" y="5148703"/>
            <a:ext cx="415498" cy="646331"/>
          </a:xfrm>
          <a:prstGeom prst="rect">
            <a:avLst/>
          </a:prstGeom>
          <a:noFill/>
        </p:spPr>
        <p:txBody>
          <a:bodyPr wrap="none" rtlCol="0">
            <a:spAutoFit/>
          </a:bodyPr>
          <a:lstStyle/>
          <a:p>
            <a:r>
              <a:rPr lang="en-US" sz="3600" dirty="0" smtClean="0">
                <a:latin typeface="Times New Roman"/>
                <a:cs typeface="Times New Roman"/>
              </a:rPr>
              <a:t>$</a:t>
            </a:r>
            <a:endParaRPr lang="en-US" sz="3600" dirty="0">
              <a:latin typeface="Times New Roman"/>
              <a:cs typeface="Times New Roman"/>
            </a:endParaRPr>
          </a:p>
        </p:txBody>
      </p:sp>
      <p:sp>
        <p:nvSpPr>
          <p:cNvPr id="47" name="TextBox 46"/>
          <p:cNvSpPr txBox="1"/>
          <p:nvPr/>
        </p:nvSpPr>
        <p:spPr>
          <a:xfrm>
            <a:off x="5595835" y="5150513"/>
            <a:ext cx="415498" cy="646331"/>
          </a:xfrm>
          <a:prstGeom prst="rect">
            <a:avLst/>
          </a:prstGeom>
          <a:noFill/>
        </p:spPr>
        <p:txBody>
          <a:bodyPr wrap="none" rtlCol="0">
            <a:spAutoFit/>
          </a:bodyPr>
          <a:lstStyle/>
          <a:p>
            <a:r>
              <a:rPr lang="en-US" sz="3600" dirty="0" smtClean="0">
                <a:latin typeface="Times New Roman"/>
                <a:cs typeface="Times New Roman"/>
              </a:rPr>
              <a:t>$</a:t>
            </a:r>
            <a:endParaRPr lang="en-US" sz="3600" dirty="0">
              <a:latin typeface="Times New Roman"/>
              <a:cs typeface="Times New Roman"/>
            </a:endParaRPr>
          </a:p>
        </p:txBody>
      </p:sp>
      <p:sp>
        <p:nvSpPr>
          <p:cNvPr id="48" name="Rectangle 47"/>
          <p:cNvSpPr/>
          <p:nvPr/>
        </p:nvSpPr>
        <p:spPr bwMode="auto">
          <a:xfrm>
            <a:off x="3168968" y="3648737"/>
            <a:ext cx="615632" cy="3810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3</a:t>
            </a:r>
          </a:p>
        </p:txBody>
      </p:sp>
      <p:sp>
        <p:nvSpPr>
          <p:cNvPr id="53" name="Rectangle 36"/>
          <p:cNvSpPr>
            <a:spLocks noChangeArrowheads="1"/>
          </p:cNvSpPr>
          <p:nvPr/>
        </p:nvSpPr>
        <p:spPr bwMode="auto">
          <a:xfrm>
            <a:off x="861477" y="6019429"/>
            <a:ext cx="6838334" cy="6946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endParaRPr lang="en-US" baseline="-25000" dirty="0">
              <a:solidFill>
                <a:srgbClr val="000000"/>
              </a:solidFill>
              <a:latin typeface="Calibri"/>
              <a:cs typeface="Calibri"/>
            </a:endParaRPr>
          </a:p>
        </p:txBody>
      </p:sp>
      <p:sp>
        <p:nvSpPr>
          <p:cNvPr id="56" name="Rectangle 55"/>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57" name="Rectangle 56"/>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60" name="Rectangle 59"/>
          <p:cNvSpPr/>
          <p:nvPr/>
        </p:nvSpPr>
        <p:spPr>
          <a:xfrm>
            <a:off x="6789626" y="6122941"/>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36"/>
          <p:cNvSpPr>
            <a:spLocks noChangeArrowheads="1"/>
          </p:cNvSpPr>
          <p:nvPr/>
        </p:nvSpPr>
        <p:spPr bwMode="auto">
          <a:xfrm>
            <a:off x="832464" y="6019429"/>
            <a:ext cx="6838334" cy="694638"/>
          </a:xfrm>
          <a:prstGeom prst="roundRect">
            <a:avLst>
              <a:gd name="adj" fmla="val 16667"/>
            </a:avLst>
          </a:prstGeom>
          <a:noFill/>
          <a:ln>
            <a:noFill/>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Main issues are ensuring that we have a valid solution </a:t>
            </a:r>
            <a:r>
              <a:rPr lang="en-US" i="1" dirty="0" smtClean="0">
                <a:solidFill>
                  <a:srgbClr val="000000"/>
                </a:solidFill>
                <a:latin typeface="Times New Roman"/>
                <a:cs typeface="Times New Roman"/>
              </a:rPr>
              <a:t>x</a:t>
            </a:r>
            <a:r>
              <a:rPr lang="en-US" dirty="0" smtClean="0">
                <a:solidFill>
                  <a:srgbClr val="000000"/>
                </a:solidFill>
                <a:latin typeface="Times New Roman"/>
                <a:cs typeface="Times New Roman"/>
              </a:rPr>
              <a:t>’|</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x</a:t>
            </a:r>
            <a:r>
              <a:rPr lang="en-US" baseline="-25000" dirty="0" smtClean="0">
                <a:solidFill>
                  <a:srgbClr val="000000"/>
                </a:solidFill>
                <a:latin typeface="Times New Roman"/>
                <a:cs typeface="Times New Roman"/>
              </a:rPr>
              <a:t>3</a:t>
            </a:r>
            <a:r>
              <a:rPr lang="en-US" dirty="0" smtClean="0">
                <a:solidFill>
                  <a:srgbClr val="000000"/>
                </a:solidFill>
                <a:latin typeface="Calibri"/>
                <a:cs typeface="Calibri"/>
              </a:rPr>
              <a:t>,</a:t>
            </a:r>
            <a:r>
              <a:rPr lang="en-US" baseline="-25000" dirty="0" smtClean="0">
                <a:solidFill>
                  <a:srgbClr val="000000"/>
                </a:solidFill>
                <a:latin typeface="Calibri"/>
                <a:cs typeface="Calibri"/>
              </a:rPr>
              <a:t/>
            </a:r>
            <a:br>
              <a:rPr lang="en-US" baseline="-25000" dirty="0" smtClean="0">
                <a:solidFill>
                  <a:srgbClr val="000000"/>
                </a:solidFill>
                <a:latin typeface="Calibri"/>
                <a:cs typeface="Calibri"/>
              </a:rPr>
            </a:br>
            <a:r>
              <a:rPr lang="en-US" dirty="0" smtClean="0">
                <a:solidFill>
                  <a:srgbClr val="000000"/>
                </a:solidFill>
                <a:latin typeface="Calibri"/>
                <a:cs typeface="Calibri"/>
              </a:rPr>
              <a:t>and producing a random matrix</a:t>
            </a:r>
            <a:endParaRPr lang="en-US" baseline="-25000" dirty="0">
              <a:solidFill>
                <a:srgbClr val="000000"/>
              </a:solidFill>
              <a:latin typeface="Calibri"/>
              <a:cs typeface="Calibri"/>
            </a:endParaRPr>
          </a:p>
        </p:txBody>
      </p:sp>
      <p:grpSp>
        <p:nvGrpSpPr>
          <p:cNvPr id="61" name="Group 60"/>
          <p:cNvGrpSpPr/>
          <p:nvPr/>
        </p:nvGrpSpPr>
        <p:grpSpPr>
          <a:xfrm>
            <a:off x="3168870" y="2861639"/>
            <a:ext cx="638823" cy="1304975"/>
            <a:chOff x="3168870" y="2861639"/>
            <a:chExt cx="638823" cy="1304975"/>
          </a:xfrm>
        </p:grpSpPr>
        <p:sp>
          <p:nvSpPr>
            <p:cNvPr id="63" name="Rectangle 62"/>
            <p:cNvSpPr/>
            <p:nvPr/>
          </p:nvSpPr>
          <p:spPr bwMode="auto">
            <a:xfrm>
              <a:off x="3168969" y="2873026"/>
              <a:ext cx="616736" cy="879247"/>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64" name="Group 63"/>
            <p:cNvGrpSpPr/>
            <p:nvPr/>
          </p:nvGrpSpPr>
          <p:grpSpPr>
            <a:xfrm>
              <a:off x="3168870" y="2861639"/>
              <a:ext cx="638823" cy="1304975"/>
              <a:chOff x="4754723" y="1611198"/>
              <a:chExt cx="637576" cy="535242"/>
            </a:xfrm>
          </p:grpSpPr>
          <p:sp>
            <p:nvSpPr>
              <p:cNvPr id="65" name="Rectangle 64"/>
              <p:cNvSpPr/>
              <p:nvPr/>
            </p:nvSpPr>
            <p:spPr bwMode="auto">
              <a:xfrm>
                <a:off x="4776667" y="1643260"/>
                <a:ext cx="615632" cy="333236"/>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dirty="0" smtClean="0">
                    <a:ln>
                      <a:noFill/>
                    </a:ln>
                    <a:solidFill>
                      <a:schemeClr val="tx1"/>
                    </a:solidFill>
                    <a:effectLst/>
                    <a:latin typeface="Times New Roman"/>
                    <a:cs typeface="Times New Roman"/>
                  </a:rPr>
                  <a:t>’</a:t>
                </a:r>
                <a:endParaRPr kumimoji="0" lang="en-US" sz="3600" b="1" u="none" strike="noStrike" cap="none" normalizeH="0" dirty="0" smtClean="0">
                  <a:ln>
                    <a:noFill/>
                  </a:ln>
                  <a:solidFill>
                    <a:schemeClr val="tx1"/>
                  </a:solidFill>
                  <a:effectLst/>
                  <a:latin typeface="Times New Roman"/>
                  <a:cs typeface="Times New Roman"/>
                </a:endParaRPr>
              </a:p>
            </p:txBody>
          </p:sp>
          <p:sp>
            <p:nvSpPr>
              <p:cNvPr id="66" name="Rectangle 65"/>
              <p:cNvSpPr/>
              <p:nvPr/>
            </p:nvSpPr>
            <p:spPr bwMode="auto">
              <a:xfrm>
                <a:off x="4754723" y="1611198"/>
                <a:ext cx="615632" cy="5352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grpSp>
      <p:sp>
        <p:nvSpPr>
          <p:cNvPr id="3" name="Rectangle 2"/>
          <p:cNvSpPr/>
          <p:nvPr/>
        </p:nvSpPr>
        <p:spPr>
          <a:xfrm>
            <a:off x="-1" y="4053"/>
            <a:ext cx="7180339" cy="1569660"/>
          </a:xfrm>
          <a:prstGeom prst="rect">
            <a:avLst/>
          </a:prstGeom>
        </p:spPr>
        <p:txBody>
          <a:bodyPr wrap="square">
            <a:spAutoFit/>
          </a:bodyPr>
          <a:lstStyle/>
          <a:p>
            <a:pPr lvl="1"/>
            <a:r>
              <a:rPr lang="en-US" sz="2400" u="sng" dirty="0">
                <a:cs typeface="Calibri"/>
              </a:rPr>
              <a:t>Theorem:</a:t>
            </a:r>
            <a:r>
              <a:rPr lang="en-US" sz="2400" dirty="0">
                <a:latin typeface="Times New Roman"/>
                <a:cs typeface="Times New Roman"/>
              </a:rPr>
              <a:t> </a:t>
            </a:r>
            <a:br>
              <a:rPr lang="en-US" sz="2400" dirty="0">
                <a:latin typeface="Times New Roman"/>
                <a:cs typeface="Times New Roman"/>
              </a:rPr>
            </a:br>
            <a:r>
              <a:rPr lang="en-US" sz="2400" dirty="0" smtClean="0">
                <a:latin typeface="Times New Roman"/>
                <a:cs typeface="Times New Roman"/>
              </a:rPr>
              <a:t>If LWE is secure on </a:t>
            </a:r>
            <a:r>
              <a:rPr lang="en-US" sz="2400" i="1" dirty="0" err="1" smtClean="0">
                <a:latin typeface="Times New Roman"/>
                <a:cs typeface="Times New Roman"/>
              </a:rPr>
              <a:t>A</a:t>
            </a:r>
            <a:r>
              <a:rPr lang="en-US" sz="2400" dirty="0" err="1" smtClean="0">
                <a:latin typeface="Times New Roman"/>
                <a:cs typeface="Times New Roman"/>
              </a:rPr>
              <a:t>’</a:t>
            </a:r>
            <a:r>
              <a:rPr lang="en-US" sz="2400" i="1" dirty="0" err="1" smtClean="0">
                <a:latin typeface="Times New Roman"/>
                <a:cs typeface="Times New Roman"/>
              </a:rPr>
              <a:t>x</a:t>
            </a:r>
            <a:r>
              <a:rPr lang="en-US" sz="2400" dirty="0" err="1" smtClean="0">
                <a:latin typeface="Times New Roman"/>
                <a:cs typeface="Times New Roman"/>
              </a:rPr>
              <a:t>’+</a:t>
            </a:r>
            <a:r>
              <a:rPr lang="en-US" sz="2400" i="1" dirty="0" err="1" smtClean="0">
                <a:latin typeface="Times New Roman"/>
                <a:cs typeface="Times New Roman"/>
              </a:rPr>
              <a:t>e</a:t>
            </a:r>
            <a:endParaRPr lang="en-US" sz="2400" i="1" dirty="0" smtClean="0">
              <a:latin typeface="Times New Roman"/>
              <a:cs typeface="Times New Roman"/>
            </a:endParaRPr>
          </a:p>
          <a:p>
            <a:pPr lvl="1"/>
            <a:r>
              <a:rPr lang="en-US" sz="2400" dirty="0" smtClean="0">
                <a:solidFill>
                  <a:srgbClr val="000000"/>
                </a:solidFill>
                <a:latin typeface="Times New Roman"/>
                <a:cs typeface="Times New Roman"/>
              </a:rPr>
              <a:t>then</a:t>
            </a:r>
            <a:endParaRPr lang="en-US" sz="2400" dirty="0">
              <a:solidFill>
                <a:srgbClr val="000000"/>
              </a:solidFill>
              <a:latin typeface="Times New Roman"/>
              <a:cs typeface="Times New Roman"/>
            </a:endParaRPr>
          </a:p>
          <a:p>
            <a:pPr lvl="1"/>
            <a:r>
              <a:rPr lang="en-US" sz="2400" dirty="0" smtClean="0">
                <a:solidFill>
                  <a:srgbClr val="000000"/>
                </a:solidFill>
                <a:cs typeface="Calibri"/>
              </a:rPr>
              <a:t>LWE is secure </a:t>
            </a:r>
            <a:r>
              <a:rPr lang="en-US" sz="2400" smtClean="0">
                <a:solidFill>
                  <a:srgbClr val="000000"/>
                </a:solidFill>
                <a:cs typeface="Calibri"/>
              </a:rPr>
              <a:t>on </a:t>
            </a:r>
            <a:r>
              <a:rPr lang="en-US" sz="2400" i="1" smtClean="0">
                <a:solidFill>
                  <a:srgbClr val="000000"/>
                </a:solidFill>
                <a:latin typeface="Times New Roman"/>
                <a:cs typeface="Times New Roman"/>
              </a:rPr>
              <a:t>Ax</a:t>
            </a:r>
            <a:r>
              <a:rPr lang="en-US" sz="2400" smtClean="0">
                <a:solidFill>
                  <a:srgbClr val="000000"/>
                </a:solidFill>
                <a:latin typeface="Times New Roman"/>
                <a:cs typeface="Times New Roman"/>
              </a:rPr>
              <a:t> </a:t>
            </a:r>
            <a:r>
              <a:rPr lang="en-US" sz="2400" dirty="0" smtClean="0">
                <a:solidFill>
                  <a:srgbClr val="000000"/>
                </a:solidFill>
                <a:latin typeface="Times New Roman"/>
                <a:cs typeface="Times New Roman"/>
              </a:rPr>
              <a:t>+ </a:t>
            </a:r>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p>
        </p:txBody>
      </p:sp>
    </p:spTree>
    <p:extLst>
      <p:ext uri="{BB962C8B-B14F-4D97-AF65-F5344CB8AC3E}">
        <p14:creationId xmlns:p14="http://schemas.microsoft.com/office/powerpoint/2010/main" val="23361844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150091" y="1600200"/>
            <a:ext cx="8536709" cy="5096164"/>
          </a:xfrm>
        </p:spPr>
        <p:txBody>
          <a:bodyPr>
            <a:normAutofit/>
          </a:bodyPr>
          <a:lstStyle/>
          <a:p>
            <a:r>
              <a:rPr lang="en-US" sz="2800" i="1" dirty="0" smtClean="0"/>
              <a:t>Fuzzy Extractors</a:t>
            </a:r>
            <a:r>
              <a:rPr lang="en-US" sz="2800" dirty="0" smtClean="0"/>
              <a:t> and </a:t>
            </a:r>
            <a:r>
              <a:rPr lang="en-US" sz="2800" i="1" dirty="0" smtClean="0"/>
              <a:t>Secure Sketches</a:t>
            </a:r>
            <a:r>
              <a:rPr lang="en-US" sz="2800" dirty="0" smtClean="0"/>
              <a:t> suffer from entropy losses in information theoretic setting</a:t>
            </a:r>
          </a:p>
          <a:p>
            <a:pPr lvl="1"/>
            <a:r>
              <a:rPr lang="en-US" sz="2400" dirty="0" smtClean="0"/>
              <a:t>May keep the resulting key from being useful</a:t>
            </a:r>
          </a:p>
          <a:p>
            <a:endParaRPr lang="en-US" sz="2800" dirty="0" smtClean="0"/>
          </a:p>
          <a:p>
            <a:r>
              <a:rPr lang="en-US" sz="2800" dirty="0" smtClean="0"/>
              <a:t>Negative Result: </a:t>
            </a:r>
            <a:br>
              <a:rPr lang="en-US" sz="2800" dirty="0" smtClean="0"/>
            </a:br>
            <a:r>
              <a:rPr lang="en-US" sz="2800" dirty="0" smtClean="0"/>
              <a:t>This entropy loss in inherent for </a:t>
            </a:r>
            <a:r>
              <a:rPr lang="en-US" sz="2800" i="1" dirty="0" smtClean="0"/>
              <a:t>Secure Sketches</a:t>
            </a:r>
          </a:p>
          <a:p>
            <a:endParaRPr lang="en-US" sz="2800" dirty="0" smtClean="0"/>
          </a:p>
          <a:p>
            <a:r>
              <a:rPr lang="en-US" sz="2800" dirty="0" smtClean="0"/>
              <a:t>Positive Result: </a:t>
            </a:r>
            <a:br>
              <a:rPr lang="en-US" sz="2800" dirty="0" smtClean="0"/>
            </a:br>
            <a:r>
              <a:rPr lang="en-US" sz="2800" dirty="0" smtClean="0"/>
              <a:t>Construct lossless </a:t>
            </a:r>
            <a:r>
              <a:rPr lang="en-US" sz="2800" i="1" dirty="0" smtClean="0"/>
              <a:t>Computational Fuzzy Extractor</a:t>
            </a:r>
            <a:r>
              <a:rPr lang="en-US" sz="2800" dirty="0" smtClean="0"/>
              <a:t> using the </a:t>
            </a:r>
            <a:r>
              <a:rPr lang="en-US" sz="2800" i="1" dirty="0" smtClean="0"/>
              <a:t>Learning with Errors</a:t>
            </a:r>
            <a:r>
              <a:rPr lang="en-US" sz="2800" dirty="0" smtClean="0"/>
              <a:t> problem</a:t>
            </a:r>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39312612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Open Problems</a:t>
            </a:r>
            <a:endParaRPr lang="en-US" dirty="0"/>
          </a:p>
        </p:txBody>
      </p:sp>
      <p:sp>
        <p:nvSpPr>
          <p:cNvPr id="3" name="Content Placeholder 2"/>
          <p:cNvSpPr>
            <a:spLocks noGrp="1"/>
          </p:cNvSpPr>
          <p:nvPr>
            <p:ph idx="1"/>
          </p:nvPr>
        </p:nvSpPr>
        <p:spPr>
          <a:xfrm>
            <a:off x="457200" y="1028700"/>
            <a:ext cx="8229600" cy="4525963"/>
          </a:xfrm>
        </p:spPr>
        <p:txBody>
          <a:bodyPr/>
          <a:lstStyle/>
          <a:p>
            <a:r>
              <a:rPr lang="en-US" dirty="0" smtClean="0"/>
              <a:t>Find an inverter supporting larger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smtClean="0">
              <a:latin typeface="Times New Roman"/>
              <a:cs typeface="Times New Roman"/>
            </a:endParaRPr>
          </a:p>
          <a:p>
            <a:endParaRPr lang="en-US" dirty="0" smtClean="0">
              <a:latin typeface="Calibri"/>
              <a:cs typeface="Calibri"/>
            </a:endParaRPr>
          </a:p>
          <a:p>
            <a:r>
              <a:rPr lang="en-US" dirty="0" smtClean="0">
                <a:latin typeface="Calibri"/>
                <a:cs typeface="Calibri"/>
              </a:rPr>
              <a:t>Show security of LWE </a:t>
            </a:r>
            <a:br>
              <a:rPr lang="en-US" dirty="0" smtClean="0">
                <a:latin typeface="Calibri"/>
                <a:cs typeface="Calibri"/>
              </a:rPr>
            </a:br>
            <a:r>
              <a:rPr lang="en-US" dirty="0" smtClean="0">
                <a:latin typeface="Calibri"/>
                <a:cs typeface="Calibri"/>
              </a:rPr>
              <a:t>for other high entropy distributions</a:t>
            </a:r>
          </a:p>
          <a:p>
            <a:endParaRPr lang="en-US" dirty="0" smtClean="0">
              <a:latin typeface="Calibri"/>
              <a:cs typeface="Calibri"/>
            </a:endParaRPr>
          </a:p>
          <a:p>
            <a:r>
              <a:rPr lang="en-US" dirty="0" smtClean="0">
                <a:latin typeface="Calibri"/>
                <a:cs typeface="Calibri"/>
              </a:rPr>
              <a:t>Base a lossless fuzzy extractor on other computational assumptions</a:t>
            </a:r>
          </a:p>
          <a:p>
            <a:endParaRPr lang="en-US" dirty="0">
              <a:latin typeface="Calibri"/>
              <a:cs typeface="Calibri"/>
            </a:endParaRPr>
          </a:p>
        </p:txBody>
      </p:sp>
      <p:sp>
        <p:nvSpPr>
          <p:cNvPr id="4" name="Title 1"/>
          <p:cNvSpPr txBox="1">
            <a:spLocks/>
          </p:cNvSpPr>
          <p:nvPr/>
        </p:nvSpPr>
        <p:spPr>
          <a:xfrm>
            <a:off x="457200" y="555466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Questions?</a:t>
            </a:r>
            <a:endParaRPr lang="en-US" sz="3600" dirty="0"/>
          </a:p>
        </p:txBody>
      </p:sp>
    </p:spTree>
    <p:extLst>
      <p:ext uri="{BB962C8B-B14F-4D97-AF65-F5344CB8AC3E}">
        <p14:creationId xmlns:p14="http://schemas.microsoft.com/office/powerpoint/2010/main" val="12553398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sp>
        <p:nvSpPr>
          <p:cNvPr id="80" name="Rectangle 79"/>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83" name="Rectangle 82"/>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85" name="Rectangle 84"/>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nvGrpSpPr>
          <p:cNvPr id="47" name="Group 46"/>
          <p:cNvGrpSpPr/>
          <p:nvPr/>
        </p:nvGrpSpPr>
        <p:grpSpPr>
          <a:xfrm>
            <a:off x="3747564" y="679829"/>
            <a:ext cx="2951489" cy="357451"/>
            <a:chOff x="3156859" y="838971"/>
            <a:chExt cx="3766267" cy="426267"/>
          </a:xfrm>
        </p:grpSpPr>
        <p:sp>
          <p:nvSpPr>
            <p:cNvPr id="60"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1" name="Object 60"/>
            <p:cNvGraphicFramePr>
              <a:graphicFrameLocks noChangeAspect="1"/>
            </p:cNvGraphicFramePr>
            <p:nvPr>
              <p:extLst>
                <p:ext uri="{D42A27DB-BD31-4B8C-83A1-F6EECF244321}">
                  <p14:modId xmlns:p14="http://schemas.microsoft.com/office/powerpoint/2010/main" val="3907995694"/>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88235" name="Equation" r:id="rId4" imgW="2197100" imgH="241300" progId="Equation.3">
                    <p:embed/>
                  </p:oleObj>
                </mc:Choice>
                <mc:Fallback>
                  <p:oleObj name="Equation" r:id="rId4" imgW="2197100" imgH="241300" progId="Equation.3">
                    <p:embed/>
                    <p:pic>
                      <p:nvPicPr>
                        <p:cNvPr id="0" name=""/>
                        <p:cNvPicPr/>
                        <p:nvPr/>
                      </p:nvPicPr>
                      <p:blipFill>
                        <a:blip r:embed="rId5"/>
                        <a:stretch>
                          <a:fillRect/>
                        </a:stretch>
                      </p:blipFill>
                      <p:spPr>
                        <a:xfrm>
                          <a:off x="3249509" y="866775"/>
                          <a:ext cx="3627437" cy="398463"/>
                        </a:xfrm>
                        <a:prstGeom prst="rect">
                          <a:avLst/>
                        </a:prstGeom>
                      </p:spPr>
                    </p:pic>
                  </p:oleObj>
                </mc:Fallback>
              </mc:AlternateContent>
            </a:graphicData>
          </a:graphic>
        </p:graphicFrame>
      </p:grpSp>
      <p:grpSp>
        <p:nvGrpSpPr>
          <p:cNvPr id="2" name="Group 1"/>
          <p:cNvGrpSpPr/>
          <p:nvPr/>
        </p:nvGrpSpPr>
        <p:grpSpPr>
          <a:xfrm>
            <a:off x="3725817" y="2040185"/>
            <a:ext cx="3239324" cy="905246"/>
            <a:chOff x="3747564" y="1307002"/>
            <a:chExt cx="3239324" cy="905246"/>
          </a:xfrm>
        </p:grpSpPr>
        <p:sp>
          <p:nvSpPr>
            <p:cNvPr id="64" name="Rectangle 36"/>
            <p:cNvSpPr>
              <a:spLocks noChangeArrowheads="1"/>
            </p:cNvSpPr>
            <p:nvPr/>
          </p:nvSpPr>
          <p:spPr bwMode="auto">
            <a:xfrm>
              <a:off x="3747564" y="1307002"/>
              <a:ext cx="3239324" cy="90524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400" dirty="0" smtClean="0"/>
                <a:t>Converts high entropy sources to uniform </a:t>
              </a:r>
              <a:br>
                <a:rPr lang="en-US" sz="1400" dirty="0" smtClean="0"/>
              </a:br>
              <a:r>
                <a:rPr lang="en-US" sz="1600" i="1" dirty="0" smtClean="0">
                  <a:latin typeface="Times New Roman"/>
                  <a:cs typeface="Times New Roman"/>
                </a:rPr>
                <a:t>H</a:t>
              </a:r>
              <a:r>
                <a:rPr lang="en-US" sz="1600" baseline="-25000" dirty="0" smtClean="0">
                  <a:latin typeface="Times New Roman"/>
                  <a:cs typeface="Times New Roman"/>
                </a:rPr>
                <a:t>∞</a:t>
              </a:r>
              <a:r>
                <a:rPr lang="en-US" sz="1600" dirty="0" smtClean="0">
                  <a:latin typeface="Times New Roman"/>
                  <a:cs typeface="Times New Roman"/>
                </a:rPr>
                <a:t>(</a:t>
              </a:r>
              <a:r>
                <a:rPr lang="en-US" sz="1600" i="1" dirty="0" smtClean="0">
                  <a:latin typeface="Times New Roman"/>
                  <a:cs typeface="Times New Roman"/>
                </a:rPr>
                <a:t>W</a:t>
              </a:r>
              <a:r>
                <a:rPr lang="en-US" sz="1600" baseline="-25000" dirty="0" smtClean="0">
                  <a:latin typeface="Times New Roman"/>
                  <a:cs typeface="Times New Roman"/>
                </a:rPr>
                <a:t>0</a:t>
              </a:r>
              <a:r>
                <a:rPr lang="en-US" sz="1600" dirty="0" smtClean="0">
                  <a:latin typeface="Times New Roman"/>
                  <a:cs typeface="Times New Roman"/>
                </a:rPr>
                <a:t>)≥ </a:t>
              </a:r>
              <a:r>
                <a:rPr lang="en-US" sz="1600" i="1" dirty="0" smtClean="0">
                  <a:latin typeface="Times New Roman"/>
                  <a:cs typeface="Times New Roman"/>
                </a:rPr>
                <a:t>k</a:t>
              </a:r>
              <a:r>
                <a:rPr lang="en-US" sz="1600" dirty="0" smtClean="0">
                  <a:latin typeface="Times New Roman"/>
                  <a:cs typeface="Times New Roman"/>
                </a:rPr>
                <a:t>          Ext (</a:t>
              </a:r>
              <a:r>
                <a:rPr lang="en-US" sz="1600" i="1" dirty="0" smtClean="0">
                  <a:latin typeface="Times New Roman"/>
                  <a:cs typeface="Times New Roman"/>
                </a:rPr>
                <a:t>W </a:t>
              </a:r>
              <a:r>
                <a:rPr lang="en-US" sz="1600" dirty="0" smtClean="0">
                  <a:latin typeface="Times New Roman"/>
                  <a:cs typeface="Times New Roman"/>
                </a:rPr>
                <a:t>) ≈ </a:t>
              </a:r>
              <a:r>
                <a:rPr lang="en-US" sz="1600" i="1" dirty="0" smtClean="0">
                  <a:latin typeface="Times New Roman"/>
                  <a:cs typeface="Times New Roman"/>
                </a:rPr>
                <a:t>U</a:t>
              </a:r>
              <a:endParaRPr lang="en-US" sz="1600" i="1" dirty="0">
                <a:latin typeface="Times New Roman"/>
                <a:cs typeface="Times New Roman"/>
              </a:endParaRPr>
            </a:p>
          </p:txBody>
        </p:sp>
        <p:graphicFrame>
          <p:nvGraphicFramePr>
            <p:cNvPr id="62" name="Object 61"/>
            <p:cNvGraphicFramePr>
              <a:graphicFrameLocks noChangeAspect="1"/>
            </p:cNvGraphicFramePr>
            <p:nvPr>
              <p:extLst>
                <p:ext uri="{D42A27DB-BD31-4B8C-83A1-F6EECF244321}">
                  <p14:modId xmlns:p14="http://schemas.microsoft.com/office/powerpoint/2010/main" val="901518760"/>
                </p:ext>
              </p:extLst>
            </p:nvPr>
          </p:nvGraphicFramePr>
          <p:xfrm>
            <a:off x="5060273" y="1716335"/>
            <a:ext cx="517525" cy="323850"/>
          </p:xfrm>
          <a:graphic>
            <a:graphicData uri="http://schemas.openxmlformats.org/presentationml/2006/ole">
              <mc:AlternateContent xmlns:mc="http://schemas.openxmlformats.org/markup-compatibility/2006">
                <mc:Choice xmlns:v="urn:schemas-microsoft-com:vml" Requires="v">
                  <p:oleObj spid="_x0000_s88236" name="Equation" r:id="rId6" imgW="203200" imgH="127000" progId="Equation.3">
                    <p:embed/>
                  </p:oleObj>
                </mc:Choice>
                <mc:Fallback>
                  <p:oleObj name="Equation" r:id="rId6" imgW="203200" imgH="127000" progId="Equation.3">
                    <p:embed/>
                    <p:pic>
                      <p:nvPicPr>
                        <p:cNvPr id="0" name=""/>
                        <p:cNvPicPr/>
                        <p:nvPr/>
                      </p:nvPicPr>
                      <p:blipFill>
                        <a:blip r:embed="rId7"/>
                        <a:stretch>
                          <a:fillRect/>
                        </a:stretch>
                      </p:blipFill>
                      <p:spPr>
                        <a:xfrm>
                          <a:off x="5060273" y="1716335"/>
                          <a:ext cx="517525" cy="323850"/>
                        </a:xfrm>
                        <a:prstGeom prst="rect">
                          <a:avLst/>
                        </a:prstGeom>
                      </p:spPr>
                    </p:pic>
                  </p:oleObj>
                </mc:Fallback>
              </mc:AlternateContent>
            </a:graphicData>
          </a:graphic>
        </p:graphicFrame>
      </p:grpSp>
      <p:grpSp>
        <p:nvGrpSpPr>
          <p:cNvPr id="104" name="Group 103"/>
          <p:cNvGrpSpPr/>
          <p:nvPr/>
        </p:nvGrpSpPr>
        <p:grpSpPr>
          <a:xfrm>
            <a:off x="6563009" y="5201232"/>
            <a:ext cx="777240" cy="1042416"/>
            <a:chOff x="6851952" y="2558143"/>
            <a:chExt cx="967619" cy="1491952"/>
          </a:xfrm>
        </p:grpSpPr>
        <p:sp>
          <p:nvSpPr>
            <p:cNvPr id="105" name="Trapezoid 104"/>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06" name="TextBox 105"/>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07" name="Elbow Connector 106"/>
          <p:cNvCxnSpPr>
            <a:endCxn id="105" idx="0"/>
          </p:cNvCxnSpPr>
          <p:nvPr/>
        </p:nvCxnSpPr>
        <p:spPr>
          <a:xfrm rot="10800000" flipV="1">
            <a:off x="7340249" y="5340754"/>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Elbow Connector 107"/>
          <p:cNvCxnSpPr/>
          <p:nvPr/>
        </p:nvCxnSpPr>
        <p:spPr>
          <a:xfrm rot="10800000" flipH="1">
            <a:off x="1492904" y="4704303"/>
            <a:ext cx="622200" cy="413835"/>
          </a:xfrm>
          <a:prstGeom prst="bentConnector3">
            <a:avLst>
              <a:gd name="adj1" fmla="val 36073"/>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09" name="Group 108"/>
          <p:cNvGrpSpPr/>
          <p:nvPr/>
        </p:nvGrpSpPr>
        <p:grpSpPr>
          <a:xfrm>
            <a:off x="2115112" y="4175635"/>
            <a:ext cx="777140" cy="1044618"/>
            <a:chOff x="6851952" y="2558143"/>
            <a:chExt cx="967619" cy="1491952"/>
          </a:xfrm>
        </p:grpSpPr>
        <p:sp>
          <p:nvSpPr>
            <p:cNvPr id="110" name="Trapezoid 109"/>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1" name="TextBox 110"/>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12" name="Elbow Connector 111"/>
          <p:cNvCxnSpPr>
            <a:endCxn id="110" idx="0"/>
          </p:cNvCxnSpPr>
          <p:nvPr/>
        </p:nvCxnSpPr>
        <p:spPr>
          <a:xfrm rot="10800000" flipV="1">
            <a:off x="2892253" y="4350782"/>
            <a:ext cx="682635" cy="34716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3" name="Rectangle 112"/>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6" name="Group 115"/>
          <p:cNvGrpSpPr/>
          <p:nvPr/>
        </p:nvGrpSpPr>
        <p:grpSpPr>
          <a:xfrm>
            <a:off x="1463040" y="3784483"/>
            <a:ext cx="2111844" cy="2302596"/>
            <a:chOff x="6838074" y="2277355"/>
            <a:chExt cx="981497" cy="1772740"/>
          </a:xfrm>
        </p:grpSpPr>
        <p:sp>
          <p:nvSpPr>
            <p:cNvPr id="117" name="Trapezoid 1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8" name="TextBox 117"/>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19" name="Straight Arrow Connector 118"/>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0" name="Straight Arrow Connector 119"/>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1" name="Straight Arrow Connector 120"/>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22" name="Object 121"/>
          <p:cNvGraphicFramePr>
            <a:graphicFrameLocks noChangeAspect="1"/>
          </p:cNvGraphicFramePr>
          <p:nvPr>
            <p:extLst>
              <p:ext uri="{D42A27DB-BD31-4B8C-83A1-F6EECF244321}">
                <p14:modId xmlns:p14="http://schemas.microsoft.com/office/powerpoint/2010/main" val="3551004294"/>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88237"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326178" y="5204558"/>
                        <a:ext cx="242888" cy="287338"/>
                      </a:xfrm>
                      <a:prstGeom prst="rect">
                        <a:avLst/>
                      </a:prstGeom>
                    </p:spPr>
                  </p:pic>
                </p:oleObj>
              </mc:Fallback>
            </mc:AlternateContent>
          </a:graphicData>
        </a:graphic>
      </p:graphicFrame>
      <p:grpSp>
        <p:nvGrpSpPr>
          <p:cNvPr id="123" name="Group 122"/>
          <p:cNvGrpSpPr/>
          <p:nvPr/>
        </p:nvGrpSpPr>
        <p:grpSpPr>
          <a:xfrm>
            <a:off x="5198413" y="4697944"/>
            <a:ext cx="2578825" cy="1810201"/>
            <a:chOff x="6827762" y="2204122"/>
            <a:chExt cx="991809" cy="1845973"/>
          </a:xfrm>
        </p:grpSpPr>
        <p:sp>
          <p:nvSpPr>
            <p:cNvPr id="124" name="Trapezoid 12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5" name="TextBox 124"/>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26" name="Straight Arrow Connector 125"/>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27" name="Object 126"/>
          <p:cNvGraphicFramePr>
            <a:graphicFrameLocks noChangeAspect="1"/>
          </p:cNvGraphicFramePr>
          <p:nvPr>
            <p:extLst>
              <p:ext uri="{D42A27DB-BD31-4B8C-83A1-F6EECF244321}">
                <p14:modId xmlns:p14="http://schemas.microsoft.com/office/powerpoint/2010/main" val="122894526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88238"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634805" y="5540406"/>
                        <a:ext cx="307975" cy="350838"/>
                      </a:xfrm>
                      <a:prstGeom prst="rect">
                        <a:avLst/>
                      </a:prstGeom>
                    </p:spPr>
                  </p:pic>
                </p:oleObj>
              </mc:Fallback>
            </mc:AlternateContent>
          </a:graphicData>
        </a:graphic>
      </p:graphicFrame>
      <p:cxnSp>
        <p:nvCxnSpPr>
          <p:cNvPr id="128" name="Straight Arrow Connector 127"/>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9" name="TextBox 128"/>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130" name="TextBox 129"/>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131" name="Group 130"/>
          <p:cNvGrpSpPr/>
          <p:nvPr/>
        </p:nvGrpSpPr>
        <p:grpSpPr>
          <a:xfrm>
            <a:off x="7815967" y="4882610"/>
            <a:ext cx="579497" cy="369332"/>
            <a:chOff x="6366719" y="2492739"/>
            <a:chExt cx="579497" cy="369332"/>
          </a:xfrm>
        </p:grpSpPr>
        <p:sp>
          <p:nvSpPr>
            <p:cNvPr id="132" name="Rectangle 131"/>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TextBox 132"/>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35" name="Content Placeholder 1"/>
          <p:cNvSpPr txBox="1">
            <a:spLocks/>
          </p:cNvSpPr>
          <p:nvPr/>
        </p:nvSpPr>
        <p:spPr>
          <a:xfrm>
            <a:off x="-1" y="679829"/>
            <a:ext cx="3574885" cy="285308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high entropy</a:t>
            </a:r>
          </a:p>
          <a:p>
            <a:r>
              <a:rPr lang="en-US" sz="1700" dirty="0" smtClean="0"/>
              <a:t>Fuzzy Extractors derive reliable keys from noisy data</a:t>
            </a:r>
          </a:p>
          <a:p>
            <a:pPr marL="0" indent="0">
              <a:buFont typeface="Arial"/>
              <a:buNone/>
            </a:pPr>
            <a:r>
              <a:rPr lang="en-US" sz="1200" dirty="0" smtClean="0"/>
              <a:t>         [DodisOstrovskyReyzinSmith04, 08</a:t>
            </a:r>
            <a:r>
              <a:rPr lang="en-US" sz="1200" dirty="0" smtClean="0"/>
              <a:t>]</a:t>
            </a:r>
            <a:endParaRPr lang="en-US" sz="1400" i="1" dirty="0" smtClean="0">
              <a:latin typeface="Arial" charset="0"/>
            </a:endParaRPr>
          </a:p>
          <a:p>
            <a:r>
              <a:rPr lang="en-US" sz="1600" dirty="0">
                <a:cs typeface="Calibri"/>
              </a:rPr>
              <a:t>Correctness: </a:t>
            </a:r>
            <a:r>
              <a:rPr lang="en-US" sz="1600" dirty="0">
                <a:latin typeface="Times New Roman"/>
                <a:cs typeface="Times New Roman"/>
              </a:rPr>
              <a:t>Gen, Rep </a:t>
            </a:r>
            <a:r>
              <a:rPr lang="en-US" sz="1600" dirty="0">
                <a:cs typeface="Calibri"/>
              </a:rPr>
              <a:t>give same key if </a:t>
            </a:r>
            <a:r>
              <a:rPr lang="en-US" sz="1600" i="1" dirty="0">
                <a:latin typeface="Times New Roman"/>
                <a:cs typeface="Times New Roman"/>
              </a:rPr>
              <a:t>d</a:t>
            </a:r>
            <a:r>
              <a:rPr lang="en-US" sz="1600" dirty="0">
                <a:latin typeface="Times New Roman"/>
                <a:cs typeface="Times New Roman"/>
              </a:rPr>
              <a:t>(</a:t>
            </a:r>
            <a:r>
              <a:rPr lang="en-US" sz="1600" i="1" dirty="0">
                <a:latin typeface="Times New Roman"/>
                <a:cs typeface="Times New Roman"/>
              </a:rPr>
              <a:t>w</a:t>
            </a:r>
            <a:r>
              <a:rPr lang="en-US" sz="1600" baseline="-25000" dirty="0">
                <a:latin typeface="Times New Roman"/>
                <a:cs typeface="Times New Roman"/>
              </a:rPr>
              <a:t>0</a:t>
            </a:r>
            <a:r>
              <a:rPr lang="en-US" sz="1600" dirty="0">
                <a:latin typeface="Times New Roman"/>
                <a:cs typeface="Times New Roman"/>
              </a:rPr>
              <a:t>, </a:t>
            </a:r>
            <a:r>
              <a:rPr lang="en-US" sz="1600" i="1" dirty="0">
                <a:latin typeface="Times New Roman"/>
                <a:cs typeface="Times New Roman"/>
              </a:rPr>
              <a:t>w</a:t>
            </a:r>
            <a:r>
              <a:rPr lang="en-US" sz="1600" baseline="-25000" dirty="0">
                <a:latin typeface="Times New Roman"/>
                <a:cs typeface="Times New Roman"/>
              </a:rPr>
              <a:t>1</a:t>
            </a:r>
            <a:r>
              <a:rPr lang="en-US" sz="1600" dirty="0">
                <a:latin typeface="Times New Roman"/>
                <a:cs typeface="Times New Roman"/>
              </a:rPr>
              <a:t>) &lt; </a:t>
            </a:r>
            <a:r>
              <a:rPr lang="en-US" sz="1600" i="1" dirty="0" err="1" smtClean="0">
                <a:latin typeface="Times New Roman"/>
                <a:cs typeface="Times New Roman"/>
              </a:rPr>
              <a:t>d</a:t>
            </a:r>
            <a:r>
              <a:rPr lang="en-US" sz="1600" i="1" baseline="-25000" dirty="0" err="1" smtClean="0">
                <a:latin typeface="Times New Roman"/>
                <a:cs typeface="Times New Roman"/>
              </a:rPr>
              <a:t>max</a:t>
            </a:r>
            <a:endParaRPr lang="en-US" sz="1600" dirty="0" smtClean="0">
              <a:latin typeface="Calibri"/>
              <a:cs typeface="Calibri"/>
            </a:endParaRPr>
          </a:p>
          <a:p>
            <a:r>
              <a:rPr lang="en-US" sz="1600" dirty="0" smtClean="0">
                <a:latin typeface="Calibri"/>
                <a:cs typeface="Calibri"/>
              </a:rPr>
              <a:t>Security</a:t>
            </a:r>
            <a:r>
              <a:rPr lang="en-US" sz="1600" dirty="0" smtClean="0">
                <a:latin typeface="Calibri"/>
                <a:cs typeface="Calibri"/>
              </a:rPr>
              <a:t>: </a:t>
            </a:r>
            <a:r>
              <a:rPr lang="en-US" sz="1600" dirty="0" smtClean="0">
                <a:latin typeface="Times New Roman"/>
                <a:cs typeface="Times New Roman"/>
              </a:rPr>
              <a:t>(</a:t>
            </a:r>
            <a:r>
              <a:rPr lang="en-US" sz="1600" i="1" dirty="0" smtClean="0">
                <a:latin typeface="Times New Roman"/>
                <a:cs typeface="Times New Roman"/>
              </a:rPr>
              <a:t>key</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 (</a:t>
            </a:r>
            <a:r>
              <a:rPr lang="en-US" sz="1600" i="1" dirty="0" smtClean="0">
                <a:latin typeface="Times New Roman"/>
                <a:cs typeface="Times New Roman"/>
              </a:rPr>
              <a:t>U</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a:t>
            </a:r>
          </a:p>
          <a:p>
            <a:r>
              <a:rPr lang="en-US" sz="1600" dirty="0" smtClean="0">
                <a:cs typeface="Calibri"/>
              </a:rPr>
              <a:t>Traditional </a:t>
            </a:r>
            <a:r>
              <a:rPr lang="en-US" sz="1600" dirty="0" smtClean="0">
                <a:cs typeface="Calibri"/>
              </a:rPr>
              <a:t>Construction</a:t>
            </a:r>
            <a:endParaRPr lang="en-US" sz="1600" dirty="0" smtClean="0">
              <a:latin typeface="Calibri"/>
              <a:cs typeface="Calibri"/>
            </a:endParaRPr>
          </a:p>
          <a:p>
            <a:pPr lvl="1"/>
            <a:r>
              <a:rPr lang="en-US" sz="1600" dirty="0" smtClean="0">
                <a:latin typeface="Calibri"/>
                <a:cs typeface="Calibri"/>
              </a:rPr>
              <a:t>Derive a key using a </a:t>
            </a:r>
            <a:br>
              <a:rPr lang="en-US" sz="1600" dirty="0" smtClean="0">
                <a:latin typeface="Calibri"/>
                <a:cs typeface="Calibri"/>
              </a:rPr>
            </a:br>
            <a:r>
              <a:rPr lang="en-US" sz="1600" i="1" dirty="0" smtClean="0">
                <a:latin typeface="Calibri"/>
                <a:cs typeface="Calibri"/>
              </a:rPr>
              <a:t>randomness extractor</a:t>
            </a:r>
          </a:p>
          <a:p>
            <a:pPr lvl="1"/>
            <a:r>
              <a:rPr lang="en-US" sz="1600" i="1" dirty="0" smtClean="0">
                <a:solidFill>
                  <a:srgbClr val="FFFFFF"/>
                </a:solidFill>
                <a:latin typeface="Calibri"/>
                <a:cs typeface="Calibri"/>
              </a:rPr>
              <a:t>Error-correct </a:t>
            </a:r>
            <a:r>
              <a:rPr lang="en-US" sz="1600" dirty="0" smtClean="0">
                <a:solidFill>
                  <a:srgbClr val="FFFFFF"/>
                </a:solidFill>
                <a:latin typeface="Calibri"/>
                <a:cs typeface="Calibri"/>
              </a:rPr>
              <a:t>the source using a </a:t>
            </a:r>
            <a:r>
              <a:rPr lang="en-US" sz="1600" i="1" dirty="0" smtClean="0">
                <a:solidFill>
                  <a:srgbClr val="FFFFFF"/>
                </a:solidFill>
                <a:latin typeface="Calibri"/>
                <a:cs typeface="Calibri"/>
              </a:rPr>
              <a:t>Secure Sketch</a:t>
            </a:r>
          </a:p>
          <a:p>
            <a:pPr lvl="1"/>
            <a:endParaRPr lang="en-US" sz="1400" i="1" dirty="0">
              <a:latin typeface="Arial" charset="0"/>
            </a:endParaRPr>
          </a:p>
        </p:txBody>
      </p:sp>
    </p:spTree>
    <p:extLst>
      <p:ext uri="{BB962C8B-B14F-4D97-AF65-F5344CB8AC3E}">
        <p14:creationId xmlns:p14="http://schemas.microsoft.com/office/powerpoint/2010/main" val="1194503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
                                            <p:txEl>
                                              <p:pRg st="5" end="5"/>
                                            </p:txEl>
                                          </p:spTgt>
                                        </p:tgtEl>
                                        <p:attrNameLst>
                                          <p:attrName>style.visibility</p:attrName>
                                        </p:attrNameLst>
                                      </p:cBhvr>
                                      <p:to>
                                        <p:strVal val="visible"/>
                                      </p:to>
                                    </p:set>
                                    <p:animEffect transition="in" filter="fade">
                                      <p:cBhvr>
                                        <p:cTn id="7" dur="500"/>
                                        <p:tgtEl>
                                          <p:spTgt spid="13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5">
                                            <p:txEl>
                                              <p:pRg st="6" end="6"/>
                                            </p:txEl>
                                          </p:spTgt>
                                        </p:tgtEl>
                                        <p:attrNameLst>
                                          <p:attrName>style.visibility</p:attrName>
                                        </p:attrNameLst>
                                      </p:cBhvr>
                                      <p:to>
                                        <p:strVal val="visible"/>
                                      </p:to>
                                    </p:set>
                                    <p:animEffect transition="in" filter="fade">
                                      <p:cBhvr>
                                        <p:cTn id="12" dur="500"/>
                                        <p:tgtEl>
                                          <p:spTgt spid="135">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5">
                                            <p:txEl>
                                              <p:pRg st="7" end="7"/>
                                            </p:txEl>
                                          </p:spTgt>
                                        </p:tgtEl>
                                        <p:attrNameLst>
                                          <p:attrName>style.visibility</p:attrName>
                                        </p:attrNameLst>
                                      </p:cBhvr>
                                      <p:to>
                                        <p:strVal val="visible"/>
                                      </p:to>
                                    </p:set>
                                    <p:animEffect transition="in" filter="fade">
                                      <p:cBhvr>
                                        <p:cTn id="15" dur="500"/>
                                        <p:tgtEl>
                                          <p:spTgt spid="135">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9"/>
                                        </p:tgtEl>
                                        <p:attrNameLst>
                                          <p:attrName>style.visibility</p:attrName>
                                        </p:attrNameLst>
                                      </p:cBhvr>
                                      <p:to>
                                        <p:strVal val="visible"/>
                                      </p:to>
                                    </p:set>
                                    <p:animEffect transition="in" filter="fade">
                                      <p:cBhvr>
                                        <p:cTn id="25" dur="500"/>
                                        <p:tgtEl>
                                          <p:spTgt spid="109"/>
                                        </p:tgtEl>
                                      </p:cBhvr>
                                    </p:animEffect>
                                  </p:childTnLst>
                                </p:cTn>
                              </p:par>
                              <p:par>
                                <p:cTn id="26" presetID="10" presetClass="entr" presetSubtype="0" fill="hold" nodeType="withEffect">
                                  <p:stCondLst>
                                    <p:cond delay="0"/>
                                  </p:stCondLst>
                                  <p:childTnLst>
                                    <p:set>
                                      <p:cBhvr>
                                        <p:cTn id="27" dur="1" fill="hold">
                                          <p:stCondLst>
                                            <p:cond delay="0"/>
                                          </p:stCondLst>
                                        </p:cTn>
                                        <p:tgtEl>
                                          <p:spTgt spid="108"/>
                                        </p:tgtEl>
                                        <p:attrNameLst>
                                          <p:attrName>style.visibility</p:attrName>
                                        </p:attrNameLst>
                                      </p:cBhvr>
                                      <p:to>
                                        <p:strVal val="visible"/>
                                      </p:to>
                                    </p:set>
                                    <p:animEffect transition="in" filter="fade">
                                      <p:cBhvr>
                                        <p:cTn id="28" dur="500"/>
                                        <p:tgtEl>
                                          <p:spTgt spid="108"/>
                                        </p:tgtEl>
                                      </p:cBhvr>
                                    </p:animEffect>
                                  </p:childTnLst>
                                </p:cTn>
                              </p:par>
                              <p:par>
                                <p:cTn id="29" presetID="10" presetClass="entr" presetSubtype="0" fill="hold" nodeType="withEffect">
                                  <p:stCondLst>
                                    <p:cond delay="0"/>
                                  </p:stCondLst>
                                  <p:childTnLst>
                                    <p:set>
                                      <p:cBhvr>
                                        <p:cTn id="30" dur="1" fill="hold">
                                          <p:stCondLst>
                                            <p:cond delay="0"/>
                                          </p:stCondLst>
                                        </p:cTn>
                                        <p:tgtEl>
                                          <p:spTgt spid="112"/>
                                        </p:tgtEl>
                                        <p:attrNameLst>
                                          <p:attrName>style.visibility</p:attrName>
                                        </p:attrNameLst>
                                      </p:cBhvr>
                                      <p:to>
                                        <p:strVal val="visible"/>
                                      </p:to>
                                    </p:set>
                                    <p:animEffect transition="in" filter="fade">
                                      <p:cBhvr>
                                        <p:cTn id="31" dur="500"/>
                                        <p:tgtEl>
                                          <p:spTgt spid="1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fade">
                                      <p:cBhvr>
                                        <p:cTn id="36" dur="500"/>
                                        <p:tgtEl>
                                          <p:spTgt spid="104"/>
                                        </p:tgtEl>
                                      </p:cBhvr>
                                    </p:animEffect>
                                  </p:childTnLst>
                                </p:cTn>
                              </p:par>
                              <p:par>
                                <p:cTn id="37" presetID="10" presetClass="entr" presetSubtype="0" fill="hold" nodeType="withEffect">
                                  <p:stCondLst>
                                    <p:cond delay="0"/>
                                  </p:stCondLst>
                                  <p:childTnLst>
                                    <p:set>
                                      <p:cBhvr>
                                        <p:cTn id="38" dur="1" fill="hold">
                                          <p:stCondLst>
                                            <p:cond delay="0"/>
                                          </p:stCondLst>
                                        </p:cTn>
                                        <p:tgtEl>
                                          <p:spTgt spid="107"/>
                                        </p:tgtEl>
                                        <p:attrNameLst>
                                          <p:attrName>style.visibility</p:attrName>
                                        </p:attrNameLst>
                                      </p:cBhvr>
                                      <p:to>
                                        <p:strVal val="visible"/>
                                      </p:to>
                                    </p:set>
                                    <p:animEffect transition="in" filter="fade">
                                      <p:cBhvr>
                                        <p:cTn id="39"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3043238"/>
            <a:ext cx="8229600" cy="1143000"/>
          </a:xfrm>
        </p:spPr>
        <p:txBody>
          <a:bodyPr/>
          <a:lstStyle/>
          <a:p>
            <a:r>
              <a:rPr lang="en-US" dirty="0" smtClean="0"/>
              <a:t>Backups</a:t>
            </a:r>
            <a:endParaRPr lang="en-US" dirty="0"/>
          </a:p>
        </p:txBody>
      </p:sp>
    </p:spTree>
    <p:extLst>
      <p:ext uri="{BB962C8B-B14F-4D97-AF65-F5344CB8AC3E}">
        <p14:creationId xmlns:p14="http://schemas.microsoft.com/office/powerpoint/2010/main" val="2639756856"/>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2774364"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4240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729402" y="1378433"/>
            <a:ext cx="789702" cy="647092"/>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389499" y="1378130"/>
            <a:ext cx="789702" cy="6477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40" name="Rectangle 39"/>
          <p:cNvSpPr/>
          <p:nvPr/>
        </p:nvSpPr>
        <p:spPr bwMode="auto">
          <a:xfrm>
            <a:off x="3058792" y="2177365"/>
            <a:ext cx="1307494" cy="3052112"/>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9" name="Title 1"/>
          <p:cNvSpPr>
            <a:spLocks noGrp="1"/>
          </p:cNvSpPr>
          <p:nvPr>
            <p:ph type="title"/>
          </p:nvPr>
        </p:nvSpPr>
        <p:spPr>
          <a:xfrm>
            <a:off x="-492858" y="-17615"/>
            <a:ext cx="8229600" cy="1143000"/>
          </a:xfrm>
        </p:spPr>
        <p:txBody>
          <a:bodyPr>
            <a:normAutofit/>
          </a:bodyPr>
          <a:lstStyle/>
          <a:p>
            <a:r>
              <a:rPr lang="en-US" sz="3200" dirty="0" smtClean="0"/>
              <a:t>Comp Fuzzy Extractor for Block Sources</a:t>
            </a:r>
            <a:endParaRPr lang="en-US" sz="3200" dirty="0"/>
          </a:p>
        </p:txBody>
      </p:sp>
      <p:sp>
        <p:nvSpPr>
          <p:cNvPr id="41" name="Rectangle 40"/>
          <p:cNvSpPr/>
          <p:nvPr/>
        </p:nvSpPr>
        <p:spPr bwMode="auto">
          <a:xfrm>
            <a:off x="800706" y="2181477"/>
            <a:ext cx="1315797"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Tree>
    <p:extLst>
      <p:ext uri="{BB962C8B-B14F-4D97-AF65-F5344CB8AC3E}">
        <p14:creationId xmlns:p14="http://schemas.microsoft.com/office/powerpoint/2010/main" val="868825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9"/>
                                        </p:tgtEl>
                                      </p:cBhvr>
                                    </p:animEffect>
                                    <p:set>
                                      <p:cBhvr>
                                        <p:cTn id="10"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92858" y="-17615"/>
            <a:ext cx="8229600" cy="1143000"/>
          </a:xfrm>
        </p:spPr>
        <p:txBody>
          <a:bodyPr>
            <a:normAutofit/>
          </a:bodyPr>
          <a:lstStyle/>
          <a:p>
            <a:r>
              <a:rPr lang="en-US" sz="3200" dirty="0" smtClean="0"/>
              <a:t>Comp Fuzzy Extractor for Block Sources</a:t>
            </a:r>
            <a:endParaRPr lang="en-US" sz="3200" dirty="0"/>
          </a:p>
        </p:txBody>
      </p:sp>
      <p:sp>
        <p:nvSpPr>
          <p:cNvPr id="4" name="Rectangle 3"/>
          <p:cNvSpPr/>
          <p:nvPr/>
        </p:nvSpPr>
        <p:spPr bwMode="auto">
          <a:xfrm>
            <a:off x="800706" y="2181477"/>
            <a:ext cx="1315797"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 name="TextBox 4"/>
          <p:cNvSpPr txBox="1"/>
          <p:nvPr/>
        </p:nvSpPr>
        <p:spPr>
          <a:xfrm>
            <a:off x="2774364"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4240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2059246" y="1368906"/>
            <a:ext cx="789702" cy="675188"/>
            <a:chOff x="24962" y="1467860"/>
            <a:chExt cx="789702" cy="318034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1290633" y="2783455"/>
              <a:ext cx="3154410"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grpSp>
        <p:nvGrpSpPr>
          <p:cNvPr id="22" name="Group 21"/>
          <p:cNvGrpSpPr/>
          <p:nvPr/>
        </p:nvGrpSpPr>
        <p:grpSpPr>
          <a:xfrm rot="5400000">
            <a:off x="1394044" y="1365406"/>
            <a:ext cx="789700" cy="682189"/>
            <a:chOff x="24964" y="1499636"/>
            <a:chExt cx="789700" cy="3148564"/>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1258849" y="2783449"/>
              <a:ext cx="3090845"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39" name="Rectangle 38"/>
          <p:cNvSpPr/>
          <p:nvPr/>
        </p:nvSpPr>
        <p:spPr bwMode="auto">
          <a:xfrm>
            <a:off x="2108200"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3</a:t>
            </a:r>
          </a:p>
        </p:txBody>
      </p:sp>
      <p:sp>
        <p:nvSpPr>
          <p:cNvPr id="40" name="Rectangle 39"/>
          <p:cNvSpPr/>
          <p:nvPr/>
        </p:nvSpPr>
        <p:spPr bwMode="auto">
          <a:xfrm>
            <a:off x="3058792" y="2177365"/>
            <a:ext cx="1307494" cy="3052112"/>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3" name="Rectangle 42"/>
          <p:cNvSpPr/>
          <p:nvPr/>
        </p:nvSpPr>
        <p:spPr bwMode="auto">
          <a:xfrm>
            <a:off x="4366286"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3</a:t>
            </a:r>
          </a:p>
        </p:txBody>
      </p:sp>
      <p:sp>
        <p:nvSpPr>
          <p:cNvPr id="44" name="Rectangle 43"/>
          <p:cNvSpPr/>
          <p:nvPr/>
        </p:nvSpPr>
        <p:spPr bwMode="auto">
          <a:xfrm>
            <a:off x="5230603" y="3476877"/>
            <a:ext cx="648290" cy="653142"/>
          </a:xfrm>
          <a:prstGeom prst="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effectLst/>
                <a:latin typeface="Times New Roman"/>
                <a:cs typeface="Times New Roman"/>
              </a:rPr>
              <a:t>x</a:t>
            </a:r>
            <a:r>
              <a:rPr kumimoji="0" lang="en-US" sz="3600" b="1" u="none" strike="noStrike" cap="none" normalizeH="0" baseline="-25000" dirty="0" smtClean="0">
                <a:ln>
                  <a:noFill/>
                </a:ln>
                <a:effectLst/>
                <a:latin typeface="Times New Roman"/>
                <a:cs typeface="Times New Roman"/>
              </a:rPr>
              <a:t>3</a:t>
            </a:r>
          </a:p>
        </p:txBody>
      </p:sp>
      <p:grpSp>
        <p:nvGrpSpPr>
          <p:cNvPr id="45" name="Group 44"/>
          <p:cNvGrpSpPr/>
          <p:nvPr/>
        </p:nvGrpSpPr>
        <p:grpSpPr>
          <a:xfrm rot="5400000">
            <a:off x="726899" y="1368906"/>
            <a:ext cx="789702" cy="675188"/>
            <a:chOff x="24962" y="1467860"/>
            <a:chExt cx="789702" cy="3180340"/>
          </a:xfrm>
        </p:grpSpPr>
        <p:sp>
          <p:nvSpPr>
            <p:cNvPr id="46" name="Left Brace 4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TextBox 46"/>
            <p:cNvSpPr txBox="1"/>
            <p:nvPr/>
          </p:nvSpPr>
          <p:spPr>
            <a:xfrm rot="16200000">
              <a:off x="-1290633" y="2783455"/>
              <a:ext cx="3154410"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48" name="Rectangle 36"/>
          <p:cNvSpPr>
            <a:spLocks noChangeArrowheads="1"/>
          </p:cNvSpPr>
          <p:nvPr/>
        </p:nvSpPr>
        <p:spPr bwMode="auto">
          <a:xfrm>
            <a:off x="1149225" y="5553364"/>
            <a:ext cx="6434121" cy="122381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r>
              <a:rPr lang="en-US" sz="2000" u="sng" dirty="0" smtClean="0">
                <a:latin typeface="Calibri"/>
                <a:cs typeface="Calibri"/>
              </a:rPr>
              <a:t>Theorem:</a:t>
            </a:r>
            <a:r>
              <a:rPr lang="en-US" sz="2000" dirty="0" smtClean="0">
                <a:latin typeface="Calibri"/>
                <a:cs typeface="Calibri"/>
              </a:rPr>
              <a:t>(Applying [</a:t>
            </a:r>
            <a:r>
              <a:rPr lang="en-US" dirty="0" smtClean="0">
                <a:latin typeface="Calibri"/>
                <a:cs typeface="Calibri"/>
              </a:rPr>
              <a:t>AkaviaGoldwasserKalai09</a:t>
            </a:r>
            <a:r>
              <a:rPr lang="en-US" sz="2000" dirty="0" smtClean="0">
                <a:latin typeface="Calibri"/>
                <a:cs typeface="Calibri"/>
              </a:rPr>
              <a:t>])</a:t>
            </a:r>
          </a:p>
          <a:p>
            <a:r>
              <a:rPr lang="en-US" sz="2000" dirty="0" smtClean="0">
                <a:latin typeface="Calibri"/>
                <a:cs typeface="Calibri"/>
              </a:rPr>
              <a:t>If </a:t>
            </a:r>
            <a:r>
              <a:rPr lang="en-US" sz="2000" dirty="0" smtClean="0">
                <a:solidFill>
                  <a:srgbClr val="000000"/>
                </a:solidFill>
                <a:latin typeface="Times New Roman"/>
                <a:cs typeface="Times New Roman"/>
              </a:rPr>
              <a:t>LWE</a:t>
            </a:r>
            <a:r>
              <a:rPr lang="en-US" sz="2000" dirty="0" smtClean="0">
                <a:solidFill>
                  <a:srgbClr val="000000"/>
                </a:solidFill>
                <a:latin typeface="Calibri"/>
                <a:cs typeface="Calibri"/>
              </a:rPr>
              <a:t> is secure on </a:t>
            </a:r>
            <a:r>
              <a:rPr lang="en-US" sz="2000" i="1" dirty="0" smtClean="0">
                <a:solidFill>
                  <a:srgbClr val="000000"/>
                </a:solidFill>
                <a:latin typeface="Times New Roman"/>
                <a:cs typeface="Times New Roman"/>
              </a:rPr>
              <a:t>n</a:t>
            </a:r>
            <a:r>
              <a:rPr lang="en-US" sz="2000" dirty="0" smtClean="0">
                <a:solidFill>
                  <a:srgbClr val="000000"/>
                </a:solidFill>
                <a:latin typeface="Times New Roman"/>
                <a:cs typeface="Times New Roman"/>
              </a:rPr>
              <a:t>/3</a:t>
            </a:r>
            <a:r>
              <a:rPr lang="en-US" sz="2000" dirty="0" smtClean="0">
                <a:solidFill>
                  <a:srgbClr val="000000"/>
                </a:solidFill>
                <a:latin typeface="Calibri"/>
                <a:cs typeface="Calibri"/>
              </a:rPr>
              <a:t> variables, </a:t>
            </a:r>
          </a:p>
          <a:p>
            <a:r>
              <a:rPr lang="en-US" sz="2000" dirty="0" smtClean="0">
                <a:solidFill>
                  <a:srgbClr val="000000"/>
                </a:solidFill>
                <a:latin typeface="Calibri"/>
                <a:cs typeface="Calibri"/>
              </a:rPr>
              <a:t>our construction is a computational fuzzy extractor </a:t>
            </a:r>
          </a:p>
          <a:p>
            <a:r>
              <a:rPr lang="en-US" sz="2000" dirty="0" smtClean="0">
                <a:solidFill>
                  <a:srgbClr val="000000"/>
                </a:solidFill>
                <a:latin typeface="Calibri"/>
                <a:cs typeface="Calibri"/>
              </a:rPr>
              <a:t>for </a:t>
            </a:r>
            <a:r>
              <a:rPr lang="en-US" sz="2000" dirty="0" smtClean="0">
                <a:solidFill>
                  <a:srgbClr val="000000"/>
                </a:solidFill>
                <a:latin typeface="Times New Roman"/>
                <a:cs typeface="Times New Roman"/>
              </a:rPr>
              <a:t>α</a:t>
            </a:r>
            <a:r>
              <a:rPr lang="en-US" sz="2000" dirty="0" smtClean="0">
                <a:solidFill>
                  <a:srgbClr val="000000"/>
                </a:solidFill>
                <a:latin typeface="Calibri"/>
                <a:cs typeface="Calibri"/>
              </a:rPr>
              <a:t>-block fixing sources.</a:t>
            </a:r>
            <a:endParaRPr lang="en-US" sz="2000" dirty="0">
              <a:latin typeface="Calibri"/>
              <a:cs typeface="Calibri"/>
            </a:endParaRPr>
          </a:p>
        </p:txBody>
      </p:sp>
    </p:spTree>
    <p:extLst>
      <p:ext uri="{BB962C8B-B14F-4D97-AF65-F5344CB8AC3E}">
        <p14:creationId xmlns:p14="http://schemas.microsoft.com/office/powerpoint/2010/main" val="25838289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8">
                                            <p:bg/>
                                          </p:spTgt>
                                        </p:tgtEl>
                                        <p:attrNameLst>
                                          <p:attrName>style.visibility</p:attrName>
                                        </p:attrNameLst>
                                      </p:cBhvr>
                                      <p:to>
                                        <p:strVal val="visible"/>
                                      </p:to>
                                    </p:set>
                                    <p:animEffect transition="in" filter="fade">
                                      <p:cBhvr>
                                        <p:cTn id="31" dur="500"/>
                                        <p:tgtEl>
                                          <p:spTgt spid="48">
                                            <p:bg/>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8">
                                            <p:txEl>
                                              <p:pRg st="0" end="0"/>
                                            </p:txEl>
                                          </p:spTgt>
                                        </p:tgtEl>
                                        <p:attrNameLst>
                                          <p:attrName>style.visibility</p:attrName>
                                        </p:attrNameLst>
                                      </p:cBhvr>
                                      <p:to>
                                        <p:strVal val="visible"/>
                                      </p:to>
                                    </p:set>
                                    <p:animEffect transition="in" filter="fade">
                                      <p:cBhvr>
                                        <p:cTn id="36" dur="500"/>
                                        <p:tgtEl>
                                          <p:spTgt spid="4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8">
                                            <p:txEl>
                                              <p:pRg st="1" end="1"/>
                                            </p:txEl>
                                          </p:spTgt>
                                        </p:tgtEl>
                                        <p:attrNameLst>
                                          <p:attrName>style.visibility</p:attrName>
                                        </p:attrNameLst>
                                      </p:cBhvr>
                                      <p:to>
                                        <p:strVal val="visible"/>
                                      </p:to>
                                    </p:set>
                                    <p:animEffect transition="in" filter="fade">
                                      <p:cBhvr>
                                        <p:cTn id="41" dur="500"/>
                                        <p:tgtEl>
                                          <p:spTgt spid="48">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8">
                                            <p:txEl>
                                              <p:pRg st="2" end="2"/>
                                            </p:txEl>
                                          </p:spTgt>
                                        </p:tgtEl>
                                        <p:attrNameLst>
                                          <p:attrName>style.visibility</p:attrName>
                                        </p:attrNameLst>
                                      </p:cBhvr>
                                      <p:to>
                                        <p:strVal val="visible"/>
                                      </p:to>
                                    </p:set>
                                    <p:animEffect transition="in" filter="fade">
                                      <p:cBhvr>
                                        <p:cTn id="46" dur="500"/>
                                        <p:tgtEl>
                                          <p:spTgt spid="48">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8">
                                            <p:txEl>
                                              <p:pRg st="3" end="3"/>
                                            </p:txEl>
                                          </p:spTgt>
                                        </p:tgtEl>
                                        <p:attrNameLst>
                                          <p:attrName>style.visibility</p:attrName>
                                        </p:attrNameLst>
                                      </p:cBhvr>
                                      <p:to>
                                        <p:strVal val="visible"/>
                                      </p:to>
                                    </p:set>
                                    <p:animEffect transition="in" filter="fade">
                                      <p:cBhvr>
                                        <p:cTn id="51" dur="500"/>
                                        <p:tgtEl>
                                          <p:spTgt spid="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48" grpId="0" build="p"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800706" y="2181477"/>
            <a:ext cx="1315797"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 name="TextBox 4"/>
          <p:cNvSpPr txBox="1"/>
          <p:nvPr/>
        </p:nvSpPr>
        <p:spPr>
          <a:xfrm>
            <a:off x="2774364"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4240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2059246" y="1368906"/>
            <a:ext cx="789702" cy="675188"/>
            <a:chOff x="24962" y="1467860"/>
            <a:chExt cx="789702" cy="318034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1290633" y="2783455"/>
              <a:ext cx="3154410"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grpSp>
        <p:nvGrpSpPr>
          <p:cNvPr id="22" name="Group 21"/>
          <p:cNvGrpSpPr/>
          <p:nvPr/>
        </p:nvGrpSpPr>
        <p:grpSpPr>
          <a:xfrm rot="5400000">
            <a:off x="1394044" y="1365406"/>
            <a:ext cx="789700" cy="682189"/>
            <a:chOff x="24964" y="1499636"/>
            <a:chExt cx="789700" cy="3148564"/>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1258849" y="2783449"/>
              <a:ext cx="3090845"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39" name="Rectangle 38"/>
          <p:cNvSpPr/>
          <p:nvPr/>
        </p:nvSpPr>
        <p:spPr bwMode="auto">
          <a:xfrm>
            <a:off x="2108200"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3</a:t>
            </a:r>
          </a:p>
        </p:txBody>
      </p:sp>
      <p:sp>
        <p:nvSpPr>
          <p:cNvPr id="40" name="Rectangle 39"/>
          <p:cNvSpPr/>
          <p:nvPr/>
        </p:nvSpPr>
        <p:spPr bwMode="auto">
          <a:xfrm>
            <a:off x="3058792" y="2177365"/>
            <a:ext cx="1307494" cy="3052112"/>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3" name="Rectangle 42"/>
          <p:cNvSpPr/>
          <p:nvPr/>
        </p:nvSpPr>
        <p:spPr bwMode="auto">
          <a:xfrm>
            <a:off x="4366286"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3</a:t>
            </a:r>
          </a:p>
        </p:txBody>
      </p:sp>
      <p:sp>
        <p:nvSpPr>
          <p:cNvPr id="44" name="Rectangle 43"/>
          <p:cNvSpPr/>
          <p:nvPr/>
        </p:nvSpPr>
        <p:spPr bwMode="auto">
          <a:xfrm>
            <a:off x="5230603" y="3476877"/>
            <a:ext cx="648290" cy="653142"/>
          </a:xfrm>
          <a:prstGeom prst="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effectLst/>
                <a:latin typeface="Times New Roman"/>
                <a:cs typeface="Times New Roman"/>
              </a:rPr>
              <a:t>x</a:t>
            </a:r>
            <a:r>
              <a:rPr kumimoji="0" lang="en-US" sz="3600" b="1" u="none" strike="noStrike" cap="none" normalizeH="0" baseline="-25000" dirty="0" smtClean="0">
                <a:ln>
                  <a:noFill/>
                </a:ln>
                <a:effectLst/>
                <a:latin typeface="Times New Roman"/>
                <a:cs typeface="Times New Roman"/>
              </a:rPr>
              <a:t>3</a:t>
            </a:r>
          </a:p>
        </p:txBody>
      </p:sp>
      <p:grpSp>
        <p:nvGrpSpPr>
          <p:cNvPr id="45" name="Group 44"/>
          <p:cNvGrpSpPr/>
          <p:nvPr/>
        </p:nvGrpSpPr>
        <p:grpSpPr>
          <a:xfrm rot="5400000">
            <a:off x="726899" y="1368906"/>
            <a:ext cx="789702" cy="675188"/>
            <a:chOff x="24962" y="1467860"/>
            <a:chExt cx="789702" cy="3180340"/>
          </a:xfrm>
        </p:grpSpPr>
        <p:sp>
          <p:nvSpPr>
            <p:cNvPr id="46" name="Left Brace 4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TextBox 46"/>
            <p:cNvSpPr txBox="1"/>
            <p:nvPr/>
          </p:nvSpPr>
          <p:spPr>
            <a:xfrm rot="16200000">
              <a:off x="-1290633" y="2783455"/>
              <a:ext cx="3154410"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3" name="TextBox 2"/>
          <p:cNvSpPr txBox="1"/>
          <p:nvPr/>
        </p:nvSpPr>
        <p:spPr>
          <a:xfrm>
            <a:off x="165100" y="5499100"/>
            <a:ext cx="8871289" cy="1200328"/>
          </a:xfrm>
          <a:prstGeom prst="rect">
            <a:avLst/>
          </a:prstGeom>
          <a:noFill/>
        </p:spPr>
        <p:txBody>
          <a:bodyPr wrap="none" rtlCol="0">
            <a:spAutoFit/>
          </a:bodyPr>
          <a:lstStyle/>
          <a:p>
            <a:r>
              <a:rPr lang="en-US" sz="2400" u="sng" dirty="0" smtClean="0"/>
              <a:t>Theorem:</a:t>
            </a:r>
            <a:r>
              <a:rPr lang="en-US" sz="2400" dirty="0" smtClean="0"/>
              <a:t> If </a:t>
            </a:r>
            <a:r>
              <a:rPr lang="en-US" sz="2400" dirty="0" smtClean="0">
                <a:solidFill>
                  <a:srgbClr val="000000"/>
                </a:solidFill>
                <a:latin typeface="Times New Roman"/>
                <a:cs typeface="Times New Roman"/>
              </a:rPr>
              <a:t>α&lt;</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a:t>
            </a:r>
            <a:r>
              <a:rPr lang="en-US" sz="2400" smtClean="0"/>
              <a:t>samples </a:t>
            </a:r>
            <a:r>
              <a:rPr lang="en-US" sz="2400" smtClean="0"/>
              <a:t>then </a:t>
            </a:r>
            <a:endParaRPr lang="en-US" sz="2400" dirty="0" smtClean="0"/>
          </a:p>
          <a:p>
            <a:r>
              <a:rPr lang="en-US" sz="2400" dirty="0" smtClean="0"/>
              <a:t> and LWE is secure on </a:t>
            </a:r>
            <a:r>
              <a:rPr lang="en-US" sz="2400" i="1" dirty="0" smtClean="0">
                <a:solidFill>
                  <a:srgbClr val="DE0055"/>
                </a:solidFill>
                <a:latin typeface="Times New Roman"/>
                <a:cs typeface="Times New Roman"/>
              </a:rPr>
              <a:t>A</a:t>
            </a:r>
            <a:r>
              <a:rPr lang="en-US" sz="2400" baseline="-25000" dirty="0" smtClean="0">
                <a:solidFill>
                  <a:srgbClr val="DE0055"/>
                </a:solidFill>
                <a:latin typeface="Times New Roman"/>
                <a:cs typeface="Times New Roman"/>
              </a:rPr>
              <a:t>1</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baseline="-25000" dirty="0" smtClean="0">
                <a:solidFill>
                  <a:srgbClr val="DE0055"/>
                </a:solidFill>
                <a:latin typeface="Times New Roman"/>
                <a:cs typeface="Times New Roman"/>
              </a:rPr>
              <a:t>1</a:t>
            </a:r>
            <a:r>
              <a:rPr lang="en-US" sz="2400" i="1" dirty="0" smtClean="0">
                <a:latin typeface="Times New Roman"/>
                <a:cs typeface="Times New Roman"/>
              </a:rPr>
              <a:t>x</a:t>
            </a:r>
            <a:r>
              <a:rPr lang="en-US" sz="2400" baseline="-25000" dirty="0" smtClean="0">
                <a:latin typeface="Times New Roman"/>
                <a:cs typeface="Times New Roman"/>
              </a:rPr>
              <a:t>1</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baseline="-25000" dirty="0" smtClean="0"/>
              <a:t> </a:t>
            </a:r>
            <a:r>
              <a:rPr lang="en-US" sz="2400" dirty="0" smtClean="0"/>
              <a:t>with the known samples removed, </a:t>
            </a:r>
          </a:p>
          <a:p>
            <a:r>
              <a:rPr lang="en-US" sz="2400" dirty="0" smtClean="0"/>
              <a:t>then </a:t>
            </a:r>
            <a:r>
              <a:rPr lang="en-US" sz="2400" i="1" dirty="0" smtClean="0">
                <a:solidFill>
                  <a:srgbClr val="0011B2"/>
                </a:solidFill>
                <a:latin typeface="Times New Roman"/>
                <a:cs typeface="Times New Roman"/>
              </a:rPr>
              <a:t>x</a:t>
            </a:r>
            <a:r>
              <a:rPr lang="en-US" sz="2400" baseline="-25000" dirty="0" smtClean="0">
                <a:solidFill>
                  <a:srgbClr val="0011B2"/>
                </a:solidFill>
                <a:latin typeface="Times New Roman"/>
                <a:cs typeface="Times New Roman"/>
              </a:rPr>
              <a:t>2</a:t>
            </a:r>
            <a:r>
              <a:rPr lang="en-US" sz="2400" baseline="-25000" dirty="0" smtClean="0">
                <a:latin typeface="Times New Roman"/>
                <a:cs typeface="Times New Roman"/>
              </a:rPr>
              <a:t> </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b</a:t>
            </a:r>
            <a:r>
              <a:rPr lang="en-US" sz="2400" dirty="0" smtClean="0"/>
              <a:t> is pseudorandom</a:t>
            </a:r>
            <a:endParaRPr lang="en-US" sz="2400" dirty="0"/>
          </a:p>
        </p:txBody>
      </p:sp>
    </p:spTree>
    <p:extLst>
      <p:ext uri="{BB962C8B-B14F-4D97-AF65-F5344CB8AC3E}">
        <p14:creationId xmlns:p14="http://schemas.microsoft.com/office/powerpoint/2010/main" val="16597330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3" grpId="0" build="p" bldLvl="2"/>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Lossless Fuzzy Extractor</a:t>
            </a:r>
            <a:endParaRPr lang="en-US" dirty="0"/>
          </a:p>
        </p:txBody>
      </p:sp>
      <p:sp>
        <p:nvSpPr>
          <p:cNvPr id="3" name="Content Placeholder 2"/>
          <p:cNvSpPr>
            <a:spLocks noGrp="1"/>
          </p:cNvSpPr>
          <p:nvPr>
            <p:ph idx="1"/>
          </p:nvPr>
        </p:nvSpPr>
        <p:spPr>
          <a:xfrm>
            <a:off x="457200" y="939801"/>
            <a:ext cx="8229600" cy="5797248"/>
          </a:xfrm>
        </p:spPr>
        <p:txBody>
          <a:bodyPr>
            <a:normAutofit fontScale="77500" lnSpcReduction="20000"/>
          </a:bodyPr>
          <a:lstStyle/>
          <a:p>
            <a:r>
              <a:rPr lang="en-US" dirty="0" smtClean="0"/>
              <a:t>Parameters of [DöttlingMüller-Quade13] allow us to</a:t>
            </a:r>
            <a:br>
              <a:rPr lang="en-US" dirty="0" smtClean="0"/>
            </a:br>
            <a:r>
              <a:rPr lang="en-US" dirty="0" smtClean="0"/>
              <a:t>sample dimensions of error with a constant fraction </a:t>
            </a:r>
            <a:br>
              <a:rPr lang="en-US" dirty="0" smtClean="0"/>
            </a:br>
            <a:r>
              <a:rPr lang="en-US" dirty="0" smtClean="0"/>
              <a:t>of the bits in each variable of </a:t>
            </a:r>
            <a:r>
              <a:rPr lang="en-US" i="1" dirty="0" smtClean="0">
                <a:latin typeface="Times New Roman"/>
                <a:cs typeface="Times New Roman"/>
              </a:rPr>
              <a:t>x</a:t>
            </a:r>
          </a:p>
          <a:p>
            <a:pPr lvl="1"/>
            <a:r>
              <a:rPr lang="en-US" dirty="0" smtClean="0">
                <a:latin typeface="Calibri"/>
                <a:cs typeface="Calibri"/>
              </a:rPr>
              <a:t>We can protect </a:t>
            </a:r>
            <a:r>
              <a:rPr lang="en-US" i="1" dirty="0" smtClean="0">
                <a:latin typeface="Times New Roman"/>
                <a:cs typeface="Times New Roman"/>
              </a:rPr>
              <a:t>x</a:t>
            </a:r>
            <a:r>
              <a:rPr lang="en-US" dirty="0" smtClean="0">
                <a:latin typeface="Calibri"/>
                <a:cs typeface="Calibri"/>
              </a:rPr>
              <a:t> using fewer than </a:t>
            </a:r>
            <a:r>
              <a:rPr lang="en-US" dirty="0" smtClean="0">
                <a:latin typeface="Times New Roman"/>
                <a:cs typeface="Times New Roman"/>
              </a:rPr>
              <a:t>|</a:t>
            </a:r>
            <a:r>
              <a:rPr lang="en-US" i="1" dirty="0" smtClean="0">
                <a:latin typeface="Times New Roman"/>
                <a:cs typeface="Times New Roman"/>
              </a:rPr>
              <a:t>x</a:t>
            </a:r>
            <a:r>
              <a:rPr lang="en-US" dirty="0" smtClean="0">
                <a:latin typeface="Times New Roman"/>
                <a:cs typeface="Times New Roman"/>
              </a:rPr>
              <a:t>|</a:t>
            </a:r>
            <a:r>
              <a:rPr lang="en-US" dirty="0" smtClean="0">
                <a:latin typeface="Calibri"/>
                <a:cs typeface="Calibri"/>
              </a:rPr>
              <a:t> bits</a:t>
            </a:r>
            <a:endParaRPr lang="en-US" baseline="-25000" dirty="0" smtClean="0">
              <a:latin typeface="Calibri"/>
              <a:cs typeface="Calibri"/>
            </a:endParaRPr>
          </a:p>
          <a:p>
            <a:r>
              <a:rPr lang="en-US" dirty="0" smtClean="0"/>
              <a:t>We can extract half the bits of </a:t>
            </a:r>
            <a:r>
              <a:rPr lang="en-US" i="1" dirty="0" smtClean="0">
                <a:latin typeface="Times New Roman"/>
                <a:cs typeface="Times New Roman"/>
              </a:rPr>
              <a:t>x</a:t>
            </a:r>
            <a:r>
              <a:rPr lang="en-US" dirty="0" smtClean="0"/>
              <a:t> as a key</a:t>
            </a:r>
          </a:p>
          <a:p>
            <a:r>
              <a:rPr lang="en-US" dirty="0" smtClean="0"/>
              <a:t>These two conditions allow </a:t>
            </a:r>
            <a:r>
              <a:rPr lang="en-US" dirty="0" smtClean="0">
                <a:latin typeface="Times New Roman"/>
                <a:cs typeface="Times New Roman"/>
              </a:rPr>
              <a:t>|</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dirty="0">
                <a:latin typeface="Times New Roman"/>
                <a:cs typeface="Times New Roman"/>
              </a:rPr>
              <a:t>| ≥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smtClean="0">
                <a:latin typeface="Times New Roman"/>
                <a:cs typeface="Times New Roman"/>
              </a:rPr>
              <a:t>| </a:t>
            </a:r>
            <a:r>
              <a:rPr lang="en-US" dirty="0" smtClean="0"/>
              <a:t>when </a:t>
            </a:r>
            <a:r>
              <a:rPr lang="en-US" i="1" dirty="0" smtClean="0">
                <a:latin typeface="Times New Roman"/>
                <a:cs typeface="Times New Roman"/>
              </a:rPr>
              <a:t>m</a:t>
            </a:r>
            <a:r>
              <a:rPr lang="en-US" dirty="0" smtClean="0">
                <a:latin typeface="Times New Roman"/>
                <a:cs typeface="Times New Roman"/>
              </a:rPr>
              <a:t> </a:t>
            </a:r>
            <a:r>
              <a:rPr lang="en-US" dirty="0">
                <a:latin typeface="Times New Roman"/>
                <a:cs typeface="Times New Roman"/>
              </a:rPr>
              <a:t>= </a:t>
            </a:r>
            <a:r>
              <a:rPr lang="en-US" i="1" dirty="0">
                <a:latin typeface="Times New Roman"/>
                <a:cs typeface="Times New Roman"/>
              </a:rPr>
              <a:t>O</a:t>
            </a:r>
            <a:r>
              <a:rPr lang="en-US" dirty="0">
                <a:latin typeface="Times New Roman"/>
                <a:cs typeface="Times New Roman"/>
              </a:rPr>
              <a:t>(</a:t>
            </a:r>
            <a:r>
              <a:rPr lang="en-US" i="1" dirty="0">
                <a:latin typeface="Times New Roman"/>
                <a:cs typeface="Times New Roman"/>
              </a:rPr>
              <a:t>n</a:t>
            </a:r>
            <a:r>
              <a:rPr lang="en-US" dirty="0" smtClean="0">
                <a:latin typeface="Times New Roman"/>
                <a:cs typeface="Times New Roman"/>
              </a:rPr>
              <a:t>)</a:t>
            </a:r>
            <a:r>
              <a:rPr lang="en-US" dirty="0" smtClean="0"/>
              <a:t>.  </a:t>
            </a:r>
            <a:br>
              <a:rPr lang="en-US" dirty="0" smtClean="0"/>
            </a:br>
            <a:r>
              <a:rPr lang="en-US" dirty="0" smtClean="0"/>
              <a:t>(Our construction is lossless)</a:t>
            </a:r>
            <a:endParaRPr lang="en-US" dirty="0" smtClean="0">
              <a:latin typeface="Times New Roman"/>
              <a:cs typeface="Times New Roman"/>
            </a:endParaRPr>
          </a:p>
          <a:p>
            <a:r>
              <a:rPr lang="en-US" dirty="0" smtClean="0"/>
              <a:t>Our inversion algorithm works if </a:t>
            </a:r>
            <a:br>
              <a:rPr lang="en-US" dirty="0" smtClean="0"/>
            </a:br>
            <a:endParaRPr lang="en-US" dirty="0" smtClean="0"/>
          </a:p>
          <a:p>
            <a:endParaRPr lang="en-US" u="sng" dirty="0" smtClean="0"/>
          </a:p>
          <a:p>
            <a:pPr marL="0" indent="0">
              <a:buNone/>
            </a:pPr>
            <a:r>
              <a:rPr lang="en-US" u="sng" dirty="0" smtClean="0"/>
              <a:t>Theorem 3:</a:t>
            </a:r>
            <a:r>
              <a:rPr lang="en-US" dirty="0" smtClean="0"/>
              <a:t>  If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latin typeface="Times New Roman"/>
                <a:cs typeface="Times New Roman"/>
              </a:rPr>
              <a:t> = </a:t>
            </a:r>
            <a:r>
              <a:rPr lang="en-US" i="1" dirty="0" smtClean="0">
                <a:latin typeface="Times New Roman"/>
                <a:cs typeface="Times New Roman"/>
              </a:rPr>
              <a:t>O</a:t>
            </a:r>
            <a:r>
              <a:rPr lang="en-US" dirty="0" smtClean="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and </a:t>
            </a:r>
            <a:r>
              <a:rPr lang="en-US" i="1" dirty="0" smtClean="0">
                <a:latin typeface="Times New Roman"/>
                <a:cs typeface="Times New Roman"/>
              </a:rPr>
              <a:t>W</a:t>
            </a:r>
            <a:r>
              <a:rPr lang="en-US" dirty="0" smtClean="0">
                <a:latin typeface="Calibri"/>
                <a:cs typeface="Calibri"/>
              </a:rPr>
              <a:t> is uniform, </a:t>
            </a:r>
            <a:r>
              <a:rPr lang="en-US" dirty="0" smtClean="0"/>
              <a:t/>
            </a:r>
            <a:br>
              <a:rPr lang="en-US" dirty="0" smtClean="0"/>
            </a:br>
            <a:r>
              <a:rPr lang="en-US" dirty="0" smtClean="0"/>
              <a:t>our construction </a:t>
            </a:r>
          </a:p>
          <a:p>
            <a:pPr marL="0" indent="0">
              <a:buNone/>
            </a:pPr>
            <a:r>
              <a:rPr lang="en-US" dirty="0" smtClean="0"/>
              <a:t>1) Is lossless </a:t>
            </a:r>
          </a:p>
          <a:p>
            <a:pPr marL="0" indent="0">
              <a:buNone/>
            </a:pPr>
            <a:r>
              <a:rPr lang="en-US" dirty="0" smtClean="0"/>
              <a:t>2) Decoding runs in expected polynomial time</a:t>
            </a:r>
          </a:p>
          <a:p>
            <a:pPr marL="0" indent="0">
              <a:buNone/>
            </a:pPr>
            <a:r>
              <a:rPr lang="en-US" dirty="0" smtClean="0"/>
              <a:t>3) Yields pseudorandom key assuming GAPSVP and SIVP are hard to approximate within polynomial factors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79897277"/>
              </p:ext>
            </p:extLst>
          </p:nvPr>
        </p:nvGraphicFramePr>
        <p:xfrm>
          <a:off x="1251480" y="3675063"/>
          <a:ext cx="3203575" cy="768350"/>
        </p:xfrm>
        <a:graphic>
          <a:graphicData uri="http://schemas.openxmlformats.org/presentationml/2006/ole">
            <mc:AlternateContent xmlns:mc="http://schemas.openxmlformats.org/markup-compatibility/2006">
              <mc:Choice xmlns:v="urn:schemas-microsoft-com:vml" Requires="v">
                <p:oleObj spid="_x0000_s17667" name="Equation" r:id="rId4" imgW="1905000" imgH="457200" progId="Equation.3">
                  <p:embed/>
                </p:oleObj>
              </mc:Choice>
              <mc:Fallback>
                <p:oleObj name="Equation" r:id="rId4" imgW="1905000" imgH="457200" progId="Equation.3">
                  <p:embed/>
                  <p:pic>
                    <p:nvPicPr>
                      <p:cNvPr id="0" name=""/>
                      <p:cNvPicPr/>
                      <p:nvPr/>
                    </p:nvPicPr>
                    <p:blipFill>
                      <a:blip r:embed="rId5"/>
                      <a:stretch>
                        <a:fillRect/>
                      </a:stretch>
                    </p:blipFill>
                    <p:spPr>
                      <a:xfrm>
                        <a:off x="1251480" y="3675063"/>
                        <a:ext cx="3203575" cy="768350"/>
                      </a:xfrm>
                      <a:prstGeom prst="rect">
                        <a:avLst/>
                      </a:prstGeom>
                    </p:spPr>
                  </p:pic>
                </p:oleObj>
              </mc:Fallback>
            </mc:AlternateContent>
          </a:graphicData>
        </a:graphic>
      </p:graphicFrame>
    </p:spTree>
    <p:extLst>
      <p:ext uri="{BB962C8B-B14F-4D97-AF65-F5344CB8AC3E}">
        <p14:creationId xmlns:p14="http://schemas.microsoft.com/office/powerpoint/2010/main" val="12371571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2" y="4262764"/>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Content Placeholder 1"/>
          <p:cNvSpPr>
            <a:spLocks noGrp="1"/>
          </p:cNvSpPr>
          <p:nvPr>
            <p:ph idx="1"/>
          </p:nvPr>
        </p:nvSpPr>
        <p:spPr>
          <a:xfrm>
            <a:off x="152400" y="1143000"/>
            <a:ext cx="3200400" cy="5461000"/>
          </a:xfrm>
        </p:spPr>
        <p:txBody>
          <a:bodyPr>
            <a:normAutofit fontScale="92500"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LWE when some dimensions have known error</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Tree>
    <p:extLst>
      <p:ext uri="{BB962C8B-B14F-4D97-AF65-F5344CB8AC3E}">
        <p14:creationId xmlns:p14="http://schemas.microsoft.com/office/powerpoint/2010/main" val="36862715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xEl>
                                              <p:pRg st="13" end="13"/>
                                            </p:txEl>
                                          </p:spTgt>
                                        </p:tgtEl>
                                        <p:attrNameLst>
                                          <p:attrName>style.visibility</p:attrName>
                                        </p:attrNameLst>
                                      </p:cBhvr>
                                      <p:to>
                                        <p:strVal val="visible"/>
                                      </p:to>
                                    </p:set>
                                    <p:animEffect transition="in" filter="fade">
                                      <p:cBhvr>
                                        <p:cTn id="7" dur="500"/>
                                        <p:tgtEl>
                                          <p:spTgt spid="4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295"/>
            <a:ext cx="8229600" cy="1143000"/>
          </a:xfrm>
        </p:spPr>
        <p:txBody>
          <a:bodyPr/>
          <a:lstStyle/>
          <a:p>
            <a:r>
              <a:rPr lang="en-US" dirty="0" smtClean="0"/>
              <a:t>Decoding algorithm for small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3" name="Content Placeholder 2"/>
          <p:cNvSpPr>
            <a:spLocks noGrp="1"/>
          </p:cNvSpPr>
          <p:nvPr>
            <p:ph idx="1"/>
          </p:nvPr>
        </p:nvSpPr>
        <p:spPr>
          <a:xfrm>
            <a:off x="423795" y="4375642"/>
            <a:ext cx="4864100" cy="2402840"/>
          </a:xfrm>
        </p:spPr>
        <p:txBody>
          <a:bodyPr>
            <a:normAutofit fontScale="92500"/>
          </a:bodyPr>
          <a:lstStyle/>
          <a:p>
            <a:r>
              <a:rPr lang="en-US" sz="2000" dirty="0" smtClean="0"/>
              <a:t>Can’t decode for arbitrary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i="1" baseline="-25000" dirty="0" smtClean="0">
              <a:latin typeface="Times New Roman"/>
              <a:cs typeface="Times New Roman"/>
            </a:endParaRPr>
          </a:p>
          <a:p>
            <a:r>
              <a:rPr lang="en-US" sz="2000" dirty="0" smtClean="0"/>
              <a:t>Select </a:t>
            </a:r>
            <a:r>
              <a:rPr lang="en-US" sz="2000" i="1" dirty="0" smtClean="0">
                <a:latin typeface="Times New Roman"/>
                <a:cs typeface="Times New Roman"/>
              </a:rPr>
              <a:t>n</a:t>
            </a:r>
            <a:r>
              <a:rPr lang="en-US" sz="2000" dirty="0" smtClean="0"/>
              <a:t> random samples</a:t>
            </a:r>
          </a:p>
          <a:p>
            <a:pPr lvl="1"/>
            <a:r>
              <a:rPr lang="en-US" sz="1800" dirty="0" smtClean="0"/>
              <a:t>(hopefully, they have no errors)</a:t>
            </a:r>
          </a:p>
          <a:p>
            <a:r>
              <a:rPr lang="en-US" sz="2000" dirty="0" smtClean="0"/>
              <a:t>Compute </a:t>
            </a:r>
            <a:r>
              <a:rPr lang="en-US" sz="2000" i="1" dirty="0" smtClean="0">
                <a:latin typeface="Times New Roman"/>
                <a:cs typeface="Times New Roman"/>
              </a:rPr>
              <a:t>x</a:t>
            </a:r>
            <a:r>
              <a:rPr lang="en-US" sz="2000" dirty="0" smtClean="0"/>
              <a:t> using Gaussian elimination on these samples</a:t>
            </a:r>
          </a:p>
          <a:p>
            <a:r>
              <a:rPr lang="en-US" sz="2000" dirty="0" smtClean="0"/>
              <a:t>Verify correctness of </a:t>
            </a:r>
            <a:r>
              <a:rPr lang="en-US" sz="2000" i="1" dirty="0" smtClean="0">
                <a:latin typeface="Times New Roman"/>
                <a:cs typeface="Times New Roman"/>
              </a:rPr>
              <a:t>x</a:t>
            </a:r>
            <a:r>
              <a:rPr lang="en-US" sz="2000" dirty="0" smtClean="0"/>
              <a:t> using other samples</a:t>
            </a:r>
          </a:p>
          <a:p>
            <a:r>
              <a:rPr lang="en-US" sz="2000" dirty="0" smtClean="0"/>
              <a:t>Repeat until successful</a:t>
            </a:r>
            <a:endParaRPr lang="en-US" sz="2000" dirty="0"/>
          </a:p>
        </p:txBody>
      </p:sp>
      <p:cxnSp>
        <p:nvCxnSpPr>
          <p:cNvPr id="10" name="Straight Arrow Connector 9"/>
          <p:cNvCxnSpPr/>
          <p:nvPr/>
        </p:nvCxnSpPr>
        <p:spPr>
          <a:xfrm flipH="1">
            <a:off x="8652494" y="2229196"/>
            <a:ext cx="446389"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8650850" y="3284005"/>
            <a:ext cx="44721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8651671" y="3504643"/>
            <a:ext cx="44639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8652496" y="4164245"/>
            <a:ext cx="4472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8652496" y="3702527"/>
            <a:ext cx="44721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8651671" y="1325117"/>
            <a:ext cx="44803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36"/>
          <p:cNvSpPr>
            <a:spLocks noChangeArrowheads="1"/>
          </p:cNvSpPr>
          <p:nvPr/>
        </p:nvSpPr>
        <p:spPr bwMode="auto">
          <a:xfrm>
            <a:off x="5287694" y="5024667"/>
            <a:ext cx="3706954" cy="134842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This algorithm runs in </a:t>
            </a:r>
            <a:br>
              <a:rPr lang="en-US" dirty="0" smtClean="0">
                <a:solidFill>
                  <a:srgbClr val="000000"/>
                </a:solidFill>
                <a:latin typeface="Calibri"/>
                <a:cs typeface="Calibri"/>
              </a:rPr>
            </a:br>
            <a:r>
              <a:rPr lang="en-US" dirty="0" smtClean="0">
                <a:solidFill>
                  <a:srgbClr val="000000"/>
                </a:solidFill>
                <a:latin typeface="Calibri"/>
                <a:cs typeface="Calibri"/>
              </a:rPr>
              <a:t>expected polynomial time</a:t>
            </a:r>
            <a:br>
              <a:rPr lang="en-US" dirty="0" smtClean="0">
                <a:solidFill>
                  <a:srgbClr val="000000"/>
                </a:solidFill>
                <a:latin typeface="Calibri"/>
                <a:cs typeface="Calibri"/>
              </a:rPr>
            </a:br>
            <a:r>
              <a:rPr lang="en-US" dirty="0" smtClean="0">
                <a:solidFill>
                  <a:srgbClr val="000000"/>
                </a:solidFill>
                <a:latin typeface="Calibri"/>
                <a:cs typeface="Calibri"/>
              </a:rPr>
              <a:t> if</a:t>
            </a:r>
          </a:p>
          <a:p>
            <a:pPr lvl="1"/>
            <a:r>
              <a:rPr lang="en-US" dirty="0" smtClean="0">
                <a:solidFill>
                  <a:srgbClr val="000000"/>
                </a:solidFill>
                <a:latin typeface="Calibri"/>
                <a:cs typeface="Calibri"/>
              </a:rPr>
              <a:t> </a:t>
            </a:r>
            <a:r>
              <a:rPr lang="en-US" i="1" dirty="0" smtClean="0">
                <a:solidFill>
                  <a:srgbClr val="000000"/>
                </a:solidFill>
                <a:latin typeface="Times New Roman"/>
                <a:cs typeface="Times New Roman"/>
              </a:rPr>
              <a:t> </a:t>
            </a:r>
            <a:endParaRPr lang="en-US" dirty="0">
              <a:solidFill>
                <a:srgbClr val="000000"/>
              </a:solidFill>
              <a:latin typeface="Times New Roman"/>
              <a:cs typeface="Times New Roman"/>
            </a:endParaRPr>
          </a:p>
        </p:txBody>
      </p:sp>
      <p:sp>
        <p:nvSpPr>
          <p:cNvPr id="20" name="TextBox 19"/>
          <p:cNvSpPr txBox="1"/>
          <p:nvPr/>
        </p:nvSpPr>
        <p:spPr>
          <a:xfrm>
            <a:off x="4034826" y="2148766"/>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21" name="Rectangle 20"/>
          <p:cNvSpPr/>
          <p:nvPr/>
        </p:nvSpPr>
        <p:spPr bwMode="auto">
          <a:xfrm>
            <a:off x="919698" y="1230545"/>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2" name="TextBox 21"/>
          <p:cNvSpPr txBox="1"/>
          <p:nvPr/>
        </p:nvSpPr>
        <p:spPr>
          <a:xfrm>
            <a:off x="2724308" y="3920663"/>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23" name="Rectangle 22"/>
          <p:cNvSpPr/>
          <p:nvPr/>
        </p:nvSpPr>
        <p:spPr bwMode="auto">
          <a:xfrm>
            <a:off x="1796603" y="1230545"/>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5" name="Rectangle 24"/>
          <p:cNvSpPr/>
          <p:nvPr/>
        </p:nvSpPr>
        <p:spPr bwMode="auto">
          <a:xfrm>
            <a:off x="5122205" y="1214006"/>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6" name="TextBox 25"/>
          <p:cNvSpPr txBox="1"/>
          <p:nvPr/>
        </p:nvSpPr>
        <p:spPr>
          <a:xfrm>
            <a:off x="5743055" y="2433206"/>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8" name="Rectangle 27"/>
          <p:cNvSpPr/>
          <p:nvPr/>
        </p:nvSpPr>
        <p:spPr bwMode="auto">
          <a:xfrm>
            <a:off x="6574826" y="1214006"/>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9" name="Rectangle 28"/>
          <p:cNvSpPr/>
          <p:nvPr/>
        </p:nvSpPr>
        <p:spPr bwMode="auto">
          <a:xfrm>
            <a:off x="3159132" y="1214006"/>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0" name="Rectangle 29"/>
          <p:cNvSpPr/>
          <p:nvPr/>
        </p:nvSpPr>
        <p:spPr bwMode="auto">
          <a:xfrm>
            <a:off x="4034826" y="1214006"/>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31" name="Rectangle 30"/>
          <p:cNvSpPr/>
          <p:nvPr/>
        </p:nvSpPr>
        <p:spPr bwMode="auto">
          <a:xfrm>
            <a:off x="5122205" y="1856264"/>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sp>
        <p:nvSpPr>
          <p:cNvPr id="32" name="Left Bracket 31"/>
          <p:cNvSpPr/>
          <p:nvPr/>
        </p:nvSpPr>
        <p:spPr>
          <a:xfrm>
            <a:off x="6284500" y="1230545"/>
            <a:ext cx="199008" cy="3028272"/>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Left Bracket 32"/>
          <p:cNvSpPr/>
          <p:nvPr/>
        </p:nvSpPr>
        <p:spPr>
          <a:xfrm flipH="1">
            <a:off x="8394545" y="1230545"/>
            <a:ext cx="136200" cy="3044811"/>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Rectangle 33"/>
          <p:cNvSpPr/>
          <p:nvPr/>
        </p:nvSpPr>
        <p:spPr bwMode="auto">
          <a:xfrm>
            <a:off x="7638700" y="1230545"/>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1</a:t>
            </a:r>
          </a:p>
        </p:txBody>
      </p:sp>
      <p:sp>
        <p:nvSpPr>
          <p:cNvPr id="35" name="TextBox 34"/>
          <p:cNvSpPr txBox="1"/>
          <p:nvPr/>
        </p:nvSpPr>
        <p:spPr>
          <a:xfrm>
            <a:off x="7334460" y="2509406"/>
            <a:ext cx="304240"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43" name="Rectangle 42"/>
          <p:cNvSpPr/>
          <p:nvPr/>
        </p:nvSpPr>
        <p:spPr>
          <a:xfrm>
            <a:off x="7638700" y="1210817"/>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6574826" y="1210817"/>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4034826" y="1210817"/>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3159132"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919698"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1796603"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638700" y="2148766"/>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6574826" y="2148766"/>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4034826" y="2148766"/>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3159132"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919698"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796603"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7638700" y="3169001"/>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6574826" y="3169001"/>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4034826" y="3169001"/>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3159132"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919698"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1796603"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7638700" y="33819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6574826" y="33819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4034826" y="3381949"/>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3159132"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919698"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1796603"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7638700" y="35851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6574826" y="35851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4034826" y="3585149"/>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3159132"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919698"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1796603"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7638700" y="4053364"/>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6574826" y="4053364"/>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034826" y="4053364"/>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3159132"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919698"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1796603"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7" name="Group 96"/>
          <p:cNvGrpSpPr/>
          <p:nvPr/>
        </p:nvGrpSpPr>
        <p:grpSpPr>
          <a:xfrm>
            <a:off x="50533" y="1179753"/>
            <a:ext cx="743375" cy="3048000"/>
            <a:chOff x="71289" y="1600200"/>
            <a:chExt cx="743375" cy="3048000"/>
          </a:xfrm>
        </p:grpSpPr>
        <p:sp>
          <p:nvSpPr>
            <p:cNvPr id="98" name="Left Brace 97"/>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TextBox 98"/>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00" name="Group 99"/>
          <p:cNvGrpSpPr/>
          <p:nvPr/>
        </p:nvGrpSpPr>
        <p:grpSpPr>
          <a:xfrm rot="5400000">
            <a:off x="1429523" y="-67634"/>
            <a:ext cx="680845" cy="1752600"/>
            <a:chOff x="133819" y="1600200"/>
            <a:chExt cx="680845" cy="3048000"/>
          </a:xfrm>
        </p:grpSpPr>
        <p:sp>
          <p:nvSpPr>
            <p:cNvPr id="101" name="Left Brace 10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TextBox 101"/>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graphicFrame>
        <p:nvGraphicFramePr>
          <p:cNvPr id="4" name="Object 3"/>
          <p:cNvGraphicFramePr>
            <a:graphicFrameLocks noChangeAspect="1"/>
          </p:cNvGraphicFramePr>
          <p:nvPr>
            <p:extLst>
              <p:ext uri="{D42A27DB-BD31-4B8C-83A1-F6EECF244321}">
                <p14:modId xmlns:p14="http://schemas.microsoft.com/office/powerpoint/2010/main" val="1641181819"/>
              </p:ext>
            </p:extLst>
          </p:nvPr>
        </p:nvGraphicFramePr>
        <p:xfrm>
          <a:off x="6251575" y="5653088"/>
          <a:ext cx="1960563" cy="720725"/>
        </p:xfrm>
        <a:graphic>
          <a:graphicData uri="http://schemas.openxmlformats.org/presentationml/2006/ole">
            <mc:AlternateContent xmlns:mc="http://schemas.openxmlformats.org/markup-compatibility/2006">
              <mc:Choice xmlns:v="urn:schemas-microsoft-com:vml" Requires="v">
                <p:oleObj spid="_x0000_s77903" name="Equation" r:id="rId4" imgW="1244600" imgH="457200" progId="Equation.3">
                  <p:embed/>
                </p:oleObj>
              </mc:Choice>
              <mc:Fallback>
                <p:oleObj name="Equation" r:id="rId4" imgW="1244600" imgH="457200" progId="Equation.3">
                  <p:embed/>
                  <p:pic>
                    <p:nvPicPr>
                      <p:cNvPr id="0" name=""/>
                      <p:cNvPicPr/>
                      <p:nvPr/>
                    </p:nvPicPr>
                    <p:blipFill>
                      <a:blip r:embed="rId5"/>
                      <a:stretch>
                        <a:fillRect/>
                      </a:stretch>
                    </p:blipFill>
                    <p:spPr>
                      <a:xfrm>
                        <a:off x="6251575" y="5653088"/>
                        <a:ext cx="1960563" cy="720725"/>
                      </a:xfrm>
                      <a:prstGeom prst="rect">
                        <a:avLst/>
                      </a:prstGeom>
                    </p:spPr>
                  </p:pic>
                </p:oleObj>
              </mc:Fallback>
            </mc:AlternateContent>
          </a:graphicData>
        </a:graphic>
      </p:graphicFrame>
    </p:spTree>
    <p:extLst>
      <p:ext uri="{BB962C8B-B14F-4D97-AF65-F5344CB8AC3E}">
        <p14:creationId xmlns:p14="http://schemas.microsoft.com/office/powerpoint/2010/main" val="8810382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500"/>
                                        <p:tgtEl>
                                          <p:spTgt spid="5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par>
                          <p:cTn id="63" fill="hold">
                            <p:stCondLst>
                              <p:cond delay="2000"/>
                            </p:stCondLst>
                            <p:childTnLst>
                              <p:par>
                                <p:cTn id="64" presetID="10" presetClass="entr" presetSubtype="0" fill="hold"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par>
                          <p:cTn id="67" fill="hold">
                            <p:stCondLst>
                              <p:cond delay="2500"/>
                            </p:stCondLst>
                            <p:childTnLst>
                              <p:par>
                                <p:cTn id="68" presetID="10" presetClass="entr" presetSubtype="0" fill="hold" grpId="0" nodeType="after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fade">
                                      <p:cBhvr>
                                        <p:cTn id="70" dur="500"/>
                                        <p:tgtEl>
                                          <p:spTgt spid="6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fade">
                                      <p:cBhvr>
                                        <p:cTn id="73" dur="500"/>
                                        <p:tgtEl>
                                          <p:spTgt spid="6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3"/>
                                        </p:tgtEl>
                                        <p:attrNameLst>
                                          <p:attrName>style.visibility</p:attrName>
                                        </p:attrNameLst>
                                      </p:cBhvr>
                                      <p:to>
                                        <p:strVal val="visible"/>
                                      </p:to>
                                    </p:set>
                                    <p:animEffect transition="in" filter="fade">
                                      <p:cBhvr>
                                        <p:cTn id="76" dur="500"/>
                                        <p:tgtEl>
                                          <p:spTgt spid="6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fade">
                                      <p:cBhvr>
                                        <p:cTn id="79" dur="500"/>
                                        <p:tgtEl>
                                          <p:spTgt spid="6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500"/>
                                        <p:tgtEl>
                                          <p:spTgt spid="6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fade">
                                      <p:cBhvr>
                                        <p:cTn id="85" dur="500"/>
                                        <p:tgtEl>
                                          <p:spTgt spid="66"/>
                                        </p:tgtEl>
                                      </p:cBhvr>
                                    </p:animEffect>
                                  </p:childTnLst>
                                </p:cTn>
                              </p:par>
                            </p:childTnLst>
                          </p:cTn>
                        </p:par>
                        <p:par>
                          <p:cTn id="86" fill="hold">
                            <p:stCondLst>
                              <p:cond delay="3000"/>
                            </p:stCondLst>
                            <p:childTnLst>
                              <p:par>
                                <p:cTn id="87" presetID="10" presetClass="entr" presetSubtype="0" fill="hold" nodeType="after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fade">
                                      <p:cBhvr>
                                        <p:cTn id="89" dur="500"/>
                                        <p:tgtEl>
                                          <p:spTgt spid="12"/>
                                        </p:tgtEl>
                                      </p:cBhvr>
                                    </p:animEffect>
                                  </p:childTnLst>
                                </p:cTn>
                              </p:par>
                              <p:par>
                                <p:cTn id="90" presetID="10" presetClass="entr" presetSubtype="0" fill="hold" nodeType="with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fade">
                                      <p:cBhvr>
                                        <p:cTn id="92" dur="500"/>
                                        <p:tgtEl>
                                          <p:spTgt spid="14"/>
                                        </p:tgtEl>
                                      </p:cBhvr>
                                    </p:animEffect>
                                  </p:childTnLst>
                                </p:cTn>
                              </p:par>
                              <p:par>
                                <p:cTn id="93" presetID="10"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fade">
                                      <p:cBhvr>
                                        <p:cTn id="95" dur="500"/>
                                        <p:tgtEl>
                                          <p:spTgt spid="13"/>
                                        </p:tgtEl>
                                      </p:cBhvr>
                                    </p:animEffect>
                                  </p:childTnLst>
                                </p:cTn>
                              </p:par>
                            </p:childTnLst>
                          </p:cTn>
                        </p:par>
                        <p:par>
                          <p:cTn id="96" fill="hold">
                            <p:stCondLst>
                              <p:cond delay="3500"/>
                            </p:stCondLst>
                            <p:childTnLst>
                              <p:par>
                                <p:cTn id="97" presetID="10" presetClass="entr" presetSubtype="0" fill="hold" grpId="0" nodeType="after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fade">
                                      <p:cBhvr>
                                        <p:cTn id="99" dur="500"/>
                                        <p:tgtEl>
                                          <p:spTgt spid="6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8"/>
                                        </p:tgtEl>
                                        <p:attrNameLst>
                                          <p:attrName>style.visibility</p:attrName>
                                        </p:attrNameLst>
                                      </p:cBhvr>
                                      <p:to>
                                        <p:strVal val="visible"/>
                                      </p:to>
                                    </p:set>
                                    <p:animEffect transition="in" filter="fade">
                                      <p:cBhvr>
                                        <p:cTn id="102" dur="500"/>
                                        <p:tgtEl>
                                          <p:spTgt spid="6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fade">
                                      <p:cBhvr>
                                        <p:cTn id="105" dur="500"/>
                                        <p:tgtEl>
                                          <p:spTgt spid="6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0"/>
                                        </p:tgtEl>
                                        <p:attrNameLst>
                                          <p:attrName>style.visibility</p:attrName>
                                        </p:attrNameLst>
                                      </p:cBhvr>
                                      <p:to>
                                        <p:strVal val="visible"/>
                                      </p:to>
                                    </p:set>
                                    <p:animEffect transition="in" filter="fade">
                                      <p:cBhvr>
                                        <p:cTn id="108" dur="500"/>
                                        <p:tgtEl>
                                          <p:spTgt spid="7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1"/>
                                        </p:tgtEl>
                                        <p:attrNameLst>
                                          <p:attrName>style.visibility</p:attrName>
                                        </p:attrNameLst>
                                      </p:cBhvr>
                                      <p:to>
                                        <p:strVal val="visible"/>
                                      </p:to>
                                    </p:set>
                                    <p:animEffect transition="in" filter="fade">
                                      <p:cBhvr>
                                        <p:cTn id="111" dur="500"/>
                                        <p:tgtEl>
                                          <p:spTgt spid="7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2"/>
                                        </p:tgtEl>
                                        <p:attrNameLst>
                                          <p:attrName>style.visibility</p:attrName>
                                        </p:attrNameLst>
                                      </p:cBhvr>
                                      <p:to>
                                        <p:strVal val="visible"/>
                                      </p:to>
                                    </p:set>
                                    <p:animEffect transition="in" filter="fade">
                                      <p:cBhvr>
                                        <p:cTn id="114" dur="500"/>
                                        <p:tgtEl>
                                          <p:spTgt spid="7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fade">
                                      <p:cBhvr>
                                        <p:cTn id="117" dur="500"/>
                                        <p:tgtEl>
                                          <p:spTgt spid="8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86"/>
                                        </p:tgtEl>
                                        <p:attrNameLst>
                                          <p:attrName>style.visibility</p:attrName>
                                        </p:attrNameLst>
                                      </p:cBhvr>
                                      <p:to>
                                        <p:strVal val="visible"/>
                                      </p:to>
                                    </p:set>
                                    <p:animEffect transition="in" filter="fade">
                                      <p:cBhvr>
                                        <p:cTn id="120" dur="500"/>
                                        <p:tgtEl>
                                          <p:spTgt spid="8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7"/>
                                        </p:tgtEl>
                                        <p:attrNameLst>
                                          <p:attrName>style.visibility</p:attrName>
                                        </p:attrNameLst>
                                      </p:cBhvr>
                                      <p:to>
                                        <p:strVal val="visible"/>
                                      </p:to>
                                    </p:set>
                                    <p:animEffect transition="in" filter="fade">
                                      <p:cBhvr>
                                        <p:cTn id="123" dur="500"/>
                                        <p:tgtEl>
                                          <p:spTgt spid="8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88"/>
                                        </p:tgtEl>
                                        <p:attrNameLst>
                                          <p:attrName>style.visibility</p:attrName>
                                        </p:attrNameLst>
                                      </p:cBhvr>
                                      <p:to>
                                        <p:strVal val="visible"/>
                                      </p:to>
                                    </p:set>
                                    <p:animEffect transition="in" filter="fade">
                                      <p:cBhvr>
                                        <p:cTn id="126" dur="500"/>
                                        <p:tgtEl>
                                          <p:spTgt spid="88"/>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89"/>
                                        </p:tgtEl>
                                        <p:attrNameLst>
                                          <p:attrName>style.visibility</p:attrName>
                                        </p:attrNameLst>
                                      </p:cBhvr>
                                      <p:to>
                                        <p:strVal val="visible"/>
                                      </p:to>
                                    </p:set>
                                    <p:animEffect transition="in" filter="fade">
                                      <p:cBhvr>
                                        <p:cTn id="129" dur="500"/>
                                        <p:tgtEl>
                                          <p:spTgt spid="89"/>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0"/>
                                        </p:tgtEl>
                                        <p:attrNameLst>
                                          <p:attrName>style.visibility</p:attrName>
                                        </p:attrNameLst>
                                      </p:cBhvr>
                                      <p:to>
                                        <p:strVal val="visible"/>
                                      </p:to>
                                    </p:set>
                                    <p:animEffect transition="in" filter="fade">
                                      <p:cBhvr>
                                        <p:cTn id="132" dur="500"/>
                                        <p:tgtEl>
                                          <p:spTgt spid="90"/>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91"/>
                                        </p:tgtEl>
                                        <p:attrNameLst>
                                          <p:attrName>style.visibility</p:attrName>
                                        </p:attrNameLst>
                                      </p:cBhvr>
                                      <p:to>
                                        <p:strVal val="visible"/>
                                      </p:to>
                                    </p:set>
                                    <p:animEffect transition="in" filter="fade">
                                      <p:cBhvr>
                                        <p:cTn id="135" dur="500"/>
                                        <p:tgtEl>
                                          <p:spTgt spid="9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92"/>
                                        </p:tgtEl>
                                        <p:attrNameLst>
                                          <p:attrName>style.visibility</p:attrName>
                                        </p:attrNameLst>
                                      </p:cBhvr>
                                      <p:to>
                                        <p:strVal val="visible"/>
                                      </p:to>
                                    </p:set>
                                    <p:animEffect transition="in" filter="fade">
                                      <p:cBhvr>
                                        <p:cTn id="138" dur="500"/>
                                        <p:tgtEl>
                                          <p:spTgt spid="92"/>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93"/>
                                        </p:tgtEl>
                                        <p:attrNameLst>
                                          <p:attrName>style.visibility</p:attrName>
                                        </p:attrNameLst>
                                      </p:cBhvr>
                                      <p:to>
                                        <p:strVal val="visible"/>
                                      </p:to>
                                    </p:set>
                                    <p:animEffect transition="in" filter="fade">
                                      <p:cBhvr>
                                        <p:cTn id="141" dur="500"/>
                                        <p:tgtEl>
                                          <p:spTgt spid="93"/>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94"/>
                                        </p:tgtEl>
                                        <p:attrNameLst>
                                          <p:attrName>style.visibility</p:attrName>
                                        </p:attrNameLst>
                                      </p:cBhvr>
                                      <p:to>
                                        <p:strVal val="visible"/>
                                      </p:to>
                                    </p:set>
                                    <p:animEffect transition="in" filter="fade">
                                      <p:cBhvr>
                                        <p:cTn id="144" dur="500"/>
                                        <p:tgtEl>
                                          <p:spTgt spid="94"/>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95"/>
                                        </p:tgtEl>
                                        <p:attrNameLst>
                                          <p:attrName>style.visibility</p:attrName>
                                        </p:attrNameLst>
                                      </p:cBhvr>
                                      <p:to>
                                        <p:strVal val="visible"/>
                                      </p:to>
                                    </p:set>
                                    <p:animEffect transition="in" filter="fade">
                                      <p:cBhvr>
                                        <p:cTn id="147" dur="500"/>
                                        <p:tgtEl>
                                          <p:spTgt spid="95"/>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96"/>
                                        </p:tgtEl>
                                        <p:attrNameLst>
                                          <p:attrName>style.visibility</p:attrName>
                                        </p:attrNameLst>
                                      </p:cBhvr>
                                      <p:to>
                                        <p:strVal val="visible"/>
                                      </p:to>
                                    </p:set>
                                    <p:animEffect transition="in" filter="fade">
                                      <p:cBhvr>
                                        <p:cTn id="150" dur="500"/>
                                        <p:tgtEl>
                                          <p:spTgt spid="96"/>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3">
                                            <p:txEl>
                                              <p:pRg st="3" end="3"/>
                                            </p:txEl>
                                          </p:spTgt>
                                        </p:tgtEl>
                                        <p:attrNameLst>
                                          <p:attrName>style.visibility</p:attrName>
                                        </p:attrNameLst>
                                      </p:cBhvr>
                                      <p:to>
                                        <p:strVal val="visible"/>
                                      </p:to>
                                    </p:set>
                                    <p:animEffect transition="in" filter="fade">
                                      <p:cBhvr>
                                        <p:cTn id="155" dur="500"/>
                                        <p:tgtEl>
                                          <p:spTgt spid="3">
                                            <p:txEl>
                                              <p:pRg st="3" end="3"/>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3">
                                            <p:txEl>
                                              <p:pRg st="4" end="4"/>
                                            </p:txEl>
                                          </p:spTgt>
                                        </p:tgtEl>
                                        <p:attrNameLst>
                                          <p:attrName>style.visibility</p:attrName>
                                        </p:attrNameLst>
                                      </p:cBhvr>
                                      <p:to>
                                        <p:strVal val="visible"/>
                                      </p:to>
                                    </p:set>
                                    <p:animEffect transition="in" filter="fade">
                                      <p:cBhvr>
                                        <p:cTn id="160" dur="500"/>
                                        <p:tgtEl>
                                          <p:spTgt spid="3">
                                            <p:txEl>
                                              <p:pRg st="4" end="4"/>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3">
                                            <p:txEl>
                                              <p:pRg st="5" end="5"/>
                                            </p:txEl>
                                          </p:spTgt>
                                        </p:tgtEl>
                                        <p:attrNameLst>
                                          <p:attrName>style.visibility</p:attrName>
                                        </p:attrNameLst>
                                      </p:cBhvr>
                                      <p:to>
                                        <p:strVal val="visible"/>
                                      </p:to>
                                    </p:set>
                                    <p:animEffect transition="in" filter="fade">
                                      <p:cBhvr>
                                        <p:cTn id="165" dur="500"/>
                                        <p:tgtEl>
                                          <p:spTgt spid="3">
                                            <p:txEl>
                                              <p:pRg st="5" end="5"/>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0" nodeType="clickEffect">
                                  <p:stCondLst>
                                    <p:cond delay="0"/>
                                  </p:stCondLst>
                                  <p:childTnLst>
                                    <p:set>
                                      <p:cBhvr>
                                        <p:cTn id="169" dur="1" fill="hold">
                                          <p:stCondLst>
                                            <p:cond delay="0"/>
                                          </p:stCondLst>
                                        </p:cTn>
                                        <p:tgtEl>
                                          <p:spTgt spid="17">
                                            <p:bg/>
                                          </p:spTgt>
                                        </p:tgtEl>
                                        <p:attrNameLst>
                                          <p:attrName>style.visibility</p:attrName>
                                        </p:attrNameLst>
                                      </p:cBhvr>
                                      <p:to>
                                        <p:strVal val="visible"/>
                                      </p:to>
                                    </p:set>
                                    <p:animEffect transition="in" filter="fade">
                                      <p:cBhvr>
                                        <p:cTn id="170" dur="500"/>
                                        <p:tgtEl>
                                          <p:spTgt spid="17">
                                            <p:bg/>
                                          </p:spTgt>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7">
                                            <p:txEl>
                                              <p:pRg st="0" end="0"/>
                                            </p:txEl>
                                          </p:spTgt>
                                        </p:tgtEl>
                                        <p:attrNameLst>
                                          <p:attrName>style.visibility</p:attrName>
                                        </p:attrNameLst>
                                      </p:cBhvr>
                                      <p:to>
                                        <p:strVal val="visible"/>
                                      </p:to>
                                    </p:set>
                                    <p:animEffect transition="in" filter="fade">
                                      <p:cBhvr>
                                        <p:cTn id="173" dur="500"/>
                                        <p:tgtEl>
                                          <p:spTgt spid="17">
                                            <p:txEl>
                                              <p:pRg st="0" end="0"/>
                                            </p:txEl>
                                          </p:spTgt>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7">
                                            <p:txEl>
                                              <p:pRg st="1" end="1"/>
                                            </p:txEl>
                                          </p:spTgt>
                                        </p:tgtEl>
                                        <p:attrNameLst>
                                          <p:attrName>style.visibility</p:attrName>
                                        </p:attrNameLst>
                                      </p:cBhvr>
                                      <p:to>
                                        <p:strVal val="visible"/>
                                      </p:to>
                                    </p:set>
                                    <p:animEffect transition="in" filter="fade">
                                      <p:cBhvr>
                                        <p:cTn id="176" dur="500"/>
                                        <p:tgtEl>
                                          <p:spTgt spid="17">
                                            <p:txEl>
                                              <p:pRg st="1" end="1"/>
                                            </p:txEl>
                                          </p:spTgt>
                                        </p:tgtEl>
                                      </p:cBhvr>
                                    </p:animEffect>
                                  </p:childTnLst>
                                </p:cTn>
                              </p:par>
                              <p:par>
                                <p:cTn id="177" presetID="10" presetClass="entr" presetSubtype="0" fill="hold" nodeType="withEffect">
                                  <p:stCondLst>
                                    <p:cond delay="0"/>
                                  </p:stCondLst>
                                  <p:childTnLst>
                                    <p:set>
                                      <p:cBhvr>
                                        <p:cTn id="178" dur="1" fill="hold">
                                          <p:stCondLst>
                                            <p:cond delay="0"/>
                                          </p:stCondLst>
                                        </p:cTn>
                                        <p:tgtEl>
                                          <p:spTgt spid="4"/>
                                        </p:tgtEl>
                                        <p:attrNameLst>
                                          <p:attrName>style.visibility</p:attrName>
                                        </p:attrNameLst>
                                      </p:cBhvr>
                                      <p:to>
                                        <p:strVal val="visible"/>
                                      </p:to>
                                    </p:set>
                                    <p:animEffect transition="in" filter="fade">
                                      <p:cBhvr>
                                        <p:cTn id="17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build="p" animBg="1"/>
      <p:bldP spid="43"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1" y="4262764"/>
            <a:ext cx="558749"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Content Placeholder 1"/>
          <p:cNvSpPr txBox="1">
            <a:spLocks/>
          </p:cNvSpPr>
          <p:nvPr/>
        </p:nvSpPr>
        <p:spPr>
          <a:xfrm>
            <a:off x="114300" y="1143000"/>
            <a:ext cx="3200400" cy="489252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t>What happens if we replace the code in our previous sketch with a random linear code?</a:t>
            </a:r>
          </a:p>
          <a:p>
            <a:endParaRPr lang="en-US" sz="1600" dirty="0" smtClean="0"/>
          </a:p>
          <a:p>
            <a:endParaRPr lang="en-US" sz="1600" dirty="0" smtClean="0"/>
          </a:p>
          <a:p>
            <a:pPr marL="0" indent="0">
              <a:buFont typeface="Arial"/>
              <a:buNone/>
            </a:pPr>
            <a:r>
              <a:rPr lang="en-US" sz="2000" dirty="0" smtClean="0"/>
              <a:t>Issues:</a:t>
            </a:r>
          </a:p>
          <a:p>
            <a:r>
              <a:rPr lang="en-US" sz="1600" dirty="0" smtClean="0">
                <a:cs typeface="Calibri"/>
              </a:rPr>
              <a:t>Creating/finding a pseudorandom key? </a:t>
            </a:r>
            <a:br>
              <a:rPr lang="en-US" sz="1600" dirty="0" smtClean="0">
                <a:cs typeface="Calibri"/>
              </a:rPr>
            </a:br>
            <a:endParaRPr lang="en-US" sz="1600" dirty="0" smtClean="0">
              <a:cs typeface="Calibri"/>
            </a:endParaRPr>
          </a:p>
          <a:p>
            <a:pPr marL="0" indent="0">
              <a:buFont typeface="Arial"/>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p>
          <a:p>
            <a:endParaRPr lang="en-US" sz="1600" dirty="0" smtClean="0">
              <a:cs typeface="Calibri"/>
            </a:endParaRPr>
          </a:p>
          <a:p>
            <a:r>
              <a:rPr lang="en-US" sz="1600" dirty="0" smtClean="0">
                <a:cs typeface="Calibri"/>
              </a:rPr>
              <a:t>Finding efficient decoding algorithm for small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dirty="0" smtClean="0">
                <a:cs typeface="Calibri"/>
              </a:rPr>
              <a:t>.</a:t>
            </a:r>
          </a:p>
          <a:p>
            <a:endParaRPr lang="en-US" sz="1600" dirty="0" smtClean="0">
              <a:cs typeface="Calibri"/>
            </a:endParaRPr>
          </a:p>
          <a:p>
            <a:pPr marL="0" indent="0">
              <a:buFont typeface="Arial"/>
              <a:buNone/>
            </a:pPr>
            <a:r>
              <a:rPr lang="en-US" sz="1600" b="1" dirty="0" smtClean="0">
                <a:cs typeface="Calibri"/>
              </a:rPr>
              <a:t>Trial and error inversion</a:t>
            </a:r>
            <a:r>
              <a:rPr lang="en-US" sz="1600" dirty="0" smtClean="0">
                <a:cs typeface="Calibri"/>
              </a:rPr>
              <a:t> </a:t>
            </a:r>
          </a:p>
          <a:p>
            <a:pPr marL="0" indent="0">
              <a:buFont typeface="Arial"/>
              <a:buNone/>
            </a:pPr>
            <a:endParaRPr lang="en-US" sz="1600" dirty="0" smtClean="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Tree>
    <p:extLst>
      <p:ext uri="{BB962C8B-B14F-4D97-AF65-F5344CB8AC3E}">
        <p14:creationId xmlns:p14="http://schemas.microsoft.com/office/powerpoint/2010/main" val="32554177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9" end="9"/>
                                            </p:txEl>
                                          </p:spTgt>
                                        </p:tgtEl>
                                        <p:attrNameLst>
                                          <p:attrName>style.visibility</p:attrName>
                                        </p:attrNameLst>
                                      </p:cBhvr>
                                      <p:to>
                                        <p:strVal val="visible"/>
                                      </p:to>
                                    </p:set>
                                    <p:animEffect transition="in" filter="fade">
                                      <p:cBhvr>
                                        <p:cTn id="7" dur="500"/>
                                        <p:tgtEl>
                                          <p:spTgt spid="4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787588"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100" name="TextBox 99"/>
          <p:cNvSpPr txBox="1"/>
          <p:nvPr/>
        </p:nvSpPr>
        <p:spPr>
          <a:xfrm>
            <a:off x="3931920" y="1101494"/>
            <a:ext cx="1962008" cy="369332"/>
          </a:xfrm>
          <a:prstGeom prst="rect">
            <a:avLst/>
          </a:prstGeom>
          <a:noFill/>
        </p:spPr>
        <p:txBody>
          <a:bodyPr wrap="none" rtlCol="0">
            <a:spAutoFit/>
          </a:bodyPr>
          <a:lstStyle/>
          <a:p>
            <a:r>
              <a:rPr lang="en-US" dirty="0" smtClean="0"/>
              <a:t>Code Offset Sketch</a:t>
            </a:r>
            <a:endParaRPr lang="en-US" dirty="0"/>
          </a:p>
        </p:txBody>
      </p:sp>
      <p:cxnSp>
        <p:nvCxnSpPr>
          <p:cNvPr id="6" name="Straight Arrow Connector 5"/>
          <p:cNvCxnSpPr>
            <a:stCxn id="14" idx="3"/>
            <a:endCxn id="11" idx="7"/>
          </p:cNvCxnSpPr>
          <p:nvPr/>
        </p:nvCxnSpPr>
        <p:spPr bwMode="auto">
          <a:xfrm flipH="1">
            <a:off x="4995845"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 name="Straight Arrow Connector 7"/>
          <p:cNvCxnSpPr>
            <a:stCxn id="11" idx="6"/>
            <a:endCxn id="15" idx="3"/>
          </p:cNvCxnSpPr>
          <p:nvPr/>
        </p:nvCxnSpPr>
        <p:spPr bwMode="auto">
          <a:xfrm flipV="1">
            <a:off x="5014867" y="2806176"/>
            <a:ext cx="1764363" cy="931763"/>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84978"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56818"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60208" y="2695309"/>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6208239" y="3021171"/>
            <a:ext cx="1421868" cy="369332"/>
          </a:xfrm>
          <a:prstGeom prst="rect">
            <a:avLst/>
          </a:prstGeom>
          <a:noFill/>
        </p:spPr>
        <p:txBody>
          <a:bodyPr wrap="square" rtlCol="0">
            <a:spAutoFit/>
          </a:bodyPr>
          <a:lstStyle/>
          <a:p>
            <a:r>
              <a:rPr lang="en-US" i="1" dirty="0" smtClean="0">
                <a:latin typeface="Times New Roman"/>
                <a:cs typeface="Times New Roman"/>
              </a:rPr>
              <a:t>p</a:t>
            </a:r>
            <a:r>
              <a:rPr lang="en-US" sz="1800" dirty="0" smtClean="0">
                <a:sym typeface="Symbol"/>
              </a:rPr>
              <a:t>  </a:t>
            </a:r>
            <a:r>
              <a:rPr lang="en-US" i="1" dirty="0">
                <a:latin typeface="Times New Roman"/>
                <a:cs typeface="Times New Roman"/>
              </a:rPr>
              <a:t>w</a:t>
            </a:r>
            <a:r>
              <a:rPr lang="en-US" i="1" baseline="-25000" dirty="0">
                <a:latin typeface="Times New Roman"/>
                <a:cs typeface="Times New Roman"/>
              </a:rPr>
              <a:t>1</a:t>
            </a:r>
            <a:endParaRPr lang="en-US" sz="1800" i="1" dirty="0">
              <a:latin typeface="Times New Roman"/>
              <a:cs typeface="Times New Roman"/>
            </a:endParaRPr>
          </a:p>
        </p:txBody>
      </p:sp>
      <p:sp>
        <p:nvSpPr>
          <p:cNvPr id="25" name="TextBox 24"/>
          <p:cNvSpPr txBox="1"/>
          <p:nvPr/>
        </p:nvSpPr>
        <p:spPr>
          <a:xfrm>
            <a:off x="4123795" y="3883985"/>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27" name="TextBox 26"/>
          <p:cNvSpPr txBox="1"/>
          <p:nvPr/>
        </p:nvSpPr>
        <p:spPr>
          <a:xfrm>
            <a:off x="4607242"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sp>
        <p:nvSpPr>
          <p:cNvPr id="26" name="Content Placeholder 1"/>
          <p:cNvSpPr>
            <a:spLocks noGrp="1"/>
          </p:cNvSpPr>
          <p:nvPr>
            <p:ph idx="1"/>
          </p:nvPr>
        </p:nvSpPr>
        <p:spPr>
          <a:xfrm>
            <a:off x="152400" y="1143000"/>
            <a:ext cx="3200400" cy="4419600"/>
          </a:xfrm>
        </p:spPr>
        <p:txBody>
          <a:bodyPr/>
          <a:lstStyle/>
          <a:p>
            <a:r>
              <a:rPr lang="en-US" sz="1600" dirty="0" smtClean="0"/>
              <a:t>What happens if we replace the code in our previous sketch with a random linear code?</a:t>
            </a:r>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r>
              <a:rPr lang="en-US" sz="1600" dirty="0">
                <a:cs typeface="Calibri"/>
              </a:rPr>
              <a:t>(can’t use bits of </a:t>
            </a:r>
            <a:r>
              <a:rPr lang="en-US" sz="1600" i="1" dirty="0">
                <a:latin typeface="Times New Roman"/>
                <a:cs typeface="Times New Roman"/>
              </a:rPr>
              <a:t>w</a:t>
            </a:r>
            <a:r>
              <a:rPr lang="en-US" sz="1600" baseline="-25000" dirty="0">
                <a:latin typeface="Times New Roman"/>
                <a:cs typeface="Times New Roman"/>
              </a:rPr>
              <a:t>0</a:t>
            </a:r>
            <a:r>
              <a:rPr lang="en-US" sz="1600" dirty="0">
                <a:cs typeface="Calibri"/>
              </a:rPr>
              <a:t>)</a:t>
            </a:r>
          </a:p>
          <a:p>
            <a:endParaRPr lang="en-US" sz="1600" dirty="0" smtClean="0">
              <a:cs typeface="Calibri"/>
            </a:endParaRPr>
          </a:p>
          <a:p>
            <a:r>
              <a:rPr lang="en-US" sz="1600" dirty="0">
                <a:cs typeface="Calibri"/>
              </a:rPr>
              <a:t>Finding efficient decoding </a:t>
            </a:r>
            <a:r>
              <a:rPr lang="en-US" sz="1600" dirty="0" smtClean="0">
                <a:cs typeface="Calibri"/>
              </a:rPr>
              <a:t>algorithm</a:t>
            </a:r>
          </a:p>
          <a:p>
            <a:endParaRPr lang="en-US" sz="1600" dirty="0">
              <a:cs typeface="Calibri"/>
            </a:endParaRPr>
          </a:p>
          <a:p>
            <a:r>
              <a:rPr lang="en-US" sz="1600" dirty="0" smtClean="0">
                <a:cs typeface="Calibri"/>
              </a:rPr>
              <a:t>Proving </a:t>
            </a:r>
            <a:r>
              <a:rPr lang="en-US" sz="1600" dirty="0">
                <a:cs typeface="Calibri"/>
              </a:rPr>
              <a:t>security for different </a:t>
            </a:r>
            <a:r>
              <a:rPr lang="en-US" sz="1600" dirty="0" smtClean="0">
                <a:cs typeface="Calibri"/>
              </a:rPr>
              <a:t>source distributions </a:t>
            </a:r>
            <a:r>
              <a:rPr lang="en-US" sz="1600" i="1" dirty="0">
                <a:latin typeface="Times New Roman"/>
                <a:cs typeface="Times New Roman"/>
              </a:rPr>
              <a:t>W</a:t>
            </a:r>
            <a:r>
              <a:rPr lang="en-US" sz="1600" baseline="-25000" dirty="0">
                <a:latin typeface="Times New Roman"/>
                <a:cs typeface="Times New Roman"/>
              </a:rPr>
              <a:t>0</a:t>
            </a:r>
            <a:endParaRPr lang="en-US" sz="1400" dirty="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28" name="Rectangle 36"/>
          <p:cNvSpPr>
            <a:spLocks noChangeArrowheads="1"/>
          </p:cNvSpPr>
          <p:nvPr/>
        </p:nvSpPr>
        <p:spPr bwMode="auto">
          <a:xfrm>
            <a:off x="1415222" y="5694212"/>
            <a:ext cx="6149509" cy="8958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We’ll spend the rest of the talk addressing these issues.  </a:t>
            </a:r>
            <a:br>
              <a:rPr lang="en-US" dirty="0" smtClean="0">
                <a:solidFill>
                  <a:srgbClr val="000000"/>
                </a:solidFill>
                <a:latin typeface="Calibri"/>
                <a:cs typeface="Calibri"/>
              </a:rPr>
            </a:br>
            <a:r>
              <a:rPr lang="en-US" dirty="0" smtClean="0">
                <a:solidFill>
                  <a:srgbClr val="000000"/>
                </a:solidFill>
                <a:latin typeface="Calibri"/>
                <a:cs typeface="Calibri"/>
              </a:rPr>
              <a:t>For now, assume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Calibri"/>
                <a:cs typeface="Calibri"/>
              </a:rPr>
              <a:t> is the uniform distribution.</a:t>
            </a:r>
            <a:endParaRPr lang="en-US" dirty="0">
              <a:solidFill>
                <a:srgbClr val="000000"/>
              </a:solidFill>
              <a:latin typeface="Calibri"/>
              <a:cs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703843469"/>
              </p:ext>
            </p:extLst>
          </p:nvPr>
        </p:nvGraphicFramePr>
        <p:xfrm>
          <a:off x="4789183" y="1884821"/>
          <a:ext cx="988483" cy="706059"/>
        </p:xfrm>
        <a:graphic>
          <a:graphicData uri="http://schemas.openxmlformats.org/presentationml/2006/ole">
            <mc:AlternateContent xmlns:mc="http://schemas.openxmlformats.org/markup-compatibility/2006">
              <mc:Choice xmlns:v="urn:schemas-microsoft-com:vml" Requires="v">
                <p:oleObj spid="_x0000_s21759"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4789183" y="1884821"/>
                        <a:ext cx="988483" cy="706059"/>
                      </a:xfrm>
                      <a:prstGeom prst="rect">
                        <a:avLst/>
                      </a:prstGeom>
                    </p:spPr>
                  </p:pic>
                </p:oleObj>
              </mc:Fallback>
            </mc:AlternateContent>
          </a:graphicData>
        </a:graphic>
      </p:graphicFrame>
    </p:spTree>
    <p:extLst>
      <p:ext uri="{BB962C8B-B14F-4D97-AF65-F5344CB8AC3E}">
        <p14:creationId xmlns:p14="http://schemas.microsoft.com/office/powerpoint/2010/main" val="1840043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xEl>
                                              <p:pRg st="2" end="2"/>
                                            </p:txEl>
                                          </p:spTgt>
                                        </p:tgtEl>
                                        <p:attrNameLst>
                                          <p:attrName>style.visibility</p:attrName>
                                        </p:attrNameLst>
                                      </p:cBhvr>
                                      <p:to>
                                        <p:strVal val="visible"/>
                                      </p:to>
                                    </p:set>
                                    <p:animEffect transition="in" filter="fade">
                                      <p:cBhvr>
                                        <p:cTn id="22" dur="500"/>
                                        <p:tgtEl>
                                          <p:spTgt spid="2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xEl>
                                              <p:pRg st="3" end="3"/>
                                            </p:txEl>
                                          </p:spTgt>
                                        </p:tgtEl>
                                        <p:attrNameLst>
                                          <p:attrName>style.visibility</p:attrName>
                                        </p:attrNameLst>
                                      </p:cBhvr>
                                      <p:to>
                                        <p:strVal val="visible"/>
                                      </p:to>
                                    </p:set>
                                    <p:animEffect transition="in" filter="fade">
                                      <p:cBhvr>
                                        <p:cTn id="27" dur="500"/>
                                        <p:tgtEl>
                                          <p:spTgt spid="2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xEl>
                                              <p:pRg st="5" end="5"/>
                                            </p:txEl>
                                          </p:spTgt>
                                        </p:tgtEl>
                                        <p:attrNameLst>
                                          <p:attrName>style.visibility</p:attrName>
                                        </p:attrNameLst>
                                      </p:cBhvr>
                                      <p:to>
                                        <p:strVal val="visible"/>
                                      </p:to>
                                    </p:set>
                                    <p:animEffect transition="in" filter="fade">
                                      <p:cBhvr>
                                        <p:cTn id="32" dur="500"/>
                                        <p:tgtEl>
                                          <p:spTgt spid="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xEl>
                                              <p:pRg st="7" end="7"/>
                                            </p:txEl>
                                          </p:spTgt>
                                        </p:tgtEl>
                                        <p:attrNameLst>
                                          <p:attrName>style.visibility</p:attrName>
                                        </p:attrNameLst>
                                      </p:cBhvr>
                                      <p:to>
                                        <p:strVal val="visible"/>
                                      </p:to>
                                    </p:set>
                                    <p:animEffect transition="in" filter="fade">
                                      <p:cBhvr>
                                        <p:cTn id="37" dur="500"/>
                                        <p:tgtEl>
                                          <p:spTgt spid="2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bg/>
                                          </p:spTgt>
                                        </p:tgtEl>
                                        <p:attrNameLst>
                                          <p:attrName>style.visibility</p:attrName>
                                        </p:attrNameLst>
                                      </p:cBhvr>
                                      <p:to>
                                        <p:strVal val="visible"/>
                                      </p:to>
                                    </p:set>
                                    <p:animEffect transition="in" filter="fade">
                                      <p:cBhvr>
                                        <p:cTn id="42" dur="500"/>
                                        <p:tgtEl>
                                          <p:spTgt spid="28">
                                            <p:bg/>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xEl>
                                              <p:pRg st="0" end="0"/>
                                            </p:txEl>
                                          </p:spTgt>
                                        </p:tgtEl>
                                        <p:attrNameLst>
                                          <p:attrName>style.visibility</p:attrName>
                                        </p:attrNameLst>
                                      </p:cBhvr>
                                      <p:to>
                                        <p:strVal val="visible"/>
                                      </p:to>
                                    </p:set>
                                    <p:animEffect transition="in" filter="fade">
                                      <p:cBhvr>
                                        <p:cTn id="45"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p:bldP spid="26" grpId="0" build="p"/>
      <p:bldP spid="28" grpId="0" build="p"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89" y="-93662"/>
            <a:ext cx="9072711" cy="1143000"/>
          </a:xfrm>
        </p:spPr>
        <p:txBody>
          <a:bodyPr>
            <a:normAutofit fontScale="90000"/>
          </a:bodyPr>
          <a:lstStyle/>
          <a:p>
            <a:r>
              <a:rPr lang="en-US" dirty="0" smtClean="0"/>
              <a:t>Solving Random Linear Equations </a:t>
            </a:r>
            <a:r>
              <a:rPr lang="en-US" dirty="0" smtClean="0">
                <a:latin typeface="Times New Roman"/>
                <a:cs typeface="Times New Roman"/>
              </a:rPr>
              <a:t>(mod </a:t>
            </a:r>
            <a:r>
              <a:rPr lang="en-US" i="1" dirty="0" smtClean="0">
                <a:latin typeface="Times New Roman"/>
                <a:cs typeface="Times New Roman"/>
              </a:rPr>
              <a:t>q</a:t>
            </a:r>
            <a:r>
              <a:rPr lang="en-US" dirty="0" smtClean="0">
                <a:latin typeface="Times New Roman"/>
                <a:cs typeface="Times New Roman"/>
              </a:rPr>
              <a:t>)</a:t>
            </a:r>
            <a:endParaRPr lang="en-US" dirty="0">
              <a:latin typeface="Times New Roman"/>
              <a:cs typeface="Times New Roman"/>
            </a:endParaRPr>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smtClean="0">
                <a:solidFill>
                  <a:schemeClr val="bg1"/>
                </a:solidFill>
              </a:rPr>
              <a:t>Small errors seem to make the problem difficult</a:t>
            </a:r>
          </a:p>
          <a:p>
            <a:pPr lvl="1"/>
            <a:r>
              <a:rPr lang="en-US" dirty="0" smtClean="0">
                <a:solidFill>
                  <a:schemeClr val="bg1"/>
                </a:solidFill>
              </a:rPr>
              <a:t>Syndrome decoding of random linear code is NP-hard</a:t>
            </a:r>
          </a:p>
          <a:p>
            <a:r>
              <a:rPr lang="en-US" dirty="0" smtClean="0">
                <a:solidFill>
                  <a:schemeClr val="bg1"/>
                </a:solidFill>
              </a:rPr>
              <a:t>Recovering </a:t>
            </a:r>
            <a:r>
              <a:rPr lang="en-US" i="1" dirty="0" smtClean="0">
                <a:solidFill>
                  <a:schemeClr val="bg1"/>
                </a:solidFill>
                <a:latin typeface="Times New Roman"/>
                <a:cs typeface="Times New Roman"/>
              </a:rPr>
              <a:t>x</a:t>
            </a:r>
            <a:r>
              <a:rPr lang="en-US" dirty="0" smtClean="0">
                <a:solidFill>
                  <a:schemeClr val="bg1"/>
                </a:solidFill>
              </a:rPr>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136880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500"/>
                                        <p:tgtEl>
                                          <p:spTgt spid="11">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fade">
                                      <p:cBhvr>
                                        <p:cTn id="23" dur="500"/>
                                        <p:tgtEl>
                                          <p:spTgt spid="11">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fade">
                                      <p:cBhvr>
                                        <p:cTn id="26" dur="500"/>
                                        <p:tgtEl>
                                          <p:spTgt spid="11">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animEffect transition="in" filter="fade">
                                      <p:cBhvr>
                                        <p:cTn id="29"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cxnSp>
        <p:nvCxnSpPr>
          <p:cNvPr id="51" name="Elbow Connector 50"/>
          <p:cNvCxnSpPr>
            <a:endCxn id="53" idx="2"/>
          </p:cNvCxnSpPr>
          <p:nvPr/>
        </p:nvCxnSpPr>
        <p:spPr>
          <a:xfrm rot="10800000" flipH="1" flipV="1">
            <a:off x="1492901" y="5118137"/>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2115111" y="5270536"/>
            <a:ext cx="865542" cy="734722"/>
            <a:chOff x="7033939" y="2074428"/>
            <a:chExt cx="332885" cy="749241"/>
          </a:xfrm>
        </p:grpSpPr>
        <p:sp>
          <p:nvSpPr>
            <p:cNvPr id="53" name="Trapezoid 52"/>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4" name="TextBox 53"/>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6" name="Elbow Connector 55"/>
          <p:cNvCxnSpPr/>
          <p:nvPr/>
        </p:nvCxnSpPr>
        <p:spPr>
          <a:xfrm rot="10800000" flipV="1">
            <a:off x="2892243" y="5496221"/>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7" name="Group 56"/>
          <p:cNvGrpSpPr/>
          <p:nvPr/>
        </p:nvGrpSpPr>
        <p:grpSpPr>
          <a:xfrm>
            <a:off x="5407884" y="5361691"/>
            <a:ext cx="526539" cy="734722"/>
            <a:chOff x="7033939" y="2074428"/>
            <a:chExt cx="298883" cy="749241"/>
          </a:xfrm>
        </p:grpSpPr>
        <p:sp>
          <p:nvSpPr>
            <p:cNvPr id="59" name="Trapezoid 58"/>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6" name="TextBox 65"/>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8" name="Straight Arrow Connector 67"/>
          <p:cNvCxnSpPr/>
          <p:nvPr/>
        </p:nvCxnSpPr>
        <p:spPr bwMode="auto">
          <a:xfrm>
            <a:off x="5934423" y="5787339"/>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9" name="Object 68"/>
          <p:cNvGraphicFramePr>
            <a:graphicFrameLocks noChangeAspect="1"/>
          </p:cNvGraphicFramePr>
          <p:nvPr>
            <p:extLst>
              <p:ext uri="{D42A27DB-BD31-4B8C-83A1-F6EECF244321}">
                <p14:modId xmlns:p14="http://schemas.microsoft.com/office/powerpoint/2010/main" val="1042503025"/>
              </p:ext>
            </p:extLst>
          </p:nvPr>
        </p:nvGraphicFramePr>
        <p:xfrm>
          <a:off x="6094413" y="5227712"/>
          <a:ext cx="352425" cy="373063"/>
        </p:xfrm>
        <a:graphic>
          <a:graphicData uri="http://schemas.openxmlformats.org/presentationml/2006/ole">
            <mc:AlternateContent xmlns:mc="http://schemas.openxmlformats.org/markup-compatibility/2006">
              <mc:Choice xmlns:v="urn:schemas-microsoft-com:vml" Requires="v">
                <p:oleObj spid="_x0000_s72085"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6094413" y="5227712"/>
                        <a:ext cx="352425" cy="373063"/>
                      </a:xfrm>
                      <a:prstGeom prst="rect">
                        <a:avLst/>
                      </a:prstGeom>
                    </p:spPr>
                  </p:pic>
                </p:oleObj>
              </mc:Fallback>
            </mc:AlternateContent>
          </a:graphicData>
        </a:graphic>
      </p:graphicFrame>
      <p:cxnSp>
        <p:nvCxnSpPr>
          <p:cNvPr id="10" name="Straight Connector 9"/>
          <p:cNvCxnSpPr/>
          <p:nvPr/>
        </p:nvCxnSpPr>
        <p:spPr>
          <a:xfrm>
            <a:off x="5261311" y="5964505"/>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261311" y="55109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7" name="Content Placeholder 1"/>
          <p:cNvSpPr txBox="1">
            <a:spLocks/>
          </p:cNvSpPr>
          <p:nvPr/>
        </p:nvSpPr>
        <p:spPr>
          <a:xfrm>
            <a:off x="-1" y="679829"/>
            <a:ext cx="3574885" cy="285308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high entropy</a:t>
            </a:r>
          </a:p>
          <a:p>
            <a:r>
              <a:rPr lang="en-US" sz="1700" dirty="0" smtClean="0"/>
              <a:t>Fuzzy Extractors derive reliable keys from noisy data</a:t>
            </a:r>
          </a:p>
          <a:p>
            <a:pPr marL="0" indent="0">
              <a:buFont typeface="Arial"/>
              <a:buNone/>
            </a:pPr>
            <a:r>
              <a:rPr lang="en-US" sz="1200" dirty="0" smtClean="0"/>
              <a:t>         [DodisOstrovskyReyzinSmith04, 08</a:t>
            </a:r>
            <a:r>
              <a:rPr lang="en-US" sz="1200" dirty="0" smtClean="0"/>
              <a:t>]</a:t>
            </a:r>
            <a:endParaRPr lang="en-US" sz="1400" i="1" dirty="0" smtClean="0">
              <a:latin typeface="Arial" charset="0"/>
            </a:endParaRPr>
          </a:p>
          <a:p>
            <a:r>
              <a:rPr lang="en-US" sz="1600" dirty="0">
                <a:cs typeface="Calibri"/>
              </a:rPr>
              <a:t>Correctness: </a:t>
            </a:r>
            <a:r>
              <a:rPr lang="en-US" sz="1600" dirty="0">
                <a:latin typeface="Times New Roman"/>
                <a:cs typeface="Times New Roman"/>
              </a:rPr>
              <a:t>Gen, Rep </a:t>
            </a:r>
            <a:r>
              <a:rPr lang="en-US" sz="1600" dirty="0">
                <a:cs typeface="Calibri"/>
              </a:rPr>
              <a:t>give same key if </a:t>
            </a:r>
            <a:r>
              <a:rPr lang="en-US" sz="1600" i="1" dirty="0">
                <a:latin typeface="Times New Roman"/>
                <a:cs typeface="Times New Roman"/>
              </a:rPr>
              <a:t>d</a:t>
            </a:r>
            <a:r>
              <a:rPr lang="en-US" sz="1600" dirty="0">
                <a:latin typeface="Times New Roman"/>
                <a:cs typeface="Times New Roman"/>
              </a:rPr>
              <a:t>(</a:t>
            </a:r>
            <a:r>
              <a:rPr lang="en-US" sz="1600" i="1" dirty="0">
                <a:latin typeface="Times New Roman"/>
                <a:cs typeface="Times New Roman"/>
              </a:rPr>
              <a:t>w</a:t>
            </a:r>
            <a:r>
              <a:rPr lang="en-US" sz="1600" baseline="-25000" dirty="0">
                <a:latin typeface="Times New Roman"/>
                <a:cs typeface="Times New Roman"/>
              </a:rPr>
              <a:t>0</a:t>
            </a:r>
            <a:r>
              <a:rPr lang="en-US" sz="1600" dirty="0">
                <a:latin typeface="Times New Roman"/>
                <a:cs typeface="Times New Roman"/>
              </a:rPr>
              <a:t>, </a:t>
            </a:r>
            <a:r>
              <a:rPr lang="en-US" sz="1600" i="1" dirty="0">
                <a:latin typeface="Times New Roman"/>
                <a:cs typeface="Times New Roman"/>
              </a:rPr>
              <a:t>w</a:t>
            </a:r>
            <a:r>
              <a:rPr lang="en-US" sz="1600" baseline="-25000" dirty="0">
                <a:latin typeface="Times New Roman"/>
                <a:cs typeface="Times New Roman"/>
              </a:rPr>
              <a:t>1</a:t>
            </a:r>
            <a:r>
              <a:rPr lang="en-US" sz="1600" dirty="0">
                <a:latin typeface="Times New Roman"/>
                <a:cs typeface="Times New Roman"/>
              </a:rPr>
              <a:t>) &lt; </a:t>
            </a:r>
            <a:r>
              <a:rPr lang="en-US" sz="1600" i="1" dirty="0" err="1" smtClean="0">
                <a:latin typeface="Times New Roman"/>
                <a:cs typeface="Times New Roman"/>
              </a:rPr>
              <a:t>d</a:t>
            </a:r>
            <a:r>
              <a:rPr lang="en-US" sz="1600" i="1" baseline="-25000" dirty="0" err="1" smtClean="0">
                <a:latin typeface="Times New Roman"/>
                <a:cs typeface="Times New Roman"/>
              </a:rPr>
              <a:t>max</a:t>
            </a:r>
            <a:endParaRPr lang="en-US" sz="1600" dirty="0" smtClean="0">
              <a:latin typeface="Calibri"/>
              <a:cs typeface="Calibri"/>
            </a:endParaRPr>
          </a:p>
          <a:p>
            <a:r>
              <a:rPr lang="en-US" sz="1600" dirty="0" smtClean="0">
                <a:latin typeface="Calibri"/>
                <a:cs typeface="Calibri"/>
              </a:rPr>
              <a:t>Security</a:t>
            </a:r>
            <a:r>
              <a:rPr lang="en-US" sz="1600" dirty="0" smtClean="0">
                <a:latin typeface="Calibri"/>
                <a:cs typeface="Calibri"/>
              </a:rPr>
              <a:t>: </a:t>
            </a:r>
            <a:r>
              <a:rPr lang="en-US" sz="1600" dirty="0" smtClean="0">
                <a:latin typeface="Times New Roman"/>
                <a:cs typeface="Times New Roman"/>
              </a:rPr>
              <a:t>(</a:t>
            </a:r>
            <a:r>
              <a:rPr lang="en-US" sz="1600" i="1" dirty="0" smtClean="0">
                <a:latin typeface="Times New Roman"/>
                <a:cs typeface="Times New Roman"/>
              </a:rPr>
              <a:t>key</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 (</a:t>
            </a:r>
            <a:r>
              <a:rPr lang="en-US" sz="1600" i="1" dirty="0" smtClean="0">
                <a:latin typeface="Times New Roman"/>
                <a:cs typeface="Times New Roman"/>
              </a:rPr>
              <a:t>U</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a:t>
            </a:r>
          </a:p>
          <a:p>
            <a:r>
              <a:rPr lang="en-US" sz="1600" dirty="0" smtClean="0">
                <a:cs typeface="Calibri"/>
              </a:rPr>
              <a:t>Traditional </a:t>
            </a:r>
            <a:r>
              <a:rPr lang="en-US" sz="1600" dirty="0" smtClean="0">
                <a:cs typeface="Calibri"/>
              </a:rPr>
              <a:t>Construction</a:t>
            </a:r>
            <a:endParaRPr lang="en-US" sz="1600" dirty="0" smtClean="0">
              <a:latin typeface="Calibri"/>
              <a:cs typeface="Calibri"/>
            </a:endParaRPr>
          </a:p>
          <a:p>
            <a:pPr lvl="1"/>
            <a:r>
              <a:rPr lang="en-US" sz="1600" dirty="0" smtClean="0">
                <a:latin typeface="Calibri"/>
                <a:cs typeface="Calibri"/>
              </a:rPr>
              <a:t>Derive a key using a </a:t>
            </a:r>
            <a:br>
              <a:rPr lang="en-US" sz="1600" dirty="0" smtClean="0">
                <a:latin typeface="Calibri"/>
                <a:cs typeface="Calibri"/>
              </a:rPr>
            </a:br>
            <a:r>
              <a:rPr lang="en-US" sz="1600" i="1" dirty="0" smtClean="0">
                <a:latin typeface="Calibri"/>
                <a:cs typeface="Calibri"/>
              </a:rPr>
              <a:t>randomness extractor</a:t>
            </a:r>
          </a:p>
          <a:p>
            <a:pPr lvl="1"/>
            <a:r>
              <a:rPr lang="en-US" sz="1600" i="1" dirty="0" smtClean="0">
                <a:solidFill>
                  <a:srgbClr val="000000"/>
                </a:solidFill>
                <a:latin typeface="Calibri"/>
                <a:cs typeface="Calibri"/>
              </a:rPr>
              <a:t>Error-correct </a:t>
            </a:r>
            <a:r>
              <a:rPr lang="en-US" sz="1600" dirty="0" smtClean="0">
                <a:solidFill>
                  <a:srgbClr val="000000"/>
                </a:solidFill>
                <a:latin typeface="Calibri"/>
                <a:cs typeface="Calibri"/>
              </a:rPr>
              <a:t>the source using a </a:t>
            </a:r>
            <a:r>
              <a:rPr lang="en-US" sz="1600" i="1" dirty="0" smtClean="0">
                <a:solidFill>
                  <a:srgbClr val="000000"/>
                </a:solidFill>
                <a:latin typeface="Calibri"/>
                <a:cs typeface="Calibri"/>
              </a:rPr>
              <a:t>Secure Sketch</a:t>
            </a:r>
          </a:p>
          <a:p>
            <a:pPr lvl="1"/>
            <a:endParaRPr lang="en-US" sz="1400" i="1" dirty="0">
              <a:latin typeface="Arial" charset="0"/>
            </a:endParaRPr>
          </a:p>
        </p:txBody>
      </p:sp>
      <p:grpSp>
        <p:nvGrpSpPr>
          <p:cNvPr id="118" name="Group 117"/>
          <p:cNvGrpSpPr/>
          <p:nvPr/>
        </p:nvGrpSpPr>
        <p:grpSpPr>
          <a:xfrm>
            <a:off x="6563009" y="5201232"/>
            <a:ext cx="777240" cy="1042416"/>
            <a:chOff x="6851952" y="2558143"/>
            <a:chExt cx="967619" cy="1491952"/>
          </a:xfrm>
        </p:grpSpPr>
        <p:sp>
          <p:nvSpPr>
            <p:cNvPr id="119" name="Trapezoid 118"/>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0" name="TextBox 119"/>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21" name="Elbow Connector 120"/>
          <p:cNvCxnSpPr>
            <a:endCxn id="119" idx="0"/>
          </p:cNvCxnSpPr>
          <p:nvPr/>
        </p:nvCxnSpPr>
        <p:spPr>
          <a:xfrm rot="10800000" flipV="1">
            <a:off x="7340249" y="5340754"/>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Elbow Connector 121"/>
          <p:cNvCxnSpPr/>
          <p:nvPr/>
        </p:nvCxnSpPr>
        <p:spPr>
          <a:xfrm rot="10800000" flipH="1">
            <a:off x="1492904" y="4704303"/>
            <a:ext cx="622200" cy="413835"/>
          </a:xfrm>
          <a:prstGeom prst="bentConnector3">
            <a:avLst>
              <a:gd name="adj1" fmla="val 36073"/>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23" name="Group 122"/>
          <p:cNvGrpSpPr/>
          <p:nvPr/>
        </p:nvGrpSpPr>
        <p:grpSpPr>
          <a:xfrm>
            <a:off x="2115112" y="4175635"/>
            <a:ext cx="777140" cy="1044618"/>
            <a:chOff x="6851952" y="2558143"/>
            <a:chExt cx="967619" cy="1491952"/>
          </a:xfrm>
        </p:grpSpPr>
        <p:sp>
          <p:nvSpPr>
            <p:cNvPr id="124" name="Trapezoid 123"/>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5" name="TextBox 124"/>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26" name="Elbow Connector 125"/>
          <p:cNvCxnSpPr>
            <a:endCxn id="124" idx="0"/>
          </p:cNvCxnSpPr>
          <p:nvPr/>
        </p:nvCxnSpPr>
        <p:spPr>
          <a:xfrm rot="10800000" flipV="1">
            <a:off x="2892253" y="4350782"/>
            <a:ext cx="682635" cy="34716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ectangle 127"/>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0" name="Group 129"/>
          <p:cNvGrpSpPr/>
          <p:nvPr/>
        </p:nvGrpSpPr>
        <p:grpSpPr>
          <a:xfrm>
            <a:off x="1463040" y="3784483"/>
            <a:ext cx="2111844" cy="2302596"/>
            <a:chOff x="6838074" y="2277355"/>
            <a:chExt cx="981497" cy="1772740"/>
          </a:xfrm>
        </p:grpSpPr>
        <p:sp>
          <p:nvSpPr>
            <p:cNvPr id="131" name="Trapezoid 130"/>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2" name="TextBox 131"/>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33" name="Straight Arrow Connector 132"/>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4" name="Straight Arrow Connector 133"/>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5" name="Straight Arrow Connector 134"/>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6" name="Object 135"/>
          <p:cNvGraphicFramePr>
            <a:graphicFrameLocks noChangeAspect="1"/>
          </p:cNvGraphicFramePr>
          <p:nvPr>
            <p:extLst>
              <p:ext uri="{D42A27DB-BD31-4B8C-83A1-F6EECF244321}">
                <p14:modId xmlns:p14="http://schemas.microsoft.com/office/powerpoint/2010/main" val="361515125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72086" name="Equation" r:id="rId6" imgW="139700" imgH="165100" progId="Equation.3">
                  <p:embed/>
                </p:oleObj>
              </mc:Choice>
              <mc:Fallback>
                <p:oleObj name="Equation" r:id="rId6" imgW="139700" imgH="165100" progId="Equation.3">
                  <p:embed/>
                  <p:pic>
                    <p:nvPicPr>
                      <p:cNvPr id="0" name=""/>
                      <p:cNvPicPr/>
                      <p:nvPr/>
                    </p:nvPicPr>
                    <p:blipFill>
                      <a:blip r:embed="rId7"/>
                      <a:stretch>
                        <a:fillRect/>
                      </a:stretch>
                    </p:blipFill>
                    <p:spPr>
                      <a:xfrm>
                        <a:off x="4326178" y="5204558"/>
                        <a:ext cx="242888" cy="287338"/>
                      </a:xfrm>
                      <a:prstGeom prst="rect">
                        <a:avLst/>
                      </a:prstGeom>
                    </p:spPr>
                  </p:pic>
                </p:oleObj>
              </mc:Fallback>
            </mc:AlternateContent>
          </a:graphicData>
        </a:graphic>
      </p:graphicFrame>
      <p:grpSp>
        <p:nvGrpSpPr>
          <p:cNvPr id="137" name="Group 136"/>
          <p:cNvGrpSpPr/>
          <p:nvPr/>
        </p:nvGrpSpPr>
        <p:grpSpPr>
          <a:xfrm>
            <a:off x="5198413" y="4697944"/>
            <a:ext cx="2578825" cy="1810201"/>
            <a:chOff x="6827762" y="2204122"/>
            <a:chExt cx="991809" cy="1845973"/>
          </a:xfrm>
        </p:grpSpPr>
        <p:sp>
          <p:nvSpPr>
            <p:cNvPr id="138" name="Trapezoid 13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9" name="TextBox 138"/>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40" name="Straight Arrow Connector 139"/>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41" name="Object 140"/>
          <p:cNvGraphicFramePr>
            <a:graphicFrameLocks noChangeAspect="1"/>
          </p:cNvGraphicFramePr>
          <p:nvPr>
            <p:extLst>
              <p:ext uri="{D42A27DB-BD31-4B8C-83A1-F6EECF244321}">
                <p14:modId xmlns:p14="http://schemas.microsoft.com/office/powerpoint/2010/main" val="3109518855"/>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72087" name="Equation" r:id="rId8" imgW="177800" imgH="203200" progId="Equation.3">
                  <p:embed/>
                </p:oleObj>
              </mc:Choice>
              <mc:Fallback>
                <p:oleObj name="Equation" r:id="rId8" imgW="177800" imgH="203200" progId="Equation.3">
                  <p:embed/>
                  <p:pic>
                    <p:nvPicPr>
                      <p:cNvPr id="0" name=""/>
                      <p:cNvPicPr/>
                      <p:nvPr/>
                    </p:nvPicPr>
                    <p:blipFill>
                      <a:blip r:embed="rId9"/>
                      <a:stretch>
                        <a:fillRect/>
                      </a:stretch>
                    </p:blipFill>
                    <p:spPr>
                      <a:xfrm>
                        <a:off x="4634805" y="5540406"/>
                        <a:ext cx="307975" cy="350838"/>
                      </a:xfrm>
                      <a:prstGeom prst="rect">
                        <a:avLst/>
                      </a:prstGeom>
                    </p:spPr>
                  </p:pic>
                </p:oleObj>
              </mc:Fallback>
            </mc:AlternateContent>
          </a:graphicData>
        </a:graphic>
      </p:graphicFrame>
      <p:cxnSp>
        <p:nvCxnSpPr>
          <p:cNvPr id="142" name="Straight Arrow Connector 141"/>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6" name="Rectangle 145"/>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TextBox 147"/>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149" name="Rectangle 148"/>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TextBox 149"/>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151" name="Rectangle 150"/>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TextBox 151"/>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153" name="TextBox 152"/>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154" name="TextBox 153"/>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155" name="Group 154"/>
          <p:cNvGrpSpPr/>
          <p:nvPr/>
        </p:nvGrpSpPr>
        <p:grpSpPr>
          <a:xfrm>
            <a:off x="7815967" y="4882610"/>
            <a:ext cx="579497" cy="369332"/>
            <a:chOff x="6366719" y="2492739"/>
            <a:chExt cx="579497" cy="369332"/>
          </a:xfrm>
        </p:grpSpPr>
        <p:sp>
          <p:nvSpPr>
            <p:cNvPr id="156" name="Rectangle 15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TextBox 15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0" name="Group 59"/>
          <p:cNvGrpSpPr/>
          <p:nvPr/>
        </p:nvGrpSpPr>
        <p:grpSpPr>
          <a:xfrm>
            <a:off x="3747564" y="679829"/>
            <a:ext cx="2951489" cy="357451"/>
            <a:chOff x="3156859" y="838971"/>
            <a:chExt cx="3766267" cy="426267"/>
          </a:xfrm>
        </p:grpSpPr>
        <p:sp>
          <p:nvSpPr>
            <p:cNvPr id="61"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927776508"/>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72088" name="Equation" r:id="rId10" imgW="2197100" imgH="241300" progId="Equation.3">
                    <p:embed/>
                  </p:oleObj>
                </mc:Choice>
                <mc:Fallback>
                  <p:oleObj name="Equation" r:id="rId10" imgW="2197100" imgH="241300" progId="Equation.3">
                    <p:embed/>
                    <p:pic>
                      <p:nvPicPr>
                        <p:cNvPr id="0" name=""/>
                        <p:cNvPicPr/>
                        <p:nvPr/>
                      </p:nvPicPr>
                      <p:blipFill>
                        <a:blip r:embed="rId11"/>
                        <a:stretch>
                          <a:fillRect/>
                        </a:stretch>
                      </p:blipFill>
                      <p:spPr>
                        <a:xfrm>
                          <a:off x="3249509" y="866775"/>
                          <a:ext cx="3627437" cy="398463"/>
                        </a:xfrm>
                        <a:prstGeom prst="rect">
                          <a:avLst/>
                        </a:prstGeom>
                      </p:spPr>
                    </p:pic>
                  </p:oleObj>
                </mc:Fallback>
              </mc:AlternateContent>
            </a:graphicData>
          </a:graphic>
        </p:graphicFrame>
      </p:grpSp>
      <p:grpSp>
        <p:nvGrpSpPr>
          <p:cNvPr id="63" name="Group 62"/>
          <p:cNvGrpSpPr/>
          <p:nvPr/>
        </p:nvGrpSpPr>
        <p:grpSpPr>
          <a:xfrm>
            <a:off x="3725799" y="2040185"/>
            <a:ext cx="3239324" cy="905246"/>
            <a:chOff x="3747564" y="1307002"/>
            <a:chExt cx="3239324" cy="905246"/>
          </a:xfrm>
        </p:grpSpPr>
        <p:sp>
          <p:nvSpPr>
            <p:cNvPr id="64" name="Rectangle 36"/>
            <p:cNvSpPr>
              <a:spLocks noChangeArrowheads="1"/>
            </p:cNvSpPr>
            <p:nvPr/>
          </p:nvSpPr>
          <p:spPr bwMode="auto">
            <a:xfrm>
              <a:off x="3747564" y="1307002"/>
              <a:ext cx="3239324" cy="90524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400" dirty="0" smtClean="0"/>
                <a:t>Converts high entropy sources to uniform </a:t>
              </a:r>
              <a:br>
                <a:rPr lang="en-US" sz="1400" dirty="0" smtClean="0"/>
              </a:br>
              <a:r>
                <a:rPr lang="en-US" sz="1600" i="1" dirty="0" smtClean="0">
                  <a:latin typeface="Times New Roman"/>
                  <a:cs typeface="Times New Roman"/>
                </a:rPr>
                <a:t>H</a:t>
              </a:r>
              <a:r>
                <a:rPr lang="en-US" sz="1600" baseline="-25000" dirty="0" smtClean="0">
                  <a:latin typeface="Times New Roman"/>
                  <a:cs typeface="Times New Roman"/>
                </a:rPr>
                <a:t>∞</a:t>
              </a:r>
              <a:r>
                <a:rPr lang="en-US" sz="1600" dirty="0" smtClean="0">
                  <a:latin typeface="Times New Roman"/>
                  <a:cs typeface="Times New Roman"/>
                </a:rPr>
                <a:t>(</a:t>
              </a:r>
              <a:r>
                <a:rPr lang="en-US" sz="1600" i="1" dirty="0" smtClean="0">
                  <a:latin typeface="Times New Roman"/>
                  <a:cs typeface="Times New Roman"/>
                </a:rPr>
                <a:t>W</a:t>
              </a:r>
              <a:r>
                <a:rPr lang="en-US" sz="1600" baseline="-25000" dirty="0" smtClean="0">
                  <a:latin typeface="Times New Roman"/>
                  <a:cs typeface="Times New Roman"/>
                </a:rPr>
                <a:t>0</a:t>
              </a:r>
              <a:r>
                <a:rPr lang="en-US" sz="1600" dirty="0" smtClean="0">
                  <a:latin typeface="Times New Roman"/>
                  <a:cs typeface="Times New Roman"/>
                </a:rPr>
                <a:t>)≥ </a:t>
              </a:r>
              <a:r>
                <a:rPr lang="en-US" sz="1600" i="1" dirty="0" smtClean="0">
                  <a:latin typeface="Times New Roman"/>
                  <a:cs typeface="Times New Roman"/>
                </a:rPr>
                <a:t>k</a:t>
              </a:r>
              <a:r>
                <a:rPr lang="en-US" sz="1600" dirty="0" smtClean="0">
                  <a:latin typeface="Times New Roman"/>
                  <a:cs typeface="Times New Roman"/>
                </a:rPr>
                <a:t>          Ext (</a:t>
              </a:r>
              <a:r>
                <a:rPr lang="en-US" sz="1600" i="1" dirty="0" smtClean="0">
                  <a:latin typeface="Times New Roman"/>
                  <a:cs typeface="Times New Roman"/>
                </a:rPr>
                <a:t>W </a:t>
              </a:r>
              <a:r>
                <a:rPr lang="en-US" sz="1600" dirty="0" smtClean="0">
                  <a:latin typeface="Times New Roman"/>
                  <a:cs typeface="Times New Roman"/>
                </a:rPr>
                <a:t>) ≈ </a:t>
              </a:r>
              <a:r>
                <a:rPr lang="en-US" sz="1600" i="1" dirty="0" smtClean="0">
                  <a:latin typeface="Times New Roman"/>
                  <a:cs typeface="Times New Roman"/>
                </a:rPr>
                <a:t>U</a:t>
              </a:r>
              <a:endParaRPr lang="en-US" sz="1600" i="1" dirty="0">
                <a:latin typeface="Times New Roman"/>
                <a:cs typeface="Times New Roman"/>
              </a:endParaRPr>
            </a:p>
          </p:txBody>
        </p:sp>
        <p:graphicFrame>
          <p:nvGraphicFramePr>
            <p:cNvPr id="65" name="Object 64"/>
            <p:cNvGraphicFramePr>
              <a:graphicFrameLocks noChangeAspect="1"/>
            </p:cNvGraphicFramePr>
            <p:nvPr>
              <p:extLst>
                <p:ext uri="{D42A27DB-BD31-4B8C-83A1-F6EECF244321}">
                  <p14:modId xmlns:p14="http://schemas.microsoft.com/office/powerpoint/2010/main" val="973806605"/>
                </p:ext>
              </p:extLst>
            </p:nvPr>
          </p:nvGraphicFramePr>
          <p:xfrm>
            <a:off x="5060273" y="1716335"/>
            <a:ext cx="517525" cy="323850"/>
          </p:xfrm>
          <a:graphic>
            <a:graphicData uri="http://schemas.openxmlformats.org/presentationml/2006/ole">
              <mc:AlternateContent xmlns:mc="http://schemas.openxmlformats.org/markup-compatibility/2006">
                <mc:Choice xmlns:v="urn:schemas-microsoft-com:vml" Requires="v">
                  <p:oleObj spid="_x0000_s72089" name="Equation" r:id="rId12" imgW="203200" imgH="127000" progId="Equation.3">
                    <p:embed/>
                  </p:oleObj>
                </mc:Choice>
                <mc:Fallback>
                  <p:oleObj name="Equation" r:id="rId12" imgW="203200" imgH="127000" progId="Equation.3">
                    <p:embed/>
                    <p:pic>
                      <p:nvPicPr>
                        <p:cNvPr id="0" name=""/>
                        <p:cNvPicPr/>
                        <p:nvPr/>
                      </p:nvPicPr>
                      <p:blipFill>
                        <a:blip r:embed="rId13"/>
                        <a:stretch>
                          <a:fillRect/>
                        </a:stretch>
                      </p:blipFill>
                      <p:spPr>
                        <a:xfrm>
                          <a:off x="5060273" y="1716335"/>
                          <a:ext cx="517525" cy="323850"/>
                        </a:xfrm>
                        <a:prstGeom prst="rect">
                          <a:avLst/>
                        </a:prstGeom>
                      </p:spPr>
                    </p:pic>
                  </p:oleObj>
                </mc:Fallback>
              </mc:AlternateContent>
            </a:graphicData>
          </a:graphic>
        </p:graphicFrame>
      </p:grpSp>
    </p:spTree>
    <p:extLst>
      <p:ext uri="{BB962C8B-B14F-4D97-AF65-F5344CB8AC3E}">
        <p14:creationId xmlns:p14="http://schemas.microsoft.com/office/powerpoint/2010/main" val="34426786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500"/>
                                        <p:tgtEl>
                                          <p:spTgt spid="68"/>
                                        </p:tgtEl>
                                      </p:cBhvr>
                                    </p:animEffect>
                                  </p:childTnLst>
                                </p:cTn>
                              </p:par>
                              <p:par>
                                <p:cTn id="22" presetID="10" presetClass="entr" presetSubtype="0"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fade">
                                      <p:cBhvr>
                                        <p:cTn id="3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Decoding random linear code is NP-</a:t>
            </a:r>
            <a:r>
              <a:rPr lang="en-US" dirty="0" smtClean="0"/>
              <a:t>hard</a:t>
            </a:r>
          </a:p>
          <a:p>
            <a:pPr lvl="1"/>
            <a:r>
              <a:rPr lang="en-US" dirty="0" smtClean="0"/>
              <a:t>Small errors seem to make the problem difficult</a:t>
            </a:r>
          </a:p>
          <a:p>
            <a:r>
              <a:rPr lang="en-US" dirty="0" smtClean="0"/>
              <a:t>Recovering </a:t>
            </a:r>
            <a:r>
              <a:rPr lang="en-US" i="1" dirty="0" smtClean="0">
                <a:latin typeface="Times New Roman"/>
                <a:cs typeface="Times New Roman"/>
              </a:rPr>
              <a:t>x</a:t>
            </a:r>
            <a:r>
              <a:rPr lang="en-US" dirty="0" smtClean="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1" name="TextBox 20"/>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2" name="Rectangle 21"/>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23" name="Title 1"/>
          <p:cNvSpPr txBox="1">
            <a:spLocks/>
          </p:cNvSpPr>
          <p:nvPr/>
        </p:nvSpPr>
        <p:spPr>
          <a:xfrm>
            <a:off x="71289" y="-93662"/>
            <a:ext cx="9072711"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mtClean="0"/>
              <a:t>Solving Random Linear Equations </a:t>
            </a:r>
            <a:r>
              <a:rPr lang="en-US" smtClean="0">
                <a:latin typeface="Times New Roman"/>
                <a:cs typeface="Times New Roman"/>
              </a:rPr>
              <a:t>(mod </a:t>
            </a:r>
            <a:r>
              <a:rPr lang="en-US" i="1" smtClean="0">
                <a:latin typeface="Times New Roman"/>
                <a:cs typeface="Times New Roman"/>
              </a:rPr>
              <a:t>q</a:t>
            </a:r>
            <a:r>
              <a:rPr lang="en-US" smtClean="0">
                <a:latin typeface="Times New Roman"/>
                <a:cs typeface="Times New Roman"/>
              </a:rPr>
              <a:t>)</a:t>
            </a:r>
            <a:endParaRPr lang="en-US" dirty="0">
              <a:latin typeface="Times New Roman"/>
              <a:cs typeface="Times New Roman"/>
            </a:endParaRPr>
          </a:p>
        </p:txBody>
      </p:sp>
    </p:spTree>
    <p:extLst>
      <p:ext uri="{BB962C8B-B14F-4D97-AF65-F5344CB8AC3E}">
        <p14:creationId xmlns:p14="http://schemas.microsoft.com/office/powerpoint/2010/main" val="91467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fade">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fade">
                                      <p:cBhvr>
                                        <p:cTn id="12" dur="500"/>
                                        <p:tgtEl>
                                          <p:spTgt spid="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fade">
                                      <p:cBhvr>
                                        <p:cTn id="1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build="allAtOnce"/>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Decoding random linear code is NP-</a:t>
            </a:r>
            <a:r>
              <a:rPr lang="en-US" dirty="0" smtClean="0"/>
              <a:t>hard</a:t>
            </a:r>
          </a:p>
          <a:p>
            <a:pPr lvl="1"/>
            <a:r>
              <a:rPr lang="en-US" dirty="0" smtClean="0"/>
              <a:t>Small errors seem to make the problem difficult</a:t>
            </a:r>
          </a:p>
          <a:p>
            <a:r>
              <a:rPr lang="en-US" dirty="0" smtClean="0"/>
              <a:t>Recovering </a:t>
            </a:r>
            <a:r>
              <a:rPr lang="en-US" i="1" dirty="0" smtClean="0">
                <a:latin typeface="Times New Roman"/>
                <a:cs typeface="Times New Roman"/>
              </a:rPr>
              <a:t>x</a:t>
            </a:r>
            <a:r>
              <a:rPr lang="en-US" dirty="0" smtClean="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1" name="TextBox 20"/>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2" name="Rectangle 21"/>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Tree>
    <p:extLst>
      <p:ext uri="{BB962C8B-B14F-4D97-AF65-F5344CB8AC3E}">
        <p14:creationId xmlns:p14="http://schemas.microsoft.com/office/powerpoint/2010/main" val="95174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81280"/>
            <a:ext cx="8229600" cy="1143000"/>
          </a:xfrm>
        </p:spPr>
        <p:txBody>
          <a:bodyPr/>
          <a:lstStyle/>
          <a:p>
            <a:r>
              <a:rPr lang="en-US" dirty="0" smtClean="0"/>
              <a:t>Computational Fuzzy Extractor</a:t>
            </a:r>
            <a:endParaRPr lang="en-US" dirty="0"/>
          </a:p>
        </p:txBody>
      </p:sp>
      <p:sp>
        <p:nvSpPr>
          <p:cNvPr id="6" name="Content Placeholder 2"/>
          <p:cNvSpPr>
            <a:spLocks noGrp="1"/>
          </p:cNvSpPr>
          <p:nvPr>
            <p:ph idx="1"/>
          </p:nvPr>
        </p:nvSpPr>
        <p:spPr>
          <a:xfrm>
            <a:off x="575057" y="5215465"/>
            <a:ext cx="9072711" cy="1981201"/>
          </a:xfrm>
        </p:spPr>
        <p:txBody>
          <a:bodyPr>
            <a:normAutofit/>
          </a:bodyPr>
          <a:lstStyle/>
          <a:p>
            <a:r>
              <a:rPr lang="en-US" sz="2400" dirty="0" smtClean="0"/>
              <a:t>First idea: Use </a:t>
            </a:r>
            <a:r>
              <a:rPr lang="en-US" sz="2400" i="1" dirty="0" smtClean="0">
                <a:latin typeface="Times New Roman"/>
                <a:cs typeface="Times New Roman"/>
              </a:rPr>
              <a:t>w</a:t>
            </a:r>
            <a:r>
              <a:rPr lang="en-US" sz="2400" i="1" baseline="-25000" dirty="0" smtClean="0">
                <a:latin typeface="Times New Roman"/>
                <a:cs typeface="Times New Roman"/>
              </a:rPr>
              <a:t>0 </a:t>
            </a:r>
            <a:r>
              <a:rPr lang="en-US" sz="2400" dirty="0" smtClean="0"/>
              <a:t>as the randomness for Gaussian distribution</a:t>
            </a:r>
            <a:endParaRPr lang="en-US" sz="2400" i="1" dirty="0" smtClean="0">
              <a:latin typeface="Times New Roman"/>
              <a:cs typeface="Times New Roman"/>
            </a:endParaRPr>
          </a:p>
          <a:p>
            <a:r>
              <a:rPr lang="en-US" sz="2400" dirty="0" smtClean="0">
                <a:latin typeface="Times New Roman"/>
                <a:cs typeface="Times New Roman"/>
              </a:rPr>
              <a:t>Pro: Would inherit security proof of </a:t>
            </a:r>
            <a:r>
              <a:rPr lang="en-US" sz="2400" dirty="0" err="1" smtClean="0">
                <a:latin typeface="Times New Roman"/>
                <a:cs typeface="Times New Roman"/>
              </a:rPr>
              <a:t>Regev</a:t>
            </a:r>
            <a:endParaRPr lang="en-US" sz="2400" dirty="0" smtClean="0">
              <a:latin typeface="Times New Roman"/>
              <a:cs typeface="Times New Roman"/>
            </a:endParaRPr>
          </a:p>
          <a:p>
            <a:r>
              <a:rPr lang="en-US" sz="2400" dirty="0" smtClean="0">
                <a:latin typeface="Times New Roman"/>
                <a:cs typeface="Times New Roman"/>
              </a:rPr>
              <a:t>Con: Gaussian sampling takes a variable number of bits</a:t>
            </a:r>
            <a:endParaRPr lang="en-US" sz="1800" i="1" dirty="0" smtClean="0">
              <a:latin typeface="Times New Roman"/>
              <a:cs typeface="Times New Roman"/>
            </a:endParaRPr>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2" name="Rectangle 11"/>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3" name="Rectangle 12"/>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5" name="Rectangle 14"/>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6" name="Rectangle 15"/>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7" name="TextBox 16"/>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0" name="Rectangle 9"/>
          <p:cNvSpPr/>
          <p:nvPr/>
        </p:nvSpPr>
        <p:spPr bwMode="auto">
          <a:xfrm>
            <a:off x="6316125" y="1600200"/>
            <a:ext cx="845533" cy="304800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dirty="0" smtClean="0">
                <a:ln>
                  <a:noFill/>
                </a:ln>
                <a:solidFill>
                  <a:schemeClr val="bg1"/>
                </a:solidFill>
                <a:effectLst/>
                <a:latin typeface="Times New Roman"/>
                <a:cs typeface="Times New Roman"/>
              </a:rPr>
              <a:t>Gauss</a:t>
            </a:r>
            <a:br>
              <a:rPr kumimoji="0" lang="en-US" sz="2000" b="1" i="1" u="none" strike="noStrike" cap="none" normalizeH="0" dirty="0" smtClean="0">
                <a:ln>
                  <a:noFill/>
                </a:ln>
                <a:solidFill>
                  <a:schemeClr val="bg1"/>
                </a:solidFill>
                <a:effectLst/>
                <a:latin typeface="Times New Roman"/>
                <a:cs typeface="Times New Roman"/>
              </a:rPr>
            </a:br>
            <a:r>
              <a:rPr kumimoji="0" lang="en-US" sz="2000" b="1" u="none" strike="noStrike" cap="none" normalizeH="0" dirty="0" smtClean="0">
                <a:ln>
                  <a:noFill/>
                </a:ln>
                <a:solidFill>
                  <a:schemeClr val="bg1"/>
                </a:solidFill>
                <a:effectLst/>
                <a:latin typeface="Times New Roman"/>
                <a:cs typeface="Times New Roman"/>
              </a:rPr>
              <a:t>(</a:t>
            </a:r>
            <a:r>
              <a:rPr kumimoji="0" lang="en-US" sz="2000" b="1" i="1" u="none" strike="noStrike" cap="none" normalizeH="0" dirty="0" smtClean="0">
                <a:ln>
                  <a:noFill/>
                </a:ln>
                <a:solidFill>
                  <a:schemeClr val="bg1"/>
                </a:solidFill>
                <a:effectLst/>
                <a:latin typeface="Times New Roman"/>
                <a:cs typeface="Times New Roman"/>
              </a:rPr>
              <a:t>w</a:t>
            </a:r>
            <a:r>
              <a:rPr kumimoji="0" lang="en-US" sz="2000" b="1" u="none" strike="noStrike" cap="none" normalizeH="0" baseline="-25000" dirty="0" smtClean="0">
                <a:ln>
                  <a:noFill/>
                </a:ln>
                <a:solidFill>
                  <a:schemeClr val="bg1"/>
                </a:solidFill>
                <a:effectLst/>
                <a:latin typeface="Times New Roman"/>
                <a:cs typeface="Times New Roman"/>
              </a:rPr>
              <a:t>0</a:t>
            </a:r>
            <a:r>
              <a:rPr kumimoji="0" lang="en-US" sz="2000" b="1" u="none" strike="noStrike" cap="none" normalizeH="0" dirty="0" smtClean="0">
                <a:ln>
                  <a:noFill/>
                </a:ln>
                <a:solidFill>
                  <a:schemeClr val="bg1"/>
                </a:solidFill>
                <a:effectLst/>
                <a:latin typeface="Times New Roman"/>
                <a:cs typeface="Times New Roman"/>
              </a:rPr>
              <a:t>)</a:t>
            </a:r>
          </a:p>
        </p:txBody>
      </p:sp>
      <p:grpSp>
        <p:nvGrpSpPr>
          <p:cNvPr id="18" name="Group 17"/>
          <p:cNvGrpSpPr/>
          <p:nvPr/>
        </p:nvGrpSpPr>
        <p:grpSpPr>
          <a:xfrm>
            <a:off x="71289" y="1600200"/>
            <a:ext cx="743375" cy="3048000"/>
            <a:chOff x="71289" y="1600200"/>
            <a:chExt cx="743375"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1" name="Group 20"/>
          <p:cNvGrpSpPr/>
          <p:nvPr/>
        </p:nvGrpSpPr>
        <p:grpSpPr>
          <a:xfrm rot="5400000">
            <a:off x="1395849" y="244402"/>
            <a:ext cx="789702" cy="1752600"/>
            <a:chOff x="24962" y="1600200"/>
            <a:chExt cx="789702" cy="3048000"/>
          </a:xfrm>
        </p:grpSpPr>
        <p:sp>
          <p:nvSpPr>
            <p:cNvPr id="22" name="Left Brace 2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4" name="Rectangle 23"/>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8" name="Rectangle 7"/>
          <p:cNvSpPr/>
          <p:nvPr/>
        </p:nvSpPr>
        <p:spPr>
          <a:xfrm>
            <a:off x="7364867" y="6858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860131" y="6681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25" name="Rectangle 24"/>
          <p:cNvSpPr/>
          <p:nvPr/>
        </p:nvSpPr>
        <p:spPr bwMode="auto">
          <a:xfrm>
            <a:off x="914400"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6" name="Rectangle 25"/>
          <p:cNvSpPr/>
          <p:nvPr/>
        </p:nvSpPr>
        <p:spPr bwMode="auto">
          <a:xfrm>
            <a:off x="3389745"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7" name="Rectangle 26"/>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71520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24" grpId="0" animBg="1"/>
      <p:bldP spid="4" grpId="0" animBg="1"/>
      <p:bldP spid="7" grpId="0"/>
      <p:bldP spid="8" grpId="0" animBg="1"/>
      <p:bldP spid="9" grpId="0"/>
      <p:bldP spid="25" grpId="0" animBg="1"/>
      <p:bldP spid="26" grpId="0" animBg="1"/>
      <p:bldP spid="2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81280"/>
            <a:ext cx="8229600" cy="1143000"/>
          </a:xfrm>
        </p:spPr>
        <p:txBody>
          <a:bodyPr/>
          <a:lstStyle/>
          <a:p>
            <a:r>
              <a:rPr lang="en-US" dirty="0" smtClean="0"/>
              <a:t>Computational Fuzzy Extractor</a:t>
            </a:r>
            <a:endParaRPr lang="en-US" dirty="0"/>
          </a:p>
        </p:txBody>
      </p:sp>
      <p:sp>
        <p:nvSpPr>
          <p:cNvPr id="6" name="Content Placeholder 2"/>
          <p:cNvSpPr>
            <a:spLocks noGrp="1"/>
          </p:cNvSpPr>
          <p:nvPr>
            <p:ph idx="1"/>
          </p:nvPr>
        </p:nvSpPr>
        <p:spPr>
          <a:xfrm>
            <a:off x="575057" y="5215465"/>
            <a:ext cx="9072711" cy="1981201"/>
          </a:xfrm>
        </p:spPr>
        <p:txBody>
          <a:bodyPr>
            <a:normAutofit/>
          </a:bodyPr>
          <a:lstStyle/>
          <a:p>
            <a:r>
              <a:rPr lang="en-US" sz="2400" dirty="0" smtClean="0"/>
              <a:t>First idea: Use </a:t>
            </a:r>
            <a:r>
              <a:rPr lang="en-US" sz="2400" i="1" dirty="0" smtClean="0">
                <a:latin typeface="Times New Roman"/>
                <a:cs typeface="Times New Roman"/>
              </a:rPr>
              <a:t>w</a:t>
            </a:r>
            <a:r>
              <a:rPr lang="en-US" sz="2400" i="1" baseline="-25000" dirty="0" smtClean="0">
                <a:latin typeface="Times New Roman"/>
                <a:cs typeface="Times New Roman"/>
              </a:rPr>
              <a:t>0 </a:t>
            </a:r>
            <a:r>
              <a:rPr lang="en-US" sz="2400" dirty="0" smtClean="0"/>
              <a:t>as the randomness for Gaussian distribution</a:t>
            </a:r>
            <a:endParaRPr lang="en-US" sz="2400" i="1" dirty="0" smtClean="0">
              <a:latin typeface="Times New Roman"/>
              <a:cs typeface="Times New Roman"/>
            </a:endParaRPr>
          </a:p>
          <a:p>
            <a:r>
              <a:rPr lang="en-US" sz="2400" dirty="0" smtClean="0">
                <a:latin typeface="Times New Roman"/>
                <a:cs typeface="Times New Roman"/>
              </a:rPr>
              <a:t>Pro: Would inherit security proof of </a:t>
            </a:r>
            <a:r>
              <a:rPr lang="en-US" sz="2400" dirty="0" err="1" smtClean="0">
                <a:latin typeface="Times New Roman"/>
                <a:cs typeface="Times New Roman"/>
              </a:rPr>
              <a:t>Regev</a:t>
            </a:r>
            <a:endParaRPr lang="en-US" sz="2400" dirty="0" smtClean="0">
              <a:latin typeface="Times New Roman"/>
              <a:cs typeface="Times New Roman"/>
            </a:endParaRPr>
          </a:p>
          <a:p>
            <a:r>
              <a:rPr lang="en-US" sz="2400" dirty="0" smtClean="0">
                <a:latin typeface="Times New Roman"/>
                <a:cs typeface="Times New Roman"/>
              </a:rPr>
              <a:t>Con: Gaussian sampling takes a variable number of bits</a:t>
            </a:r>
            <a:endParaRPr lang="en-US" sz="1800" i="1" dirty="0" smtClean="0">
              <a:latin typeface="Times New Roman"/>
              <a:cs typeface="Times New Roman"/>
            </a:endParaRPr>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2" name="Rectangle 11"/>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3" name="Rectangle 12"/>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5" name="Rectangle 14"/>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6" name="Rectangle 15"/>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7" name="TextBox 16"/>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0" name="Rectangle 9"/>
          <p:cNvSpPr/>
          <p:nvPr/>
        </p:nvSpPr>
        <p:spPr bwMode="auto">
          <a:xfrm>
            <a:off x="6316125" y="1600200"/>
            <a:ext cx="845533" cy="304800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dirty="0" smtClean="0">
                <a:ln>
                  <a:noFill/>
                </a:ln>
                <a:solidFill>
                  <a:schemeClr val="bg1"/>
                </a:solidFill>
                <a:effectLst/>
                <a:latin typeface="Times New Roman"/>
                <a:cs typeface="Times New Roman"/>
              </a:rPr>
              <a:t>Gauss</a:t>
            </a:r>
            <a:br>
              <a:rPr kumimoji="0" lang="en-US" sz="2000" b="1" i="1" u="none" strike="noStrike" cap="none" normalizeH="0" dirty="0" smtClean="0">
                <a:ln>
                  <a:noFill/>
                </a:ln>
                <a:solidFill>
                  <a:schemeClr val="bg1"/>
                </a:solidFill>
                <a:effectLst/>
                <a:latin typeface="Times New Roman"/>
                <a:cs typeface="Times New Roman"/>
              </a:rPr>
            </a:br>
            <a:r>
              <a:rPr kumimoji="0" lang="en-US" sz="2000" b="1" u="none" strike="noStrike" cap="none" normalizeH="0" dirty="0" smtClean="0">
                <a:ln>
                  <a:noFill/>
                </a:ln>
                <a:solidFill>
                  <a:schemeClr val="bg1"/>
                </a:solidFill>
                <a:effectLst/>
                <a:latin typeface="Times New Roman"/>
                <a:cs typeface="Times New Roman"/>
              </a:rPr>
              <a:t>(</a:t>
            </a:r>
            <a:r>
              <a:rPr kumimoji="0" lang="en-US" sz="2000" b="1" i="1" u="none" strike="noStrike" cap="none" normalizeH="0" dirty="0" smtClean="0">
                <a:ln>
                  <a:noFill/>
                </a:ln>
                <a:solidFill>
                  <a:schemeClr val="bg1"/>
                </a:solidFill>
                <a:effectLst/>
                <a:latin typeface="Times New Roman"/>
                <a:cs typeface="Times New Roman"/>
              </a:rPr>
              <a:t>w</a:t>
            </a:r>
            <a:r>
              <a:rPr kumimoji="0" lang="en-US" sz="2000" b="1" u="none" strike="noStrike" cap="none" normalizeH="0" baseline="-25000" dirty="0" smtClean="0">
                <a:ln>
                  <a:noFill/>
                </a:ln>
                <a:solidFill>
                  <a:schemeClr val="bg1"/>
                </a:solidFill>
                <a:effectLst/>
                <a:latin typeface="Times New Roman"/>
                <a:cs typeface="Times New Roman"/>
              </a:rPr>
              <a:t>0</a:t>
            </a:r>
            <a:r>
              <a:rPr kumimoji="0" lang="en-US" sz="2000" b="1" u="none" strike="noStrike" cap="none" normalizeH="0" dirty="0" smtClean="0">
                <a:ln>
                  <a:noFill/>
                </a:ln>
                <a:solidFill>
                  <a:schemeClr val="bg1"/>
                </a:solidFill>
                <a:effectLst/>
                <a:latin typeface="Times New Roman"/>
                <a:cs typeface="Times New Roman"/>
              </a:rPr>
              <a:t>)</a:t>
            </a:r>
          </a:p>
        </p:txBody>
      </p:sp>
      <p:grpSp>
        <p:nvGrpSpPr>
          <p:cNvPr id="18" name="Group 17"/>
          <p:cNvGrpSpPr/>
          <p:nvPr/>
        </p:nvGrpSpPr>
        <p:grpSpPr>
          <a:xfrm>
            <a:off x="71289" y="1600200"/>
            <a:ext cx="743375" cy="3048000"/>
            <a:chOff x="71289" y="1600200"/>
            <a:chExt cx="743375"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1" name="Group 20"/>
          <p:cNvGrpSpPr/>
          <p:nvPr/>
        </p:nvGrpSpPr>
        <p:grpSpPr>
          <a:xfrm rot="5400000">
            <a:off x="1395849" y="244402"/>
            <a:ext cx="789702" cy="1752600"/>
            <a:chOff x="24962" y="1600200"/>
            <a:chExt cx="789702" cy="3048000"/>
          </a:xfrm>
        </p:grpSpPr>
        <p:sp>
          <p:nvSpPr>
            <p:cNvPr id="22" name="Left Brace 2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4" name="Rectangle 23"/>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8" name="Rectangle 7"/>
          <p:cNvSpPr/>
          <p:nvPr/>
        </p:nvSpPr>
        <p:spPr>
          <a:xfrm>
            <a:off x="7364867" y="6858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860131" y="6681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25" name="Rectangle 24"/>
          <p:cNvSpPr/>
          <p:nvPr/>
        </p:nvSpPr>
        <p:spPr bwMode="auto">
          <a:xfrm>
            <a:off x="914400"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6" name="Rectangle 25"/>
          <p:cNvSpPr/>
          <p:nvPr/>
        </p:nvSpPr>
        <p:spPr bwMode="auto">
          <a:xfrm>
            <a:off x="3389745"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7" name="Rectangle 26"/>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392179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24" grpId="0" animBg="1"/>
      <p:bldP spid="4" grpId="0" animBg="1"/>
      <p:bldP spid="7" grpId="0"/>
      <p:bldP spid="8" grpId="0" animBg="1"/>
      <p:bldP spid="9" grpId="0"/>
      <p:bldP spid="25" grpId="0" animBg="1"/>
      <p:bldP spid="26" grpId="0" animBg="1"/>
      <p:bldP spid="2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787588"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100" name="TextBox 99"/>
          <p:cNvSpPr txBox="1"/>
          <p:nvPr/>
        </p:nvSpPr>
        <p:spPr>
          <a:xfrm>
            <a:off x="3931920" y="1101494"/>
            <a:ext cx="1962008" cy="369332"/>
          </a:xfrm>
          <a:prstGeom prst="rect">
            <a:avLst/>
          </a:prstGeom>
          <a:noFill/>
        </p:spPr>
        <p:txBody>
          <a:bodyPr wrap="none" rtlCol="0">
            <a:spAutoFit/>
          </a:bodyPr>
          <a:lstStyle/>
          <a:p>
            <a:r>
              <a:rPr lang="en-US" dirty="0" smtClean="0"/>
              <a:t>Code Offset Sketch</a:t>
            </a:r>
            <a:endParaRPr lang="en-US" dirty="0"/>
          </a:p>
        </p:txBody>
      </p:sp>
      <p:cxnSp>
        <p:nvCxnSpPr>
          <p:cNvPr id="6" name="Straight Arrow Connector 5"/>
          <p:cNvCxnSpPr>
            <a:stCxn id="14" idx="3"/>
            <a:endCxn id="11" idx="7"/>
          </p:cNvCxnSpPr>
          <p:nvPr/>
        </p:nvCxnSpPr>
        <p:spPr bwMode="auto">
          <a:xfrm flipH="1">
            <a:off x="4995845"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 name="Straight Arrow Connector 7"/>
          <p:cNvCxnSpPr>
            <a:stCxn id="11" idx="6"/>
            <a:endCxn id="15" idx="3"/>
          </p:cNvCxnSpPr>
          <p:nvPr/>
        </p:nvCxnSpPr>
        <p:spPr bwMode="auto">
          <a:xfrm flipV="1">
            <a:off x="5014867" y="2806176"/>
            <a:ext cx="1764363" cy="931763"/>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84978"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56818"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60208" y="2695309"/>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6208239" y="3021171"/>
            <a:ext cx="1421868" cy="369332"/>
          </a:xfrm>
          <a:prstGeom prst="rect">
            <a:avLst/>
          </a:prstGeom>
          <a:noFill/>
        </p:spPr>
        <p:txBody>
          <a:bodyPr wrap="square" rtlCol="0">
            <a:spAutoFit/>
          </a:bodyPr>
          <a:lstStyle/>
          <a:p>
            <a:r>
              <a:rPr lang="en-US" i="1" dirty="0" smtClean="0">
                <a:latin typeface="Times New Roman"/>
                <a:cs typeface="Times New Roman"/>
              </a:rPr>
              <a:t>p</a:t>
            </a:r>
            <a:r>
              <a:rPr lang="en-US" sz="1800" dirty="0" smtClean="0">
                <a:sym typeface="Symbol"/>
              </a:rPr>
              <a:t>  </a:t>
            </a:r>
            <a:r>
              <a:rPr lang="en-US" i="1" dirty="0">
                <a:latin typeface="Times New Roman"/>
                <a:cs typeface="Times New Roman"/>
              </a:rPr>
              <a:t>w</a:t>
            </a:r>
            <a:r>
              <a:rPr lang="en-US" i="1" baseline="-25000" dirty="0">
                <a:latin typeface="Times New Roman"/>
                <a:cs typeface="Times New Roman"/>
              </a:rPr>
              <a:t>1</a:t>
            </a:r>
            <a:endParaRPr lang="en-US" sz="1800" i="1" dirty="0">
              <a:latin typeface="Times New Roman"/>
              <a:cs typeface="Times New Roman"/>
            </a:endParaRPr>
          </a:p>
        </p:txBody>
      </p:sp>
      <p:sp>
        <p:nvSpPr>
          <p:cNvPr id="25" name="TextBox 24"/>
          <p:cNvSpPr txBox="1"/>
          <p:nvPr/>
        </p:nvSpPr>
        <p:spPr>
          <a:xfrm>
            <a:off x="4123795" y="3883985"/>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27" name="TextBox 26"/>
          <p:cNvSpPr txBox="1"/>
          <p:nvPr/>
        </p:nvSpPr>
        <p:spPr>
          <a:xfrm>
            <a:off x="4607242"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sp>
        <p:nvSpPr>
          <p:cNvPr id="26" name="Content Placeholder 1"/>
          <p:cNvSpPr>
            <a:spLocks noGrp="1"/>
          </p:cNvSpPr>
          <p:nvPr>
            <p:ph idx="1"/>
          </p:nvPr>
        </p:nvSpPr>
        <p:spPr>
          <a:xfrm>
            <a:off x="152400" y="1143000"/>
            <a:ext cx="3200400" cy="4419600"/>
          </a:xfrm>
        </p:spPr>
        <p:txBody>
          <a:bodyPr/>
          <a:lstStyle/>
          <a:p>
            <a:r>
              <a:rPr lang="en-US" sz="1600" dirty="0" smtClean="0"/>
              <a:t>What happens if we replace the code in our previous sketch with a random linear code?</a:t>
            </a:r>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r>
              <a:rPr lang="en-US" sz="1600" dirty="0">
                <a:cs typeface="Calibri"/>
              </a:rPr>
              <a:t>(can’t use bits of </a:t>
            </a:r>
            <a:r>
              <a:rPr lang="en-US" sz="1600" i="1" dirty="0">
                <a:latin typeface="Times New Roman"/>
                <a:cs typeface="Times New Roman"/>
              </a:rPr>
              <a:t>w</a:t>
            </a:r>
            <a:r>
              <a:rPr lang="en-US" sz="1600" baseline="-25000" dirty="0">
                <a:latin typeface="Times New Roman"/>
                <a:cs typeface="Times New Roman"/>
              </a:rPr>
              <a:t>0</a:t>
            </a:r>
            <a:r>
              <a:rPr lang="en-US" sz="1600" dirty="0">
                <a:cs typeface="Calibri"/>
              </a:rPr>
              <a:t>)</a:t>
            </a:r>
          </a:p>
          <a:p>
            <a:endParaRPr lang="en-US" sz="1600" dirty="0" smtClean="0">
              <a:cs typeface="Calibri"/>
            </a:endParaRPr>
          </a:p>
          <a:p>
            <a:r>
              <a:rPr lang="en-US" sz="1600" dirty="0">
                <a:cs typeface="Calibri"/>
              </a:rPr>
              <a:t>Finding efficient decoding </a:t>
            </a:r>
            <a:r>
              <a:rPr lang="en-US" sz="1600" dirty="0" smtClean="0">
                <a:cs typeface="Calibri"/>
              </a:rPr>
              <a:t>algorithm</a:t>
            </a:r>
          </a:p>
          <a:p>
            <a:endParaRPr lang="en-US" sz="1600" dirty="0">
              <a:cs typeface="Calibri"/>
            </a:endParaRPr>
          </a:p>
          <a:p>
            <a:r>
              <a:rPr lang="en-US" sz="1600" dirty="0" smtClean="0">
                <a:cs typeface="Calibri"/>
              </a:rPr>
              <a:t>Proving </a:t>
            </a:r>
            <a:r>
              <a:rPr lang="en-US" sz="1600" dirty="0">
                <a:cs typeface="Calibri"/>
              </a:rPr>
              <a:t>security for different </a:t>
            </a:r>
            <a:r>
              <a:rPr lang="en-US" sz="1600" dirty="0" smtClean="0">
                <a:cs typeface="Calibri"/>
              </a:rPr>
              <a:t>source distributions </a:t>
            </a:r>
            <a:r>
              <a:rPr lang="en-US" sz="1600" i="1" dirty="0">
                <a:latin typeface="Times New Roman"/>
                <a:cs typeface="Times New Roman"/>
              </a:rPr>
              <a:t>W</a:t>
            </a:r>
            <a:r>
              <a:rPr lang="en-US" sz="1600" baseline="-25000" dirty="0">
                <a:latin typeface="Times New Roman"/>
                <a:cs typeface="Times New Roman"/>
              </a:rPr>
              <a:t>0</a:t>
            </a:r>
            <a:endParaRPr lang="en-US" sz="1400" dirty="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28" name="Rectangle 36"/>
          <p:cNvSpPr>
            <a:spLocks noChangeArrowheads="1"/>
          </p:cNvSpPr>
          <p:nvPr/>
        </p:nvSpPr>
        <p:spPr bwMode="auto">
          <a:xfrm>
            <a:off x="1415222" y="5694212"/>
            <a:ext cx="6149509" cy="8958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We’ll spend the rest of the talk addressing these issues.  </a:t>
            </a:r>
            <a:br>
              <a:rPr lang="en-US" dirty="0" smtClean="0">
                <a:solidFill>
                  <a:srgbClr val="000000"/>
                </a:solidFill>
                <a:latin typeface="Calibri"/>
                <a:cs typeface="Calibri"/>
              </a:rPr>
            </a:br>
            <a:r>
              <a:rPr lang="en-US" dirty="0" smtClean="0">
                <a:solidFill>
                  <a:srgbClr val="000000"/>
                </a:solidFill>
                <a:latin typeface="Calibri"/>
                <a:cs typeface="Calibri"/>
              </a:rPr>
              <a:t>For now, assume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Calibri"/>
                <a:cs typeface="Calibri"/>
              </a:rPr>
              <a:t> is the uniform distribution.</a:t>
            </a:r>
            <a:endParaRPr lang="en-US" dirty="0">
              <a:solidFill>
                <a:srgbClr val="000000"/>
              </a:solidFill>
              <a:latin typeface="Calibri"/>
              <a:cs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762771170"/>
              </p:ext>
            </p:extLst>
          </p:nvPr>
        </p:nvGraphicFramePr>
        <p:xfrm>
          <a:off x="4789183" y="1884821"/>
          <a:ext cx="988483" cy="706059"/>
        </p:xfrm>
        <a:graphic>
          <a:graphicData uri="http://schemas.openxmlformats.org/presentationml/2006/ole">
            <mc:AlternateContent xmlns:mc="http://schemas.openxmlformats.org/markup-compatibility/2006">
              <mc:Choice xmlns:v="urn:schemas-microsoft-com:vml" Requires="v">
                <p:oleObj spid="_x0000_s58494"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4789183" y="1884821"/>
                        <a:ext cx="988483" cy="706059"/>
                      </a:xfrm>
                      <a:prstGeom prst="rect">
                        <a:avLst/>
                      </a:prstGeom>
                    </p:spPr>
                  </p:pic>
                </p:oleObj>
              </mc:Fallback>
            </mc:AlternateContent>
          </a:graphicData>
        </a:graphic>
      </p:graphicFrame>
    </p:spTree>
    <p:extLst>
      <p:ext uri="{BB962C8B-B14F-4D97-AF65-F5344CB8AC3E}">
        <p14:creationId xmlns:p14="http://schemas.microsoft.com/office/powerpoint/2010/main" val="3258761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xEl>
                                              <p:pRg st="2" end="2"/>
                                            </p:txEl>
                                          </p:spTgt>
                                        </p:tgtEl>
                                        <p:attrNameLst>
                                          <p:attrName>style.visibility</p:attrName>
                                        </p:attrNameLst>
                                      </p:cBhvr>
                                      <p:to>
                                        <p:strVal val="visible"/>
                                      </p:to>
                                    </p:set>
                                    <p:animEffect transition="in" filter="fade">
                                      <p:cBhvr>
                                        <p:cTn id="22" dur="500"/>
                                        <p:tgtEl>
                                          <p:spTgt spid="2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xEl>
                                              <p:pRg st="3" end="3"/>
                                            </p:txEl>
                                          </p:spTgt>
                                        </p:tgtEl>
                                        <p:attrNameLst>
                                          <p:attrName>style.visibility</p:attrName>
                                        </p:attrNameLst>
                                      </p:cBhvr>
                                      <p:to>
                                        <p:strVal val="visible"/>
                                      </p:to>
                                    </p:set>
                                    <p:animEffect transition="in" filter="fade">
                                      <p:cBhvr>
                                        <p:cTn id="27" dur="500"/>
                                        <p:tgtEl>
                                          <p:spTgt spid="2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xEl>
                                              <p:pRg st="5" end="5"/>
                                            </p:txEl>
                                          </p:spTgt>
                                        </p:tgtEl>
                                        <p:attrNameLst>
                                          <p:attrName>style.visibility</p:attrName>
                                        </p:attrNameLst>
                                      </p:cBhvr>
                                      <p:to>
                                        <p:strVal val="visible"/>
                                      </p:to>
                                    </p:set>
                                    <p:animEffect transition="in" filter="fade">
                                      <p:cBhvr>
                                        <p:cTn id="32" dur="500"/>
                                        <p:tgtEl>
                                          <p:spTgt spid="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xEl>
                                              <p:pRg st="7" end="7"/>
                                            </p:txEl>
                                          </p:spTgt>
                                        </p:tgtEl>
                                        <p:attrNameLst>
                                          <p:attrName>style.visibility</p:attrName>
                                        </p:attrNameLst>
                                      </p:cBhvr>
                                      <p:to>
                                        <p:strVal val="visible"/>
                                      </p:to>
                                    </p:set>
                                    <p:animEffect transition="in" filter="fade">
                                      <p:cBhvr>
                                        <p:cTn id="37" dur="500"/>
                                        <p:tgtEl>
                                          <p:spTgt spid="2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bg/>
                                          </p:spTgt>
                                        </p:tgtEl>
                                        <p:attrNameLst>
                                          <p:attrName>style.visibility</p:attrName>
                                        </p:attrNameLst>
                                      </p:cBhvr>
                                      <p:to>
                                        <p:strVal val="visible"/>
                                      </p:to>
                                    </p:set>
                                    <p:animEffect transition="in" filter="fade">
                                      <p:cBhvr>
                                        <p:cTn id="42" dur="500"/>
                                        <p:tgtEl>
                                          <p:spTgt spid="28">
                                            <p:bg/>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xEl>
                                              <p:pRg st="0" end="0"/>
                                            </p:txEl>
                                          </p:spTgt>
                                        </p:tgtEl>
                                        <p:attrNameLst>
                                          <p:attrName>style.visibility</p:attrName>
                                        </p:attrNameLst>
                                      </p:cBhvr>
                                      <p:to>
                                        <p:strVal val="visible"/>
                                      </p:to>
                                    </p:set>
                                    <p:animEffect transition="in" filter="fade">
                                      <p:cBhvr>
                                        <p:cTn id="45"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6" grpId="0" build="p"/>
      <p:bldP spid="28" grpId="0" build="p"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a:t>Recent Results of </a:t>
            </a:r>
            <a:r>
              <a:rPr lang="en-US" sz="1800" dirty="0"/>
              <a:t>[DöttlingMüller-Quade13, MicciancioPeikert13] </a:t>
            </a:r>
            <a:br>
              <a:rPr lang="en-US" sz="1800" dirty="0"/>
            </a:br>
            <a:r>
              <a:rPr lang="en-US" dirty="0"/>
              <a:t>show security of LWE with error drawn uniformly from an interval</a:t>
            </a:r>
          </a:p>
          <a:p>
            <a:pPr marL="0" indent="0">
              <a:buNone/>
            </a:pPr>
            <a:endParaRPr lang="en-US" dirty="0"/>
          </a:p>
        </p:txBody>
      </p:sp>
      <p:sp>
        <p:nvSpPr>
          <p:cNvPr id="13" name="Rectangle 12"/>
          <p:cNvSpPr/>
          <p:nvPr/>
        </p:nvSpPr>
        <p:spPr bwMode="auto">
          <a:xfrm>
            <a:off x="914400"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302568" y="1600200"/>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6" name="Rectangle 15"/>
          <p:cNvSpPr/>
          <p:nvPr/>
        </p:nvSpPr>
        <p:spPr bwMode="auto">
          <a:xfrm>
            <a:off x="3264408"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9" name="Rectangle 18"/>
          <p:cNvSpPr/>
          <p:nvPr/>
        </p:nvSpPr>
        <p:spPr bwMode="auto">
          <a:xfrm>
            <a:off x="8229600"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grpSp>
        <p:nvGrpSpPr>
          <p:cNvPr id="22" name="Group 21"/>
          <p:cNvGrpSpPr/>
          <p:nvPr/>
        </p:nvGrpSpPr>
        <p:grpSpPr>
          <a:xfrm>
            <a:off x="71289" y="1612900"/>
            <a:ext cx="743375" cy="3048000"/>
            <a:chOff x="71289" y="1600200"/>
            <a:chExt cx="743375"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5" name="Group 24"/>
          <p:cNvGrpSpPr/>
          <p:nvPr/>
        </p:nvGrpSpPr>
        <p:grpSpPr>
          <a:xfrm rot="5400000">
            <a:off x="1395849" y="257102"/>
            <a:ext cx="789702" cy="1752600"/>
            <a:chOff x="24962" y="1600200"/>
            <a:chExt cx="789702"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8" name="Rectangle 27"/>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1" name="Rectangle 30"/>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3" name="Rectangle 32"/>
          <p:cNvSpPr/>
          <p:nvPr/>
        </p:nvSpPr>
        <p:spPr bwMode="auto">
          <a:xfrm>
            <a:off x="914400" y="15875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4" name="Rectangle 33"/>
          <p:cNvSpPr/>
          <p:nvPr/>
        </p:nvSpPr>
        <p:spPr bwMode="auto">
          <a:xfrm>
            <a:off x="3257868"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5" name="Rectangle 34"/>
          <p:cNvSpPr/>
          <p:nvPr/>
        </p:nvSpPr>
        <p:spPr bwMode="auto">
          <a:xfrm>
            <a:off x="8229600" y="15875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364801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latin typeface="Times New Roman"/>
                <a:cs typeface="Times New Roman"/>
              </a:rPr>
              <a:t>n</a:t>
            </a:r>
            <a:r>
              <a:rPr lang="en-US" dirty="0" smtClean="0">
                <a:latin typeface="Times New Roman"/>
                <a:cs typeface="Times New Roman"/>
              </a:rPr>
              <a:t>/2</a:t>
            </a:r>
            <a:r>
              <a:rPr lang="en-US" dirty="0" smtClean="0"/>
              <a:t> variables, </a:t>
            </a:r>
            <a:br>
              <a:rPr lang="en-US" dirty="0" smtClean="0"/>
            </a:br>
            <a:r>
              <a:rPr lang="en-US" dirty="0" smtClean="0"/>
              <a:t>any additional variables are hardcore</a:t>
            </a:r>
          </a:p>
          <a:p>
            <a:endParaRPr lang="en-US" dirty="0"/>
          </a:p>
          <a:p>
            <a:pPr marL="0" indent="0">
              <a:buNone/>
            </a:pPr>
            <a:endParaRPr lang="en-US" dirty="0"/>
          </a:p>
        </p:txBody>
      </p:sp>
      <p:sp>
        <p:nvSpPr>
          <p:cNvPr id="13" name="Rectangle 12"/>
          <p:cNvSpPr/>
          <p:nvPr/>
        </p:nvSpPr>
        <p:spPr bwMode="auto">
          <a:xfrm>
            <a:off x="914400"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302568" y="1600200"/>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6" name="Rectangle 15"/>
          <p:cNvSpPr/>
          <p:nvPr/>
        </p:nvSpPr>
        <p:spPr bwMode="auto">
          <a:xfrm>
            <a:off x="3264408"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9" name="Rectangle 18"/>
          <p:cNvSpPr/>
          <p:nvPr/>
        </p:nvSpPr>
        <p:spPr bwMode="auto">
          <a:xfrm>
            <a:off x="8229600"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grpSp>
        <p:nvGrpSpPr>
          <p:cNvPr id="22" name="Group 21"/>
          <p:cNvGrpSpPr/>
          <p:nvPr/>
        </p:nvGrpSpPr>
        <p:grpSpPr>
          <a:xfrm>
            <a:off x="71289" y="1612900"/>
            <a:ext cx="743375" cy="3048000"/>
            <a:chOff x="71289" y="1600200"/>
            <a:chExt cx="743375"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5" name="Group 24"/>
          <p:cNvGrpSpPr/>
          <p:nvPr/>
        </p:nvGrpSpPr>
        <p:grpSpPr>
          <a:xfrm rot="5400000">
            <a:off x="1395849" y="257102"/>
            <a:ext cx="789702" cy="1752600"/>
            <a:chOff x="24962" y="1600200"/>
            <a:chExt cx="789702"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8" name="Rectangle 27"/>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1" name="Rectangle 30"/>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3" name="Rectangle 32"/>
          <p:cNvSpPr/>
          <p:nvPr/>
        </p:nvSpPr>
        <p:spPr bwMode="auto">
          <a:xfrm>
            <a:off x="914400" y="15875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4" name="Rectangle 33"/>
          <p:cNvSpPr/>
          <p:nvPr/>
        </p:nvSpPr>
        <p:spPr bwMode="auto">
          <a:xfrm>
            <a:off x="3257868"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5" name="Rectangle 34"/>
          <p:cNvSpPr/>
          <p:nvPr/>
        </p:nvSpPr>
        <p:spPr bwMode="auto">
          <a:xfrm>
            <a:off x="8229600" y="15875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152590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latin typeface="Times New Roman"/>
                <a:cs typeface="Times New Roman"/>
              </a:rPr>
              <a:t>n</a:t>
            </a:r>
            <a:r>
              <a:rPr lang="en-US" dirty="0" smtClean="0">
                <a:latin typeface="Times New Roman"/>
                <a:cs typeface="Times New Roman"/>
              </a:rPr>
              <a:t>/2</a:t>
            </a:r>
            <a:r>
              <a:rPr lang="en-US" dirty="0" smtClean="0"/>
              <a:t> variables, </a:t>
            </a:r>
            <a:br>
              <a:rPr lang="en-US" dirty="0" smtClean="0"/>
            </a:br>
            <a:r>
              <a:rPr lang="en-US" dirty="0" smtClean="0"/>
              <a:t>any additional variables are hardcore</a:t>
            </a: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7300"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grpSp>
        <p:nvGrpSpPr>
          <p:cNvPr id="40" name="Group 39"/>
          <p:cNvGrpSpPr/>
          <p:nvPr/>
        </p:nvGrpSpPr>
        <p:grpSpPr>
          <a:xfrm rot="5400000">
            <a:off x="1395849" y="244402"/>
            <a:ext cx="789702" cy="1752600"/>
            <a:chOff x="24962" y="1600200"/>
            <a:chExt cx="789702" cy="3048000"/>
          </a:xfrm>
        </p:grpSpPr>
        <p:sp>
          <p:nvSpPr>
            <p:cNvPr id="41" name="Left Brace 4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TextBox 41"/>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283688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
                                        </p:tgtEl>
                                      </p:cBhvr>
                                    </p:animEffect>
                                    <p:set>
                                      <p:cBhvr>
                                        <p:cTn id="7" dur="1" fill="hold">
                                          <p:stCondLst>
                                            <p:cond delay="499"/>
                                          </p:stCondLst>
                                        </p:cTn>
                                        <p:tgtEl>
                                          <p:spTgt spid="4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a:t>
            </a:r>
          </a:p>
          <a:p>
            <a:pPr lvl="1"/>
            <a:r>
              <a:rPr lang="en-US" dirty="0">
                <a:solidFill>
                  <a:schemeClr val="bg1"/>
                </a:solidFill>
              </a:rPr>
              <a:t>f</a:t>
            </a:r>
            <a:endParaRPr lang="en-US" dirty="0" smtClean="0">
              <a:solidFill>
                <a:schemeClr val="bg1"/>
              </a:solidFill>
            </a:endParaRP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smtClean="0">
                <a:solidFill>
                  <a:srgbClr val="DE0055"/>
                </a:solidFill>
                <a:latin typeface="Times New Roman"/>
                <a:cs typeface="Times New Roman"/>
              </a:rPr>
              <a:t>A</a:t>
            </a:r>
            <a:r>
              <a:rPr lang="en-US" i="1" dirty="0" smtClean="0">
                <a:latin typeface="Times New Roman"/>
                <a:cs typeface="Times New Roman"/>
              </a:rPr>
              <a:t>x</a:t>
            </a:r>
            <a:r>
              <a:rPr lang="en-US" dirty="0" smtClean="0">
                <a:latin typeface="Times New Roman"/>
                <a:cs typeface="Times New Roman"/>
              </a:rPr>
              <a:t>, </a:t>
            </a:r>
            <a:r>
              <a:rPr lang="en-US" i="1" dirty="0" smtClean="0">
                <a:solidFill>
                  <a:srgbClr val="DE0055"/>
                </a:solidFill>
                <a:latin typeface="Times New Roman"/>
                <a:cs typeface="Times New Roman"/>
              </a:rPr>
              <a:t>A</a:t>
            </a:r>
            <a:r>
              <a:rPr lang="en-US" i="1" dirty="0" smtClean="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smtClean="0">
                <a:latin typeface="Times New Roman"/>
                <a:cs typeface="Times New Roman"/>
              </a:rPr>
              <a:t>) </a:t>
            </a:r>
            <a:r>
              <a:rPr lang="en-US" dirty="0">
                <a:latin typeface="Times New Roman"/>
                <a:cs typeface="Times New Roman"/>
              </a:rPr>
              <a:t>&lt;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Tree>
    <p:extLst>
      <p:ext uri="{BB962C8B-B14F-4D97-AF65-F5344CB8AC3E}">
        <p14:creationId xmlns:p14="http://schemas.microsoft.com/office/powerpoint/2010/main" val="396594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solidFill>
                  <a:srgbClr val="008000"/>
                </a:solidFill>
                <a:latin typeface="Times New Roman"/>
                <a:cs typeface="Times New Roman"/>
              </a:rPr>
              <a:t>A</a:t>
            </a:r>
            <a:r>
              <a:rPr lang="en-US" baseline="-25000" dirty="0" smtClean="0">
                <a:solidFill>
                  <a:srgbClr val="008000"/>
                </a:solidFill>
                <a:latin typeface="Times New Roman"/>
                <a:cs typeface="Times New Roman"/>
              </a:rPr>
              <a:t>1</a:t>
            </a:r>
            <a:r>
              <a:rPr lang="en-US" dirty="0" smtClean="0">
                <a:latin typeface="Times New Roman"/>
                <a:cs typeface="Times New Roman"/>
              </a:rPr>
              <a:t>, </a:t>
            </a:r>
            <a:r>
              <a:rPr lang="en-US" i="1" dirty="0" smtClean="0">
                <a:solidFill>
                  <a:srgbClr val="008000"/>
                </a:solidFill>
                <a:latin typeface="Times New Roman"/>
                <a:cs typeface="Times New Roman"/>
              </a:rPr>
              <a:t>A</a:t>
            </a:r>
            <a:r>
              <a:rPr lang="en-US" baseline="-25000" dirty="0" smtClean="0">
                <a:solidFill>
                  <a:srgbClr val="008000"/>
                </a:solidFill>
                <a:latin typeface="Times New Roman"/>
                <a:cs typeface="Times New Roman"/>
              </a:rPr>
              <a:t>1</a:t>
            </a:r>
            <a:r>
              <a:rPr lang="en-US" i="1" dirty="0" smtClean="0">
                <a:latin typeface="Times New Roman"/>
                <a:cs typeface="Times New Roman"/>
              </a:rPr>
              <a:t>x</a:t>
            </a:r>
            <a:r>
              <a:rPr lang="en-US" baseline="-25000" dirty="0" smtClean="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dirty="0" smtClean="0">
                <a:latin typeface="Times New Roman"/>
                <a:cs typeface="Times New Roman"/>
              </a:rPr>
              <a:t/>
            </a:r>
            <a:br>
              <a:rPr lang="en-US" dirty="0" smtClean="0">
                <a:latin typeface="Times New Roman"/>
                <a:cs typeface="Times New Roman"/>
              </a:rPr>
            </a:br>
            <a:r>
              <a:rPr lang="en-US" dirty="0" smtClean="0"/>
              <a:t>then </a:t>
            </a:r>
            <a:r>
              <a:rPr lang="en-US" i="1" dirty="0" smtClean="0">
                <a:latin typeface="Times New Roman"/>
                <a:cs typeface="Times New Roman"/>
              </a:rPr>
              <a:t>x</a:t>
            </a:r>
            <a:r>
              <a:rPr lang="en-US" baseline="-25000" dirty="0" smtClean="0">
                <a:latin typeface="Times New Roman"/>
                <a:cs typeface="Times New Roman"/>
              </a:rPr>
              <a:t>2 </a:t>
            </a:r>
            <a:r>
              <a:rPr lang="en-US" dirty="0" smtClean="0">
                <a:latin typeface="Times New Roman"/>
                <a:cs typeface="Times New Roman"/>
              </a:rPr>
              <a:t>| </a:t>
            </a:r>
            <a:r>
              <a:rPr lang="en-US" dirty="0" smtClean="0">
                <a:solidFill>
                  <a:srgbClr val="008000"/>
                </a:solidFill>
                <a:latin typeface="Times New Roman"/>
                <a:cs typeface="Times New Roman"/>
              </a:rPr>
              <a:t>A</a:t>
            </a:r>
            <a:r>
              <a:rPr lang="en-US" dirty="0" smtClean="0">
                <a:latin typeface="Times New Roman"/>
                <a:cs typeface="Times New Roman"/>
              </a:rPr>
              <a:t>, </a:t>
            </a:r>
            <a:r>
              <a:rPr lang="en-US" dirty="0" smtClean="0">
                <a:solidFill>
                  <a:srgbClr val="008000"/>
                </a:solidFill>
                <a:latin typeface="Times New Roman"/>
                <a:cs typeface="Times New Roman"/>
              </a:rPr>
              <a:t>b</a:t>
            </a:r>
            <a:r>
              <a:rPr lang="en-US" dirty="0" smtClean="0"/>
              <a:t> </a:t>
            </a:r>
            <a:r>
              <a:rPr lang="en-US" dirty="0"/>
              <a:t>is </a:t>
            </a:r>
            <a:r>
              <a:rPr lang="en-US" dirty="0" smtClean="0"/>
              <a:t>pseudorandom</a:t>
            </a:r>
            <a:endParaRPr lang="en-US" dirty="0"/>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5" name="TextBox 4"/>
          <p:cNvSpPr txBox="1"/>
          <p:nvPr/>
        </p:nvSpPr>
        <p:spPr>
          <a:xfrm>
            <a:off x="1828195" y="5427377"/>
            <a:ext cx="413920" cy="400110"/>
          </a:xfrm>
          <a:prstGeom prst="rect">
            <a:avLst/>
          </a:prstGeom>
          <a:noFill/>
        </p:spPr>
        <p:txBody>
          <a:bodyPr wrap="none" rtlCol="0">
            <a:spAutoFit/>
          </a:bodyPr>
          <a:lstStyle/>
          <a:p>
            <a:r>
              <a:rPr lang="en-US" sz="2000" i="1" dirty="0" smtClean="0">
                <a:solidFill>
                  <a:srgbClr val="0011B2"/>
                </a:solidFill>
                <a:latin typeface="Times New Roman"/>
                <a:cs typeface="Times New Roman"/>
              </a:rPr>
              <a:t>x</a:t>
            </a:r>
            <a:r>
              <a:rPr lang="en-US" sz="2000" baseline="-25000" dirty="0" smtClean="0">
                <a:solidFill>
                  <a:srgbClr val="0011B2"/>
                </a:solidFill>
                <a:latin typeface="Times New Roman"/>
                <a:cs typeface="Times New Roman"/>
              </a:rPr>
              <a:t>2</a:t>
            </a:r>
            <a:endParaRPr lang="en-US" sz="2000" baseline="-25000" dirty="0">
              <a:solidFill>
                <a:srgbClr val="0011B2"/>
              </a:solidFill>
              <a:latin typeface="Times New Roman"/>
              <a:cs typeface="Times New Roman"/>
            </a:endParaRPr>
          </a:p>
        </p:txBody>
      </p:sp>
      <p:sp>
        <p:nvSpPr>
          <p:cNvPr id="40" name="Rectangle 39"/>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42" name="Rectangle 41"/>
          <p:cNvSpPr/>
          <p:nvPr/>
        </p:nvSpPr>
        <p:spPr bwMode="auto">
          <a:xfrm>
            <a:off x="5229997" y="2232278"/>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spTree>
    <p:extLst>
      <p:ext uri="{BB962C8B-B14F-4D97-AF65-F5344CB8AC3E}">
        <p14:creationId xmlns:p14="http://schemas.microsoft.com/office/powerpoint/2010/main" val="428812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2244439" y="4654220"/>
            <a:ext cx="203197" cy="28461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215026" y="2007429"/>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42" name="Object 41"/>
          <p:cNvGraphicFramePr>
            <a:graphicFrameLocks noChangeAspect="1"/>
          </p:cNvGraphicFramePr>
          <p:nvPr>
            <p:extLst>
              <p:ext uri="{D42A27DB-BD31-4B8C-83A1-F6EECF244321}">
                <p14:modId xmlns:p14="http://schemas.microsoft.com/office/powerpoint/2010/main" val="452697815"/>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73068"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8" name="Elbow Connector 47"/>
          <p:cNvCxnSpPr>
            <a:stCxn id="30" idx="2"/>
            <a:endCxn id="46" idx="2"/>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3" name="Object 62"/>
          <p:cNvGraphicFramePr>
            <a:graphicFrameLocks noChangeAspect="1"/>
          </p:cNvGraphicFramePr>
          <p:nvPr>
            <p:extLst>
              <p:ext uri="{D42A27DB-BD31-4B8C-83A1-F6EECF244321}">
                <p14:modId xmlns:p14="http://schemas.microsoft.com/office/powerpoint/2010/main" val="2511891474"/>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73069"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 =</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graphicFrame>
        <p:nvGraphicFramePr>
          <p:cNvPr id="66" name="Object 65"/>
          <p:cNvGraphicFramePr>
            <a:graphicFrameLocks noChangeAspect="1"/>
          </p:cNvGraphicFramePr>
          <p:nvPr>
            <p:extLst>
              <p:ext uri="{D42A27DB-BD31-4B8C-83A1-F6EECF244321}">
                <p14:modId xmlns:p14="http://schemas.microsoft.com/office/powerpoint/2010/main" val="1382550769"/>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73070"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sp>
        <p:nvSpPr>
          <p:cNvPr id="72" name="TextBox 71"/>
          <p:cNvSpPr txBox="1"/>
          <p:nvPr/>
        </p:nvSpPr>
        <p:spPr>
          <a:xfrm>
            <a:off x="30597" y="4994678"/>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sp>
        <p:nvSpPr>
          <p:cNvPr id="76" name="TextBox 75"/>
          <p:cNvSpPr txBox="1"/>
          <p:nvPr/>
        </p:nvSpPr>
        <p:spPr>
          <a:xfrm>
            <a:off x="3802081" y="3865982"/>
            <a:ext cx="948614"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i="1" dirty="0" err="1" smtClean="0">
                <a:latin typeface="Times New Roman"/>
                <a:cs typeface="Times New Roman"/>
              </a:rPr>
              <a:t>Gx</a:t>
            </a:r>
            <a:endParaRPr lang="en-US" sz="1800" dirty="0">
              <a:latin typeface="Times New Roman"/>
              <a:cs typeface="Times New Roman"/>
            </a:endParaRPr>
          </a:p>
        </p:txBody>
      </p:sp>
      <p:grpSp>
        <p:nvGrpSpPr>
          <p:cNvPr id="5" name="Group 4"/>
          <p:cNvGrpSpPr/>
          <p:nvPr/>
        </p:nvGrpSpPr>
        <p:grpSpPr>
          <a:xfrm>
            <a:off x="4331771" y="1922449"/>
            <a:ext cx="381695" cy="306340"/>
            <a:chOff x="4331771" y="1922449"/>
            <a:chExt cx="381695" cy="306340"/>
          </a:xfrm>
        </p:grpSpPr>
        <p:sp>
          <p:nvSpPr>
            <p:cNvPr id="78" name="Rectangle 7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2" name="Object 81"/>
            <p:cNvGraphicFramePr>
              <a:graphicFrameLocks noChangeAspect="1"/>
            </p:cNvGraphicFramePr>
            <p:nvPr>
              <p:extLst>
                <p:ext uri="{D42A27DB-BD31-4B8C-83A1-F6EECF244321}">
                  <p14:modId xmlns:p14="http://schemas.microsoft.com/office/powerpoint/2010/main" val="643171751"/>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73071" name="Equation" r:id="rId10" imgW="139700" imgH="165100" progId="Equation.3">
                    <p:embed/>
                  </p:oleObj>
                </mc:Choice>
                <mc:Fallback>
                  <p:oleObj name="Equation" r:id="rId10" imgW="139700" imgH="165100" progId="Equation.3">
                    <p:embed/>
                    <p:pic>
                      <p:nvPicPr>
                        <p:cNvPr id="0" name=""/>
                        <p:cNvPicPr/>
                        <p:nvPr/>
                      </p:nvPicPr>
                      <p:blipFill>
                        <a:blip r:embed="rId11"/>
                        <a:stretch>
                          <a:fillRect/>
                        </a:stretch>
                      </p:blipFill>
                      <p:spPr>
                        <a:xfrm>
                          <a:off x="4406706" y="1941451"/>
                          <a:ext cx="242888" cy="287338"/>
                        </a:xfrm>
                        <a:prstGeom prst="rect">
                          <a:avLst/>
                        </a:prstGeom>
                      </p:spPr>
                    </p:pic>
                  </p:oleObj>
                </mc:Fallback>
              </mc:AlternateContent>
            </a:graphicData>
          </a:graphic>
        </p:graphicFrame>
      </p:grpSp>
      <p:grpSp>
        <p:nvGrpSpPr>
          <p:cNvPr id="4" name="Group 3"/>
          <p:cNvGrpSpPr/>
          <p:nvPr/>
        </p:nvGrpSpPr>
        <p:grpSpPr>
          <a:xfrm>
            <a:off x="4308681" y="720459"/>
            <a:ext cx="579497" cy="369332"/>
            <a:chOff x="4308681" y="720459"/>
            <a:chExt cx="579497" cy="369332"/>
          </a:xfrm>
        </p:grpSpPr>
        <p:sp>
          <p:nvSpPr>
            <p:cNvPr id="77" name="Rectangle 76"/>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3" name="Group 2"/>
          <p:cNvGrpSpPr/>
          <p:nvPr/>
        </p:nvGrpSpPr>
        <p:grpSpPr>
          <a:xfrm>
            <a:off x="898663" y="1334455"/>
            <a:ext cx="443626" cy="411225"/>
            <a:chOff x="898663" y="1334455"/>
            <a:chExt cx="443626" cy="411225"/>
          </a:xfrm>
        </p:grpSpPr>
        <p:sp>
          <p:nvSpPr>
            <p:cNvPr id="81" name="Rectangle 80"/>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TextBox 84"/>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86" name="Group 85"/>
          <p:cNvGrpSpPr/>
          <p:nvPr/>
        </p:nvGrpSpPr>
        <p:grpSpPr>
          <a:xfrm>
            <a:off x="7896495" y="1619503"/>
            <a:ext cx="579497" cy="369332"/>
            <a:chOff x="6366719" y="2492739"/>
            <a:chExt cx="579497" cy="369332"/>
          </a:xfrm>
        </p:grpSpPr>
        <p:sp>
          <p:nvSpPr>
            <p:cNvPr id="87" name="Rectangle 86"/>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42213108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6">
                                            <p:txEl>
                                              <p:pRg st="0" end="0"/>
                                            </p:txEl>
                                          </p:spTgt>
                                        </p:tgtEl>
                                        <p:attrNameLst>
                                          <p:attrName>style.visibility</p:attrName>
                                        </p:attrNameLst>
                                      </p:cBhvr>
                                      <p:to>
                                        <p:strVal val="visible"/>
                                      </p:to>
                                    </p:set>
                                    <p:animEffect transition="in" filter="fade">
                                      <p:cBhvr>
                                        <p:cTn id="22" dur="500"/>
                                        <p:tgtEl>
                                          <p:spTgt spid="76">
                                            <p:txEl>
                                              <p:pRg st="0" end="0"/>
                                            </p:txEl>
                                          </p:spTgt>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79"/>
                                        </p:tgtEl>
                                        <p:attrNameLst>
                                          <p:attrName>style.visibility</p:attrName>
                                        </p:attrNameLst>
                                      </p:cBhvr>
                                      <p:to>
                                        <p:strVal val="visible"/>
                                      </p:to>
                                    </p:set>
                                    <p:animEffect transition="in" filter="fade">
                                      <p:cBhvr>
                                        <p:cTn id="33" dur="500"/>
                                        <p:tgtEl>
                                          <p:spTgt spid="7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fade">
                                      <p:cBhvr>
                                        <p:cTn id="3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68" grpId="0" animBg="1"/>
      <p:bldP spid="69" grpId="0" animBg="1"/>
      <p:bldP spid="70" grpId="0"/>
      <p:bldP spid="74" grpId="0" animBg="1"/>
      <p:bldP spid="75" grpId="0" animBg="1"/>
      <p:bldP spid="79" grpId="0"/>
      <p:bldP spid="7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a:t>
            </a:r>
            <a:r>
              <a:rPr lang="en-US" dirty="0"/>
              <a:t>secure on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dirty="0">
                <a:latin typeface="Times New Roman"/>
                <a:cs typeface="Times New Roman"/>
              </a:rPr>
              <a:t>,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i="1" dirty="0">
                <a:latin typeface="Times New Roman"/>
                <a:cs typeface="Times New Roman"/>
              </a:rPr>
              <a:t>x</a:t>
            </a:r>
            <a:r>
              <a:rPr lang="en-US" baseline="-25000" dirty="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br>
              <a:rPr lang="en-US" dirty="0">
                <a:latin typeface="Times New Roman"/>
                <a:cs typeface="Times New Roman"/>
              </a:rPr>
            </a:br>
            <a:r>
              <a:rPr lang="en-US" dirty="0"/>
              <a:t>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923330"/>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a:p>
            <a:pPr lvl="1"/>
            <a:r>
              <a:rPr lang="en-US" dirty="0" smtClean="0">
                <a:latin typeface="Calibri"/>
                <a:cs typeface="Calibri"/>
              </a:rPr>
              <a:t>Has a key: if LWE is secure for </a:t>
            </a:r>
            <a:r>
              <a:rPr lang="en-US" i="1" dirty="0" smtClean="0">
                <a:latin typeface="Times New Roman"/>
                <a:cs typeface="Times New Roman"/>
              </a:rPr>
              <a:t>n</a:t>
            </a:r>
            <a:r>
              <a:rPr lang="en-US" dirty="0" smtClean="0">
                <a:latin typeface="Times New Roman"/>
                <a:cs typeface="Times New Roman"/>
              </a:rPr>
              <a:t>/2 </a:t>
            </a:r>
            <a:r>
              <a:rPr lang="en-US" dirty="0" smtClean="0">
                <a:latin typeface="Calibri"/>
                <a:cs typeface="Calibri"/>
              </a:rPr>
              <a:t>variables, 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endParaRPr lang="en-US" baseline="-25000" dirty="0">
              <a:latin typeface="Calibri"/>
              <a:cs typeface="Calibri"/>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31136"/>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5" name="Group 34"/>
          <p:cNvGrpSpPr/>
          <p:nvPr/>
        </p:nvGrpSpPr>
        <p:grpSpPr>
          <a:xfrm>
            <a:off x="7226300" y="68920"/>
            <a:ext cx="1886268" cy="1446634"/>
            <a:chOff x="7226300" y="68920"/>
            <a:chExt cx="1886268" cy="1446634"/>
          </a:xfrm>
        </p:grpSpPr>
        <p:sp>
          <p:nvSpPr>
            <p:cNvPr id="36" name="Rectangle 35"/>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9" name="Rectangle 38"/>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41" name="Rectangle 40"/>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Tree>
    <p:extLst>
      <p:ext uri="{BB962C8B-B14F-4D97-AF65-F5344CB8AC3E}">
        <p14:creationId xmlns:p14="http://schemas.microsoft.com/office/powerpoint/2010/main" val="413240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4419600"/>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5" name="Rectangle 36"/>
          <p:cNvSpPr>
            <a:spLocks noChangeArrowheads="1"/>
          </p:cNvSpPr>
          <p:nvPr/>
        </p:nvSpPr>
        <p:spPr bwMode="auto">
          <a:xfrm>
            <a:off x="3187700" y="5706162"/>
            <a:ext cx="5423873" cy="10297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To recover key, we need to decode </a:t>
            </a:r>
            <a:r>
              <a:rPr lang="en-US" i="1" dirty="0" smtClean="0">
                <a:solidFill>
                  <a:srgbClr val="000000"/>
                </a:solidFill>
                <a:latin typeface="Times New Roman"/>
                <a:cs typeface="Times New Roman"/>
              </a:rPr>
              <a:t>Ax</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a:t>
            </a:r>
            <a:r>
              <a:rPr lang="en-US" dirty="0" smtClean="0">
                <a:solidFill>
                  <a:srgbClr val="000000"/>
                </a:solidFill>
                <a:latin typeface="Calibri"/>
                <a:cs typeface="Calibri"/>
              </a:rPr>
              <a:t>,</a:t>
            </a:r>
            <a:br>
              <a:rPr lang="en-US" dirty="0" smtClean="0">
                <a:solidFill>
                  <a:srgbClr val="000000"/>
                </a:solidFill>
                <a:latin typeface="Calibri"/>
                <a:cs typeface="Calibri"/>
              </a:rPr>
            </a:br>
            <a:r>
              <a:rPr lang="en-US" dirty="0" smtClean="0">
                <a:solidFill>
                  <a:srgbClr val="000000"/>
                </a:solidFill>
                <a:latin typeface="Calibri"/>
                <a:cs typeface="Calibri"/>
              </a:rPr>
              <a:t>this is a random code with </a:t>
            </a:r>
            <a:br>
              <a:rPr lang="en-US" dirty="0" smtClean="0">
                <a:solidFill>
                  <a:srgbClr val="000000"/>
                </a:solidFill>
                <a:latin typeface="Calibri"/>
                <a:cs typeface="Calibri"/>
              </a:rPr>
            </a:br>
            <a:r>
              <a:rPr lang="en-US" i="1" dirty="0" smtClean="0">
                <a:solidFill>
                  <a:srgbClr val="000000"/>
                </a:solidFill>
                <a:latin typeface="Times New Roman"/>
                <a:cs typeface="Times New Roman"/>
              </a:rPr>
              <a:t>d</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Ax</a:t>
            </a:r>
            <a:r>
              <a:rPr lang="en-US" dirty="0" smtClean="0">
                <a:solidFill>
                  <a:srgbClr val="000000"/>
                </a:solidFill>
                <a:latin typeface="Times New Roman"/>
                <a:cs typeface="Times New Roman"/>
              </a:rPr>
              <a:t>,</a:t>
            </a:r>
            <a:r>
              <a:rPr lang="en-US" i="1" dirty="0">
                <a:solidFill>
                  <a:srgbClr val="000000"/>
                </a:solidFill>
                <a:latin typeface="Times New Roman"/>
                <a:cs typeface="Times New Roman"/>
              </a:rPr>
              <a:t> </a:t>
            </a:r>
            <a:r>
              <a:rPr lang="en-US" i="1" dirty="0" smtClean="0">
                <a:solidFill>
                  <a:srgbClr val="000000"/>
                </a:solidFill>
                <a:latin typeface="Times New Roman"/>
                <a:cs typeface="Times New Roman"/>
              </a:rPr>
              <a:t>Ax+w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d</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)&lt;</a:t>
            </a:r>
            <a:r>
              <a:rPr lang="en-US" i="1" dirty="0" err="1" smtClean="0">
                <a:solidFill>
                  <a:srgbClr val="000000"/>
                </a:solidFill>
                <a:latin typeface="Times New Roman"/>
                <a:cs typeface="Times New Roman"/>
              </a:rPr>
              <a:t>d</a:t>
            </a:r>
            <a:r>
              <a:rPr lang="en-US" i="1" baseline="-25000" dirty="0" err="1" smtClean="0">
                <a:solidFill>
                  <a:srgbClr val="000000"/>
                </a:solidFill>
                <a:latin typeface="Times New Roman"/>
                <a:cs typeface="Times New Roman"/>
              </a:rPr>
              <a:t>max</a:t>
            </a:r>
            <a:r>
              <a:rPr lang="en-US" dirty="0" smtClean="0">
                <a:solidFill>
                  <a:srgbClr val="000000"/>
                </a:solidFill>
                <a:latin typeface="Calibri"/>
                <a:cs typeface="Calibri"/>
              </a:rPr>
              <a:t> errors</a:t>
            </a:r>
            <a:endParaRPr lang="en-US" dirty="0">
              <a:solidFill>
                <a:srgbClr val="000000"/>
              </a:solidFill>
              <a:latin typeface="Calibri"/>
              <a:cs typeface="Calibri"/>
            </a:endParaRP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2" y="4262764"/>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55761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5" end="5"/>
                                            </p:txEl>
                                          </p:spTgt>
                                        </p:tgtEl>
                                        <p:attrNameLst>
                                          <p:attrName>style.visibility</p:attrName>
                                        </p:attrNameLst>
                                      </p:cBhvr>
                                      <p:to>
                                        <p:strVal val="visible"/>
                                      </p:to>
                                    </p:set>
                                    <p:animEffect transition="in" filter="fade">
                                      <p:cBhvr>
                                        <p:cTn id="7" dur="500"/>
                                        <p:tgtEl>
                                          <p:spTgt spid="2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5">
                                            <p:bg/>
                                          </p:spTgt>
                                        </p:tgtEl>
                                        <p:attrNameLst>
                                          <p:attrName>style.visibility</p:attrName>
                                        </p:attrNameLst>
                                      </p:cBhvr>
                                      <p:to>
                                        <p:strVal val="visible"/>
                                      </p:to>
                                    </p:set>
                                    <p:animEffect transition="in" filter="fade">
                                      <p:cBhvr>
                                        <p:cTn id="68" dur="500"/>
                                        <p:tgtEl>
                                          <p:spTgt spid="15">
                                            <p:bg/>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5">
                                            <p:txEl>
                                              <p:pRg st="0" end="0"/>
                                            </p:txEl>
                                          </p:spTgt>
                                        </p:tgtEl>
                                        <p:attrNameLst>
                                          <p:attrName>style.visibility</p:attrName>
                                        </p:attrNameLst>
                                      </p:cBhvr>
                                      <p:to>
                                        <p:strVal val="visible"/>
                                      </p:to>
                                    </p:set>
                                    <p:animEffect transition="in" filter="fade">
                                      <p:cBhvr>
                                        <p:cTn id="7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bldLvl="2"/>
      <p:bldP spid="7" grpId="0" uiExpand="1" build="p"/>
      <p:bldP spid="10" grpId="0" uiExpand="1" build="p"/>
      <p:bldP spid="15" grpId="0" build="p" animBg="1"/>
      <p:bldP spid="31" grpId="0" animBg="1"/>
      <p:bldP spid="32" grpId="0"/>
      <p:bldP spid="33" grpId="0" animBg="1"/>
      <p:bldP spid="34" grpId="0"/>
      <p:bldP spid="35" grpId="0" animBg="1"/>
      <p:bldP spid="36" grpId="0" animBg="1"/>
      <p:bldP spid="37" grpId="0" animBg="1"/>
      <p:bldP spid="38" grpId="0" animBg="1"/>
      <p:bldP spid="39" grpId="0"/>
      <p:bldP spid="40" grpId="0" animBg="1"/>
      <p:bldP spid="41" grpId="0"/>
      <p:bldP spid="42" grpId="0" animBg="1"/>
      <p:bldP spid="4" grpId="0" animBg="1"/>
      <p:bldP spid="4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LWE w/ Uniform Error</a:t>
            </a:r>
            <a:endParaRPr lang="en-US" dirty="0"/>
          </a:p>
        </p:txBody>
      </p:sp>
      <p:sp>
        <p:nvSpPr>
          <p:cNvPr id="21" name="Rectangle 20"/>
          <p:cNvSpPr/>
          <p:nvPr/>
        </p:nvSpPr>
        <p:spPr bwMode="auto">
          <a:xfrm>
            <a:off x="6336792" y="1622419"/>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9" name="Rectangle 28"/>
          <p:cNvSpPr/>
          <p:nvPr/>
        </p:nvSpPr>
        <p:spPr bwMode="auto">
          <a:xfrm>
            <a:off x="6256751" y="1622419"/>
            <a:ext cx="845533" cy="304800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dirty="0" smtClean="0">
                <a:ln>
                  <a:noFill/>
                </a:ln>
                <a:solidFill>
                  <a:schemeClr val="bg1"/>
                </a:solidFill>
                <a:effectLst/>
                <a:latin typeface="Times New Roman"/>
                <a:cs typeface="Times New Roman"/>
              </a:rPr>
              <a:t>Gauss</a:t>
            </a:r>
            <a:br>
              <a:rPr kumimoji="0" lang="en-US" sz="2000" b="1" i="1" u="none" strike="noStrike" cap="none" normalizeH="0" dirty="0" smtClean="0">
                <a:ln>
                  <a:noFill/>
                </a:ln>
                <a:solidFill>
                  <a:schemeClr val="bg1"/>
                </a:solidFill>
                <a:effectLst/>
                <a:latin typeface="Times New Roman"/>
                <a:cs typeface="Times New Roman"/>
              </a:rPr>
            </a:br>
            <a:r>
              <a:rPr kumimoji="0" lang="en-US" sz="2000" b="1" u="none" strike="noStrike" cap="none" normalizeH="0" dirty="0" smtClean="0">
                <a:ln>
                  <a:noFill/>
                </a:ln>
                <a:solidFill>
                  <a:schemeClr val="bg1"/>
                </a:solidFill>
                <a:effectLst/>
                <a:latin typeface="Times New Roman"/>
                <a:cs typeface="Times New Roman"/>
              </a:rPr>
              <a:t>(</a:t>
            </a:r>
            <a:r>
              <a:rPr kumimoji="0" lang="en-US" sz="2000" b="1" i="1" u="none" strike="noStrike" cap="none" normalizeH="0" dirty="0" smtClean="0">
                <a:ln>
                  <a:noFill/>
                </a:ln>
                <a:solidFill>
                  <a:schemeClr val="bg1"/>
                </a:solidFill>
                <a:effectLst/>
                <a:latin typeface="Times New Roman"/>
                <a:cs typeface="Times New Roman"/>
              </a:rPr>
              <a:t>w</a:t>
            </a:r>
            <a:r>
              <a:rPr kumimoji="0" lang="en-US" sz="2000" b="1" u="none" strike="noStrike" cap="none" normalizeH="0" baseline="-25000" dirty="0" smtClean="0">
                <a:ln>
                  <a:noFill/>
                </a:ln>
                <a:solidFill>
                  <a:schemeClr val="bg1"/>
                </a:solidFill>
                <a:effectLst/>
                <a:latin typeface="Times New Roman"/>
                <a:cs typeface="Times New Roman"/>
              </a:rPr>
              <a:t>0</a:t>
            </a:r>
            <a:r>
              <a:rPr kumimoji="0" lang="en-US" sz="2000" b="1" u="none" strike="noStrike" cap="none" normalizeH="0" dirty="0" smtClean="0">
                <a:ln>
                  <a:noFill/>
                </a:ln>
                <a:solidFill>
                  <a:schemeClr val="bg1"/>
                </a:solidFill>
                <a:effectLst/>
                <a:latin typeface="Times New Roman"/>
                <a:cs typeface="Times New Roman"/>
              </a:rPr>
              <a:t>)</a:t>
            </a:r>
          </a:p>
        </p:txBody>
      </p:sp>
      <p:sp>
        <p:nvSpPr>
          <p:cNvPr id="96" name="Rectangle 95"/>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97" name="TextBox 96"/>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98" name="Rectangle 97"/>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99" name="TextBox 98"/>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01" name="Rectangle 100"/>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2" name="TextBox 101"/>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04" name="Rectangle 103"/>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05" name="Rectangle 104"/>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06" name="Rectangle 105"/>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07" name="Rectangle 106"/>
          <p:cNvSpPr/>
          <p:nvPr/>
        </p:nvSpPr>
        <p:spPr bwMode="auto">
          <a:xfrm>
            <a:off x="5229997" y="2231136"/>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08" name="Group 107"/>
          <p:cNvGrpSpPr/>
          <p:nvPr/>
        </p:nvGrpSpPr>
        <p:grpSpPr>
          <a:xfrm>
            <a:off x="71289" y="1600200"/>
            <a:ext cx="743375" cy="3048000"/>
            <a:chOff x="71289" y="1600200"/>
            <a:chExt cx="743375" cy="3048000"/>
          </a:xfrm>
        </p:grpSpPr>
        <p:sp>
          <p:nvSpPr>
            <p:cNvPr id="109" name="Left Brace 10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0" name="TextBox 109"/>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11" name="Group 110"/>
          <p:cNvGrpSpPr/>
          <p:nvPr/>
        </p:nvGrpSpPr>
        <p:grpSpPr>
          <a:xfrm rot="5400000">
            <a:off x="957397" y="682854"/>
            <a:ext cx="789702" cy="875695"/>
            <a:chOff x="24962" y="1600200"/>
            <a:chExt cx="789702" cy="3048000"/>
          </a:xfrm>
        </p:grpSpPr>
        <p:sp>
          <p:nvSpPr>
            <p:cNvPr id="112" name="Left Brace 1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3" name="TextBox 112"/>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114" name="Group 113"/>
          <p:cNvGrpSpPr/>
          <p:nvPr/>
        </p:nvGrpSpPr>
        <p:grpSpPr>
          <a:xfrm rot="5400000">
            <a:off x="1834000" y="682553"/>
            <a:ext cx="789702" cy="876300"/>
            <a:chOff x="24962" y="1600200"/>
            <a:chExt cx="789702" cy="3048000"/>
          </a:xfrm>
        </p:grpSpPr>
        <p:sp>
          <p:nvSpPr>
            <p:cNvPr id="115" name="Left Brace 1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6" name="TextBox 115"/>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117" name="Group 116"/>
          <p:cNvGrpSpPr/>
          <p:nvPr/>
        </p:nvGrpSpPr>
        <p:grpSpPr>
          <a:xfrm>
            <a:off x="7226300" y="68920"/>
            <a:ext cx="1886268" cy="1446634"/>
            <a:chOff x="7226300" y="68920"/>
            <a:chExt cx="1886268" cy="1446634"/>
          </a:xfrm>
        </p:grpSpPr>
        <p:sp>
          <p:nvSpPr>
            <p:cNvPr id="118" name="Rectangle 117"/>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TextBox 119"/>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121" name="Rectangle 120"/>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123" name="Rectangle 122"/>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Tree>
    <p:extLst>
      <p:ext uri="{BB962C8B-B14F-4D97-AF65-F5344CB8AC3E}">
        <p14:creationId xmlns:p14="http://schemas.microsoft.com/office/powerpoint/2010/main" val="1639158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547810" y="1600200"/>
            <a:ext cx="4054325"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smtClean="0"/>
          </a:p>
          <a:p>
            <a:pPr marL="0" indent="0">
              <a:buFont typeface="Arial"/>
              <a:buNone/>
            </a:pPr>
            <a:r>
              <a:rPr lang="en-US" dirty="0" smtClean="0"/>
              <a:t>Then for</a:t>
            </a:r>
          </a:p>
          <a:p>
            <a:pPr marL="0" indent="0">
              <a:buFont typeface="Arial"/>
              <a:buNone/>
            </a:pPr>
            <a:endParaRPr lang="en-US" dirty="0" smtClean="0"/>
          </a:p>
          <a:p>
            <a:pPr marL="0" indent="0">
              <a:buFont typeface="Arial"/>
              <a:buNone/>
            </a:pPr>
            <a:endParaRPr lang="en-US" dirty="0" smtClean="0"/>
          </a:p>
          <a:p>
            <a:pPr marL="0" indent="0">
              <a:buFont typeface="Arial"/>
              <a:buNone/>
            </a:pPr>
            <a:endParaRPr lang="en-US" dirty="0" smtClean="0"/>
          </a:p>
        </p:txBody>
      </p:sp>
      <p:sp>
        <p:nvSpPr>
          <p:cNvPr id="2" name="Title 1"/>
          <p:cNvSpPr>
            <a:spLocks noGrp="1"/>
          </p:cNvSpPr>
          <p:nvPr>
            <p:ph type="title"/>
          </p:nvPr>
        </p:nvSpPr>
        <p:spPr>
          <a:xfrm>
            <a:off x="457200" y="-91440"/>
            <a:ext cx="8229600" cy="1143000"/>
          </a:xfrm>
        </p:spPr>
        <p:txBody>
          <a:bodyPr/>
          <a:lstStyle/>
          <a:p>
            <a:r>
              <a:rPr lang="en-US" dirty="0" smtClean="0"/>
              <a:t>LWE w/ block fixing sources</a:t>
            </a:r>
            <a:endParaRPr lang="en-US" dirty="0"/>
          </a:p>
        </p:txBody>
      </p:sp>
      <p:sp>
        <p:nvSpPr>
          <p:cNvPr id="3" name="Content Placeholder 2"/>
          <p:cNvSpPr>
            <a:spLocks noGrp="1"/>
          </p:cNvSpPr>
          <p:nvPr>
            <p:ph idx="1"/>
          </p:nvPr>
        </p:nvSpPr>
        <p:spPr>
          <a:xfrm>
            <a:off x="493485" y="1600200"/>
            <a:ext cx="4054325" cy="4525963"/>
          </a:xfrm>
        </p:spPr>
        <p:txBody>
          <a:bodyPr>
            <a:normAutofit/>
          </a:bodyPr>
          <a:lstStyle/>
          <a:p>
            <a:pPr marL="0" indent="0">
              <a:buNone/>
            </a:pPr>
            <a:r>
              <a:rPr lang="en-US" u="sng" dirty="0" smtClean="0"/>
              <a:t>Theorem 4:</a:t>
            </a:r>
            <a:endParaRPr lang="en-US" u="sng" dirty="0"/>
          </a:p>
          <a:p>
            <a:pPr marL="0" indent="0">
              <a:buNone/>
            </a:pPr>
            <a:r>
              <a:rPr lang="en-US" dirty="0" smtClean="0"/>
              <a:t>Let</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If</a:t>
            </a:r>
          </a:p>
        </p:txBody>
      </p:sp>
      <p:graphicFrame>
        <p:nvGraphicFramePr>
          <p:cNvPr id="4" name="Object 3"/>
          <p:cNvGraphicFramePr>
            <a:graphicFrameLocks noChangeAspect="1"/>
          </p:cNvGraphicFramePr>
          <p:nvPr>
            <p:extLst>
              <p:ext uri="{D42A27DB-BD31-4B8C-83A1-F6EECF244321}">
                <p14:modId xmlns:p14="http://schemas.microsoft.com/office/powerpoint/2010/main" val="992501272"/>
              </p:ext>
            </p:extLst>
          </p:nvPr>
        </p:nvGraphicFramePr>
        <p:xfrm>
          <a:off x="845306" y="2837845"/>
          <a:ext cx="1577975" cy="1524000"/>
        </p:xfrm>
        <a:graphic>
          <a:graphicData uri="http://schemas.openxmlformats.org/presentationml/2006/ole">
            <mc:AlternateContent xmlns:mc="http://schemas.openxmlformats.org/markup-compatibility/2006">
              <mc:Choice xmlns:v="urn:schemas-microsoft-com:vml" Requires="v">
                <p:oleObj spid="_x0000_s19418" name="Equation" r:id="rId3" imgW="749300" imgH="723900" progId="Equation.3">
                  <p:embed/>
                </p:oleObj>
              </mc:Choice>
              <mc:Fallback>
                <p:oleObj name="Equation" r:id="rId3" imgW="749300" imgH="723900" progId="Equation.3">
                  <p:embed/>
                  <p:pic>
                    <p:nvPicPr>
                      <p:cNvPr id="0" name=""/>
                      <p:cNvPicPr/>
                      <p:nvPr/>
                    </p:nvPicPr>
                    <p:blipFill>
                      <a:blip r:embed="rId4"/>
                      <a:stretch>
                        <a:fillRect/>
                      </a:stretch>
                    </p:blipFill>
                    <p:spPr>
                      <a:xfrm>
                        <a:off x="845306" y="2837845"/>
                        <a:ext cx="1577975" cy="15240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44318200"/>
              </p:ext>
            </p:extLst>
          </p:nvPr>
        </p:nvGraphicFramePr>
        <p:xfrm>
          <a:off x="4781090" y="2816225"/>
          <a:ext cx="3128963" cy="2190750"/>
        </p:xfrm>
        <a:graphic>
          <a:graphicData uri="http://schemas.openxmlformats.org/presentationml/2006/ole">
            <mc:AlternateContent xmlns:mc="http://schemas.openxmlformats.org/markup-compatibility/2006">
              <mc:Choice xmlns:v="urn:schemas-microsoft-com:vml" Requires="v">
                <p:oleObj spid="_x0000_s19419" name="Equation" r:id="rId5" imgW="1485900" imgH="1041400" progId="Equation.3">
                  <p:embed/>
                </p:oleObj>
              </mc:Choice>
              <mc:Fallback>
                <p:oleObj name="Equation" r:id="rId5" imgW="1485900" imgH="1041400" progId="Equation.3">
                  <p:embed/>
                  <p:pic>
                    <p:nvPicPr>
                      <p:cNvPr id="0" name=""/>
                      <p:cNvPicPr/>
                      <p:nvPr/>
                    </p:nvPicPr>
                    <p:blipFill>
                      <a:blip r:embed="rId6"/>
                      <a:stretch>
                        <a:fillRect/>
                      </a:stretch>
                    </p:blipFill>
                    <p:spPr>
                      <a:xfrm>
                        <a:off x="4781090" y="2816225"/>
                        <a:ext cx="3128963" cy="21907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929997628"/>
              </p:ext>
            </p:extLst>
          </p:nvPr>
        </p:nvGraphicFramePr>
        <p:xfrm>
          <a:off x="715283" y="5232174"/>
          <a:ext cx="2647950" cy="454025"/>
        </p:xfrm>
        <a:graphic>
          <a:graphicData uri="http://schemas.openxmlformats.org/presentationml/2006/ole">
            <mc:AlternateContent xmlns:mc="http://schemas.openxmlformats.org/markup-compatibility/2006">
              <mc:Choice xmlns:v="urn:schemas-microsoft-com:vml" Requires="v">
                <p:oleObj spid="_x0000_s19420" name="Equation" r:id="rId7" imgW="1257300" imgH="215900" progId="Equation.3">
                  <p:embed/>
                </p:oleObj>
              </mc:Choice>
              <mc:Fallback>
                <p:oleObj name="Equation" r:id="rId7" imgW="1257300" imgH="215900" progId="Equation.3">
                  <p:embed/>
                  <p:pic>
                    <p:nvPicPr>
                      <p:cNvPr id="0" name=""/>
                      <p:cNvPicPr/>
                      <p:nvPr/>
                    </p:nvPicPr>
                    <p:blipFill>
                      <a:blip r:embed="rId8"/>
                      <a:stretch>
                        <a:fillRect/>
                      </a:stretch>
                    </p:blipFill>
                    <p:spPr>
                      <a:xfrm>
                        <a:off x="715283" y="5232174"/>
                        <a:ext cx="2647950" cy="4540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322641654"/>
              </p:ext>
            </p:extLst>
          </p:nvPr>
        </p:nvGraphicFramePr>
        <p:xfrm>
          <a:off x="4606620" y="5232400"/>
          <a:ext cx="2968625" cy="454025"/>
        </p:xfrm>
        <a:graphic>
          <a:graphicData uri="http://schemas.openxmlformats.org/presentationml/2006/ole">
            <mc:AlternateContent xmlns:mc="http://schemas.openxmlformats.org/markup-compatibility/2006">
              <mc:Choice xmlns:v="urn:schemas-microsoft-com:vml" Requires="v">
                <p:oleObj spid="_x0000_s19421" name="Equation" r:id="rId9" imgW="1409700" imgH="215900" progId="Equation.3">
                  <p:embed/>
                </p:oleObj>
              </mc:Choice>
              <mc:Fallback>
                <p:oleObj name="Equation" r:id="rId9" imgW="1409700" imgH="215900" progId="Equation.3">
                  <p:embed/>
                  <p:pic>
                    <p:nvPicPr>
                      <p:cNvPr id="0" name=""/>
                      <p:cNvPicPr/>
                      <p:nvPr/>
                    </p:nvPicPr>
                    <p:blipFill>
                      <a:blip r:embed="rId10"/>
                      <a:stretch>
                        <a:fillRect/>
                      </a:stretch>
                    </p:blipFill>
                    <p:spPr>
                      <a:xfrm>
                        <a:off x="4606620" y="5232400"/>
                        <a:ext cx="2968625" cy="454025"/>
                      </a:xfrm>
                      <a:prstGeom prst="rect">
                        <a:avLst/>
                      </a:prstGeom>
                    </p:spPr>
                  </p:pic>
                </p:oleObj>
              </mc:Fallback>
            </mc:AlternateContent>
          </a:graphicData>
        </a:graphic>
      </p:graphicFrame>
      <p:sp>
        <p:nvSpPr>
          <p:cNvPr id="12" name="Rectangle 11"/>
          <p:cNvSpPr/>
          <p:nvPr/>
        </p:nvSpPr>
        <p:spPr>
          <a:xfrm>
            <a:off x="4580465" y="2217438"/>
            <a:ext cx="3906310" cy="3533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93485" y="2217438"/>
            <a:ext cx="2869748" cy="3533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5271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animEffect transition="in" filter="fade">
                                      <p:cBhvr>
                                        <p:cTn id="36" dur="500"/>
                                        <p:tgtEl>
                                          <p:spTgt spid="9">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3" grpId="0" uiExpand="1" build="p"/>
      <p:bldP spid="12" grpId="0" animBg="1"/>
      <p:bldP spid="1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Content Placeholder 1"/>
          <p:cNvSpPr>
            <a:spLocks noGrp="1"/>
          </p:cNvSpPr>
          <p:nvPr>
            <p:ph idx="1"/>
          </p:nvPr>
        </p:nvSpPr>
        <p:spPr>
          <a:xfrm>
            <a:off x="762000" y="1828800"/>
            <a:ext cx="8763000" cy="3951836"/>
          </a:xfrm>
        </p:spPr>
        <p:txBody>
          <a:bodyPr>
            <a:normAutofit/>
          </a:bodyPr>
          <a:lstStyle/>
          <a:p>
            <a:pPr eaLnBrk="1" hangingPunct="1"/>
            <a:r>
              <a:rPr lang="en-US" sz="2400" dirty="0" smtClean="0">
                <a:latin typeface="Arial" charset="0"/>
              </a:rPr>
              <a:t>Authentication with Noisy Data</a:t>
            </a:r>
          </a:p>
          <a:p>
            <a:pPr lvl="1"/>
            <a:r>
              <a:rPr lang="en-US" sz="2000" dirty="0" smtClean="0">
                <a:latin typeface="Arial" charset="0"/>
              </a:rPr>
              <a:t>Fuzzy Extractors</a:t>
            </a:r>
          </a:p>
          <a:p>
            <a:pPr eaLnBrk="1" hangingPunct="1"/>
            <a:endParaRPr lang="en-US" sz="2400" dirty="0">
              <a:latin typeface="Arial" charset="0"/>
            </a:endParaRPr>
          </a:p>
          <a:p>
            <a:pPr eaLnBrk="1" hangingPunct="1"/>
            <a:r>
              <a:rPr lang="en-US" sz="2400" dirty="0" smtClean="0">
                <a:latin typeface="Arial" charset="0"/>
              </a:rPr>
              <a:t>Impossibility of Computational Secure Sketches</a:t>
            </a:r>
          </a:p>
          <a:p>
            <a:pPr eaLnBrk="1" hangingPunct="1"/>
            <a:endParaRPr lang="en-US" sz="2400" dirty="0">
              <a:latin typeface="Arial" charset="0"/>
            </a:endParaRPr>
          </a:p>
          <a:p>
            <a:pPr eaLnBrk="1" hangingPunct="1"/>
            <a:r>
              <a:rPr lang="en-US" sz="2400" dirty="0" smtClean="0">
                <a:latin typeface="Arial" charset="0"/>
              </a:rPr>
              <a:t>Computational Fuzzy Extractor from Learning with Errors</a:t>
            </a:r>
            <a:br>
              <a:rPr lang="en-US" sz="2400" dirty="0" smtClean="0">
                <a:latin typeface="Arial" charset="0"/>
              </a:rPr>
            </a:br>
            <a:r>
              <a:rPr lang="en-US" sz="2400" dirty="0" smtClean="0">
                <a:latin typeface="Arial" charset="0"/>
              </a:rPr>
              <a:t>	(based on hard lattice problems)</a:t>
            </a:r>
          </a:p>
          <a:p>
            <a:pPr lvl="1" eaLnBrk="1" hangingPunct="1">
              <a:buFontTx/>
              <a:buNone/>
            </a:pPr>
            <a:endParaRPr lang="en-US" sz="2000" dirty="0">
              <a:latin typeface="Arial" charset="0"/>
            </a:endParaRPr>
          </a:p>
        </p:txBody>
      </p:sp>
      <p:sp>
        <p:nvSpPr>
          <p:cNvPr id="7170" name="Title 2"/>
          <p:cNvSpPr>
            <a:spLocks noGrp="1"/>
          </p:cNvSpPr>
          <p:nvPr>
            <p:ph type="title"/>
          </p:nvPr>
        </p:nvSpPr>
        <p:spPr/>
        <p:txBody>
          <a:bodyPr/>
          <a:lstStyle/>
          <a:p>
            <a:pPr eaLnBrk="1" hangingPunct="1"/>
            <a:r>
              <a:rPr lang="en-US">
                <a:latin typeface="Arial" charset="0"/>
              </a:rPr>
              <a:t>Outline</a:t>
            </a:r>
          </a:p>
        </p:txBody>
      </p:sp>
    </p:spTree>
    <p:extLst>
      <p:ext uri="{BB962C8B-B14F-4D97-AF65-F5344CB8AC3E}">
        <p14:creationId xmlns:p14="http://schemas.microsoft.com/office/powerpoint/2010/main" val="2482654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01462"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Fuzzy Extractors derive keys from noisy data</a:t>
            </a:r>
          </a:p>
          <a:p>
            <a:pPr marL="0" indent="0">
              <a:buNone/>
            </a:pPr>
            <a:r>
              <a:rPr lang="en-US" sz="1200" dirty="0"/>
              <a:t> </a:t>
            </a: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sp>
        <p:nvSpPr>
          <p:cNvPr id="100" name="TextBox 99"/>
          <p:cNvSpPr txBox="1"/>
          <p:nvPr/>
        </p:nvSpPr>
        <p:spPr>
          <a:xfrm>
            <a:off x="3945794" y="1101494"/>
            <a:ext cx="1546216" cy="369332"/>
          </a:xfrm>
          <a:prstGeom prst="rect">
            <a:avLst/>
          </a:prstGeom>
          <a:noFill/>
        </p:spPr>
        <p:txBody>
          <a:bodyPr wrap="none" rtlCol="0">
            <a:spAutoFit/>
          </a:bodyPr>
          <a:lstStyle/>
          <a:p>
            <a:r>
              <a:rPr lang="en-US" dirty="0" smtClean="0"/>
              <a:t>Secure Sketch</a:t>
            </a:r>
            <a:endParaRPr lang="en-US" dirty="0"/>
          </a:p>
        </p:txBody>
      </p:sp>
      <p:cxnSp>
        <p:nvCxnSpPr>
          <p:cNvPr id="6" name="Straight Arrow Connector 5"/>
          <p:cNvCxnSpPr>
            <a:stCxn id="14" idx="3"/>
            <a:endCxn id="11" idx="7"/>
          </p:cNvCxnSpPr>
          <p:nvPr/>
        </p:nvCxnSpPr>
        <p:spPr bwMode="auto">
          <a:xfrm flipH="1">
            <a:off x="5009719"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 name="Straight Arrow Connector 7"/>
          <p:cNvCxnSpPr>
            <a:stCxn id="11" idx="6"/>
            <a:endCxn id="15" idx="3"/>
          </p:cNvCxnSpPr>
          <p:nvPr/>
        </p:nvCxnSpPr>
        <p:spPr bwMode="auto">
          <a:xfrm flipV="1">
            <a:off x="5028741" y="2806176"/>
            <a:ext cx="1764363" cy="93176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0" name="Straight Arrow Connector 9"/>
          <p:cNvCxnSpPr>
            <a:stCxn id="15" idx="0"/>
            <a:endCxn id="14" idx="5"/>
          </p:cNvCxnSpPr>
          <p:nvPr/>
        </p:nvCxnSpPr>
        <p:spPr bwMode="auto">
          <a:xfrm flipH="1" flipV="1">
            <a:off x="6381559" y="2348718"/>
            <a:ext cx="457468" cy="34659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98852"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70692"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74082" y="2695309"/>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TextBox 21"/>
          <p:cNvSpPr txBox="1"/>
          <p:nvPr/>
        </p:nvSpPr>
        <p:spPr>
          <a:xfrm>
            <a:off x="6414674" y="204886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’=Decode(</a:t>
            </a:r>
            <a:r>
              <a:rPr lang="en-US" i="1" dirty="0" err="1" smtClean="0">
                <a:latin typeface="Times New Roman"/>
                <a:cs typeface="Times New Roman"/>
              </a:rPr>
              <a:t>ss</a:t>
            </a:r>
            <a:r>
              <a:rPr lang="en-US" sz="1800" dirty="0" smtClean="0">
                <a:latin typeface="Times New Roman"/>
                <a:cs typeface="Times New Roman"/>
              </a:rPr>
              <a:t> </a:t>
            </a:r>
            <a:r>
              <a:rPr lang="en-US" sz="1800" dirty="0" smtClean="0">
                <a:latin typeface="Times New Roman"/>
                <a:cs typeface="Times New Roman"/>
                <a:sym typeface="Symbol"/>
              </a:rPr>
              <a:t> </a:t>
            </a:r>
            <a:r>
              <a:rPr lang="en-US" i="1" dirty="0">
                <a:latin typeface="Times New Roman"/>
                <a:cs typeface="Times New Roman"/>
              </a:rPr>
              <a:t>w</a:t>
            </a:r>
            <a:r>
              <a:rPr lang="en-US" baseline="-25000" dirty="0">
                <a:latin typeface="Times New Roman"/>
                <a:cs typeface="Times New Roman"/>
              </a:rPr>
              <a:t>1</a:t>
            </a:r>
            <a:r>
              <a:rPr lang="en-US" sz="1800" dirty="0" smtClean="0">
                <a:latin typeface="Times New Roman"/>
                <a:cs typeface="Times New Roman"/>
              </a:rPr>
              <a:t>)</a:t>
            </a:r>
            <a:endParaRPr lang="en-US" sz="1800" dirty="0">
              <a:latin typeface="Times New Roman"/>
              <a:cs typeface="Times New Roman"/>
            </a:endParaRPr>
          </a:p>
        </p:txBody>
      </p:sp>
      <p:sp>
        <p:nvSpPr>
          <p:cNvPr id="24" name="TextBox 23"/>
          <p:cNvSpPr txBox="1"/>
          <p:nvPr/>
        </p:nvSpPr>
        <p:spPr>
          <a:xfrm>
            <a:off x="6222113" y="3021171"/>
            <a:ext cx="1421868" cy="369332"/>
          </a:xfrm>
          <a:prstGeom prst="rect">
            <a:avLst/>
          </a:prstGeom>
          <a:noFill/>
        </p:spPr>
        <p:txBody>
          <a:bodyPr wrap="square" rtlCol="0">
            <a:spAutoFit/>
          </a:bodyPr>
          <a:lstStyle/>
          <a:p>
            <a:r>
              <a:rPr lang="en-US" i="1" dirty="0" err="1" smtClean="0">
                <a:latin typeface="Times New Roman"/>
                <a:cs typeface="Times New Roman"/>
              </a:rPr>
              <a:t>ss</a:t>
            </a:r>
            <a:r>
              <a:rPr lang="en-US"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25" name="TextBox 24"/>
          <p:cNvSpPr txBox="1"/>
          <p:nvPr/>
        </p:nvSpPr>
        <p:spPr>
          <a:xfrm>
            <a:off x="4137669" y="3883985"/>
            <a:ext cx="2084444" cy="369332"/>
          </a:xfrm>
          <a:prstGeom prst="rect">
            <a:avLst/>
          </a:prstGeom>
          <a:noFill/>
        </p:spPr>
        <p:txBody>
          <a:bodyPr wrap="square" rtlCol="0">
            <a:spAutoFit/>
          </a:bodyPr>
          <a:lstStyle/>
          <a:p>
            <a:r>
              <a:rPr lang="en-US" sz="1800" i="1" dirty="0" err="1" smtClean="0">
                <a:latin typeface="Times New Roman"/>
                <a:cs typeface="Times New Roman"/>
              </a:rPr>
              <a:t>ss</a:t>
            </a:r>
            <a:r>
              <a:rPr lang="en-US" sz="1800" i="1" dirty="0" smtClean="0">
                <a:latin typeface="Times New Roman"/>
                <a:cs typeface="Times New Roman"/>
              </a:rPr>
              <a:t>=</a:t>
            </a:r>
            <a:r>
              <a:rPr lang="en-US" dirty="0">
                <a:latin typeface="Times New Roman"/>
                <a:cs typeface="Times New Roman"/>
              </a:rPr>
              <a:t>Encode(</a:t>
            </a:r>
            <a:r>
              <a:rPr lang="en-US" i="1" dirty="0">
                <a:latin typeface="Times New Roman"/>
                <a:cs typeface="Times New Roman"/>
              </a:rPr>
              <a:t>x</a:t>
            </a:r>
            <a:r>
              <a:rPr lang="en-US" dirty="0" smtClean="0">
                <a:latin typeface="Times New Roman"/>
                <a:cs typeface="Times New Roman"/>
              </a:rPr>
              <a:t>)</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27" name="TextBox 26"/>
          <p:cNvSpPr txBox="1"/>
          <p:nvPr/>
        </p:nvSpPr>
        <p:spPr>
          <a:xfrm>
            <a:off x="4621116"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cxnSp>
        <p:nvCxnSpPr>
          <p:cNvPr id="30" name="Straight Arrow Connector 29"/>
          <p:cNvCxnSpPr>
            <a:stCxn id="37" idx="1"/>
            <a:endCxn id="35" idx="4"/>
          </p:cNvCxnSpPr>
          <p:nvPr/>
        </p:nvCxnSpPr>
        <p:spPr bwMode="auto">
          <a:xfrm flipV="1">
            <a:off x="7901459" y="3676552"/>
            <a:ext cx="165985" cy="88413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5" name="Oval 34"/>
          <p:cNvSpPr/>
          <p:nvPr/>
        </p:nvSpPr>
        <p:spPr bwMode="auto">
          <a:xfrm>
            <a:off x="8002499" y="3546663"/>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882437" y="454166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11" idx="6"/>
            <a:endCxn id="37" idx="2"/>
          </p:cNvCxnSpPr>
          <p:nvPr/>
        </p:nvCxnSpPr>
        <p:spPr bwMode="auto">
          <a:xfrm>
            <a:off x="5028741" y="3737939"/>
            <a:ext cx="2853696" cy="8686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4" name="Rectangle 36"/>
          <p:cNvSpPr>
            <a:spLocks noChangeArrowheads="1"/>
          </p:cNvSpPr>
          <p:nvPr/>
        </p:nvSpPr>
        <p:spPr bwMode="auto">
          <a:xfrm>
            <a:off x="3156858" y="5418667"/>
            <a:ext cx="5927288" cy="125023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a:t>
            </a:r>
          </a:p>
          <a:p>
            <a:pPr>
              <a:defRPr/>
            </a:pPr>
            <a:r>
              <a:rPr lang="en-US" b="1" dirty="0" smtClean="0"/>
              <a:t> </a:t>
            </a:r>
            <a:r>
              <a:rPr lang="en-US" sz="1800" b="1" dirty="0" smtClean="0"/>
              <a:t>and </a:t>
            </a:r>
          </a:p>
          <a:p>
            <a:pPr>
              <a:defRPr/>
            </a:pPr>
            <a:r>
              <a:rPr lang="en-US" b="1" i="1" dirty="0" smtClean="0">
                <a:latin typeface="Times New Roman"/>
                <a:cs typeface="Times New Roman"/>
              </a:rPr>
              <a:t>w</a:t>
            </a:r>
            <a:r>
              <a:rPr lang="en-US" b="1" baseline="-25000" dirty="0" smtClean="0">
                <a:latin typeface="Times New Roman"/>
                <a:cs typeface="Times New Roman"/>
              </a:rPr>
              <a:t>0</a:t>
            </a:r>
            <a:r>
              <a:rPr lang="en-US" sz="1800" b="1" dirty="0" smtClean="0"/>
              <a:t> is information theoretically unknown (knowing </a:t>
            </a:r>
            <a:r>
              <a:rPr lang="en-US" b="1" i="1" dirty="0" err="1">
                <a:latin typeface="Times New Roman"/>
                <a:cs typeface="Times New Roman"/>
              </a:rPr>
              <a:t>ss</a:t>
            </a:r>
            <a:r>
              <a:rPr lang="en-US" sz="1800" b="1" dirty="0" smtClean="0"/>
              <a:t>):</a:t>
            </a:r>
            <a:br>
              <a:rPr lang="en-US" sz="1800" b="1" dirty="0" smtClean="0"/>
            </a:b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341782718"/>
              </p:ext>
            </p:extLst>
          </p:nvPr>
        </p:nvGraphicFramePr>
        <p:xfrm>
          <a:off x="5210175" y="6292850"/>
          <a:ext cx="1550988" cy="357188"/>
        </p:xfrm>
        <a:graphic>
          <a:graphicData uri="http://schemas.openxmlformats.org/presentationml/2006/ole">
            <mc:AlternateContent xmlns:mc="http://schemas.openxmlformats.org/markup-compatibility/2006">
              <mc:Choice xmlns:v="urn:schemas-microsoft-com:vml" Requires="v">
                <p:oleObj spid="_x0000_s6422" name="Equation" r:id="rId4" imgW="939800" imgH="215900" progId="Equation.3">
                  <p:embed/>
                </p:oleObj>
              </mc:Choice>
              <mc:Fallback>
                <p:oleObj name="Equation" r:id="rId4" imgW="939800" imgH="215900" progId="Equation.3">
                  <p:embed/>
                  <p:pic>
                    <p:nvPicPr>
                      <p:cNvPr id="0" name=""/>
                      <p:cNvPicPr/>
                      <p:nvPr/>
                    </p:nvPicPr>
                    <p:blipFill>
                      <a:blip r:embed="rId5"/>
                      <a:stretch>
                        <a:fillRect/>
                      </a:stretch>
                    </p:blipFill>
                    <p:spPr>
                      <a:xfrm>
                        <a:off x="5210175" y="6292850"/>
                        <a:ext cx="1550988" cy="357188"/>
                      </a:xfrm>
                      <a:prstGeom prst="rect">
                        <a:avLst/>
                      </a:prstGeom>
                    </p:spPr>
                  </p:pic>
                </p:oleObj>
              </mc:Fallback>
            </mc:AlternateContent>
          </a:graphicData>
        </a:graphic>
      </p:graphicFrame>
      <p:sp>
        <p:nvSpPr>
          <p:cNvPr id="23" name="TextBox 22"/>
          <p:cNvSpPr txBox="1"/>
          <p:nvPr/>
        </p:nvSpPr>
        <p:spPr>
          <a:xfrm>
            <a:off x="6460569" y="3813976"/>
            <a:ext cx="1421868" cy="369332"/>
          </a:xfrm>
          <a:prstGeom prst="rect">
            <a:avLst/>
          </a:prstGeom>
          <a:noFill/>
        </p:spPr>
        <p:txBody>
          <a:bodyPr wrap="square" rtlCol="0">
            <a:spAutoFit/>
          </a:bodyPr>
          <a:lstStyle/>
          <a:p>
            <a:r>
              <a:rPr lang="en-US" i="1" dirty="0" err="1" smtClean="0">
                <a:latin typeface="Times New Roman"/>
                <a:cs typeface="Times New Roman"/>
              </a:rPr>
              <a:t>ss</a:t>
            </a:r>
            <a:r>
              <a:rPr lang="en-US"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0</a:t>
            </a:r>
            <a:r>
              <a:rPr lang="en-US" dirty="0">
                <a:latin typeface="Times New Roman"/>
                <a:cs typeface="Times New Roman"/>
              </a:rPr>
              <a:t>’</a:t>
            </a:r>
            <a:endParaRPr lang="en-US" sz="1800" dirty="0">
              <a:latin typeface="Times New Roman"/>
              <a:cs typeface="Times New Roman"/>
            </a:endParaRPr>
          </a:p>
        </p:txBody>
      </p:sp>
    </p:spTree>
    <p:extLst>
      <p:ext uri="{BB962C8B-B14F-4D97-AF65-F5344CB8AC3E}">
        <p14:creationId xmlns:p14="http://schemas.microsoft.com/office/powerpoint/2010/main" val="3985248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1" nodeType="clickEffect">
                                  <p:stCondLst>
                                    <p:cond delay="0"/>
                                  </p:stCondLst>
                                  <p:childTnLst>
                                    <p:set>
                                      <p:cBhvr>
                                        <p:cTn id="64" dur="1" fill="hold">
                                          <p:stCondLst>
                                            <p:cond delay="0"/>
                                          </p:stCondLst>
                                        </p:cTn>
                                        <p:tgtEl>
                                          <p:spTgt spid="34">
                                            <p:bg/>
                                          </p:spTgt>
                                        </p:tgtEl>
                                        <p:attrNameLst>
                                          <p:attrName>style.visibility</p:attrName>
                                        </p:attrNameLst>
                                      </p:cBhvr>
                                      <p:to>
                                        <p:strVal val="visible"/>
                                      </p:to>
                                    </p:set>
                                    <p:animEffect transition="in" filter="fade">
                                      <p:cBhvr>
                                        <p:cTn id="65" dur="500"/>
                                        <p:tgtEl>
                                          <p:spTgt spid="34">
                                            <p:bg/>
                                          </p:spTgt>
                                        </p:tgtEl>
                                      </p:cBhvr>
                                    </p:animEffect>
                                  </p:childTnLst>
                                </p:cTn>
                              </p:par>
                            </p:childTnLst>
                          </p:cTn>
                        </p:par>
                        <p:par>
                          <p:cTn id="66" fill="hold">
                            <p:stCondLst>
                              <p:cond delay="500"/>
                            </p:stCondLst>
                            <p:childTnLst>
                              <p:par>
                                <p:cTn id="67" presetID="10" presetClass="entr" presetSubtype="0" fill="hold" grpId="1"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Effect transition="in" filter="fade">
                                      <p:cBhvr>
                                        <p:cTn id="69" dur="500"/>
                                        <p:tgtEl>
                                          <p:spTgt spid="34">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xit" presetSubtype="0" fill="hold" nodeType="clickEffect">
                                  <p:stCondLst>
                                    <p:cond delay="0"/>
                                  </p:stCondLst>
                                  <p:childTnLst>
                                    <p:animEffect transition="out" filter="dissolve">
                                      <p:cBhvr>
                                        <p:cTn id="73" dur="500"/>
                                        <p:tgtEl>
                                          <p:spTgt spid="8"/>
                                        </p:tgtEl>
                                      </p:cBhvr>
                                    </p:animEffect>
                                    <p:set>
                                      <p:cBhvr>
                                        <p:cTn id="74" dur="1" fill="hold">
                                          <p:stCondLst>
                                            <p:cond delay="499"/>
                                          </p:stCondLst>
                                        </p:cTn>
                                        <p:tgtEl>
                                          <p:spTgt spid="8"/>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24"/>
                                        </p:tgtEl>
                                      </p:cBhvr>
                                    </p:animEffect>
                                    <p:set>
                                      <p:cBhvr>
                                        <p:cTn id="77" dur="1" fill="hold">
                                          <p:stCondLst>
                                            <p:cond delay="499"/>
                                          </p:stCondLst>
                                        </p:cTn>
                                        <p:tgtEl>
                                          <p:spTgt spid="24"/>
                                        </p:tgtEl>
                                        <p:attrNameLst>
                                          <p:attrName>style.visibility</p:attrName>
                                        </p:attrNameLst>
                                      </p:cBhvr>
                                      <p:to>
                                        <p:strVal val="hidden"/>
                                      </p:to>
                                    </p:set>
                                  </p:childTnLst>
                                </p:cTn>
                              </p:par>
                              <p:par>
                                <p:cTn id="78" presetID="9" presetClass="exit" presetSubtype="0" fill="hold" grpId="1" nodeType="withEffect">
                                  <p:stCondLst>
                                    <p:cond delay="0"/>
                                  </p:stCondLst>
                                  <p:childTnLst>
                                    <p:animEffect transition="out" filter="dissolve">
                                      <p:cBhvr>
                                        <p:cTn id="79" dur="500"/>
                                        <p:tgtEl>
                                          <p:spTgt spid="15"/>
                                        </p:tgtEl>
                                      </p:cBhvr>
                                    </p:animEffect>
                                    <p:set>
                                      <p:cBhvr>
                                        <p:cTn id="80" dur="1" fill="hold">
                                          <p:stCondLst>
                                            <p:cond delay="499"/>
                                          </p:stCondLst>
                                        </p:cTn>
                                        <p:tgtEl>
                                          <p:spTgt spid="15"/>
                                        </p:tgtEl>
                                        <p:attrNameLst>
                                          <p:attrName>style.visibility</p:attrName>
                                        </p:attrNameLst>
                                      </p:cBhvr>
                                      <p:to>
                                        <p:strVal val="hidden"/>
                                      </p:to>
                                    </p:set>
                                  </p:childTnLst>
                                </p:cTn>
                              </p:par>
                              <p:par>
                                <p:cTn id="81" presetID="9" presetClass="exit" presetSubtype="0" fill="hold" nodeType="withEffect">
                                  <p:stCondLst>
                                    <p:cond delay="0"/>
                                  </p:stCondLst>
                                  <p:childTnLst>
                                    <p:animEffect transition="out" filter="dissolve">
                                      <p:cBhvr>
                                        <p:cTn id="82" dur="500"/>
                                        <p:tgtEl>
                                          <p:spTgt spid="10"/>
                                        </p:tgtEl>
                                      </p:cBhvr>
                                    </p:animEffect>
                                    <p:set>
                                      <p:cBhvr>
                                        <p:cTn id="83" dur="1" fill="hold">
                                          <p:stCondLst>
                                            <p:cond delay="499"/>
                                          </p:stCondLst>
                                        </p:cTn>
                                        <p:tgtEl>
                                          <p:spTgt spid="10"/>
                                        </p:tgtEl>
                                        <p:attrNameLst>
                                          <p:attrName>style.visibility</p:attrName>
                                        </p:attrNameLst>
                                      </p:cBhvr>
                                      <p:to>
                                        <p:strVal val="hidden"/>
                                      </p:to>
                                    </p:set>
                                  </p:childTnLst>
                                </p:cTn>
                              </p:par>
                            </p:childTnLst>
                          </p:cTn>
                        </p:par>
                        <p:par>
                          <p:cTn id="84" fill="hold">
                            <p:stCondLst>
                              <p:cond delay="500"/>
                            </p:stCondLst>
                            <p:childTnLst>
                              <p:par>
                                <p:cTn id="85" presetID="1" presetClass="entr" presetSubtype="0" fill="hold" nodeType="after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1" nodeType="clickEffect">
                                  <p:stCondLst>
                                    <p:cond delay="0"/>
                                  </p:stCondLst>
                                  <p:childTnLst>
                                    <p:set>
                                      <p:cBhvr>
                                        <p:cTn id="100" dur="1" fill="hold">
                                          <p:stCondLst>
                                            <p:cond delay="0"/>
                                          </p:stCondLst>
                                        </p:cTn>
                                        <p:tgtEl>
                                          <p:spTgt spid="34">
                                            <p:txEl>
                                              <p:pRg st="1" end="1"/>
                                            </p:txEl>
                                          </p:spTgt>
                                        </p:tgtEl>
                                        <p:attrNameLst>
                                          <p:attrName>style.visibility</p:attrName>
                                        </p:attrNameLst>
                                      </p:cBhvr>
                                      <p:to>
                                        <p:strVal val="visible"/>
                                      </p:to>
                                    </p:set>
                                    <p:animEffect transition="in" filter="fade">
                                      <p:cBhvr>
                                        <p:cTn id="101" dur="500"/>
                                        <p:tgtEl>
                                          <p:spTgt spid="34">
                                            <p:txEl>
                                              <p:pRg st="1" end="1"/>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1" nodeType="clickEffect">
                                  <p:stCondLst>
                                    <p:cond delay="0"/>
                                  </p:stCondLst>
                                  <p:childTnLst>
                                    <p:set>
                                      <p:cBhvr>
                                        <p:cTn id="105" dur="1" fill="hold">
                                          <p:stCondLst>
                                            <p:cond delay="0"/>
                                          </p:stCondLst>
                                        </p:cTn>
                                        <p:tgtEl>
                                          <p:spTgt spid="34">
                                            <p:txEl>
                                              <p:pRg st="2" end="2"/>
                                            </p:txEl>
                                          </p:spTgt>
                                        </p:tgtEl>
                                        <p:attrNameLst>
                                          <p:attrName>style.visibility</p:attrName>
                                        </p:attrNameLst>
                                      </p:cBhvr>
                                      <p:to>
                                        <p:strVal val="visible"/>
                                      </p:to>
                                    </p:set>
                                    <p:animEffect transition="in" filter="fade">
                                      <p:cBhvr>
                                        <p:cTn id="106" dur="500"/>
                                        <p:tgtEl>
                                          <p:spTgt spid="34">
                                            <p:txEl>
                                              <p:pRg st="2" end="2"/>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7"/>
                                        </p:tgtEl>
                                        <p:attrNameLst>
                                          <p:attrName>style.visibility</p:attrName>
                                        </p:attrNameLst>
                                      </p:cBhvr>
                                      <p:to>
                                        <p:strVal val="visible"/>
                                      </p:to>
                                    </p:set>
                                    <p:animEffect transition="in" filter="fade">
                                      <p:cBhvr>
                                        <p:cTn id="1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build="p"/>
      <p:bldP spid="100" grpId="0"/>
      <p:bldP spid="11" grpId="0" animBg="1"/>
      <p:bldP spid="14" grpId="0" animBg="1"/>
      <p:bldP spid="15" grpId="0" animBg="1"/>
      <p:bldP spid="15" grpId="1" animBg="1"/>
      <p:bldP spid="22" grpId="0"/>
      <p:bldP spid="24" grpId="0"/>
      <p:bldP spid="24" grpId="1"/>
      <p:bldP spid="25" grpId="0"/>
      <p:bldP spid="27" grpId="0"/>
      <p:bldP spid="35" grpId="0" animBg="1"/>
      <p:bldP spid="37" grpId="0" animBg="1"/>
      <p:bldP spid="34" grpId="1" build="p" animBg="1"/>
      <p:bldP spid="2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Error correction material should hide the source value</a:t>
            </a:r>
            <a:endParaRPr lang="en-US" sz="1600" dirty="0"/>
          </a:p>
          <a:p>
            <a:r>
              <a:rPr lang="en-US" sz="1600" dirty="0" smtClean="0"/>
              <a:t>Fuzzy Extractors derive keys from noisy data</a:t>
            </a:r>
          </a:p>
          <a:p>
            <a:pPr marL="0" indent="0">
              <a:buNone/>
            </a:pP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r>
              <a:rPr lang="en-US" sz="1400" dirty="0" smtClean="0">
                <a:latin typeface="Arial" charset="0"/>
              </a:rPr>
              <a:t>Derive a key using a </a:t>
            </a:r>
            <a:r>
              <a:rPr lang="en-US" sz="1400" i="1" dirty="0" smtClean="0">
                <a:latin typeface="Arial" charset="0"/>
              </a:rPr>
              <a:t>randomness extractor</a:t>
            </a:r>
          </a:p>
          <a:p>
            <a:pPr lvl="1"/>
            <a:endParaRPr lang="en-US" sz="1400" i="1" dirty="0">
              <a:latin typeface="Arial" charset="0"/>
            </a:endParaRPr>
          </a:p>
        </p:txBody>
      </p:sp>
      <p:sp>
        <p:nvSpPr>
          <p:cNvPr id="3" name="Title 2"/>
          <p:cNvSpPr>
            <a:spLocks noGrp="1"/>
          </p:cNvSpPr>
          <p:nvPr>
            <p:ph type="title"/>
          </p:nvPr>
        </p:nvSpPr>
        <p:spPr/>
        <p:txBody>
          <a:bodyPr/>
          <a:lstStyle/>
          <a:p>
            <a:r>
              <a:rPr lang="en-US" dirty="0" smtClean="0"/>
              <a:t>Fuzzy Extractors</a:t>
            </a:r>
            <a:endParaRPr lang="en-US" dirty="0"/>
          </a:p>
        </p:txBody>
      </p:sp>
      <p:sp>
        <p:nvSpPr>
          <p:cNvPr id="34" name="Rectangle 36"/>
          <p:cNvSpPr>
            <a:spLocks noChangeArrowheads="1"/>
          </p:cNvSpPr>
          <p:nvPr/>
        </p:nvSpPr>
        <p:spPr bwMode="auto">
          <a:xfrm>
            <a:off x="6249610" y="1770945"/>
            <a:ext cx="2845001" cy="131123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 and </a:t>
            </a:r>
          </a:p>
          <a:p>
            <a:pPr>
              <a:defRPr/>
            </a:pP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1996760669"/>
              </p:ext>
            </p:extLst>
          </p:nvPr>
        </p:nvGraphicFramePr>
        <p:xfrm>
          <a:off x="6443310" y="2633662"/>
          <a:ext cx="1550987" cy="357188"/>
        </p:xfrm>
        <a:graphic>
          <a:graphicData uri="http://schemas.openxmlformats.org/presentationml/2006/ole">
            <mc:AlternateContent xmlns:mc="http://schemas.openxmlformats.org/markup-compatibility/2006">
              <mc:Choice xmlns:v="urn:schemas-microsoft-com:vml" Requires="v">
                <p:oleObj spid="_x0000_s8986" name="Equation" r:id="rId4" imgW="939800" imgH="215900" progId="Equation.3">
                  <p:embed/>
                </p:oleObj>
              </mc:Choice>
              <mc:Fallback>
                <p:oleObj name="Equation" r:id="rId4" imgW="939800" imgH="215900" progId="Equation.3">
                  <p:embed/>
                  <p:pic>
                    <p:nvPicPr>
                      <p:cNvPr id="0" name=""/>
                      <p:cNvPicPr/>
                      <p:nvPr/>
                    </p:nvPicPr>
                    <p:blipFill>
                      <a:blip r:embed="rId5"/>
                      <a:stretch>
                        <a:fillRect/>
                      </a:stretch>
                    </p:blipFill>
                    <p:spPr>
                      <a:xfrm>
                        <a:off x="6443310" y="2633662"/>
                        <a:ext cx="1550987" cy="357188"/>
                      </a:xfrm>
                      <a:prstGeom prst="rect">
                        <a:avLst/>
                      </a:prstGeom>
                    </p:spPr>
                  </p:pic>
                </p:oleObj>
              </mc:Fallback>
            </mc:AlternateContent>
          </a:graphicData>
        </a:graphic>
      </p:graphicFrame>
      <p:pic>
        <p:nvPicPr>
          <p:cNvPr id="9" name="Picture 8" descr="sketchPict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4250" y="1333500"/>
            <a:ext cx="2655740" cy="2191786"/>
          </a:xfrm>
          <a:prstGeom prst="rect">
            <a:avLst/>
          </a:prstGeom>
        </p:spPr>
      </p:pic>
      <p:grpSp>
        <p:nvGrpSpPr>
          <p:cNvPr id="12" name="Group 11"/>
          <p:cNvGrpSpPr/>
          <p:nvPr/>
        </p:nvGrpSpPr>
        <p:grpSpPr>
          <a:xfrm>
            <a:off x="6243053" y="4128462"/>
            <a:ext cx="2845001" cy="1671635"/>
            <a:chOff x="6249610" y="3824479"/>
            <a:chExt cx="2845001" cy="1671635"/>
          </a:xfrm>
        </p:grpSpPr>
        <p:sp>
          <p:nvSpPr>
            <p:cNvPr id="23"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 to uniform </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cxnSp>
          <p:nvCxnSpPr>
            <p:cNvPr id="24" name="Straight Arrow Connector 23"/>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3627009" y="4221988"/>
            <a:ext cx="967619" cy="1463040"/>
            <a:chOff x="6851952" y="2558143"/>
            <a:chExt cx="967619" cy="1491952"/>
          </a:xfrm>
        </p:grpSpPr>
        <p:sp>
          <p:nvSpPr>
            <p:cNvPr id="28" name="Trapezoid 27"/>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2811466" y="496406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350368661"/>
              </p:ext>
            </p:extLst>
          </p:nvPr>
        </p:nvGraphicFramePr>
        <p:xfrm>
          <a:off x="3015550" y="4539703"/>
          <a:ext cx="352425" cy="373062"/>
        </p:xfrm>
        <a:graphic>
          <a:graphicData uri="http://schemas.openxmlformats.org/presentationml/2006/ole">
            <mc:AlternateContent xmlns:mc="http://schemas.openxmlformats.org/markup-compatibility/2006">
              <mc:Choice xmlns:v="urn:schemas-microsoft-com:vml" Requires="v">
                <p:oleObj spid="_x0000_s8987"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3015550" y="4539703"/>
                        <a:ext cx="352425" cy="373062"/>
                      </a:xfrm>
                      <a:prstGeom prst="rect">
                        <a:avLst/>
                      </a:prstGeom>
                    </p:spPr>
                  </p:pic>
                </p:oleObj>
              </mc:Fallback>
            </mc:AlternateContent>
          </a:graphicData>
        </a:graphic>
      </p:graphicFrame>
      <p:cxnSp>
        <p:nvCxnSpPr>
          <p:cNvPr id="33" name="Straight Arrow Connector 32"/>
          <p:cNvCxnSpPr>
            <a:stCxn id="28" idx="0"/>
          </p:cNvCxnSpPr>
          <p:nvPr/>
        </p:nvCxnSpPr>
        <p:spPr bwMode="auto">
          <a:xfrm>
            <a:off x="4594629" y="495350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130088717"/>
              </p:ext>
            </p:extLst>
          </p:nvPr>
        </p:nvGraphicFramePr>
        <p:xfrm>
          <a:off x="4733828" y="4619625"/>
          <a:ext cx="1519237" cy="374650"/>
        </p:xfrm>
        <a:graphic>
          <a:graphicData uri="http://schemas.openxmlformats.org/presentationml/2006/ole">
            <mc:AlternateContent xmlns:mc="http://schemas.openxmlformats.org/markup-compatibility/2006">
              <mc:Choice xmlns:v="urn:schemas-microsoft-com:vml" Requires="v">
                <p:oleObj spid="_x0000_s8988" name="Equation" r:id="rId9" imgW="876300" imgH="215900" progId="Equation.3">
                  <p:embed/>
                </p:oleObj>
              </mc:Choice>
              <mc:Fallback>
                <p:oleObj name="Equation" r:id="rId9" imgW="876300" imgH="215900" progId="Equation.3">
                  <p:embed/>
                  <p:pic>
                    <p:nvPicPr>
                      <p:cNvPr id="0" name=""/>
                      <p:cNvPicPr/>
                      <p:nvPr/>
                    </p:nvPicPr>
                    <p:blipFill>
                      <a:blip r:embed="rId10"/>
                      <a:stretch>
                        <a:fillRect/>
                      </a:stretch>
                    </p:blipFill>
                    <p:spPr>
                      <a:xfrm>
                        <a:off x="4733828" y="4619625"/>
                        <a:ext cx="1519237" cy="374650"/>
                      </a:xfrm>
                      <a:prstGeom prst="rect">
                        <a:avLst/>
                      </a:prstGeom>
                    </p:spPr>
                  </p:pic>
                </p:oleObj>
              </mc:Fallback>
            </mc:AlternateContent>
          </a:graphicData>
        </a:graphic>
      </p:graphicFrame>
    </p:spTree>
    <p:extLst>
      <p:ext uri="{BB962C8B-B14F-4D97-AF65-F5344CB8AC3E}">
        <p14:creationId xmlns:p14="http://schemas.microsoft.com/office/powerpoint/2010/main" val="419548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Error correction material should hide information should not reveal the source value</a:t>
            </a:r>
            <a:endParaRPr lang="en-US" sz="1600" dirty="0"/>
          </a:p>
          <a:p>
            <a:r>
              <a:rPr lang="en-US" sz="1600" dirty="0" smtClean="0"/>
              <a:t>Fuzzy Extractors derive keys from noisy data</a:t>
            </a:r>
          </a:p>
          <a:p>
            <a:pPr marL="0" indent="0">
              <a:buNone/>
            </a:pP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r>
              <a:rPr lang="en-US" sz="1400" dirty="0" smtClean="0">
                <a:latin typeface="Arial" charset="0"/>
              </a:rPr>
              <a:t>Derive a key using a </a:t>
            </a:r>
            <a:r>
              <a:rPr lang="en-US" sz="1400" i="1" dirty="0" smtClean="0">
                <a:latin typeface="Arial" charset="0"/>
              </a:rPr>
              <a:t>randomness extractor</a:t>
            </a:r>
          </a:p>
          <a:p>
            <a:pPr lvl="1"/>
            <a:endParaRPr lang="en-US" sz="1400" i="1" dirty="0">
              <a:latin typeface="Arial" charset="0"/>
            </a:endParaRPr>
          </a:p>
        </p:txBody>
      </p:sp>
      <p:sp>
        <p:nvSpPr>
          <p:cNvPr id="3" name="Title 2"/>
          <p:cNvSpPr>
            <a:spLocks noGrp="1"/>
          </p:cNvSpPr>
          <p:nvPr>
            <p:ph type="title"/>
          </p:nvPr>
        </p:nvSpPr>
        <p:spPr/>
        <p:txBody>
          <a:bodyPr/>
          <a:lstStyle/>
          <a:p>
            <a:r>
              <a:rPr lang="en-US" dirty="0" smtClean="0"/>
              <a:t>Fuzzy Extractors</a:t>
            </a:r>
            <a:endParaRPr lang="en-US" dirty="0"/>
          </a:p>
        </p:txBody>
      </p:sp>
      <p:grpSp>
        <p:nvGrpSpPr>
          <p:cNvPr id="9" name="Group 8"/>
          <p:cNvGrpSpPr/>
          <p:nvPr/>
        </p:nvGrpSpPr>
        <p:grpSpPr>
          <a:xfrm>
            <a:off x="3787588" y="1101494"/>
            <a:ext cx="5051612" cy="4164082"/>
            <a:chOff x="3787588" y="1101494"/>
            <a:chExt cx="5051612" cy="4164082"/>
          </a:xfrm>
        </p:grpSpPr>
        <p:sp>
          <p:nvSpPr>
            <p:cNvPr id="5" name="Rectangle 4"/>
            <p:cNvSpPr/>
            <p:nvPr/>
          </p:nvSpPr>
          <p:spPr bwMode="auto">
            <a:xfrm>
              <a:off x="3787588"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00" name="TextBox 99"/>
            <p:cNvSpPr txBox="1"/>
            <p:nvPr/>
          </p:nvSpPr>
          <p:spPr>
            <a:xfrm>
              <a:off x="3931920" y="1101494"/>
              <a:ext cx="1494031" cy="369332"/>
            </a:xfrm>
            <a:prstGeom prst="rect">
              <a:avLst/>
            </a:prstGeom>
            <a:noFill/>
          </p:spPr>
          <p:txBody>
            <a:bodyPr wrap="none" rtlCol="0">
              <a:spAutoFit/>
            </a:bodyPr>
            <a:lstStyle/>
            <a:p>
              <a:r>
                <a:rPr lang="en-US" dirty="0" smtClean="0"/>
                <a:t>Secure Sketch</a:t>
              </a:r>
              <a:endParaRPr lang="en-US" dirty="0"/>
            </a:p>
          </p:txBody>
        </p:sp>
        <p:cxnSp>
          <p:nvCxnSpPr>
            <p:cNvPr id="6" name="Straight Arrow Connector 5"/>
            <p:cNvCxnSpPr>
              <a:stCxn id="14" idx="3"/>
              <a:endCxn id="11" idx="7"/>
            </p:cNvCxnSpPr>
            <p:nvPr/>
          </p:nvCxnSpPr>
          <p:spPr bwMode="auto">
            <a:xfrm flipH="1">
              <a:off x="4995845"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84978"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56818"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TextBox 21"/>
            <p:cNvSpPr txBox="1"/>
            <p:nvPr/>
          </p:nvSpPr>
          <p:spPr>
            <a:xfrm>
              <a:off x="6400800" y="204886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’=Decode(</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Times New Roman"/>
                  <a:cs typeface="Times New Roman"/>
                </a:rPr>
                <a:t> </a:t>
              </a:r>
              <a:r>
                <a:rPr lang="en-US" sz="1800" dirty="0" smtClean="0">
                  <a:latin typeface="Times New Roman"/>
                  <a:cs typeface="Times New Roman"/>
                  <a:sym typeface="Symbol"/>
                </a:rPr>
                <a:t></a:t>
              </a:r>
              <a:r>
                <a:rPr lang="en-US" sz="1800" dirty="0" smtClean="0">
                  <a:latin typeface="Times New Roman"/>
                  <a:cs typeface="Times New Roman"/>
                </a:rPr>
                <a:t> </a:t>
              </a:r>
              <a:r>
                <a:rPr lang="en-US" sz="1800" i="1" dirty="0" err="1" smtClean="0">
                  <a:latin typeface="Times New Roman"/>
                  <a:cs typeface="Times New Roman"/>
                </a:rPr>
                <a:t>ss</a:t>
              </a:r>
              <a:r>
                <a:rPr lang="en-US" sz="1800" dirty="0" smtClean="0">
                  <a:latin typeface="Times New Roman"/>
                  <a:cs typeface="Times New Roman"/>
                </a:rPr>
                <a:t>)</a:t>
              </a:r>
              <a:endParaRPr lang="en-US" sz="1800" dirty="0">
                <a:latin typeface="Times New Roman"/>
                <a:cs typeface="Times New Roman"/>
              </a:endParaRPr>
            </a:p>
          </p:txBody>
        </p:sp>
        <p:sp>
          <p:nvSpPr>
            <p:cNvPr id="25" name="TextBox 24"/>
            <p:cNvSpPr txBox="1"/>
            <p:nvPr/>
          </p:nvSpPr>
          <p:spPr>
            <a:xfrm>
              <a:off x="4123795" y="3883985"/>
              <a:ext cx="2084444" cy="369332"/>
            </a:xfrm>
            <a:prstGeom prst="rect">
              <a:avLst/>
            </a:prstGeom>
            <a:noFill/>
          </p:spPr>
          <p:txBody>
            <a:bodyPr wrap="square" rtlCol="0">
              <a:spAutoFit/>
            </a:bodyPr>
            <a:lstStyle/>
            <a:p>
              <a:r>
                <a:rPr lang="en-US" sz="1800" i="1" dirty="0" err="1" smtClean="0">
                  <a:latin typeface="Times New Roman"/>
                  <a:cs typeface="Times New Roman"/>
                </a:rPr>
                <a:t>ss</a:t>
              </a:r>
              <a:r>
                <a:rPr lang="en-US" sz="1800" i="1" dirty="0" smtClean="0">
                  <a:latin typeface="Times New Roman"/>
                  <a:cs typeface="Times New Roman"/>
                </a:rPr>
                <a:t>=w</a:t>
              </a:r>
              <a:r>
                <a:rPr lang="en-US" sz="1800" baseline="-25000" dirty="0" smtClean="0">
                  <a:latin typeface="Times New Roman"/>
                  <a:cs typeface="Times New Roman"/>
                </a:rPr>
                <a:t>0</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sz="1800" dirty="0" smtClean="0">
                  <a:latin typeface="Times New Roman"/>
                  <a:cs typeface="Times New Roman"/>
                </a:rPr>
                <a:t>Encode(</a:t>
              </a:r>
              <a:r>
                <a:rPr lang="en-US" sz="1800" i="1" dirty="0" smtClean="0">
                  <a:latin typeface="Times New Roman"/>
                  <a:cs typeface="Times New Roman"/>
                </a:rPr>
                <a:t>r</a:t>
              </a:r>
              <a:r>
                <a:rPr lang="en-US" sz="1800" dirty="0" smtClean="0">
                  <a:latin typeface="Times New Roman"/>
                  <a:cs typeface="Times New Roman"/>
                </a:rPr>
                <a:t>)</a:t>
              </a:r>
              <a:endParaRPr lang="en-US" sz="1800" dirty="0">
                <a:latin typeface="Times New Roman"/>
                <a:cs typeface="Times New Roman"/>
              </a:endParaRPr>
            </a:p>
          </p:txBody>
        </p:sp>
        <p:sp>
          <p:nvSpPr>
            <p:cNvPr id="27" name="TextBox 26"/>
            <p:cNvSpPr txBox="1"/>
            <p:nvPr/>
          </p:nvSpPr>
          <p:spPr>
            <a:xfrm>
              <a:off x="4607242"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r</a:t>
              </a:r>
              <a:r>
                <a:rPr lang="en-US" sz="1800" dirty="0" smtClean="0">
                  <a:latin typeface="Times New Roman"/>
                  <a:cs typeface="Times New Roman"/>
                </a:rPr>
                <a:t>)</a:t>
              </a:r>
              <a:endParaRPr lang="en-US" sz="1800" dirty="0">
                <a:latin typeface="Times New Roman"/>
                <a:cs typeface="Times New Roman"/>
              </a:endParaRPr>
            </a:p>
          </p:txBody>
        </p:sp>
        <p:cxnSp>
          <p:nvCxnSpPr>
            <p:cNvPr id="30" name="Straight Arrow Connector 29"/>
            <p:cNvCxnSpPr>
              <a:stCxn id="37" idx="1"/>
              <a:endCxn id="35" idx="4"/>
            </p:cNvCxnSpPr>
            <p:nvPr/>
          </p:nvCxnSpPr>
          <p:spPr bwMode="auto">
            <a:xfrm flipV="1">
              <a:off x="7887585" y="3676552"/>
              <a:ext cx="165985" cy="88413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5" name="Oval 34"/>
            <p:cNvSpPr/>
            <p:nvPr/>
          </p:nvSpPr>
          <p:spPr bwMode="auto">
            <a:xfrm>
              <a:off x="7988625" y="3546663"/>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868563" y="454166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11" idx="6"/>
              <a:endCxn id="37" idx="2"/>
            </p:cNvCxnSpPr>
            <p:nvPr/>
          </p:nvCxnSpPr>
          <p:spPr bwMode="auto">
            <a:xfrm>
              <a:off x="5014867" y="3737939"/>
              <a:ext cx="2853696" cy="8686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sp>
        <p:nvSpPr>
          <p:cNvPr id="34" name="Rectangle 36"/>
          <p:cNvSpPr>
            <a:spLocks noChangeArrowheads="1"/>
          </p:cNvSpPr>
          <p:nvPr/>
        </p:nvSpPr>
        <p:spPr bwMode="auto">
          <a:xfrm>
            <a:off x="3765176" y="5608662"/>
            <a:ext cx="5318969" cy="106023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 and </a:t>
            </a:r>
            <a:br>
              <a:rPr lang="en-US" sz="1800" b="1" dirty="0" smtClean="0"/>
            </a:br>
            <a:r>
              <a:rPr lang="en-US" b="1" i="1" dirty="0" smtClean="0">
                <a:latin typeface="Times New Roman"/>
                <a:cs typeface="Times New Roman"/>
              </a:rPr>
              <a:t>w</a:t>
            </a:r>
            <a:r>
              <a:rPr lang="en-US" b="1" baseline="-25000" dirty="0" smtClean="0">
                <a:latin typeface="Times New Roman"/>
                <a:cs typeface="Times New Roman"/>
              </a:rPr>
              <a:t>0</a:t>
            </a:r>
            <a:r>
              <a:rPr lang="en-US" sz="1800" b="1" dirty="0" smtClean="0"/>
              <a:t> is information theoretically unknown (knowing </a:t>
            </a:r>
            <a:r>
              <a:rPr lang="en-US" b="1" i="1" dirty="0" err="1">
                <a:latin typeface="Times New Roman"/>
                <a:cs typeface="Times New Roman"/>
              </a:rPr>
              <a:t>ss</a:t>
            </a:r>
            <a:r>
              <a:rPr lang="en-US" sz="1800" b="1" dirty="0" smtClean="0"/>
              <a:t>):</a:t>
            </a:r>
            <a:br>
              <a:rPr lang="en-US" sz="1800" b="1" dirty="0" smtClean="0"/>
            </a:b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352941218"/>
              </p:ext>
            </p:extLst>
          </p:nvPr>
        </p:nvGraphicFramePr>
        <p:xfrm>
          <a:off x="3837760" y="6272213"/>
          <a:ext cx="4295775" cy="398462"/>
        </p:xfrm>
        <a:graphic>
          <a:graphicData uri="http://schemas.openxmlformats.org/presentationml/2006/ole">
            <mc:AlternateContent xmlns:mc="http://schemas.openxmlformats.org/markup-compatibility/2006">
              <mc:Choice xmlns:v="urn:schemas-microsoft-com:vml" Requires="v">
                <p:oleObj spid="_x0000_s7444" name="Equation" r:id="rId4" imgW="2603500" imgH="241300" progId="Equation.3">
                  <p:embed/>
                </p:oleObj>
              </mc:Choice>
              <mc:Fallback>
                <p:oleObj name="Equation" r:id="rId4" imgW="2603500" imgH="241300" progId="Equation.3">
                  <p:embed/>
                  <p:pic>
                    <p:nvPicPr>
                      <p:cNvPr id="0" name=""/>
                      <p:cNvPicPr/>
                      <p:nvPr/>
                    </p:nvPicPr>
                    <p:blipFill>
                      <a:blip r:embed="rId5"/>
                      <a:stretch>
                        <a:fillRect/>
                      </a:stretch>
                    </p:blipFill>
                    <p:spPr>
                      <a:xfrm>
                        <a:off x="3837760" y="6272213"/>
                        <a:ext cx="4295775" cy="398462"/>
                      </a:xfrm>
                      <a:prstGeom prst="rect">
                        <a:avLst/>
                      </a:prstGeom>
                    </p:spPr>
                  </p:pic>
                </p:oleObj>
              </mc:Fallback>
            </mc:AlternateContent>
          </a:graphicData>
        </a:graphic>
      </p:graphicFrame>
      <p:sp>
        <p:nvSpPr>
          <p:cNvPr id="23" name="Rectangle 36"/>
          <p:cNvSpPr>
            <a:spLocks noChangeArrowheads="1"/>
          </p:cNvSpPr>
          <p:nvPr/>
        </p:nvSpPr>
        <p:spPr bwMode="auto">
          <a:xfrm>
            <a:off x="270651" y="5601002"/>
            <a:ext cx="3200895" cy="106967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a:t>
            </a:r>
            <a:br>
              <a:rPr lang="en-US" sz="1800" b="1" dirty="0" smtClean="0"/>
            </a:br>
            <a:r>
              <a:rPr lang="en-US" sz="1800" b="1" dirty="0" smtClean="0"/>
              <a:t> to the uniform distribution</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a:t>
            </a:r>
            <a:r>
              <a:rPr lang="en-US" sz="1800" b="1" dirty="0" smtClean="0">
                <a:latin typeface="Calibri"/>
                <a:cs typeface="Calibri"/>
              </a:rPr>
              <a:t>then </a:t>
            </a:r>
            <a:r>
              <a:rPr lang="en-US" sz="1800" b="1" dirty="0" smtClean="0">
                <a:latin typeface="Times New Roman"/>
                <a:cs typeface="Times New Roman"/>
              </a:rPr>
              <a:t>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spTree>
    <p:extLst>
      <p:ext uri="{BB962C8B-B14F-4D97-AF65-F5344CB8AC3E}">
        <p14:creationId xmlns:p14="http://schemas.microsoft.com/office/powerpoint/2010/main" val="1207011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View of Secure Sketches</a:t>
            </a:r>
            <a:endParaRPr lang="en-US" dirty="0"/>
          </a:p>
        </p:txBody>
      </p:sp>
      <p:sp>
        <p:nvSpPr>
          <p:cNvPr id="3" name="Content Placeholder 2"/>
          <p:cNvSpPr>
            <a:spLocks noGrp="1"/>
          </p:cNvSpPr>
          <p:nvPr>
            <p:ph idx="1"/>
          </p:nvPr>
        </p:nvSpPr>
        <p:spPr>
          <a:xfrm>
            <a:off x="228600" y="1289304"/>
            <a:ext cx="3563112" cy="4828032"/>
          </a:xfrm>
        </p:spPr>
        <p:txBody>
          <a:bodyPr/>
          <a:lstStyle/>
          <a:p>
            <a:r>
              <a:rPr lang="en-US" sz="1600" dirty="0" smtClean="0"/>
              <a:t>Secure Sketches Transform a code </a:t>
            </a:r>
            <a:r>
              <a:rPr lang="en-US" sz="1600" i="1" dirty="0" smtClean="0">
                <a:latin typeface="Times New Roman"/>
                <a:cs typeface="Times New Roman"/>
              </a:rPr>
              <a:t>C</a:t>
            </a:r>
            <a:r>
              <a:rPr lang="en-US" sz="1600" dirty="0" smtClean="0"/>
              <a:t> into a code </a:t>
            </a:r>
            <a:r>
              <a:rPr lang="en-US" sz="1600" i="1" dirty="0" smtClean="0">
                <a:latin typeface="Times New Roman"/>
                <a:cs typeface="Times New Roman"/>
              </a:rPr>
              <a:t>C’</a:t>
            </a:r>
            <a:r>
              <a:rPr lang="en-US" sz="1600" dirty="0" smtClean="0"/>
              <a:t> where the original biometric reading is a </a:t>
            </a:r>
            <a:r>
              <a:rPr lang="en-US" sz="1600" dirty="0" err="1" smtClean="0"/>
              <a:t>codeword</a:t>
            </a:r>
            <a:endParaRPr lang="en-US" sz="1600" dirty="0" smtClean="0"/>
          </a:p>
          <a:p>
            <a:r>
              <a:rPr lang="en-US" sz="1600" dirty="0" smtClean="0"/>
              <a:t>Secure Sketches reveals the shift between C and C’</a:t>
            </a:r>
          </a:p>
          <a:p>
            <a:r>
              <a:rPr lang="en-US" sz="1600" dirty="0" smtClean="0"/>
              <a:t>This is the number of redundant bits in the code</a:t>
            </a:r>
          </a:p>
          <a:p>
            <a:r>
              <a:rPr lang="en-US" sz="1600" dirty="0" smtClean="0"/>
              <a:t>Equal to radius of each ball (in a perfect code)</a:t>
            </a:r>
          </a:p>
          <a:p>
            <a:r>
              <a:rPr lang="en-US" sz="1600" dirty="0" smtClean="0"/>
              <a:t>This drops the information theoretic entropy of the biometric by the radius of each ball</a:t>
            </a:r>
            <a:endParaRPr lang="en-US" sz="1600" dirty="0"/>
          </a:p>
        </p:txBody>
      </p:sp>
      <p:sp>
        <p:nvSpPr>
          <p:cNvPr id="4" name="Rectangle 3"/>
          <p:cNvSpPr/>
          <p:nvPr/>
        </p:nvSpPr>
        <p:spPr bwMode="auto">
          <a:xfrm>
            <a:off x="3733800" y="1718235"/>
            <a:ext cx="5181599" cy="4301565"/>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5" name="TextBox 4"/>
          <p:cNvSpPr txBox="1"/>
          <p:nvPr/>
        </p:nvSpPr>
        <p:spPr>
          <a:xfrm>
            <a:off x="3931920" y="1101494"/>
            <a:ext cx="2186266" cy="461665"/>
          </a:xfrm>
          <a:prstGeom prst="rect">
            <a:avLst/>
          </a:prstGeom>
          <a:noFill/>
        </p:spPr>
        <p:txBody>
          <a:bodyPr wrap="none" rtlCol="0">
            <a:spAutoFit/>
          </a:bodyPr>
          <a:lstStyle/>
          <a:p>
            <a:r>
              <a:rPr lang="en-US" dirty="0" smtClean="0"/>
              <a:t>Secure Sketch</a:t>
            </a:r>
            <a:endParaRPr lang="en-US" dirty="0"/>
          </a:p>
        </p:txBody>
      </p:sp>
      <p:grpSp>
        <p:nvGrpSpPr>
          <p:cNvPr id="145" name="Group 144"/>
          <p:cNvGrpSpPr/>
          <p:nvPr/>
        </p:nvGrpSpPr>
        <p:grpSpPr>
          <a:xfrm>
            <a:off x="3886200" y="2286000"/>
            <a:ext cx="4876800" cy="3352800"/>
            <a:chOff x="3886200" y="2286000"/>
            <a:chExt cx="4876800" cy="3352800"/>
          </a:xfrm>
        </p:grpSpPr>
        <p:sp>
          <p:nvSpPr>
            <p:cNvPr id="7" name="Oval 6"/>
            <p:cNvSpPr/>
            <p:nvPr/>
          </p:nvSpPr>
          <p:spPr bwMode="auto">
            <a:xfrm>
              <a:off x="509154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8633111"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633585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3886200"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55505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57262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Oval 55"/>
            <p:cNvSpPr/>
            <p:nvPr/>
          </p:nvSpPr>
          <p:spPr bwMode="auto">
            <a:xfrm>
              <a:off x="81646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8" name="Oval 57"/>
            <p:cNvSpPr/>
            <p:nvPr/>
          </p:nvSpPr>
          <p:spPr bwMode="auto">
            <a:xfrm>
              <a:off x="45070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69454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09154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8633111"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633585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3886200"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755505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57262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46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45070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69454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grpSp>
        <p:nvGrpSpPr>
          <p:cNvPr id="136" name="Group 135"/>
          <p:cNvGrpSpPr/>
          <p:nvPr/>
        </p:nvGrpSpPr>
        <p:grpSpPr>
          <a:xfrm>
            <a:off x="3962400" y="1752600"/>
            <a:ext cx="4876800" cy="3352800"/>
            <a:chOff x="3962400" y="1752600"/>
            <a:chExt cx="4876800" cy="3352800"/>
          </a:xfrm>
        </p:grpSpPr>
        <p:sp>
          <p:nvSpPr>
            <p:cNvPr id="111" name="Oval 110"/>
            <p:cNvSpPr/>
            <p:nvPr/>
          </p:nvSpPr>
          <p:spPr bwMode="auto">
            <a:xfrm>
              <a:off x="45720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4" name="Oval 113"/>
            <p:cNvSpPr/>
            <p:nvPr/>
          </p:nvSpPr>
          <p:spPr bwMode="auto">
            <a:xfrm>
              <a:off x="57912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5" name="Oval 114"/>
            <p:cNvSpPr/>
            <p:nvPr/>
          </p:nvSpPr>
          <p:spPr bwMode="auto">
            <a:xfrm>
              <a:off x="70104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6" name="Oval 115"/>
            <p:cNvSpPr/>
            <p:nvPr/>
          </p:nvSpPr>
          <p:spPr bwMode="auto">
            <a:xfrm>
              <a:off x="64008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7" name="Oval 116"/>
            <p:cNvSpPr/>
            <p:nvPr/>
          </p:nvSpPr>
          <p:spPr bwMode="auto">
            <a:xfrm>
              <a:off x="51816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8" name="Oval 117"/>
            <p:cNvSpPr/>
            <p:nvPr/>
          </p:nvSpPr>
          <p:spPr bwMode="auto">
            <a:xfrm>
              <a:off x="39624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9" name="Oval 118"/>
            <p:cNvSpPr/>
            <p:nvPr/>
          </p:nvSpPr>
          <p:spPr bwMode="auto">
            <a:xfrm>
              <a:off x="76200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29" name="Oval 128"/>
            <p:cNvSpPr/>
            <p:nvPr/>
          </p:nvSpPr>
          <p:spPr bwMode="auto">
            <a:xfrm>
              <a:off x="45720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30" name="Oval 129"/>
            <p:cNvSpPr/>
            <p:nvPr/>
          </p:nvSpPr>
          <p:spPr bwMode="auto">
            <a:xfrm>
              <a:off x="57912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31" name="Oval 130"/>
            <p:cNvSpPr/>
            <p:nvPr/>
          </p:nvSpPr>
          <p:spPr bwMode="auto">
            <a:xfrm>
              <a:off x="70104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sp>
        <p:nvSpPr>
          <p:cNvPr id="137" name="Oval 136"/>
          <p:cNvSpPr/>
          <p:nvPr/>
        </p:nvSpPr>
        <p:spPr bwMode="auto">
          <a:xfrm>
            <a:off x="4953000" y="472440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TextBox 137"/>
          <p:cNvSpPr txBox="1"/>
          <p:nvPr/>
        </p:nvSpPr>
        <p:spPr>
          <a:xfrm>
            <a:off x="4766846" y="4419600"/>
            <a:ext cx="338554" cy="369332"/>
          </a:xfrm>
          <a:prstGeom prst="rect">
            <a:avLst/>
          </a:prstGeom>
          <a:noFill/>
        </p:spPr>
        <p:txBody>
          <a:bodyPr wrap="none" rtlCol="0">
            <a:spAutoFit/>
          </a:bodyPr>
          <a:lstStyle/>
          <a:p>
            <a:r>
              <a:rPr lang="en-US" sz="1800" i="1" dirty="0" smtClean="0">
                <a:latin typeface="Times New Roman"/>
                <a:cs typeface="Times New Roman"/>
              </a:rPr>
              <a:t>p</a:t>
            </a:r>
            <a:endParaRPr lang="en-US" sz="1800" dirty="0">
              <a:latin typeface="Times New Roman"/>
              <a:cs typeface="Times New Roman"/>
            </a:endParaRPr>
          </a:p>
        </p:txBody>
      </p:sp>
      <p:sp>
        <p:nvSpPr>
          <p:cNvPr id="139" name="TextBox 138"/>
          <p:cNvSpPr txBox="1"/>
          <p:nvPr/>
        </p:nvSpPr>
        <p:spPr>
          <a:xfrm>
            <a:off x="4267200" y="1828800"/>
            <a:ext cx="370080" cy="369332"/>
          </a:xfrm>
          <a:prstGeom prst="rect">
            <a:avLst/>
          </a:prstGeom>
          <a:noFill/>
        </p:spPr>
        <p:txBody>
          <a:bodyPr wrap="none" rtlCol="0">
            <a:spAutoFit/>
          </a:bodyPr>
          <a:lstStyle/>
          <a:p>
            <a:r>
              <a:rPr lang="en-US" sz="1800" i="1" dirty="0" smtClean="0">
                <a:latin typeface="Times New Roman"/>
                <a:cs typeface="Times New Roman"/>
              </a:rPr>
              <a:t>C</a:t>
            </a:r>
            <a:endParaRPr lang="en-US" sz="1800" dirty="0">
              <a:latin typeface="Times New Roman"/>
              <a:cs typeface="Times New Roman"/>
            </a:endParaRPr>
          </a:p>
        </p:txBody>
      </p:sp>
      <p:cxnSp>
        <p:nvCxnSpPr>
          <p:cNvPr id="141" name="Straight Arrow Connector 140"/>
          <p:cNvCxnSpPr>
            <a:stCxn id="120" idx="3"/>
          </p:cNvCxnSpPr>
          <p:nvPr/>
        </p:nvCxnSpPr>
        <p:spPr bwMode="auto">
          <a:xfrm flipH="1">
            <a:off x="5029200" y="4530467"/>
            <a:ext cx="81368" cy="193933"/>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nvGrpSpPr>
          <p:cNvPr id="146" name="Group 145"/>
          <p:cNvGrpSpPr/>
          <p:nvPr/>
        </p:nvGrpSpPr>
        <p:grpSpPr>
          <a:xfrm>
            <a:off x="3754034" y="2590800"/>
            <a:ext cx="4876800" cy="3352800"/>
            <a:chOff x="3886200" y="2286000"/>
            <a:chExt cx="4876800" cy="3352800"/>
          </a:xfrm>
        </p:grpSpPr>
        <p:sp>
          <p:nvSpPr>
            <p:cNvPr id="147" name="Oval 146"/>
            <p:cNvSpPr/>
            <p:nvPr/>
          </p:nvSpPr>
          <p:spPr bwMode="auto">
            <a:xfrm>
              <a:off x="509154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8633111"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633585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3886200"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755505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7262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81646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45070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69454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509154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8633111"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633585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9" name="Oval 158"/>
            <p:cNvSpPr/>
            <p:nvPr/>
          </p:nvSpPr>
          <p:spPr bwMode="auto">
            <a:xfrm>
              <a:off x="3886200"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0" name="Oval 159"/>
            <p:cNvSpPr/>
            <p:nvPr/>
          </p:nvSpPr>
          <p:spPr bwMode="auto">
            <a:xfrm>
              <a:off x="755505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1" name="Oval 160"/>
            <p:cNvSpPr/>
            <p:nvPr/>
          </p:nvSpPr>
          <p:spPr bwMode="auto">
            <a:xfrm>
              <a:off x="57262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2" name="Oval 161"/>
            <p:cNvSpPr/>
            <p:nvPr/>
          </p:nvSpPr>
          <p:spPr bwMode="auto">
            <a:xfrm>
              <a:off x="81646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3" name="Oval 162"/>
            <p:cNvSpPr/>
            <p:nvPr/>
          </p:nvSpPr>
          <p:spPr bwMode="auto">
            <a:xfrm>
              <a:off x="45070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4" name="Oval 163"/>
            <p:cNvSpPr/>
            <p:nvPr/>
          </p:nvSpPr>
          <p:spPr bwMode="auto">
            <a:xfrm>
              <a:off x="69454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sp>
        <p:nvSpPr>
          <p:cNvPr id="165" name="TextBox 164"/>
          <p:cNvSpPr txBox="1"/>
          <p:nvPr/>
        </p:nvSpPr>
        <p:spPr>
          <a:xfrm>
            <a:off x="4267200" y="1828800"/>
            <a:ext cx="434200" cy="369332"/>
          </a:xfrm>
          <a:prstGeom prst="rect">
            <a:avLst/>
          </a:prstGeom>
          <a:noFill/>
        </p:spPr>
        <p:txBody>
          <a:bodyPr wrap="none" rtlCol="0">
            <a:spAutoFit/>
          </a:bodyPr>
          <a:lstStyle/>
          <a:p>
            <a:r>
              <a:rPr lang="en-US" sz="1800" i="1" dirty="0" smtClean="0">
                <a:latin typeface="Times New Roman"/>
                <a:cs typeface="Times New Roman"/>
              </a:rPr>
              <a:t>C’</a:t>
            </a:r>
            <a:endParaRPr lang="en-US" sz="1800" dirty="0">
              <a:latin typeface="Times New Roman"/>
              <a:cs typeface="Times New Roman"/>
            </a:endParaRPr>
          </a:p>
        </p:txBody>
      </p:sp>
      <p:sp>
        <p:nvSpPr>
          <p:cNvPr id="60" name="Oval 59"/>
          <p:cNvSpPr/>
          <p:nvPr/>
        </p:nvSpPr>
        <p:spPr bwMode="auto">
          <a:xfrm>
            <a:off x="5105400" y="5181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2" name="TextBox 61"/>
          <p:cNvSpPr txBox="1"/>
          <p:nvPr/>
        </p:nvSpPr>
        <p:spPr>
          <a:xfrm>
            <a:off x="4876800" y="4800600"/>
            <a:ext cx="421376" cy="369332"/>
          </a:xfrm>
          <a:prstGeom prst="rect">
            <a:avLst/>
          </a:prstGeom>
          <a:noFill/>
        </p:spPr>
        <p:txBody>
          <a:bodyPr wrap="none" rtlCol="0">
            <a:spAutoFit/>
          </a:bodyPr>
          <a:lstStyle/>
          <a:p>
            <a:r>
              <a:rPr lang="en-US" sz="1800" i="1" dirty="0" smtClean="0">
                <a:latin typeface="Times New Roman"/>
                <a:cs typeface="Times New Roman"/>
              </a:rPr>
              <a:t>p’</a:t>
            </a:r>
            <a:endParaRPr lang="en-US" sz="1800" dirty="0">
              <a:latin typeface="Times New Roman"/>
              <a:cs typeface="Times New Roman"/>
            </a:endParaRPr>
          </a:p>
        </p:txBody>
      </p:sp>
    </p:spTree>
    <p:extLst>
      <p:ext uri="{BB962C8B-B14F-4D97-AF65-F5344CB8AC3E}">
        <p14:creationId xmlns:p14="http://schemas.microsoft.com/office/powerpoint/2010/main" val="518293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500"/>
                                        <p:tgtEl>
                                          <p:spTgt spid="136"/>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animEffect transition="in" filter="fade">
                                      <p:cBhvr>
                                        <p:cTn id="25" dur="500"/>
                                        <p:tgtEl>
                                          <p:spTgt spid="141"/>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nodeType="clickEffect">
                                  <p:stCondLst>
                                    <p:cond delay="0"/>
                                  </p:stCondLst>
                                  <p:childTnLst>
                                    <p:animMotion origin="layout" path="M 3.33333E-6 4.44444E-6 L -0.01667 0.04444 " pathEditMode="relative" ptsTypes="AA">
                                      <p:cBhvr>
                                        <p:cTn id="29" dur="2000" fill="hold"/>
                                        <p:tgtEl>
                                          <p:spTgt spid="136"/>
                                        </p:tgtEl>
                                        <p:attrNameLst>
                                          <p:attrName>ppt_x</p:attrName>
                                          <p:attrName>ppt_y</p:attrName>
                                        </p:attrNameLst>
                                      </p:cBhvr>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6"/>
                                        </p:tgtEl>
                                        <p:attrNameLst>
                                          <p:attrName>style.visibility</p:attrName>
                                        </p:attrNameLst>
                                      </p:cBhvr>
                                      <p:to>
                                        <p:strVal val="visible"/>
                                      </p:to>
                                    </p:set>
                                    <p:animEffect transition="in" filter="fade">
                                      <p:cBhvr>
                                        <p:cTn id="34" dur="500"/>
                                        <p:tgtEl>
                                          <p:spTgt spid="146"/>
                                        </p:tgtEl>
                                      </p:cBhvr>
                                    </p:animEffect>
                                  </p:childTnLst>
                                </p:cTn>
                              </p:par>
                            </p:childTnLst>
                          </p:cTn>
                        </p:par>
                        <p:par>
                          <p:cTn id="35" fill="hold">
                            <p:stCondLst>
                              <p:cond delay="500"/>
                            </p:stCondLst>
                            <p:childTnLst>
                              <p:par>
                                <p:cTn id="36" presetID="10" presetClass="exit" presetSubtype="0" fill="hold" nodeType="afterEffect">
                                  <p:stCondLst>
                                    <p:cond delay="0"/>
                                  </p:stCondLst>
                                  <p:childTnLst>
                                    <p:animEffect transition="out" filter="fade">
                                      <p:cBhvr>
                                        <p:cTn id="37" dur="500"/>
                                        <p:tgtEl>
                                          <p:spTgt spid="145"/>
                                        </p:tgtEl>
                                      </p:cBhvr>
                                    </p:animEffect>
                                    <p:set>
                                      <p:cBhvr>
                                        <p:cTn id="38" dur="1" fill="hold">
                                          <p:stCondLst>
                                            <p:cond delay="499"/>
                                          </p:stCondLst>
                                        </p:cTn>
                                        <p:tgtEl>
                                          <p:spTgt spid="145"/>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65"/>
                                        </p:tgtEl>
                                        <p:attrNameLst>
                                          <p:attrName>style.visibility</p:attrName>
                                        </p:attrNameLst>
                                      </p:cBhvr>
                                      <p:to>
                                        <p:strVal val="visible"/>
                                      </p:to>
                                    </p:set>
                                  </p:childTnLst>
                                </p:cTn>
                              </p:par>
                              <p:par>
                                <p:cTn id="41" presetID="10" presetClass="exit" presetSubtype="0" fill="hold" grpId="1" nodeType="withEffect">
                                  <p:stCondLst>
                                    <p:cond delay="0"/>
                                  </p:stCondLst>
                                  <p:childTnLst>
                                    <p:animEffect transition="out" filter="fade">
                                      <p:cBhvr>
                                        <p:cTn id="42" dur="500"/>
                                        <p:tgtEl>
                                          <p:spTgt spid="139"/>
                                        </p:tgtEl>
                                      </p:cBhvr>
                                    </p:animEffect>
                                    <p:set>
                                      <p:cBhvr>
                                        <p:cTn id="43" dur="1" fill="hold">
                                          <p:stCondLst>
                                            <p:cond delay="499"/>
                                          </p:stCondLst>
                                        </p:cTn>
                                        <p:tgtEl>
                                          <p:spTgt spid="13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 end="1"/>
                                            </p:txEl>
                                          </p:spTgt>
                                        </p:tgtEl>
                                        <p:attrNameLst>
                                          <p:attrName>style.visibility</p:attrName>
                                        </p:attrNameLst>
                                      </p:cBhvr>
                                      <p:to>
                                        <p:strVal val="visible"/>
                                      </p:to>
                                    </p:set>
                                    <p:animEffect transition="in" filter="fade">
                                      <p:cBhvr>
                                        <p:cTn id="54" dur="500"/>
                                        <p:tgtEl>
                                          <p:spTgt spid="3">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2" end="2"/>
                                            </p:txEl>
                                          </p:spTgt>
                                        </p:tgtEl>
                                        <p:attrNameLst>
                                          <p:attrName>style.visibility</p:attrName>
                                        </p:attrNameLst>
                                      </p:cBhvr>
                                      <p:to>
                                        <p:strVal val="visible"/>
                                      </p:to>
                                    </p:set>
                                    <p:animEffect transition="in" filter="fade">
                                      <p:cBhvr>
                                        <p:cTn id="59" dur="500"/>
                                        <p:tgtEl>
                                          <p:spTgt spid="3">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animEffect transition="in" filter="fade">
                                      <p:cBhvr>
                                        <p:cTn id="64" dur="500"/>
                                        <p:tgtEl>
                                          <p:spTgt spid="3">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4" end="4"/>
                                            </p:txEl>
                                          </p:spTgt>
                                        </p:tgtEl>
                                        <p:attrNameLst>
                                          <p:attrName>style.visibility</p:attrName>
                                        </p:attrNameLst>
                                      </p:cBhvr>
                                      <p:to>
                                        <p:strVal val="visible"/>
                                      </p:to>
                                    </p:set>
                                    <p:animEffect transition="in" filter="fade">
                                      <p:cBhvr>
                                        <p:cTn id="6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7" grpId="0" animBg="1"/>
      <p:bldP spid="138" grpId="0"/>
      <p:bldP spid="139" grpId="0"/>
      <p:bldP spid="139" grpId="1"/>
      <p:bldP spid="165" grpId="0"/>
      <p:bldP spid="60" grpId="0" animBg="1"/>
      <p:bldP spid="6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678"/>
            <a:ext cx="8229600" cy="1143000"/>
          </a:xfrm>
        </p:spPr>
        <p:txBody>
          <a:bodyPr>
            <a:normAutofit/>
          </a:bodyPr>
          <a:lstStyle/>
          <a:p>
            <a:r>
              <a:rPr lang="en-US" sz="3200" dirty="0" smtClean="0"/>
              <a:t>Randomness w/ Variable Sampling Length</a:t>
            </a:r>
            <a:endParaRPr lang="en-US" sz="3200" dirty="0"/>
          </a:p>
        </p:txBody>
      </p:sp>
      <p:sp>
        <p:nvSpPr>
          <p:cNvPr id="4" name="Rectangle 3"/>
          <p:cNvSpPr/>
          <p:nvPr/>
        </p:nvSpPr>
        <p:spPr>
          <a:xfrm>
            <a:off x="1211480" y="2298000"/>
            <a:ext cx="7010751"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0"/>
            <a:ext cx="8305800" cy="1221877"/>
          </a:xfrm>
        </p:spPr>
        <p:txBody>
          <a:bodyPr>
            <a:normAutofit/>
          </a:bodyPr>
          <a:lstStyle/>
          <a:p>
            <a:pPr marL="0" indent="0">
              <a:buNone/>
            </a:pPr>
            <a:r>
              <a:rPr lang="en-US" dirty="0" smtClean="0"/>
              <a:t>Assume the Gaussian algorithm requires </a:t>
            </a:r>
            <a:br>
              <a:rPr lang="en-US" dirty="0" smtClean="0"/>
            </a:br>
            <a:r>
              <a:rPr lang="en-US" dirty="0" smtClean="0"/>
              <a:t>4 or 5 bits (determined by 1</a:t>
            </a:r>
            <a:r>
              <a:rPr lang="en-US" baseline="30000" dirty="0" smtClean="0"/>
              <a:t>st</a:t>
            </a:r>
            <a:r>
              <a:rPr lang="en-US" dirty="0" smtClean="0"/>
              <a:t> bit)</a:t>
            </a:r>
          </a:p>
        </p:txBody>
      </p:sp>
      <p:sp>
        <p:nvSpPr>
          <p:cNvPr id="7" name="TextBox 6"/>
          <p:cNvSpPr txBox="1"/>
          <p:nvPr/>
        </p:nvSpPr>
        <p:spPr>
          <a:xfrm>
            <a:off x="486596" y="2298000"/>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8" name="TextBox 7"/>
          <p:cNvSpPr txBox="1"/>
          <p:nvPr/>
        </p:nvSpPr>
        <p:spPr>
          <a:xfrm>
            <a:off x="486596" y="4150971"/>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9" name="Rectangle 8"/>
          <p:cNvSpPr/>
          <p:nvPr/>
        </p:nvSpPr>
        <p:spPr>
          <a:xfrm>
            <a:off x="1211480" y="4212526"/>
            <a:ext cx="7010751" cy="461665"/>
          </a:xfrm>
          <a:prstGeom prst="rect">
            <a:avLst/>
          </a:prstGeom>
        </p:spPr>
        <p:txBody>
          <a:bodyPr wrap="square">
            <a:spAutoFit/>
          </a:bodyPr>
          <a:lstStyle/>
          <a:p>
            <a:pPr>
              <a:tabLst>
                <a:tab pos="919163" algn="l"/>
                <a:tab pos="1825625" algn="l"/>
                <a:tab pos="2746375" algn="l"/>
                <a:tab pos="3652838" algn="l"/>
                <a:tab pos="4572000" algn="l"/>
                <a:tab pos="5491163" algn="l"/>
                <a:tab pos="6397625" algn="l"/>
              </a:tabLst>
            </a:pPr>
            <a:r>
              <a:rPr lang="en-US" altLang="zh-TW" sz="2400" dirty="0" smtClean="0">
                <a:latin typeface="Times New Roman"/>
                <a:cs typeface="Times New Roman"/>
              </a:rPr>
              <a:t>00101	11101	00100	11010	10101	11010	10101</a:t>
            </a:r>
            <a:endParaRPr lang="en-US" sz="2400" dirty="0">
              <a:latin typeface="Times New Roman"/>
              <a:cs typeface="Times New Roman"/>
            </a:endParaRPr>
          </a:p>
        </p:txBody>
      </p:sp>
      <p:sp>
        <p:nvSpPr>
          <p:cNvPr id="10" name="Rectangle 9"/>
          <p:cNvSpPr/>
          <p:nvPr/>
        </p:nvSpPr>
        <p:spPr>
          <a:xfrm>
            <a:off x="1499997" y="5928224"/>
            <a:ext cx="2017958" cy="523220"/>
          </a:xfrm>
          <a:prstGeom prst="rect">
            <a:avLst/>
          </a:prstGeom>
        </p:spPr>
        <p:txBody>
          <a:bodyPr wrap="none">
            <a:spAutoFit/>
          </a:bodyPr>
          <a:lstStyle/>
          <a:p>
            <a:r>
              <a:rPr lang="en-US" sz="2800" i="1" dirty="0">
                <a:latin typeface="Times New Roman"/>
                <a:cs typeface="Times New Roman"/>
              </a:rPr>
              <a:t>d</a:t>
            </a:r>
            <a:r>
              <a:rPr lang="en-US" sz="2800" dirty="0">
                <a:latin typeface="Times New Roman"/>
                <a:cs typeface="Times New Roman"/>
              </a:rPr>
              <a:t>(</a:t>
            </a:r>
            <a:r>
              <a:rPr lang="en-US" sz="2800" i="1" dirty="0">
                <a:latin typeface="Times New Roman"/>
                <a:cs typeface="Times New Roman"/>
              </a:rPr>
              <a:t>w</a:t>
            </a:r>
            <a:r>
              <a:rPr lang="en-US" sz="2800" baseline="-25000" dirty="0">
                <a:latin typeface="Times New Roman"/>
                <a:cs typeface="Times New Roman"/>
              </a:rPr>
              <a:t>0</a:t>
            </a:r>
            <a:r>
              <a:rPr lang="en-US" sz="2800" i="1" dirty="0">
                <a:latin typeface="Times New Roman"/>
                <a:cs typeface="Times New Roman"/>
              </a:rPr>
              <a:t> </a:t>
            </a:r>
            <a:r>
              <a:rPr lang="en-US" sz="2800" dirty="0">
                <a:latin typeface="Times New Roman"/>
                <a:cs typeface="Times New Roman"/>
              </a:rPr>
              <a:t>, </a:t>
            </a:r>
            <a:r>
              <a:rPr lang="en-US" sz="2800" i="1" dirty="0">
                <a:latin typeface="Times New Roman"/>
                <a:cs typeface="Times New Roman"/>
              </a:rPr>
              <a:t>w</a:t>
            </a:r>
            <a:r>
              <a:rPr lang="en-US" sz="2800" baseline="-25000" dirty="0">
                <a:latin typeface="Times New Roman"/>
                <a:cs typeface="Times New Roman"/>
              </a:rPr>
              <a:t>1</a:t>
            </a:r>
            <a:r>
              <a:rPr lang="en-US" sz="2800" dirty="0" smtClean="0">
                <a:latin typeface="Times New Roman"/>
                <a:cs typeface="Times New Roman"/>
              </a:rPr>
              <a:t>)</a:t>
            </a:r>
            <a:r>
              <a:rPr lang="en-US" sz="2800" dirty="0">
                <a:latin typeface="Times New Roman"/>
                <a:cs typeface="Times New Roman"/>
              </a:rPr>
              <a:t>=</a:t>
            </a:r>
            <a:r>
              <a:rPr lang="en-US" altLang="ja-JP" sz="2800" dirty="0" smtClean="0">
                <a:latin typeface="Times New Roman"/>
                <a:cs typeface="Times New Roman"/>
              </a:rPr>
              <a:t>1</a:t>
            </a:r>
            <a:endParaRPr lang="en-US" sz="2800" dirty="0">
              <a:latin typeface="Times New Roman"/>
              <a:cs typeface="Times New Roman"/>
            </a:endParaRPr>
          </a:p>
        </p:txBody>
      </p:sp>
      <p:sp>
        <p:nvSpPr>
          <p:cNvPr id="11" name="Rectangle 10"/>
          <p:cNvSpPr/>
          <p:nvPr/>
        </p:nvSpPr>
        <p:spPr>
          <a:xfrm>
            <a:off x="1211480" y="3226091"/>
            <a:ext cx="768991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	1111	1100	1001	1010	1010	1110</a:t>
            </a:r>
            <a:endParaRPr lang="en-US" sz="2400" dirty="0">
              <a:latin typeface="Times New Roman"/>
              <a:cs typeface="Times New Roman"/>
            </a:endParaRPr>
          </a:p>
        </p:txBody>
      </p:sp>
      <p:sp>
        <p:nvSpPr>
          <p:cNvPr id="13" name="Rectangle 12"/>
          <p:cNvSpPr/>
          <p:nvPr/>
        </p:nvSpPr>
        <p:spPr>
          <a:xfrm>
            <a:off x="1211480" y="5131752"/>
            <a:ext cx="7689919" cy="461665"/>
          </a:xfrm>
          <a:prstGeom prst="rect">
            <a:avLst/>
          </a:prstGeom>
        </p:spPr>
        <p:txBody>
          <a:bodyPr wrap="square">
            <a:spAutoFit/>
          </a:bodyPr>
          <a:lstStyle/>
          <a:p>
            <a:pPr>
              <a:tabLst>
                <a:tab pos="919163" algn="l"/>
                <a:tab pos="1825625" algn="l"/>
                <a:tab pos="2746375" algn="l"/>
                <a:tab pos="3652838" algn="l"/>
                <a:tab pos="4572000" algn="l"/>
                <a:tab pos="5491163" algn="l"/>
              </a:tabLst>
            </a:pPr>
            <a:r>
              <a:rPr lang="en-US" altLang="zh-TW" sz="2400" dirty="0" smtClean="0">
                <a:latin typeface="Times New Roman"/>
                <a:cs typeface="Times New Roman"/>
              </a:rPr>
              <a:t>00101	1110	1001	00110	1010	1011	1010</a:t>
            </a:r>
            <a:endParaRPr lang="en-US" sz="2400" dirty="0">
              <a:latin typeface="Times New Roman"/>
              <a:cs typeface="Times New Roman"/>
            </a:endParaRPr>
          </a:p>
        </p:txBody>
      </p:sp>
      <p:cxnSp>
        <p:nvCxnSpPr>
          <p:cNvPr id="15" name="Straight Connector 14"/>
          <p:cNvCxnSpPr/>
          <p:nvPr/>
        </p:nvCxnSpPr>
        <p:spPr>
          <a:xfrm>
            <a:off x="1329819" y="2708194"/>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916055" y="2708194"/>
            <a:ext cx="22233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52900" y="2708194"/>
            <a:ext cx="502243"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646258" y="2708194"/>
            <a:ext cx="28628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228214" y="2708194"/>
            <a:ext cx="609881"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305859" y="4622946"/>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2099908" y="4622946"/>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634429" y="4622946"/>
            <a:ext cx="21185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856458" y="4622946"/>
            <a:ext cx="7608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543887" y="4622946"/>
            <a:ext cx="29420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549545" y="2708194"/>
            <a:ext cx="1018169"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235934" y="4622946"/>
            <a:ext cx="460923"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944539" y="2708194"/>
            <a:ext cx="75231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5987868" y="4622946"/>
            <a:ext cx="67660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664476" y="4622946"/>
            <a:ext cx="87085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397505" y="2708194"/>
            <a:ext cx="1258781" cy="640080"/>
          </a:xfrm>
          <a:prstGeom prst="line">
            <a:avLst/>
          </a:prstGeom>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486596" y="3226091"/>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6" name="TextBox 75"/>
          <p:cNvSpPr txBox="1"/>
          <p:nvPr/>
        </p:nvSpPr>
        <p:spPr>
          <a:xfrm>
            <a:off x="486596" y="5131752"/>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97" name="Rectangle 96"/>
          <p:cNvSpPr/>
          <p:nvPr/>
        </p:nvSpPr>
        <p:spPr>
          <a:xfrm>
            <a:off x="4646518" y="5928224"/>
            <a:ext cx="1857708" cy="523220"/>
          </a:xfrm>
          <a:prstGeom prst="rect">
            <a:avLst/>
          </a:prstGeom>
        </p:spPr>
        <p:txBody>
          <a:bodyPr wrap="none">
            <a:spAutoFit/>
          </a:bodyPr>
          <a:lstStyle/>
          <a:p>
            <a:r>
              <a:rPr lang="en-US" sz="2800" i="1" dirty="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e</a:t>
            </a:r>
            <a:r>
              <a:rPr lang="en-US" sz="2800" baseline="-25000" dirty="0" smtClean="0">
                <a:latin typeface="Times New Roman"/>
                <a:cs typeface="Times New Roman"/>
              </a:rPr>
              <a:t>0</a:t>
            </a:r>
            <a:r>
              <a:rPr lang="en-US" sz="2800" i="1" dirty="0" smtClean="0">
                <a:latin typeface="Times New Roman"/>
                <a:cs typeface="Times New Roman"/>
              </a:rPr>
              <a:t> </a:t>
            </a:r>
            <a:r>
              <a:rPr lang="en-US" sz="2800" dirty="0">
                <a:latin typeface="Times New Roman"/>
                <a:cs typeface="Times New Roman"/>
              </a:rPr>
              <a:t>, </a:t>
            </a:r>
            <a:r>
              <a:rPr lang="en-US" sz="2800" i="1" dirty="0" smtClean="0">
                <a:latin typeface="Times New Roman"/>
                <a:cs typeface="Times New Roman"/>
              </a:rPr>
              <a:t>e</a:t>
            </a:r>
            <a:r>
              <a:rPr lang="en-US" sz="2800" baseline="-25000" dirty="0" smtClean="0">
                <a:latin typeface="Times New Roman"/>
                <a:cs typeface="Times New Roman"/>
              </a:rPr>
              <a:t>1</a:t>
            </a:r>
            <a:r>
              <a:rPr lang="en-US" sz="2800" dirty="0" smtClean="0">
                <a:latin typeface="Times New Roman"/>
                <a:cs typeface="Times New Roman"/>
              </a:rPr>
              <a:t>)=</a:t>
            </a:r>
            <a:r>
              <a:rPr lang="en-US" altLang="ja-JP" sz="2800" dirty="0" smtClean="0">
                <a:latin typeface="Times New Roman"/>
                <a:cs typeface="Times New Roman"/>
              </a:rPr>
              <a:t>7</a:t>
            </a:r>
            <a:endParaRPr lang="en-US" sz="2800" dirty="0">
              <a:latin typeface="Times New Roman"/>
              <a:cs typeface="Times New Roman"/>
            </a:endParaRPr>
          </a:p>
        </p:txBody>
      </p:sp>
    </p:spTree>
    <p:extLst>
      <p:ext uri="{BB962C8B-B14F-4D97-AF65-F5344CB8AC3E}">
        <p14:creationId xmlns:p14="http://schemas.microsoft.com/office/powerpoint/2010/main" val="29590299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iterate type="wd">
                                    <p:tmPct val="10000"/>
                                  </p:iterate>
                                  <p:childTnLst>
                                    <p:set>
                                      <p:cBhvr>
                                        <p:cTn id="32" dur="1" fill="hold">
                                          <p:stCondLst>
                                            <p:cond delay="0"/>
                                          </p:stCondLst>
                                        </p:cTn>
                                        <p:tgtEl>
                                          <p:spTgt spid="11"/>
                                        </p:tgtEl>
                                        <p:attrNameLst>
                                          <p:attrName>style.visibility</p:attrName>
                                        </p:attrNameLst>
                                      </p:cBhvr>
                                      <p:to>
                                        <p:strVal val="visible"/>
                                      </p:to>
                                    </p:set>
                                    <p:animEffect transition="in" filter="fade">
                                      <p:cBhvr>
                                        <p:cTn id="33" dur="20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par>
                                <p:cTn id="55" presetID="10"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childTnLst>
                          </p:cTn>
                        </p:par>
                        <p:par>
                          <p:cTn id="58" fill="hold">
                            <p:stCondLst>
                              <p:cond delay="3200"/>
                            </p:stCondLst>
                            <p:childTnLst>
                              <p:par>
                                <p:cTn id="59" presetID="10" presetClass="entr" presetSubtype="0" fill="hold" grpId="0" nodeType="after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500"/>
                                        <p:tgtEl>
                                          <p:spTgt spid="7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iterate type="wd">
                                    <p:tmPct val="10000"/>
                                  </p:iterate>
                                  <p:childTnLst>
                                    <p:set>
                                      <p:cBhvr>
                                        <p:cTn id="65" dur="1" fill="hold">
                                          <p:stCondLst>
                                            <p:cond delay="0"/>
                                          </p:stCondLst>
                                        </p:cTn>
                                        <p:tgtEl>
                                          <p:spTgt spid="13"/>
                                        </p:tgtEl>
                                        <p:attrNameLst>
                                          <p:attrName>style.visibility</p:attrName>
                                        </p:attrNameLst>
                                      </p:cBhvr>
                                      <p:to>
                                        <p:strVal val="visible"/>
                                      </p:to>
                                    </p:set>
                                    <p:animEffect transition="in" filter="fade">
                                      <p:cBhvr>
                                        <p:cTn id="66" dur="2000"/>
                                        <p:tgtEl>
                                          <p:spTgt spid="13"/>
                                        </p:tgtEl>
                                      </p:cBhvr>
                                    </p:animEffect>
                                  </p:childTnLst>
                                </p:cTn>
                              </p:par>
                              <p:par>
                                <p:cTn id="67" presetID="10" presetClass="entr" presetSubtype="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par>
                                <p:cTn id="70" presetID="10" presetClass="entr" presetSubtype="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10" presetClass="entr" presetSubtype="0"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500"/>
                                        <p:tgtEl>
                                          <p:spTgt spid="32"/>
                                        </p:tgtEl>
                                      </p:cBhvr>
                                    </p:animEffect>
                                  </p:childTnLst>
                                </p:cTn>
                              </p:par>
                              <p:par>
                                <p:cTn id="76" presetID="10" presetClass="entr" presetSubtype="0" fill="hold"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fade">
                                      <p:cBhvr>
                                        <p:cTn id="78" dur="500"/>
                                        <p:tgtEl>
                                          <p:spTgt spid="33"/>
                                        </p:tgtEl>
                                      </p:cBhvr>
                                    </p:animEffect>
                                  </p:childTnLst>
                                </p:cTn>
                              </p:par>
                              <p:par>
                                <p:cTn id="79" presetID="10" presetClass="entr" presetSubtype="0"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par>
                                <p:cTn id="82" presetID="10" presetClass="entr" presetSubtype="0" fill="hold"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par>
                                <p:cTn id="85" presetID="10" presetClass="entr" presetSubtype="0"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500"/>
                                        <p:tgtEl>
                                          <p:spTgt spid="45"/>
                                        </p:tgtEl>
                                      </p:cBhvr>
                                    </p:animEffect>
                                  </p:childTnLst>
                                </p:cTn>
                              </p:par>
                              <p:par>
                                <p:cTn id="88" presetID="10" presetClass="entr" presetSubtype="0" fill="hold" nodeType="with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fade">
                                      <p:cBhvr>
                                        <p:cTn id="90" dur="500"/>
                                        <p:tgtEl>
                                          <p:spTgt spid="47"/>
                                        </p:tgtEl>
                                      </p:cBhvr>
                                    </p:animEffect>
                                  </p:childTnLst>
                                </p:cTn>
                              </p:par>
                            </p:childTnLst>
                          </p:cTn>
                        </p:par>
                        <p:par>
                          <p:cTn id="91" fill="hold">
                            <p:stCondLst>
                              <p:cond delay="3200"/>
                            </p:stCondLst>
                            <p:childTnLst>
                              <p:par>
                                <p:cTn id="92" presetID="10" presetClass="entr" presetSubtype="0" fill="hold" grpId="0" nodeType="afterEffect">
                                  <p:stCondLst>
                                    <p:cond delay="0"/>
                                  </p:stCondLst>
                                  <p:childTnLst>
                                    <p:set>
                                      <p:cBhvr>
                                        <p:cTn id="93" dur="1" fill="hold">
                                          <p:stCondLst>
                                            <p:cond delay="0"/>
                                          </p:stCondLst>
                                        </p:cTn>
                                        <p:tgtEl>
                                          <p:spTgt spid="76"/>
                                        </p:tgtEl>
                                        <p:attrNameLst>
                                          <p:attrName>style.visibility</p:attrName>
                                        </p:attrNameLst>
                                      </p:cBhvr>
                                      <p:to>
                                        <p:strVal val="visible"/>
                                      </p:to>
                                    </p:set>
                                    <p:animEffect transition="in" filter="fade">
                                      <p:cBhvr>
                                        <p:cTn id="94" dur="500"/>
                                        <p:tgtEl>
                                          <p:spTgt spid="7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97"/>
                                        </p:tgtEl>
                                        <p:attrNameLst>
                                          <p:attrName>style.visibility</p:attrName>
                                        </p:attrNameLst>
                                      </p:cBhvr>
                                      <p:to>
                                        <p:strVal val="visible"/>
                                      </p:to>
                                    </p:set>
                                    <p:animEffect transition="in" filter="fade">
                                      <p:cBhvr>
                                        <p:cTn id="99"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7" grpId="0"/>
      <p:bldP spid="8" grpId="0"/>
      <p:bldP spid="9" grpId="0"/>
      <p:bldP spid="10" grpId="0"/>
      <p:bldP spid="11" grpId="0"/>
      <p:bldP spid="13" grpId="0"/>
      <p:bldP spid="75" grpId="0"/>
      <p:bldP spid="76" grpId="0"/>
      <p:bldP spid="9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2244439" y="4654220"/>
            <a:ext cx="214743" cy="28461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520145" y="209197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209804" y="2007432"/>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TextBox 76"/>
          <p:cNvSpPr txBox="1"/>
          <p:nvPr/>
        </p:nvSpPr>
        <p:spPr>
          <a:xfrm>
            <a:off x="3802742" y="386708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a:t>
            </a:r>
            <a:r>
              <a:rPr lang="en-US" sz="1800" i="1" dirty="0" smtClean="0">
                <a:latin typeface="Times New Roman"/>
                <a:cs typeface="Times New Roman"/>
              </a:rPr>
              <a:t>Dec</a:t>
            </a:r>
            <a:r>
              <a:rPr lang="en-US" sz="1800" dirty="0" smtClean="0">
                <a:latin typeface="Times New Roman"/>
                <a:cs typeface="Times New Roman"/>
              </a:rPr>
              <a:t>(</a:t>
            </a:r>
            <a:r>
              <a:rPr lang="en-US" i="1" dirty="0" smtClean="0">
                <a:latin typeface="Times New Roman"/>
                <a:cs typeface="Times New Roman"/>
              </a:rPr>
              <a:t>p</a:t>
            </a:r>
            <a:r>
              <a:rPr lang="en-US" sz="1800" dirty="0" smtClean="0">
                <a:latin typeface="Times New Roman"/>
                <a:cs typeface="Times New Roman"/>
              </a:rPr>
              <a:t> </a:t>
            </a:r>
            <a:r>
              <a:rPr lang="en-US" sz="1800" dirty="0" smtClean="0">
                <a:latin typeface="Times New Roman"/>
                <a:cs typeface="Times New Roman"/>
                <a:sym typeface="Symbol"/>
              </a:rPr>
              <a:t> </a:t>
            </a:r>
            <a:r>
              <a:rPr lang="en-US" i="1" dirty="0">
                <a:latin typeface="Times New Roman"/>
                <a:cs typeface="Times New Roman"/>
              </a:rPr>
              <a:t>w</a:t>
            </a:r>
            <a:r>
              <a:rPr lang="en-US" baseline="-25000" dirty="0">
                <a:latin typeface="Times New Roman"/>
                <a:cs typeface="Times New Roman"/>
              </a:rPr>
              <a:t>1</a:t>
            </a:r>
            <a:r>
              <a:rPr lang="en-US" sz="1800" dirty="0" smtClean="0">
                <a:latin typeface="Times New Roman"/>
                <a:cs typeface="Times New Roman"/>
              </a:rPr>
              <a:t>)</a:t>
            </a:r>
            <a:endParaRPr lang="en-US" sz="1800" dirty="0">
              <a:latin typeface="Times New Roman"/>
              <a:cs typeface="Times New Roman"/>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 =</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80" name="TextBox 79"/>
          <p:cNvSpPr txBox="1"/>
          <p:nvPr/>
        </p:nvSpPr>
        <p:spPr>
          <a:xfrm>
            <a:off x="3802081" y="3865982"/>
            <a:ext cx="948614"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i="1" dirty="0" err="1" smtClean="0">
                <a:latin typeface="Times New Roman"/>
                <a:cs typeface="Times New Roman"/>
              </a:rPr>
              <a:t>Gx</a:t>
            </a:r>
            <a:endParaRPr lang="en-US" sz="1800" dirty="0">
              <a:latin typeface="Times New Roman"/>
              <a:cs typeface="Times New Roman"/>
            </a:endParaRPr>
          </a:p>
        </p:txBody>
      </p:sp>
      <p:sp>
        <p:nvSpPr>
          <p:cNvPr id="86" name="Rectangle 36"/>
          <p:cNvSpPr>
            <a:spLocks noChangeArrowheads="1"/>
          </p:cNvSpPr>
          <p:nvPr/>
        </p:nvSpPr>
        <p:spPr bwMode="auto">
          <a:xfrm>
            <a:off x="7355012" y="4154553"/>
            <a:ext cx="161822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p</a:t>
            </a:r>
            <a:r>
              <a:rPr lang="en-US" sz="1800" b="1" dirty="0" smtClean="0"/>
              <a:t>.</a:t>
            </a:r>
          </a:p>
          <a:p>
            <a:pPr>
              <a:defRPr/>
            </a:pPr>
            <a:r>
              <a:rPr lang="en-US" b="1" dirty="0" smtClean="0"/>
              <a:t> </a:t>
            </a:r>
            <a:endParaRPr lang="en-US" sz="1800" b="1" dirty="0" smtClean="0"/>
          </a:p>
        </p:txBody>
      </p:sp>
      <p:sp>
        <p:nvSpPr>
          <p:cNvPr id="83" name="TextBox 82"/>
          <p:cNvSpPr txBox="1"/>
          <p:nvPr/>
        </p:nvSpPr>
        <p:spPr>
          <a:xfrm>
            <a:off x="30597" y="4994678"/>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cxnSp>
        <p:nvCxnSpPr>
          <p:cNvPr id="132" name="Straight Connector 131"/>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95" name="Group 194"/>
          <p:cNvGrpSpPr/>
          <p:nvPr/>
        </p:nvGrpSpPr>
        <p:grpSpPr>
          <a:xfrm>
            <a:off x="1562965" y="521378"/>
            <a:ext cx="2111842" cy="2302595"/>
            <a:chOff x="6838075" y="2277356"/>
            <a:chExt cx="981496" cy="1772739"/>
          </a:xfrm>
        </p:grpSpPr>
        <p:sp>
          <p:nvSpPr>
            <p:cNvPr id="196" name="Trapezoid 195"/>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97" name="TextBox 196"/>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98" name="Straight Arrow Connector 197"/>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99" name="Straight Arrow Connector 198"/>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00" name="Straight Arrow Connector 199"/>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201" name="Group 200"/>
          <p:cNvGrpSpPr/>
          <p:nvPr/>
        </p:nvGrpSpPr>
        <p:grpSpPr>
          <a:xfrm>
            <a:off x="5298335" y="1434837"/>
            <a:ext cx="2578825" cy="1810201"/>
            <a:chOff x="6827762" y="2204122"/>
            <a:chExt cx="991809" cy="1845973"/>
          </a:xfrm>
        </p:grpSpPr>
        <p:sp>
          <p:nvSpPr>
            <p:cNvPr id="202" name="Trapezoid 20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03" name="TextBox 20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204" name="Straight Arrow Connector 203"/>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5" name="Object 204"/>
          <p:cNvGraphicFramePr>
            <a:graphicFrameLocks noChangeAspect="1"/>
          </p:cNvGraphicFramePr>
          <p:nvPr>
            <p:extLst>
              <p:ext uri="{D42A27DB-BD31-4B8C-83A1-F6EECF244321}">
                <p14:modId xmlns:p14="http://schemas.microsoft.com/office/powerpoint/2010/main" val="1662737497"/>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74093"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206" name="Straight Arrow Connector 205"/>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207" name="Group 206"/>
          <p:cNvGrpSpPr/>
          <p:nvPr/>
        </p:nvGrpSpPr>
        <p:grpSpPr>
          <a:xfrm>
            <a:off x="2215026" y="919987"/>
            <a:ext cx="777240" cy="1042416"/>
            <a:chOff x="6851952" y="2558143"/>
            <a:chExt cx="967619" cy="1491952"/>
          </a:xfrm>
        </p:grpSpPr>
        <p:sp>
          <p:nvSpPr>
            <p:cNvPr id="208" name="Trapezoid 207"/>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09" name="TextBox 20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210" name="Elbow Connector 209"/>
          <p:cNvCxnSpPr>
            <a:stCxn id="196" idx="2"/>
            <a:endCxn id="208" idx="2"/>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11" name="Elbow Connector 210"/>
          <p:cNvCxnSpPr>
            <a:endCxn id="208"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12" name="Group 211"/>
          <p:cNvGrpSpPr/>
          <p:nvPr/>
        </p:nvGrpSpPr>
        <p:grpSpPr>
          <a:xfrm>
            <a:off x="6662931" y="1938125"/>
            <a:ext cx="777240" cy="1042416"/>
            <a:chOff x="6851952" y="2558143"/>
            <a:chExt cx="967619" cy="1491952"/>
          </a:xfrm>
        </p:grpSpPr>
        <p:sp>
          <p:nvSpPr>
            <p:cNvPr id="213" name="Trapezoid 212"/>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14" name="TextBox 213"/>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215" name="Elbow Connector 214"/>
          <p:cNvCxnSpPr>
            <a:endCxn id="213" idx="0"/>
          </p:cNvCxnSpPr>
          <p:nvPr/>
        </p:nvCxnSpPr>
        <p:spPr>
          <a:xfrm rot="10800000" flipV="1">
            <a:off x="7440171" y="2077647"/>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6" name="Elbow Connector 215"/>
          <p:cNvCxnSpPr>
            <a:endCxn id="218"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217" name="Group 216"/>
          <p:cNvGrpSpPr/>
          <p:nvPr/>
        </p:nvGrpSpPr>
        <p:grpSpPr>
          <a:xfrm>
            <a:off x="2215033" y="2007429"/>
            <a:ext cx="865542" cy="734722"/>
            <a:chOff x="7033939" y="2074428"/>
            <a:chExt cx="332885" cy="749241"/>
          </a:xfrm>
        </p:grpSpPr>
        <p:sp>
          <p:nvSpPr>
            <p:cNvPr id="218" name="Trapezoid 217"/>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19" name="TextBox 218"/>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220" name="Elbow Connector 219"/>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21" name="Group 220"/>
          <p:cNvGrpSpPr/>
          <p:nvPr/>
        </p:nvGrpSpPr>
        <p:grpSpPr>
          <a:xfrm>
            <a:off x="5507806" y="2098584"/>
            <a:ext cx="526539" cy="734722"/>
            <a:chOff x="7033939" y="2074428"/>
            <a:chExt cx="298883" cy="749241"/>
          </a:xfrm>
        </p:grpSpPr>
        <p:sp>
          <p:nvSpPr>
            <p:cNvPr id="222" name="Trapezoid 221"/>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23" name="TextBox 222"/>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224" name="Straight Arrow Connector 223"/>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25" name="Object 224"/>
          <p:cNvGraphicFramePr>
            <a:graphicFrameLocks noChangeAspect="1"/>
          </p:cNvGraphicFramePr>
          <p:nvPr>
            <p:extLst>
              <p:ext uri="{D42A27DB-BD31-4B8C-83A1-F6EECF244321}">
                <p14:modId xmlns:p14="http://schemas.microsoft.com/office/powerpoint/2010/main" val="3763993711"/>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74094"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226" name="Straight Connector 225"/>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229" name="Object 228"/>
          <p:cNvGraphicFramePr>
            <a:graphicFrameLocks noChangeAspect="1"/>
          </p:cNvGraphicFramePr>
          <p:nvPr>
            <p:extLst>
              <p:ext uri="{D42A27DB-BD31-4B8C-83A1-F6EECF244321}">
                <p14:modId xmlns:p14="http://schemas.microsoft.com/office/powerpoint/2010/main" val="1157968303"/>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74095"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grpSp>
        <p:nvGrpSpPr>
          <p:cNvPr id="230" name="Group 229"/>
          <p:cNvGrpSpPr/>
          <p:nvPr/>
        </p:nvGrpSpPr>
        <p:grpSpPr>
          <a:xfrm>
            <a:off x="4331771" y="1922449"/>
            <a:ext cx="381695" cy="306340"/>
            <a:chOff x="4331771" y="1922449"/>
            <a:chExt cx="381695" cy="306340"/>
          </a:xfrm>
        </p:grpSpPr>
        <p:sp>
          <p:nvSpPr>
            <p:cNvPr id="231" name="Rectangle 230"/>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32" name="Object 231"/>
            <p:cNvGraphicFramePr>
              <a:graphicFrameLocks noChangeAspect="1"/>
            </p:cNvGraphicFramePr>
            <p:nvPr>
              <p:extLst>
                <p:ext uri="{D42A27DB-BD31-4B8C-83A1-F6EECF244321}">
                  <p14:modId xmlns:p14="http://schemas.microsoft.com/office/powerpoint/2010/main" val="840989898"/>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74096" name="Equation" r:id="rId10" imgW="139700" imgH="165100" progId="Equation.3">
                    <p:embed/>
                  </p:oleObj>
                </mc:Choice>
                <mc:Fallback>
                  <p:oleObj name="Equation" r:id="rId10" imgW="139700" imgH="165100" progId="Equation.3">
                    <p:embed/>
                    <p:pic>
                      <p:nvPicPr>
                        <p:cNvPr id="0" name=""/>
                        <p:cNvPicPr/>
                        <p:nvPr/>
                      </p:nvPicPr>
                      <p:blipFill>
                        <a:blip r:embed="rId11"/>
                        <a:stretch>
                          <a:fillRect/>
                        </a:stretch>
                      </p:blipFill>
                      <p:spPr>
                        <a:xfrm>
                          <a:off x="4406706" y="1941451"/>
                          <a:ext cx="242888" cy="287338"/>
                        </a:xfrm>
                        <a:prstGeom prst="rect">
                          <a:avLst/>
                        </a:prstGeom>
                      </p:spPr>
                    </p:pic>
                  </p:oleObj>
                </mc:Fallback>
              </mc:AlternateContent>
            </a:graphicData>
          </a:graphic>
        </p:graphicFrame>
      </p:grpSp>
      <p:grpSp>
        <p:nvGrpSpPr>
          <p:cNvPr id="233" name="Group 232"/>
          <p:cNvGrpSpPr/>
          <p:nvPr/>
        </p:nvGrpSpPr>
        <p:grpSpPr>
          <a:xfrm>
            <a:off x="4308681" y="720459"/>
            <a:ext cx="579497" cy="369332"/>
            <a:chOff x="4308681" y="720459"/>
            <a:chExt cx="579497" cy="369332"/>
          </a:xfrm>
        </p:grpSpPr>
        <p:sp>
          <p:nvSpPr>
            <p:cNvPr id="234" name="Rectangle 233"/>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TextBox 234"/>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236" name="Group 235"/>
          <p:cNvGrpSpPr/>
          <p:nvPr/>
        </p:nvGrpSpPr>
        <p:grpSpPr>
          <a:xfrm>
            <a:off x="898663" y="1334455"/>
            <a:ext cx="443626" cy="411225"/>
            <a:chOff x="898663" y="1334455"/>
            <a:chExt cx="443626" cy="411225"/>
          </a:xfrm>
        </p:grpSpPr>
        <p:sp>
          <p:nvSpPr>
            <p:cNvPr id="237" name="Rectangle 236"/>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TextBox 237"/>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239" name="Group 238"/>
          <p:cNvGrpSpPr/>
          <p:nvPr/>
        </p:nvGrpSpPr>
        <p:grpSpPr>
          <a:xfrm>
            <a:off x="7896495" y="1619503"/>
            <a:ext cx="579497" cy="369332"/>
            <a:chOff x="6366719" y="2492739"/>
            <a:chExt cx="579497" cy="369332"/>
          </a:xfrm>
        </p:grpSpPr>
        <p:sp>
          <p:nvSpPr>
            <p:cNvPr id="240" name="Rectangle 239"/>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TextBox 240"/>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37719853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68"/>
                                        </p:tgtEl>
                                      </p:cBhvr>
                                    </p:animEffect>
                                    <p:set>
                                      <p:cBhvr>
                                        <p:cTn id="7" dur="1" fill="hold">
                                          <p:stCondLst>
                                            <p:cond delay="499"/>
                                          </p:stCondLst>
                                        </p:cTn>
                                        <p:tgtEl>
                                          <p:spTgt spid="6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0"/>
                                        </p:tgtEl>
                                      </p:cBhvr>
                                    </p:animEffect>
                                    <p:set>
                                      <p:cBhvr>
                                        <p:cTn id="17" dur="1" fill="hold">
                                          <p:stCondLst>
                                            <p:cond delay="499"/>
                                          </p:stCondLst>
                                        </p:cTn>
                                        <p:tgtEl>
                                          <p:spTgt spid="8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6">
                                            <p:bg/>
                                          </p:spTgt>
                                        </p:tgtEl>
                                        <p:attrNameLst>
                                          <p:attrName>style.visibility</p:attrName>
                                        </p:attrNameLst>
                                      </p:cBhvr>
                                      <p:to>
                                        <p:strVal val="visible"/>
                                      </p:to>
                                    </p:set>
                                    <p:animEffect transition="in" filter="fade">
                                      <p:cBhvr>
                                        <p:cTn id="36" dur="500"/>
                                        <p:tgtEl>
                                          <p:spTgt spid="86">
                                            <p:bg/>
                                          </p:spTgt>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86">
                                            <p:txEl>
                                              <p:pRg st="0" end="0"/>
                                            </p:txEl>
                                          </p:spTgt>
                                        </p:tgtEl>
                                        <p:attrNameLst>
                                          <p:attrName>style.visibility</p:attrName>
                                        </p:attrNameLst>
                                      </p:cBhvr>
                                      <p:to>
                                        <p:strVal val="visible"/>
                                      </p:to>
                                    </p:set>
                                    <p:animEffect transition="in" filter="fade">
                                      <p:cBhvr>
                                        <p:cTn id="40" dur="500"/>
                                        <p:tgtEl>
                                          <p:spTgt spid="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animBg="1"/>
      <p:bldP spid="68" grpId="0" animBg="1"/>
      <p:bldP spid="76" grpId="0" animBg="1"/>
      <p:bldP spid="77" grpId="0"/>
      <p:bldP spid="78" grpId="0"/>
      <p:bldP spid="80" grpId="0"/>
      <p:bldP spid="86" grpId="0" build="p"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random linear equations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97275506"/>
              </p:ext>
            </p:extLst>
          </p:nvPr>
        </p:nvGraphicFramePr>
        <p:xfrm>
          <a:off x="990600" y="1371600"/>
          <a:ext cx="6406499" cy="3352800"/>
        </p:xfrm>
        <a:graphic>
          <a:graphicData uri="http://schemas.openxmlformats.org/presentationml/2006/ole">
            <mc:AlternateContent xmlns:mc="http://schemas.openxmlformats.org/markup-compatibility/2006">
              <mc:Choice xmlns:v="urn:schemas-microsoft-com:vml" Requires="v">
                <p:oleObj spid="_x0000_s1300" name="Equation" r:id="rId3" imgW="2184400" imgH="1143000" progId="Equation.3">
                  <p:embed/>
                </p:oleObj>
              </mc:Choice>
              <mc:Fallback>
                <p:oleObj name="Equation" r:id="rId3" imgW="2184400" imgH="1143000" progId="Equation.3">
                  <p:embed/>
                  <p:pic>
                    <p:nvPicPr>
                      <p:cNvPr id="0" name=""/>
                      <p:cNvPicPr/>
                      <p:nvPr/>
                    </p:nvPicPr>
                    <p:blipFill>
                      <a:blip r:embed="rId4"/>
                      <a:stretch>
                        <a:fillRect/>
                      </a:stretch>
                    </p:blipFill>
                    <p:spPr>
                      <a:xfrm>
                        <a:off x="990600" y="1371600"/>
                        <a:ext cx="6406499" cy="3352800"/>
                      </a:xfrm>
                      <a:prstGeom prst="rect">
                        <a:avLst/>
                      </a:prstGeom>
                    </p:spPr>
                  </p:pic>
                </p:oleObj>
              </mc:Fallback>
            </mc:AlternateContent>
          </a:graphicData>
        </a:graphic>
      </p:graphicFrame>
      <p:sp>
        <p:nvSpPr>
          <p:cNvPr id="5"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Gaussian Elimination!</a:t>
            </a:r>
          </a:p>
          <a:p>
            <a:r>
              <a:rPr lang="en-US" dirty="0" smtClean="0"/>
              <a:t>What happens if we add small errors?</a:t>
            </a:r>
          </a:p>
          <a:p>
            <a:pPr lvl="1"/>
            <a:r>
              <a:rPr lang="en-US" dirty="0"/>
              <a:t>Small errors seem to make the problem </a:t>
            </a:r>
            <a:r>
              <a:rPr lang="en-US" dirty="0" smtClean="0"/>
              <a:t>difficult</a:t>
            </a:r>
          </a:p>
          <a:p>
            <a:r>
              <a:rPr lang="en-US" dirty="0" smtClean="0"/>
              <a:t>Syndrome decoding of random linear code is NP-hard</a:t>
            </a:r>
          </a:p>
          <a:p>
            <a:r>
              <a:rPr lang="en-US" dirty="0" smtClean="0"/>
              <a:t>Recovering </a:t>
            </a:r>
            <a:r>
              <a:rPr lang="en-US" i="1" dirty="0" smtClean="0">
                <a:latin typeface="Times New Roman"/>
                <a:cs typeface="Times New Roman"/>
              </a:rPr>
              <a:t>x</a:t>
            </a:r>
            <a:r>
              <a:rPr lang="en-US" dirty="0" smtClean="0"/>
              <a:t> known as Learning with Errors (LWE)</a:t>
            </a:r>
          </a:p>
          <a:p>
            <a:endParaRPr lang="en-US" sz="2400" i="1" dirty="0" smtClean="0">
              <a:latin typeface="Times New Roman"/>
              <a:cs typeface="Times New Roman"/>
            </a:endParaRPr>
          </a:p>
          <a:p>
            <a:pPr marL="0" indent="0">
              <a:buFont typeface="Arial"/>
              <a:buNone/>
            </a:pPr>
            <a:endParaRPr lang="en-US" sz="2400" i="1" dirty="0">
              <a:latin typeface="Times New Roman"/>
              <a:cs typeface="Times New Roman"/>
            </a:endParaRPr>
          </a:p>
        </p:txBody>
      </p:sp>
      <p:sp>
        <p:nvSpPr>
          <p:cNvPr id="3" name="Rectangle 2"/>
          <p:cNvSpPr/>
          <p:nvPr/>
        </p:nvSpPr>
        <p:spPr>
          <a:xfrm>
            <a:off x="85486" y="5531581"/>
            <a:ext cx="8878382" cy="119667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2478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835310301"/>
              </p:ext>
            </p:extLst>
          </p:nvPr>
        </p:nvGraphicFramePr>
        <p:xfrm>
          <a:off x="973138" y="1371600"/>
          <a:ext cx="6443662" cy="3352800"/>
        </p:xfrm>
        <a:graphic>
          <a:graphicData uri="http://schemas.openxmlformats.org/presentationml/2006/ole">
            <mc:AlternateContent xmlns:mc="http://schemas.openxmlformats.org/markup-compatibility/2006">
              <mc:Choice xmlns:v="urn:schemas-microsoft-com:vml" Requires="v">
                <p:oleObj spid="_x0000_s2325" name="Equation" r:id="rId3" imgW="2197100" imgH="1143000" progId="Equation.3">
                  <p:embed/>
                </p:oleObj>
              </mc:Choice>
              <mc:Fallback>
                <p:oleObj name="Equation" r:id="rId3" imgW="2197100" imgH="1143000" progId="Equation.3">
                  <p:embed/>
                  <p:pic>
                    <p:nvPicPr>
                      <p:cNvPr id="0" name=""/>
                      <p:cNvPicPr/>
                      <p:nvPr/>
                    </p:nvPicPr>
                    <p:blipFill>
                      <a:blip r:embed="rId4"/>
                      <a:stretch>
                        <a:fillRect/>
                      </a:stretch>
                    </p:blipFill>
                    <p:spPr>
                      <a:xfrm>
                        <a:off x="973138" y="1371600"/>
                        <a:ext cx="6443662" cy="3352800"/>
                      </a:xfrm>
                      <a:prstGeom prst="rect">
                        <a:avLst/>
                      </a:prstGeom>
                    </p:spPr>
                  </p:pic>
                </p:oleObj>
              </mc:Fallback>
            </mc:AlternateContent>
          </a:graphicData>
        </a:graphic>
      </p:graphicFrame>
      <p:sp>
        <p:nvSpPr>
          <p:cNvPr id="9"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Gaussian Elimination!</a:t>
            </a:r>
          </a:p>
          <a:p>
            <a:r>
              <a:rPr lang="en-US" dirty="0"/>
              <a:t>What happens if we add small errors</a:t>
            </a:r>
            <a:r>
              <a:rPr lang="en-US" dirty="0" smtClean="0"/>
              <a:t>?</a:t>
            </a:r>
          </a:p>
          <a:p>
            <a:pPr lvl="1"/>
            <a:r>
              <a:rPr lang="en-US" dirty="0" smtClean="0"/>
              <a:t>Small errors seem to make the problem difficult</a:t>
            </a:r>
          </a:p>
          <a:p>
            <a:pPr lvl="1"/>
            <a:r>
              <a:rPr lang="en-US" dirty="0" smtClean="0"/>
              <a:t>Syndrome decoding of random linear code is NP-hard</a:t>
            </a:r>
          </a:p>
          <a:p>
            <a:r>
              <a:rPr lang="en-US" dirty="0" smtClean="0"/>
              <a:t>Recovering </a:t>
            </a:r>
            <a:r>
              <a:rPr lang="en-US" i="1" dirty="0" smtClean="0">
                <a:latin typeface="Times New Roman"/>
                <a:cs typeface="Times New Roman"/>
              </a:rPr>
              <a:t>x</a:t>
            </a:r>
            <a:r>
              <a:rPr lang="en-US" dirty="0" smtClean="0"/>
              <a:t> known as Learning with Errors (LWE)</a:t>
            </a:r>
          </a:p>
          <a:p>
            <a:endParaRPr lang="en-US" sz="2400" i="1" dirty="0" smtClean="0">
              <a:latin typeface="Times New Roman"/>
              <a:cs typeface="Times New Roman"/>
            </a:endParaRPr>
          </a:p>
          <a:p>
            <a:pPr marL="0" indent="0">
              <a:buFont typeface="Arial"/>
              <a:buNone/>
            </a:pPr>
            <a:endParaRPr lang="en-US" sz="2400" i="1" dirty="0">
              <a:latin typeface="Times New Roman"/>
              <a:cs typeface="Times New Roman"/>
            </a:endParaRPr>
          </a:p>
        </p:txBody>
      </p:sp>
    </p:spTree>
    <p:extLst>
      <p:ext uri="{BB962C8B-B14F-4D97-AF65-F5344CB8AC3E}">
        <p14:creationId xmlns:p14="http://schemas.microsoft.com/office/powerpoint/2010/main" val="70478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61006571"/>
              </p:ext>
            </p:extLst>
          </p:nvPr>
        </p:nvGraphicFramePr>
        <p:xfrm>
          <a:off x="304800" y="1316038"/>
          <a:ext cx="7226300" cy="3463925"/>
        </p:xfrm>
        <a:graphic>
          <a:graphicData uri="http://schemas.openxmlformats.org/presentationml/2006/ole">
            <mc:AlternateContent xmlns:mc="http://schemas.openxmlformats.org/markup-compatibility/2006">
              <mc:Choice xmlns:v="urn:schemas-microsoft-com:vml" Requires="v">
                <p:oleObj spid="_x0000_s3348" name="Equation" r:id="rId3" imgW="2463800" imgH="1181100" progId="Equation.3">
                  <p:embed/>
                </p:oleObj>
              </mc:Choice>
              <mc:Fallback>
                <p:oleObj name="Equation" r:id="rId3" imgW="2463800" imgH="1181100" progId="Equation.3">
                  <p:embed/>
                  <p:pic>
                    <p:nvPicPr>
                      <p:cNvPr id="0" name=""/>
                      <p:cNvPicPr/>
                      <p:nvPr/>
                    </p:nvPicPr>
                    <p:blipFill>
                      <a:blip r:embed="rId4"/>
                      <a:stretch>
                        <a:fillRect/>
                      </a:stretch>
                    </p:blipFill>
                    <p:spPr>
                      <a:xfrm>
                        <a:off x="304800" y="1316038"/>
                        <a:ext cx="7226300" cy="3463925"/>
                      </a:xfrm>
                      <a:prstGeom prst="rect">
                        <a:avLst/>
                      </a:prstGeom>
                    </p:spPr>
                  </p:pic>
                </p:oleObj>
              </mc:Fallback>
            </mc:AlternateContent>
          </a:graphicData>
        </a:graphic>
      </p:graphicFrame>
      <p:sp>
        <p:nvSpPr>
          <p:cNvPr id="6" name="Content Placeholder 2"/>
          <p:cNvSpPr>
            <a:spLocks noGrp="1"/>
          </p:cNvSpPr>
          <p:nvPr>
            <p:ph idx="1"/>
          </p:nvPr>
        </p:nvSpPr>
        <p:spPr>
          <a:xfrm>
            <a:off x="381000" y="4876800"/>
            <a:ext cx="8153400" cy="1680504"/>
          </a:xfrm>
        </p:spPr>
        <p:txBody>
          <a:bodyPr>
            <a:normAutofit fontScale="70000" lnSpcReduction="20000"/>
          </a:bodyPr>
          <a:lstStyle/>
          <a:p>
            <a:r>
              <a:rPr lang="en-US" dirty="0"/>
              <a:t>Gaussian Elimination!</a:t>
            </a:r>
          </a:p>
          <a:p>
            <a:r>
              <a:rPr lang="en-US" dirty="0"/>
              <a:t>What happens if we add small errors?</a:t>
            </a:r>
          </a:p>
          <a:p>
            <a:pPr lvl="1"/>
            <a:r>
              <a:rPr lang="en-US" dirty="0"/>
              <a:t>Small errors seem to make the problem difficult</a:t>
            </a:r>
          </a:p>
          <a:p>
            <a:pPr lvl="1"/>
            <a:r>
              <a:rPr lang="en-US" dirty="0"/>
              <a:t>Syndrome decoding of random linear code is NP-hard</a:t>
            </a:r>
          </a:p>
          <a:p>
            <a:r>
              <a:rPr lang="en-US" dirty="0"/>
              <a:t>Recovering </a:t>
            </a:r>
            <a:r>
              <a:rPr lang="en-US" i="1" dirty="0">
                <a:latin typeface="Times New Roman"/>
                <a:cs typeface="Times New Roman"/>
              </a:rPr>
              <a:t>x</a:t>
            </a:r>
            <a:r>
              <a:rPr lang="en-US" dirty="0"/>
              <a:t> known as Learning with Errors (LWE)</a:t>
            </a:r>
          </a:p>
          <a:p>
            <a:pPr marL="0" indent="0">
              <a:buNone/>
            </a:pPr>
            <a:endParaRPr lang="en-US" sz="2400" i="1" dirty="0" smtClean="0">
              <a:latin typeface="Times New Roman"/>
              <a:cs typeface="Times New Roman"/>
            </a:endParaRPr>
          </a:p>
          <a:p>
            <a:pPr marL="0" indent="0">
              <a:buNone/>
            </a:pPr>
            <a:endParaRPr lang="en-US" sz="2400" i="1" dirty="0">
              <a:latin typeface="Times New Roman"/>
              <a:cs typeface="Times New Roman"/>
            </a:endParaRPr>
          </a:p>
        </p:txBody>
      </p:sp>
    </p:spTree>
    <p:extLst>
      <p:ext uri="{BB962C8B-B14F-4D97-AF65-F5344CB8AC3E}">
        <p14:creationId xmlns:p14="http://schemas.microsoft.com/office/powerpoint/2010/main" val="389519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9" name="TextBox 8"/>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0" name="Rectangle 9"/>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Small errors seem to make the problem difficult</a:t>
            </a:r>
          </a:p>
          <a:p>
            <a:pPr lvl="1"/>
            <a:r>
              <a:rPr lang="en-US" dirty="0"/>
              <a:t>Syndrome decoding of random linear code is NP-hard</a:t>
            </a:r>
          </a:p>
          <a:p>
            <a:r>
              <a:rPr lang="en-US" dirty="0"/>
              <a:t>Recovering </a:t>
            </a:r>
            <a:r>
              <a:rPr lang="en-US" i="1" dirty="0">
                <a:latin typeface="Times New Roman"/>
                <a:cs typeface="Times New Roman"/>
              </a:rPr>
              <a:t>x</a:t>
            </a:r>
            <a:r>
              <a:rPr lang="en-US" dirty="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343987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4892524"/>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2068860326"/>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16349"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660154329"/>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16350"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3159353666"/>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16351"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63066270"/>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16352"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spTree>
    <p:extLst>
      <p:ext uri="{BB962C8B-B14F-4D97-AF65-F5344CB8AC3E}">
        <p14:creationId xmlns:p14="http://schemas.microsoft.com/office/powerpoint/2010/main" val="133998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9" end="9"/>
                                            </p:txEl>
                                          </p:spTgt>
                                        </p:tgtEl>
                                        <p:attrNameLst>
                                          <p:attrName>style.visibility</p:attrName>
                                        </p:attrNameLst>
                                      </p:cBhvr>
                                      <p:to>
                                        <p:strVal val="visible"/>
                                      </p:to>
                                    </p:set>
                                    <p:animEffect transition="in" filter="fade">
                                      <p:cBhvr>
                                        <p:cTn id="7" dur="500"/>
                                        <p:tgtEl>
                                          <p:spTgt spid="26">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7" end="7"/>
                                            </p:txEl>
                                          </p:spTgt>
                                        </p:tgtEl>
                                        <p:attrNameLst>
                                          <p:attrName>style.visibility</p:attrName>
                                        </p:attrNameLst>
                                      </p:cBhvr>
                                      <p:to>
                                        <p:strVal val="visible"/>
                                      </p:to>
                                    </p:set>
                                    <p:animEffect transition="in" filter="fade">
                                      <p:cBhvr>
                                        <p:cTn id="1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5461000"/>
          </a:xfrm>
        </p:spPr>
        <p:txBody>
          <a:bodyPr>
            <a:normAutofit fontScale="92500"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LWE when some dimensions have known error</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1577901386"/>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90331"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500909121"/>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90332"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4140727055"/>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90333"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576421852"/>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90334"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grpSp>
        <p:nvGrpSpPr>
          <p:cNvPr id="4" name="Group 3"/>
          <p:cNvGrpSpPr/>
          <p:nvPr/>
        </p:nvGrpSpPr>
        <p:grpSpPr>
          <a:xfrm>
            <a:off x="3510644" y="4488480"/>
            <a:ext cx="5311013" cy="1107145"/>
            <a:chOff x="3510644" y="4488480"/>
            <a:chExt cx="5311013" cy="1107145"/>
          </a:xfrm>
        </p:grpSpPr>
        <p:sp>
          <p:nvSpPr>
            <p:cNvPr id="16" name="Rectangle 36"/>
            <p:cNvSpPr>
              <a:spLocks noChangeArrowheads="1"/>
            </p:cNvSpPr>
            <p:nvPr/>
          </p:nvSpPr>
          <p:spPr bwMode="auto">
            <a:xfrm>
              <a:off x="3510644" y="4488480"/>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W=W</a:t>
              </a:r>
              <a:r>
                <a:rPr lang="en-US" sz="1800" b="1" baseline="-25000" dirty="0" smtClean="0">
                  <a:latin typeface="Times New Roman"/>
                  <a:cs typeface="Times New Roman"/>
                </a:rPr>
                <a:t>1,…,</a:t>
              </a:r>
              <a:r>
                <a:rPr lang="en-US" sz="1800" b="1" i="1" baseline="-25000" dirty="0" smtClean="0">
                  <a:latin typeface="Times New Roman"/>
                  <a:cs typeface="Times New Roman"/>
                </a:rPr>
                <a:t>n</a:t>
              </a:r>
              <a:r>
                <a:rPr lang="en-US" sz="1800" b="1" dirty="0" smtClean="0"/>
                <a:t> is a block fixing source if </a:t>
              </a:r>
            </a:p>
            <a:p>
              <a:pPr algn="ctr">
                <a:defRPr/>
              </a:pPr>
              <a:endParaRPr lang="en-US" b="1" dirty="0">
                <a:latin typeface="Times New Roman"/>
                <a:cs typeface="Times New Roman"/>
              </a:endParaRPr>
            </a:p>
            <a:p>
              <a:pPr algn="ctr">
                <a:defRPr/>
              </a:pPr>
              <a:endParaRPr lang="en-US" sz="1800" b="1" dirty="0">
                <a:latin typeface="Times New Roman"/>
                <a:cs typeface="Times New Roman"/>
              </a:endParaRPr>
            </a:p>
            <a:p>
              <a:pPr algn="ctr">
                <a:defRPr/>
              </a:pPr>
              <a:endParaRPr lang="en-US" sz="1800"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194155908"/>
                </p:ext>
              </p:extLst>
            </p:nvPr>
          </p:nvGraphicFramePr>
          <p:xfrm>
            <a:off x="5222525" y="4726108"/>
            <a:ext cx="1117950" cy="869517"/>
          </p:xfrm>
          <a:graphic>
            <a:graphicData uri="http://schemas.openxmlformats.org/presentationml/2006/ole">
              <mc:AlternateContent xmlns:mc="http://schemas.openxmlformats.org/markup-compatibility/2006">
                <mc:Choice xmlns:v="urn:schemas-microsoft-com:vml" Requires="v">
                  <p:oleObj spid="_x0000_s90335" name="Equation" r:id="rId12" imgW="685800" imgH="533400" progId="Equation.3">
                    <p:embed/>
                  </p:oleObj>
                </mc:Choice>
                <mc:Fallback>
                  <p:oleObj name="Equation" r:id="rId12" imgW="685800" imgH="533400" progId="Equation.3">
                    <p:embed/>
                    <p:pic>
                      <p:nvPicPr>
                        <p:cNvPr id="0" name=""/>
                        <p:cNvPicPr/>
                        <p:nvPr/>
                      </p:nvPicPr>
                      <p:blipFill>
                        <a:blip r:embed="rId13"/>
                        <a:stretch>
                          <a:fillRect/>
                        </a:stretch>
                      </p:blipFill>
                      <p:spPr>
                        <a:xfrm>
                          <a:off x="5222525" y="4726108"/>
                          <a:ext cx="1117950" cy="869517"/>
                        </a:xfrm>
                        <a:prstGeom prst="rect">
                          <a:avLst/>
                        </a:prstGeom>
                      </p:spPr>
                    </p:pic>
                  </p:oleObj>
                </mc:Fallback>
              </mc:AlternateContent>
            </a:graphicData>
          </a:graphic>
        </p:graphicFrame>
      </p:grpSp>
    </p:spTree>
    <p:extLst>
      <p:ext uri="{BB962C8B-B14F-4D97-AF65-F5344CB8AC3E}">
        <p14:creationId xmlns:p14="http://schemas.microsoft.com/office/powerpoint/2010/main" val="3858254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13" end="13"/>
                                            </p:txEl>
                                          </p:spTgt>
                                        </p:tgtEl>
                                        <p:attrNameLst>
                                          <p:attrName>style.visibility</p:attrName>
                                        </p:attrNameLst>
                                      </p:cBhvr>
                                      <p:to>
                                        <p:strVal val="visible"/>
                                      </p:to>
                                    </p:set>
                                    <p:animEffect transition="in" filter="fade">
                                      <p:cBhvr>
                                        <p:cTn id="7" dur="500"/>
                                        <p:tgtEl>
                                          <p:spTgt spid="26">
                                            <p:txEl>
                                              <p:pRg st="13"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a:t>
            </a:r>
            <a:r>
              <a:rPr lang="en-US" dirty="0"/>
              <a:t>on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dirty="0">
                <a:latin typeface="Times New Roman"/>
                <a:cs typeface="Times New Roman"/>
              </a:rPr>
              <a:t>,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i="1" dirty="0">
                <a:latin typeface="Times New Roman"/>
                <a:cs typeface="Times New Roman"/>
              </a:rPr>
              <a:t>x</a:t>
            </a:r>
            <a:r>
              <a:rPr lang="en-US" baseline="-25000" dirty="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br>
              <a:rPr lang="en-US" dirty="0">
                <a:latin typeface="Times New Roman"/>
                <a:cs typeface="Times New Roman"/>
              </a:rPr>
            </a:br>
            <a:r>
              <a:rPr lang="en-US" dirty="0"/>
              <a:t>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p>
          <a:p>
            <a:pPr lvl="1"/>
            <a:endParaRPr lang="en-US" dirty="0"/>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923330"/>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a:p>
            <a:pPr lvl="1"/>
            <a:r>
              <a:rPr lang="en-US" dirty="0" err="1" smtClean="0">
                <a:solidFill>
                  <a:srgbClr val="FFFFFF"/>
                </a:solidFill>
                <a:cs typeface="Calibri"/>
              </a:rPr>
              <a:t>fff</a:t>
            </a:r>
            <a:endParaRPr lang="en-US" i="1" dirty="0">
              <a:solidFill>
                <a:srgbClr val="FFFFFF"/>
              </a:solidFill>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31136"/>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5" name="Group 4"/>
          <p:cNvGrpSpPr/>
          <p:nvPr/>
        </p:nvGrpSpPr>
        <p:grpSpPr>
          <a:xfrm>
            <a:off x="7226300" y="68920"/>
            <a:ext cx="1886268" cy="1446634"/>
            <a:chOff x="7226300" y="68920"/>
            <a:chExt cx="1886268" cy="1446634"/>
          </a:xfrm>
        </p:grpSpPr>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40" name="Rectangle 39"/>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Tree>
    <p:extLst>
      <p:ext uri="{BB962C8B-B14F-4D97-AF65-F5344CB8AC3E}">
        <p14:creationId xmlns:p14="http://schemas.microsoft.com/office/powerpoint/2010/main" val="395552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5461000"/>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security for block-fixing sources</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782497689"/>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95441"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4866401"/>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95442"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448961625"/>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95443"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129160772"/>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95444"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grpSp>
        <p:nvGrpSpPr>
          <p:cNvPr id="4" name="Group 3"/>
          <p:cNvGrpSpPr/>
          <p:nvPr/>
        </p:nvGrpSpPr>
        <p:grpSpPr>
          <a:xfrm>
            <a:off x="3510644" y="4415910"/>
            <a:ext cx="5311013" cy="1107145"/>
            <a:chOff x="3510644" y="4488480"/>
            <a:chExt cx="5311013" cy="1107145"/>
          </a:xfrm>
        </p:grpSpPr>
        <p:sp>
          <p:nvSpPr>
            <p:cNvPr id="16" name="Rectangle 36"/>
            <p:cNvSpPr>
              <a:spLocks noChangeArrowheads="1"/>
            </p:cNvSpPr>
            <p:nvPr/>
          </p:nvSpPr>
          <p:spPr bwMode="auto">
            <a:xfrm>
              <a:off x="3510644" y="4488480"/>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W=W</a:t>
              </a:r>
              <a:r>
                <a:rPr lang="en-US" sz="1800" b="1" baseline="-25000" dirty="0" smtClean="0">
                  <a:latin typeface="Times New Roman"/>
                  <a:cs typeface="Times New Roman"/>
                </a:rPr>
                <a:t>1,…,</a:t>
              </a:r>
              <a:r>
                <a:rPr lang="en-US" sz="1800" b="1" i="1" baseline="-25000" dirty="0" smtClean="0">
                  <a:latin typeface="Times New Roman"/>
                  <a:cs typeface="Times New Roman"/>
                </a:rPr>
                <a:t>m</a:t>
              </a:r>
              <a:r>
                <a:rPr lang="en-US" sz="1800" b="1" dirty="0" smtClean="0"/>
                <a:t> is a block fixing source if </a:t>
              </a:r>
            </a:p>
            <a:p>
              <a:pPr algn="ctr">
                <a:defRPr/>
              </a:pPr>
              <a:endParaRPr lang="en-US" b="1" dirty="0">
                <a:latin typeface="Times New Roman"/>
                <a:cs typeface="Times New Roman"/>
              </a:endParaRPr>
            </a:p>
            <a:p>
              <a:pPr algn="ctr">
                <a:defRPr/>
              </a:pPr>
              <a:endParaRPr lang="en-US" sz="1800" b="1" dirty="0">
                <a:latin typeface="Times New Roman"/>
                <a:cs typeface="Times New Roman"/>
              </a:endParaRPr>
            </a:p>
            <a:p>
              <a:pPr algn="ctr">
                <a:defRPr/>
              </a:pPr>
              <a:endParaRPr lang="en-US" sz="1800"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257756629"/>
                </p:ext>
              </p:extLst>
            </p:nvPr>
          </p:nvGraphicFramePr>
          <p:xfrm>
            <a:off x="5222525" y="4726108"/>
            <a:ext cx="1117950" cy="869517"/>
          </p:xfrm>
          <a:graphic>
            <a:graphicData uri="http://schemas.openxmlformats.org/presentationml/2006/ole">
              <mc:AlternateContent xmlns:mc="http://schemas.openxmlformats.org/markup-compatibility/2006">
                <mc:Choice xmlns:v="urn:schemas-microsoft-com:vml" Requires="v">
                  <p:oleObj spid="_x0000_s95445" name="Equation" r:id="rId12" imgW="685800" imgH="533400" progId="Equation.3">
                    <p:embed/>
                  </p:oleObj>
                </mc:Choice>
                <mc:Fallback>
                  <p:oleObj name="Equation" r:id="rId12" imgW="685800" imgH="533400" progId="Equation.3">
                    <p:embed/>
                    <p:pic>
                      <p:nvPicPr>
                        <p:cNvPr id="0" name=""/>
                        <p:cNvPicPr/>
                        <p:nvPr/>
                      </p:nvPicPr>
                      <p:blipFill>
                        <a:blip r:embed="rId13"/>
                        <a:stretch>
                          <a:fillRect/>
                        </a:stretch>
                      </p:blipFill>
                      <p:spPr>
                        <a:xfrm>
                          <a:off x="5222525" y="4726108"/>
                          <a:ext cx="1117950" cy="869517"/>
                        </a:xfrm>
                        <a:prstGeom prst="rect">
                          <a:avLst/>
                        </a:prstGeom>
                      </p:spPr>
                    </p:pic>
                  </p:oleObj>
                </mc:Fallback>
              </mc:AlternateContent>
            </a:graphicData>
          </a:graphic>
        </p:graphicFrame>
      </p:grpSp>
      <p:sp>
        <p:nvSpPr>
          <p:cNvPr id="17" name="Rectangle 36"/>
          <p:cNvSpPr>
            <a:spLocks noChangeArrowheads="1"/>
          </p:cNvSpPr>
          <p:nvPr/>
        </p:nvSpPr>
        <p:spPr bwMode="auto">
          <a:xfrm>
            <a:off x="3510644" y="5702475"/>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Theorem 4 implies our construction is secure </a:t>
            </a:r>
            <a:br>
              <a:rPr lang="en-US" sz="1800" b="1" dirty="0" smtClean="0">
                <a:latin typeface="Times New Roman"/>
                <a:cs typeface="Times New Roman"/>
              </a:rPr>
            </a:br>
            <a:r>
              <a:rPr lang="en-US" sz="1800" b="1" dirty="0" smtClean="0">
                <a:latin typeface="Times New Roman"/>
                <a:cs typeface="Times New Roman"/>
              </a:rPr>
              <a:t>if W = W</a:t>
            </a:r>
            <a:r>
              <a:rPr lang="en-US" sz="1800" b="1" baseline="-25000" dirty="0" smtClean="0">
                <a:latin typeface="Times New Roman"/>
                <a:cs typeface="Times New Roman"/>
              </a:rPr>
              <a:t>1,…, m</a:t>
            </a:r>
            <a:r>
              <a:rPr lang="en-US" sz="1800" b="1" dirty="0" smtClean="0">
                <a:latin typeface="Times New Roman"/>
                <a:cs typeface="Times New Roman"/>
              </a:rPr>
              <a:t> is a block fixing source </a:t>
            </a:r>
            <a:br>
              <a:rPr lang="en-US" sz="1800" b="1" dirty="0" smtClean="0">
                <a:latin typeface="Times New Roman"/>
                <a:cs typeface="Times New Roman"/>
              </a:rPr>
            </a:br>
            <a:r>
              <a:rPr lang="en-US" sz="1800" b="1" dirty="0" smtClean="0">
                <a:latin typeface="Times New Roman"/>
                <a:cs typeface="Times New Roman"/>
              </a:rPr>
              <a:t>(assuming enough blocks are uniform)</a:t>
            </a:r>
            <a:endParaRPr lang="en-US" sz="1800" b="1" dirty="0" smtClean="0"/>
          </a:p>
        </p:txBody>
      </p:sp>
    </p:spTree>
    <p:extLst>
      <p:ext uri="{BB962C8B-B14F-4D97-AF65-F5344CB8AC3E}">
        <p14:creationId xmlns:p14="http://schemas.microsoft.com/office/powerpoint/2010/main" val="2743877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a:xfrm>
            <a:off x="2244439" y="4654220"/>
            <a:ext cx="1173622" cy="273071"/>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42" name="Object 41"/>
          <p:cNvGraphicFramePr>
            <a:graphicFrameLocks noChangeAspect="1"/>
          </p:cNvGraphicFramePr>
          <p:nvPr>
            <p:extLst>
              <p:ext uri="{D42A27DB-BD31-4B8C-83A1-F6EECF244321}">
                <p14:modId xmlns:p14="http://schemas.microsoft.com/office/powerpoint/2010/main" val="3611797040"/>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106579"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3" name="Object 62"/>
          <p:cNvGraphicFramePr>
            <a:graphicFrameLocks noChangeAspect="1"/>
          </p:cNvGraphicFramePr>
          <p:nvPr>
            <p:extLst>
              <p:ext uri="{D42A27DB-BD31-4B8C-83A1-F6EECF244321}">
                <p14:modId xmlns:p14="http://schemas.microsoft.com/office/powerpoint/2010/main" val="3680747244"/>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106580"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cxnSp>
        <p:nvCxnSpPr>
          <p:cNvPr id="81" name="Straight Arrow Connector 80"/>
          <p:cNvCxnSpPr>
            <a:stCxn id="83" idx="1"/>
            <a:endCxn id="82" idx="4"/>
          </p:cNvCxnSpPr>
          <p:nvPr/>
        </p:nvCxnSpPr>
        <p:spPr bwMode="auto">
          <a:xfrm flipV="1">
            <a:off x="5809645" y="5841691"/>
            <a:ext cx="774428" cy="74342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2" name="Oval 81"/>
          <p:cNvSpPr/>
          <p:nvPr/>
        </p:nvSpPr>
        <p:spPr bwMode="auto">
          <a:xfrm>
            <a:off x="6519128" y="5743285"/>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5790623" y="6570704"/>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4" name="Straight Arrow Connector 83"/>
          <p:cNvCxnSpPr>
            <a:stCxn id="74" idx="6"/>
            <a:endCxn id="83" idx="2"/>
          </p:cNvCxnSpPr>
          <p:nvPr/>
        </p:nvCxnSpPr>
        <p:spPr bwMode="auto">
          <a:xfrm>
            <a:off x="3437083" y="5268641"/>
            <a:ext cx="2353540" cy="13512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5" name="TextBox 84"/>
          <p:cNvSpPr txBox="1"/>
          <p:nvPr/>
        </p:nvSpPr>
        <p:spPr>
          <a:xfrm>
            <a:off x="5368422" y="5723410"/>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0</a:t>
            </a:r>
            <a:r>
              <a:rPr lang="en-US" dirty="0" smtClean="0">
                <a:latin typeface="Times New Roman"/>
                <a:cs typeface="Times New Roman"/>
              </a:rPr>
              <a:t>’</a:t>
            </a:r>
            <a:endParaRPr lang="en-US" sz="1800" dirty="0">
              <a:latin typeface="Times New Roman"/>
              <a:cs typeface="Times New Roman"/>
            </a:endParaRPr>
          </a:p>
        </p:txBody>
      </p:sp>
      <p:sp>
        <p:nvSpPr>
          <p:cNvPr id="86" name="Rectangle 36"/>
          <p:cNvSpPr>
            <a:spLocks noChangeArrowheads="1"/>
          </p:cNvSpPr>
          <p:nvPr/>
        </p:nvSpPr>
        <p:spPr bwMode="auto">
          <a:xfrm>
            <a:off x="7363168" y="4366248"/>
            <a:ext cx="178083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a:latin typeface="Times New Roman"/>
                <a:cs typeface="Times New Roman"/>
              </a:rPr>
              <a:t>w</a:t>
            </a:r>
            <a:r>
              <a:rPr lang="en-US" b="1" baseline="-25000" dirty="0">
                <a:latin typeface="Times New Roman"/>
                <a:cs typeface="Times New Roman"/>
              </a:rPr>
              <a:t>0</a:t>
            </a:r>
            <a:r>
              <a:rPr lang="en-US" b="1" dirty="0"/>
              <a:t> is </a:t>
            </a:r>
            <a:r>
              <a:rPr lang="en-US" b="1" dirty="0" smtClean="0"/>
              <a:t>unknown </a:t>
            </a:r>
            <a:r>
              <a:rPr lang="en-US" b="1" dirty="0"/>
              <a:t>(knowing </a:t>
            </a:r>
            <a:r>
              <a:rPr lang="en-US" i="1" dirty="0" smtClean="0">
                <a:latin typeface="Times New Roman"/>
                <a:cs typeface="Times New Roman"/>
              </a:rPr>
              <a:t>p</a:t>
            </a:r>
            <a:r>
              <a:rPr lang="en-US" b="1" dirty="0" smtClean="0"/>
              <a:t>)</a:t>
            </a:r>
            <a:r>
              <a:rPr lang="en-US" b="1" dirty="0"/>
              <a:t>:</a:t>
            </a:r>
            <a:br>
              <a:rPr lang="en-US" b="1" dirty="0"/>
            </a:br>
            <a:endParaRPr lang="en-US" b="1" dirty="0" smtClean="0"/>
          </a:p>
          <a:p>
            <a:pPr>
              <a:defRPr/>
            </a:pPr>
            <a:endParaRPr lang="en-US" b="1" dirty="0"/>
          </a:p>
          <a:p>
            <a:pPr>
              <a:defRPr/>
            </a:pPr>
            <a:r>
              <a:rPr lang="en-US" b="1" dirty="0" smtClean="0"/>
              <a:t>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i="1" dirty="0" smtClean="0">
                <a:latin typeface="Times New Roman"/>
                <a:cs typeface="Times New Roman"/>
              </a:rPr>
              <a:t>’</a:t>
            </a:r>
            <a:r>
              <a:rPr lang="en-US" dirty="0" smtClean="0">
                <a:latin typeface="Times New Roman"/>
                <a:cs typeface="Times New Roman"/>
              </a:rPr>
              <a:t>)</a:t>
            </a:r>
            <a:r>
              <a:rPr lang="en-US" b="1" dirty="0" smtClean="0"/>
              <a:t>– entropy       	      loss</a:t>
            </a:r>
            <a:endParaRPr lang="en-US" sz="1800" b="1" dirty="0" smtClean="0"/>
          </a:p>
        </p:txBody>
      </p:sp>
      <p:grpSp>
        <p:nvGrpSpPr>
          <p:cNvPr id="3" name="Group 2"/>
          <p:cNvGrpSpPr/>
          <p:nvPr/>
        </p:nvGrpSpPr>
        <p:grpSpPr>
          <a:xfrm>
            <a:off x="4668988" y="2291442"/>
            <a:ext cx="526538" cy="373063"/>
            <a:chOff x="3498385" y="3220150"/>
            <a:chExt cx="526538" cy="373063"/>
          </a:xfrm>
        </p:grpSpPr>
        <p:sp>
          <p:nvSpPr>
            <p:cNvPr id="88" name="Rectangle 87"/>
            <p:cNvSpPr/>
            <p:nvPr/>
          </p:nvSpPr>
          <p:spPr>
            <a:xfrm>
              <a:off x="3498385" y="3252699"/>
              <a:ext cx="526538" cy="3284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7" name="Object 86"/>
            <p:cNvGraphicFramePr>
              <a:graphicFrameLocks noChangeAspect="1"/>
            </p:cNvGraphicFramePr>
            <p:nvPr>
              <p:extLst>
                <p:ext uri="{D42A27DB-BD31-4B8C-83A1-F6EECF244321}">
                  <p14:modId xmlns:p14="http://schemas.microsoft.com/office/powerpoint/2010/main" val="778681933"/>
                </p:ext>
              </p:extLst>
            </p:nvPr>
          </p:nvGraphicFramePr>
          <p:xfrm>
            <a:off x="3552898" y="3220150"/>
            <a:ext cx="417512" cy="373063"/>
          </p:xfrm>
          <a:graphic>
            <a:graphicData uri="http://schemas.openxmlformats.org/presentationml/2006/ole">
              <mc:AlternateContent xmlns:mc="http://schemas.openxmlformats.org/markup-compatibility/2006">
                <mc:Choice xmlns:v="urn:schemas-microsoft-com:vml" Requires="v">
                  <p:oleObj spid="_x0000_s106581" name="Equation" r:id="rId8" imgW="241300" imgH="215900" progId="Equation.3">
                    <p:embed/>
                  </p:oleObj>
                </mc:Choice>
                <mc:Fallback>
                  <p:oleObj name="Equation" r:id="rId8" imgW="241300" imgH="215900" progId="Equation.3">
                    <p:embed/>
                    <p:pic>
                      <p:nvPicPr>
                        <p:cNvPr id="0" name=""/>
                        <p:cNvPicPr/>
                        <p:nvPr/>
                      </p:nvPicPr>
                      <p:blipFill>
                        <a:blip r:embed="rId9"/>
                        <a:stretch>
                          <a:fillRect/>
                        </a:stretch>
                      </p:blipFill>
                      <p:spPr>
                        <a:xfrm>
                          <a:off x="3552898" y="3220150"/>
                          <a:ext cx="417512" cy="373063"/>
                        </a:xfrm>
                        <a:prstGeom prst="rect">
                          <a:avLst/>
                        </a:prstGeom>
                      </p:spPr>
                    </p:pic>
                  </p:oleObj>
                </mc:Fallback>
              </mc:AlternateContent>
            </a:graphicData>
          </a:graphic>
        </p:graphicFrame>
      </p:grpSp>
      <p:graphicFrame>
        <p:nvGraphicFramePr>
          <p:cNvPr id="89" name="Object 88"/>
          <p:cNvGraphicFramePr>
            <a:graphicFrameLocks noChangeAspect="1"/>
          </p:cNvGraphicFramePr>
          <p:nvPr>
            <p:extLst>
              <p:ext uri="{D42A27DB-BD31-4B8C-83A1-F6EECF244321}">
                <p14:modId xmlns:p14="http://schemas.microsoft.com/office/powerpoint/2010/main" val="3172969246"/>
              </p:ext>
            </p:extLst>
          </p:nvPr>
        </p:nvGraphicFramePr>
        <p:xfrm>
          <a:off x="7494588" y="5127625"/>
          <a:ext cx="1570037" cy="357188"/>
        </p:xfrm>
        <a:graphic>
          <a:graphicData uri="http://schemas.openxmlformats.org/presentationml/2006/ole">
            <mc:AlternateContent xmlns:mc="http://schemas.openxmlformats.org/markup-compatibility/2006">
              <mc:Choice xmlns:v="urn:schemas-microsoft-com:vml" Requires="v">
                <p:oleObj spid="_x0000_s106582" name="Equation" r:id="rId10" imgW="952500" imgH="215900" progId="Equation.3">
                  <p:embed/>
                </p:oleObj>
              </mc:Choice>
              <mc:Fallback>
                <p:oleObj name="Equation" r:id="rId10" imgW="952500" imgH="215900" progId="Equation.3">
                  <p:embed/>
                  <p:pic>
                    <p:nvPicPr>
                      <p:cNvPr id="0" name=""/>
                      <p:cNvPicPr/>
                      <p:nvPr/>
                    </p:nvPicPr>
                    <p:blipFill>
                      <a:blip r:embed="rId11"/>
                      <a:stretch>
                        <a:fillRect/>
                      </a:stretch>
                    </p:blipFill>
                    <p:spPr>
                      <a:xfrm>
                        <a:off x="7494588" y="5127625"/>
                        <a:ext cx="1570037" cy="357188"/>
                      </a:xfrm>
                      <a:prstGeom prst="rect">
                        <a:avLst/>
                      </a:prstGeom>
                    </p:spPr>
                  </p:pic>
                </p:oleObj>
              </mc:Fallback>
            </mc:AlternateContent>
          </a:graphicData>
        </a:graphic>
      </p:graphicFrame>
      <p:sp>
        <p:nvSpPr>
          <p:cNvPr id="90" name="Rectangle 36"/>
          <p:cNvSpPr>
            <a:spLocks noChangeArrowheads="1"/>
          </p:cNvSpPr>
          <p:nvPr/>
        </p:nvSpPr>
        <p:spPr bwMode="auto">
          <a:xfrm>
            <a:off x="6093931" y="534679"/>
            <a:ext cx="2990215" cy="110599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smtClean="0">
                <a:latin typeface="Times New Roman"/>
                <a:cs typeface="Times New Roman"/>
              </a:rPr>
              <a:t>Ext</a:t>
            </a:r>
            <a:r>
              <a:rPr lang="en-US" b="1" dirty="0" smtClean="0">
                <a:latin typeface="Calibri"/>
                <a:cs typeface="Calibri"/>
              </a:rPr>
              <a:t> must be able to extract from distributions where </a:t>
            </a:r>
          </a:p>
          <a:p>
            <a:pPr>
              <a:defRPr/>
            </a:pPr>
            <a:endParaRPr lang="en-US" sz="1800" b="1" dirty="0" smtClean="0"/>
          </a:p>
        </p:txBody>
      </p:sp>
      <p:graphicFrame>
        <p:nvGraphicFramePr>
          <p:cNvPr id="91" name="Object 90"/>
          <p:cNvGraphicFramePr>
            <a:graphicFrameLocks noChangeAspect="1"/>
          </p:cNvGraphicFramePr>
          <p:nvPr>
            <p:extLst>
              <p:ext uri="{D42A27DB-BD31-4B8C-83A1-F6EECF244321}">
                <p14:modId xmlns:p14="http://schemas.microsoft.com/office/powerpoint/2010/main" val="1562152647"/>
              </p:ext>
            </p:extLst>
          </p:nvPr>
        </p:nvGraphicFramePr>
        <p:xfrm>
          <a:off x="6831013" y="1223963"/>
          <a:ext cx="1570037" cy="357187"/>
        </p:xfrm>
        <a:graphic>
          <a:graphicData uri="http://schemas.openxmlformats.org/presentationml/2006/ole">
            <mc:AlternateContent xmlns:mc="http://schemas.openxmlformats.org/markup-compatibility/2006">
              <mc:Choice xmlns:v="urn:schemas-microsoft-com:vml" Requires="v">
                <p:oleObj spid="_x0000_s106583" name="Equation" r:id="rId12" imgW="952500" imgH="215900" progId="Equation.3">
                  <p:embed/>
                </p:oleObj>
              </mc:Choice>
              <mc:Fallback>
                <p:oleObj name="Equation" r:id="rId12" imgW="952500" imgH="215900" progId="Equation.3">
                  <p:embed/>
                  <p:pic>
                    <p:nvPicPr>
                      <p:cNvPr id="0" name=""/>
                      <p:cNvPicPr/>
                      <p:nvPr/>
                    </p:nvPicPr>
                    <p:blipFill>
                      <a:blip r:embed="rId13"/>
                      <a:stretch>
                        <a:fillRect/>
                      </a:stretch>
                    </p:blipFill>
                    <p:spPr>
                      <a:xfrm>
                        <a:off x="6831013" y="1223963"/>
                        <a:ext cx="1570037" cy="357187"/>
                      </a:xfrm>
                      <a:prstGeom prst="rect">
                        <a:avLst/>
                      </a:prstGeom>
                    </p:spPr>
                  </p:pic>
                </p:oleObj>
              </mc:Fallback>
            </mc:AlternateContent>
          </a:graphicData>
        </a:graphic>
      </p:graphicFrame>
      <p:cxnSp>
        <p:nvCxnSpPr>
          <p:cNvPr id="5" name="Straight Arrow Connector 4"/>
          <p:cNvCxnSpPr/>
          <p:nvPr/>
        </p:nvCxnSpPr>
        <p:spPr>
          <a:xfrm flipH="1">
            <a:off x="7222569" y="1664085"/>
            <a:ext cx="251381" cy="4473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17069728"/>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106584" name="Equation" r:id="rId14" imgW="736600" imgH="215900" progId="Equation.3">
                  <p:embed/>
                </p:oleObj>
              </mc:Choice>
              <mc:Fallback>
                <p:oleObj name="Equation" r:id="rId14" imgW="736600" imgH="215900" progId="Equation.3">
                  <p:embed/>
                  <p:pic>
                    <p:nvPicPr>
                      <p:cNvPr id="0" name=""/>
                      <p:cNvPicPr/>
                      <p:nvPr/>
                    </p:nvPicPr>
                    <p:blipFill>
                      <a:blip r:embed="rId15"/>
                      <a:stretch>
                        <a:fillRect/>
                      </a:stretch>
                    </p:blipFill>
                    <p:spPr>
                      <a:xfrm>
                        <a:off x="94241" y="886089"/>
                        <a:ext cx="1216025" cy="357187"/>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30597" y="4994678"/>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grpSp>
        <p:nvGrpSpPr>
          <p:cNvPr id="92" name="Group 91"/>
          <p:cNvGrpSpPr/>
          <p:nvPr/>
        </p:nvGrpSpPr>
        <p:grpSpPr>
          <a:xfrm>
            <a:off x="4331771" y="1922449"/>
            <a:ext cx="381695" cy="306340"/>
            <a:chOff x="4331771" y="1922449"/>
            <a:chExt cx="381695" cy="306340"/>
          </a:xfrm>
        </p:grpSpPr>
        <p:sp>
          <p:nvSpPr>
            <p:cNvPr id="93" name="Rectangle 92"/>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4" name="Object 93"/>
            <p:cNvGraphicFramePr>
              <a:graphicFrameLocks noChangeAspect="1"/>
            </p:cNvGraphicFramePr>
            <p:nvPr>
              <p:extLst>
                <p:ext uri="{D42A27DB-BD31-4B8C-83A1-F6EECF244321}">
                  <p14:modId xmlns:p14="http://schemas.microsoft.com/office/powerpoint/2010/main" val="2105767915"/>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106585" name="Equation" r:id="rId16" imgW="139700" imgH="165100" progId="Equation.3">
                    <p:embed/>
                  </p:oleObj>
                </mc:Choice>
                <mc:Fallback>
                  <p:oleObj name="Equation" r:id="rId16" imgW="139700" imgH="165100" progId="Equation.3">
                    <p:embed/>
                    <p:pic>
                      <p:nvPicPr>
                        <p:cNvPr id="0" name=""/>
                        <p:cNvPicPr/>
                        <p:nvPr/>
                      </p:nvPicPr>
                      <p:blipFill>
                        <a:blip r:embed="rId17"/>
                        <a:stretch>
                          <a:fillRect/>
                        </a:stretch>
                      </p:blipFill>
                      <p:spPr>
                        <a:xfrm>
                          <a:off x="4406706" y="1941451"/>
                          <a:ext cx="242888" cy="287338"/>
                        </a:xfrm>
                        <a:prstGeom prst="rect">
                          <a:avLst/>
                        </a:prstGeom>
                      </p:spPr>
                    </p:pic>
                  </p:oleObj>
                </mc:Fallback>
              </mc:AlternateContent>
            </a:graphicData>
          </a:graphic>
        </p:graphicFrame>
      </p:grpSp>
      <p:grpSp>
        <p:nvGrpSpPr>
          <p:cNvPr id="95" name="Group 94"/>
          <p:cNvGrpSpPr/>
          <p:nvPr/>
        </p:nvGrpSpPr>
        <p:grpSpPr>
          <a:xfrm>
            <a:off x="4308681" y="720459"/>
            <a:ext cx="579497" cy="369332"/>
            <a:chOff x="4308681" y="720459"/>
            <a:chExt cx="579497" cy="369332"/>
          </a:xfrm>
        </p:grpSpPr>
        <p:sp>
          <p:nvSpPr>
            <p:cNvPr id="96" name="Rectangle 95"/>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TextBox 96"/>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98" name="Group 97"/>
          <p:cNvGrpSpPr/>
          <p:nvPr/>
        </p:nvGrpSpPr>
        <p:grpSpPr>
          <a:xfrm>
            <a:off x="898663" y="1334455"/>
            <a:ext cx="443626" cy="411225"/>
            <a:chOff x="898663" y="1334455"/>
            <a:chExt cx="443626" cy="411225"/>
          </a:xfrm>
        </p:grpSpPr>
        <p:sp>
          <p:nvSpPr>
            <p:cNvPr id="99" name="Rectangle 98"/>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TextBox 99"/>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01" name="Group 100"/>
          <p:cNvGrpSpPr/>
          <p:nvPr/>
        </p:nvGrpSpPr>
        <p:grpSpPr>
          <a:xfrm>
            <a:off x="7896495" y="1619503"/>
            <a:ext cx="579497" cy="369332"/>
            <a:chOff x="6366719" y="2492739"/>
            <a:chExt cx="579497" cy="369332"/>
          </a:xfrm>
        </p:grpSpPr>
        <p:sp>
          <p:nvSpPr>
            <p:cNvPr id="102" name="Rectangle 101"/>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TextBox 102"/>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709668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grpId="1" nodeType="clickEffect">
                                  <p:stCondLst>
                                    <p:cond delay="0"/>
                                  </p:stCondLst>
                                  <p:childTnLst>
                                    <p:animEffect transition="out" filter="dissolve">
                                      <p:cBhvr>
                                        <p:cTn id="15" dur="500"/>
                                        <p:tgtEl>
                                          <p:spTgt spid="76"/>
                                        </p:tgtEl>
                                      </p:cBhvr>
                                    </p:animEffect>
                                    <p:set>
                                      <p:cBhvr>
                                        <p:cTn id="16" dur="1" fill="hold">
                                          <p:stCondLst>
                                            <p:cond delay="499"/>
                                          </p:stCondLst>
                                        </p:cTn>
                                        <p:tgtEl>
                                          <p:spTgt spid="76"/>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72"/>
                                        </p:tgtEl>
                                      </p:cBhvr>
                                    </p:animEffect>
                                    <p:set>
                                      <p:cBhvr>
                                        <p:cTn id="19" dur="1" fill="hold">
                                          <p:stCondLst>
                                            <p:cond delay="499"/>
                                          </p:stCondLst>
                                        </p:cTn>
                                        <p:tgtEl>
                                          <p:spTgt spid="72"/>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73"/>
                                        </p:tgtEl>
                                      </p:cBhvr>
                                    </p:animEffect>
                                    <p:set>
                                      <p:cBhvr>
                                        <p:cTn id="22" dur="1" fill="hold">
                                          <p:stCondLst>
                                            <p:cond delay="499"/>
                                          </p:stCondLst>
                                        </p:cTn>
                                        <p:tgtEl>
                                          <p:spTgt spid="73"/>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8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5"/>
                                        </p:tgtEl>
                                        <p:attrNameLst>
                                          <p:attrName>style.visibility</p:attrName>
                                        </p:attrNameLst>
                                      </p:cBhvr>
                                      <p:to>
                                        <p:strVal val="visible"/>
                                      </p:to>
                                    </p:set>
                                  </p:childTnLst>
                                </p:cTn>
                              </p:par>
                              <p:par>
                                <p:cTn id="30" presetID="10" presetClass="exit" presetSubtype="0" fill="hold" grpId="0" nodeType="withEffect">
                                  <p:stCondLst>
                                    <p:cond delay="0"/>
                                  </p:stCondLst>
                                  <p:childTnLst>
                                    <p:animEffect transition="out" filter="fade">
                                      <p:cBhvr>
                                        <p:cTn id="31" dur="500"/>
                                        <p:tgtEl>
                                          <p:spTgt spid="78"/>
                                        </p:tgtEl>
                                      </p:cBhvr>
                                    </p:animEffect>
                                    <p:set>
                                      <p:cBhvr>
                                        <p:cTn id="32" dur="1" fill="hold">
                                          <p:stCondLst>
                                            <p:cond delay="499"/>
                                          </p:stCondLst>
                                        </p:cTn>
                                        <p:tgtEl>
                                          <p:spTgt spid="7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2" nodeType="clickEffect">
                                  <p:stCondLst>
                                    <p:cond delay="0"/>
                                  </p:stCondLst>
                                  <p:childTnLst>
                                    <p:set>
                                      <p:cBhvr>
                                        <p:cTn id="42" dur="1" fill="hold">
                                          <p:stCondLst>
                                            <p:cond delay="0"/>
                                          </p:stCondLst>
                                        </p:cTn>
                                        <p:tgtEl>
                                          <p:spTgt spid="86">
                                            <p:bg/>
                                          </p:spTgt>
                                        </p:tgtEl>
                                        <p:attrNameLst>
                                          <p:attrName>style.visibility</p:attrName>
                                        </p:attrNameLst>
                                      </p:cBhvr>
                                      <p:to>
                                        <p:strVal val="visible"/>
                                      </p:to>
                                    </p:set>
                                    <p:animEffect transition="in" filter="fade">
                                      <p:cBhvr>
                                        <p:cTn id="43" dur="500"/>
                                        <p:tgtEl>
                                          <p:spTgt spid="86">
                                            <p:bg/>
                                          </p:spTgt>
                                        </p:tgtEl>
                                      </p:cBhvr>
                                    </p:animEffect>
                                  </p:childTnLst>
                                </p:cTn>
                              </p:par>
                              <p:par>
                                <p:cTn id="44" presetID="10" presetClass="entr" presetSubtype="0" fill="hold" grpId="2" nodeType="withEffect">
                                  <p:stCondLst>
                                    <p:cond delay="0"/>
                                  </p:stCondLst>
                                  <p:childTnLst>
                                    <p:set>
                                      <p:cBhvr>
                                        <p:cTn id="45" dur="1" fill="hold">
                                          <p:stCondLst>
                                            <p:cond delay="0"/>
                                          </p:stCondLst>
                                        </p:cTn>
                                        <p:tgtEl>
                                          <p:spTgt spid="86">
                                            <p:txEl>
                                              <p:pRg st="0" end="0"/>
                                            </p:txEl>
                                          </p:spTgt>
                                        </p:tgtEl>
                                        <p:attrNameLst>
                                          <p:attrName>style.visibility</p:attrName>
                                        </p:attrNameLst>
                                      </p:cBhvr>
                                      <p:to>
                                        <p:strVal val="visible"/>
                                      </p:to>
                                    </p:set>
                                    <p:animEffect transition="in" filter="fade">
                                      <p:cBhvr>
                                        <p:cTn id="46" dur="500"/>
                                        <p:tgtEl>
                                          <p:spTgt spid="86">
                                            <p:txEl>
                                              <p:pRg st="0" end="0"/>
                                            </p:txEl>
                                          </p:spTgt>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fade">
                                      <p:cBhvr>
                                        <p:cTn id="50" dur="500"/>
                                        <p:tgtEl>
                                          <p:spTgt spid="8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2" nodeType="clickEffect">
                                  <p:stCondLst>
                                    <p:cond delay="0"/>
                                  </p:stCondLst>
                                  <p:childTnLst>
                                    <p:set>
                                      <p:cBhvr>
                                        <p:cTn id="54" dur="1" fill="hold">
                                          <p:stCondLst>
                                            <p:cond delay="0"/>
                                          </p:stCondLst>
                                        </p:cTn>
                                        <p:tgtEl>
                                          <p:spTgt spid="86">
                                            <p:txEl>
                                              <p:pRg st="2" end="2"/>
                                            </p:txEl>
                                          </p:spTgt>
                                        </p:tgtEl>
                                        <p:attrNameLst>
                                          <p:attrName>style.visibility</p:attrName>
                                        </p:attrNameLst>
                                      </p:cBhvr>
                                      <p:to>
                                        <p:strVal val="visible"/>
                                      </p:to>
                                    </p:set>
                                    <p:animEffect transition="in" filter="fade">
                                      <p:cBhvr>
                                        <p:cTn id="55" dur="500"/>
                                        <p:tgtEl>
                                          <p:spTgt spid="86">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0"/>
                                        </p:tgtEl>
                                        <p:attrNameLst>
                                          <p:attrName>style.visibility</p:attrName>
                                        </p:attrNameLst>
                                      </p:cBhvr>
                                      <p:to>
                                        <p:strVal val="visible"/>
                                      </p:to>
                                    </p:set>
                                    <p:animEffect transition="in" filter="fade">
                                      <p:cBhvr>
                                        <p:cTn id="60" dur="500"/>
                                        <p:tgtEl>
                                          <p:spTgt spid="90"/>
                                        </p:tgtEl>
                                      </p:cBhvr>
                                    </p:animEffect>
                                  </p:childTnLst>
                                </p:cTn>
                              </p:par>
                              <p:par>
                                <p:cTn id="61" presetID="10" presetClass="entr" presetSubtype="0" fill="hold" nodeType="with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500"/>
                                        <p:tgtEl>
                                          <p:spTgt spid="91"/>
                                        </p:tgtEl>
                                      </p:cBhvr>
                                    </p:animEffect>
                                  </p:childTnLst>
                                </p:cTn>
                              </p:par>
                              <p:par>
                                <p:cTn id="64" presetID="10" presetClass="entr" presetSubtype="0" fill="hold"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1" animBg="1"/>
      <p:bldP spid="78" grpId="0"/>
      <p:bldP spid="82" grpId="0" animBg="1"/>
      <p:bldP spid="83" grpId="0" animBg="1"/>
      <p:bldP spid="85" grpId="0"/>
      <p:bldP spid="86" grpId="2" build="p" animBg="1"/>
      <p:bldP spid="9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7485</TotalTime>
  <Words>9960</Words>
  <Application>Microsoft Macintosh PowerPoint</Application>
  <PresentationFormat>On-screen Show (4:3)</PresentationFormat>
  <Paragraphs>2158</Paragraphs>
  <Slides>87</Slides>
  <Notes>70</Notes>
  <HiddenSlides>4</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87</vt:i4>
      </vt:variant>
    </vt:vector>
  </HeadingPairs>
  <TitlesOfParts>
    <vt:vector size="90" baseType="lpstr">
      <vt:lpstr>Office Theme</vt:lpstr>
      <vt:lpstr>Equation</vt:lpstr>
      <vt:lpstr>Microsoft Equation</vt:lpstr>
      <vt:lpstr>Computational Fuzzy Extractors</vt:lpstr>
      <vt:lpstr>Key Derivation from Noisy Sources</vt:lpstr>
      <vt:lpstr>Security from Noisy Data</vt:lpstr>
      <vt:lpstr>Fuzzy Extractors</vt:lpstr>
      <vt:lpstr>Fuzzy Extractors</vt:lpstr>
      <vt:lpstr>Fuzzy Extractors</vt:lpstr>
      <vt:lpstr>Secure Sketches</vt:lpstr>
      <vt:lpstr>Secure Sketches</vt:lpstr>
      <vt:lpstr>Secure Sketches</vt:lpstr>
      <vt:lpstr>Entropy Loss From Fuzzy Extractors</vt:lpstr>
      <vt:lpstr>Entropy Loss From Fuzzy Extractors</vt:lpstr>
      <vt:lpstr>Can we do better in computational setting?</vt:lpstr>
      <vt:lpstr>Computational Secure Sketches</vt:lpstr>
      <vt:lpstr>HILL Secure Sketch</vt:lpstr>
      <vt:lpstr>HILL Secure Sketches     Secure Sketches</vt:lpstr>
      <vt:lpstr>Can sketches be unpredictable?</vt:lpstr>
      <vt:lpstr>Maximum unpredictability conditioned on p</vt:lpstr>
      <vt:lpstr>Can we do better in computational setting?</vt:lpstr>
      <vt:lpstr>Building a Computational Fuzzy Extractor</vt:lpstr>
      <vt:lpstr>Building a Computational Fuzzy Extractor</vt:lpstr>
      <vt:lpstr>Building a Computational Fuzzy Extractor</vt:lpstr>
      <vt:lpstr>Building a Computational Fuzzy Extractor</vt:lpstr>
      <vt:lpstr>Learning with Errors</vt:lpstr>
      <vt:lpstr>Learning with Errors</vt:lpstr>
      <vt:lpstr>Learning with Errors</vt:lpstr>
      <vt:lpstr>Learning with Errors</vt:lpstr>
      <vt:lpstr>Our Construction</vt:lpstr>
      <vt:lpstr>Building a Computational Fuzzy Extractor</vt:lpstr>
      <vt:lpstr>Building a Computational Fuzzy Extractor</vt:lpstr>
      <vt:lpstr>Building a Computational Fuzzy Extractor</vt:lpstr>
      <vt:lpstr>Variable Sampling Length</vt:lpstr>
      <vt:lpstr>Variable Sampling Length</vt:lpstr>
      <vt:lpstr>Building a Computational Fuzzy Extractor</vt:lpstr>
      <vt:lpstr>Decoding algorithm for small dmax</vt:lpstr>
      <vt:lpstr>Decoding algorithm for small dmax</vt:lpstr>
      <vt:lpstr>Building a Computational Fuzzy Extractor</vt:lpstr>
      <vt:lpstr>Building a Computational Fuzzy Extractor</vt:lpstr>
      <vt:lpstr>Symbol Fixing Sources</vt:lpstr>
      <vt:lpstr>LWE w/ Fixed Errors</vt:lpstr>
      <vt:lpstr>LWE w/ Fixed Errors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Open Problems</vt:lpstr>
      <vt:lpstr>Backups</vt:lpstr>
      <vt:lpstr>Comp Fuzzy Extractor for Block Sources</vt:lpstr>
      <vt:lpstr>Comp Fuzzy Extractor for Block Sources</vt:lpstr>
      <vt:lpstr>LWE w/ known errors</vt:lpstr>
      <vt:lpstr>Lossless Fuzzy Extractor</vt:lpstr>
      <vt:lpstr>Our construction</vt:lpstr>
      <vt:lpstr>Decoding algorithm for small dmax</vt:lpstr>
      <vt:lpstr>Our construction</vt:lpstr>
      <vt:lpstr>Our construction</vt:lpstr>
      <vt:lpstr>Solving Random Linear Equations (mod q)</vt:lpstr>
      <vt:lpstr>PowerPoint Presentation</vt:lpstr>
      <vt:lpstr>Learning with Errors</vt:lpstr>
      <vt:lpstr>Computational Fuzzy Extractor</vt:lpstr>
      <vt:lpstr>Computational Fuzzy Extractor</vt:lpstr>
      <vt:lpstr>Our construction</vt:lpstr>
      <vt:lpstr>Finding a key</vt:lpstr>
      <vt:lpstr>Finding a key</vt:lpstr>
      <vt:lpstr>Finding a key</vt:lpstr>
      <vt:lpstr>Finding a key</vt:lpstr>
      <vt:lpstr>Finding a key</vt:lpstr>
      <vt:lpstr>Finding a key</vt:lpstr>
      <vt:lpstr>Our construction</vt:lpstr>
      <vt:lpstr>LWE w/ Uniform Error</vt:lpstr>
      <vt:lpstr>LWE w/ block fixing sources</vt:lpstr>
      <vt:lpstr>Outline</vt:lpstr>
      <vt:lpstr>Fuzzy Extractors</vt:lpstr>
      <vt:lpstr>Fuzzy Extractors</vt:lpstr>
      <vt:lpstr>Fuzzy Extractors</vt:lpstr>
      <vt:lpstr>Another View of Secure Sketches</vt:lpstr>
      <vt:lpstr>Randomness w/ Variable Sampling Length</vt:lpstr>
      <vt:lpstr>Solving random linear equations</vt:lpstr>
      <vt:lpstr>Learning with Errors</vt:lpstr>
      <vt:lpstr>Learning with Errors</vt:lpstr>
      <vt:lpstr>Learning with Errors</vt:lpstr>
      <vt:lpstr>Our construction</vt:lpstr>
      <vt:lpstr>Our construction</vt:lpstr>
      <vt:lpstr>Finding a key</vt:lpstr>
      <vt:lpstr>Our construction</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334</cp:revision>
  <dcterms:created xsi:type="dcterms:W3CDTF">2013-03-29T19:18:32Z</dcterms:created>
  <dcterms:modified xsi:type="dcterms:W3CDTF">2013-05-13T20:34:50Z</dcterms:modified>
</cp:coreProperties>
</file>