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84" r:id="rId7"/>
    <p:sldId id="278" r:id="rId8"/>
    <p:sldId id="262" r:id="rId9"/>
    <p:sldId id="263" r:id="rId10"/>
    <p:sldId id="274" r:id="rId11"/>
    <p:sldId id="264" r:id="rId12"/>
    <p:sldId id="265" r:id="rId13"/>
    <p:sldId id="280" r:id="rId14"/>
    <p:sldId id="281" r:id="rId15"/>
    <p:sldId id="282" r:id="rId16"/>
    <p:sldId id="283" r:id="rId17"/>
    <p:sldId id="28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3" d="100"/>
          <a:sy n="1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3/29/13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5.emf"/><Relationship Id="rId6" Type="http://schemas.openxmlformats.org/officeDocument/2006/relationships/image" Target="../media/image8.png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6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Extend hardness of LWE to case when some dimensions have known error</a:t>
            </a:r>
          </a:p>
          <a:p>
            <a:pPr lvl="1"/>
            <a:r>
              <a:rPr lang="en-US" dirty="0" smtClean="0"/>
              <a:t>Construct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for block-fixing sources </a:t>
            </a:r>
            <a:r>
              <a:rPr lang="en-US" sz="2400" dirty="0" smtClean="0"/>
              <a:t>[KampZuckerman07]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6187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  <a:endParaRPr lang="en-US" sz="2200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391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such that </a:t>
            </a:r>
            <a:r>
              <a:rPr lang="en-US" i="1" dirty="0" err="1">
                <a:latin typeface="Times New Roman"/>
                <a:cs typeface="Times New Roman"/>
              </a:rPr>
              <a:t>ss</a:t>
            </a:r>
            <a:r>
              <a:rPr lang="en-US" dirty="0"/>
              <a:t> does not provide any information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, </a:t>
            </a:r>
            <a:r>
              <a:rPr lang="en-US" dirty="0"/>
              <a:t>but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r>
              <a:rPr lang="en-US" dirty="0"/>
              <a:t>can be recovered from a close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there exist </a:t>
            </a:r>
            <a:r>
              <a:rPr lang="en-US" dirty="0" smtClean="0"/>
              <a:t>algorithms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sketch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dirty="0" smtClean="0">
                <a:latin typeface="Times New Roman"/>
                <a:cs typeface="Times New Roman"/>
              </a:rPr>
              <a:t>rec(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&lt;</a:t>
            </a:r>
            <a:r>
              <a:rPr lang="en-US" altLang="ja-JP" i="1" dirty="0" err="1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>
                <a:latin typeface="Times New Roman"/>
                <a:cs typeface="Times New Roman"/>
              </a:rPr>
              <a:t>max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and 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dirty="0" smtClean="0">
                <a:latin typeface="Times New Roman"/>
                <a:cs typeface="Times New Roman"/>
              </a:rPr>
              <a:t>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k</a:t>
            </a:r>
          </a:p>
          <a:p>
            <a:r>
              <a:rPr lang="en-US" dirty="0" smtClean="0">
                <a:latin typeface="Calibri"/>
                <a:cs typeface="Calibri"/>
              </a:rPr>
              <a:t>Known as HILL</a:t>
            </a:r>
            <a:r>
              <a:rPr lang="en-US" sz="1800" dirty="0" smtClean="0">
                <a:latin typeface="Calibri"/>
                <a:cs typeface="Calibri"/>
              </a:rPr>
              <a:t>[HastadImpagliazzoLevinLuby99]</a:t>
            </a:r>
            <a:r>
              <a:rPr lang="en-US" dirty="0" smtClean="0">
                <a:latin typeface="Calibri"/>
                <a:cs typeface="Calibri"/>
              </a:rPr>
              <a:t> entropy, 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Applying a randomness extractor to </a:t>
            </a:r>
            <a:r>
              <a:rPr lang="en-US" dirty="0" smtClean="0">
                <a:latin typeface="Times New Roman"/>
                <a:cs typeface="Times New Roman"/>
              </a:rPr>
              <a:t>HILL entropy produces a pseudorandom key </a:t>
            </a:r>
            <a:r>
              <a:rPr lang="en-US" sz="1800" dirty="0" smtClean="0">
                <a:latin typeface="Times New Roman"/>
                <a:cs typeface="Times New Roman"/>
              </a:rPr>
              <a:t>[</a:t>
            </a:r>
            <a:r>
              <a:rPr lang="en-US" sz="1800" b="1" dirty="0" smtClean="0">
                <a:latin typeface="Times New Roman"/>
                <a:cs typeface="Times New Roman"/>
              </a:rPr>
              <a:t>F</a:t>
            </a:r>
            <a:r>
              <a:rPr lang="en-US" sz="1800" dirty="0" smtClean="0">
                <a:latin typeface="Times New Roman"/>
                <a:cs typeface="Times New Roman"/>
              </a:rPr>
              <a:t>Reyzin11]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27863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2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 1: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dirty="0" smtClean="0"/>
              <a:t>there exists set </a:t>
            </a:r>
            <a:r>
              <a:rPr lang="en-US" i="1" dirty="0" smtClean="0">
                <a:latin typeface="Times New Roman"/>
                <a:cs typeface="Times New Roman"/>
              </a:rPr>
              <a:t>C, |C|</a:t>
            </a:r>
            <a:r>
              <a:rPr lang="en-US" dirty="0" smtClean="0">
                <a:latin typeface="Times New Roman"/>
                <a:cs typeface="Times New Roman"/>
              </a:rPr>
              <a:t>≥2</a:t>
            </a:r>
            <a:r>
              <a:rPr lang="en-US" i="1" baseline="30000" dirty="0" smtClean="0">
                <a:latin typeface="Times New Roman"/>
                <a:cs typeface="Times New Roman"/>
              </a:rPr>
              <a:t>k</a:t>
            </a:r>
            <a:r>
              <a:rPr lang="en-US" baseline="30000" dirty="0" smtClean="0">
                <a:latin typeface="Times New Roman"/>
                <a:cs typeface="Times New Roman"/>
              </a:rPr>
              <a:t>-2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points of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/>
              <a:t> form an error-correcting code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/>
              <a:t> corrects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/>
              <a:t> random errors on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 1: </a:t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9021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The problem here is that rec </a:t>
            </a:r>
            <a:r>
              <a:rPr lang="en-US" b="1" dirty="0" smtClean="0"/>
              <a:t>must “act” 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Indistinguishability</a:t>
            </a:r>
            <a:r>
              <a:rPr lang="en-US" dirty="0" smtClean="0"/>
              <a:t> may the wrong definition</a:t>
            </a:r>
          </a:p>
          <a:p>
            <a:r>
              <a:rPr lang="en-US" dirty="0" smtClean="0"/>
              <a:t>Definitely 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reconstruction) would still produce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r>
              <a:rPr lang="en-US" dirty="0" smtClean="0">
                <a:latin typeface="Calibri"/>
                <a:cs typeface="Calibri"/>
              </a:rPr>
              <a:t>Main concern: </a:t>
            </a: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Calibri"/>
                <a:cs typeface="Calibri"/>
              </a:rPr>
              <a:t> acts like a decoder of an error-correcting code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smtClean="0"/>
              <a:t> be the # of points in balls of radius </a:t>
            </a:r>
            <a:r>
              <a:rPr lang="en-US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Theorem 2: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any secure sketch drops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</a:t>
            </a:r>
            <a:r>
              <a:rPr lang="en-US" dirty="0" smtClean="0"/>
              <a:t>unpredictability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a factor of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if we consider unpredictability </a:t>
            </a:r>
            <a:br>
              <a:rPr lang="en-US" dirty="0" smtClean="0"/>
            </a:br>
            <a:r>
              <a:rPr lang="en-US" dirty="0" smtClean="0"/>
              <a:t>of distributions that are 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3"/>
            <a:ext cx="7730892" cy="13948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These results hold for any algorithm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2) the source can be recovered from the output.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fuzzy extractor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9310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8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4825172"/>
            <a:ext cx="8153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500" smtClean="0"/>
              <a:t>Gaussian Elimination!</a:t>
            </a:r>
          </a:p>
          <a:p>
            <a:pPr>
              <a:spcBef>
                <a:spcPts val="24"/>
              </a:spcBef>
            </a:pPr>
            <a:r>
              <a:rPr lang="en-US" sz="2500" smtClean="0"/>
              <a:t>What happens if we add small errors?</a:t>
            </a:r>
          </a:p>
          <a:p>
            <a:pPr>
              <a:spcBef>
                <a:spcPts val="24"/>
              </a:spcBef>
            </a:pPr>
            <a:endParaRPr lang="en-US" sz="2500" i="1" smtClean="0">
              <a:latin typeface="Times New Roman"/>
              <a:cs typeface="Times New Roman"/>
            </a:endParaRPr>
          </a:p>
          <a:p>
            <a:pPr marL="0" indent="0">
              <a:spcBef>
                <a:spcPts val="24"/>
              </a:spcBef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r>
              <a:rPr lang="en-US" dirty="0" smtClean="0"/>
              <a:t>Decoding approximate linear equations </a:t>
            </a:r>
            <a:r>
              <a:rPr lang="en-US" dirty="0" smtClean="0">
                <a:latin typeface="Times New Roman"/>
                <a:cs typeface="Times New Roman"/>
              </a:rPr>
              <a:t>mod </a:t>
            </a:r>
            <a:r>
              <a:rPr lang="en-US" i="1" dirty="0" smtClean="0">
                <a:latin typeface="Times New Roman"/>
                <a:cs typeface="Times New Roman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is NP-hard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265817" y="4749787"/>
            <a:ext cx="2819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1600" dirty="0" smtClean="0">
                <a:latin typeface="Arial"/>
                <a:cs typeface="Arial"/>
              </a:rPr>
              <a:t>Equivalent to decoding </a:t>
            </a:r>
            <a:br>
              <a:rPr lang="en-US" sz="1600" dirty="0" smtClean="0">
                <a:latin typeface="Arial"/>
                <a:cs typeface="Arial"/>
              </a:rPr>
            </a:br>
            <a:r>
              <a:rPr lang="en-US" sz="1600" dirty="0" smtClean="0">
                <a:latin typeface="Arial"/>
                <a:cs typeface="Arial"/>
              </a:rPr>
              <a:t>random linear code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8" name="Elbow Connector 7"/>
          <p:cNvCxnSpPr/>
          <p:nvPr/>
        </p:nvCxnSpPr>
        <p:spPr bwMode="auto">
          <a:xfrm rot="10800000" flipV="1">
            <a:off x="8267700" y="5458506"/>
            <a:ext cx="533400" cy="381000"/>
          </a:xfrm>
          <a:prstGeom prst="bentConnector3">
            <a:avLst>
              <a:gd name="adj1" fmla="val 39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</a:t>
            </a:r>
            <a:r>
              <a:rPr lang="en-US" sz="2000" dirty="0" smtClean="0">
                <a:latin typeface="Arial" charset="0"/>
              </a:rPr>
              <a:t>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</a:t>
            </a:r>
            <a:r>
              <a:rPr lang="en-US" sz="2400" dirty="0" smtClean="0">
                <a:latin typeface="Arial" charset="0"/>
              </a:rPr>
              <a:t>Secure </a:t>
            </a:r>
            <a:r>
              <a:rPr lang="en-US" sz="2400" dirty="0" smtClean="0">
                <a:latin typeface="Arial" charset="0"/>
              </a:rPr>
              <a:t>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  <a:endParaRPr lang="en-US" sz="2400" dirty="0" smtClean="0">
              <a:latin typeface="Arial" charset="0"/>
            </a:endParaRP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r>
              <a:rPr lang="en-US" dirty="0" smtClean="0"/>
              <a:t>Decoding approximate linear equations </a:t>
            </a:r>
            <a:r>
              <a:rPr lang="en-US" dirty="0" smtClean="0">
                <a:latin typeface="Times New Roman"/>
                <a:cs typeface="Times New Roman"/>
              </a:rPr>
              <a:t>mod </a:t>
            </a:r>
            <a:r>
              <a:rPr lang="en-US" i="1" dirty="0" smtClean="0">
                <a:latin typeface="Times New Roman"/>
                <a:cs typeface="Times New Roman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is NP-hard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r>
              <a:rPr lang="en-US" dirty="0" smtClean="0"/>
              <a:t>Decoding approximate linear equations </a:t>
            </a:r>
            <a:r>
              <a:rPr lang="en-US" dirty="0" smtClean="0">
                <a:latin typeface="Times New Roman"/>
                <a:cs typeface="Times New Roman"/>
              </a:rPr>
              <a:t>mod </a:t>
            </a:r>
            <a:r>
              <a:rPr lang="en-US" i="1" dirty="0" smtClean="0">
                <a:latin typeface="Times New Roman"/>
                <a:cs typeface="Times New Roman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is NP-hard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41035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770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NP-Hard to recover x</a:t>
            </a:r>
          </a:p>
          <a:p>
            <a:r>
              <a:rPr lang="en-US" dirty="0" smtClean="0"/>
              <a:t>Also NP-Hard to distinguish </a:t>
            </a:r>
            <a:r>
              <a:rPr lang="en-US" dirty="0" err="1" smtClean="0"/>
              <a:t>Ax+e</a:t>
            </a:r>
            <a:r>
              <a:rPr lang="en-US" dirty="0" smtClean="0"/>
              <a:t> from uniform</a:t>
            </a:r>
          </a:p>
          <a:p>
            <a:r>
              <a:rPr lang="en-US" dirty="0" smtClean="0"/>
              <a:t>Average case is hard (using Quantum reduction)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41035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770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64770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Secure Sketch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/>
              <a:t> to sample the error </a:t>
            </a:r>
            <a:r>
              <a:rPr lang="en-US" i="1" dirty="0" smtClean="0">
                <a:latin typeface="Times New Roman"/>
                <a:cs typeface="Times New Roman"/>
              </a:rPr>
              <a:t>e</a:t>
            </a:r>
          </a:p>
          <a:p>
            <a:r>
              <a:rPr lang="en-US" dirty="0">
                <a:latin typeface="Times New Roman"/>
                <a:cs typeface="Times New Roman"/>
              </a:rPr>
              <a:t>Sketch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dirty="0" smtClean="0">
                <a:latin typeface="Times New Roman"/>
                <a:cs typeface="Times New Roman"/>
              </a:rPr>
              <a:t>) = ( </a:t>
            </a:r>
            <a:r>
              <a:rPr lang="en-US" i="1" dirty="0" smtClean="0">
                <a:latin typeface="Times New Roman"/>
                <a:cs typeface="Times New Roman"/>
              </a:rPr>
              <a:t>x 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dirty="0" err="1" smtClean="0">
                <a:latin typeface="Times New Roman"/>
                <a:cs typeface="Times New Roman"/>
              </a:rPr>
              <a:t>+</a:t>
            </a:r>
            <a:r>
              <a:rPr lang="en-US" i="1" dirty="0" err="1" smtClean="0">
                <a:latin typeface="Times New Roman"/>
                <a:cs typeface="Times New Roman"/>
              </a:rPr>
              <a:t>p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)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Recover( </a:t>
            </a:r>
            <a:r>
              <a:rPr lang="en-US" i="1" dirty="0" smtClean="0">
                <a:latin typeface="Times New Roman"/>
                <a:cs typeface="Times New Roman"/>
              </a:rPr>
              <a:t>p’ 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dirty="0" err="1" smtClean="0">
                <a:latin typeface="Times New Roman"/>
                <a:cs typeface="Times New Roman"/>
              </a:rPr>
              <a:t>+</a:t>
            </a:r>
            <a:r>
              <a:rPr lang="en-US" i="1" dirty="0" err="1" smtClean="0">
                <a:latin typeface="Times New Roman"/>
                <a:cs typeface="Times New Roman"/>
              </a:rPr>
              <a:t>p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) = Solve ( </a:t>
            </a:r>
            <a:r>
              <a:rPr lang="en-US" i="1" dirty="0" err="1" smtClean="0">
                <a:latin typeface="Times New Roman"/>
                <a:cs typeface="Times New Roman"/>
              </a:rPr>
              <a:t>Ax</a:t>
            </a:r>
            <a:r>
              <a:rPr lang="en-US" dirty="0" err="1" smtClean="0">
                <a:latin typeface="Times New Roman"/>
                <a:cs typeface="Times New Roman"/>
              </a:rPr>
              <a:t>+</a:t>
            </a:r>
            <a:r>
              <a:rPr lang="en-US" i="1" dirty="0" err="1" smtClean="0">
                <a:latin typeface="Times New Roman"/>
                <a:cs typeface="Times New Roman"/>
              </a:rPr>
              <a:t>p</a:t>
            </a:r>
            <a:r>
              <a:rPr lang="en-US" dirty="0" err="1" smtClean="0">
                <a:latin typeface="Times New Roman"/>
                <a:cs typeface="Times New Roman"/>
              </a:rPr>
              <a:t>-</a:t>
            </a:r>
            <a:r>
              <a:rPr lang="en-US" i="1" dirty="0" err="1" smtClean="0">
                <a:latin typeface="Times New Roman"/>
                <a:cs typeface="Times New Roman"/>
              </a:rPr>
              <a:t>p</a:t>
            </a:r>
            <a:r>
              <a:rPr lang="en-US" i="1" dirty="0" smtClean="0">
                <a:latin typeface="Times New Roman"/>
                <a:cs typeface="Times New Roman"/>
              </a:rPr>
              <a:t>’ 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0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41035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77000" y="1600200"/>
            <a:ext cx="457200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990600"/>
            <a:ext cx="8193024" cy="48280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the distortion of the sampling algorithm?</a:t>
            </a:r>
          </a:p>
          <a:p>
            <a:pPr lvl="1"/>
            <a:r>
              <a:rPr lang="en-US" dirty="0" smtClean="0"/>
              <a:t>How many bits are needed?  More/less than random bits in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LWE hard if the randomness for e is drawn from a high entropy (non</a:t>
            </a:r>
            <a:r>
              <a:rPr lang="en-US" dirty="0"/>
              <a:t>-</a:t>
            </a:r>
            <a:r>
              <a:rPr lang="en-US" dirty="0" smtClean="0"/>
              <a:t>uniform) distribution</a:t>
            </a:r>
          </a:p>
          <a:p>
            <a:pPr lvl="1"/>
            <a:r>
              <a:rPr lang="en-US" dirty="0" smtClean="0"/>
              <a:t>True if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drawn from a high entropy distribution</a:t>
            </a:r>
            <a:r>
              <a:rPr lang="en-US" baseline="30000" dirty="0" smtClean="0"/>
              <a:t>4</a:t>
            </a:r>
            <a:r>
              <a:rPr lang="en-US" baseline="30000" dirty="0"/>
              <a:t/>
            </a:r>
            <a:br>
              <a:rPr lang="en-US" baseline="30000" dirty="0"/>
            </a:br>
            <a:endParaRPr lang="en-US" dirty="0" smtClean="0"/>
          </a:p>
          <a:p>
            <a:r>
              <a:rPr lang="en-US" dirty="0" smtClean="0"/>
              <a:t>Can we properly set parameters so that the LWE inversion algorithm is practical?</a:t>
            </a:r>
          </a:p>
          <a:p>
            <a:pPr lvl="1"/>
            <a:r>
              <a:rPr lang="en-US" dirty="0" smtClean="0"/>
              <a:t>We are trying to find the closest vector in a lattice (known as CVP)</a:t>
            </a:r>
          </a:p>
          <a:p>
            <a:endParaRPr lang="en-US" dirty="0" smtClean="0"/>
          </a:p>
          <a:p>
            <a:r>
              <a:rPr lang="en-US" dirty="0" smtClean="0"/>
              <a:t>Can this primitive be used directly as a stand in for a secure sketch?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20731"/>
              </p:ext>
            </p:extLst>
          </p:nvPr>
        </p:nvGraphicFramePr>
        <p:xfrm>
          <a:off x="1066800" y="1720850"/>
          <a:ext cx="5632824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946400" imgH="215900" progId="Equation.3">
                  <p:embed/>
                </p:oleObj>
              </mc:Choice>
              <mc:Fallback>
                <p:oleObj name="Equation" r:id="rId3" imgW="294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720850"/>
                        <a:ext cx="5632824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55626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4</a:t>
            </a:r>
            <a:r>
              <a:rPr lang="en-US" sz="1000" dirty="0" smtClean="0"/>
              <a:t>S. </a:t>
            </a:r>
            <a:r>
              <a:rPr lang="en-US" sz="1000" dirty="0" err="1" smtClean="0"/>
              <a:t>Goldwasser</a:t>
            </a:r>
            <a:r>
              <a:rPr lang="en-US" sz="1000" dirty="0" smtClean="0"/>
              <a:t>, Y. </a:t>
            </a:r>
            <a:r>
              <a:rPr lang="en-US" sz="1000" dirty="0" err="1" smtClean="0"/>
              <a:t>Kalai</a:t>
            </a:r>
            <a:r>
              <a:rPr lang="en-US" sz="1000" dirty="0" smtClean="0"/>
              <a:t>, C. </a:t>
            </a:r>
            <a:r>
              <a:rPr lang="en-US" sz="1000" dirty="0" err="1" smtClean="0"/>
              <a:t>Peikert</a:t>
            </a:r>
            <a:r>
              <a:rPr lang="en-US" sz="1000" dirty="0" smtClean="0"/>
              <a:t>, V. </a:t>
            </a:r>
            <a:r>
              <a:rPr lang="en-US" sz="1000" dirty="0" err="1" smtClean="0"/>
              <a:t>Vaikuntanathan</a:t>
            </a:r>
            <a:r>
              <a:rPr lang="en-US" sz="1000" dirty="0" smtClean="0"/>
              <a:t>, “Robustness of the Learning with Errors Assumption”. ICS 2010, 230-240.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627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ym typeface="Symbol"/>
              </a:rPr>
              <a:t>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is typically a discrete Gaussian distribution</a:t>
            </a:r>
          </a:p>
          <a:p>
            <a:r>
              <a:rPr lang="en-US" dirty="0" smtClean="0"/>
              <a:t>Efficient and parallel sampler exists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We will explicitly denote the randomness of the sampler,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/>
              <a:t>, as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r>
              <a:rPr lang="en-US" dirty="0" smtClean="0"/>
              <a:t>A parallel sampler implies that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/>
              <a:t> is low distortion, that is, </a:t>
            </a:r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(r, </a:t>
            </a:r>
            <a:r>
              <a:rPr lang="en-US" sz="2400" i="1" dirty="0" smtClean="0">
                <a:latin typeface="Times New Roman"/>
                <a:cs typeface="Times New Roman"/>
              </a:rPr>
              <a:t>r’</a:t>
            </a:r>
            <a:r>
              <a:rPr lang="en-US" sz="2400" dirty="0" smtClean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dirty="0" smtClean="0"/>
              <a:t>Implies</a:t>
            </a:r>
          </a:p>
          <a:p>
            <a:pPr marL="0" indent="0" algn="ctr">
              <a:buNone/>
            </a:pP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),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r’</a:t>
            </a:r>
            <a:r>
              <a:rPr lang="en-US" dirty="0" smtClean="0">
                <a:latin typeface="Times New Roman"/>
                <a:cs typeface="Times New Roman"/>
              </a:rPr>
              <a:t>))&lt;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*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569291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1</a:t>
            </a:r>
            <a:r>
              <a:rPr lang="en-US" sz="1000" dirty="0" smtClean="0"/>
              <a:t>C. </a:t>
            </a:r>
            <a:r>
              <a:rPr lang="en-US" sz="1000" dirty="0" err="1" smtClean="0"/>
              <a:t>Peikert</a:t>
            </a:r>
            <a:r>
              <a:rPr lang="en-US" sz="1000" dirty="0" smtClean="0"/>
              <a:t> “An Efficient and Parallel Gaussian Sampler for Lattices”. Advances in Cryptology – CRYPTO 2010, 2010.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749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</a:t>
            </a:r>
            <a:r>
              <a:rPr lang="en-US" dirty="0" smtClean="0">
                <a:latin typeface="Arial" charset="0"/>
              </a:rPr>
              <a:t>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</a:t>
            </a:r>
            <a:r>
              <a:rPr lang="en-US" dirty="0">
                <a:latin typeface="Arial" charset="0"/>
              </a:rPr>
              <a:t>images </a:t>
            </a:r>
            <a:r>
              <a:rPr lang="en-US" i="1" dirty="0">
                <a:latin typeface="Arial" charset="0"/>
              </a:rPr>
              <a:t>must</a:t>
            </a:r>
            <a:r>
              <a:rPr lang="en-US" dirty="0">
                <a:latin typeface="Arial" charset="0"/>
              </a:rPr>
              <a:t> 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</a:t>
            </a:r>
            <a:r>
              <a:rPr lang="en-US" altLang="ja-JP" dirty="0" smtClean="0">
                <a:latin typeface="Arial"/>
                <a:cs typeface="Arial"/>
              </a:rPr>
              <a:t>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</a:t>
            </a:r>
            <a:r>
              <a:rPr lang="en-US" altLang="ja-JP" dirty="0" smtClean="0">
                <a:latin typeface="Arial"/>
                <a:cs typeface="Arial"/>
              </a:rPr>
              <a:t>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</a:t>
            </a:r>
            <a:r>
              <a:rPr lang="en-US" altLang="ja-JP" dirty="0" smtClean="0">
                <a:latin typeface="Times New Roman"/>
                <a:cs typeface="Times New Roman"/>
              </a:rPr>
              <a:t>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</a:t>
            </a:r>
            <a:r>
              <a:rPr lang="en-US" dirty="0" smtClean="0">
                <a:latin typeface="Calibri (Body)"/>
                <a:cs typeface="Calibri (Body)"/>
              </a:rPr>
              <a:t>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</a:t>
            </a:r>
            <a:r>
              <a:rPr lang="en-US" sz="2600" dirty="0" err="1" smtClean="0">
                <a:latin typeface="Calibri (Body)"/>
                <a:cs typeface="Calibri (Body)"/>
              </a:rPr>
              <a:t>ChandranKanukurthiOstrovskyReyzin</a:t>
            </a:r>
            <a:r>
              <a:rPr lang="en-US" sz="2600" dirty="0" smtClean="0">
                <a:latin typeface="Calibri (Body)"/>
                <a:cs typeface="Calibri (Body)"/>
              </a:rPr>
              <a:t>]</a:t>
            </a:r>
            <a:endParaRPr lang="en-US" sz="2600" dirty="0" smtClean="0">
              <a:latin typeface="Calibri (Body)"/>
              <a:cs typeface="Calibri (Body)"/>
            </a:endParaRP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</a:t>
            </a:r>
            <a:r>
              <a:rPr lang="en-US" dirty="0" smtClean="0">
                <a:latin typeface="Calibri"/>
                <a:cs typeface="Calibri"/>
              </a:rPr>
              <a:t>information </a:t>
            </a:r>
            <a:r>
              <a:rPr lang="en-US" dirty="0" smtClean="0">
                <a:latin typeface="Calibri"/>
                <a:cs typeface="Calibri"/>
              </a:rPr>
              <a:t>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</a:t>
            </a:r>
            <a:r>
              <a:rPr lang="en-US" dirty="0" smtClean="0">
                <a:latin typeface="Calibri"/>
                <a:cs typeface="Calibri"/>
              </a:rPr>
              <a:t>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[BoyenDodisKatzOstrovsky05]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</a:t>
            </a:r>
            <a:r>
              <a:rPr lang="en-US" dirty="0" smtClean="0">
                <a:cs typeface="Arial"/>
              </a:rPr>
              <a:t>with high </a:t>
            </a:r>
            <a:r>
              <a:rPr lang="en-US" dirty="0" smtClean="0">
                <a:cs typeface="Arial"/>
              </a:rPr>
              <a:t>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</a:t>
            </a:r>
            <a:r>
              <a:rPr lang="en-US" sz="1400" dirty="0" smtClean="0"/>
              <a:t>a key</a:t>
            </a:r>
          </a:p>
          <a:p>
            <a:r>
              <a:rPr lang="en-US" sz="1600" dirty="0" smtClean="0"/>
              <a:t>Error </a:t>
            </a:r>
            <a:r>
              <a:rPr lang="en-US" sz="1600" dirty="0" smtClean="0"/>
              <a:t>correction material </a:t>
            </a:r>
            <a:r>
              <a:rPr lang="en-US" sz="1600" dirty="0" smtClean="0"/>
              <a:t>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</a:t>
            </a:r>
            <a:r>
              <a:rPr lang="en-US" sz="1600" dirty="0" smtClean="0"/>
              <a:t>derive keys from noisy </a:t>
            </a:r>
            <a:r>
              <a:rPr lang="en-US" sz="1600" dirty="0" smtClean="0"/>
              <a:t>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  <a:endParaRPr lang="en-US" sz="1200" dirty="0" smtClean="0"/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</a:t>
            </a:r>
            <a:r>
              <a:rPr lang="en-US" dirty="0" smtClean="0"/>
              <a:t>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</a:t>
            </a:r>
            <a:r>
              <a:rPr lang="en-US" sz="1800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=w</a:t>
            </a:r>
            <a:r>
              <a:rPr lang="en-US" sz="1800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887585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7988625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68563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14867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</a:t>
            </a:r>
            <a:r>
              <a:rPr lang="en-US" sz="1800" b="1" dirty="0" smtClean="0"/>
              <a:t>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</a:t>
            </a:r>
            <a:r>
              <a:rPr lang="en-US" sz="1800" b="1" dirty="0" smtClean="0"/>
              <a:t>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smtClean="0">
                <a:latin typeface="Times New Roman"/>
                <a:cs typeface="Times New Roman"/>
              </a:rPr>
              <a:t>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  <a:r>
              <a:rPr lang="en-US" b="1" dirty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</a:t>
            </a:r>
            <a:r>
              <a:rPr lang="en-US" sz="1800" b="1" dirty="0" smtClean="0"/>
              <a:t>is information theoretically </a:t>
            </a:r>
            <a:r>
              <a:rPr lang="en-US" sz="1800" b="1" dirty="0" smtClean="0"/>
              <a:t>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7595"/>
              </p:ext>
            </p:extLst>
          </p:nvPr>
        </p:nvGraphicFramePr>
        <p:xfrm>
          <a:off x="3837760" y="6272213"/>
          <a:ext cx="4297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736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</a:t>
            </a:r>
            <a:r>
              <a:rPr lang="en-US" sz="1400" dirty="0" smtClean="0"/>
              <a:t>a key</a:t>
            </a:r>
          </a:p>
          <a:p>
            <a:r>
              <a:rPr lang="en-US" sz="1600" dirty="0" smtClean="0"/>
              <a:t>Error </a:t>
            </a:r>
            <a:r>
              <a:rPr lang="en-US" sz="1600" dirty="0" smtClean="0"/>
              <a:t>correction material </a:t>
            </a:r>
            <a:r>
              <a:rPr lang="en-US" sz="1600" dirty="0" smtClean="0"/>
              <a:t>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</a:t>
            </a:r>
            <a:r>
              <a:rPr lang="en-US" sz="1600" dirty="0" smtClean="0"/>
              <a:t>derive keys from noisy </a:t>
            </a:r>
            <a:r>
              <a:rPr lang="en-US" sz="1600" dirty="0" smtClean="0"/>
              <a:t>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  <a:endParaRPr lang="en-US" sz="1200" dirty="0" smtClean="0"/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</a:t>
            </a:r>
            <a:r>
              <a:rPr lang="en-US" sz="1800" b="1" dirty="0" smtClean="0"/>
              <a:t>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</a:t>
            </a:r>
            <a:r>
              <a:rPr lang="en-US" sz="1800" b="1" dirty="0" smtClean="0"/>
              <a:t>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smtClean="0">
                <a:latin typeface="Times New Roman"/>
                <a:cs typeface="Times New Roman"/>
              </a:rPr>
              <a:t>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9610" y="3824479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</a:t>
            </a:r>
            <a:r>
              <a:rPr lang="en-US" sz="1400" dirty="0" smtClean="0"/>
              <a:t>a key</a:t>
            </a:r>
          </a:p>
          <a:p>
            <a:r>
              <a:rPr lang="en-US" sz="1600" dirty="0" smtClean="0"/>
              <a:t>Error </a:t>
            </a:r>
            <a:r>
              <a:rPr lang="en-US" sz="1600" dirty="0" smtClean="0"/>
              <a:t>correction material </a:t>
            </a:r>
            <a:r>
              <a:rPr lang="en-US" sz="1600" dirty="0" smtClean="0"/>
              <a:t>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</a:t>
            </a:r>
            <a:r>
              <a:rPr lang="en-US" sz="1600" dirty="0" smtClean="0"/>
              <a:t>Extractors </a:t>
            </a:r>
            <a:r>
              <a:rPr lang="en-US" sz="1600" dirty="0" smtClean="0"/>
              <a:t>derive keys from noisy </a:t>
            </a:r>
            <a:r>
              <a:rPr lang="en-US" sz="1600" dirty="0" smtClean="0"/>
              <a:t>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  <a:endParaRPr lang="en-US" sz="1200" dirty="0" smtClean="0"/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</a:t>
              </a:r>
              <a:r>
                <a:rPr lang="en-US" dirty="0" smtClean="0"/>
                <a:t>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</a:t>
              </a:r>
              <a:r>
                <a:rPr lang="en-US" sz="1800" dirty="0" smtClean="0">
                  <a:latin typeface="Times New Roman"/>
                  <a:cs typeface="Times New Roman"/>
                </a:rPr>
                <a:t>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</a:t>
            </a:r>
            <a:r>
              <a:rPr lang="en-US" sz="1800" b="1" dirty="0" smtClean="0"/>
              <a:t>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</a:t>
            </a:r>
            <a:r>
              <a:rPr lang="en-US" sz="1800" b="1" dirty="0" smtClean="0"/>
              <a:t>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smtClean="0">
                <a:latin typeface="Times New Roman"/>
                <a:cs typeface="Times New Roman"/>
              </a:rPr>
              <a:t>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</a:t>
            </a:r>
            <a:r>
              <a:rPr lang="en-US" sz="1800" b="1" dirty="0" smtClean="0"/>
              <a:t>is information theoretically </a:t>
            </a:r>
            <a:r>
              <a:rPr lang="en-US" sz="1800" b="1" dirty="0" smtClean="0"/>
              <a:t>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Biometrics typically have </a:t>
            </a:r>
            <a:r>
              <a:rPr lang="en-US" dirty="0" smtClean="0"/>
              <a:t>at most </a:t>
            </a: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entropy</a:t>
            </a:r>
          </a:p>
          <a:p>
            <a:r>
              <a:rPr lang="en-US" dirty="0" smtClean="0"/>
              <a:t>Entropy loss is considered in </a:t>
            </a:r>
            <a:r>
              <a:rPr lang="en-US" dirty="0" smtClean="0"/>
              <a:t>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r>
              <a:rPr lang="en-US" dirty="0" smtClean="0"/>
              <a:t>Fuzzy </a:t>
            </a:r>
            <a:r>
              <a:rPr lang="en-US" dirty="0" smtClean="0"/>
              <a:t>extractors have two losses:</a:t>
            </a:r>
            <a:endParaRPr lang="en-US" dirty="0"/>
          </a:p>
          <a:p>
            <a:pPr lvl="1"/>
            <a:r>
              <a:rPr lang="en-US" dirty="0" smtClean="0"/>
              <a:t>Secure </a:t>
            </a:r>
            <a:r>
              <a:rPr lang="en-US" dirty="0" smtClean="0"/>
              <a:t>sketches lose twice the error correcting capability of the code </a:t>
            </a:r>
          </a:p>
          <a:p>
            <a:pPr lvl="2"/>
            <a:r>
              <a:rPr lang="en-US" dirty="0" smtClean="0"/>
              <a:t>For error rates of </a:t>
            </a:r>
            <a:r>
              <a:rPr lang="en-US" i="1" dirty="0" smtClean="0">
                <a:latin typeface="Times New Roman"/>
                <a:cs typeface="Times New Roman"/>
              </a:rPr>
              <a:t>10-20%</a:t>
            </a:r>
            <a:r>
              <a:rPr lang="en-US" dirty="0" smtClean="0"/>
              <a:t>, equates to </a:t>
            </a:r>
            <a:r>
              <a:rPr lang="en-US" i="1" dirty="0" smtClean="0">
                <a:latin typeface="Times New Roman"/>
                <a:cs typeface="Times New Roman"/>
              </a:rPr>
              <a:t>10-40</a:t>
            </a:r>
            <a:r>
              <a:rPr lang="en-US" dirty="0" smtClean="0"/>
              <a:t> bits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log (</a:t>
            </a:r>
            <a:r>
              <a:rPr lang="en-US" i="1" dirty="0" smtClean="0">
                <a:latin typeface="Times New Roman"/>
                <a:cs typeface="Times New Roman"/>
              </a:rPr>
              <a:t>1/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i="1" dirty="0" smtClean="0">
                <a:latin typeface="Times New Roman"/>
                <a:cs typeface="Times New Roman"/>
              </a:rPr>
              <a:t>60-100</a:t>
            </a:r>
            <a:r>
              <a:rPr lang="en-US" dirty="0" smtClean="0"/>
              <a:t> bits</a:t>
            </a:r>
            <a:endParaRPr lang="en-US" dirty="0" smtClean="0"/>
          </a:p>
          <a:p>
            <a:r>
              <a:rPr lang="en-US" dirty="0" smtClean="0"/>
              <a:t>After these losses </a:t>
            </a:r>
            <a:r>
              <a:rPr lang="en-US" dirty="0" smtClean="0"/>
              <a:t>the key may </a:t>
            </a:r>
            <a:r>
              <a:rPr lang="en-US" dirty="0" smtClean="0"/>
              <a:t>be too short to be useful</a:t>
            </a:r>
            <a:r>
              <a:rPr lang="en-US" dirty="0" smtClean="0"/>
              <a:t>: </a:t>
            </a:r>
            <a:r>
              <a:rPr lang="en-US" i="1" dirty="0" smtClean="0">
                <a:latin typeface="Times New Roman"/>
                <a:cs typeface="Times New Roman"/>
              </a:rPr>
              <a:t>30-60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4725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867129"/>
            <a:ext cx="4267200" cy="1900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entropy retained by a secure sketch is bounded by the best error-correcting code that can correct 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 random errors with high probability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50519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computational setting?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1169</Words>
  <Application>Microsoft Macintosh PowerPoint</Application>
  <PresentationFormat>On-screen Show (4:3)</PresentationFormat>
  <Paragraphs>231</Paragraphs>
  <Slides>25</Slides>
  <Notes>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Equation</vt:lpstr>
      <vt:lpstr>Computational Fuzzy Extractors</vt:lpstr>
      <vt:lpstr>Outline</vt:lpstr>
      <vt:lpstr>Noisy Distributions</vt:lpstr>
      <vt:lpstr>Applications of Noisy Data</vt:lpstr>
      <vt:lpstr>Fuzzy Extractors</vt:lpstr>
      <vt:lpstr>Fuzzy Extractors</vt:lpstr>
      <vt:lpstr>Fuzzy Extractors</vt:lpstr>
      <vt:lpstr>Another View of Secure Sketches</vt:lpstr>
      <vt:lpstr>Entropy Loss From Fuzzy Extractors</vt:lpstr>
      <vt:lpstr>Results</vt:lpstr>
      <vt:lpstr>Outline</vt:lpstr>
      <vt:lpstr>Computational Secure Sketch</vt:lpstr>
      <vt:lpstr>HILL Secure Sketch</vt:lpstr>
      <vt:lpstr>HILL Secure Sketches     Secure Sketches</vt:lpstr>
      <vt:lpstr>Can sketches be unpredictable?</vt:lpstr>
      <vt:lpstr>Maximum unpredictability conditioned on ss</vt:lpstr>
      <vt:lpstr>Outline</vt:lpstr>
      <vt:lpstr>Learning with Errors</vt:lpstr>
      <vt:lpstr>Learning with Errors</vt:lpstr>
      <vt:lpstr>Learning with Errors</vt:lpstr>
      <vt:lpstr>Learning with Errors</vt:lpstr>
      <vt:lpstr>Learning with Errors</vt:lpstr>
      <vt:lpstr>Computational Secure Sketch</vt:lpstr>
      <vt:lpstr>Questions</vt:lpstr>
      <vt:lpstr>Error Sampling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21</cp:revision>
  <dcterms:created xsi:type="dcterms:W3CDTF">2013-03-29T19:18:32Z</dcterms:created>
  <dcterms:modified xsi:type="dcterms:W3CDTF">2013-03-29T22:38:28Z</dcterms:modified>
</cp:coreProperties>
</file>