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29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40"/>
    <a:srgbClr val="00FF00"/>
    <a:srgbClr val="FFF40A"/>
    <a:srgbClr val="F3E816"/>
    <a:srgbClr val="FFFFFF"/>
    <a:srgbClr val="008000"/>
    <a:srgbClr val="82A0FF"/>
    <a:srgbClr val="0011B2"/>
    <a:srgbClr val="DE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717" autoAdjust="0"/>
    <p:restoredTop sz="97087" autoAdjust="0"/>
  </p:normalViewPr>
  <p:slideViewPr>
    <p:cSldViewPr snapToGrid="0" snapToObjects="1">
      <p:cViewPr>
        <p:scale>
          <a:sx n="25" d="100"/>
          <a:sy n="25" d="100"/>
        </p:scale>
        <p:origin x="-1256" y="-80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E4532-0A1D-7741-B7F8-C491C4C533AD}" type="datetimeFigureOut">
              <a:rPr lang="en-US" smtClean="0"/>
              <a:t>1/3/15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37516-47F0-4541-821C-B48924875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4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2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3B97-7D03-374D-AECD-E740583BEFF3}" type="datetimeFigureOut">
              <a:rPr lang="en-US" smtClean="0"/>
              <a:t>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421F-71E7-F748-8E9F-5BC3CDBE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Box 424"/>
          <p:cNvSpPr txBox="1"/>
          <p:nvPr/>
        </p:nvSpPr>
        <p:spPr>
          <a:xfrm>
            <a:off x="21658105" y="13324173"/>
            <a:ext cx="9701403" cy="1974768"/>
          </a:xfrm>
          <a:prstGeom prst="rect">
            <a:avLst/>
          </a:prstGeom>
          <a:solidFill>
            <a:srgbClr val="008040"/>
          </a:solidFill>
          <a:effectLst/>
        </p:spPr>
        <p:txBody>
          <a:bodyPr wrap="none" rtlCol="0" anchor="t" anchorCtr="1">
            <a:noAutofit/>
          </a:bodyPr>
          <a:lstStyle/>
          <a:p>
            <a:pPr algn="ctr"/>
            <a:endParaRPr lang="en-US" sz="3200" i="1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4" name="Round Same Side Corner Rectangle 3"/>
          <p:cNvSpPr/>
          <p:nvPr/>
        </p:nvSpPr>
        <p:spPr>
          <a:xfrm rot="10800000">
            <a:off x="457205" y="6121936"/>
            <a:ext cx="11277599" cy="6628863"/>
          </a:xfrm>
          <a:prstGeom prst="round2SameRect">
            <a:avLst>
              <a:gd name="adj1" fmla="val 3399"/>
              <a:gd name="adj2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10" y="5743290"/>
            <a:ext cx="11277600" cy="1051560"/>
          </a:xfrm>
          <a:prstGeom prst="roundRect">
            <a:avLst/>
          </a:prstGeom>
          <a:solidFill>
            <a:srgbClr val="2B51FF"/>
          </a:solidFill>
          <a:ln>
            <a:solidFill>
              <a:srgbClr val="2B51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cap="small" dirty="0" smtClean="0">
                <a:solidFill>
                  <a:schemeClr val="bg1"/>
                </a:solidFill>
                <a:latin typeface="Arial" charset="0"/>
              </a:rPr>
              <a:t>Goal: Get Keys From Noisy Sources</a:t>
            </a:r>
            <a:endParaRPr lang="en-US" sz="4800" b="1" cap="small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199" y="457200"/>
            <a:ext cx="42976800" cy="5029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14300" cmpd="sng">
            <a:solidFill>
              <a:srgbClr val="2B51FF"/>
            </a:solidFill>
          </a:ln>
          <a:effectLst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boston_univ_rgb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589" y="653550"/>
            <a:ext cx="8004012" cy="3590528"/>
          </a:xfrm>
          <a:prstGeom prst="rect">
            <a:avLst/>
          </a:prstGeom>
          <a:effectLst/>
        </p:spPr>
      </p:pic>
      <p:sp>
        <p:nvSpPr>
          <p:cNvPr id="9" name="Text Box 213"/>
          <p:cNvSpPr txBox="1">
            <a:spLocks noChangeArrowheads="1"/>
          </p:cNvSpPr>
          <p:nvPr/>
        </p:nvSpPr>
        <p:spPr bwMode="auto">
          <a:xfrm>
            <a:off x="-1482315" y="634952"/>
            <a:ext cx="36564887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8000" b="1" dirty="0" smtClean="0">
                <a:latin typeface="Arial"/>
                <a:cs typeface="Arial"/>
              </a:rPr>
              <a:t>Noisy Secrets as Alternatives to Passwords and PKI</a:t>
            </a:r>
            <a:r>
              <a:rPr lang="en-US" sz="6000" b="1" dirty="0" smtClean="0">
                <a:latin typeface="Arial"/>
                <a:cs typeface="Arial"/>
              </a:rPr>
              <a:t/>
            </a:r>
            <a:br>
              <a:rPr lang="en-US" sz="6000" b="1" dirty="0" smtClean="0">
                <a:latin typeface="Arial"/>
                <a:cs typeface="Arial"/>
              </a:rPr>
            </a:br>
            <a:r>
              <a:rPr lang="en-US" sz="6000" b="1" dirty="0" smtClean="0">
                <a:latin typeface="Arial"/>
                <a:cs typeface="Arial"/>
              </a:rPr>
              <a:t>or</a:t>
            </a:r>
            <a:br>
              <a:rPr lang="en-US" sz="6000" b="1" dirty="0" smtClean="0">
                <a:latin typeface="Arial"/>
                <a:cs typeface="Arial"/>
              </a:rPr>
            </a:br>
            <a:r>
              <a:rPr lang="en-US" sz="8000" b="1" dirty="0" smtClean="0">
                <a:latin typeface="Arial"/>
                <a:cs typeface="Arial"/>
              </a:rPr>
              <a:t>Key Derivation from Noisy Sources with More Errors than Entropy</a:t>
            </a:r>
            <a:br>
              <a:rPr lang="en-US" sz="8000" b="1" dirty="0" smtClean="0">
                <a:latin typeface="Arial"/>
                <a:cs typeface="Arial"/>
              </a:rPr>
            </a:br>
            <a:r>
              <a:rPr lang="en-US" sz="8000" b="1" dirty="0" smtClean="0">
                <a:latin typeface="Arial"/>
                <a:cs typeface="Arial"/>
              </a:rPr>
              <a:t/>
            </a:r>
            <a:br>
              <a:rPr lang="en-US" sz="8000" b="1" dirty="0" smtClean="0">
                <a:latin typeface="Arial"/>
                <a:cs typeface="Arial"/>
              </a:rPr>
            </a:br>
            <a:endParaRPr lang="en-US" sz="8000" b="1" dirty="0" smtClean="0">
              <a:latin typeface="Arial"/>
              <a:cs typeface="Arial"/>
            </a:endParaRPr>
          </a:p>
        </p:txBody>
      </p:sp>
      <p:sp>
        <p:nvSpPr>
          <p:cNvPr id="10" name="Text Box 213"/>
          <p:cNvSpPr txBox="1">
            <a:spLocks noChangeArrowheads="1"/>
          </p:cNvSpPr>
          <p:nvPr/>
        </p:nvSpPr>
        <p:spPr bwMode="auto">
          <a:xfrm>
            <a:off x="-1488647" y="3395627"/>
            <a:ext cx="36564887" cy="163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130000"/>
              </a:lnSpc>
              <a:defRPr/>
            </a:pPr>
            <a:r>
              <a:rPr lang="en-US" sz="4800" b="1" dirty="0" smtClean="0">
                <a:latin typeface="Arial"/>
                <a:cs typeface="Arial"/>
              </a:rPr>
              <a:t>Ran Canetti, Benjamin Fuller, </a:t>
            </a:r>
            <a:r>
              <a:rPr lang="en-US" sz="4800" b="1" dirty="0">
                <a:latin typeface="Arial"/>
                <a:cs typeface="Arial"/>
              </a:rPr>
              <a:t>Omer </a:t>
            </a:r>
            <a:r>
              <a:rPr lang="en-US" sz="4800" b="1" dirty="0" err="1">
                <a:latin typeface="Arial"/>
                <a:cs typeface="Arial"/>
              </a:rPr>
              <a:t>Paneth</a:t>
            </a:r>
            <a:r>
              <a:rPr lang="en-US" sz="4800" b="1" dirty="0">
                <a:latin typeface="Arial"/>
                <a:cs typeface="Arial"/>
              </a:rPr>
              <a:t>, </a:t>
            </a:r>
            <a:r>
              <a:rPr lang="en-US" sz="4800" b="1" u="sng" dirty="0" smtClean="0">
                <a:latin typeface="Arial"/>
                <a:cs typeface="Arial"/>
              </a:rPr>
              <a:t>Leonid Reyzin</a:t>
            </a:r>
            <a:r>
              <a:rPr lang="en-US" sz="4800" b="1" dirty="0" smtClean="0">
                <a:latin typeface="Arial"/>
                <a:cs typeface="Arial"/>
              </a:rPr>
              <a:t>, Adam Smith</a:t>
            </a:r>
            <a:br>
              <a:rPr lang="en-US" sz="4800" b="1" dirty="0" smtClean="0">
                <a:latin typeface="Arial"/>
                <a:cs typeface="Arial"/>
              </a:rPr>
            </a:br>
            <a:r>
              <a:rPr lang="en-US" sz="4800" b="1" dirty="0" smtClean="0">
                <a:latin typeface="Arial"/>
                <a:cs typeface="Arial"/>
              </a:rPr>
              <a:t>http</a:t>
            </a:r>
            <a:r>
              <a:rPr lang="en-US" sz="4800" b="1" dirty="0">
                <a:latin typeface="Arial"/>
                <a:cs typeface="Arial"/>
              </a:rPr>
              <a:t>://</a:t>
            </a:r>
            <a:r>
              <a:rPr lang="en-US" sz="4800" b="1" dirty="0" err="1">
                <a:latin typeface="Arial"/>
                <a:cs typeface="Arial"/>
              </a:rPr>
              <a:t>eprint.iacr.org</a:t>
            </a:r>
            <a:r>
              <a:rPr lang="en-US" sz="4800" b="1" dirty="0">
                <a:latin typeface="Arial"/>
                <a:cs typeface="Arial"/>
              </a:rPr>
              <a:t>/2014/243        http://</a:t>
            </a:r>
            <a:r>
              <a:rPr lang="en-US" sz="4800" b="1" dirty="0" err="1">
                <a:latin typeface="Arial"/>
                <a:cs typeface="Arial"/>
              </a:rPr>
              <a:t>eprint.iacr.org</a:t>
            </a:r>
            <a:r>
              <a:rPr lang="en-US" sz="4800" b="1" dirty="0">
                <a:latin typeface="Arial"/>
                <a:cs typeface="Arial"/>
              </a:rPr>
              <a:t>/2014/961</a:t>
            </a:r>
            <a:endParaRPr lang="en-US" sz="4800" b="1" dirty="0" smtClean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490" y="6869865"/>
            <a:ext cx="6801662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Physically </a:t>
            </a:r>
            <a:r>
              <a:rPr lang="en-US" sz="3200" b="1" dirty="0" err="1" smtClean="0"/>
              <a:t>Unclonable</a:t>
            </a:r>
            <a:r>
              <a:rPr lang="en-US" sz="3200" b="1" dirty="0" smtClean="0"/>
              <a:t> Functions (PUFs)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55970" y="6864597"/>
            <a:ext cx="2736046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Biometric Data</a:t>
            </a:r>
            <a:endParaRPr lang="en-US" sz="32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0810" t="11493" r="15055" b="2758"/>
          <a:stretch/>
        </p:blipFill>
        <p:spPr>
          <a:xfrm>
            <a:off x="8577468" y="7449373"/>
            <a:ext cx="2200604" cy="1953927"/>
          </a:xfrm>
          <a:prstGeom prst="rect">
            <a:avLst/>
          </a:prstGeom>
          <a:effectLst/>
        </p:spPr>
      </p:pic>
      <p:pic>
        <p:nvPicPr>
          <p:cNvPr id="15" name="Content Placeholder 3"/>
          <p:cNvPicPr>
            <a:picLocks noChangeAspect="1"/>
          </p:cNvPicPr>
          <p:nvPr/>
        </p:nvPicPr>
        <p:blipFill rotWithShape="1">
          <a:blip r:embed="rId4"/>
          <a:srcRect l="8733" t="22503" r="9144" b="18443"/>
          <a:stretch/>
        </p:blipFill>
        <p:spPr>
          <a:xfrm>
            <a:off x="2667000" y="7454641"/>
            <a:ext cx="2568144" cy="1846723"/>
          </a:xfrm>
          <a:prstGeom prst="rect">
            <a:avLst/>
          </a:prstGeom>
          <a:effectLst/>
        </p:spPr>
      </p:pic>
      <p:sp>
        <p:nvSpPr>
          <p:cNvPr id="28" name="Text Box 213"/>
          <p:cNvSpPr txBox="1">
            <a:spLocks noChangeArrowheads="1"/>
          </p:cNvSpPr>
          <p:nvPr/>
        </p:nvSpPr>
        <p:spPr bwMode="auto">
          <a:xfrm>
            <a:off x="27408514" y="4501957"/>
            <a:ext cx="19019734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80000"/>
              </a:lnSpc>
              <a:defRPr/>
            </a:pPr>
            <a:r>
              <a:rPr lang="en-US" sz="4800" b="1" dirty="0" smtClean="0">
                <a:latin typeface="Arial"/>
                <a:cs typeface="Arial"/>
              </a:rPr>
              <a:t>+Penn </a:t>
            </a:r>
            <a:r>
              <a:rPr lang="en-US" sz="4800" b="1" dirty="0" err="1" smtClean="0">
                <a:latin typeface="Arial"/>
                <a:cs typeface="Arial"/>
              </a:rPr>
              <a:t>State+Tel</a:t>
            </a:r>
            <a:r>
              <a:rPr lang="en-US" sz="4800" b="1" dirty="0" smtClean="0">
                <a:latin typeface="Arial"/>
                <a:cs typeface="Arial"/>
              </a:rPr>
              <a:t> Aviv U.+MIT Lincoln </a:t>
            </a:r>
            <a:r>
              <a:rPr lang="en-US" sz="4800" b="1" dirty="0" smtClean="0">
                <a:latin typeface="Arial"/>
                <a:cs typeface="Arial"/>
              </a:rPr>
              <a:t>Lab</a:t>
            </a:r>
            <a:endParaRPr lang="en-US" sz="4800" b="1" dirty="0" smtClean="0">
              <a:latin typeface="Arial"/>
              <a:cs typeface="Arial"/>
            </a:endParaRPr>
          </a:p>
        </p:txBody>
      </p:sp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594557" y="9264481"/>
            <a:ext cx="11572053" cy="3834606"/>
          </a:xfrm>
          <a:effectLst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Arial" charset="0"/>
              </a:rPr>
              <a:t>High-entropy sources are often noisy </a:t>
            </a:r>
            <a:br>
              <a:rPr lang="en-US" sz="3200" dirty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>   - Initial </a:t>
            </a:r>
            <a:r>
              <a:rPr lang="en-US" sz="3200" dirty="0">
                <a:latin typeface="Arial" charset="0"/>
              </a:rPr>
              <a:t>reading </a:t>
            </a:r>
            <a:r>
              <a:rPr lang="en-US" sz="3200" i="1" dirty="0">
                <a:latin typeface="Times New Roman"/>
                <a:cs typeface="Times New Roman"/>
              </a:rPr>
              <a:t>w</a:t>
            </a:r>
            <a:r>
              <a:rPr lang="en-US" sz="3200" baseline="-25000" dirty="0">
                <a:latin typeface="Times New Roman"/>
                <a:cs typeface="Times New Roman"/>
              </a:rPr>
              <a:t>0  </a:t>
            </a:r>
            <a:r>
              <a:rPr lang="en-US" sz="3200" dirty="0">
                <a:latin typeface="Times New Roman"/>
                <a:cs typeface="Times New Roman"/>
              </a:rPr>
              <a:t>≠ </a:t>
            </a:r>
            <a:r>
              <a:rPr lang="en-US" sz="3200" dirty="0">
                <a:latin typeface="Arial" charset="0"/>
              </a:rPr>
              <a:t> later reading reading </a:t>
            </a:r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1</a:t>
            </a:r>
            <a:r>
              <a:rPr lang="en-US" sz="3200" dirty="0" smtClean="0">
                <a:latin typeface="Arial" charset="0"/>
              </a:rPr>
              <a:t/>
            </a:r>
            <a:br>
              <a:rPr lang="en-US" sz="3200" dirty="0" smtClean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>   - </a:t>
            </a:r>
            <a:r>
              <a:rPr lang="en-US" altLang="ja-JP" sz="3200" dirty="0" smtClean="0">
                <a:latin typeface="Arial"/>
                <a:cs typeface="Arial"/>
              </a:rPr>
              <a:t>Assume </a:t>
            </a:r>
            <a:r>
              <a:rPr lang="en-US" altLang="ja-JP" sz="3200" dirty="0">
                <a:latin typeface="Arial"/>
                <a:cs typeface="Arial"/>
              </a:rPr>
              <a:t>a bound on distance: </a:t>
            </a:r>
            <a:r>
              <a:rPr lang="en-US" altLang="ja-JP" sz="3200" i="1" dirty="0">
                <a:latin typeface="Times New Roman"/>
                <a:cs typeface="Times New Roman"/>
              </a:rPr>
              <a:t>d</a:t>
            </a:r>
            <a:r>
              <a:rPr lang="en-US" altLang="ja-JP" sz="3200" dirty="0">
                <a:latin typeface="Times New Roman"/>
                <a:cs typeface="Times New Roman"/>
              </a:rPr>
              <a:t>(</a:t>
            </a:r>
            <a:r>
              <a:rPr lang="en-US" altLang="ja-JP" sz="3200" i="1" dirty="0">
                <a:latin typeface="Times New Roman"/>
                <a:cs typeface="Times New Roman"/>
              </a:rPr>
              <a:t>w</a:t>
            </a:r>
            <a:r>
              <a:rPr lang="en-US" altLang="ja-JP" sz="3200" baseline="-25000" dirty="0">
                <a:latin typeface="Times New Roman"/>
                <a:cs typeface="Times New Roman"/>
              </a:rPr>
              <a:t>0</a:t>
            </a:r>
            <a:r>
              <a:rPr lang="en-US" altLang="ja-JP" sz="3200" dirty="0">
                <a:latin typeface="Times New Roman"/>
                <a:cs typeface="Times New Roman"/>
              </a:rPr>
              <a:t>, </a:t>
            </a:r>
            <a:r>
              <a:rPr lang="en-US" altLang="ja-JP" sz="3200" i="1" dirty="0">
                <a:latin typeface="Times New Roman"/>
                <a:cs typeface="Times New Roman"/>
              </a:rPr>
              <a:t>w</a:t>
            </a:r>
            <a:r>
              <a:rPr lang="en-US" altLang="ja-JP" sz="3200" baseline="-25000" dirty="0">
                <a:latin typeface="Times New Roman"/>
                <a:cs typeface="Times New Roman"/>
              </a:rPr>
              <a:t>1</a:t>
            </a:r>
            <a:r>
              <a:rPr lang="en-US" altLang="ja-JP" sz="3200" dirty="0">
                <a:latin typeface="Times New Roman"/>
                <a:cs typeface="Times New Roman"/>
              </a:rPr>
              <a:t>) ≤ </a:t>
            </a:r>
            <a:r>
              <a:rPr lang="en-US" altLang="ja-JP" sz="3200" i="1" dirty="0" smtClean="0">
                <a:latin typeface="Times New Roman"/>
                <a:cs typeface="Times New Roman"/>
              </a:rPr>
              <a:t>t</a:t>
            </a:r>
            <a:r>
              <a:rPr lang="en-US" altLang="ja-JP" sz="3200" baseline="-25000" dirty="0">
                <a:latin typeface="Times New Roman"/>
                <a:cs typeface="Times New Roman"/>
              </a:rPr>
              <a:t/>
            </a:r>
            <a:br>
              <a:rPr lang="en-US" altLang="ja-JP" sz="3200" baseline="-25000" dirty="0">
                <a:latin typeface="Times New Roman"/>
                <a:cs typeface="Times New Roman"/>
              </a:rPr>
            </a:br>
            <a:endParaRPr lang="en-US" sz="800" dirty="0">
              <a:latin typeface="Arial" charset="0"/>
            </a:endParaRPr>
          </a:p>
          <a:p>
            <a:pPr marL="0" indent="0">
              <a:buNone/>
            </a:pPr>
            <a:r>
              <a:rPr lang="en-US" sz="3200" dirty="0">
                <a:latin typeface="Arial" charset="0"/>
              </a:rPr>
              <a:t>Goal: derive a stable cryptographically strong </a:t>
            </a:r>
            <a:r>
              <a:rPr lang="en-US" sz="3200" dirty="0" smtClean="0">
                <a:latin typeface="Arial" charset="0"/>
              </a:rPr>
              <a:t>output</a:t>
            </a:r>
            <a:br>
              <a:rPr lang="en-US" sz="3200" dirty="0" smtClean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>   - </a:t>
            </a:r>
            <a:r>
              <a:rPr lang="en-US" sz="3200" dirty="0" smtClean="0">
                <a:latin typeface="Arial" charset="0"/>
                <a:cs typeface="Arial" charset="0"/>
              </a:rPr>
              <a:t>Want </a:t>
            </a:r>
            <a:r>
              <a:rPr lang="en-US" sz="3200" i="1" dirty="0">
                <a:latin typeface="Times New Roman"/>
                <a:cs typeface="Times New Roman"/>
              </a:rPr>
              <a:t>w</a:t>
            </a:r>
            <a:r>
              <a:rPr lang="en-US" sz="3200" baseline="-25000" dirty="0">
                <a:latin typeface="Times New Roman"/>
                <a:cs typeface="Times New Roman"/>
              </a:rPr>
              <a:t>0</a:t>
            </a:r>
            <a:r>
              <a:rPr lang="en-US" sz="3200" dirty="0">
                <a:latin typeface="Times New Roman"/>
                <a:cs typeface="Times New Roman"/>
              </a:rPr>
              <a:t>, </a:t>
            </a:r>
            <a:r>
              <a:rPr lang="en-US" sz="3200" i="1" dirty="0">
                <a:latin typeface="Times New Roman"/>
                <a:cs typeface="Times New Roman"/>
              </a:rPr>
              <a:t>w</a:t>
            </a:r>
            <a:r>
              <a:rPr lang="en-US" sz="3200" baseline="-25000" dirty="0">
                <a:latin typeface="Times New Roman"/>
                <a:cs typeface="Times New Roman"/>
              </a:rPr>
              <a:t>1</a:t>
            </a:r>
            <a:r>
              <a:rPr lang="en-US" sz="3200" dirty="0">
                <a:latin typeface="Arial" charset="0"/>
                <a:cs typeface="Arial" charset="0"/>
              </a:rPr>
              <a:t> to map to same </a:t>
            </a:r>
            <a:r>
              <a:rPr lang="en-US" sz="3200" dirty="0" smtClean="0">
                <a:latin typeface="Arial" charset="0"/>
                <a:cs typeface="Arial" charset="0"/>
              </a:rPr>
              <a:t>output key </a:t>
            </a:r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lang="en-US" sz="3200" dirty="0" smtClean="0">
                <a:latin typeface="Arial" charset="0"/>
                <a:cs typeface="Arial" charset="0"/>
              </a:rPr>
              <a:t/>
            </a:r>
            <a:br>
              <a:rPr lang="en-US" sz="3200" dirty="0" smtClean="0">
                <a:latin typeface="Arial" charset="0"/>
                <a:cs typeface="Arial" charset="0"/>
              </a:rPr>
            </a:br>
            <a:r>
              <a:rPr lang="en-US" sz="3200" dirty="0" smtClean="0">
                <a:latin typeface="Arial" charset="0"/>
                <a:cs typeface="Arial" charset="0"/>
              </a:rPr>
              <a:t>   - The output key </a:t>
            </a:r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 </a:t>
            </a:r>
            <a:r>
              <a:rPr lang="en-US" sz="3200" dirty="0" smtClean="0">
                <a:latin typeface="Arial" charset="0"/>
                <a:cs typeface="Arial" charset="0"/>
              </a:rPr>
              <a:t>should </a:t>
            </a:r>
            <a:r>
              <a:rPr lang="en-US" sz="3200" dirty="0">
                <a:latin typeface="Arial" charset="0"/>
                <a:cs typeface="Arial" charset="0"/>
              </a:rPr>
              <a:t>look uniform to the adversary</a:t>
            </a:r>
            <a:endParaRPr lang="en-US" sz="3200" dirty="0">
              <a:latin typeface="Times New Roman" charset="0"/>
              <a:cs typeface="Times New Roman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32370" y="18610825"/>
            <a:ext cx="352425" cy="358642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</a:endParaRPr>
          </a:p>
        </p:txBody>
      </p:sp>
      <p:sp>
        <p:nvSpPr>
          <p:cNvPr id="33" name="Trapezoid 32"/>
          <p:cNvSpPr/>
          <p:nvPr/>
        </p:nvSpPr>
        <p:spPr bwMode="auto">
          <a:xfrm rot="5400000">
            <a:off x="3444548" y="18037825"/>
            <a:ext cx="1937883" cy="2081984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7312" y="18731531"/>
            <a:ext cx="1006741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Gen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2581854" y="19065433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5454485" y="18311463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8" name="Trapezoid 37"/>
          <p:cNvSpPr/>
          <p:nvPr/>
        </p:nvSpPr>
        <p:spPr bwMode="auto">
          <a:xfrm rot="5400000">
            <a:off x="7667356" y="18479341"/>
            <a:ext cx="1463041" cy="2515929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10508" y="19344866"/>
            <a:ext cx="961055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32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9656839" y="1928989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1" name="TextBox 40"/>
          <p:cNvSpPr txBox="1"/>
          <p:nvPr/>
        </p:nvSpPr>
        <p:spPr>
          <a:xfrm>
            <a:off x="2670999" y="18531506"/>
            <a:ext cx="647533" cy="58477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endParaRPr lang="en-US" sz="3200" baseline="-25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flipV="1">
            <a:off x="3084795" y="20270448"/>
            <a:ext cx="40561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54" name="Oval 53"/>
          <p:cNvSpPr/>
          <p:nvPr/>
        </p:nvSpPr>
        <p:spPr bwMode="auto">
          <a:xfrm>
            <a:off x="2930820" y="202069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482202" y="20006752"/>
            <a:ext cx="647533" cy="58477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w</a:t>
            </a:r>
            <a:r>
              <a:rPr lang="en-US" sz="3200" baseline="-25000" dirty="0">
                <a:latin typeface="Times New Roman"/>
                <a:cs typeface="Times New Roman"/>
              </a:rPr>
              <a:t>1</a:t>
            </a:r>
            <a:endParaRPr lang="en-US" sz="3200" dirty="0"/>
          </a:p>
        </p:txBody>
      </p:sp>
      <p:sp>
        <p:nvSpPr>
          <p:cNvPr id="56" name="Oval 55"/>
          <p:cNvSpPr/>
          <p:nvPr/>
        </p:nvSpPr>
        <p:spPr bwMode="auto">
          <a:xfrm>
            <a:off x="2451965" y="1902391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5463914" y="19456901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58" name="Straight Arrow Connector 57"/>
          <p:cNvCxnSpPr/>
          <p:nvPr/>
        </p:nvCxnSpPr>
        <p:spPr bwMode="auto">
          <a:xfrm flipH="1" flipV="1">
            <a:off x="2562832" y="19133187"/>
            <a:ext cx="387010" cy="10925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59" name="Rectangle 58"/>
          <p:cNvSpPr/>
          <p:nvPr/>
        </p:nvSpPr>
        <p:spPr>
          <a:xfrm rot="4179712">
            <a:off x="2323434" y="19399765"/>
            <a:ext cx="646331" cy="58477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&lt; </a:t>
            </a:r>
            <a:r>
              <a:rPr lang="en-US" sz="3200" i="1" dirty="0" smtClean="0">
                <a:latin typeface="Times New Roman"/>
                <a:cs typeface="Times New Roman"/>
              </a:rPr>
              <a:t>t</a:t>
            </a:r>
            <a:endParaRPr lang="en-US" sz="3200" dirty="0">
              <a:cs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279126" y="17784829"/>
            <a:ext cx="1813317" cy="58477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cs typeface="Times New Roman"/>
              </a:rPr>
              <a:t>entropy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k</a:t>
            </a:r>
            <a:endParaRPr lang="en-US" sz="3200" dirty="0">
              <a:cs typeface="Calibri"/>
            </a:endParaRPr>
          </a:p>
        </p:txBody>
      </p:sp>
      <p:sp>
        <p:nvSpPr>
          <p:cNvPr id="63" name="Freeform 62"/>
          <p:cNvSpPr/>
          <p:nvPr/>
        </p:nvSpPr>
        <p:spPr>
          <a:xfrm>
            <a:off x="2387600" y="18346413"/>
            <a:ext cx="372533" cy="372534"/>
          </a:xfrm>
          <a:custGeom>
            <a:avLst/>
            <a:gdLst>
              <a:gd name="connsiteX0" fmla="*/ 0 w 372533"/>
              <a:gd name="connsiteY0" fmla="*/ 0 h 372534"/>
              <a:gd name="connsiteX1" fmla="*/ 152400 w 372533"/>
              <a:gd name="connsiteY1" fmla="*/ 220134 h 372534"/>
              <a:gd name="connsiteX2" fmla="*/ 194733 w 372533"/>
              <a:gd name="connsiteY2" fmla="*/ 59267 h 372534"/>
              <a:gd name="connsiteX3" fmla="*/ 372533 w 372533"/>
              <a:gd name="connsiteY3" fmla="*/ 372534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533" h="372534">
                <a:moveTo>
                  <a:pt x="0" y="0"/>
                </a:moveTo>
                <a:cubicBezTo>
                  <a:pt x="59972" y="105128"/>
                  <a:pt x="119945" y="210256"/>
                  <a:pt x="152400" y="220134"/>
                </a:cubicBezTo>
                <a:cubicBezTo>
                  <a:pt x="184856" y="230012"/>
                  <a:pt x="158044" y="33867"/>
                  <a:pt x="194733" y="59267"/>
                </a:cubicBezTo>
                <a:cubicBezTo>
                  <a:pt x="231422" y="84667"/>
                  <a:pt x="372533" y="372534"/>
                  <a:pt x="372533" y="372534"/>
                </a:cubicBezTo>
              </a:path>
            </a:pathLst>
          </a:cu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4" name="Round Same Side Corner Rectangle 63"/>
          <p:cNvSpPr/>
          <p:nvPr/>
        </p:nvSpPr>
        <p:spPr>
          <a:xfrm rot="10800000">
            <a:off x="431803" y="13319162"/>
            <a:ext cx="11313352" cy="11268038"/>
          </a:xfrm>
          <a:prstGeom prst="round2SameRect">
            <a:avLst>
              <a:gd name="adj1" fmla="val 3399"/>
              <a:gd name="adj2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82610" y="13021723"/>
            <a:ext cx="11277600" cy="1051555"/>
          </a:xfrm>
          <a:prstGeom prst="roundRect">
            <a:avLst/>
          </a:prstGeom>
          <a:solidFill>
            <a:srgbClr val="2B51FF"/>
          </a:solidFill>
          <a:ln>
            <a:solidFill>
              <a:srgbClr val="2B51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cap="small" dirty="0" smtClean="0">
                <a:solidFill>
                  <a:schemeClr val="bg1"/>
                </a:solidFill>
                <a:latin typeface="Arial" charset="0"/>
              </a:rPr>
              <a:t>Past Work: Fuzzy Extractors</a:t>
            </a:r>
            <a:endParaRPr lang="en-US" sz="4800" b="1" cap="small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485338" y="14062983"/>
            <a:ext cx="12176562" cy="285308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cs typeface="Calibri"/>
              </a:rPr>
              <a:t>Enrollment algorithm </a:t>
            </a:r>
            <a:r>
              <a:rPr lang="en-US" i="1" dirty="0" smtClean="0">
                <a:latin typeface="Times New Roman"/>
                <a:cs typeface="Times New Roman"/>
              </a:rPr>
              <a:t>Gen</a:t>
            </a:r>
            <a:r>
              <a:rPr lang="en-US" dirty="0" smtClean="0">
                <a:cs typeface="Calibri"/>
              </a:rPr>
              <a:t>: Take a measurement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cs typeface="Calibri"/>
              </a:rPr>
              <a:t>of the source. 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Use it to “lock up” a random output </a:t>
            </a:r>
            <a:r>
              <a:rPr lang="en-US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lang="en-US" dirty="0" smtClean="0">
                <a:cs typeface="Calibri"/>
              </a:rPr>
              <a:t> in a </a:t>
            </a:r>
            <a:r>
              <a:rPr lang="en-US" dirty="0" err="1" smtClean="0">
                <a:cs typeface="Calibri"/>
              </a:rPr>
              <a:t>nonsecret</a:t>
            </a:r>
            <a:r>
              <a:rPr lang="en-US" dirty="0" smtClean="0">
                <a:cs typeface="Calibri"/>
              </a:rPr>
              <a:t> value </a:t>
            </a:r>
            <a:r>
              <a:rPr lang="en-US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dirty="0" smtClean="0">
                <a:cs typeface="Calibri"/>
              </a:rPr>
              <a:t>.</a:t>
            </a:r>
          </a:p>
          <a:p>
            <a:r>
              <a:rPr lang="en-US" dirty="0" smtClean="0">
                <a:cs typeface="Calibri"/>
              </a:rPr>
              <a:t>Subsequent algorithm </a:t>
            </a:r>
            <a:r>
              <a:rPr lang="en-US" i="1" dirty="0" smtClean="0">
                <a:latin typeface="Times New Roman"/>
                <a:cs typeface="Times New Roman"/>
              </a:rPr>
              <a:t>Rep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give same </a:t>
            </a:r>
            <a:r>
              <a:rPr lang="en-US" dirty="0" smtClean="0">
                <a:latin typeface="Calibri"/>
                <a:cs typeface="Calibri"/>
              </a:rPr>
              <a:t>output if </a:t>
            </a:r>
            <a:r>
              <a:rPr lang="en-US" i="1" dirty="0">
                <a:latin typeface="Times New Roman"/>
                <a:cs typeface="Times New Roman"/>
              </a:rPr>
              <a:t>d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1</a:t>
            </a:r>
            <a:r>
              <a:rPr lang="en-US" dirty="0">
                <a:latin typeface="Times New Roman"/>
                <a:cs typeface="Times New Roman"/>
              </a:rPr>
              <a:t>) &lt; 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endParaRPr lang="en-US" dirty="0"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Security: </a:t>
            </a:r>
            <a:r>
              <a:rPr lang="en-US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 </a:t>
            </a:r>
            <a:r>
              <a:rPr lang="en-US" dirty="0" smtClean="0">
                <a:cs typeface="Calibri"/>
              </a:rPr>
              <a:t>looks uniform even given </a:t>
            </a:r>
            <a:r>
              <a:rPr lang="en-US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r>
              <a:rPr lang="en-US" dirty="0" smtClean="0">
                <a:cs typeface="Calibri"/>
              </a:rPr>
              <a:t>,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                whenever the source is good enough</a:t>
            </a:r>
          </a:p>
          <a:p>
            <a:pPr marL="0" indent="0">
              <a:buNone/>
            </a:pPr>
            <a:endParaRPr lang="en-US" dirty="0" smtClean="0">
              <a:cs typeface="Calibri"/>
            </a:endParaRPr>
          </a:p>
        </p:txBody>
      </p:sp>
      <p:sp>
        <p:nvSpPr>
          <p:cNvPr id="72" name="Content Placeholder 1"/>
          <p:cNvSpPr txBox="1">
            <a:spLocks/>
          </p:cNvSpPr>
          <p:nvPr/>
        </p:nvSpPr>
        <p:spPr>
          <a:xfrm>
            <a:off x="561538" y="20243800"/>
            <a:ext cx="10703362" cy="285308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cs typeface="Calibri"/>
              </a:rPr>
              <a:t>Goal 1: handle as many sources as possible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(typically, any source in which </a:t>
            </a:r>
            <a:r>
              <a:rPr lang="en-US" i="1" dirty="0">
                <a:latin typeface="Times New Roman"/>
                <a:cs typeface="Times New Roman"/>
              </a:rPr>
              <a:t>w</a:t>
            </a:r>
            <a:r>
              <a:rPr lang="en-US" baseline="-25000" dirty="0">
                <a:latin typeface="Times New Roman"/>
                <a:cs typeface="Times New Roman"/>
              </a:rPr>
              <a:t>0 </a:t>
            </a:r>
            <a:r>
              <a:rPr lang="en-US" dirty="0">
                <a:cs typeface="Calibri"/>
              </a:rPr>
              <a:t>is</a:t>
            </a:r>
            <a:r>
              <a:rPr lang="en-US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n-US" i="1" baseline="30000" dirty="0">
                <a:latin typeface="Times New Roman"/>
                <a:cs typeface="Times New Roman"/>
              </a:rPr>
              <a:t>k</a:t>
            </a:r>
            <a:r>
              <a:rPr lang="en-US" baseline="-25000" dirty="0">
                <a:latin typeface="Times New Roman"/>
                <a:cs typeface="Times New Roman"/>
              </a:rPr>
              <a:t> </a:t>
            </a:r>
            <a:r>
              <a:rPr lang="en-US" dirty="0">
                <a:cs typeface="Calibri"/>
              </a:rPr>
              <a:t>hard to </a:t>
            </a:r>
            <a:r>
              <a:rPr lang="en-US" dirty="0" smtClean="0">
                <a:cs typeface="Calibri"/>
              </a:rPr>
              <a:t>guess)</a:t>
            </a:r>
          </a:p>
          <a:p>
            <a:r>
              <a:rPr lang="en-US" dirty="0" smtClean="0">
                <a:cs typeface="Calibri"/>
              </a:rPr>
              <a:t>Goal 2: handle as much error as possible</a:t>
            </a:r>
            <a:br>
              <a:rPr lang="en-US" dirty="0" smtClean="0">
                <a:cs typeface="Calibri"/>
              </a:rPr>
            </a:br>
            <a:r>
              <a:rPr lang="en-US" dirty="0" smtClean="0">
                <a:cs typeface="Calibri"/>
              </a:rPr>
              <a:t>(typically, any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 </a:t>
            </a:r>
            <a:r>
              <a:rPr lang="en-US" dirty="0" smtClean="0">
                <a:cs typeface="Calibri"/>
              </a:rPr>
              <a:t>within distance </a:t>
            </a:r>
            <a:r>
              <a:rPr lang="en-US" i="1" dirty="0" smtClean="0">
                <a:latin typeface="Times New Roman"/>
                <a:cs typeface="Times New Roman"/>
              </a:rPr>
              <a:t>t</a:t>
            </a:r>
            <a:r>
              <a:rPr lang="en-US" dirty="0" smtClean="0">
                <a:cs typeface="Calibri"/>
              </a:rPr>
              <a:t>)</a:t>
            </a:r>
          </a:p>
          <a:p>
            <a:r>
              <a:rPr lang="en-US" dirty="0" smtClean="0">
                <a:cs typeface="Calibri"/>
              </a:rPr>
              <a:t>Most previous approaches are analyzed in terms of </a:t>
            </a:r>
            <a:r>
              <a:rPr lang="en-US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lang="en-US" dirty="0" smtClean="0">
                <a:solidFill>
                  <a:prstClr val="black"/>
                </a:solidFill>
                <a:cs typeface="Calibri"/>
              </a:rPr>
              <a:t> and </a:t>
            </a:r>
            <a:r>
              <a:rPr lang="en-US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</a:p>
        </p:txBody>
      </p: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934270" y="23739920"/>
            <a:ext cx="10071194" cy="59436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45720" rIns="45720" anchor="ctr" anchorCtr="1"/>
          <a:lstStyle/>
          <a:p>
            <a:pPr algn="ctr">
              <a:defRPr/>
            </a:pPr>
            <a:r>
              <a:rPr lang="en-US" sz="3200" b="1" dirty="0" smtClean="0"/>
              <a:t>This work: handle more errors than entropy</a:t>
            </a:r>
            <a:r>
              <a:rPr lang="en-US" sz="3200" b="1" dirty="0" smtClean="0">
                <a:cs typeface="Calibri"/>
              </a:rPr>
              <a:t> (i.e., </a:t>
            </a:r>
            <a:r>
              <a:rPr lang="en-US" sz="32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t </a:t>
            </a:r>
            <a:r>
              <a:rPr lang="en-US" sz="3200" b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&gt; </a:t>
            </a:r>
            <a:r>
              <a:rPr lang="en-US" sz="3200" b="1" i="1" dirty="0" smtClean="0">
                <a:solidFill>
                  <a:prstClr val="black"/>
                </a:solidFill>
                <a:latin typeface="Times New Roman"/>
                <a:cs typeface="Times New Roman"/>
              </a:rPr>
              <a:t>k</a:t>
            </a:r>
            <a:r>
              <a:rPr lang="en-US" sz="3200" b="1" dirty="0" smtClean="0">
                <a:cs typeface="Calibri"/>
              </a:rPr>
              <a:t>)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74" name="Round Same Side Corner Rectangle 73"/>
          <p:cNvSpPr/>
          <p:nvPr/>
        </p:nvSpPr>
        <p:spPr>
          <a:xfrm rot="10800000">
            <a:off x="431803" y="25311099"/>
            <a:ext cx="11277599" cy="7150099"/>
          </a:xfrm>
          <a:prstGeom prst="round2SameRect">
            <a:avLst>
              <a:gd name="adj1" fmla="val 3399"/>
              <a:gd name="adj2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440474" y="24902827"/>
            <a:ext cx="11277600" cy="1221167"/>
          </a:xfrm>
          <a:prstGeom prst="roundRect">
            <a:avLst/>
          </a:prstGeom>
          <a:solidFill>
            <a:srgbClr val="2B51FF"/>
          </a:solidFill>
          <a:ln>
            <a:solidFill>
              <a:srgbClr val="2B51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cap="small" dirty="0" smtClean="0">
                <a:solidFill>
                  <a:schemeClr val="bg1"/>
                </a:solidFill>
                <a:latin typeface="Arial" charset="0"/>
              </a:rPr>
              <a:t>Hard Case: More Errors </a:t>
            </a:r>
            <a:r>
              <a:rPr lang="en-US" sz="4000" b="1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t</a:t>
            </a:r>
            <a:r>
              <a:rPr lang="en-US" sz="4000" b="1" cap="small" dirty="0" smtClean="0">
                <a:solidFill>
                  <a:schemeClr val="bg1"/>
                </a:solidFill>
                <a:latin typeface="Arial" charset="0"/>
              </a:rPr>
              <a:t> than Entropy </a:t>
            </a:r>
            <a:r>
              <a:rPr lang="en-US" sz="4000" b="1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k</a:t>
            </a:r>
            <a:endParaRPr lang="en-US" sz="4000" b="1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4352507" y="27416096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2" name="Oval 81"/>
          <p:cNvSpPr/>
          <p:nvPr/>
        </p:nvSpPr>
        <p:spPr bwMode="auto">
          <a:xfrm>
            <a:off x="4514843" y="2872229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364408" y="28321222"/>
            <a:ext cx="647533" cy="58477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sz="3200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4630012" y="2811608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5976515" y="2771899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5579927" y="29385893"/>
            <a:ext cx="120340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5049415" y="2892869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5556839" y="2762059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6238881" y="2821449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5686728" y="2905198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6238881" y="2877150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5686728" y="2811608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4919526" y="2917526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6034241" y="291011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4919526" y="2771899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5365763" y="28443092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 flipV="1">
            <a:off x="5556839" y="28473005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7760079" y="28463391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01" name="Trapezoid 100"/>
          <p:cNvSpPr/>
          <p:nvPr/>
        </p:nvSpPr>
        <p:spPr bwMode="auto">
          <a:xfrm rot="5400000">
            <a:off x="6963071" y="27989942"/>
            <a:ext cx="668853" cy="914400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853993" y="28145550"/>
            <a:ext cx="961054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32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03" name="Straight Arrow Connector 102"/>
          <p:cNvCxnSpPr/>
          <p:nvPr/>
        </p:nvCxnSpPr>
        <p:spPr bwMode="auto">
          <a:xfrm flipH="1" flipV="1">
            <a:off x="5091747" y="27508311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104" name="Rectangle 103"/>
          <p:cNvSpPr/>
          <p:nvPr/>
        </p:nvSpPr>
        <p:spPr>
          <a:xfrm rot="4179712">
            <a:off x="4958332" y="27744122"/>
            <a:ext cx="415498" cy="58477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i="1" dirty="0" smtClean="0">
                <a:latin typeface="Times New Roman"/>
                <a:cs typeface="Times New Roman"/>
              </a:rPr>
              <a:t>t</a:t>
            </a:r>
            <a:endParaRPr lang="en-US" sz="3200" dirty="0">
              <a:cs typeface="Calibri"/>
            </a:endParaRPr>
          </a:p>
        </p:txBody>
      </p:sp>
      <p:sp>
        <p:nvSpPr>
          <p:cNvPr id="106" name="Content Placeholder 1"/>
          <p:cNvSpPr txBox="1">
            <a:spLocks/>
          </p:cNvSpPr>
          <p:nvPr/>
        </p:nvSpPr>
        <p:spPr>
          <a:xfrm>
            <a:off x="592383" y="26181855"/>
            <a:ext cx="11358326" cy="143857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cs typeface="Calibri"/>
              </a:rPr>
              <a:t>Problem: no matter what your design, for any </a:t>
            </a:r>
            <a:r>
              <a:rPr lang="en-US" i="1" dirty="0" smtClean="0">
                <a:latin typeface="Times New Roman"/>
                <a:cs typeface="Times New Roman"/>
              </a:rPr>
              <a:t>t </a:t>
            </a:r>
            <a:r>
              <a:rPr lang="en-US" dirty="0" smtClean="0">
                <a:latin typeface="Times New Roman"/>
                <a:cs typeface="Times New Roman"/>
              </a:rPr>
              <a:t>&gt; </a:t>
            </a:r>
            <a:r>
              <a:rPr lang="en-US" i="1" dirty="0" smtClean="0">
                <a:latin typeface="Times New Roman"/>
                <a:cs typeface="Times New Roman"/>
              </a:rPr>
              <a:t>k</a:t>
            </a:r>
            <a:r>
              <a:rPr lang="en-US" dirty="0" smtClean="0">
                <a:cs typeface="Calibri"/>
              </a:rPr>
              <a:t>, </a:t>
            </a:r>
            <a:r>
              <a:rPr lang="en-US" dirty="0" smtClean="0">
                <a:sym typeface="Symbol"/>
              </a:rPr>
              <a:t> a source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         for which no security is possible: 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2</a:t>
            </a:r>
            <a:r>
              <a:rPr lang="en-US" i="1" baseline="30000" dirty="0" smtClean="0">
                <a:latin typeface="Times New Roman"/>
                <a:cs typeface="Times New Roman"/>
                <a:sym typeface="Symbol"/>
              </a:rPr>
              <a:t>k</a:t>
            </a:r>
            <a:r>
              <a:rPr lang="en-US" dirty="0" smtClean="0">
                <a:sym typeface="Symbol"/>
              </a:rPr>
              <a:t> points in a ball of radius </a:t>
            </a:r>
            <a:r>
              <a:rPr lang="en-US" i="1" dirty="0" smtClean="0">
                <a:latin typeface="Times New Roman"/>
                <a:cs typeface="Times New Roman"/>
                <a:sym typeface="Symbol"/>
              </a:rPr>
              <a:t>t</a:t>
            </a:r>
            <a:endParaRPr lang="en-US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i="1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59" name="Content Placeholder 1"/>
          <p:cNvSpPr txBox="1">
            <a:spLocks/>
          </p:cNvSpPr>
          <p:nvPr/>
        </p:nvSpPr>
        <p:spPr>
          <a:xfrm>
            <a:off x="833683" y="29586397"/>
            <a:ext cx="11117025" cy="753904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cs typeface="Calibri"/>
              </a:rPr>
              <a:t>Adversary can run </a:t>
            </a:r>
            <a:r>
              <a:rPr lang="en-US" i="1" dirty="0" smtClean="0">
                <a:latin typeface="Times New Roman"/>
                <a:cs typeface="Times New Roman"/>
              </a:rPr>
              <a:t>Rep</a:t>
            </a:r>
            <a:r>
              <a:rPr lang="en-US" dirty="0" smtClean="0">
                <a:cs typeface="Calibri"/>
              </a:rPr>
              <a:t> with center of the ball for </a:t>
            </a:r>
            <a:r>
              <a:rPr lang="en-US" i="1" dirty="0" smtClean="0">
                <a:latin typeface="Times New Roman"/>
                <a:cs typeface="Times New Roman"/>
              </a:rPr>
              <a:t>w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baseline="-25000" dirty="0" smtClean="0">
                <a:cs typeface="Calibri"/>
              </a:rPr>
              <a:t>  </a:t>
            </a:r>
            <a:r>
              <a:rPr lang="en-US" dirty="0" smtClean="0">
                <a:cs typeface="Calibri"/>
              </a:rPr>
              <a:t>and get </a:t>
            </a:r>
            <a:r>
              <a:rPr lang="en-US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lang="en-US" i="1" dirty="0" smtClean="0">
                <a:cs typeface="Calibri"/>
              </a:rPr>
              <a:t>.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55675" y="14181747"/>
            <a:ext cx="12321432" cy="4616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300" dirty="0"/>
              <a:t>[Wyner75] … </a:t>
            </a:r>
            <a:r>
              <a:rPr lang="en-US" sz="2300" dirty="0">
                <a:solidFill>
                  <a:prstClr val="black"/>
                </a:solidFill>
              </a:rPr>
              <a:t>[BennettBrassardRobert85] …lots of work…  [DodisOstrovskyReyzinSmith04] … </a:t>
            </a:r>
            <a:endParaRPr lang="en-US" sz="2300" dirty="0"/>
          </a:p>
        </p:txBody>
      </p:sp>
      <p:sp>
        <p:nvSpPr>
          <p:cNvPr id="164" name="Content Placeholder 1"/>
          <p:cNvSpPr txBox="1">
            <a:spLocks/>
          </p:cNvSpPr>
          <p:nvPr/>
        </p:nvSpPr>
        <p:spPr>
          <a:xfrm>
            <a:off x="459938" y="30527597"/>
            <a:ext cx="11358326" cy="1438577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No construction for </a:t>
            </a:r>
            <a:r>
              <a:rPr lang="en-US" i="1" dirty="0">
                <a:latin typeface="Times New Roman"/>
                <a:cs typeface="Times New Roman"/>
              </a:rPr>
              <a:t>t </a:t>
            </a:r>
            <a:r>
              <a:rPr lang="en-US" dirty="0">
                <a:latin typeface="Times New Roman"/>
                <a:cs typeface="Times New Roman"/>
              </a:rPr>
              <a:t>&gt;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 smtClean="0"/>
              <a:t> can be analyzed only </a:t>
            </a:r>
            <a:r>
              <a:rPr lang="en-US" dirty="0"/>
              <a:t>in terms of </a:t>
            </a:r>
            <a:r>
              <a:rPr lang="en-US" i="1" dirty="0">
                <a:latin typeface="Times New Roman"/>
                <a:cs typeface="Times New Roman"/>
              </a:rPr>
              <a:t>t</a:t>
            </a:r>
            <a:r>
              <a:rPr lang="en-US" dirty="0"/>
              <a:t> and </a:t>
            </a:r>
            <a:r>
              <a:rPr lang="en-US" i="1" dirty="0">
                <a:latin typeface="Times New Roman"/>
                <a:cs typeface="Times New Roman"/>
              </a:rPr>
              <a:t>k</a:t>
            </a:r>
            <a:r>
              <a:rPr lang="en-US" dirty="0"/>
              <a:t>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		need to rely on more about the source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E.g., irises: </a:t>
            </a:r>
            <a:r>
              <a:rPr lang="en-US" dirty="0">
                <a:latin typeface="Times New Roman"/>
                <a:cs typeface="Times New Roman"/>
              </a:rPr>
              <a:t>log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|</a:t>
            </a:r>
            <a:r>
              <a:rPr lang="en-US" i="1" dirty="0" err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i="1" baseline="-25000" dirty="0" err="1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| ≈ </a:t>
            </a:r>
            <a:r>
              <a:rPr lang="en-US" dirty="0" smtClean="0">
                <a:latin typeface="Times New Roman"/>
                <a:cs typeface="Times New Roman"/>
              </a:rPr>
              <a:t>900,</a:t>
            </a:r>
            <a:r>
              <a:rPr lang="en-US" dirty="0" smtClean="0">
                <a:cs typeface="Calibri"/>
              </a:rPr>
              <a:t> </a:t>
            </a:r>
            <a:r>
              <a:rPr lang="en-US" i="1" dirty="0">
                <a:latin typeface="Times New Roman"/>
                <a:cs typeface="Times New Roman"/>
              </a:rPr>
              <a:t>k </a:t>
            </a:r>
            <a:r>
              <a:rPr lang="en-US" dirty="0">
                <a:latin typeface="Times New Roman"/>
                <a:cs typeface="Times New Roman"/>
              </a:rPr>
              <a:t>≈ </a:t>
            </a:r>
            <a:r>
              <a:rPr lang="en-US" dirty="0" smtClean="0">
                <a:latin typeface="Times New Roman"/>
                <a:cs typeface="Times New Roman"/>
              </a:rPr>
              <a:t>250, </a:t>
            </a:r>
            <a:r>
              <a:rPr lang="en-US" dirty="0" smtClean="0"/>
              <a:t>but </a:t>
            </a:r>
            <a:r>
              <a:rPr lang="en-US" dirty="0"/>
              <a:t>not all in a single </a:t>
            </a:r>
            <a:r>
              <a:rPr lang="en-US" dirty="0" smtClean="0"/>
              <a:t>ball</a:t>
            </a:r>
            <a:endParaRPr lang="en-US" i="1" dirty="0" smtClean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17996447" y="9216695"/>
            <a:ext cx="4869526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0 </a:t>
            </a:r>
            <a:r>
              <a:rPr lang="en-US" sz="3200" i="1" dirty="0" smtClean="0">
                <a:latin typeface="Times New Roman"/>
                <a:cs typeface="Times New Roman"/>
              </a:rPr>
              <a:t>= a</a:t>
            </a:r>
            <a:r>
              <a:rPr lang="en-US" sz="3200" baseline="-25000" dirty="0" smtClean="0">
                <a:latin typeface="Times New Roman"/>
                <a:cs typeface="Times New Roman"/>
              </a:rPr>
              <a:t>1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2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3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4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5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6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7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8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9</a:t>
            </a:r>
            <a:endParaRPr lang="en-US" sz="3200" dirty="0"/>
          </a:p>
        </p:txBody>
      </p:sp>
      <p:sp>
        <p:nvSpPr>
          <p:cNvPr id="167" name="Rectangle 166"/>
          <p:cNvSpPr/>
          <p:nvPr/>
        </p:nvSpPr>
        <p:spPr>
          <a:xfrm>
            <a:off x="13936121" y="6996758"/>
            <a:ext cx="16052800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u="sng" dirty="0" smtClean="0">
                <a:cs typeface="Times New Roman"/>
              </a:rPr>
              <a:t>Source</a:t>
            </a:r>
            <a:r>
              <a:rPr lang="en-US" sz="3200" dirty="0" smtClean="0">
                <a:cs typeface="Times New Roman"/>
              </a:rPr>
              <a:t>: a string of symbols, arbitrary alphabet.     </a:t>
            </a:r>
            <a:r>
              <a:rPr lang="en-US" sz="3200" u="sng" dirty="0" smtClean="0">
                <a:cs typeface="Times New Roman"/>
              </a:rPr>
              <a:t>Errors</a:t>
            </a:r>
            <a:r>
              <a:rPr lang="en-US" sz="3200" dirty="0" smtClean="0">
                <a:cs typeface="Times New Roman"/>
              </a:rPr>
              <a:t>: Hamming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12246457" y="12202679"/>
            <a:ext cx="10951541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Times New Roman"/>
              </a:rPr>
              <a:t>3. “lock” </a:t>
            </a:r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 </a:t>
            </a:r>
            <a:r>
              <a:rPr lang="en-US" sz="3200" dirty="0" smtClean="0">
                <a:cs typeface="Times New Roman"/>
              </a:rPr>
              <a:t>multiple times with “combination locks,” </a:t>
            </a:r>
            <a:br>
              <a:rPr lang="en-US" sz="3200" dirty="0" smtClean="0">
                <a:cs typeface="Times New Roman"/>
              </a:rPr>
            </a:br>
            <a:r>
              <a:rPr lang="en-US" sz="3200" dirty="0" smtClean="0">
                <a:cs typeface="Times New Roman"/>
              </a:rPr>
              <a:t>     using these subsets of symbols as secret combinations</a:t>
            </a:r>
          </a:p>
        </p:txBody>
      </p:sp>
      <p:cxnSp>
        <p:nvCxnSpPr>
          <p:cNvPr id="171" name="Straight Arrow Connector 170"/>
          <p:cNvCxnSpPr>
            <a:stCxn id="176" idx="6"/>
          </p:cNvCxnSpPr>
          <p:nvPr/>
        </p:nvCxnSpPr>
        <p:spPr bwMode="auto">
          <a:xfrm flipV="1">
            <a:off x="17949779" y="9842635"/>
            <a:ext cx="4934329" cy="9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2" name="Straight Arrow Connector 171"/>
          <p:cNvCxnSpPr/>
          <p:nvPr/>
        </p:nvCxnSpPr>
        <p:spPr bwMode="auto">
          <a:xfrm>
            <a:off x="24545979" y="9525375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173" name="Straight Arrow Connector 172"/>
          <p:cNvCxnSpPr/>
          <p:nvPr/>
        </p:nvCxnSpPr>
        <p:spPr bwMode="auto">
          <a:xfrm>
            <a:off x="24522920" y="10223189"/>
            <a:ext cx="8928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176" name="Oval 175"/>
          <p:cNvSpPr/>
          <p:nvPr/>
        </p:nvSpPr>
        <p:spPr bwMode="auto">
          <a:xfrm>
            <a:off x="17819890" y="9788561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7" name="Trapezoid 176"/>
          <p:cNvSpPr/>
          <p:nvPr/>
        </p:nvSpPr>
        <p:spPr bwMode="auto">
          <a:xfrm rot="5400000">
            <a:off x="23204899" y="8980574"/>
            <a:ext cx="989246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208208" y="9434359"/>
            <a:ext cx="110716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Gen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23911811" y="10893736"/>
            <a:ext cx="1279508" cy="2177697"/>
            <a:chOff x="1643244" y="4564057"/>
            <a:chExt cx="1279508" cy="2177697"/>
          </a:xfrm>
          <a:effectLst/>
        </p:grpSpPr>
        <p:grpSp>
          <p:nvGrpSpPr>
            <p:cNvPr id="182" name="Group 18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04" name="Picture 20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5" name="Rectangle 20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01" name="Picture 20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02" name="Rectangle 20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25480918" y="10893736"/>
            <a:ext cx="1279508" cy="2177697"/>
            <a:chOff x="1643244" y="4564057"/>
            <a:chExt cx="1279508" cy="2177697"/>
          </a:xfrm>
          <a:effectLst/>
        </p:grpSpPr>
        <p:grpSp>
          <p:nvGrpSpPr>
            <p:cNvPr id="234" name="Group 233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56" name="Picture 25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57" name="Rectangle 256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58" name="Rectangle 257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53" name="Picture 25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54" name="Rectangle 253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4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36" name="Rectangle 235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27050025" y="10893736"/>
            <a:ext cx="1279508" cy="2177697"/>
            <a:chOff x="1643244" y="4564057"/>
            <a:chExt cx="1279508" cy="2177697"/>
          </a:xfrm>
          <a:effectLst/>
        </p:grpSpPr>
        <p:grpSp>
          <p:nvGrpSpPr>
            <p:cNvPr id="260" name="Group 259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282" name="Picture 28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83" name="Rectangle 282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284" name="Rectangle 283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61" name="Group 260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279" name="Picture 27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280" name="Rectangle 279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6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62" name="Rectangle 261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28619132" y="10893736"/>
            <a:ext cx="1279508" cy="2177697"/>
            <a:chOff x="1643244" y="4564057"/>
            <a:chExt cx="1279508" cy="2177697"/>
          </a:xfrm>
          <a:effectLst/>
        </p:grpSpPr>
        <p:grpSp>
          <p:nvGrpSpPr>
            <p:cNvPr id="286" name="Group 285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308" name="Picture 30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309" name="Rectangle 308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310" name="Rectangle 309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287" name="Group 286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305" name="Picture 30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306" name="Rectangle 305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8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7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8" name="Rectangle 287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30188240" y="10893736"/>
            <a:ext cx="1279508" cy="2177697"/>
            <a:chOff x="1643244" y="4564057"/>
            <a:chExt cx="1279508" cy="2177697"/>
          </a:xfrm>
          <a:effectLst/>
        </p:grpSpPr>
        <p:grpSp>
          <p:nvGrpSpPr>
            <p:cNvPr id="312" name="Group 31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334" name="Picture 33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335" name="Rectangle 33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336" name="Rectangle 33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331" name="Picture 3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332" name="Rectangle 33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3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5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14" name="Rectangle 31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Rectangle 32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Rectangle 32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347" name="Round Same Side Corner Rectangle 346"/>
          <p:cNvSpPr/>
          <p:nvPr/>
        </p:nvSpPr>
        <p:spPr>
          <a:xfrm rot="10800000">
            <a:off x="12091262" y="5950045"/>
            <a:ext cx="19734933" cy="15427913"/>
          </a:xfrm>
          <a:prstGeom prst="round2SameRect">
            <a:avLst>
              <a:gd name="adj1" fmla="val 3399"/>
              <a:gd name="adj2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ounded Rectangle 347"/>
          <p:cNvSpPr/>
          <p:nvPr/>
        </p:nvSpPr>
        <p:spPr>
          <a:xfrm>
            <a:off x="12091265" y="5743290"/>
            <a:ext cx="19734933" cy="1051560"/>
          </a:xfrm>
          <a:prstGeom prst="roundRect">
            <a:avLst/>
          </a:prstGeom>
          <a:solidFill>
            <a:srgbClr val="2B51FF"/>
          </a:solidFill>
          <a:ln>
            <a:solidFill>
              <a:srgbClr val="2B51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cap="small" dirty="0" smtClean="0">
                <a:solidFill>
                  <a:schemeClr val="bg1"/>
                </a:solidFill>
                <a:latin typeface="Arial" charset="0"/>
              </a:rPr>
              <a:t>Our New Construction</a:t>
            </a:r>
            <a:endParaRPr lang="en-US" sz="6000" b="1" cap="small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5" name="Title 1"/>
          <p:cNvSpPr>
            <a:spLocks noGrp="1"/>
          </p:cNvSpPr>
          <p:nvPr>
            <p:ph type="title"/>
          </p:nvPr>
        </p:nvSpPr>
        <p:spPr>
          <a:xfrm>
            <a:off x="16487003" y="7561188"/>
            <a:ext cx="11124521" cy="1143000"/>
          </a:xfrm>
          <a:effectLst/>
        </p:spPr>
        <p:txBody>
          <a:bodyPr>
            <a:normAutofit/>
          </a:bodyPr>
          <a:lstStyle/>
          <a:p>
            <a:r>
              <a:rPr lang="en-US" sz="4400" dirty="0" smtClean="0"/>
              <a:t>Idea: “encrypt” </a:t>
            </a:r>
            <a:r>
              <a:rPr lang="en-US" sz="44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 </a:t>
            </a:r>
            <a:r>
              <a:rPr lang="en-US" sz="4400" dirty="0" smtClean="0"/>
              <a:t>using subsamples from </a:t>
            </a:r>
            <a:r>
              <a:rPr lang="en-US" sz="4400" i="1" dirty="0" smtClean="0">
                <a:latin typeface="Times New Roman"/>
                <a:cs typeface="Times New Roman"/>
              </a:rPr>
              <a:t>w</a:t>
            </a:r>
            <a:r>
              <a:rPr lang="en-US" sz="4400" baseline="-25000" dirty="0" smtClean="0">
                <a:latin typeface="Times New Roman"/>
                <a:cs typeface="Times New Roman"/>
              </a:rPr>
              <a:t>0</a:t>
            </a:r>
            <a:endParaRPr lang="en-US" sz="4400" baseline="-25000" dirty="0">
              <a:latin typeface="Times New Roman"/>
              <a:cs typeface="Times New Roman"/>
            </a:endParaRPr>
          </a:p>
        </p:txBody>
      </p:sp>
      <p:sp>
        <p:nvSpPr>
          <p:cNvPr id="350" name="Rectangle 349"/>
          <p:cNvSpPr/>
          <p:nvPr/>
        </p:nvSpPr>
        <p:spPr>
          <a:xfrm>
            <a:off x="12246457" y="11495986"/>
            <a:ext cx="11447044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Times New Roman"/>
              </a:rPr>
              <a:t>2. get random subsets of symbols in </a:t>
            </a:r>
            <a:r>
              <a:rPr lang="en-US" sz="3200" i="1" dirty="0">
                <a:latin typeface="Times New Roman"/>
                <a:cs typeface="Times New Roman"/>
              </a:rPr>
              <a:t>w</a:t>
            </a:r>
            <a:r>
              <a:rPr lang="en-US" sz="3200" baseline="-25000" dirty="0">
                <a:latin typeface="Times New Roman"/>
                <a:cs typeface="Times New Roman"/>
              </a:rPr>
              <a:t>0 </a:t>
            </a:r>
            <a:r>
              <a:rPr lang="en-US" sz="3200" dirty="0" smtClean="0">
                <a:cs typeface="Times New Roman"/>
              </a:rPr>
              <a:t>  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12246457" y="10793015"/>
            <a:ext cx="7460447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Times New Roman"/>
              </a:rPr>
              <a:t>1. pick a random </a:t>
            </a:r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lang="en-US" sz="32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61" name="Rectangle 360"/>
          <p:cNvSpPr/>
          <p:nvPr/>
        </p:nvSpPr>
        <p:spPr>
          <a:xfrm>
            <a:off x="12246457" y="13918388"/>
            <a:ext cx="9720287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Times New Roman"/>
              </a:rPr>
              <a:t>4. </a:t>
            </a:r>
            <a:r>
              <a:rPr lang="en-US" sz="32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p </a:t>
            </a:r>
            <a:r>
              <a:rPr lang="en-US" sz="3200" dirty="0" smtClean="0">
                <a:latin typeface="Times New Roman"/>
                <a:cs typeface="Times New Roman"/>
              </a:rPr>
              <a:t>= </a:t>
            </a:r>
            <a:r>
              <a:rPr lang="en-US" sz="3200" dirty="0" smtClean="0">
                <a:cs typeface="Times New Roman"/>
              </a:rPr>
              <a:t>locks + positions of symbols needed to unlock</a:t>
            </a:r>
          </a:p>
        </p:txBody>
      </p:sp>
      <p:grpSp>
        <p:nvGrpSpPr>
          <p:cNvPr id="396" name="Group 395"/>
          <p:cNvGrpSpPr/>
          <p:nvPr/>
        </p:nvGrpSpPr>
        <p:grpSpPr>
          <a:xfrm>
            <a:off x="22553742" y="13389656"/>
            <a:ext cx="1235269" cy="1909285"/>
            <a:chOff x="236691" y="4578964"/>
            <a:chExt cx="1235269" cy="1909285"/>
          </a:xfrm>
          <a:effectLst/>
        </p:grpSpPr>
        <p:pic>
          <p:nvPicPr>
            <p:cNvPr id="397" name="Picture 39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398" name="Rectangle 397"/>
            <p:cNvSpPr/>
            <p:nvPr/>
          </p:nvSpPr>
          <p:spPr>
            <a:xfrm>
              <a:off x="285331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1 9 2</a:t>
              </a:r>
              <a:endParaRPr lang="en-US" sz="2800" dirty="0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0" name="Group 399"/>
          <p:cNvGrpSpPr/>
          <p:nvPr/>
        </p:nvGrpSpPr>
        <p:grpSpPr>
          <a:xfrm>
            <a:off x="24123065" y="13389656"/>
            <a:ext cx="1235269" cy="1909285"/>
            <a:chOff x="236691" y="4578964"/>
            <a:chExt cx="1235269" cy="1909285"/>
          </a:xfrm>
          <a:effectLst/>
        </p:grpSpPr>
        <p:pic>
          <p:nvPicPr>
            <p:cNvPr id="401" name="Picture 40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2" name="Rectangle 401"/>
            <p:cNvSpPr/>
            <p:nvPr/>
          </p:nvSpPr>
          <p:spPr>
            <a:xfrm>
              <a:off x="285331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3 9 5 </a:t>
              </a:r>
              <a:endParaRPr lang="en-US" sz="2800" dirty="0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25692388" y="13389656"/>
            <a:ext cx="1252202" cy="1909285"/>
            <a:chOff x="236691" y="4578964"/>
            <a:chExt cx="1252202" cy="1909285"/>
          </a:xfrm>
          <a:effectLst/>
        </p:grpSpPr>
        <p:pic>
          <p:nvPicPr>
            <p:cNvPr id="405" name="Picture 40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06" name="Rectangle 405"/>
            <p:cNvSpPr/>
            <p:nvPr/>
          </p:nvSpPr>
          <p:spPr>
            <a:xfrm>
              <a:off x="302264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3 4 5</a:t>
              </a:r>
              <a:endParaRPr lang="en-US" sz="2800" dirty="0"/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08" name="Group 407"/>
          <p:cNvGrpSpPr/>
          <p:nvPr/>
        </p:nvGrpSpPr>
        <p:grpSpPr>
          <a:xfrm>
            <a:off x="27261711" y="13389656"/>
            <a:ext cx="1252202" cy="1909285"/>
            <a:chOff x="236691" y="4578964"/>
            <a:chExt cx="1252202" cy="1909285"/>
          </a:xfrm>
          <a:effectLst/>
        </p:grpSpPr>
        <p:pic>
          <p:nvPicPr>
            <p:cNvPr id="409" name="Picture 4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10" name="Rectangle 409"/>
            <p:cNvSpPr/>
            <p:nvPr/>
          </p:nvSpPr>
          <p:spPr>
            <a:xfrm>
              <a:off x="302264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7 5 6</a:t>
              </a:r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 </a:t>
              </a:r>
              <a:endParaRPr lang="en-US" sz="2800" dirty="0"/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2" name="Group 411"/>
          <p:cNvGrpSpPr/>
          <p:nvPr/>
        </p:nvGrpSpPr>
        <p:grpSpPr>
          <a:xfrm>
            <a:off x="28831034" y="13389656"/>
            <a:ext cx="1252202" cy="1909285"/>
            <a:chOff x="236691" y="4578964"/>
            <a:chExt cx="1252202" cy="1909285"/>
          </a:xfrm>
          <a:effectLst/>
        </p:grpSpPr>
        <p:pic>
          <p:nvPicPr>
            <p:cNvPr id="413" name="Picture 4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14" name="Rectangle 413"/>
            <p:cNvSpPr/>
            <p:nvPr/>
          </p:nvSpPr>
          <p:spPr>
            <a:xfrm>
              <a:off x="302264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2 8 7 </a:t>
              </a:r>
              <a:endParaRPr lang="en-US" sz="2800" dirty="0"/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30400358" y="13389656"/>
            <a:ext cx="1303001" cy="1909285"/>
            <a:chOff x="236691" y="4578964"/>
            <a:chExt cx="1303001" cy="1909285"/>
          </a:xfrm>
          <a:effectLst/>
        </p:grpSpPr>
        <p:pic>
          <p:nvPicPr>
            <p:cNvPr id="417" name="Picture 4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418" name="Rectangle 417"/>
            <p:cNvSpPr/>
            <p:nvPr/>
          </p:nvSpPr>
          <p:spPr>
            <a:xfrm>
              <a:off x="353063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3 5 2</a:t>
              </a:r>
              <a:endParaRPr lang="en-US" sz="2800" dirty="0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8" name="TextBox 437"/>
          <p:cNvSpPr txBox="1"/>
          <p:nvPr/>
        </p:nvSpPr>
        <p:spPr>
          <a:xfrm>
            <a:off x="7931357" y="27974947"/>
            <a:ext cx="482758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lang="en-US" sz="32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40" name="TextBox 439"/>
          <p:cNvSpPr txBox="1"/>
          <p:nvPr/>
        </p:nvSpPr>
        <p:spPr>
          <a:xfrm>
            <a:off x="9824041" y="18752302"/>
            <a:ext cx="482758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lang="en-US" sz="32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41" name="TextBox 440"/>
          <p:cNvSpPr txBox="1"/>
          <p:nvPr/>
        </p:nvSpPr>
        <p:spPr>
          <a:xfrm>
            <a:off x="6147405" y="17757296"/>
            <a:ext cx="482758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lang="en-US" sz="32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42" name="TextBox 441"/>
          <p:cNvSpPr txBox="1"/>
          <p:nvPr/>
        </p:nvSpPr>
        <p:spPr>
          <a:xfrm>
            <a:off x="6149499" y="18865750"/>
            <a:ext cx="549617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endParaRPr lang="en-US" sz="3200" i="1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sp>
        <p:nvSpPr>
          <p:cNvPr id="443" name="TextBox 442"/>
          <p:cNvSpPr txBox="1"/>
          <p:nvPr/>
        </p:nvSpPr>
        <p:spPr>
          <a:xfrm>
            <a:off x="24727185" y="8983517"/>
            <a:ext cx="482758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lang="en-US" sz="32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24705563" y="9619742"/>
            <a:ext cx="549617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endParaRPr lang="en-US" sz="3200" i="1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grpSp>
        <p:nvGrpSpPr>
          <p:cNvPr id="471" name="Group 470"/>
          <p:cNvGrpSpPr/>
          <p:nvPr/>
        </p:nvGrpSpPr>
        <p:grpSpPr>
          <a:xfrm>
            <a:off x="22342704" y="10893736"/>
            <a:ext cx="1279508" cy="2177697"/>
            <a:chOff x="1643244" y="4564057"/>
            <a:chExt cx="1279508" cy="2177697"/>
          </a:xfrm>
          <a:effectLst/>
        </p:grpSpPr>
        <p:grpSp>
          <p:nvGrpSpPr>
            <p:cNvPr id="472" name="Group 471"/>
            <p:cNvGrpSpPr/>
            <p:nvPr/>
          </p:nvGrpSpPr>
          <p:grpSpPr>
            <a:xfrm>
              <a:off x="1736123" y="4564057"/>
              <a:ext cx="959150" cy="1534588"/>
              <a:chOff x="373550" y="3283382"/>
              <a:chExt cx="959150" cy="1534588"/>
            </a:xfrm>
          </p:grpSpPr>
          <p:pic>
            <p:nvPicPr>
              <p:cNvPr id="494" name="Picture 49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3550" y="3283382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495" name="Rectangle 494"/>
              <p:cNvSpPr/>
              <p:nvPr/>
            </p:nvSpPr>
            <p:spPr>
              <a:xfrm rot="20538414">
                <a:off x="434562" y="3804512"/>
                <a:ext cx="880994" cy="101345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</p:txBody>
          </p:sp>
          <p:sp>
            <p:nvSpPr>
              <p:cNvPr id="496" name="Rectangle 495"/>
              <p:cNvSpPr/>
              <p:nvPr/>
            </p:nvSpPr>
            <p:spPr>
              <a:xfrm rot="20538414">
                <a:off x="828212" y="3589243"/>
                <a:ext cx="281848" cy="222323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</p:txBody>
          </p:sp>
        </p:grpSp>
        <p:grpSp>
          <p:nvGrpSpPr>
            <p:cNvPr id="473" name="Group 472"/>
            <p:cNvGrpSpPr/>
            <p:nvPr/>
          </p:nvGrpSpPr>
          <p:grpSpPr>
            <a:xfrm>
              <a:off x="1736123" y="4832469"/>
              <a:ext cx="1186629" cy="1909285"/>
              <a:chOff x="166800" y="4578964"/>
              <a:chExt cx="1186629" cy="1909285"/>
            </a:xfrm>
          </p:grpSpPr>
          <p:pic>
            <p:nvPicPr>
              <p:cNvPr id="491" name="Picture 49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691" y="4578964"/>
                <a:ext cx="959150" cy="1452913"/>
              </a:xfrm>
              <a:prstGeom prst="rect">
                <a:avLst/>
              </a:prstGeom>
            </p:spPr>
          </p:pic>
          <p:sp>
            <p:nvSpPr>
              <p:cNvPr id="492" name="Rectangle 491"/>
              <p:cNvSpPr/>
              <p:nvPr/>
            </p:nvSpPr>
            <p:spPr>
              <a:xfrm>
                <a:off x="166800" y="5965029"/>
                <a:ext cx="118662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1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9 </a:t>
                </a:r>
                <a:r>
                  <a:rPr lang="en-US" sz="2800" i="1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sz="2800" baseline="-25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2</a:t>
                </a:r>
                <a:endParaRPr lang="en-US" sz="2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3" name="Rectangle 492"/>
              <p:cNvSpPr/>
              <p:nvPr/>
            </p:nvSpPr>
            <p:spPr>
              <a:xfrm>
                <a:off x="393809" y="4658276"/>
                <a:ext cx="3915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 smtClean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r</a:t>
                </a:r>
                <a:endParaRPr lang="en-US" sz="2800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74" name="Rectangle 473"/>
            <p:cNvSpPr/>
            <p:nvPr/>
          </p:nvSpPr>
          <p:spPr>
            <a:xfrm rot="20124597">
              <a:off x="2303459" y="5087462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 rot="20124597">
              <a:off x="2349375" y="496370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 rot="16690752">
              <a:off x="2084276" y="5017785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/>
            <p:cNvSpPr/>
            <p:nvPr/>
          </p:nvSpPr>
          <p:spPr>
            <a:xfrm rot="20124597">
              <a:off x="2579271" y="522728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/>
            <p:cNvSpPr/>
            <p:nvPr/>
          </p:nvSpPr>
          <p:spPr>
            <a:xfrm rot="20124597">
              <a:off x="2383239" y="508746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 rot="17758626">
              <a:off x="2419003" y="5225803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 rot="19563718">
              <a:off x="1643244" y="5488228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 rot="19563718">
              <a:off x="1748465" y="5629440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 rot="19563718">
              <a:off x="1735255" y="5517917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 rot="19563718">
              <a:off x="1982970" y="5090423"/>
              <a:ext cx="45719" cy="103655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 rot="19547400">
              <a:off x="2196087" y="4894757"/>
              <a:ext cx="119608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/>
            <p:cNvSpPr/>
            <p:nvPr/>
          </p:nvSpPr>
          <p:spPr>
            <a:xfrm rot="20165088">
              <a:off x="2208646" y="4900193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/>
            <p:cNvSpPr/>
            <p:nvPr/>
          </p:nvSpPr>
          <p:spPr>
            <a:xfrm rot="20165088">
              <a:off x="2024261" y="4805411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 rot="20165088">
              <a:off x="1920317" y="4828130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 rot="20165088">
              <a:off x="1920317" y="4904065"/>
              <a:ext cx="206520" cy="192136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 rot="20606050">
              <a:off x="1924369" y="4984141"/>
              <a:ext cx="110838" cy="22889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1983919" y="4840707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498" name="TextBox 497"/>
          <p:cNvSpPr txBox="1"/>
          <p:nvPr/>
        </p:nvSpPr>
        <p:spPr>
          <a:xfrm>
            <a:off x="21658106" y="14058837"/>
            <a:ext cx="101343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p =</a:t>
            </a:r>
            <a:endParaRPr lang="en-US" sz="3600" i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633" name="Group 632"/>
          <p:cNvGrpSpPr/>
          <p:nvPr/>
        </p:nvGrpSpPr>
        <p:grpSpPr>
          <a:xfrm>
            <a:off x="22681171" y="17801765"/>
            <a:ext cx="1186629" cy="1909285"/>
            <a:chOff x="166800" y="4578964"/>
            <a:chExt cx="1186629" cy="1909285"/>
          </a:xfrm>
          <a:effectLst/>
        </p:grpSpPr>
        <p:pic>
          <p:nvPicPr>
            <p:cNvPr id="634" name="Picture 63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35" name="Rectangle 634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36" name="Rectangle 635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25819817" y="17801765"/>
            <a:ext cx="1186629" cy="1909285"/>
            <a:chOff x="166800" y="4578964"/>
            <a:chExt cx="1186629" cy="1909285"/>
          </a:xfrm>
          <a:effectLst/>
        </p:grpSpPr>
        <p:pic>
          <p:nvPicPr>
            <p:cNvPr id="638" name="Picture 63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39" name="Rectangle 63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4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41" name="Group 640"/>
          <p:cNvGrpSpPr/>
          <p:nvPr/>
        </p:nvGrpSpPr>
        <p:grpSpPr>
          <a:xfrm>
            <a:off x="27389140" y="17801765"/>
            <a:ext cx="1186629" cy="1909285"/>
            <a:chOff x="166800" y="4578964"/>
            <a:chExt cx="1186629" cy="1909285"/>
          </a:xfrm>
          <a:effectLst/>
        </p:grpSpPr>
        <p:pic>
          <p:nvPicPr>
            <p:cNvPr id="642" name="Picture 64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43" name="Rectangle 642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6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28958463" y="17801765"/>
            <a:ext cx="1186629" cy="1909285"/>
            <a:chOff x="166800" y="4578964"/>
            <a:chExt cx="1186629" cy="1909285"/>
          </a:xfrm>
          <a:effectLst/>
        </p:grpSpPr>
        <p:pic>
          <p:nvPicPr>
            <p:cNvPr id="646" name="Picture 64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47" name="Rectangle 646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2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8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7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49" name="Group 648"/>
          <p:cNvGrpSpPr/>
          <p:nvPr/>
        </p:nvGrpSpPr>
        <p:grpSpPr>
          <a:xfrm>
            <a:off x="30527787" y="17801765"/>
            <a:ext cx="1186629" cy="1909285"/>
            <a:chOff x="166800" y="4578964"/>
            <a:chExt cx="1186629" cy="1909285"/>
          </a:xfrm>
          <a:effectLst/>
        </p:grpSpPr>
        <p:pic>
          <p:nvPicPr>
            <p:cNvPr id="650" name="Picture 64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51" name="Rectangle 650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 </a:t>
              </a:r>
              <a:r>
                <a:rPr lang="en-US" sz="2800" i="1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FF0000"/>
                  </a:solidFill>
                  <a:latin typeface="Times New Roman"/>
                  <a:cs typeface="Times New Roman"/>
                </a:rPr>
                <a:t>2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52" name="Rectangle 651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54" name="Rectangle 653"/>
          <p:cNvSpPr/>
          <p:nvPr/>
        </p:nvSpPr>
        <p:spPr>
          <a:xfrm>
            <a:off x="18258601" y="15880698"/>
            <a:ext cx="4869526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>
                <a:latin typeface="Times New Roman"/>
                <a:cs typeface="Times New Roman"/>
              </a:rPr>
              <a:t>1</a:t>
            </a:r>
            <a:r>
              <a:rPr lang="en-US" sz="3200" baseline="-25000" dirty="0" smtClean="0">
                <a:latin typeface="Times New Roman"/>
                <a:cs typeface="Times New Roman"/>
              </a:rPr>
              <a:t> </a:t>
            </a:r>
            <a:r>
              <a:rPr lang="en-US" sz="3200" i="1" dirty="0" smtClean="0">
                <a:latin typeface="Times New Roman"/>
                <a:cs typeface="Times New Roman"/>
              </a:rPr>
              <a:t>= a</a:t>
            </a:r>
            <a:r>
              <a:rPr lang="en-US" sz="3200" baseline="-25000" dirty="0" smtClean="0">
                <a:latin typeface="Times New Roman"/>
                <a:cs typeface="Times New Roman"/>
              </a:rPr>
              <a:t>1 </a:t>
            </a:r>
            <a:r>
              <a:rPr lang="en-US" sz="32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lang="en-US" sz="3200" baseline="-25000" dirty="0" smtClean="0">
                <a:latin typeface="Times New Roman"/>
                <a:cs typeface="Times New Roman"/>
              </a:rPr>
              <a:t>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3 </a:t>
            </a:r>
            <a:r>
              <a:rPr lang="en-US" sz="32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lang="en-US" sz="3200" baseline="-25000" dirty="0" smtClean="0">
                <a:latin typeface="Times New Roman"/>
                <a:cs typeface="Times New Roman"/>
              </a:rPr>
              <a:t>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5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6 </a:t>
            </a:r>
            <a:r>
              <a:rPr lang="en-US" sz="3200" i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7</a:t>
            </a:r>
            <a:r>
              <a:rPr lang="en-US" sz="3200" baseline="-25000" dirty="0" smtClean="0">
                <a:latin typeface="Times New Roman"/>
                <a:cs typeface="Times New Roman"/>
              </a:rPr>
              <a:t>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8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9</a:t>
            </a:r>
            <a:endParaRPr lang="en-US" sz="3200" dirty="0"/>
          </a:p>
        </p:txBody>
      </p:sp>
      <p:cxnSp>
        <p:nvCxnSpPr>
          <p:cNvPr id="656" name="Straight Arrow Connector 655"/>
          <p:cNvCxnSpPr/>
          <p:nvPr/>
        </p:nvCxnSpPr>
        <p:spPr bwMode="auto">
          <a:xfrm>
            <a:off x="24709454" y="16671117"/>
            <a:ext cx="869787" cy="77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658" name="Trapezoid 657"/>
          <p:cNvSpPr/>
          <p:nvPr/>
        </p:nvSpPr>
        <p:spPr bwMode="auto">
          <a:xfrm rot="5400000">
            <a:off x="23252248" y="15953092"/>
            <a:ext cx="1255364" cy="1630826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659" name="TextBox 658"/>
          <p:cNvSpPr txBox="1"/>
          <p:nvPr/>
        </p:nvSpPr>
        <p:spPr>
          <a:xfrm>
            <a:off x="23490214" y="16341550"/>
            <a:ext cx="105576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Rep</a:t>
            </a:r>
            <a:endParaRPr lang="en-US" sz="3600" i="1" dirty="0">
              <a:latin typeface="Times New Roman"/>
              <a:cs typeface="Times New Roman"/>
            </a:endParaRPr>
          </a:p>
        </p:txBody>
      </p:sp>
      <p:grpSp>
        <p:nvGrpSpPr>
          <p:cNvPr id="663" name="Group 662"/>
          <p:cNvGrpSpPr/>
          <p:nvPr/>
        </p:nvGrpSpPr>
        <p:grpSpPr>
          <a:xfrm>
            <a:off x="24250494" y="17533353"/>
            <a:ext cx="959150" cy="1534588"/>
            <a:chOff x="373550" y="3283382"/>
            <a:chExt cx="959150" cy="1534588"/>
          </a:xfrm>
          <a:effectLst/>
        </p:grpSpPr>
        <p:pic>
          <p:nvPicPr>
            <p:cNvPr id="664" name="Picture 66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550" y="3283382"/>
              <a:ext cx="959150" cy="1452913"/>
            </a:xfrm>
            <a:prstGeom prst="rect">
              <a:avLst/>
            </a:prstGeom>
          </p:spPr>
        </p:pic>
        <p:sp>
          <p:nvSpPr>
            <p:cNvPr id="665" name="Rectangle 664"/>
            <p:cNvSpPr/>
            <p:nvPr/>
          </p:nvSpPr>
          <p:spPr>
            <a:xfrm rot="20538414">
              <a:off x="434562" y="3804512"/>
              <a:ext cx="880994" cy="101345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666" name="Rectangle 665"/>
            <p:cNvSpPr/>
            <p:nvPr/>
          </p:nvSpPr>
          <p:spPr>
            <a:xfrm rot="20538414">
              <a:off x="828212" y="3589243"/>
              <a:ext cx="281848" cy="222323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</p:txBody>
        </p:sp>
      </p:grpSp>
      <p:grpSp>
        <p:nvGrpSpPr>
          <p:cNvPr id="667" name="Group 666"/>
          <p:cNvGrpSpPr/>
          <p:nvPr/>
        </p:nvGrpSpPr>
        <p:grpSpPr>
          <a:xfrm>
            <a:off x="24250494" y="17801765"/>
            <a:ext cx="1186629" cy="1909285"/>
            <a:chOff x="166800" y="4578964"/>
            <a:chExt cx="1186629" cy="1909285"/>
          </a:xfrm>
          <a:effectLst/>
        </p:grpSpPr>
        <p:pic>
          <p:nvPicPr>
            <p:cNvPr id="668" name="Picture 6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669" name="Rectangle 668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3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5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670" name="Rectangle 669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FFFF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71" name="Rectangle 670"/>
          <p:cNvSpPr/>
          <p:nvPr/>
        </p:nvSpPr>
        <p:spPr>
          <a:xfrm rot="20124597">
            <a:off x="24817830" y="18056758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Rectangle 671"/>
          <p:cNvSpPr/>
          <p:nvPr/>
        </p:nvSpPr>
        <p:spPr>
          <a:xfrm rot="20124597">
            <a:off x="24863746" y="17933004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Rectangle 672"/>
          <p:cNvSpPr/>
          <p:nvPr/>
        </p:nvSpPr>
        <p:spPr>
          <a:xfrm rot="16690752">
            <a:off x="24598647" y="17987081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Rectangle 673"/>
          <p:cNvSpPr/>
          <p:nvPr/>
        </p:nvSpPr>
        <p:spPr>
          <a:xfrm rot="20124597">
            <a:off x="25093642" y="18196584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Rectangle 674"/>
          <p:cNvSpPr/>
          <p:nvPr/>
        </p:nvSpPr>
        <p:spPr>
          <a:xfrm rot="20124597">
            <a:off x="24897610" y="18056757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Rectangle 675"/>
          <p:cNvSpPr/>
          <p:nvPr/>
        </p:nvSpPr>
        <p:spPr>
          <a:xfrm rot="17758626">
            <a:off x="24933374" y="18195099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Rectangle 676"/>
          <p:cNvSpPr/>
          <p:nvPr/>
        </p:nvSpPr>
        <p:spPr>
          <a:xfrm rot="19563718">
            <a:off x="24157615" y="18457524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Rectangle 677"/>
          <p:cNvSpPr/>
          <p:nvPr/>
        </p:nvSpPr>
        <p:spPr>
          <a:xfrm rot="19563718">
            <a:off x="24262836" y="18598736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Rectangle 678"/>
          <p:cNvSpPr/>
          <p:nvPr/>
        </p:nvSpPr>
        <p:spPr>
          <a:xfrm rot="19563718">
            <a:off x="24249626" y="18487213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Rectangle 679"/>
          <p:cNvSpPr/>
          <p:nvPr/>
        </p:nvSpPr>
        <p:spPr>
          <a:xfrm rot="19563718">
            <a:off x="24497341" y="18059719"/>
            <a:ext cx="45719" cy="10365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Rectangle 680"/>
          <p:cNvSpPr/>
          <p:nvPr/>
        </p:nvSpPr>
        <p:spPr>
          <a:xfrm rot="19547400">
            <a:off x="24710458" y="17864053"/>
            <a:ext cx="119608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Rectangle 681"/>
          <p:cNvSpPr/>
          <p:nvPr/>
        </p:nvSpPr>
        <p:spPr>
          <a:xfrm rot="20165088">
            <a:off x="24723017" y="17869489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Rectangle 682"/>
          <p:cNvSpPr/>
          <p:nvPr/>
        </p:nvSpPr>
        <p:spPr>
          <a:xfrm rot="20165088">
            <a:off x="24538632" y="17774707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Rectangle 683"/>
          <p:cNvSpPr/>
          <p:nvPr/>
        </p:nvSpPr>
        <p:spPr>
          <a:xfrm rot="20165088">
            <a:off x="24434688" y="17797426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 rot="20165088">
            <a:off x="24434688" y="17873361"/>
            <a:ext cx="206520" cy="19213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 rot="20606050">
            <a:off x="24438740" y="17953437"/>
            <a:ext cx="110838" cy="22889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7" name="Rectangle 686"/>
          <p:cNvSpPr/>
          <p:nvPr/>
        </p:nvSpPr>
        <p:spPr>
          <a:xfrm>
            <a:off x="24498290" y="17810003"/>
            <a:ext cx="391514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rgbClr val="0011B2"/>
                </a:solidFill>
                <a:latin typeface="Times New Roman"/>
                <a:cs typeface="Times New Roman"/>
              </a:rPr>
              <a:t>r</a:t>
            </a:r>
            <a:endParaRPr lang="en-US" sz="2800" dirty="0">
              <a:solidFill>
                <a:srgbClr val="0011B2"/>
              </a:solidFill>
            </a:endParaRPr>
          </a:p>
        </p:txBody>
      </p:sp>
      <p:sp>
        <p:nvSpPr>
          <p:cNvPr id="688" name="TextBox 687"/>
          <p:cNvSpPr txBox="1"/>
          <p:nvPr/>
        </p:nvSpPr>
        <p:spPr>
          <a:xfrm>
            <a:off x="20406093" y="16531966"/>
            <a:ext cx="549617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p</a:t>
            </a:r>
            <a:endParaRPr lang="en-US" sz="3200" i="1" dirty="0">
              <a:solidFill>
                <a:srgbClr val="008000"/>
              </a:solidFill>
              <a:latin typeface="Times New Roman"/>
              <a:cs typeface="Times New Roman"/>
            </a:endParaRPr>
          </a:p>
        </p:txBody>
      </p:sp>
      <p:sp>
        <p:nvSpPr>
          <p:cNvPr id="689" name="TextBox 688"/>
          <p:cNvSpPr txBox="1"/>
          <p:nvPr/>
        </p:nvSpPr>
        <p:spPr>
          <a:xfrm>
            <a:off x="24866580" y="16093526"/>
            <a:ext cx="482758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lang="en-US" sz="32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691" name="Rectangle 690"/>
          <p:cNvSpPr/>
          <p:nvPr/>
        </p:nvSpPr>
        <p:spPr>
          <a:xfrm>
            <a:off x="12444868" y="18127665"/>
            <a:ext cx="8733482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Times New Roman"/>
              </a:rPr>
              <a:t>1. Use the symbols of </a:t>
            </a:r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1 </a:t>
            </a:r>
            <a:r>
              <a:rPr lang="en-US" sz="3200" dirty="0" smtClean="0">
                <a:cs typeface="Times New Roman"/>
              </a:rPr>
              <a:t>to open at least one lock</a:t>
            </a:r>
          </a:p>
        </p:txBody>
      </p:sp>
      <p:cxnSp>
        <p:nvCxnSpPr>
          <p:cNvPr id="693" name="Straight Connector 692"/>
          <p:cNvCxnSpPr/>
          <p:nvPr/>
        </p:nvCxnSpPr>
        <p:spPr>
          <a:xfrm>
            <a:off x="12091265" y="15581303"/>
            <a:ext cx="19734933" cy="0"/>
          </a:xfrm>
          <a:prstGeom prst="line">
            <a:avLst/>
          </a:prstGeom>
          <a:ln w="222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/>
          <p:cNvCxnSpPr/>
          <p:nvPr/>
        </p:nvCxnSpPr>
        <p:spPr>
          <a:xfrm>
            <a:off x="12089649" y="8704188"/>
            <a:ext cx="19734933" cy="0"/>
          </a:xfrm>
          <a:prstGeom prst="line">
            <a:avLst/>
          </a:prstGeom>
          <a:ln w="222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/>
          <p:cNvCxnSpPr/>
          <p:nvPr/>
        </p:nvCxnSpPr>
        <p:spPr>
          <a:xfrm>
            <a:off x="12091265" y="19980893"/>
            <a:ext cx="19734933" cy="0"/>
          </a:xfrm>
          <a:prstGeom prst="line">
            <a:avLst/>
          </a:prstGeom>
          <a:ln w="222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" name="Rectangle 695"/>
          <p:cNvSpPr/>
          <p:nvPr/>
        </p:nvSpPr>
        <p:spPr>
          <a:xfrm>
            <a:off x="13272273" y="20154996"/>
            <a:ext cx="9290205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u="sng" dirty="0" smtClean="0">
                <a:cs typeface="Times New Roman"/>
              </a:rPr>
              <a:t>Error-tolerance</a:t>
            </a:r>
            <a:r>
              <a:rPr lang="en-US" sz="3200" dirty="0" smtClean="0">
                <a:cs typeface="Times New Roman"/>
              </a:rPr>
              <a:t>: as long as </a:t>
            </a:r>
            <a:br>
              <a:rPr lang="en-US" sz="3200" dirty="0" smtClean="0">
                <a:cs typeface="Times New Roman"/>
              </a:rPr>
            </a:br>
            <a:r>
              <a:rPr lang="en-US" sz="3200" dirty="0">
                <a:cs typeface="Times New Roman"/>
              </a:rPr>
              <a:t> </a:t>
            </a:r>
            <a:r>
              <a:rPr lang="en-US" sz="3200" dirty="0" smtClean="0">
                <a:cs typeface="Times New Roman"/>
              </a:rPr>
              <a:t>       at least one lock is ok</a:t>
            </a:r>
          </a:p>
        </p:txBody>
      </p:sp>
      <p:sp>
        <p:nvSpPr>
          <p:cNvPr id="697" name="Rectangle 696"/>
          <p:cNvSpPr/>
          <p:nvPr/>
        </p:nvSpPr>
        <p:spPr>
          <a:xfrm>
            <a:off x="21209000" y="20183676"/>
            <a:ext cx="10524408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u="sng" dirty="0" smtClean="0">
                <a:cs typeface="Times New Roman"/>
              </a:rPr>
              <a:t>Security</a:t>
            </a:r>
            <a:r>
              <a:rPr lang="en-US" sz="3200" dirty="0" smtClean="0">
                <a:cs typeface="Times New Roman"/>
              </a:rPr>
              <a:t>: each combination must have enough entropy</a:t>
            </a:r>
          </a:p>
        </p:txBody>
      </p:sp>
      <p:sp>
        <p:nvSpPr>
          <p:cNvPr id="698" name="Rectangle 697"/>
          <p:cNvSpPr/>
          <p:nvPr/>
        </p:nvSpPr>
        <p:spPr>
          <a:xfrm>
            <a:off x="21209000" y="20693704"/>
            <a:ext cx="10347828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Times New Roman"/>
              </a:rPr>
              <a:t> (as long as there is sufficient independence of symbols)</a:t>
            </a:r>
          </a:p>
        </p:txBody>
      </p:sp>
      <p:cxnSp>
        <p:nvCxnSpPr>
          <p:cNvPr id="701" name="Straight Arrow Connector 700"/>
          <p:cNvCxnSpPr>
            <a:stCxn id="702" idx="6"/>
          </p:cNvCxnSpPr>
          <p:nvPr/>
        </p:nvCxnSpPr>
        <p:spPr bwMode="auto">
          <a:xfrm flipV="1">
            <a:off x="18119777" y="16577920"/>
            <a:ext cx="4934329" cy="9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02" name="Oval 701"/>
          <p:cNvSpPr/>
          <p:nvPr/>
        </p:nvSpPr>
        <p:spPr bwMode="auto">
          <a:xfrm>
            <a:off x="17989888" y="1652384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03" name="Straight Arrow Connector 702"/>
          <p:cNvCxnSpPr/>
          <p:nvPr/>
        </p:nvCxnSpPr>
        <p:spPr bwMode="auto">
          <a:xfrm flipV="1">
            <a:off x="18140564" y="17106808"/>
            <a:ext cx="4934329" cy="99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704" name="Round Same Side Corner Rectangle 703"/>
          <p:cNvSpPr/>
          <p:nvPr/>
        </p:nvSpPr>
        <p:spPr>
          <a:xfrm rot="10800000">
            <a:off x="12089639" y="22085974"/>
            <a:ext cx="19734933" cy="10375223"/>
          </a:xfrm>
          <a:prstGeom prst="round2SameRect">
            <a:avLst>
              <a:gd name="adj1" fmla="val 3399"/>
              <a:gd name="adj2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ounded Rectangle 704"/>
          <p:cNvSpPr/>
          <p:nvPr/>
        </p:nvSpPr>
        <p:spPr>
          <a:xfrm>
            <a:off x="12089644" y="21648317"/>
            <a:ext cx="19734933" cy="931035"/>
          </a:xfrm>
          <a:prstGeom prst="roundRect">
            <a:avLst/>
          </a:prstGeom>
          <a:solidFill>
            <a:srgbClr val="2B51FF"/>
          </a:solidFill>
          <a:ln>
            <a:solidFill>
              <a:srgbClr val="2B51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cap="small" dirty="0" smtClean="0">
                <a:solidFill>
                  <a:schemeClr val="bg1"/>
                </a:solidFill>
                <a:latin typeface="Arial" charset="0"/>
              </a:rPr>
              <a:t>How to Implement Combination Locks</a:t>
            </a:r>
            <a:endParaRPr lang="en-US" sz="4800" b="1" cap="small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707" name="Picture 7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1857" y="21450986"/>
            <a:ext cx="959150" cy="1452913"/>
          </a:xfrm>
          <a:prstGeom prst="rect">
            <a:avLst/>
          </a:prstGeom>
        </p:spPr>
      </p:pic>
      <p:grpSp>
        <p:nvGrpSpPr>
          <p:cNvPr id="710" name="Group 709"/>
          <p:cNvGrpSpPr/>
          <p:nvPr/>
        </p:nvGrpSpPr>
        <p:grpSpPr>
          <a:xfrm>
            <a:off x="13412697" y="23379637"/>
            <a:ext cx="1186629" cy="1909285"/>
            <a:chOff x="166800" y="4578964"/>
            <a:chExt cx="1186629" cy="1909285"/>
          </a:xfrm>
          <a:effectLst/>
        </p:grpSpPr>
        <p:pic>
          <p:nvPicPr>
            <p:cNvPr id="711" name="Picture 7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6691" y="4578964"/>
              <a:ext cx="959150" cy="1452913"/>
            </a:xfrm>
            <a:prstGeom prst="rect">
              <a:avLst/>
            </a:prstGeom>
          </p:spPr>
        </p:pic>
        <p:sp>
          <p:nvSpPr>
            <p:cNvPr id="712" name="Rectangle 711"/>
            <p:cNvSpPr/>
            <p:nvPr/>
          </p:nvSpPr>
          <p:spPr>
            <a:xfrm>
              <a:off x="166800" y="5965029"/>
              <a:ext cx="1186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1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9 </a:t>
              </a:r>
              <a:r>
                <a:rPr lang="en-US" sz="2800" i="1" dirty="0" smtClean="0">
                  <a:latin typeface="Times New Roman"/>
                  <a:cs typeface="Times New Roman"/>
                </a:rPr>
                <a:t>a</a:t>
              </a:r>
              <a:r>
                <a:rPr lang="en-US" sz="2800" baseline="-25000" dirty="0" smtClean="0">
                  <a:latin typeface="Times New Roman"/>
                  <a:cs typeface="Times New Roman"/>
                </a:rPr>
                <a:t>2</a:t>
              </a:r>
              <a:endParaRPr lang="en-US" sz="2800" dirty="0"/>
            </a:p>
          </p:txBody>
        </p:sp>
        <p:sp>
          <p:nvSpPr>
            <p:cNvPr id="713" name="Rectangle 712"/>
            <p:cNvSpPr/>
            <p:nvPr/>
          </p:nvSpPr>
          <p:spPr>
            <a:xfrm>
              <a:off x="393809" y="4658276"/>
              <a:ext cx="391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i="1" dirty="0" smtClean="0">
                  <a:solidFill>
                    <a:srgbClr val="0000FF"/>
                  </a:solidFill>
                  <a:latin typeface="Times New Roman"/>
                  <a:cs typeface="Times New Roman"/>
                </a:rPr>
                <a:t>r</a:t>
              </a:r>
              <a:endParaRPr lang="en-US" sz="2800" dirty="0">
                <a:solidFill>
                  <a:srgbClr val="0000FF"/>
                </a:solidFill>
              </a:endParaRPr>
            </a:p>
          </p:txBody>
        </p:sp>
      </p:grpSp>
      <p:sp>
        <p:nvSpPr>
          <p:cNvPr id="714" name="Rectangle 713"/>
          <p:cNvSpPr/>
          <p:nvPr/>
        </p:nvSpPr>
        <p:spPr>
          <a:xfrm>
            <a:off x="14750140" y="23775888"/>
            <a:ext cx="6581617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= </a:t>
            </a:r>
            <a:r>
              <a:rPr lang="en-US" sz="3200" i="1" dirty="0" err="1" smtClean="0">
                <a:latin typeface="Times New Roman"/>
                <a:cs typeface="Times New Roman"/>
              </a:rPr>
              <a:t>Salted_Hash</a:t>
            </a:r>
            <a:r>
              <a:rPr lang="en-US" sz="3200" dirty="0" smtClean="0">
                <a:latin typeface="Times New Roman"/>
                <a:cs typeface="Times New Roman"/>
              </a:rPr>
              <a:t>(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1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9 </a:t>
            </a:r>
            <a:r>
              <a:rPr lang="en-US" sz="3200" i="1" dirty="0" smtClean="0">
                <a:latin typeface="Times New Roman"/>
                <a:cs typeface="Times New Roman"/>
              </a:rPr>
              <a:t>a</a:t>
            </a:r>
            <a:r>
              <a:rPr lang="en-US" sz="3200" baseline="-25000" dirty="0" smtClean="0">
                <a:latin typeface="Times New Roman"/>
                <a:cs typeface="Times New Roman"/>
              </a:rPr>
              <a:t>2</a:t>
            </a:r>
            <a:r>
              <a:rPr lang="en-US" sz="3200" dirty="0" smtClean="0">
                <a:latin typeface="Times New Roman"/>
                <a:cs typeface="Times New Roman"/>
              </a:rPr>
              <a:t>) </a:t>
            </a:r>
            <a:r>
              <a:rPr lang="en-US" sz="3200" dirty="0" smtClean="0">
                <a:sym typeface="Symbol"/>
              </a:rPr>
              <a:t> </a:t>
            </a:r>
            <a:r>
              <a:rPr lang="en-US" sz="3200" dirty="0" smtClean="0">
                <a:latin typeface="Times New Roman"/>
                <a:cs typeface="Times New Roman"/>
                <a:sym typeface="Symbol"/>
              </a:rPr>
              <a:t>(</a:t>
            </a:r>
            <a:r>
              <a:rPr lang="en-US" sz="3200" i="1" dirty="0" smtClean="0">
                <a:latin typeface="Times New Roman"/>
                <a:cs typeface="Times New Roman"/>
                <a:sym typeface="Symbol"/>
              </a:rPr>
              <a:t>r || </a:t>
            </a:r>
            <a:r>
              <a:rPr lang="en-US" sz="3200" dirty="0" smtClean="0">
                <a:latin typeface="Times New Roman"/>
                <a:cs typeface="Times New Roman"/>
                <a:sym typeface="Symbol"/>
              </a:rPr>
              <a:t>0…0)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715" name="Rectangle 714"/>
          <p:cNvSpPr/>
          <p:nvPr/>
        </p:nvSpPr>
        <p:spPr>
          <a:xfrm>
            <a:off x="22803933" y="23738074"/>
            <a:ext cx="8977628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 smtClean="0">
                <a:cs typeface="Times New Roman"/>
              </a:rPr>
              <a:t>Secure if hash is random (“random oracle” model)</a:t>
            </a:r>
          </a:p>
        </p:txBody>
      </p:sp>
      <p:sp>
        <p:nvSpPr>
          <p:cNvPr id="716" name="Rectangle 715"/>
          <p:cNvSpPr/>
          <p:nvPr/>
        </p:nvSpPr>
        <p:spPr>
          <a:xfrm>
            <a:off x="18654853" y="25565856"/>
            <a:ext cx="7178522" cy="76944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4400" u="sng" dirty="0" smtClean="0">
                <a:cs typeface="Times New Roman"/>
              </a:rPr>
              <a:t>More Generally</a:t>
            </a:r>
          </a:p>
        </p:txBody>
      </p:sp>
      <p:cxnSp>
        <p:nvCxnSpPr>
          <p:cNvPr id="717" name="Straight Connector 716"/>
          <p:cNvCxnSpPr/>
          <p:nvPr/>
        </p:nvCxnSpPr>
        <p:spPr>
          <a:xfrm>
            <a:off x="12089649" y="25481342"/>
            <a:ext cx="19734933" cy="0"/>
          </a:xfrm>
          <a:prstGeom prst="line">
            <a:avLst/>
          </a:prstGeom>
          <a:ln w="22225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8" name="Rectangle 717"/>
          <p:cNvSpPr/>
          <p:nvPr/>
        </p:nvSpPr>
        <p:spPr>
          <a:xfrm>
            <a:off x="18654853" y="22622491"/>
            <a:ext cx="7178522" cy="76944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4400" u="sng" dirty="0" smtClean="0">
                <a:cs typeface="Times New Roman"/>
              </a:rPr>
              <a:t>Simple Implementation:</a:t>
            </a:r>
          </a:p>
        </p:txBody>
      </p:sp>
      <p:sp>
        <p:nvSpPr>
          <p:cNvPr id="720" name="Content Placeholder 2"/>
          <p:cNvSpPr txBox="1">
            <a:spLocks/>
          </p:cNvSpPr>
          <p:nvPr/>
        </p:nvSpPr>
        <p:spPr>
          <a:xfrm>
            <a:off x="12569235" y="28228808"/>
            <a:ext cx="20267778" cy="4478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Obfuscate the program! (obfuscation = preserve functionality, hide the program)</a:t>
            </a:r>
          </a:p>
          <a:p>
            <a:pPr lvl="1"/>
            <a:r>
              <a:rPr lang="en-US" sz="3200" dirty="0" smtClean="0"/>
              <a:t>Obfuscating this specific program gives a  “digital locker”: </a:t>
            </a:r>
            <a:br>
              <a:rPr lang="en-US" sz="3200" dirty="0" smtClean="0"/>
            </a:br>
            <a:r>
              <a:rPr lang="en-US" sz="3200" dirty="0" smtClean="0"/>
              <a:t>encryption of </a:t>
            </a:r>
            <a:r>
              <a:rPr lang="en-US" sz="3200" i="1" dirty="0" smtClean="0">
                <a:latin typeface="Times New Roman"/>
                <a:cs typeface="Times New Roman"/>
              </a:rPr>
              <a:t>r</a:t>
            </a:r>
            <a:r>
              <a:rPr lang="en-US" sz="3200" dirty="0" smtClean="0"/>
              <a:t> that is secure even multiple times with correlated and weak keys</a:t>
            </a:r>
            <a:br>
              <a:rPr lang="en-US" sz="3200" dirty="0" smtClean="0"/>
            </a:br>
            <a:r>
              <a:rPr lang="en-US" sz="3200" dirty="0" smtClean="0"/>
              <a:t>[Canetti </a:t>
            </a:r>
            <a:r>
              <a:rPr lang="en-US" sz="3200" dirty="0" err="1" smtClean="0"/>
              <a:t>Kalai</a:t>
            </a:r>
            <a:r>
              <a:rPr lang="en-US" sz="3200" dirty="0" smtClean="0"/>
              <a:t> </a:t>
            </a:r>
            <a:r>
              <a:rPr lang="en-US" sz="3200" dirty="0" err="1" smtClean="0"/>
              <a:t>Varia</a:t>
            </a:r>
            <a:r>
              <a:rPr lang="en-US" sz="3200" dirty="0" smtClean="0"/>
              <a:t> </a:t>
            </a:r>
            <a:r>
              <a:rPr lang="en-US" sz="3200" dirty="0" err="1" smtClean="0"/>
              <a:t>Wichs</a:t>
            </a:r>
            <a:r>
              <a:rPr lang="en-US" sz="3200" dirty="0" smtClean="0"/>
              <a:t> 10]</a:t>
            </a:r>
          </a:p>
          <a:p>
            <a:pPr lvl="1"/>
            <a:r>
              <a:rPr lang="en-US" sz="3200" dirty="0"/>
              <a:t>For this specific program</a:t>
            </a:r>
            <a:r>
              <a:rPr lang="en-US" sz="3200" dirty="0" smtClean="0"/>
              <a:t>: obfuscation is practical</a:t>
            </a:r>
            <a:r>
              <a:rPr lang="en-US" sz="3200" dirty="0"/>
              <a:t> </a:t>
            </a:r>
            <a:r>
              <a:rPr lang="en-US" sz="3200" dirty="0" smtClean="0"/>
              <a:t>(based on random oracle </a:t>
            </a:r>
            <a:r>
              <a:rPr lang="en-US" sz="3200" dirty="0"/>
              <a:t>or </a:t>
            </a:r>
            <a:r>
              <a:rPr lang="en-US" sz="3200" dirty="0" smtClean="0"/>
              <a:t>discrete logarithm)</a:t>
            </a:r>
            <a:br>
              <a:rPr lang="en-US" sz="3200" dirty="0" smtClean="0"/>
            </a:br>
            <a:r>
              <a:rPr lang="en-US" sz="3200" dirty="0" smtClean="0"/>
              <a:t> [</a:t>
            </a:r>
            <a:r>
              <a:rPr lang="en-US" sz="3200" dirty="0"/>
              <a:t>Canetti </a:t>
            </a:r>
            <a:r>
              <a:rPr lang="en-US" sz="3200" dirty="0" err="1"/>
              <a:t>Dakdouk</a:t>
            </a:r>
            <a:r>
              <a:rPr lang="en-US" sz="3200" dirty="0"/>
              <a:t> 08], [</a:t>
            </a:r>
            <a:r>
              <a:rPr lang="en-US" sz="3200" dirty="0" err="1"/>
              <a:t>Bitansky</a:t>
            </a:r>
            <a:r>
              <a:rPr lang="en-US" sz="3200" dirty="0"/>
              <a:t> Canetti 10]</a:t>
            </a:r>
          </a:p>
          <a:p>
            <a:pPr lvl="1"/>
            <a:r>
              <a:rPr lang="en-US" sz="3200" dirty="0" smtClean="0"/>
              <a:t>Obfuscated program hides </a:t>
            </a:r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lang="en-US" sz="3200" dirty="0" smtClean="0"/>
              <a:t> as long as the input can’t be exhaustively searched (</a:t>
            </a:r>
            <a:r>
              <a:rPr lang="en-US" sz="3200" dirty="0" err="1" smtClean="0"/>
              <a:t>superlogarithmic</a:t>
            </a:r>
            <a:r>
              <a:rPr lang="en-US" sz="3200" dirty="0" smtClean="0"/>
              <a:t> entropy)</a:t>
            </a:r>
          </a:p>
          <a:p>
            <a:pPr lvl="1"/>
            <a:endParaRPr lang="en-US" sz="3200" dirty="0"/>
          </a:p>
        </p:txBody>
      </p:sp>
      <p:sp>
        <p:nvSpPr>
          <p:cNvPr id="721" name="Content Placeholder 2"/>
          <p:cNvSpPr txBox="1">
            <a:spLocks/>
          </p:cNvSpPr>
          <p:nvPr/>
        </p:nvSpPr>
        <p:spPr>
          <a:xfrm>
            <a:off x="16456983" y="26956870"/>
            <a:ext cx="5509761" cy="930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lock </a:t>
            </a:r>
            <a:r>
              <a:rPr lang="en-US" dirty="0" smtClean="0"/>
              <a:t>is simply this program:</a:t>
            </a:r>
            <a:endParaRPr lang="en-US" dirty="0"/>
          </a:p>
        </p:txBody>
      </p:sp>
      <p:sp>
        <p:nvSpPr>
          <p:cNvPr id="722" name="Content Placeholder 2"/>
          <p:cNvSpPr txBox="1">
            <a:spLocks/>
          </p:cNvSpPr>
          <p:nvPr/>
        </p:nvSpPr>
        <p:spPr>
          <a:xfrm>
            <a:off x="22693641" y="26683145"/>
            <a:ext cx="5328212" cy="13178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3200" dirty="0" smtClean="0"/>
              <a:t>If </a:t>
            </a:r>
            <a:r>
              <a:rPr lang="en-US" sz="3200" dirty="0"/>
              <a:t>input = </a:t>
            </a:r>
            <a:r>
              <a:rPr lang="en-US" sz="3200" i="1" dirty="0">
                <a:latin typeface="Times New Roman"/>
                <a:cs typeface="Times New Roman"/>
              </a:rPr>
              <a:t>a</a:t>
            </a:r>
            <a:r>
              <a:rPr lang="en-US" sz="3200" baseline="-25000" dirty="0">
                <a:latin typeface="Times New Roman"/>
                <a:cs typeface="Times New Roman"/>
              </a:rPr>
              <a:t>1 </a:t>
            </a:r>
            <a:r>
              <a:rPr lang="en-US" sz="3200" i="1" dirty="0">
                <a:latin typeface="Times New Roman"/>
                <a:cs typeface="Times New Roman"/>
              </a:rPr>
              <a:t>a</a:t>
            </a:r>
            <a:r>
              <a:rPr lang="en-US" sz="3200" baseline="-25000" dirty="0">
                <a:latin typeface="Times New Roman"/>
                <a:cs typeface="Times New Roman"/>
              </a:rPr>
              <a:t>9 </a:t>
            </a:r>
            <a:r>
              <a:rPr lang="en-US" sz="3200" i="1" dirty="0">
                <a:latin typeface="Times New Roman"/>
                <a:cs typeface="Times New Roman"/>
              </a:rPr>
              <a:t>a</a:t>
            </a:r>
            <a:r>
              <a:rPr lang="en-US" sz="3200" baseline="-25000" dirty="0">
                <a:latin typeface="Times New Roman"/>
                <a:cs typeface="Times New Roman"/>
              </a:rPr>
              <a:t>2</a:t>
            </a:r>
            <a:r>
              <a:rPr lang="en-US" sz="3200" dirty="0"/>
              <a:t>, output </a:t>
            </a:r>
            <a:r>
              <a:rPr lang="en-US" sz="3200" i="1" dirty="0">
                <a:latin typeface="Times New Roman"/>
                <a:cs typeface="Times New Roman"/>
              </a:rPr>
              <a:t>r</a:t>
            </a:r>
          </a:p>
          <a:p>
            <a:pPr marL="457200" lvl="1" indent="0">
              <a:buNone/>
            </a:pPr>
            <a:r>
              <a:rPr lang="en-US" sz="3200" dirty="0"/>
              <a:t>Else output </a:t>
            </a:r>
            <a:r>
              <a:rPr lang="en-US" sz="3200" dirty="0">
                <a:sym typeface="Symbol"/>
              </a:rPr>
              <a:t></a:t>
            </a:r>
            <a:r>
              <a:rPr lang="en-US" sz="3200" dirty="0"/>
              <a:t> </a:t>
            </a:r>
          </a:p>
        </p:txBody>
      </p:sp>
      <p:sp>
        <p:nvSpPr>
          <p:cNvPr id="723" name="Round Same Side Corner Rectangle 722"/>
          <p:cNvSpPr/>
          <p:nvPr/>
        </p:nvSpPr>
        <p:spPr>
          <a:xfrm rot="10800000">
            <a:off x="32194881" y="6088866"/>
            <a:ext cx="11277599" cy="9711069"/>
          </a:xfrm>
          <a:prstGeom prst="round2SameRect">
            <a:avLst>
              <a:gd name="adj1" fmla="val 3399"/>
              <a:gd name="adj2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ounded Rectangle 723"/>
          <p:cNvSpPr/>
          <p:nvPr/>
        </p:nvSpPr>
        <p:spPr>
          <a:xfrm>
            <a:off x="32194889" y="5743290"/>
            <a:ext cx="11277600" cy="1051560"/>
          </a:xfrm>
          <a:prstGeom prst="roundRect">
            <a:avLst/>
          </a:prstGeom>
          <a:solidFill>
            <a:srgbClr val="2B51FF"/>
          </a:solidFill>
          <a:ln>
            <a:solidFill>
              <a:srgbClr val="2B51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cap="small" dirty="0" smtClean="0">
                <a:solidFill>
                  <a:schemeClr val="bg1"/>
                </a:solidFill>
                <a:latin typeface="Arial" charset="0"/>
              </a:rPr>
              <a:t>New Feature: Reusability</a:t>
            </a:r>
            <a:endParaRPr lang="en-US" sz="4800" b="1" cap="small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52" name="Straight Arrow Connector 351"/>
          <p:cNvCxnSpPr/>
          <p:nvPr/>
        </p:nvCxnSpPr>
        <p:spPr bwMode="auto">
          <a:xfrm flipV="1">
            <a:off x="34733838" y="8893249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3" name="Straight Arrow Connector 352"/>
          <p:cNvCxnSpPr/>
          <p:nvPr/>
        </p:nvCxnSpPr>
        <p:spPr bwMode="auto">
          <a:xfrm>
            <a:off x="36861749" y="8593887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54" name="Straight Arrow Connector 353"/>
          <p:cNvCxnSpPr/>
          <p:nvPr/>
        </p:nvCxnSpPr>
        <p:spPr bwMode="auto">
          <a:xfrm>
            <a:off x="36861748" y="9267006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55" name="TextBox 354"/>
          <p:cNvSpPr txBox="1"/>
          <p:nvPr/>
        </p:nvSpPr>
        <p:spPr>
          <a:xfrm>
            <a:off x="34802685" y="8300603"/>
            <a:ext cx="647533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0</a:t>
            </a:r>
            <a:endParaRPr lang="en-US" sz="3200" baseline="-25000" dirty="0">
              <a:latin typeface="Times New Roman"/>
              <a:cs typeface="Times New Roman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37488374" y="8100247"/>
            <a:ext cx="4827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lang="en-US" sz="32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7430030" y="8689297"/>
            <a:ext cx="5496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008040"/>
                </a:solidFill>
                <a:latin typeface="Times New Roman"/>
                <a:cs typeface="Times New Roman"/>
              </a:rPr>
              <a:t>p</a:t>
            </a:r>
            <a:endParaRPr lang="en-US" sz="3200" i="1" dirty="0">
              <a:solidFill>
                <a:srgbClr val="008040"/>
              </a:solidFill>
              <a:latin typeface="Times New Roman"/>
              <a:cs typeface="Times New Roman"/>
            </a:endParaRPr>
          </a:p>
        </p:txBody>
      </p:sp>
      <p:sp>
        <p:nvSpPr>
          <p:cNvPr id="358" name="Oval 357"/>
          <p:cNvSpPr/>
          <p:nvPr/>
        </p:nvSpPr>
        <p:spPr bwMode="auto">
          <a:xfrm>
            <a:off x="34603949" y="884084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9" name="Trapezoid 358"/>
          <p:cNvSpPr/>
          <p:nvPr/>
        </p:nvSpPr>
        <p:spPr bwMode="auto">
          <a:xfrm rot="5400000">
            <a:off x="35689418" y="8262029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35836137" y="8631639"/>
            <a:ext cx="10067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Gen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cxnSp>
        <p:nvCxnSpPr>
          <p:cNvPr id="363" name="Straight Arrow Connector 362"/>
          <p:cNvCxnSpPr/>
          <p:nvPr/>
        </p:nvCxnSpPr>
        <p:spPr bwMode="auto">
          <a:xfrm flipV="1">
            <a:off x="34733839" y="10341910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64" name="Straight Arrow Connector 363"/>
          <p:cNvCxnSpPr/>
          <p:nvPr/>
        </p:nvCxnSpPr>
        <p:spPr bwMode="auto">
          <a:xfrm>
            <a:off x="36861750" y="10042548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65" name="Straight Arrow Connector 364"/>
          <p:cNvCxnSpPr/>
          <p:nvPr/>
        </p:nvCxnSpPr>
        <p:spPr bwMode="auto">
          <a:xfrm>
            <a:off x="36861749" y="10715667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66" name="TextBox 365"/>
          <p:cNvSpPr txBox="1"/>
          <p:nvPr/>
        </p:nvSpPr>
        <p:spPr>
          <a:xfrm>
            <a:off x="34802686" y="9749264"/>
            <a:ext cx="749992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>
                <a:latin typeface="Times New Roman"/>
                <a:cs typeface="Times New Roman"/>
              </a:rPr>
              <a:t>0</a:t>
            </a:r>
            <a:r>
              <a:rPr lang="en-US" sz="3200" i="1" dirty="0" smtClean="0">
                <a:latin typeface="Times New Roman"/>
                <a:cs typeface="Times New Roman"/>
              </a:rPr>
              <a:t>'</a:t>
            </a:r>
            <a:endParaRPr lang="en-US" sz="3200" baseline="-25000" dirty="0">
              <a:latin typeface="Times New Roman"/>
              <a:cs typeface="Times New Roman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37488375" y="9568150"/>
            <a:ext cx="5705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r'</a:t>
            </a:r>
            <a:endParaRPr lang="en-US" sz="32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37386149" y="10137958"/>
            <a:ext cx="6373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008040"/>
                </a:solidFill>
                <a:latin typeface="Times New Roman"/>
                <a:cs typeface="Times New Roman"/>
              </a:rPr>
              <a:t>p'</a:t>
            </a:r>
            <a:endParaRPr lang="en-US" sz="3200" i="1" dirty="0">
              <a:solidFill>
                <a:srgbClr val="008040"/>
              </a:solidFill>
              <a:latin typeface="Times New Roman"/>
              <a:cs typeface="Times New Roman"/>
            </a:endParaRPr>
          </a:p>
        </p:txBody>
      </p:sp>
      <p:sp>
        <p:nvSpPr>
          <p:cNvPr id="369" name="Oval 368"/>
          <p:cNvSpPr/>
          <p:nvPr/>
        </p:nvSpPr>
        <p:spPr bwMode="auto">
          <a:xfrm>
            <a:off x="34603950" y="102895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0" name="Trapezoid 369"/>
          <p:cNvSpPr/>
          <p:nvPr/>
        </p:nvSpPr>
        <p:spPr bwMode="auto">
          <a:xfrm rot="5400000">
            <a:off x="35689419" y="9710690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35836138" y="10080300"/>
            <a:ext cx="10067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Gen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cxnSp>
        <p:nvCxnSpPr>
          <p:cNvPr id="373" name="Straight Arrow Connector 372"/>
          <p:cNvCxnSpPr/>
          <p:nvPr/>
        </p:nvCxnSpPr>
        <p:spPr bwMode="auto">
          <a:xfrm flipV="1">
            <a:off x="34733840" y="11836477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4" name="Straight Arrow Connector 373"/>
          <p:cNvCxnSpPr/>
          <p:nvPr/>
        </p:nvCxnSpPr>
        <p:spPr bwMode="auto">
          <a:xfrm>
            <a:off x="36861751" y="11537115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375" name="Straight Arrow Connector 374"/>
          <p:cNvCxnSpPr/>
          <p:nvPr/>
        </p:nvCxnSpPr>
        <p:spPr bwMode="auto">
          <a:xfrm>
            <a:off x="36861750" y="12210234"/>
            <a:ext cx="1648424" cy="14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376" name="TextBox 375"/>
          <p:cNvSpPr txBox="1"/>
          <p:nvPr/>
        </p:nvSpPr>
        <p:spPr>
          <a:xfrm>
            <a:off x="34802687" y="11243831"/>
            <a:ext cx="839760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>
                <a:latin typeface="Times New Roman"/>
                <a:cs typeface="Times New Roman"/>
              </a:rPr>
              <a:t>0</a:t>
            </a:r>
            <a:r>
              <a:rPr lang="en-US" sz="3200" i="1" dirty="0" smtClean="0">
                <a:latin typeface="Times New Roman"/>
                <a:cs typeface="Times New Roman"/>
              </a:rPr>
              <a:t>''</a:t>
            </a:r>
            <a:endParaRPr lang="en-US" sz="3200" baseline="-25000" dirty="0">
              <a:latin typeface="Times New Roman"/>
              <a:cs typeface="Times New Roman"/>
            </a:endParaRPr>
          </a:p>
        </p:txBody>
      </p:sp>
      <p:sp>
        <p:nvSpPr>
          <p:cNvPr id="377" name="TextBox 376"/>
          <p:cNvSpPr txBox="1"/>
          <p:nvPr/>
        </p:nvSpPr>
        <p:spPr>
          <a:xfrm>
            <a:off x="37495975" y="11029293"/>
            <a:ext cx="65828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r''</a:t>
            </a:r>
            <a:endParaRPr lang="en-US" sz="32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37419236" y="11632525"/>
            <a:ext cx="7251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008040"/>
                </a:solidFill>
                <a:latin typeface="Times New Roman"/>
                <a:cs typeface="Times New Roman"/>
              </a:rPr>
              <a:t>p''</a:t>
            </a:r>
            <a:endParaRPr lang="en-US" sz="3200" i="1" dirty="0">
              <a:solidFill>
                <a:srgbClr val="008040"/>
              </a:solidFill>
              <a:latin typeface="Times New Roman"/>
              <a:cs typeface="Times New Roman"/>
            </a:endParaRPr>
          </a:p>
        </p:txBody>
      </p:sp>
      <p:sp>
        <p:nvSpPr>
          <p:cNvPr id="379" name="Oval 378"/>
          <p:cNvSpPr/>
          <p:nvPr/>
        </p:nvSpPr>
        <p:spPr bwMode="auto">
          <a:xfrm>
            <a:off x="34603951" y="11784070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0" name="Trapezoid 379"/>
          <p:cNvSpPr/>
          <p:nvPr/>
        </p:nvSpPr>
        <p:spPr bwMode="auto">
          <a:xfrm rot="5400000">
            <a:off x="35689420" y="11205257"/>
            <a:ext cx="1042058" cy="1302602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35836139" y="11574867"/>
            <a:ext cx="10067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Times New Roman"/>
                <a:cs typeface="Times New Roman"/>
              </a:rPr>
              <a:t>Gen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382" name="Line Callout 1 381"/>
          <p:cNvSpPr/>
          <p:nvPr/>
        </p:nvSpPr>
        <p:spPr>
          <a:xfrm>
            <a:off x="39124506" y="8930250"/>
            <a:ext cx="3316611" cy="1429190"/>
          </a:xfrm>
          <a:prstGeom prst="borderCallout1">
            <a:avLst>
              <a:gd name="adj1" fmla="val 29996"/>
              <a:gd name="adj2" fmla="val -1281"/>
              <a:gd name="adj3" fmla="val 67801"/>
              <a:gd name="adj4" fmla="val -37248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11B2"/>
                </a:solidFill>
              </a:rPr>
              <a:t>Secret even given</a:t>
            </a:r>
          </a:p>
          <a:p>
            <a:pPr algn="ctr"/>
            <a:r>
              <a:rPr lang="en-US" sz="3200" i="1" dirty="0" smtClean="0">
                <a:solidFill>
                  <a:srgbClr val="0011B2"/>
                </a:solidFill>
                <a:latin typeface="Times New Roman"/>
                <a:cs typeface="Times New Roman"/>
              </a:rPr>
              <a:t>p</a:t>
            </a:r>
            <a:r>
              <a:rPr lang="en-US" sz="3200" dirty="0" smtClean="0">
                <a:solidFill>
                  <a:srgbClr val="0011B2"/>
                </a:solidFill>
                <a:latin typeface="Times New Roman"/>
                <a:cs typeface="Times New Roman"/>
              </a:rPr>
              <a:t>, </a:t>
            </a:r>
            <a:r>
              <a:rPr lang="en-US" sz="3200" i="1" dirty="0" err="1" smtClean="0">
                <a:solidFill>
                  <a:srgbClr val="0011B2"/>
                </a:solidFill>
                <a:latin typeface="Times New Roman"/>
                <a:cs typeface="Times New Roman"/>
              </a:rPr>
              <a:t>p’</a:t>
            </a:r>
            <a:r>
              <a:rPr lang="en-US" sz="3200" dirty="0" err="1" smtClean="0">
                <a:solidFill>
                  <a:srgbClr val="0011B2"/>
                </a:solidFill>
                <a:latin typeface="Times New Roman"/>
                <a:cs typeface="Times New Roman"/>
              </a:rPr>
              <a:t>,</a:t>
            </a:r>
            <a:r>
              <a:rPr lang="en-US" sz="3200" i="1" dirty="0" err="1" smtClean="0">
                <a:solidFill>
                  <a:srgbClr val="0011B2"/>
                </a:solidFill>
                <a:latin typeface="Times New Roman"/>
                <a:cs typeface="Times New Roman"/>
              </a:rPr>
              <a:t>p</a:t>
            </a:r>
            <a:r>
              <a:rPr lang="en-US" sz="3200" i="1" dirty="0" smtClean="0">
                <a:solidFill>
                  <a:srgbClr val="0011B2"/>
                </a:solidFill>
                <a:latin typeface="Times New Roman"/>
                <a:cs typeface="Times New Roman"/>
              </a:rPr>
              <a:t>’’</a:t>
            </a:r>
            <a:r>
              <a:rPr lang="en-US" sz="3200" dirty="0" smtClean="0">
                <a:solidFill>
                  <a:srgbClr val="0011B2"/>
                </a:solidFill>
                <a:latin typeface="Times New Roman"/>
                <a:cs typeface="Times New Roman"/>
              </a:rPr>
              <a:t>,</a:t>
            </a:r>
            <a:r>
              <a:rPr lang="en-US" sz="3200" i="1" dirty="0" smtClean="0">
                <a:solidFill>
                  <a:srgbClr val="0011B2"/>
                </a:solidFill>
                <a:latin typeface="Times New Roman"/>
                <a:cs typeface="Times New Roman"/>
              </a:rPr>
              <a:t> r</a:t>
            </a:r>
            <a:r>
              <a:rPr lang="en-US" sz="3200" dirty="0" smtClean="0">
                <a:solidFill>
                  <a:srgbClr val="0011B2"/>
                </a:solidFill>
                <a:latin typeface="Times New Roman"/>
                <a:cs typeface="Times New Roman"/>
              </a:rPr>
              <a:t>,</a:t>
            </a:r>
            <a:r>
              <a:rPr lang="en-US" sz="3200" i="1" dirty="0" smtClean="0">
                <a:solidFill>
                  <a:srgbClr val="0011B2"/>
                </a:solidFill>
                <a:latin typeface="Times New Roman"/>
                <a:cs typeface="Times New Roman"/>
              </a:rPr>
              <a:t> r’'</a:t>
            </a:r>
            <a:endParaRPr lang="en-US" sz="3200" i="1" dirty="0">
              <a:solidFill>
                <a:srgbClr val="0011B2"/>
              </a:solidFill>
              <a:latin typeface="Times New Roman"/>
              <a:cs typeface="Times New Roman"/>
            </a:endParaRPr>
          </a:p>
        </p:txBody>
      </p:sp>
      <p:sp>
        <p:nvSpPr>
          <p:cNvPr id="383" name="Rectangle 382"/>
          <p:cNvSpPr/>
          <p:nvPr/>
        </p:nvSpPr>
        <p:spPr>
          <a:xfrm>
            <a:off x="32194889" y="6975980"/>
            <a:ext cx="11239110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cs typeface="Times New Roman"/>
              </a:rPr>
              <a:t>Same source can be enrolled multiple times with independent </a:t>
            </a:r>
            <a:r>
              <a:rPr lang="en-US" sz="3200" dirty="0" err="1" smtClean="0">
                <a:cs typeface="Times New Roman"/>
              </a:rPr>
              <a:t>noncooperating</a:t>
            </a:r>
            <a:r>
              <a:rPr lang="en-US" sz="3200" dirty="0" smtClean="0">
                <a:cs typeface="Times New Roman"/>
              </a:rPr>
              <a:t> services (e.g., bank, employer, school) [</a:t>
            </a:r>
            <a:r>
              <a:rPr lang="en-US" sz="3200" dirty="0" err="1" smtClean="0">
                <a:cs typeface="Times New Roman"/>
              </a:rPr>
              <a:t>Boyen</a:t>
            </a:r>
            <a:r>
              <a:rPr lang="en-US" sz="3200" dirty="0" smtClean="0">
                <a:cs typeface="Times New Roman"/>
              </a:rPr>
              <a:t> ‘04]</a:t>
            </a:r>
            <a:endParaRPr lang="en-US" sz="3200" dirty="0" smtClean="0">
              <a:cs typeface="Times New Roman"/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32194889" y="12583671"/>
            <a:ext cx="11239110" cy="321626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457200" lvl="1" indent="-457200">
              <a:buFont typeface="Arial"/>
              <a:buChar char="•"/>
              <a:tabLst>
                <a:tab pos="287338" algn="l"/>
              </a:tabLst>
            </a:pPr>
            <a:r>
              <a:rPr lang="en-US" sz="3200" u="sng" dirty="0"/>
              <a:t>In the past</a:t>
            </a:r>
            <a:r>
              <a:rPr lang="en-US" sz="3200" dirty="0"/>
              <a:t>: difficult to achieve, because typically </a:t>
            </a:r>
            <a:br>
              <a:rPr lang="en-US" sz="3200" dirty="0"/>
            </a:br>
            <a:r>
              <a:rPr lang="en-US" sz="3200" dirty="0"/>
              <a:t>new enrollments leak fresh </a:t>
            </a:r>
            <a:r>
              <a:rPr lang="en-US" sz="3200" dirty="0" smtClean="0"/>
              <a:t>information </a:t>
            </a:r>
            <a:br>
              <a:rPr lang="en-US" sz="3200" dirty="0" smtClean="0"/>
            </a:br>
            <a:r>
              <a:rPr lang="en-US" sz="3200" dirty="0" smtClean="0"/>
              <a:t>(the only existing construction [</a:t>
            </a:r>
            <a:r>
              <a:rPr lang="en-US" sz="3200" dirty="0" err="1" smtClean="0"/>
              <a:t>Boyen</a:t>
            </a:r>
            <a:r>
              <a:rPr lang="en-US" sz="3200" dirty="0" smtClean="0"/>
              <a:t> ‘04] is for the unrealistic case when all readings differ by fixed constants)</a:t>
            </a:r>
          </a:p>
          <a:p>
            <a:pPr marL="457200" lvl="1" indent="-457200">
              <a:buFont typeface="Arial"/>
              <a:buChar char="•"/>
              <a:tabLst>
                <a:tab pos="287338" algn="l"/>
              </a:tabLst>
            </a:pPr>
            <a:endParaRPr lang="en-US" sz="1000" dirty="0"/>
          </a:p>
          <a:p>
            <a:pPr marL="457200" lvl="1" indent="-457200">
              <a:buFont typeface="Arial"/>
              <a:buChar char="•"/>
              <a:tabLst>
                <a:tab pos="287338" algn="l"/>
              </a:tabLst>
            </a:pPr>
            <a:r>
              <a:rPr lang="en-US" sz="3200" u="sng" dirty="0" smtClean="0"/>
              <a:t>Our construction</a:t>
            </a:r>
            <a:r>
              <a:rPr lang="en-US" sz="3200" dirty="0" smtClean="0"/>
              <a:t>: works as long as each reading individually satisfies </a:t>
            </a:r>
            <a:r>
              <a:rPr lang="en-US" sz="3200" dirty="0"/>
              <a:t>our conditions</a:t>
            </a:r>
          </a:p>
        </p:txBody>
      </p:sp>
      <p:sp>
        <p:nvSpPr>
          <p:cNvPr id="385" name="Round Same Side Corner Rectangle 384"/>
          <p:cNvSpPr/>
          <p:nvPr/>
        </p:nvSpPr>
        <p:spPr>
          <a:xfrm rot="10800000">
            <a:off x="32181786" y="16473141"/>
            <a:ext cx="11277599" cy="3320642"/>
          </a:xfrm>
          <a:prstGeom prst="round2SameRect">
            <a:avLst>
              <a:gd name="adj1" fmla="val 3399"/>
              <a:gd name="adj2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ounded Rectangle 385"/>
          <p:cNvSpPr/>
          <p:nvPr/>
        </p:nvSpPr>
        <p:spPr>
          <a:xfrm>
            <a:off x="32181799" y="16127568"/>
            <a:ext cx="11277600" cy="1051560"/>
          </a:xfrm>
          <a:prstGeom prst="roundRect">
            <a:avLst/>
          </a:prstGeom>
          <a:solidFill>
            <a:srgbClr val="2B51FF"/>
          </a:solidFill>
          <a:ln>
            <a:solidFill>
              <a:srgbClr val="2B51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cap="small" dirty="0" smtClean="0">
                <a:solidFill>
                  <a:schemeClr val="bg1"/>
                </a:solidFill>
                <a:latin typeface="Arial" charset="0"/>
              </a:rPr>
              <a:t>Lessons Learned</a:t>
            </a:r>
            <a:endParaRPr lang="en-US" sz="4800" b="1" cap="small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7" name="Rectangle 386"/>
          <p:cNvSpPr/>
          <p:nvPr/>
        </p:nvSpPr>
        <p:spPr>
          <a:xfrm>
            <a:off x="32181791" y="17239238"/>
            <a:ext cx="11239110" cy="255454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514350" lvl="1" indent="-514350">
              <a:buFont typeface="+mj-lt"/>
              <a:buAutoNum type="arabicPeriod"/>
              <a:tabLst>
                <a:tab pos="287338" algn="l"/>
              </a:tabLst>
            </a:pPr>
            <a:r>
              <a:rPr lang="en-US" sz="3200" dirty="0" smtClean="0"/>
              <a:t>Don’t try to reconstruct </a:t>
            </a:r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0 </a:t>
            </a:r>
            <a:r>
              <a:rPr lang="en-US" sz="3200" dirty="0" smtClean="0"/>
              <a:t>from </a:t>
            </a:r>
            <a:r>
              <a:rPr lang="en-US" sz="3200" i="1" dirty="0" smtClean="0">
                <a:latin typeface="Times New Roman"/>
                <a:cs typeface="Times New Roman"/>
              </a:rPr>
              <a:t>w</a:t>
            </a:r>
            <a:r>
              <a:rPr lang="en-US" sz="3200" baseline="-25000" dirty="0" smtClean="0">
                <a:latin typeface="Times New Roman"/>
                <a:cs typeface="Times New Roman"/>
              </a:rPr>
              <a:t>1 </a:t>
            </a:r>
            <a:r>
              <a:rPr lang="en-US" sz="3200" dirty="0" smtClean="0"/>
              <a:t>–</a:t>
            </a:r>
            <a:br>
              <a:rPr lang="en-US" sz="3200" dirty="0" smtClean="0"/>
            </a:br>
            <a:r>
              <a:rPr lang="en-US" sz="3200" dirty="0" smtClean="0"/>
              <a:t>                                          you give up too much information in </a:t>
            </a:r>
            <a:r>
              <a:rPr lang="en-US" sz="3200" i="1" dirty="0">
                <a:solidFill>
                  <a:srgbClr val="008040"/>
                </a:solidFill>
                <a:latin typeface="Times New Roman"/>
                <a:cs typeface="Times New Roman"/>
              </a:rPr>
              <a:t>p</a:t>
            </a:r>
            <a:endParaRPr lang="en-US" sz="3200" baseline="-25000" dirty="0" smtClean="0">
              <a:latin typeface="Times New Roman"/>
              <a:cs typeface="Times New Roman"/>
            </a:endParaRPr>
          </a:p>
          <a:p>
            <a:pPr marL="514350" lvl="1" indent="-514350">
              <a:buFont typeface="+mj-lt"/>
              <a:buAutoNum type="arabicPeriod"/>
              <a:tabLst>
                <a:tab pos="287338" algn="l"/>
              </a:tabLst>
            </a:pPr>
            <a:r>
              <a:rPr lang="en-US" sz="3200" dirty="0" smtClean="0"/>
              <a:t>Do take advantage of the specific distribution</a:t>
            </a:r>
          </a:p>
          <a:p>
            <a:pPr marL="514350" lvl="1" indent="-514350">
              <a:buFont typeface="+mj-lt"/>
              <a:buAutoNum type="arabicPeriod"/>
              <a:tabLst>
                <a:tab pos="287338" algn="l"/>
              </a:tabLst>
            </a:pPr>
            <a:r>
              <a:rPr lang="en-US" sz="3200" dirty="0" smtClean="0"/>
              <a:t>Computational (instead of information-theoretic)</a:t>
            </a:r>
            <a:br>
              <a:rPr lang="en-US" sz="3200" dirty="0" smtClean="0"/>
            </a:br>
            <a:r>
              <a:rPr lang="en-US" sz="3200" dirty="0" smtClean="0"/>
              <a:t>security helps, especially for reusability</a:t>
            </a:r>
          </a:p>
        </p:txBody>
      </p:sp>
      <p:sp>
        <p:nvSpPr>
          <p:cNvPr id="388" name="Round Same Side Corner Rectangle 387"/>
          <p:cNvSpPr/>
          <p:nvPr/>
        </p:nvSpPr>
        <p:spPr>
          <a:xfrm rot="10800000">
            <a:off x="32194888" y="20406686"/>
            <a:ext cx="11277599" cy="12054511"/>
          </a:xfrm>
          <a:prstGeom prst="round2SameRect">
            <a:avLst>
              <a:gd name="adj1" fmla="val 3399"/>
              <a:gd name="adj2" fmla="val 0"/>
            </a:avLst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ounded Rectangle 388"/>
          <p:cNvSpPr/>
          <p:nvPr/>
        </p:nvSpPr>
        <p:spPr>
          <a:xfrm>
            <a:off x="32194902" y="20061115"/>
            <a:ext cx="11277600" cy="1051560"/>
          </a:xfrm>
          <a:prstGeom prst="roundRect">
            <a:avLst/>
          </a:prstGeom>
          <a:solidFill>
            <a:srgbClr val="2B51FF"/>
          </a:solidFill>
          <a:ln>
            <a:solidFill>
              <a:srgbClr val="2B51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cap="small" dirty="0" smtClean="0">
                <a:solidFill>
                  <a:schemeClr val="bg1"/>
                </a:solidFill>
                <a:latin typeface="Arial" charset="0"/>
              </a:rPr>
              <a:t>What are th</a:t>
            </a:r>
            <a:r>
              <a:rPr lang="en-US" sz="4800" b="1" cap="small" dirty="0" smtClean="0">
                <a:solidFill>
                  <a:schemeClr val="bg1"/>
                </a:solidFill>
                <a:latin typeface="Arial" charset="0"/>
              </a:rPr>
              <a:t>e Fundamental Limits?</a:t>
            </a:r>
            <a:endParaRPr lang="en-US" sz="4800" b="1" cap="small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90" name="Rectangle 389"/>
          <p:cNvSpPr/>
          <p:nvPr/>
        </p:nvSpPr>
        <p:spPr>
          <a:xfrm>
            <a:off x="32182194" y="21250941"/>
            <a:ext cx="11239110" cy="747897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dirty="0"/>
              <a:t>Minimum necessary condition for fuzzy extraction:</a:t>
            </a:r>
            <a:br>
              <a:rPr lang="en-US" sz="3200" dirty="0"/>
            </a:br>
            <a:r>
              <a:rPr lang="en-US" sz="3200" dirty="0"/>
              <a:t>weight inside any </a:t>
            </a:r>
            <a:r>
              <a:rPr lang="en-US" sz="3200" i="1" dirty="0" err="1">
                <a:latin typeface="Times New Roman"/>
                <a:cs typeface="Times New Roman"/>
              </a:rPr>
              <a:t>B</a:t>
            </a:r>
            <a:r>
              <a:rPr lang="en-US" sz="3200" i="1" baseline="-25000" dirty="0" err="1">
                <a:latin typeface="Times New Roman"/>
                <a:cs typeface="Times New Roman"/>
              </a:rPr>
              <a:t>t</a:t>
            </a:r>
            <a:r>
              <a:rPr lang="en-US" sz="3200" dirty="0"/>
              <a:t> must be small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Let </a:t>
            </a:r>
            <a:r>
              <a:rPr lang="en-US" sz="3200" i="1" dirty="0" err="1">
                <a:latin typeface="Times New Roman"/>
                <a:cs typeface="Times New Roman"/>
              </a:rPr>
              <a:t>H</a:t>
            </a:r>
            <a:r>
              <a:rPr lang="en-US" sz="3200" baseline="-25000" dirty="0" err="1">
                <a:latin typeface="Times New Roman"/>
                <a:cs typeface="Times New Roman"/>
              </a:rPr>
              <a:t>fuzz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) = log (1/max </a:t>
            </a:r>
            <a:r>
              <a:rPr lang="en-US" sz="3200" dirty="0" err="1">
                <a:latin typeface="Times New Roman"/>
                <a:cs typeface="Times New Roman"/>
              </a:rPr>
              <a:t>wt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B</a:t>
            </a:r>
            <a:r>
              <a:rPr lang="en-US" sz="3200" i="1" baseline="-25000" dirty="0" err="1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/>
              <a:t>Big </a:t>
            </a:r>
            <a:r>
              <a:rPr lang="en-US" sz="3200" i="1" dirty="0" err="1">
                <a:latin typeface="Times New Roman"/>
                <a:cs typeface="Times New Roman"/>
              </a:rPr>
              <a:t>H</a:t>
            </a:r>
            <a:r>
              <a:rPr lang="en-US" sz="3200" baseline="-25000" dirty="0" err="1">
                <a:latin typeface="Times New Roman"/>
                <a:cs typeface="Times New Roman"/>
              </a:rPr>
              <a:t>fuzz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dirty="0"/>
              <a:t> is </a:t>
            </a:r>
            <a:r>
              <a:rPr lang="en-US" sz="3200" u="sng" dirty="0" smtClean="0"/>
              <a:t>necessary</a:t>
            </a:r>
            <a:r>
              <a:rPr lang="en-US" sz="3200" dirty="0" smtClean="0"/>
              <a:t> – else adversary can run </a:t>
            </a:r>
            <a:r>
              <a:rPr lang="en-US" sz="3200" i="1" dirty="0" smtClean="0">
                <a:latin typeface="Times New Roman"/>
                <a:cs typeface="Times New Roman"/>
              </a:rPr>
              <a:t>Rep </a:t>
            </a:r>
            <a:r>
              <a:rPr lang="en-US" sz="3200" dirty="0" smtClean="0"/>
              <a:t>to find </a:t>
            </a:r>
            <a:r>
              <a:rPr lang="en-US" sz="3200" i="1" dirty="0" smtClean="0">
                <a:solidFill>
                  <a:srgbClr val="0011B2"/>
                </a:solidFill>
                <a:latin typeface="Times New Roman"/>
                <a:cs typeface="Times New Roman"/>
              </a:rPr>
              <a:t>r</a:t>
            </a:r>
            <a:endParaRPr lang="en-US" sz="3200" i="1" dirty="0">
              <a:solidFill>
                <a:srgbClr val="0011B2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3200" dirty="0">
              <a:latin typeface="Times New Roman"/>
              <a:cs typeface="Times New Roman"/>
            </a:endParaRPr>
          </a:p>
          <a:p>
            <a:endParaRPr lang="en-US" sz="3200" dirty="0">
              <a:latin typeface="Times New Roman"/>
              <a:cs typeface="Times New Roman"/>
            </a:endParaRPr>
          </a:p>
          <a:p>
            <a:endParaRPr lang="en-US" sz="3200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521595" y="20555072"/>
            <a:ext cx="18466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2" name="Oval 391"/>
          <p:cNvSpPr/>
          <p:nvPr/>
        </p:nvSpPr>
        <p:spPr>
          <a:xfrm>
            <a:off x="36680864" y="24245708"/>
            <a:ext cx="2194560" cy="2194560"/>
          </a:xfrm>
          <a:prstGeom prst="ellipse">
            <a:avLst/>
          </a:prstGeom>
          <a:noFill/>
          <a:ln>
            <a:solidFill>
              <a:srgbClr val="0011B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 bwMode="auto">
          <a:xfrm>
            <a:off x="36910932" y="2541644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4" name="Rectangle 393"/>
          <p:cNvSpPr/>
          <p:nvPr/>
        </p:nvSpPr>
        <p:spPr>
          <a:xfrm>
            <a:off x="37594208" y="25188576"/>
            <a:ext cx="64753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lang="en-US" sz="3200" b="1" baseline="-250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95" name="Oval 394"/>
          <p:cNvSpPr/>
          <p:nvPr/>
        </p:nvSpPr>
        <p:spPr bwMode="auto">
          <a:xfrm>
            <a:off x="37788086" y="2436997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0" name="Oval 419"/>
          <p:cNvSpPr/>
          <p:nvPr/>
        </p:nvSpPr>
        <p:spPr bwMode="auto">
          <a:xfrm>
            <a:off x="38643532" y="2388822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1" name="Oval 420"/>
          <p:cNvSpPr/>
          <p:nvPr/>
        </p:nvSpPr>
        <p:spPr bwMode="auto">
          <a:xfrm>
            <a:off x="37705083" y="2668962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2" name="Oval 421"/>
          <p:cNvSpPr/>
          <p:nvPr/>
        </p:nvSpPr>
        <p:spPr bwMode="auto">
          <a:xfrm>
            <a:off x="39145136" y="2666896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3" name="Oval 422"/>
          <p:cNvSpPr/>
          <p:nvPr/>
        </p:nvSpPr>
        <p:spPr bwMode="auto">
          <a:xfrm>
            <a:off x="37140144" y="23501957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4" name="Oval 423"/>
          <p:cNvSpPr/>
          <p:nvPr/>
        </p:nvSpPr>
        <p:spPr bwMode="auto">
          <a:xfrm>
            <a:off x="39396955" y="2446838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6" name="Oval 425"/>
          <p:cNvSpPr/>
          <p:nvPr/>
        </p:nvSpPr>
        <p:spPr bwMode="auto">
          <a:xfrm>
            <a:off x="37074923" y="2667328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7" name="Oval 426"/>
          <p:cNvSpPr/>
          <p:nvPr/>
        </p:nvSpPr>
        <p:spPr bwMode="auto">
          <a:xfrm>
            <a:off x="38323232" y="25909632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8" name="Oval 427"/>
          <p:cNvSpPr/>
          <p:nvPr/>
        </p:nvSpPr>
        <p:spPr bwMode="auto">
          <a:xfrm>
            <a:off x="38844802" y="24369976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9" name="Oval 428"/>
          <p:cNvSpPr/>
          <p:nvPr/>
        </p:nvSpPr>
        <p:spPr bwMode="auto">
          <a:xfrm>
            <a:off x="37247883" y="26479003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0" name="Oval 429"/>
          <p:cNvSpPr/>
          <p:nvPr/>
        </p:nvSpPr>
        <p:spPr bwMode="auto">
          <a:xfrm>
            <a:off x="38362598" y="26404919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1" name="Oval 430"/>
          <p:cNvSpPr/>
          <p:nvPr/>
        </p:nvSpPr>
        <p:spPr bwMode="auto">
          <a:xfrm>
            <a:off x="37586543" y="23888224"/>
            <a:ext cx="129889" cy="128016"/>
          </a:xfrm>
          <a:prstGeom prst="ellipse">
            <a:avLst/>
          </a:prstGeom>
          <a:solidFill>
            <a:srgbClr val="0B609A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2" name="Oval 431"/>
          <p:cNvSpPr/>
          <p:nvPr/>
        </p:nvSpPr>
        <p:spPr bwMode="auto">
          <a:xfrm>
            <a:off x="37694120" y="25272704"/>
            <a:ext cx="129889" cy="128016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3" name="Straight Arrow Connector 432"/>
          <p:cNvCxnSpPr/>
          <p:nvPr/>
        </p:nvCxnSpPr>
        <p:spPr bwMode="auto">
          <a:xfrm flipV="1">
            <a:off x="37834012" y="25302617"/>
            <a:ext cx="1297154" cy="323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cxnSp>
        <p:nvCxnSpPr>
          <p:cNvPr id="434" name="Straight Arrow Connector 433"/>
          <p:cNvCxnSpPr/>
          <p:nvPr/>
        </p:nvCxnSpPr>
        <p:spPr bwMode="auto">
          <a:xfrm flipV="1">
            <a:off x="40153102" y="25291016"/>
            <a:ext cx="790647" cy="11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</p:cxnSp>
      <p:sp>
        <p:nvSpPr>
          <p:cNvPr id="437" name="Trapezoid 436"/>
          <p:cNvSpPr/>
          <p:nvPr/>
        </p:nvSpPr>
        <p:spPr bwMode="auto">
          <a:xfrm rot="5400000">
            <a:off x="39359619" y="24760679"/>
            <a:ext cx="569301" cy="998268"/>
          </a:xfrm>
          <a:prstGeom prst="trapezoid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  <a:ea typeface="ＭＳ Ｐゴシック" charset="0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39182350" y="24975162"/>
            <a:ext cx="96105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Rep</a:t>
            </a:r>
            <a:endParaRPr lang="en-US" sz="3200" i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445" name="Straight Arrow Connector 444"/>
          <p:cNvCxnSpPr/>
          <p:nvPr/>
        </p:nvCxnSpPr>
        <p:spPr bwMode="auto">
          <a:xfrm flipH="1" flipV="1">
            <a:off x="37420104" y="24337923"/>
            <a:ext cx="324662" cy="93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triangle" w="lg" len="lg"/>
            <a:tailEnd type="triangle" w="lg" len="lg"/>
          </a:ln>
          <a:effectLst/>
          <a:extLst/>
        </p:spPr>
      </p:cxnSp>
      <p:sp>
        <p:nvSpPr>
          <p:cNvPr id="446" name="Rectangle 445"/>
          <p:cNvSpPr/>
          <p:nvPr/>
        </p:nvSpPr>
        <p:spPr>
          <a:xfrm rot="4179712">
            <a:off x="37248205" y="24573734"/>
            <a:ext cx="415498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i="1" dirty="0" smtClean="0">
                <a:latin typeface="Times New Roman"/>
                <a:cs typeface="Times New Roman"/>
              </a:rPr>
              <a:t>t</a:t>
            </a:r>
            <a:endParaRPr lang="en-US" sz="3200" dirty="0">
              <a:cs typeface="Calibri"/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40267936" y="24756325"/>
            <a:ext cx="482758" cy="5847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lang="en-US" sz="3200" i="1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448" name="Rectangle 447"/>
          <p:cNvSpPr/>
          <p:nvPr/>
        </p:nvSpPr>
        <p:spPr>
          <a:xfrm>
            <a:off x="33022305" y="27404358"/>
            <a:ext cx="10291632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 smtClean="0"/>
              <a:t>Question: </a:t>
            </a:r>
            <a:r>
              <a:rPr lang="en-US" sz="3200" dirty="0"/>
              <a:t>Is big </a:t>
            </a:r>
            <a:r>
              <a:rPr lang="en-US" sz="3200" i="1" dirty="0" err="1">
                <a:latin typeface="Times New Roman"/>
                <a:cs typeface="Times New Roman"/>
              </a:rPr>
              <a:t>H</a:t>
            </a:r>
            <a:r>
              <a:rPr lang="en-US" sz="3200" baseline="-25000" dirty="0" err="1">
                <a:latin typeface="Times New Roman"/>
                <a:cs typeface="Times New Roman"/>
              </a:rPr>
              <a:t>fuzz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dirty="0"/>
              <a:t> </a:t>
            </a:r>
            <a:r>
              <a:rPr lang="en-US" sz="3200" u="sng" dirty="0"/>
              <a:t>sufficient</a:t>
            </a:r>
            <a:r>
              <a:rPr lang="en-US" sz="3200" dirty="0"/>
              <a:t> for fuzzy extractors?</a:t>
            </a:r>
            <a:endParaRPr lang="en-US" sz="3200" dirty="0"/>
          </a:p>
        </p:txBody>
      </p:sp>
      <p:sp>
        <p:nvSpPr>
          <p:cNvPr id="450" name="Rectangle 449"/>
          <p:cNvSpPr/>
          <p:nvPr/>
        </p:nvSpPr>
        <p:spPr>
          <a:xfrm>
            <a:off x="32403975" y="28386784"/>
            <a:ext cx="11239110" cy="369331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3200" dirty="0"/>
              <a:t>A1: Yes if security is only computational</a:t>
            </a:r>
            <a:br>
              <a:rPr lang="en-US" sz="3200" dirty="0"/>
            </a:br>
            <a:r>
              <a:rPr lang="en-US" sz="3200" dirty="0"/>
              <a:t>       (from general obfuscation </a:t>
            </a:r>
            <a:r>
              <a:rPr lang="en-US" sz="3200" dirty="0" smtClean="0"/>
              <a:t>results</a:t>
            </a:r>
            <a:r>
              <a:rPr lang="en-US" sz="2400" dirty="0" smtClean="0"/>
              <a:t> [Bitansky,Canetti,Kalai,Paneth’14]</a:t>
            </a:r>
            <a:r>
              <a:rPr lang="en-US" sz="3200" dirty="0" smtClean="0"/>
              <a:t>)</a:t>
            </a:r>
            <a:endParaRPr lang="en-US" sz="3200" dirty="0"/>
          </a:p>
          <a:p>
            <a:endParaRPr lang="en-US" sz="1000" dirty="0"/>
          </a:p>
          <a:p>
            <a:r>
              <a:rPr lang="en-US" sz="3200" dirty="0"/>
              <a:t>A2: Yes if </a:t>
            </a:r>
            <a:r>
              <a:rPr lang="en-US" sz="3200" dirty="0" smtClean="0"/>
              <a:t>the algorithm </a:t>
            </a:r>
            <a:r>
              <a:rPr lang="en-US" sz="3200" dirty="0"/>
              <a:t>fully </a:t>
            </a:r>
            <a:r>
              <a:rPr lang="en-US" sz="3200" dirty="0" smtClean="0"/>
              <a:t>knows the source </a:t>
            </a:r>
            <a:r>
              <a:rPr lang="en-US" sz="3200" dirty="0"/>
              <a:t>distribution</a:t>
            </a:r>
            <a:br>
              <a:rPr lang="en-US" sz="3200" dirty="0"/>
            </a:br>
            <a:r>
              <a:rPr lang="en-US" sz="3200" dirty="0"/>
              <a:t>       (</a:t>
            </a:r>
            <a:r>
              <a:rPr lang="en-US" sz="3200" dirty="0" err="1"/>
              <a:t>noncontstructively</a:t>
            </a:r>
            <a:r>
              <a:rPr lang="en-US" sz="3200" dirty="0"/>
              <a:t>, based on new “layered hashing”)</a:t>
            </a:r>
          </a:p>
          <a:p>
            <a:endParaRPr lang="en-US" sz="1400" dirty="0"/>
          </a:p>
          <a:p>
            <a:r>
              <a:rPr lang="en-US" sz="3200" dirty="0"/>
              <a:t>A3: No if the adversary knows a bit more about the distribution</a:t>
            </a:r>
            <a:br>
              <a:rPr lang="en-US" sz="3200" dirty="0"/>
            </a:br>
            <a:r>
              <a:rPr lang="en-US" sz="3200" dirty="0"/>
              <a:t>       than the </a:t>
            </a:r>
            <a:r>
              <a:rPr lang="en-US" sz="3200" dirty="0" smtClean="0"/>
              <a:t>algorithm (and the space is not low-dimensional)</a:t>
            </a:r>
            <a:endParaRPr lang="en-US" sz="32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7065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0"/>
      <p:bldP spid="697" grpId="0"/>
      <p:bldP spid="698" grpId="0"/>
      <p:bldP spid="715" grpId="0"/>
      <p:bldP spid="716" grpId="0"/>
      <p:bldP spid="718" grpId="0"/>
      <p:bldP spid="720" grpId="0" build="p"/>
      <p:bldP spid="721" grpId="0" build="p"/>
      <p:bldP spid="722" grpId="0" build="p" animBg="1"/>
      <p:bldP spid="382" grpId="0" animBg="1"/>
      <p:bldP spid="394" grpId="0"/>
      <p:bldP spid="437" grpId="0" animBg="1"/>
      <p:bldP spid="4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36822</TotalTime>
  <Words>611</Words>
  <Application>Microsoft Macintosh PowerPoint</Application>
  <PresentationFormat>Custom</PresentationFormat>
  <Paragraphs>154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Idea: “encrypt” r using subsamples from w0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Fuzzy Extractors</dc:title>
  <dc:creator>Benjamin Fuller</dc:creator>
  <cp:lastModifiedBy>Leonid Reyzin</cp:lastModifiedBy>
  <cp:revision>575</cp:revision>
  <cp:lastPrinted>2015-01-03T22:21:10Z</cp:lastPrinted>
  <dcterms:created xsi:type="dcterms:W3CDTF">2013-03-29T19:18:32Z</dcterms:created>
  <dcterms:modified xsi:type="dcterms:W3CDTF">2015-01-06T18:44:06Z</dcterms:modified>
</cp:coreProperties>
</file>