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308" r:id="rId4"/>
    <p:sldId id="408" r:id="rId5"/>
    <p:sldId id="365" r:id="rId6"/>
    <p:sldId id="386" r:id="rId7"/>
    <p:sldId id="387" r:id="rId8"/>
    <p:sldId id="388" r:id="rId9"/>
    <p:sldId id="389" r:id="rId10"/>
    <p:sldId id="411" r:id="rId11"/>
    <p:sldId id="390" r:id="rId12"/>
    <p:sldId id="423" r:id="rId13"/>
    <p:sldId id="414" r:id="rId14"/>
    <p:sldId id="413" r:id="rId15"/>
    <p:sldId id="415" r:id="rId16"/>
    <p:sldId id="416" r:id="rId17"/>
    <p:sldId id="418" r:id="rId18"/>
    <p:sldId id="420" r:id="rId19"/>
    <p:sldId id="424" r:id="rId20"/>
    <p:sldId id="421" r:id="rId21"/>
    <p:sldId id="422" r:id="rId22"/>
    <p:sldId id="395" r:id="rId23"/>
    <p:sldId id="396" r:id="rId24"/>
    <p:sldId id="397" r:id="rId25"/>
    <p:sldId id="426" r:id="rId26"/>
    <p:sldId id="398" r:id="rId27"/>
    <p:sldId id="399" r:id="rId28"/>
    <p:sldId id="427" r:id="rId29"/>
    <p:sldId id="428" r:id="rId30"/>
    <p:sldId id="42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74899" autoAdjust="0"/>
  </p:normalViewPr>
  <p:slideViewPr>
    <p:cSldViewPr snapToGrid="0" snapToObjects="1">
      <p:cViewPr varScale="1">
        <p:scale>
          <a:sx n="111" d="100"/>
          <a:sy n="111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Emphasize “Yes, if FE designer knows a description of the distribution”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</a:t>
            </a:r>
            <a:r>
              <a:rPr lang="en-US" baseline="0" dirty="0" smtClean="0"/>
              <a:t> Is giving up on reconstruction really the contribution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152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Derivation </a:t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Noisy Sources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More Errors than Entropy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904174" y="3616382"/>
            <a:ext cx="3147798" cy="2119824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altLang="en-US" sz="2800" dirty="0" smtClean="0">
                <a:solidFill>
                  <a:schemeClr val="tx1"/>
                </a:solidFill>
              </a:rPr>
              <a:t>Ran Canetti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Omer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Paneth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Leonid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Reyzin</a:t>
            </a:r>
            <a:r>
              <a:rPr lang="en-US" altLang="en-US" sz="2800" dirty="0" smtClean="0">
                <a:solidFill>
                  <a:srgbClr val="000000"/>
                </a:solidFill>
              </a:rPr>
              <a:t>,</a:t>
            </a:r>
            <a:br>
              <a:rPr lang="en-US" altLang="en-US" sz="28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and Adam Smith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24" y="3768421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5757543" y="6396171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Oct </a:t>
            </a:r>
            <a:r>
              <a:rPr lang="en-US" altLang="en-US" sz="2000" dirty="0" smtClean="0">
                <a:solidFill>
                  <a:schemeClr val="tx1"/>
                </a:solidFill>
              </a:rPr>
              <a:t>22, </a:t>
            </a:r>
            <a:r>
              <a:rPr lang="en-US" altLang="en-US" sz="2000" dirty="0" smtClean="0">
                <a:solidFill>
                  <a:schemeClr val="tx1"/>
                </a:solidFill>
              </a:rPr>
              <a:t>2014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>
          <a:xfrm>
            <a:off x="4136062" y="4990709"/>
            <a:ext cx="3678587" cy="18672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dirty="0" smtClean="0">
                <a:solidFill>
                  <a:schemeClr val="tx1"/>
                </a:solidFill>
              </a:rPr>
              <a:t>   (also 	Penn State, 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	Tel Aviv University,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      	MIT Lincoln </a:t>
            </a:r>
            <a:r>
              <a:rPr lang="en-US" altLang="en-US" sz="2400" dirty="0" smtClean="0">
                <a:solidFill>
                  <a:schemeClr val="tx1"/>
                </a:solidFill>
              </a:rPr>
              <a:t>Lab)</a:t>
            </a:r>
            <a:endParaRPr lang="en-US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4" y="1153592"/>
            <a:ext cx="65154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</a:t>
            </a:r>
            <a:r>
              <a:rPr lang="en-US" sz="2400" dirty="0" smtClean="0">
                <a:latin typeface="Times New Roman"/>
                <a:cs typeface="Times New Roman"/>
              </a:rPr>
              <a:t>&gt; 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But not all in a single ball!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9360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520920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518854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202153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98795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54954" y="4934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44292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88955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9985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92449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24078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49567" y="5711985"/>
            <a:ext cx="8890000" cy="84474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Moral: our constructions will exploit structure in the source </a:t>
            </a:r>
            <a:br>
              <a:rPr lang="en-US" sz="2400" b="1" dirty="0" smtClean="0"/>
            </a:br>
            <a:r>
              <a:rPr lang="en-US" sz="2400" b="1" dirty="0" smtClean="0"/>
              <a:t>(not “any source of a given </a:t>
            </a:r>
            <a:r>
              <a:rPr lang="en-US" sz="2400" b="1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” like prior work)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088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476E-6 -1.57262E-6 L -0.88045 0.063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2" y="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31690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Idea: “encrypt”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using parts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06609" y="486911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Source: a string of symbols, arbitrary alphabet</a:t>
            </a:r>
          </a:p>
          <a:p>
            <a:r>
              <a:rPr lang="en-US" sz="2800" dirty="0" smtClean="0">
                <a:cs typeface="Times New Roman"/>
              </a:rPr>
              <a:t>Errors: Hamming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24323" y="183297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17650" y="22682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43682" y="135789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357475" y="187359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361241" y="182931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22682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328371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 as long as at least one combination is ok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13404" y="4089878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 (sampling of symbols must preserve sufficient entropy)</a:t>
            </a: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2430438"/>
            <a:ext cx="9559742" cy="447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Obfuscate this program!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gives a  “digital locker”: </a:t>
            </a:r>
            <a:br>
              <a:rPr lang="en-US" dirty="0" smtClean="0"/>
            </a:br>
            <a:r>
              <a:rPr lang="en-US" dirty="0" smtClean="0"/>
              <a:t>encryption of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that is secure</a:t>
            </a:r>
            <a:br>
              <a:rPr lang="en-US" dirty="0" smtClean="0"/>
            </a:br>
            <a:r>
              <a:rPr lang="en-US" dirty="0" smtClean="0"/>
              <a:t>even multiple times with correlated and weak keys</a:t>
            </a:r>
            <a:br>
              <a:rPr lang="en-US" dirty="0" smtClean="0"/>
            </a:br>
            <a:r>
              <a:rPr lang="en-US" dirty="0" smtClean="0"/>
              <a:t>[Canetti </a:t>
            </a:r>
            <a:r>
              <a:rPr lang="en-US" dirty="0" err="1" smtClean="0"/>
              <a:t>Kalai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</a:t>
            </a:r>
            <a:r>
              <a:rPr lang="en-US" dirty="0" err="1" smtClean="0"/>
              <a:t>Wichs</a:t>
            </a:r>
            <a:r>
              <a:rPr lang="en-US" dirty="0" smtClean="0"/>
              <a:t> 10]</a:t>
            </a:r>
          </a:p>
          <a:p>
            <a:pPr lvl="1"/>
            <a:r>
              <a:rPr lang="en-US" dirty="0"/>
              <a:t>For this specific program</a:t>
            </a:r>
            <a:r>
              <a:rPr lang="en-US" dirty="0" smtClean="0"/>
              <a:t>: obfuscation is practical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/>
              <a:t>R.O. or DL-based</a:t>
            </a:r>
            <a:r>
              <a:rPr lang="en-US" dirty="0" smtClean="0"/>
              <a:t>) [</a:t>
            </a:r>
            <a:r>
              <a:rPr lang="en-US" dirty="0"/>
              <a:t>Canetti </a:t>
            </a:r>
            <a:r>
              <a:rPr lang="en-US" dirty="0" err="1"/>
              <a:t>Dakdouk</a:t>
            </a:r>
            <a:r>
              <a:rPr lang="en-US" dirty="0"/>
              <a:t> 08], [</a:t>
            </a:r>
            <a:r>
              <a:rPr lang="en-US" dirty="0" err="1"/>
              <a:t>Bitansky</a:t>
            </a:r>
            <a:r>
              <a:rPr lang="en-US" dirty="0"/>
              <a:t> Canetti 10]</a:t>
            </a:r>
          </a:p>
          <a:p>
            <a:pPr lvl="1"/>
            <a:r>
              <a:rPr lang="en-US" dirty="0" smtClean="0"/>
              <a:t>For example (R.O. model): lock = 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Hiding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dirty="0" smtClean="0"/>
              <a:t>  as long as the input can’t be exhaustively searched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superlogarithmic</a:t>
            </a:r>
            <a:r>
              <a:rPr lang="en-US" dirty="0" smtClean="0"/>
              <a:t> entropy)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06311" y="3206538"/>
            <a:ext cx="9200602" cy="4102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Q: if you are going to use obfuscation, why bother?</a:t>
            </a:r>
            <a:br>
              <a:rPr lang="en-US" sz="2800" dirty="0" smtClean="0"/>
            </a:br>
            <a:r>
              <a:rPr lang="en-US" sz="2800" dirty="0" smtClean="0"/>
              <a:t>Why not just obfuscate the following program for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endParaRPr lang="en-US" sz="2800" dirty="0" smtClean="0"/>
          </a:p>
          <a:p>
            <a:pPr lvl="1"/>
            <a:r>
              <a:rPr lang="en-US" sz="2400" dirty="0"/>
              <a:t>If </a:t>
            </a:r>
            <a:r>
              <a:rPr lang="en-US" sz="2400" dirty="0" smtClean="0"/>
              <a:t>distance between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/>
              <a:t>and the input is less than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, </a:t>
            </a:r>
            <a:r>
              <a:rPr lang="en-US" sz="2400" dirty="0"/>
              <a:t>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A: you can do that [</a:t>
            </a:r>
            <a:r>
              <a:rPr lang="en-US" sz="2800" dirty="0" err="1" smtClean="0"/>
              <a:t>Bitansky</a:t>
            </a:r>
            <a:r>
              <a:rPr lang="en-US" sz="2800" dirty="0" smtClean="0"/>
              <a:t> Canetti </a:t>
            </a:r>
            <a:r>
              <a:rPr lang="en-US" sz="2800" dirty="0" err="1" smtClean="0"/>
              <a:t>Kalai</a:t>
            </a:r>
            <a:r>
              <a:rPr lang="en-US" sz="2800" dirty="0" smtClean="0"/>
              <a:t> </a:t>
            </a:r>
            <a:r>
              <a:rPr lang="en-US" sz="2800" dirty="0" err="1" smtClean="0"/>
              <a:t>Paneth</a:t>
            </a:r>
            <a:r>
              <a:rPr lang="en-US" sz="2800" dirty="0" smtClean="0"/>
              <a:t> 14],</a:t>
            </a:r>
            <a:br>
              <a:rPr lang="en-US" sz="2800" dirty="0" smtClean="0"/>
            </a:br>
            <a:r>
              <a:rPr lang="en-US" sz="2800" dirty="0" smtClean="0"/>
              <a:t> except it’s very impractical + has a very strong assumption</a:t>
            </a:r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109782"/>
          </a:xfrm>
        </p:spPr>
        <p:txBody>
          <a:bodyPr>
            <a:normAutofit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>
                <a:sym typeface="Symbol"/>
              </a:rPr>
              <a:t>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3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Another </a:t>
            </a:r>
            <a:r>
              <a:rPr lang="en-US" sz="2800" dirty="0" smtClean="0"/>
              <a:t>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4"/>
            <a:ext cx="9434529" cy="3546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can correct more errors than entropy!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  <a:p>
            <a:r>
              <a:rPr lang="en-US" sz="2800" dirty="0" smtClean="0"/>
              <a:t>Another </a:t>
            </a:r>
            <a:r>
              <a:rPr lang="en-US" sz="2800" dirty="0" smtClean="0"/>
              <a:t>construction for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= constant fraction</a:t>
            </a:r>
            <a:br>
              <a:rPr lang="en-US" sz="2800" dirty="0" smtClean="0"/>
            </a:br>
            <a:r>
              <a:rPr lang="en-US" sz="2800" dirty="0" smtClean="0"/>
              <a:t>for really large alphabets (in the paper)</a:t>
            </a:r>
          </a:p>
          <a:p>
            <a:r>
              <a:rPr lang="en-US" sz="2800" dirty="0" smtClean="0"/>
              <a:t>Note: computational, not information-theoretic, security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(a different info-theoretic construction in the paper)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9639" y="244684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723965" y="324688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851876" y="29475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851875" y="3620640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0" name="TextBox 39"/>
          <p:cNvSpPr txBox="1"/>
          <p:nvPr/>
        </p:nvSpPr>
        <p:spPr>
          <a:xfrm>
            <a:off x="1792812" y="2654237"/>
            <a:ext cx="588739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36227" y="2473123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46874" y="308141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594076" y="31944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rapezoid 45"/>
          <p:cNvSpPr/>
          <p:nvPr/>
        </p:nvSpPr>
        <p:spPr bwMode="auto">
          <a:xfrm rot="5400000">
            <a:off x="2679545" y="2615663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26264" y="2985273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29640" y="3895504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723966" y="469554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3851877" y="4396182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851876" y="50693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2" name="TextBox 51"/>
          <p:cNvSpPr txBox="1"/>
          <p:nvPr/>
        </p:nvSpPr>
        <p:spPr>
          <a:xfrm>
            <a:off x="1792813" y="4102898"/>
            <a:ext cx="678391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36228" y="3921784"/>
            <a:ext cx="5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08478" y="4530076"/>
            <a:ext cx="572977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594077" y="464313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rapezoid 55"/>
          <p:cNvSpPr/>
          <p:nvPr/>
        </p:nvSpPr>
        <p:spPr bwMode="auto">
          <a:xfrm rot="5400000">
            <a:off x="2679546" y="4064324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6265" y="4433934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29641" y="5390071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1723967" y="619011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851878" y="5890749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851877" y="656386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1792814" y="5597465"/>
            <a:ext cx="755335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latin typeface="Times New Roman"/>
                <a:cs typeface="Times New Roman"/>
              </a:rPr>
              <a:t>''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6102" y="5382927"/>
            <a:ext cx="685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70082" y="6024643"/>
            <a:ext cx="649771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p''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1594078" y="61377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Trapezoid 65"/>
          <p:cNvSpPr/>
          <p:nvPr/>
        </p:nvSpPr>
        <p:spPr bwMode="auto">
          <a:xfrm rot="5400000">
            <a:off x="2679547" y="5558891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26266" y="5928501"/>
            <a:ext cx="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</a:t>
            </a:r>
            <a:r>
              <a:rPr lang="en-US" dirty="0" err="1" smtClean="0"/>
              <a:t>Boyen</a:t>
            </a:r>
            <a:r>
              <a:rPr lang="en-US" dirty="0" smtClean="0"/>
              <a:t> 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2378" y="1097430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</a:t>
            </a:r>
            <a:r>
              <a:rPr lang="en-US" sz="2800" dirty="0" smtClean="0"/>
              <a:t>!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Exploit the source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Don’t aim for secure sketches</a:t>
            </a:r>
            <a:br>
              <a:rPr lang="en-US" sz="2800" dirty="0" smtClean="0"/>
            </a:br>
            <a:r>
              <a:rPr lang="en-US" sz="2800" dirty="0" smtClean="0"/>
              <a:t>(i.e., full error correction)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is also possible to get reusability!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Use computational security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90063" y="1504958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9879" y="5353883"/>
            <a:ext cx="258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adversary knows more</a:t>
            </a:r>
            <a:br>
              <a:rPr lang="en-US" sz="2400" dirty="0" smtClean="0"/>
            </a:br>
            <a:r>
              <a:rPr lang="en-US" sz="2400" dirty="0" smtClean="0"/>
              <a:t>about the source than you do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472318" y="5878292"/>
            <a:ext cx="231990" cy="885809"/>
          </a:xfrm>
          <a:prstGeom prst="rightBrac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6" y="1104686"/>
            <a:ext cx="9020785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is necessary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/>
              <a:t> </a:t>
            </a:r>
            <a:r>
              <a:rPr lang="en-US" sz="2800" dirty="0" smtClean="0"/>
              <a:t>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A1: Yes if security is </a:t>
            </a:r>
            <a:r>
              <a:rPr lang="en-US" sz="2800" dirty="0" smtClean="0"/>
              <a:t>computational (using obfuscation)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  <a:r>
              <a:rPr lang="en-US" sz="2800" dirty="0" smtClean="0"/>
              <a:t>[</a:t>
            </a:r>
            <a:r>
              <a:rPr lang="en-US" sz="2800" dirty="0" err="1"/>
              <a:t>Bitansky</a:t>
            </a:r>
            <a:r>
              <a:rPr lang="en-US" sz="2800" dirty="0"/>
              <a:t> Canetti </a:t>
            </a:r>
            <a:r>
              <a:rPr lang="en-US" sz="2800" dirty="0" err="1"/>
              <a:t>Kalai</a:t>
            </a:r>
            <a:r>
              <a:rPr lang="en-US" sz="2800" dirty="0"/>
              <a:t> </a:t>
            </a:r>
            <a:r>
              <a:rPr lang="en-US" sz="2800" dirty="0" err="1"/>
              <a:t>Paneth</a:t>
            </a:r>
            <a:r>
              <a:rPr lang="en-US" sz="2800" dirty="0"/>
              <a:t> 14</a:t>
            </a:r>
            <a:r>
              <a:rPr lang="en-US" sz="2800" dirty="0" smtClean="0"/>
              <a:t>]</a:t>
            </a: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A2: No if security is information-theoretic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A3: </a:t>
            </a:r>
            <a:r>
              <a:rPr lang="en-US" sz="2800" dirty="0"/>
              <a:t>No if </a:t>
            </a:r>
            <a:r>
              <a:rPr lang="en-US" sz="2800" dirty="0" smtClean="0"/>
              <a:t>you try to build a secure sketch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4" grpId="0" animBg="1"/>
      <p:bldP spid="35" grpId="0"/>
      <p:bldP spid="37" grpId="0" animBg="1"/>
      <p:bldP spid="38" grpId="0"/>
      <p:bldP spid="3" grpId="0" animBg="1"/>
      <p:bldP spid="2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200" dirty="0" smtClean="0"/>
              <a:t> [Wyner75] …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BennettBrassardRobert85] …lots of work…  [DodisOstrovskyReyzinSmith04] … 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62806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a random output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			</a:t>
            </a:r>
            <a:r>
              <a:rPr lang="en-US" sz="2800" dirty="0" smtClean="0">
                <a:cs typeface="Calibri"/>
              </a:rPr>
              <a:t>whenever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36" grpId="0" uiExpand="1" build="p"/>
      <p:bldP spid="68" grpId="0" uiExpand="1"/>
      <p:bldP spid="83" grpId="0" uiExpand="1"/>
      <p:bldP spid="41" grpId="0" uiExpand="1" animBg="1"/>
      <p:bldP spid="40" grpId="0" animBg="1"/>
      <p:bldP spid="33" grpId="0" animBg="1"/>
      <p:bldP spid="43" grpId="0" animBg="1"/>
      <p:bldP spid="44" grpId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511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245873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2</a:t>
            </a:r>
            <a:r>
              <a:rPr lang="en-US" sz="2800" i="1" baseline="30000" dirty="0">
                <a:latin typeface="Times New Roman"/>
                <a:cs typeface="Times New Roman"/>
              </a:rPr>
              <a:t>k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cs typeface="Calibri"/>
              </a:rPr>
              <a:t>hard 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33628" y="3144292"/>
            <a:ext cx="8783531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This work: handle</a:t>
            </a:r>
            <a:r>
              <a:rPr lang="en-US" sz="2800" b="1" dirty="0" smtClean="0">
                <a:cs typeface="Calibri"/>
              </a:rPr>
              <a:t>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228497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i="1" u="sng" dirty="0" smtClean="0"/>
              <a:t>secure sketch</a:t>
            </a:r>
            <a:endParaRPr lang="en-US" sz="2800" i="1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-84665" y="263902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</a:t>
            </a:r>
            <a:br>
              <a:rPr lang="en-US" sz="2800" dirty="0" smtClean="0"/>
            </a:br>
            <a:r>
              <a:rPr lang="en-US" sz="2800" dirty="0" smtClean="0"/>
              <a:t>  e.g., via the  “checksum” bits  of an error-correcting code)</a:t>
            </a:r>
            <a:endParaRPr lang="en-U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80" name="Rectangle 79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let you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could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err="1" smtClean="0">
                <a:latin typeface="Times New Roman"/>
                <a:cs typeface="Times New Roman"/>
              </a:rPr>
              <a:t>log|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No security left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r>
              <a:rPr lang="en-US" sz="2800" dirty="0" smtClean="0">
                <a:cs typeface="Calibri"/>
              </a:rPr>
              <a:t>(can be made rigorous for large classes of sources)</a:t>
            </a:r>
          </a:p>
          <a:p>
            <a:r>
              <a:rPr lang="en-US" sz="2800" dirty="0" smtClean="0">
                <a:cs typeface="Calibri"/>
              </a:rPr>
              <a:t>Our approach: give up on trying to recover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852457" y="4765042"/>
            <a:ext cx="401789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33" y="1153592"/>
            <a:ext cx="672806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Consider some distribution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400" dirty="0" smtClean="0"/>
              <a:t>with entropy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Suppose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&gt;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Then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</a:t>
            </a:r>
            <a:r>
              <a:rPr lang="en-US" sz="2400" dirty="0" smtClean="0">
                <a:latin typeface="Times New Roman"/>
                <a:cs typeface="Times New Roman"/>
              </a:rPr>
              <a:t>&gt; 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endParaRPr lang="en-US" sz="24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Possibly 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| &gt;</a:t>
            </a:r>
            <a:r>
              <a:rPr lang="en-US" sz="2400" dirty="0" smtClean="0">
                <a:cs typeface="Calibri"/>
              </a:rPr>
              <a:t> # of possibilities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cs typeface="Calibri"/>
              </a:rPr>
              <a:t>Possibly all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lie in a single ball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matter what we do, adversary can</a:t>
            </a:r>
            <a:br>
              <a:rPr lang="en-US" sz="2400" dirty="0" smtClean="0"/>
            </a:br>
            <a:r>
              <a:rPr lang="en-US" sz="2400" dirty="0" smtClean="0"/>
              <a:t>get the output by running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on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/>
              <a:t>= center of that ball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No construction that is analyzed</a:t>
            </a:r>
            <a:br>
              <a:rPr lang="en-US" sz="2400" dirty="0" smtClean="0"/>
            </a:br>
            <a:r>
              <a:rPr lang="en-US" sz="2400" dirty="0" smtClean="0"/>
              <a:t>only in terms of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 can be secure!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E.g., irises: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4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| ≈ </a:t>
            </a:r>
            <a:r>
              <a:rPr lang="en-US" sz="2400" dirty="0" smtClean="0">
                <a:latin typeface="Times New Roman"/>
                <a:cs typeface="Times New Roman"/>
              </a:rPr>
              <a:t>900 </a:t>
            </a:r>
            <a:r>
              <a:rPr lang="en-US" sz="2400" dirty="0" smtClean="0">
                <a:cs typeface="Calibri"/>
              </a:rPr>
              <a:t>but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>
                <a:latin typeface="Times New Roman"/>
                <a:cs typeface="Times New Roman"/>
              </a:rPr>
              <a:t>≈ </a:t>
            </a:r>
            <a:r>
              <a:rPr lang="en-US" sz="2400" dirty="0" smtClean="0">
                <a:latin typeface="Times New Roman"/>
                <a:cs typeface="Times New Roman"/>
              </a:rPr>
              <a:t>250 </a:t>
            </a:r>
          </a:p>
        </p:txBody>
      </p:sp>
      <p:sp>
        <p:nvSpPr>
          <p:cNvPr id="7" name="Oval 6"/>
          <p:cNvSpPr/>
          <p:nvPr/>
        </p:nvSpPr>
        <p:spPr>
          <a:xfrm>
            <a:off x="5090063" y="2765285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2399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3479911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67568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14071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7350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86971" y="42778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294395" y="29697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976437" y="356368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424284" y="440116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976437" y="41206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5244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503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657082" y="30681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79228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822194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3294103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857500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315486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32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 animBg="1"/>
      <p:bldP spid="37" grpId="0" animBg="1"/>
      <p:bldP spid="38" grpId="0"/>
      <p:bldP spid="4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32115</TotalTime>
  <Words>1905</Words>
  <Application>Microsoft Macintosh PowerPoint</Application>
  <PresentationFormat>On-screen Show (4:3)</PresentationFormat>
  <Paragraphs>565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Key Derivation  from  Noisy Sources with More Errors than Entropy</vt:lpstr>
      <vt:lpstr>Key Derivation from Noisy Sources</vt:lpstr>
      <vt:lpstr>Fuzzy Extractors: Functionality  [Wyner75] … [BennettBrassardRobert85] …lots of work…  [DodisOstrovskyReyzinSmith04] … </vt:lpstr>
      <vt:lpstr>Fuzzy Extractors: Goals</vt:lpstr>
      <vt:lpstr>Fuzzy Extractors: Typical Construction</vt:lpstr>
      <vt:lpstr>Fuzzy Extractors: Typical Construction</vt:lpstr>
      <vt:lpstr>Problem with Secure Sketches</vt:lpstr>
      <vt:lpstr>Problem with Secure Sketches</vt:lpstr>
      <vt:lpstr>Is it possible to handle  “more errors than entropy” (t &gt; k)?</vt:lpstr>
      <vt:lpstr>Is it possible to handle  “more errors than entropy” (t &gt; k)?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Idea: “encrypt” r using parts of w0</vt:lpstr>
      <vt:lpstr>How to implement locks?</vt:lpstr>
      <vt:lpstr>How to implement locks?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Follow-up</vt:lpstr>
      <vt:lpstr>Questions?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Information Services Department</cp:lastModifiedBy>
  <cp:revision>546</cp:revision>
  <dcterms:created xsi:type="dcterms:W3CDTF">2013-03-29T19:18:32Z</dcterms:created>
  <dcterms:modified xsi:type="dcterms:W3CDTF">2014-10-17T19:51:39Z</dcterms:modified>
</cp:coreProperties>
</file>