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281" r:id="rId12"/>
    <p:sldId id="282" r:id="rId13"/>
    <p:sldId id="283" r:id="rId14"/>
    <p:sldId id="315" r:id="rId15"/>
    <p:sldId id="368" r:id="rId16"/>
    <p:sldId id="369" r:id="rId17"/>
    <p:sldId id="370" r:id="rId18"/>
    <p:sldId id="371" r:id="rId19"/>
    <p:sldId id="344" r:id="rId20"/>
    <p:sldId id="347" r:id="rId21"/>
    <p:sldId id="372" r:id="rId22"/>
    <p:sldId id="375" r:id="rId23"/>
    <p:sldId id="374" r:id="rId24"/>
    <p:sldId id="376" r:id="rId25"/>
    <p:sldId id="301" r:id="rId26"/>
    <p:sldId id="377" r:id="rId27"/>
    <p:sldId id="353" r:id="rId28"/>
    <p:sldId id="378" r:id="rId29"/>
    <p:sldId id="379" r:id="rId30"/>
    <p:sldId id="356" r:id="rId31"/>
    <p:sldId id="306" r:id="rId32"/>
    <p:sldId id="380" r:id="rId33"/>
    <p:sldId id="321" r:id="rId34"/>
    <p:sldId id="358" r:id="rId35"/>
    <p:sldId id="381" r:id="rId36"/>
    <p:sldId id="382" r:id="rId37"/>
    <p:sldId id="329" r:id="rId38"/>
    <p:sldId id="361" r:id="rId39"/>
    <p:sldId id="334" r:id="rId40"/>
    <p:sldId id="332" r:id="rId41"/>
    <p:sldId id="383" r:id="rId42"/>
    <p:sldId id="38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107" d="100"/>
          <a:sy n="107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11/1/13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December 2, </a:t>
            </a:r>
            <a:r>
              <a:rPr lang="en-US" altLang="en-US" sz="2000" dirty="0" smtClean="0">
                <a:solidFill>
                  <a:schemeClr val="tx1"/>
                </a:solidFill>
              </a:rPr>
              <a:t>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788737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theoretic security requirement for sketches: 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should be high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computationally, i.e., have     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&gt; H</a:t>
            </a:r>
            <a:r>
              <a:rPr lang="en-US" sz="2800" baseline="-25000" dirty="0" smtClean="0">
                <a:latin typeface="Times New Roman"/>
                <a:cs typeface="Times New Roman"/>
              </a:rPr>
              <a:t>∞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/>
              <a:t>What 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even mean?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[HåstadImpagliazzoLevinLuby99]</a:t>
            </a:r>
            <a:r>
              <a:rPr lang="en-US" sz="2800" dirty="0">
                <a:cs typeface="Calibri"/>
              </a:rPr>
              <a:t>, denoted as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baseline="30000" dirty="0">
                <a:latin typeface="Times New Roman"/>
                <a:cs typeface="Times New Roman"/>
              </a:rPr>
              <a:t>HILL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Applying a randomness extractor to </a:t>
            </a:r>
            <a:r>
              <a:rPr lang="en-US" sz="2800" dirty="0">
                <a:latin typeface="Times New Roman"/>
                <a:cs typeface="Times New Roman"/>
              </a:rPr>
              <a:t>HILL </a:t>
            </a:r>
            <a:r>
              <a:rPr lang="en-US" sz="2800" dirty="0">
                <a:cs typeface="Calibri"/>
              </a:rPr>
              <a:t>entropy produces a pseudorandom 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</a:t>
            </a:r>
            <a:r>
              <a:rPr lang="en-US" sz="2400" dirty="0" smtClean="0"/>
              <a:t>large.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Maybe Relax Info-Theoretic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if we think of other 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99"/>
            <a:ext cx="8425692" cy="5206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For </a:t>
            </a:r>
            <a:r>
              <a:rPr lang="en-US" dirty="0" smtClean="0">
                <a:latin typeface="Calibri"/>
                <a:cs typeface="Calibri"/>
              </a:rPr>
              <a:t>the Hamming metric, there are information - theoretic 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</a:t>
            </a:r>
            <a:r>
              <a:rPr lang="en-US" sz="2600" dirty="0" smtClean="0">
                <a:latin typeface="Calibri"/>
                <a:cs typeface="Calibri"/>
              </a:rPr>
              <a:t>]</a:t>
            </a:r>
          </a:p>
          <a:p>
            <a:pPr marL="0" indent="0">
              <a:buNone/>
            </a:pPr>
            <a:endParaRPr lang="en-US" sz="2600" baseline="-2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Note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Our negative results are strongest for high entropy distributions, they can be avoided when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∞</a:t>
            </a:r>
            <a:r>
              <a:rPr lang="en-US" dirty="0">
                <a:latin typeface="Times New Roman"/>
                <a:cs typeface="Times New Roman"/>
              </a:rPr>
              <a:t>(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dirty="0">
                <a:latin typeface="Times New Roman"/>
                <a:cs typeface="Times New Roman"/>
              </a:rPr>
              <a:t>log |</a:t>
            </a:r>
            <a:r>
              <a:rPr lang="en-US" b="1" i="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| − log 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r>
              <a:rPr lang="en-US" sz="2400" dirty="0" smtClean="0"/>
              <a:t>The unpredictability must drop by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err="1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dirty="0" smtClean="0"/>
              <a:t>for uniform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Know we can’t just 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 bwMode="auto">
          <a:xfrm flipH="1">
            <a:off x="6737684" y="1613674"/>
            <a:ext cx="391280" cy="479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88922" y="202657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05042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Krawczyk10, Dachman-SoledGennaroKrawczykMalkin12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Natural </a:t>
            </a:r>
            <a:r>
              <a:rPr lang="en-US" sz="2400" dirty="0" smtClean="0"/>
              <a:t>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Other constructions also possible (may </a:t>
            </a:r>
            <a:r>
              <a:rPr lang="en-US" sz="2400" dirty="0"/>
              <a:t>avoid the </a:t>
            </a:r>
            <a:r>
              <a:rPr lang="en-US" sz="2400" dirty="0">
                <a:latin typeface="Times New Roman"/>
                <a:cs typeface="Times New Roman"/>
              </a:rPr>
              <a:t>2log (1</a:t>
            </a:r>
            <a:r>
              <a:rPr lang="en-US" sz="2400" i="1" dirty="0">
                <a:latin typeface="Times New Roman"/>
                <a:cs typeface="Times New Roman"/>
              </a:rPr>
              <a:t>/</a:t>
            </a:r>
            <a:r>
              <a:rPr lang="en-US" sz="2400" i="1" dirty="0" err="1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/>
              <a:t>loss)</a:t>
            </a:r>
          </a:p>
          <a:p>
            <a:r>
              <a:rPr lang="en-US" sz="2400" dirty="0" smtClean="0"/>
              <a:t>But: all require enough residual entropy after Sketch to run crypto!</a:t>
            </a:r>
          </a:p>
          <a:p>
            <a:pPr lvl="1"/>
            <a:r>
              <a:rPr lang="en-US" sz="2000" dirty="0" smtClean="0"/>
              <a:t>See [Dachman-SoledGennaroKrawczykMalkin12] for precise conditions </a:t>
            </a: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4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is drawn from Gaussian </a:t>
            </a:r>
            <a:r>
              <a:rPr lang="en-US" sz="2400" dirty="0"/>
              <a:t>distribution </a:t>
            </a:r>
            <a:r>
              <a:rPr lang="en-US" sz="2400" dirty="0" smtClean="0"/>
              <a:t>(</a:t>
            </a:r>
            <a:r>
              <a:rPr lang="en-US" sz="2400" dirty="0"/>
              <a:t>per coordinate)</a:t>
            </a:r>
            <a:endParaRPr lang="en-US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[</a:t>
            </a:r>
            <a:r>
              <a:rPr lang="en-US" sz="2400" dirty="0" smtClean="0"/>
              <a:t>AkaviaGoldwasserVinod09</a:t>
            </a:r>
            <a:r>
              <a:rPr lang="en-US" sz="2400" dirty="0"/>
              <a:t>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9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[AkaviaGoldwasserVinod09]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8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478034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Goal of this talk: produce longer keys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</a:t>
            </a:r>
            <a:r>
              <a:rPr lang="en-US" sz="2400" dirty="0">
                <a:latin typeface="Arial" charset="0"/>
              </a:rPr>
              <a:t>key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key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key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 smtClean="0"/>
              <a:t>AkaviaGoldwasserVaiku</a:t>
            </a:r>
            <a:r>
              <a:rPr lang="en-US" sz="2400" dirty="0" smtClean="0"/>
              <a:t>…09</a:t>
            </a:r>
            <a:r>
              <a:rPr lang="en-US" sz="2400" dirty="0" smtClean="0"/>
              <a:t>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934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/>
      <p:bldP spid="77" grpId="0" animBg="1"/>
      <p:bldP spid="78" grpId="0"/>
      <p:bldP spid="56" grpId="0" animBg="1"/>
      <p:bldP spid="1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just mean differences in a few coordinates 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60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What’s the trick that gets us more bits?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A: We 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(in fact, we are not aware of any entropy notion that gives 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</a:t>
            </a:r>
            <a:r>
              <a:rPr lang="en-US" sz="2400" dirty="0" smtClean="0"/>
              <a:t>high computational entropy)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Instead, we use secret randomness, and </a:t>
            </a:r>
            <a:r>
              <a:rPr lang="en-US" sz="2400" dirty="0" smtClean="0"/>
              <a:t>hide </a:t>
            </a:r>
            <a:r>
              <a:rPr lang="en-US" sz="2400" dirty="0" smtClean="0"/>
              <a:t>it using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Note: computational extractors could not have done this, </a:t>
            </a:r>
            <a:br>
              <a:rPr lang="en-US" sz="2400" dirty="0" smtClean="0"/>
            </a:br>
            <a:r>
              <a:rPr lang="en-US" sz="2400" dirty="0" smtClean="0"/>
              <a:t>because they are not allowed to have secret randomness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11569" y="4725544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42316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904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13239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43561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9144" y="4725544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89466" y="4625830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1654" y="4651155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Rectangle 49"/>
          <p:cNvSpPr/>
          <p:nvPr/>
        </p:nvSpPr>
        <p:spPr>
          <a:xfrm>
            <a:off x="7156292" y="509721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062204" y="5006064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Decoding </a:t>
            </a:r>
            <a:r>
              <a:rPr lang="en-US" sz="2400" dirty="0" smtClean="0"/>
              <a:t>random codes is hard, </a:t>
            </a:r>
            <a:r>
              <a:rPr lang="en-US" sz="2400" dirty="0" smtClean="0"/>
              <a:t>but possible </a:t>
            </a:r>
            <a:r>
              <a:rPr lang="en-US" sz="2400" dirty="0" smtClean="0"/>
              <a:t>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</a:t>
            </a:r>
            <a:r>
              <a:rPr lang="en-US" sz="2400" dirty="0" smtClean="0"/>
              <a:t>algorithm </a:t>
            </a:r>
            <a:r>
              <a:rPr lang="en-US" sz="2400" dirty="0" smtClean="0"/>
              <a:t>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[Döttling&amp;Müller</a:t>
            </a:r>
            <a:r>
              <a:rPr lang="en-US" sz="2400" dirty="0"/>
              <a:t>-Quade13</a:t>
            </a:r>
            <a:r>
              <a:rPr lang="en-US" sz="2400" dirty="0" smtClean="0"/>
              <a:t>]: each dimension of        can be sampled with only a fraction of the bits needed for each dimension of </a:t>
            </a:r>
            <a:r>
              <a:rPr lang="en-US" sz="2400" dirty="0">
                <a:cs typeface="Calibri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i.e., </a:t>
            </a:r>
            <a:r>
              <a:rPr lang="en-US" sz="2400" dirty="0">
                <a:cs typeface="Calibri"/>
              </a:rPr>
              <a:t>we can protect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using fewer than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bits)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73350" y="4865054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3306" y="4769686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5943" y="480829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2897" y="472194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6450527" y="366399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80849" y="356428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2150" y="6501302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106" y="640593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44807" y="647127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61761" y="6384931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799" y="4743573"/>
            <a:ext cx="9049758" cy="31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 we can get as many bits in          as in        −− lossless!</a:t>
            </a:r>
          </a:p>
          <a:p>
            <a:r>
              <a:rPr lang="en-US" sz="2400" dirty="0" smtClean="0"/>
              <a:t>Can correct as many errors as can be efficiently decoded </a:t>
            </a:r>
            <a:br>
              <a:rPr lang="en-US" sz="2400" dirty="0" smtClean="0"/>
            </a:br>
            <a:r>
              <a:rPr lang="en-US" sz="2400" dirty="0" smtClean="0"/>
              <a:t>for a random linear code (our algorithm: logarithmically many)</a:t>
            </a:r>
          </a:p>
          <a:p>
            <a:r>
              <a:rPr lang="en-US" sz="2400" dirty="0" smtClean="0"/>
              <a:t>Key length doesn’t depend on how many errors are being corrected</a:t>
            </a:r>
          </a:p>
          <a:p>
            <a:r>
              <a:rPr lang="en-US" sz="2400" dirty="0" smtClean="0"/>
              <a:t>Intuition:          is encrypted by       and decryption tolerates noise</a:t>
            </a: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  <p:bldP spid="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37512"/>
            <a:ext cx="85367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being useful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What about the Computational Setting?</a:t>
            </a:r>
          </a:p>
          <a:p>
            <a:r>
              <a:rPr lang="en-US" sz="2800" dirty="0" smtClean="0"/>
              <a:t>Negative Result: </a:t>
            </a:r>
            <a:br>
              <a:rPr lang="en-US" sz="2800" dirty="0" smtClean="0"/>
            </a:br>
            <a:r>
              <a:rPr lang="en-US" sz="2800" dirty="0" smtClean="0"/>
              <a:t>Some entropy </a:t>
            </a:r>
            <a:r>
              <a:rPr lang="en-US" sz="2800" dirty="0" smtClean="0"/>
              <a:t>loss </a:t>
            </a:r>
            <a:r>
              <a:rPr lang="en-US" sz="2800" dirty="0" smtClean="0"/>
              <a:t>inherent </a:t>
            </a:r>
            <a:r>
              <a:rPr lang="en-US" sz="2800" dirty="0" smtClean="0"/>
              <a:t>for </a:t>
            </a:r>
            <a:r>
              <a:rPr lang="en-US" sz="2800" i="1" dirty="0" smtClean="0"/>
              <a:t>Secure Sketches</a:t>
            </a:r>
          </a:p>
          <a:p>
            <a:endParaRPr lang="en-US" sz="1800" dirty="0" smtClean="0"/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 over a finite field, </a:t>
            </a:r>
            <a:br>
              <a:rPr lang="en-US" dirty="0" smtClean="0"/>
            </a:br>
            <a:r>
              <a:rPr lang="en-US" dirty="0" smtClean="0"/>
              <a:t>with log errors and only for symbol-fixing sources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source distributions beyond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symbol-fixing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parameter sizes of practical relevance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[AkaviaGoldwasserVinod09])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974944" y="6267930"/>
            <a:ext cx="5841691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05070" y="5675567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br>
              <a:rPr lang="en-US" sz="2400" dirty="0" smtClean="0"/>
            </a:br>
            <a:r>
              <a:rPr lang="en-US" sz="2400" dirty="0" smtClean="0"/>
              <a:t>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>
                <a:latin typeface="Times New Roman"/>
                <a:cs typeface="Times New Roman"/>
              </a:rPr>
              <a:t>’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 smtClean="0"/>
              <a:t>so</a:t>
            </a: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49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09804" y="5675567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62756" y="5537276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58728"/>
              </p:ext>
            </p:extLst>
          </p:nvPr>
        </p:nvGraphicFramePr>
        <p:xfrm>
          <a:off x="2015136" y="6292668"/>
          <a:ext cx="5746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1" name="Equation" r:id="rId4" imgW="2501900" imgH="215900" progId="Equation.3">
                  <p:embed/>
                </p:oleObj>
              </mc:Choice>
              <mc:Fallback>
                <p:oleObj name="Equation" r:id="rId4" imgW="250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136" y="6292668"/>
                        <a:ext cx="57467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how much entropy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gets reduced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65" grpId="0" animBg="1"/>
      <p:bldP spid="76" grpId="0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r>
              <a:rPr lang="en-US" sz="2400" dirty="0" smtClean="0"/>
              <a:t>Above </a:t>
            </a:r>
            <a:r>
              <a:rPr lang="en-US" sz="2400" dirty="0" smtClean="0"/>
              <a:t>construction of fuzzy extractors, with the traditional analysis:</a:t>
            </a:r>
            <a:endParaRPr lang="en-US" sz="2400" dirty="0"/>
          </a:p>
          <a:p>
            <a:pPr lvl="1"/>
            <a:r>
              <a:rPr lang="en-US" sz="2200" dirty="0" smtClean="0"/>
              <a:t>Secure sketches loss = redundancy of code ≥ error correcting capability</a:t>
            </a:r>
          </a:p>
          <a:p>
            <a:pPr lvl="1"/>
            <a:r>
              <a:rPr lang="en-US" sz="2200" dirty="0" smtClean="0"/>
              <a:t>Plus randomness extractor loss of </a:t>
            </a:r>
            <a:r>
              <a:rPr lang="en-US" sz="2200" dirty="0" smtClean="0">
                <a:latin typeface="Times New Roman"/>
                <a:cs typeface="Times New Roman"/>
              </a:rPr>
              <a:t>2log 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Our </a:t>
            </a:r>
            <a:r>
              <a:rPr lang="en-US" sz="2400" dirty="0" smtClean="0"/>
              <a:t>approach: </a:t>
            </a:r>
            <a:r>
              <a:rPr lang="en-US" sz="2400" dirty="0" smtClean="0"/>
              <a:t>redefine secure sketches/fuzzy extractors </a:t>
            </a:r>
            <a:r>
              <a:rPr lang="en-US" sz="2400" u="sng" dirty="0" smtClean="0"/>
              <a:t>computationally</a:t>
            </a:r>
          </a:p>
          <a:p>
            <a:pPr lvl="1"/>
            <a:r>
              <a:rPr lang="en-US" sz="2000" dirty="0" smtClean="0"/>
              <a:t>I.e., give up on security against all-powerful adversaries,</a:t>
            </a:r>
            <a:br>
              <a:rPr lang="en-US" sz="2000" dirty="0" smtClean="0"/>
            </a:br>
            <a:r>
              <a:rPr lang="en-US" sz="2000" dirty="0" smtClean="0"/>
              <a:t>limit yourself to computational 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To get it work on distributions other than uniform, we extend hardness of LWE to case when some dimensions have known error</a:t>
            </a:r>
          </a:p>
          <a:p>
            <a:pPr lvl="1"/>
            <a:r>
              <a:rPr lang="en-US" dirty="0" smtClean="0"/>
              <a:t>Caveat: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19936</TotalTime>
  <Words>2207</Words>
  <Application>Microsoft Macintosh PowerPoint</Application>
  <PresentationFormat>On-screen Show (4:3)</PresentationFormat>
  <Paragraphs>770</Paragraphs>
  <Slides>42</Slides>
  <Notes>36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Sketches  Secure Sketches</vt:lpstr>
      <vt:lpstr>Maybe Relax Info-Theoretic Definition?</vt:lpstr>
      <vt:lpstr>PowerPoint Presentation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Our Construction</vt:lpstr>
      <vt:lpstr>Our Construction</vt:lpstr>
      <vt:lpstr>Our Construction</vt:lpstr>
      <vt:lpstr>Our Construction</vt:lpstr>
      <vt:lpstr>Our Construction</vt:lpstr>
      <vt:lpstr>Rep</vt:lpstr>
      <vt:lpstr>Rep</vt:lpstr>
      <vt:lpstr>Rep</vt:lpstr>
      <vt:lpstr>Our Construction</vt:lpstr>
      <vt:lpstr>Our Construction</vt:lpstr>
      <vt:lpstr>Conclusions</vt:lpstr>
      <vt:lpstr>Open Problems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454</cp:revision>
  <dcterms:created xsi:type="dcterms:W3CDTF">2013-03-29T19:18:32Z</dcterms:created>
  <dcterms:modified xsi:type="dcterms:W3CDTF">2013-11-01T21:41:37Z</dcterms:modified>
</cp:coreProperties>
</file>