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7" r:id="rId2"/>
    <p:sldId id="486" r:id="rId3"/>
    <p:sldId id="487" r:id="rId4"/>
    <p:sldId id="454" r:id="rId5"/>
    <p:sldId id="497" r:id="rId6"/>
    <p:sldId id="470" r:id="rId7"/>
    <p:sldId id="479" r:id="rId8"/>
    <p:sldId id="308" r:id="rId9"/>
    <p:sldId id="408" r:id="rId10"/>
    <p:sldId id="484" r:id="rId11"/>
    <p:sldId id="365" r:id="rId12"/>
    <p:sldId id="386" r:id="rId13"/>
    <p:sldId id="431" r:id="rId14"/>
    <p:sldId id="432" r:id="rId15"/>
    <p:sldId id="433" r:id="rId16"/>
    <p:sldId id="461" r:id="rId17"/>
    <p:sldId id="434" r:id="rId18"/>
    <p:sldId id="436" r:id="rId19"/>
    <p:sldId id="437" r:id="rId20"/>
    <p:sldId id="438" r:id="rId21"/>
    <p:sldId id="458" r:id="rId22"/>
    <p:sldId id="428" r:id="rId23"/>
    <p:sldId id="440" r:id="rId24"/>
    <p:sldId id="469" r:id="rId25"/>
    <p:sldId id="488" r:id="rId26"/>
    <p:sldId id="489" r:id="rId27"/>
    <p:sldId id="490" r:id="rId28"/>
    <p:sldId id="491" r:id="rId29"/>
    <p:sldId id="474" r:id="rId30"/>
    <p:sldId id="492" r:id="rId31"/>
    <p:sldId id="493" r:id="rId32"/>
    <p:sldId id="494" r:id="rId33"/>
    <p:sldId id="441" r:id="rId34"/>
    <p:sldId id="459" r:id="rId35"/>
    <p:sldId id="468" r:id="rId36"/>
    <p:sldId id="390" r:id="rId37"/>
    <p:sldId id="423" r:id="rId38"/>
    <p:sldId id="414" r:id="rId39"/>
    <p:sldId id="413" r:id="rId40"/>
    <p:sldId id="415" r:id="rId41"/>
    <p:sldId id="416" r:id="rId42"/>
    <p:sldId id="418" r:id="rId43"/>
    <p:sldId id="420" r:id="rId44"/>
    <p:sldId id="424" r:id="rId45"/>
    <p:sldId id="421" r:id="rId46"/>
    <p:sldId id="422" r:id="rId47"/>
    <p:sldId id="395" r:id="rId48"/>
    <p:sldId id="482" r:id="rId49"/>
    <p:sldId id="483" r:id="rId50"/>
    <p:sldId id="397" r:id="rId51"/>
    <p:sldId id="426" r:id="rId52"/>
    <p:sldId id="398" r:id="rId53"/>
    <p:sldId id="399" r:id="rId54"/>
    <p:sldId id="495" r:id="rId55"/>
    <p:sldId id="427" r:id="rId56"/>
    <p:sldId id="453" r:id="rId57"/>
    <p:sldId id="460" r:id="rId58"/>
    <p:sldId id="387" r:id="rId59"/>
    <p:sldId id="388" r:id="rId60"/>
    <p:sldId id="457" r:id="rId61"/>
    <p:sldId id="456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0A"/>
    <a:srgbClr val="F3E816"/>
    <a:srgbClr val="FFFFFF"/>
    <a:srgbClr val="008000"/>
    <a:srgbClr val="82A0FF"/>
    <a:srgbClr val="0011B2"/>
    <a:srgbClr val="DE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1" autoAdjust="0"/>
    <p:restoredTop sz="99704" autoAdjust="0"/>
  </p:normalViewPr>
  <p:slideViewPr>
    <p:cSldViewPr snapToGrid="0" snapToObjects="1">
      <p:cViewPr>
        <p:scale>
          <a:sx n="112" d="100"/>
          <a:sy n="112" d="100"/>
        </p:scale>
        <p:origin x="-592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BC002-C4D2-8840-BC4F-A51557C1170F}" type="datetimeFigureOut">
              <a:rPr lang="en-US" smtClean="0"/>
              <a:t>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EEE89-046A-8146-9442-8F040927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71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4532-0A1D-7741-B7F8-C491C4C533AD}" type="datetimeFigureOut">
              <a:rPr lang="en-US" smtClean="0"/>
              <a:t>1/14/15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37516-47F0-4541-821C-B489248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5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now show have the first property is fulfilled.</a:t>
            </a:r>
          </a:p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is done in the Recovery function.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So the recovery function has just the public value p and the new reading w_1.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It adds these two values together.  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We then run the decoding procedure of the error correcting code on this value p\</a:t>
            </a:r>
            <a:r>
              <a:rPr lang="en-US" baseline="0" dirty="0" err="1" smtClean="0"/>
              <a:t>oplus</a:t>
            </a:r>
            <a:r>
              <a:rPr lang="en-US" baseline="0" dirty="0" smtClean="0"/>
              <a:t> w_1.  This gives us a value </a:t>
            </a:r>
            <a:r>
              <a:rPr lang="en-US" baseline="0" dirty="0" err="1" smtClean="0"/>
              <a:t>ec</a:t>
            </a:r>
            <a:r>
              <a:rPr lang="en-US" baseline="0" dirty="0" smtClean="0"/>
              <a:t>’.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If w_0 and w_1 are within the decoding radius for the error correcting code then </a:t>
            </a:r>
            <a:r>
              <a:rPr lang="en-US" baseline="0" dirty="0" err="1" smtClean="0"/>
              <a:t>ec</a:t>
            </a:r>
            <a:r>
              <a:rPr lang="en-US" baseline="0" dirty="0" smtClean="0"/>
              <a:t>’ = </a:t>
            </a:r>
            <a:r>
              <a:rPr lang="en-US" baseline="0" dirty="0" err="1" smtClean="0"/>
              <a:t>ec.</a:t>
            </a:r>
            <a:r>
              <a:rPr lang="en-US" baseline="0" dirty="0" smtClean="0"/>
              <a:t>  This means we can recover the value w_0 from a close w_1.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3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now work on the second property.  We need the value p not to give much information about w_0.</a:t>
            </a:r>
          </a:p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Consider the case</a:t>
            </a:r>
            <a:r>
              <a:rPr lang="en-US" baseline="0" dirty="0" smtClean="0"/>
              <a:t> where we collect a reading from a different source, say w_0’.</a:t>
            </a:r>
          </a:p>
          <a:p>
            <a:r>
              <a:rPr lang="en-US" baseline="0" dirty="0" smtClean="0"/>
              <a:t>&lt;click, click&gt;</a:t>
            </a:r>
          </a:p>
          <a:p>
            <a:r>
              <a:rPr lang="en-US" baseline="0" dirty="0" smtClean="0"/>
              <a:t>This means that p \</a:t>
            </a:r>
            <a:r>
              <a:rPr lang="en-US" baseline="0" dirty="0" err="1" smtClean="0"/>
              <a:t>oplus</a:t>
            </a:r>
            <a:r>
              <a:rPr lang="en-US" baseline="0" dirty="0" smtClean="0"/>
              <a:t> w_0’ will not be close to the original </a:t>
            </a:r>
            <a:r>
              <a:rPr lang="en-US" baseline="0" dirty="0" err="1" smtClean="0"/>
              <a:t>codeword</a:t>
            </a:r>
            <a:r>
              <a:rPr lang="en-US" baseline="0" dirty="0" smtClean="0"/>
              <a:t> and decoding will give an unrelated value.  </a:t>
            </a:r>
          </a:p>
          <a:p>
            <a:r>
              <a:rPr lang="en-US" baseline="0" dirty="0" smtClean="0"/>
              <a:t>&lt;click&gt;</a:t>
            </a:r>
            <a:br>
              <a:rPr lang="en-US" baseline="0" dirty="0" smtClean="0"/>
            </a:br>
            <a:r>
              <a:rPr lang="en-US" baseline="0" dirty="0" smtClean="0"/>
              <a:t>Formally, we can say that W_0 retains high entropy even conditioned on the public value p.  This is the main novel contribution of a secure sketch (otherwise we could just provide error correcting information.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Recall the starting entropy was k.  We will call k-k’ the entropy loss of a secure sketch.  This value is important as it determines the strength of our key.  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In particular, the extractor must be able to produce a good key with only k’ bits of entropy.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12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ADS: Bullet structure too simple here: these items don’t all belong in one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ADS: Bullet structure too simple here: these items don’t all belong in one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ADS: Bullet structure too simple here: these items don’t all belong in one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sigma.octopart.com</a:t>
            </a:r>
            <a:r>
              <a:rPr lang="en-US" sz="1200" dirty="0" smtClean="0"/>
              <a:t>/14152599/image/Microchip-TC14433EPG.jpg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www.drgaelriverz.com</a:t>
            </a:r>
            <a:r>
              <a:rPr lang="en-US" sz="1200" dirty="0" smtClean="0"/>
              <a:t>/images/</a:t>
            </a:r>
            <a:r>
              <a:rPr lang="en-US" sz="1200" dirty="0" err="1" smtClean="0"/>
              <a:t>Round_Eye.JPG</a:t>
            </a:r>
            <a:endParaRPr lang="en-US" sz="120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1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ADS: Say RO construction first? Then say point obfuscation?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400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ADS: too much text (break it up somehow?)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3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sigma.octopart.com</a:t>
            </a:r>
            <a:r>
              <a:rPr lang="en-US" sz="1200" dirty="0" smtClean="0"/>
              <a:t>/14152599/image/Microchip-TC14433EPG.jpg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www.drgaelriverz.com</a:t>
            </a:r>
            <a:r>
              <a:rPr lang="en-US" sz="1200" dirty="0" smtClean="0"/>
              <a:t>/images/</a:t>
            </a:r>
            <a:r>
              <a:rPr lang="en-US" sz="1200" dirty="0" err="1" smtClean="0"/>
              <a:t>Round_Eye.JPG</a:t>
            </a:r>
            <a:endParaRPr lang="en-US" sz="120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14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701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701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explored human iris.</a:t>
            </a:r>
          </a:p>
          <a:p>
            <a:r>
              <a:rPr lang="en-US" baseline="0" dirty="0" smtClean="0"/>
              <a:t>This is how it is typically used today: the iris image is captured and transformed into an iris code.</a:t>
            </a:r>
          </a:p>
          <a:p>
            <a:r>
              <a:rPr lang="en-US" baseline="0" dirty="0" smtClean="0"/>
              <a:t>Then today, typically, this iris code is matched against a template to provide authentication.</a:t>
            </a:r>
          </a:p>
          <a:p>
            <a:endParaRPr lang="en-US" baseline="0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want to change this – (1) instead of one bit output of the matching we would like to extract a cryptographically strong key, every time the same for the same iris on the input.</a:t>
            </a:r>
          </a:p>
          <a:p>
            <a:r>
              <a:rPr lang="en-US" baseline="0" dirty="0" smtClean="0"/>
              <a:t>We use a cryptographic construct called Fuzzy Extractors and it is closely related to Error-Correcting Codes.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8C66F-C41A-FB4C-9C27-95A2C3936D3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16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start by describing</a:t>
            </a:r>
            <a:r>
              <a:rPr lang="en-US" baseline="0" dirty="0" smtClean="0"/>
              <a:t> the sketch algorithm.</a:t>
            </a:r>
          </a:p>
          <a:p>
            <a:r>
              <a:rPr lang="en-US" baseline="0" dirty="0" smtClean="0"/>
              <a:t>&lt;click, click&gt;</a:t>
            </a:r>
          </a:p>
          <a:p>
            <a:r>
              <a:rPr lang="en-US" baseline="0" dirty="0" smtClean="0"/>
              <a:t>The sketch I am going to describe is called the “code-offset sketch” in the literature.  Assume we have an error correcting code that can correct </a:t>
            </a:r>
            <a:r>
              <a:rPr lang="en-US" baseline="0" dirty="0" err="1" smtClean="0"/>
              <a:t>dmax</a:t>
            </a:r>
            <a:r>
              <a:rPr lang="en-US" baseline="0" dirty="0" smtClean="0"/>
              <a:t> errors.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We will start by selecting a random </a:t>
            </a:r>
            <a:r>
              <a:rPr lang="en-US" baseline="0" dirty="0" err="1" smtClean="0"/>
              <a:t>codeword</a:t>
            </a:r>
            <a:r>
              <a:rPr lang="en-US" baseline="0" dirty="0" smtClean="0"/>
              <a:t>.  So we select a random value x and encode x using the error correcting code.  We will use this </a:t>
            </a:r>
            <a:r>
              <a:rPr lang="en-US" baseline="0" dirty="0" err="1" smtClean="0"/>
              <a:t>ec</a:t>
            </a:r>
            <a:r>
              <a:rPr lang="en-US" baseline="0" dirty="0" smtClean="0"/>
              <a:t> value as a mask for our value w_0.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Our public value p will be the exclusive or of the value </a:t>
            </a:r>
            <a:r>
              <a:rPr lang="en-US" baseline="0" dirty="0" err="1" smtClean="0"/>
              <a:t>ec</a:t>
            </a:r>
            <a:r>
              <a:rPr lang="en-US" baseline="0" dirty="0" smtClean="0"/>
              <a:t> and our original reading.  Remember, we want two properties from p: it should allow recovery from a close value w_1 and it shouldn’t give much information about w_0.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559F-7C03-7F4E-BFAB-52D067CFECC3}" type="datetime1">
              <a:rPr lang="en-US" smtClean="0"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33DC-0205-B647-83CA-711F632D5B1E}" type="datetime1">
              <a:rPr lang="en-US" smtClean="0"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4FC2-1154-DC44-B64E-AB780861BAB3}" type="datetime1">
              <a:rPr lang="en-US" smtClean="0"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105F-5EC6-1F49-93B7-19BF866F9E29}" type="datetime1">
              <a:rPr lang="en-US" smtClean="0"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BWF </a:t>
            </a:r>
            <a:fld id="{31269863-FC91-8643-B8EC-306DF53D8EA7}" type="datetime1">
              <a:rPr lang="en-US" smtClean="0"/>
              <a:t>1/14/15</a:t>
            </a:fld>
            <a:r>
              <a:rPr lang="en-US" smtClean="0"/>
              <a:t> </a:t>
            </a:r>
            <a:r>
              <a:rPr lang="en-US" dirty="0" smtClean="0"/>
              <a:t>&lt;#&gt;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DF94-12CD-7148-A681-8C071662FE28}" type="datetime1">
              <a:rPr lang="en-US" smtClean="0"/>
              <a:t>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E95E-9CF9-C942-84A5-537AD1B0F9C5}" type="datetime1">
              <a:rPr lang="en-US" smtClean="0"/>
              <a:t>1/14/15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83A9-671C-5E49-BF12-BDA66EECC51B}" type="datetime1">
              <a:rPr lang="en-US" smtClean="0"/>
              <a:t>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2477-415E-154F-85FD-F9E9FB5A040D}" type="datetime1">
              <a:rPr lang="en-US" smtClean="0"/>
              <a:t>1/14/15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ADC-8050-5246-835A-2F1BB7F1F6E0}" type="datetime1">
              <a:rPr lang="en-US" smtClean="0"/>
              <a:t>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A09F-A243-C64D-8606-4A864334B3A0}" type="datetime1">
              <a:rPr lang="en-US" smtClean="0"/>
              <a:t>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E7B6-EA10-6846-AE62-E5A98D8B5640}" type="datetime1">
              <a:rPr lang="en-US" smtClean="0"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8" Type="http://schemas.openxmlformats.org/officeDocument/2006/relationships/image" Target="../media/image11.png"/><Relationship Id="rId9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936" y="-340200"/>
            <a:ext cx="7772400" cy="2487076"/>
          </a:xfrm>
        </p:spPr>
        <p:txBody>
          <a:bodyPr>
            <a:noAutofit/>
          </a:bodyPr>
          <a:lstStyle/>
          <a:p>
            <a:r>
              <a:rPr lang="en-US" sz="5400" dirty="0" smtClean="0"/>
              <a:t>Strong Key Derivation</a:t>
            </a:r>
            <a:br>
              <a:rPr lang="en-US" sz="5400" dirty="0" smtClean="0"/>
            </a:br>
            <a:r>
              <a:rPr lang="en-US" sz="5400" dirty="0" smtClean="0"/>
              <a:t>from Biometrics</a:t>
            </a:r>
            <a:endParaRPr lang="en-US" sz="5400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566982" y="2026681"/>
            <a:ext cx="8039803" cy="1079552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dirty="0" smtClean="0">
                <a:solidFill>
                  <a:srgbClr val="000000"/>
                </a:solidFill>
              </a:rPr>
              <a:t>Benjamin Fuller</a:t>
            </a:r>
            <a:r>
              <a:rPr lang="en-US" altLang="en-US" sz="3600" dirty="0">
                <a:solidFill>
                  <a:srgbClr val="000000"/>
                </a:solidFill>
              </a:rPr>
              <a:t/>
            </a:r>
            <a:br>
              <a:rPr lang="en-US" altLang="en-US" sz="3600" dirty="0">
                <a:solidFill>
                  <a:srgbClr val="000000"/>
                </a:solidFill>
              </a:rPr>
            </a:br>
            <a:r>
              <a:rPr lang="en-US" altLang="en-US" dirty="0" smtClean="0">
                <a:solidFill>
                  <a:srgbClr val="000000"/>
                </a:solidFill>
              </a:rPr>
              <a:t/>
            </a:r>
            <a:br>
              <a:rPr lang="en-US" altLang="en-US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Privacy Enhancing Technologies for </a:t>
            </a:r>
            <a:r>
              <a:rPr lang="en-US" altLang="en-US" sz="2800" dirty="0" smtClean="0">
                <a:solidFill>
                  <a:srgbClr val="000000"/>
                </a:solidFill>
              </a:rPr>
              <a:t>Biometrics</a:t>
            </a:r>
          </a:p>
          <a:p>
            <a:r>
              <a:rPr lang="en-US" altLang="en-US" sz="2800" dirty="0" smtClean="0">
                <a:solidFill>
                  <a:srgbClr val="000000"/>
                </a:solidFill>
              </a:rPr>
              <a:t>University of Haifa</a:t>
            </a:r>
          </a:p>
          <a:p>
            <a:r>
              <a:rPr lang="en-US" altLang="en-US" sz="2800" dirty="0" smtClean="0">
                <a:solidFill>
                  <a:srgbClr val="000000"/>
                </a:solidFill>
              </a:rPr>
              <a:t>January 15, 2015</a:t>
            </a:r>
            <a:endParaRPr lang="en-US" alt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185" y="479691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Based on three works:</a:t>
            </a:r>
          </a:p>
          <a:p>
            <a:pPr marL="285750" indent="-285750">
              <a:buFont typeface="Arial"/>
              <a:buChar char="•"/>
            </a:pPr>
            <a:r>
              <a:rPr lang="en-US" sz="2400" i="1" dirty="0" smtClean="0"/>
              <a:t>Computational Fuzzy Extractors</a:t>
            </a:r>
            <a:r>
              <a:rPr lang="en-US" sz="2400" dirty="0" smtClean="0"/>
              <a:t> [FullerMengReyzin13]</a:t>
            </a:r>
          </a:p>
          <a:p>
            <a:pPr marL="285750" indent="-285750">
              <a:buFont typeface="Arial"/>
              <a:buChar char="•"/>
            </a:pPr>
            <a:r>
              <a:rPr lang="en-US" sz="2400" i="1" dirty="0" smtClean="0"/>
              <a:t>When are Fuzzy Extractors Possible?</a:t>
            </a:r>
            <a:r>
              <a:rPr lang="en-US" sz="2400" dirty="0" smtClean="0"/>
              <a:t> [FullerSmithReyzin14]</a:t>
            </a:r>
          </a:p>
          <a:p>
            <a:pPr marL="285750" indent="-285750">
              <a:buFont typeface="Arial"/>
              <a:buChar char="•"/>
            </a:pPr>
            <a:r>
              <a:rPr lang="en-US" sz="2400" i="1" dirty="0" smtClean="0"/>
              <a:t>Key Derivation from Noisy Sources with More Errors than Entropy</a:t>
            </a:r>
            <a:r>
              <a:rPr lang="en-US" sz="2400" dirty="0" smtClean="0"/>
              <a:t> [CanettiFullerPanethSmithReyzin14]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4281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3400"/>
            <a:ext cx="8229600" cy="1143000"/>
          </a:xfrm>
        </p:spPr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lessons on how to construct</a:t>
            </a:r>
            <a:br>
              <a:rPr lang="en-US" dirty="0" smtClean="0"/>
            </a:br>
            <a:r>
              <a:rPr lang="en-US" dirty="0" smtClean="0"/>
              <a:t>fuzzy extractors when </a:t>
            </a:r>
            <a:r>
              <a:rPr lang="en-US" i="1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 &gt; </a:t>
            </a:r>
            <a:r>
              <a:rPr lang="en-US" i="1" dirty="0">
                <a:latin typeface="Times New Roman"/>
                <a:cs typeface="Times New Roman"/>
              </a:rPr>
              <a:t>k</a:t>
            </a:r>
            <a:endParaRPr lang="en-US" dirty="0" smtClean="0"/>
          </a:p>
          <a:p>
            <a:r>
              <a:rPr lang="en-US" dirty="0" smtClean="0"/>
              <a:t>Constructions of fuzzy extractors for large classes of distributions where 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 </a:t>
            </a:r>
            <a:r>
              <a:rPr lang="en-US" dirty="0" smtClean="0">
                <a:latin typeface="Calibri"/>
                <a:cs typeface="Calibri"/>
              </a:rPr>
              <a:t>[CFPRS14]</a:t>
            </a:r>
          </a:p>
          <a:p>
            <a:r>
              <a:rPr lang="en-US" dirty="0" smtClean="0">
                <a:latin typeface="Calibri"/>
                <a:cs typeface="Calibri"/>
              </a:rPr>
              <a:t>Reusable fuzzy extractor for arbitrary correlation between repeated readings [CFPRS14]</a:t>
            </a:r>
          </a:p>
          <a:p>
            <a:r>
              <a:rPr lang="en-US" dirty="0" smtClean="0">
                <a:latin typeface="Calibri"/>
                <a:cs typeface="Calibri"/>
              </a:rPr>
              <a:t>Preliminary results on iris biometric</a:t>
            </a:r>
          </a:p>
        </p:txBody>
      </p:sp>
    </p:spTree>
    <p:extLst>
      <p:ext uri="{BB962C8B-B14F-4D97-AF65-F5344CB8AC3E}">
        <p14:creationId xmlns:p14="http://schemas.microsoft.com/office/powerpoint/2010/main" val="262468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36"/>
          <p:cNvSpPr>
            <a:spLocks noChangeArrowheads="1"/>
          </p:cNvSpPr>
          <p:nvPr/>
        </p:nvSpPr>
        <p:spPr bwMode="auto">
          <a:xfrm>
            <a:off x="-93025" y="1311337"/>
            <a:ext cx="7620068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(converts high-entropy sources to uniform, </a:t>
            </a:r>
            <a:br>
              <a:rPr lang="en-US" sz="2800" dirty="0" smtClean="0"/>
            </a:br>
            <a:r>
              <a:rPr lang="en-US" sz="2800" dirty="0" smtClean="0"/>
              <a:t> e.g., via universal hashing </a:t>
            </a:r>
            <a:r>
              <a:rPr lang="en-US" sz="2400" dirty="0" smtClean="0"/>
              <a:t>[CarterWegman77]</a:t>
            </a:r>
            <a:r>
              <a:rPr lang="en-US" sz="2800" dirty="0" smtClean="0"/>
              <a:t>)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Fuzzy Extractors: Typical Construction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5" name="Straight Arrow Connector 34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36" name="Rectangle 35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-260637" y="2002650"/>
            <a:ext cx="6663195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- correct errors using a </a:t>
            </a:r>
            <a:r>
              <a:rPr lang="en-US" sz="2800" u="sng" dirty="0" smtClean="0"/>
              <a:t>secure sketch</a:t>
            </a:r>
            <a:r>
              <a:rPr lang="en-US" sz="2800" dirty="0" smtClean="0"/>
              <a:t> </a:t>
            </a:r>
            <a:endParaRPr lang="en-US" sz="2800" u="sng" dirty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7267" y="703452"/>
            <a:ext cx="5924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cs typeface="Calibri"/>
              </a:rPr>
              <a:t>- derive </a:t>
            </a:r>
            <a:r>
              <a:rPr lang="en-US" sz="2800" i="1" dirty="0">
                <a:solidFill>
                  <a:prstClr val="black"/>
                </a:solidFill>
                <a:latin typeface="Times New Roman"/>
                <a:cs typeface="Times New Roman"/>
              </a:rPr>
              <a:t>r </a:t>
            </a:r>
            <a:r>
              <a:rPr lang="en-US" sz="2800" dirty="0">
                <a:solidFill>
                  <a:prstClr val="black"/>
                </a:solidFill>
                <a:cs typeface="Calibri"/>
              </a:rPr>
              <a:t>using a randomness extractor</a:t>
            </a:r>
            <a:endParaRPr lang="en-US" sz="2800" dirty="0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-859024" y="2447855"/>
            <a:ext cx="9922933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(gives recovery of the original from a noisy signal)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0964" y="2101203"/>
            <a:ext cx="3498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[DodisOstrovskyReyzinSmith08]</a:t>
            </a:r>
            <a:endParaRPr lang="en-US" sz="20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4052998" y="3733039"/>
            <a:ext cx="499449" cy="523220"/>
            <a:chOff x="4333176" y="615512"/>
            <a:chExt cx="499449" cy="523220"/>
          </a:xfrm>
        </p:grpSpPr>
        <p:sp>
          <p:nvSpPr>
            <p:cNvPr id="80" name="Rectangle 79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390611" y="615512"/>
              <a:ext cx="442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890537" y="4812969"/>
            <a:ext cx="514191" cy="523220"/>
            <a:chOff x="6391214" y="2384012"/>
            <a:chExt cx="514191" cy="523220"/>
          </a:xfrm>
        </p:grpSpPr>
        <p:sp>
          <p:nvSpPr>
            <p:cNvPr id="85" name="Rectangle 84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61311" y="2384012"/>
              <a:ext cx="44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064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0" grpId="1"/>
      <p:bldP spid="2" grpId="0"/>
      <p:bldP spid="4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/>
              <a:t>Fuzzy Extractors: Typical Construction</a:t>
            </a: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7" name="Elbow Connector 36"/>
          <p:cNvCxnSpPr>
            <a:endCxn id="54" idx="2"/>
          </p:cNvCxnSpPr>
          <p:nvPr/>
        </p:nvCxnSpPr>
        <p:spPr>
          <a:xfrm rot="10800000" flipH="1" flipV="1">
            <a:off x="1492901" y="5118137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048280" y="5270536"/>
            <a:ext cx="1018094" cy="734722"/>
            <a:chOff x="7008234" y="2074428"/>
            <a:chExt cx="391556" cy="749241"/>
          </a:xfrm>
        </p:grpSpPr>
        <p:sp>
          <p:nvSpPr>
            <p:cNvPr id="54" name="Trapezoid 53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892243" y="5496221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59" name="Rectangle 58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-260637" y="2002650"/>
            <a:ext cx="6663195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- correct errors using a </a:t>
            </a:r>
            <a:r>
              <a:rPr lang="en-US" sz="2800" u="sng" dirty="0" smtClean="0"/>
              <a:t>secure sketch</a:t>
            </a:r>
            <a:endParaRPr lang="en-US" sz="2800" u="sng" dirty="0">
              <a:latin typeface="Times New Roman"/>
              <a:cs typeface="Times New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47267" y="703452"/>
            <a:ext cx="5924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cs typeface="Calibri"/>
              </a:rPr>
              <a:t>- derive </a:t>
            </a:r>
            <a:r>
              <a:rPr lang="en-US" sz="2800" i="1" dirty="0">
                <a:solidFill>
                  <a:prstClr val="black"/>
                </a:solidFill>
                <a:latin typeface="Times New Roman"/>
                <a:cs typeface="Times New Roman"/>
              </a:rPr>
              <a:t>r </a:t>
            </a:r>
            <a:r>
              <a:rPr lang="en-US" sz="2800" dirty="0">
                <a:solidFill>
                  <a:prstClr val="black"/>
                </a:solidFill>
                <a:cs typeface="Calibri"/>
              </a:rPr>
              <a:t>using a randomness extractor</a:t>
            </a:r>
            <a:endParaRPr lang="en-US" sz="2800" dirty="0"/>
          </a:p>
        </p:txBody>
      </p:sp>
      <p:sp>
        <p:nvSpPr>
          <p:cNvPr id="55" name="Rectangle 36"/>
          <p:cNvSpPr>
            <a:spLocks noChangeArrowheads="1"/>
          </p:cNvSpPr>
          <p:nvPr/>
        </p:nvSpPr>
        <p:spPr bwMode="auto">
          <a:xfrm>
            <a:off x="-859024" y="2447855"/>
            <a:ext cx="9922933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(gives recovery of the original from a noisy signal)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-93025" y="1311337"/>
            <a:ext cx="7620068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(converts high-entropy sources to uniform, </a:t>
            </a:r>
            <a:br>
              <a:rPr lang="en-US" sz="2800" dirty="0" smtClean="0"/>
            </a:br>
            <a:r>
              <a:rPr lang="en-US" sz="2800" dirty="0" smtClean="0"/>
              <a:t> e.g., via universal hashing </a:t>
            </a:r>
            <a:r>
              <a:rPr lang="en-US" sz="2400" dirty="0" smtClean="0"/>
              <a:t>[CarterWegman77]</a:t>
            </a:r>
            <a:r>
              <a:rPr lang="en-US" sz="2800" dirty="0" smtClean="0"/>
              <a:t>)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700964" y="2101203"/>
            <a:ext cx="3498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[DodisOstrovskyReyzinSmith08]</a:t>
            </a:r>
            <a:endParaRPr lang="en-US" sz="20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4052998" y="3733039"/>
            <a:ext cx="499449" cy="523220"/>
            <a:chOff x="4333176" y="615512"/>
            <a:chExt cx="499449" cy="523220"/>
          </a:xfrm>
        </p:grpSpPr>
        <p:sp>
          <p:nvSpPr>
            <p:cNvPr id="87" name="Rectangle 86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90611" y="615512"/>
              <a:ext cx="442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890537" y="4812969"/>
            <a:ext cx="514191" cy="523220"/>
            <a:chOff x="6391214" y="2384012"/>
            <a:chExt cx="514191" cy="523220"/>
          </a:xfrm>
        </p:grpSpPr>
        <p:sp>
          <p:nvSpPr>
            <p:cNvPr id="90" name="Rectangle 89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461311" y="2384012"/>
              <a:ext cx="44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15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2244439" y="4654220"/>
            <a:ext cx="203197" cy="284616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215026" y="2007429"/>
            <a:ext cx="779846" cy="7347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562966" y="521378"/>
            <a:ext cx="2111840" cy="2302595"/>
            <a:chOff x="6838075" y="2277356"/>
            <a:chExt cx="981495" cy="1772739"/>
          </a:xfrm>
        </p:grpSpPr>
        <p:sp>
          <p:nvSpPr>
            <p:cNvPr id="30" name="Trapezoid 29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38075" y="2277356"/>
              <a:ext cx="521492" cy="284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Generate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38" name="Group 37"/>
          <p:cNvGrpSpPr/>
          <p:nvPr/>
        </p:nvGrpSpPr>
        <p:grpSpPr>
          <a:xfrm>
            <a:off x="5298337" y="1434837"/>
            <a:ext cx="2578820" cy="1810201"/>
            <a:chOff x="6827762" y="2204122"/>
            <a:chExt cx="991807" cy="1845973"/>
          </a:xfrm>
        </p:grpSpPr>
        <p:sp>
          <p:nvSpPr>
            <p:cNvPr id="39" name="Trapezoid 38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27762" y="2204122"/>
              <a:ext cx="482480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Reproduce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 bwMode="auto">
          <a:xfrm flipV="1">
            <a:off x="7877161" y="206610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45" name="Group 44"/>
          <p:cNvGrpSpPr/>
          <p:nvPr/>
        </p:nvGrpSpPr>
        <p:grpSpPr>
          <a:xfrm>
            <a:off x="2215030" y="919987"/>
            <a:ext cx="777240" cy="1042416"/>
            <a:chOff x="6851956" y="2558145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90" y="2820311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71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stCxn id="30" idx="2"/>
            <a:endCxn id="46" idx="2"/>
          </p:cNvCxnSpPr>
          <p:nvPr/>
        </p:nvCxnSpPr>
        <p:spPr>
          <a:xfrm rot="10800000" flipH="1">
            <a:off x="1592824" y="1441195"/>
            <a:ext cx="622201" cy="413836"/>
          </a:xfrm>
          <a:prstGeom prst="bentConnector3">
            <a:avLst>
              <a:gd name="adj1" fmla="val 34218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46" idx="0"/>
          </p:cNvCxnSpPr>
          <p:nvPr/>
        </p:nvCxnSpPr>
        <p:spPr>
          <a:xfrm rot="10800000" flipV="1">
            <a:off x="2992267" y="1087675"/>
            <a:ext cx="682543" cy="353520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662935" y="1938125"/>
            <a:ext cx="777240" cy="1042416"/>
            <a:chOff x="6851956" y="2558145"/>
            <a:chExt cx="967619" cy="1491952"/>
          </a:xfrm>
        </p:grpSpPr>
        <p:sp>
          <p:nvSpPr>
            <p:cNvPr id="51" name="Trapezoid 50"/>
            <p:cNvSpPr/>
            <p:nvPr/>
          </p:nvSpPr>
          <p:spPr bwMode="auto">
            <a:xfrm rot="5400000">
              <a:off x="6589790" y="2820311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4285" y="2997471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3" name="Elbow Connector 52"/>
          <p:cNvCxnSpPr>
            <a:endCxn id="51" idx="0"/>
          </p:cNvCxnSpPr>
          <p:nvPr/>
        </p:nvCxnSpPr>
        <p:spPr>
          <a:xfrm rot="10800000" flipV="1">
            <a:off x="7440171" y="207764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56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56" name="Trapezoid 55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507791" y="2098584"/>
            <a:ext cx="609134" cy="1003641"/>
            <a:chOff x="7033931" y="2074428"/>
            <a:chExt cx="345767" cy="1023474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6671635" y="2436724"/>
              <a:ext cx="1023474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33937" y="2260734"/>
              <a:ext cx="345761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2" name="Straight Arrow Connector 61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491527"/>
              </p:ext>
            </p:extLst>
          </p:nvPr>
        </p:nvGraphicFramePr>
        <p:xfrm>
          <a:off x="6126473" y="1991035"/>
          <a:ext cx="495493" cy="52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6473" y="1991035"/>
                        <a:ext cx="495493" cy="522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5361233" y="302911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0" y="3865983"/>
            <a:ext cx="220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Offset Sketch</a:t>
            </a:r>
          </a:p>
          <a:p>
            <a:r>
              <a:rPr lang="en-US" dirty="0" smtClean="0"/>
              <a:t>[JuelsWattenberg99]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 =</a:t>
            </a:r>
            <a:r>
              <a:rPr lang="en-US" i="1" dirty="0" smtClean="0">
                <a:latin typeface="Times New Roman"/>
                <a:cs typeface="Times New Roman"/>
              </a:rPr>
              <a:t>c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09089" y="3969887"/>
            <a:ext cx="305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c</a:t>
            </a:r>
            <a:endParaRPr lang="en-US" sz="1800" dirty="0">
              <a:latin typeface="Times New Roman"/>
              <a:cs typeface="Times New Ro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333176" y="720459"/>
            <a:ext cx="499449" cy="369332"/>
            <a:chOff x="4333176" y="720459"/>
            <a:chExt cx="499449" cy="369332"/>
          </a:xfrm>
        </p:grpSpPr>
        <p:sp>
          <p:nvSpPr>
            <p:cNvPr id="77" name="Rectangle 76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390611" y="720459"/>
              <a:ext cx="442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920990" y="1619503"/>
            <a:ext cx="441326" cy="369332"/>
            <a:chOff x="6391214" y="2492739"/>
            <a:chExt cx="441326" cy="369332"/>
          </a:xfrm>
        </p:grpSpPr>
        <p:sp>
          <p:nvSpPr>
            <p:cNvPr id="87" name="Rectangle 86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461311" y="2492739"/>
              <a:ext cx="35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4462000" y="1807374"/>
            <a:ext cx="418705" cy="40011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0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15482" y="1298731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93" name="Straight Arrow Connector 92"/>
          <p:cNvCxnSpPr/>
          <p:nvPr/>
        </p:nvCxnSpPr>
        <p:spPr bwMode="auto">
          <a:xfrm flipV="1">
            <a:off x="1329278" y="3037673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94" name="Oval 93"/>
          <p:cNvSpPr/>
          <p:nvPr/>
        </p:nvSpPr>
        <p:spPr bwMode="auto">
          <a:xfrm>
            <a:off x="1175303" y="297420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26685" y="2773977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96" name="Oval 95"/>
          <p:cNvSpPr/>
          <p:nvPr/>
        </p:nvSpPr>
        <p:spPr bwMode="auto">
          <a:xfrm>
            <a:off x="696448" y="1791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 bwMode="auto">
          <a:xfrm flipH="1" flipV="1">
            <a:off x="807315" y="1900412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98" name="Rectangle 97"/>
          <p:cNvSpPr/>
          <p:nvPr/>
        </p:nvSpPr>
        <p:spPr>
          <a:xfrm rot="4179712">
            <a:off x="593565" y="2197768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597" y="4994678"/>
            <a:ext cx="204455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C – </a:t>
            </a:r>
            <a:r>
              <a:rPr lang="en-US" sz="1600" dirty="0" smtClean="0">
                <a:latin typeface="Calibri"/>
                <a:cs typeface="Calibri"/>
              </a:rPr>
              <a:t>Error correcting 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dirty="0" smtClean="0">
                <a:latin typeface="Calibri"/>
                <a:cs typeface="Calibri"/>
              </a:rPr>
              <a:t>code correcting </a:t>
            </a:r>
            <a:r>
              <a:rPr lang="en-US" sz="1600" i="1" dirty="0" smtClean="0">
                <a:latin typeface="Times New Roman"/>
                <a:cs typeface="Times New Roman"/>
              </a:rPr>
              <a:t>t</a:t>
            </a:r>
            <a:r>
              <a:rPr lang="en-US" sz="1600" dirty="0" smtClean="0">
                <a:latin typeface="Calibri"/>
                <a:cs typeface="Calibri"/>
              </a:rPr>
              <a:t> errors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2182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68" grpId="0" animBg="1"/>
      <p:bldP spid="69" grpId="0" animBg="1"/>
      <p:bldP spid="70" grpId="0"/>
      <p:bldP spid="74" grpId="0" animBg="1"/>
      <p:bldP spid="75" grpId="0" animBg="1"/>
      <p:bldP spid="79" grpId="0"/>
      <p:bldP spid="6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2244439" y="4654220"/>
            <a:ext cx="203197" cy="284616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507799" y="2098583"/>
            <a:ext cx="526538" cy="10036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209796" y="2020428"/>
            <a:ext cx="779846" cy="7347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Straight Arrow Connector 71"/>
          <p:cNvCxnSpPr>
            <a:stCxn id="74" idx="6"/>
            <a:endCxn id="76" idx="3"/>
          </p:cNvCxnSpPr>
          <p:nvPr/>
        </p:nvCxnSpPr>
        <p:spPr bwMode="auto">
          <a:xfrm flipV="1">
            <a:off x="3437083" y="4864112"/>
            <a:ext cx="2437506" cy="404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76" idx="0"/>
            <a:endCxn id="75" idx="5"/>
          </p:cNvCxnSpPr>
          <p:nvPr/>
        </p:nvCxnSpPr>
        <p:spPr bwMode="auto">
          <a:xfrm flipH="1" flipV="1">
            <a:off x="5764392" y="4238548"/>
            <a:ext cx="156120" cy="541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5855567" y="4780117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89175" y="397046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c</a:t>
            </a:r>
            <a:r>
              <a:rPr lang="en-US" sz="1800" dirty="0" smtClean="0">
                <a:latin typeface="Times New Roman"/>
                <a:cs typeface="Times New Roman"/>
              </a:rPr>
              <a:t>’=</a:t>
            </a:r>
            <a:r>
              <a:rPr lang="en-US" sz="1800" i="1" dirty="0" smtClean="0">
                <a:latin typeface="Times New Roman"/>
                <a:cs typeface="Times New Roman"/>
              </a:rPr>
              <a:t>Decode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sz="1800" i="1" dirty="0" smtClean="0">
                <a:latin typeface="Times New Roman"/>
                <a:cs typeface="Times New Roman"/>
              </a:rPr>
              <a:t>c</a:t>
            </a:r>
            <a:r>
              <a:rPr lang="en-US" sz="1800" dirty="0" smtClean="0">
                <a:latin typeface="Times New Roman"/>
                <a:cs typeface="Times New Roman"/>
              </a:rPr>
              <a:t>*) 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1300" y="4410785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  <a:sym typeface="Symbol"/>
              </a:rPr>
              <a:t>1 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=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c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*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 =</a:t>
            </a:r>
            <a:r>
              <a:rPr lang="en-US" i="1" dirty="0" smtClean="0">
                <a:latin typeface="Times New Roman"/>
                <a:cs typeface="Times New Roman"/>
              </a:rPr>
              <a:t>c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06824" y="3968496"/>
            <a:ext cx="305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c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7355012" y="4154553"/>
            <a:ext cx="1618222" cy="18047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decoding succeeds, </a:t>
            </a:r>
            <a:br>
              <a:rPr lang="en-US" sz="1800" b="1" dirty="0" smtClean="0"/>
            </a:b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c</a:t>
            </a:r>
            <a:r>
              <a:rPr lang="en-US" sz="1800" b="1" dirty="0" smtClean="0">
                <a:latin typeface="Times New Roman"/>
                <a:cs typeface="Times New Roman"/>
              </a:rPr>
              <a:t>’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p</a:t>
            </a:r>
            <a:r>
              <a:rPr lang="en-US" sz="1800" b="1" dirty="0" smtClean="0"/>
              <a:t>.</a:t>
            </a:r>
          </a:p>
          <a:p>
            <a:pPr>
              <a:defRPr/>
            </a:pPr>
            <a:r>
              <a:rPr lang="en-US" b="1" dirty="0" smtClean="0"/>
              <a:t> </a:t>
            </a:r>
            <a:endParaRPr lang="en-US" sz="1800" b="1" dirty="0" smtClean="0"/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562965" y="521378"/>
            <a:ext cx="2111842" cy="2302595"/>
            <a:chOff x="6838075" y="2277356"/>
            <a:chExt cx="981496" cy="1772739"/>
          </a:xfrm>
        </p:grpSpPr>
        <p:sp>
          <p:nvSpPr>
            <p:cNvPr id="91" name="Trapezoid 90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38075" y="2277356"/>
              <a:ext cx="521492" cy="284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Generate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93" name="Straight Arrow Connector 92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4" name="Straight Arrow Connector 93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5" name="Straight Arrow Connector 94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96" name="Group 95"/>
          <p:cNvGrpSpPr/>
          <p:nvPr/>
        </p:nvGrpSpPr>
        <p:grpSpPr>
          <a:xfrm>
            <a:off x="5298335" y="1434837"/>
            <a:ext cx="2578825" cy="1810201"/>
            <a:chOff x="6827762" y="2204122"/>
            <a:chExt cx="991809" cy="1845973"/>
          </a:xfrm>
        </p:grpSpPr>
        <p:sp>
          <p:nvSpPr>
            <p:cNvPr id="97" name="Trapezoid 9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827762" y="2204122"/>
              <a:ext cx="482480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Reproduce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99" name="Straight Arrow Connector 98"/>
          <p:cNvCxnSpPr/>
          <p:nvPr/>
        </p:nvCxnSpPr>
        <p:spPr bwMode="auto">
          <a:xfrm flipV="1">
            <a:off x="7877161" y="206610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00" name="Group 99"/>
          <p:cNvGrpSpPr/>
          <p:nvPr/>
        </p:nvGrpSpPr>
        <p:grpSpPr>
          <a:xfrm>
            <a:off x="2215026" y="919987"/>
            <a:ext cx="777240" cy="1042416"/>
            <a:chOff x="6851952" y="2558143"/>
            <a:chExt cx="967619" cy="1491952"/>
          </a:xfrm>
        </p:grpSpPr>
        <p:sp>
          <p:nvSpPr>
            <p:cNvPr id="101" name="Trapezoid 100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894286" y="2997469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03" name="Elbow Connector 102"/>
          <p:cNvCxnSpPr>
            <a:stCxn id="91" idx="2"/>
            <a:endCxn id="101" idx="2"/>
          </p:cNvCxnSpPr>
          <p:nvPr/>
        </p:nvCxnSpPr>
        <p:spPr>
          <a:xfrm rot="10800000" flipH="1">
            <a:off x="1592824" y="1441195"/>
            <a:ext cx="622201" cy="413836"/>
          </a:xfrm>
          <a:prstGeom prst="bentConnector3">
            <a:avLst>
              <a:gd name="adj1" fmla="val 34218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endCxn id="101" idx="0"/>
          </p:cNvCxnSpPr>
          <p:nvPr/>
        </p:nvCxnSpPr>
        <p:spPr>
          <a:xfrm rot="10800000" flipV="1">
            <a:off x="2992267" y="1087675"/>
            <a:ext cx="682543" cy="353520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6662931" y="1938125"/>
            <a:ext cx="777240" cy="1042416"/>
            <a:chOff x="6851952" y="2558143"/>
            <a:chExt cx="967619" cy="1491952"/>
          </a:xfrm>
        </p:grpSpPr>
        <p:sp>
          <p:nvSpPr>
            <p:cNvPr id="106" name="Trapezoid 10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894286" y="2997469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08" name="Elbow Connector 107"/>
          <p:cNvCxnSpPr>
            <a:endCxn id="106" idx="0"/>
          </p:cNvCxnSpPr>
          <p:nvPr/>
        </p:nvCxnSpPr>
        <p:spPr>
          <a:xfrm rot="10800000" flipV="1">
            <a:off x="7440171" y="207764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endCxn id="111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111" name="Trapezoid 11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13" name="Elbow Connector 112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5507796" y="2098584"/>
            <a:ext cx="609123" cy="1003641"/>
            <a:chOff x="7033939" y="2074428"/>
            <a:chExt cx="345761" cy="1023474"/>
          </a:xfrm>
        </p:grpSpPr>
        <p:sp>
          <p:nvSpPr>
            <p:cNvPr id="115" name="Trapezoid 114"/>
            <p:cNvSpPr/>
            <p:nvPr/>
          </p:nvSpPr>
          <p:spPr bwMode="auto">
            <a:xfrm rot="5400000">
              <a:off x="6671643" y="2436724"/>
              <a:ext cx="1023474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033939" y="2260734"/>
              <a:ext cx="345761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17" name="Straight Arrow Connector 116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808771"/>
              </p:ext>
            </p:extLst>
          </p:nvPr>
        </p:nvGraphicFramePr>
        <p:xfrm>
          <a:off x="6126473" y="1991035"/>
          <a:ext cx="495493" cy="52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6473" y="1991035"/>
                        <a:ext cx="495493" cy="522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9" name="Straight Connector 118"/>
          <p:cNvCxnSpPr/>
          <p:nvPr/>
        </p:nvCxnSpPr>
        <p:spPr>
          <a:xfrm>
            <a:off x="5361233" y="302911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462000" y="1807374"/>
            <a:ext cx="418705" cy="40011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0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15482" y="1298731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29" name="Straight Arrow Connector 128"/>
          <p:cNvCxnSpPr/>
          <p:nvPr/>
        </p:nvCxnSpPr>
        <p:spPr bwMode="auto">
          <a:xfrm flipV="1">
            <a:off x="1329278" y="3037673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30" name="Oval 129"/>
          <p:cNvSpPr/>
          <p:nvPr/>
        </p:nvSpPr>
        <p:spPr bwMode="auto">
          <a:xfrm>
            <a:off x="1175303" y="297420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26685" y="2773977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133" name="Oval 132"/>
          <p:cNvSpPr/>
          <p:nvPr/>
        </p:nvSpPr>
        <p:spPr bwMode="auto">
          <a:xfrm>
            <a:off x="696448" y="1791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4" name="Straight Arrow Connector 133"/>
          <p:cNvCxnSpPr/>
          <p:nvPr/>
        </p:nvCxnSpPr>
        <p:spPr bwMode="auto">
          <a:xfrm flipH="1" flipV="1">
            <a:off x="807315" y="1900412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135" name="Rectangle 134"/>
          <p:cNvSpPr/>
          <p:nvPr/>
        </p:nvSpPr>
        <p:spPr>
          <a:xfrm rot="4179712">
            <a:off x="593565" y="2197768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4333176" y="720459"/>
            <a:ext cx="499449" cy="369332"/>
            <a:chOff x="4333176" y="720459"/>
            <a:chExt cx="499449" cy="369332"/>
          </a:xfrm>
        </p:grpSpPr>
        <p:sp>
          <p:nvSpPr>
            <p:cNvPr id="137" name="Rectangle 136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390611" y="720459"/>
              <a:ext cx="442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920990" y="1619503"/>
            <a:ext cx="441326" cy="369332"/>
            <a:chOff x="6391214" y="2492739"/>
            <a:chExt cx="441326" cy="369332"/>
          </a:xfrm>
        </p:grpSpPr>
        <p:sp>
          <p:nvSpPr>
            <p:cNvPr id="140" name="Rectangle 139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461311" y="2492739"/>
              <a:ext cx="35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0" y="3865983"/>
            <a:ext cx="220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Offset Sketch</a:t>
            </a:r>
          </a:p>
          <a:p>
            <a:r>
              <a:rPr lang="en-US" dirty="0" smtClean="0"/>
              <a:t>[JuelsWattenberg99]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0597" y="4994678"/>
            <a:ext cx="204455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C – </a:t>
            </a:r>
            <a:r>
              <a:rPr lang="en-US" sz="1600" dirty="0" smtClean="0">
                <a:latin typeface="Calibri"/>
                <a:cs typeface="Calibri"/>
              </a:rPr>
              <a:t>Error correcting 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dirty="0" smtClean="0">
                <a:latin typeface="Calibri"/>
                <a:cs typeface="Calibri"/>
              </a:rPr>
              <a:t>code correcting </a:t>
            </a:r>
            <a:r>
              <a:rPr lang="en-US" sz="1600" i="1" dirty="0" smtClean="0">
                <a:latin typeface="Times New Roman"/>
                <a:cs typeface="Times New Roman"/>
              </a:rPr>
              <a:t>t</a:t>
            </a:r>
            <a:r>
              <a:rPr lang="en-US" sz="1600" dirty="0" smtClean="0">
                <a:latin typeface="Calibri"/>
                <a:cs typeface="Calibri"/>
              </a:rPr>
              <a:t> errors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086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68" grpId="0" animBg="1"/>
      <p:bldP spid="76" grpId="0" animBg="1"/>
      <p:bldP spid="77" grpId="0"/>
      <p:bldP spid="78" grpId="0"/>
      <p:bldP spid="80" grpId="0"/>
      <p:bldP spid="86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/>
          <p:cNvSpPr/>
          <p:nvPr/>
        </p:nvSpPr>
        <p:spPr>
          <a:xfrm rot="4363798">
            <a:off x="553917" y="2218311"/>
            <a:ext cx="589858" cy="4285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96447" y="2854168"/>
            <a:ext cx="543341" cy="4430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244439" y="4654220"/>
            <a:ext cx="214743" cy="284616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Straight Arrow Connector 71"/>
          <p:cNvCxnSpPr>
            <a:stCxn id="74" idx="6"/>
            <a:endCxn id="76" idx="3"/>
          </p:cNvCxnSpPr>
          <p:nvPr/>
        </p:nvCxnSpPr>
        <p:spPr bwMode="auto">
          <a:xfrm flipV="1">
            <a:off x="3437083" y="4864112"/>
            <a:ext cx="2437506" cy="404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76" idx="0"/>
            <a:endCxn id="75" idx="5"/>
          </p:cNvCxnSpPr>
          <p:nvPr/>
        </p:nvCxnSpPr>
        <p:spPr bwMode="auto">
          <a:xfrm flipH="1" flipV="1">
            <a:off x="5764392" y="4238548"/>
            <a:ext cx="156120" cy="541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5855567" y="4780117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1300" y="4410785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  <a:sym typeface="Symbol"/>
              </a:rPr>
              <a:t>1 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=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c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*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 =</a:t>
            </a:r>
            <a:r>
              <a:rPr lang="en-US" i="1" dirty="0" smtClean="0">
                <a:latin typeface="Times New Roman"/>
                <a:cs typeface="Times New Roman"/>
              </a:rPr>
              <a:t>c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cxnSp>
        <p:nvCxnSpPr>
          <p:cNvPr id="81" name="Straight Arrow Connector 80"/>
          <p:cNvCxnSpPr>
            <a:stCxn id="83" idx="1"/>
            <a:endCxn id="82" idx="4"/>
          </p:cNvCxnSpPr>
          <p:nvPr/>
        </p:nvCxnSpPr>
        <p:spPr bwMode="auto">
          <a:xfrm flipV="1">
            <a:off x="5809645" y="5841691"/>
            <a:ext cx="774428" cy="7434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6519128" y="5743285"/>
            <a:ext cx="129889" cy="98406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5790623" y="6570704"/>
            <a:ext cx="129889" cy="98406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Straight Arrow Connector 83"/>
          <p:cNvCxnSpPr>
            <a:stCxn id="74" idx="6"/>
            <a:endCxn id="83" idx="2"/>
          </p:cNvCxnSpPr>
          <p:nvPr/>
        </p:nvCxnSpPr>
        <p:spPr bwMode="auto">
          <a:xfrm>
            <a:off x="3437083" y="5268641"/>
            <a:ext cx="2353540" cy="13512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5368422" y="5723410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w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’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5507799" y="2098583"/>
            <a:ext cx="526538" cy="10036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562965" y="521378"/>
            <a:ext cx="2111842" cy="2302595"/>
            <a:chOff x="6838075" y="2277356"/>
            <a:chExt cx="981496" cy="1772739"/>
          </a:xfrm>
        </p:grpSpPr>
        <p:sp>
          <p:nvSpPr>
            <p:cNvPr id="98" name="Trapezoid 9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838075" y="2277356"/>
              <a:ext cx="521492" cy="284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Generate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00" name="Straight Arrow Connector 99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11" name="Straight Arrow Connector 110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12" name="Straight Arrow Connector 111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13" name="Group 112"/>
          <p:cNvGrpSpPr/>
          <p:nvPr/>
        </p:nvGrpSpPr>
        <p:grpSpPr>
          <a:xfrm>
            <a:off x="5298335" y="1434837"/>
            <a:ext cx="2578825" cy="1810201"/>
            <a:chOff x="6827762" y="2204122"/>
            <a:chExt cx="991809" cy="1845973"/>
          </a:xfrm>
        </p:grpSpPr>
        <p:sp>
          <p:nvSpPr>
            <p:cNvPr id="114" name="Trapezoid 113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827762" y="2204122"/>
              <a:ext cx="482480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Reproduce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16" name="Straight Arrow Connector 115"/>
          <p:cNvCxnSpPr/>
          <p:nvPr/>
        </p:nvCxnSpPr>
        <p:spPr bwMode="auto">
          <a:xfrm flipV="1">
            <a:off x="7877161" y="206610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17" name="Group 116"/>
          <p:cNvGrpSpPr/>
          <p:nvPr/>
        </p:nvGrpSpPr>
        <p:grpSpPr>
          <a:xfrm>
            <a:off x="2215026" y="919987"/>
            <a:ext cx="777240" cy="1042416"/>
            <a:chOff x="6851952" y="2558143"/>
            <a:chExt cx="967619" cy="1491952"/>
          </a:xfrm>
        </p:grpSpPr>
        <p:sp>
          <p:nvSpPr>
            <p:cNvPr id="118" name="Trapezoid 11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894286" y="2997469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20" name="Elbow Connector 119"/>
          <p:cNvCxnSpPr>
            <a:stCxn id="98" idx="2"/>
            <a:endCxn id="118" idx="2"/>
          </p:cNvCxnSpPr>
          <p:nvPr/>
        </p:nvCxnSpPr>
        <p:spPr>
          <a:xfrm rot="10800000" flipH="1">
            <a:off x="1592824" y="1441195"/>
            <a:ext cx="622201" cy="413836"/>
          </a:xfrm>
          <a:prstGeom prst="bentConnector3">
            <a:avLst>
              <a:gd name="adj1" fmla="val 34218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118" idx="0"/>
          </p:cNvCxnSpPr>
          <p:nvPr/>
        </p:nvCxnSpPr>
        <p:spPr>
          <a:xfrm rot="10800000" flipV="1">
            <a:off x="2992267" y="1087675"/>
            <a:ext cx="682543" cy="353520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6662931" y="1938125"/>
            <a:ext cx="777240" cy="1042416"/>
            <a:chOff x="6851952" y="2558143"/>
            <a:chExt cx="967619" cy="1491952"/>
          </a:xfrm>
        </p:grpSpPr>
        <p:sp>
          <p:nvSpPr>
            <p:cNvPr id="123" name="Trapezoid 122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894286" y="2997469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25" name="Elbow Connector 124"/>
          <p:cNvCxnSpPr>
            <a:endCxn id="123" idx="0"/>
          </p:cNvCxnSpPr>
          <p:nvPr/>
        </p:nvCxnSpPr>
        <p:spPr>
          <a:xfrm rot="10800000" flipV="1">
            <a:off x="7440171" y="207764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128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128" name="Trapezoid 127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30" name="Elbow Connector 129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5507796" y="2098584"/>
            <a:ext cx="609123" cy="1003641"/>
            <a:chOff x="7033939" y="2074428"/>
            <a:chExt cx="345761" cy="1023474"/>
          </a:xfrm>
        </p:grpSpPr>
        <p:sp>
          <p:nvSpPr>
            <p:cNvPr id="132" name="Trapezoid 131"/>
            <p:cNvSpPr/>
            <p:nvPr/>
          </p:nvSpPr>
          <p:spPr bwMode="auto">
            <a:xfrm rot="5400000">
              <a:off x="6671643" y="2436724"/>
              <a:ext cx="1023474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033939" y="2260734"/>
              <a:ext cx="345761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34" name="Straight Arrow Connector 133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aphicFrame>
        <p:nvGraphicFramePr>
          <p:cNvPr id="135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426012"/>
              </p:ext>
            </p:extLst>
          </p:nvPr>
        </p:nvGraphicFramePr>
        <p:xfrm>
          <a:off x="6126473" y="1991035"/>
          <a:ext cx="495493" cy="52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6473" y="1991035"/>
                        <a:ext cx="495493" cy="522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6" name="Straight Connector 135"/>
          <p:cNvCxnSpPr/>
          <p:nvPr/>
        </p:nvCxnSpPr>
        <p:spPr>
          <a:xfrm>
            <a:off x="5361233" y="302911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462000" y="1807374"/>
            <a:ext cx="418705" cy="40011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0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15482" y="1298731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46" name="Straight Arrow Connector 145"/>
          <p:cNvCxnSpPr/>
          <p:nvPr/>
        </p:nvCxnSpPr>
        <p:spPr bwMode="auto">
          <a:xfrm flipV="1">
            <a:off x="1329278" y="3037673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47" name="Oval 146"/>
          <p:cNvSpPr/>
          <p:nvPr/>
        </p:nvSpPr>
        <p:spPr bwMode="auto">
          <a:xfrm>
            <a:off x="1175303" y="297420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44755" y="2787632"/>
            <a:ext cx="7083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dirty="0" smtClean="0">
                <a:latin typeface="Times New Roman"/>
                <a:cs typeface="Times New Roman"/>
              </a:rPr>
              <a:t>’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149" name="Oval 148"/>
          <p:cNvSpPr/>
          <p:nvPr/>
        </p:nvSpPr>
        <p:spPr bwMode="auto">
          <a:xfrm>
            <a:off x="696448" y="1791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1" name="Rectangle 150"/>
          <p:cNvSpPr/>
          <p:nvPr/>
        </p:nvSpPr>
        <p:spPr>
          <a:xfrm rot="4179712">
            <a:off x="593565" y="2197768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&gt;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4333176" y="720459"/>
            <a:ext cx="499449" cy="369332"/>
            <a:chOff x="4333176" y="720459"/>
            <a:chExt cx="499449" cy="369332"/>
          </a:xfrm>
        </p:grpSpPr>
        <p:sp>
          <p:nvSpPr>
            <p:cNvPr id="154" name="Rectangle 153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390611" y="720459"/>
              <a:ext cx="442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920990" y="1619503"/>
            <a:ext cx="441326" cy="369332"/>
            <a:chOff x="6391214" y="2492739"/>
            <a:chExt cx="441326" cy="369332"/>
          </a:xfrm>
        </p:grpSpPr>
        <p:sp>
          <p:nvSpPr>
            <p:cNvPr id="157" name="Rectangle 156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461311" y="2492739"/>
              <a:ext cx="35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0" y="3865983"/>
            <a:ext cx="220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Offset Sketch</a:t>
            </a:r>
          </a:p>
          <a:p>
            <a:r>
              <a:rPr lang="en-US" dirty="0" smtClean="0"/>
              <a:t>[JuelsWattenberg99]</a:t>
            </a:r>
            <a:endParaRPr lang="en-US" dirty="0"/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7355012" y="4154553"/>
            <a:ext cx="1618222" cy="18047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Calibri"/>
                <a:cs typeface="Calibri"/>
              </a:rPr>
              <a:t>Goal: minimize </a:t>
            </a:r>
            <a:r>
              <a:rPr lang="en-US" b="1" dirty="0" smtClean="0">
                <a:latin typeface="Calibri"/>
                <a:cs typeface="Calibri"/>
              </a:rPr>
              <a:t>how much </a:t>
            </a:r>
            <a:r>
              <a:rPr lang="en-US" sz="1800" b="1" i="1" dirty="0" smtClean="0">
                <a:latin typeface="Times New Roman"/>
                <a:cs typeface="Times New Roman"/>
              </a:rPr>
              <a:t>p</a:t>
            </a:r>
            <a:r>
              <a:rPr lang="en-US" sz="1800" b="1" dirty="0" smtClean="0"/>
              <a:t> informs on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b="1" dirty="0"/>
              <a:t>.</a:t>
            </a:r>
            <a:r>
              <a:rPr lang="en-US" sz="1800" b="1" dirty="0" smtClean="0"/>
              <a:t>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597" y="4994678"/>
            <a:ext cx="204455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C – </a:t>
            </a:r>
            <a:r>
              <a:rPr lang="en-US" sz="1600" dirty="0" smtClean="0">
                <a:latin typeface="Calibri"/>
                <a:cs typeface="Calibri"/>
              </a:rPr>
              <a:t>Error correcting 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dirty="0" smtClean="0">
                <a:latin typeface="Calibri"/>
                <a:cs typeface="Calibri"/>
              </a:rPr>
              <a:t>code correcting </a:t>
            </a:r>
            <a:r>
              <a:rPr lang="en-US" sz="1600" i="1" dirty="0" smtClean="0">
                <a:latin typeface="Times New Roman"/>
                <a:cs typeface="Times New Roman"/>
              </a:rPr>
              <a:t>t</a:t>
            </a:r>
            <a:r>
              <a:rPr lang="en-US" sz="1600" dirty="0" smtClean="0">
                <a:latin typeface="Calibri"/>
                <a:cs typeface="Calibri"/>
              </a:rPr>
              <a:t> errors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880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52" grpId="0" animBg="1"/>
      <p:bldP spid="76" grpId="0" animBg="1"/>
      <p:bldP spid="78" grpId="0"/>
      <p:bldP spid="82" grpId="0" animBg="1"/>
      <p:bldP spid="83" grpId="0" animBg="1"/>
      <p:bldP spid="85" grpId="0"/>
      <p:bldP spid="86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Key </a:t>
            </a:r>
            <a:r>
              <a:rPr lang="en-US" dirty="0">
                <a:solidFill>
                  <a:srgbClr val="7F7F7F"/>
                </a:solidFill>
              </a:rPr>
              <a:t>Derivation from Noisy </a:t>
            </a:r>
            <a:r>
              <a:rPr lang="en-US" dirty="0" smtClean="0">
                <a:solidFill>
                  <a:srgbClr val="7F7F7F"/>
                </a:solidFill>
              </a:rPr>
              <a:t>Sources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Fuzzy Extractors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/>
              <a:t>Limitations of Traditional Approaches/Lessons</a:t>
            </a:r>
          </a:p>
          <a:p>
            <a:r>
              <a:rPr lang="en-US" dirty="0"/>
              <a:t>New Constructions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6661" y="2842845"/>
            <a:ext cx="801077" cy="4700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82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468084" y="1268051"/>
            <a:ext cx="45720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This distribution has </a:t>
            </a:r>
            <a:r>
              <a:rPr lang="en-US" sz="2400" dirty="0" smtClean="0">
                <a:latin typeface="Times New Roman"/>
                <a:cs typeface="Times New Roman"/>
              </a:rPr>
              <a:t>2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>
                <a:latin typeface="Calibri"/>
                <a:cs typeface="Calibri"/>
              </a:rPr>
              <a:t> points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Why might we hope to extract from this distribution?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Points are far apart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No need to </a:t>
            </a:r>
            <a:r>
              <a:rPr lang="en-US" sz="2400" dirty="0" err="1" smtClean="0">
                <a:latin typeface="Calibri"/>
                <a:cs typeface="Calibri"/>
              </a:rPr>
              <a:t>deconflict</a:t>
            </a:r>
            <a:r>
              <a:rPr lang="en-US" sz="2400" dirty="0" smtClean="0">
                <a:latin typeface="Calibri"/>
                <a:cs typeface="Calibri"/>
              </a:rPr>
              <a:t> original reading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261543" y="4429758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3309843" y="4825476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2" name="Straight Arrow Connector 71"/>
          <p:cNvCxnSpPr>
            <a:stCxn id="71" idx="1"/>
            <a:endCxn id="55" idx="6"/>
          </p:cNvCxnSpPr>
          <p:nvPr/>
        </p:nvCxnSpPr>
        <p:spPr bwMode="auto">
          <a:xfrm flipH="1" flipV="1">
            <a:off x="2904418" y="4735082"/>
            <a:ext cx="424447" cy="109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43392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8" grpId="0" animBg="1"/>
      <p:bldP spid="69" grpId="0" build="p"/>
      <p:bldP spid="70" grpId="0"/>
      <p:bldP spid="7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505412" y="1442709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587642" y="6262150"/>
            <a:ext cx="7906019" cy="469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Left and right have same number of points and error tolerance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5722026" y="374090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722026" y="39434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519237" y="356617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6424284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5803906" y="348052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168263" y="35292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6684062" y="36769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5916860" y="400748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6554173" y="39202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6424284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89020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6584182" y="4100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6389348" y="36825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6233208" y="2034529"/>
            <a:ext cx="2407543" cy="1550397"/>
            <a:chOff x="6233208" y="2034529"/>
            <a:chExt cx="2407543" cy="1550397"/>
          </a:xfrm>
        </p:grpSpPr>
        <p:cxnSp>
          <p:nvCxnSpPr>
            <p:cNvPr id="78" name="Straight Arrow Connector 77"/>
            <p:cNvCxnSpPr/>
            <p:nvPr/>
          </p:nvCxnSpPr>
          <p:spPr>
            <a:xfrm flipH="1">
              <a:off x="6630104" y="2496194"/>
              <a:ext cx="476222" cy="10887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6233208" y="2496194"/>
              <a:ext cx="856581" cy="10330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v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81" name="Oval 8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565498" y="290186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4579279" y="5023691"/>
            <a:ext cx="3988249" cy="59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Since </a:t>
            </a:r>
            <a:r>
              <a:rPr lang="en-US" sz="2000" b="1" i="1" dirty="0" smtClean="0">
                <a:latin typeface="Times New Roman"/>
                <a:cs typeface="Times New Roman"/>
              </a:rPr>
              <a:t>t </a:t>
            </a:r>
            <a:r>
              <a:rPr lang="en-US" sz="2000" b="1" dirty="0" smtClean="0">
                <a:latin typeface="Times New Roman"/>
                <a:cs typeface="Times New Roman"/>
              </a:rPr>
              <a:t>&gt;</a:t>
            </a:r>
            <a:r>
              <a:rPr lang="en-US" sz="2000" b="1" i="1" dirty="0" smtClean="0">
                <a:latin typeface="Times New Roman"/>
                <a:cs typeface="Times New Roman"/>
              </a:rPr>
              <a:t> k</a:t>
            </a:r>
            <a:r>
              <a:rPr lang="en-US" sz="2000" b="1" dirty="0" smtClean="0"/>
              <a:t> there is a distribution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baseline="-25000" dirty="0" smtClean="0"/>
              <a:t> </a:t>
            </a:r>
            <a:br>
              <a:rPr lang="en-US" sz="2000" b="1" baseline="-25000" dirty="0" smtClean="0"/>
            </a:br>
            <a:r>
              <a:rPr lang="en-US" sz="2000" b="1" dirty="0" smtClean="0"/>
              <a:t>where all points lie in a single ball</a:t>
            </a:r>
          </a:p>
        </p:txBody>
      </p:sp>
    </p:spTree>
    <p:extLst>
      <p:ext uri="{BB962C8B-B14F-4D97-AF65-F5344CB8AC3E}">
        <p14:creationId xmlns:p14="http://schemas.microsoft.com/office/powerpoint/2010/main" val="19754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4" grpId="0" animBg="1"/>
      <p:bldP spid="46" grpId="0" animBg="1"/>
      <p:bldP spid="49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/>
          <p:cNvCxnSpPr>
            <a:stCxn id="46" idx="0"/>
          </p:cNvCxnSpPr>
          <p:nvPr/>
        </p:nvCxnSpPr>
        <p:spPr bwMode="auto">
          <a:xfrm>
            <a:off x="6311598" y="3886822"/>
            <a:ext cx="13076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5722026" y="374090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722026" y="39434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519237" y="356617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424284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803906" y="348052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168263" y="35292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684062" y="36769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916860" y="400748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554173" y="39202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424284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89020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584182" y="4100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389348" y="36825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233208" y="2034529"/>
            <a:ext cx="2407543" cy="1550397"/>
            <a:chOff x="6233208" y="2034529"/>
            <a:chExt cx="2407543" cy="1550397"/>
          </a:xfrm>
        </p:grpSpPr>
        <p:cxnSp>
          <p:nvCxnSpPr>
            <p:cNvPr id="4" name="Straight Arrow Connector 3"/>
            <p:cNvCxnSpPr>
              <a:endCxn id="13" idx="7"/>
            </p:cNvCxnSpPr>
            <p:nvPr/>
          </p:nvCxnSpPr>
          <p:spPr>
            <a:xfrm flipH="1">
              <a:off x="6630104" y="2496194"/>
              <a:ext cx="476222" cy="10887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16" idx="0"/>
            </p:cNvCxnSpPr>
            <p:nvPr/>
          </p:nvCxnSpPr>
          <p:spPr>
            <a:xfrm flipH="1">
              <a:off x="6233208" y="2496194"/>
              <a:ext cx="856581" cy="10330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v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505412" y="1442709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566714" y="3137487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115539" y="3886822"/>
            <a:ext cx="392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253924" y="3823461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V="1">
            <a:off x="8254429" y="381059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9" name="TextBox 58"/>
          <p:cNvSpPr txBox="1"/>
          <p:nvPr/>
        </p:nvSpPr>
        <p:spPr>
          <a:xfrm>
            <a:off x="8294435" y="3294103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0" name="Trapezoid 59"/>
          <p:cNvSpPr/>
          <p:nvPr/>
        </p:nvSpPr>
        <p:spPr bwMode="auto">
          <a:xfrm rot="5400000">
            <a:off x="7598739" y="3444346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cxnSp>
        <p:nvCxnSpPr>
          <p:cNvPr id="61" name="Straight Arrow Connector 60"/>
          <p:cNvCxnSpPr>
            <a:stCxn id="49" idx="1"/>
          </p:cNvCxnSpPr>
          <p:nvPr/>
        </p:nvCxnSpPr>
        <p:spPr bwMode="auto">
          <a:xfrm flipH="1" flipV="1">
            <a:off x="5851915" y="3294103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62" name="TextBox 61"/>
          <p:cNvSpPr txBox="1"/>
          <p:nvPr/>
        </p:nvSpPr>
        <p:spPr>
          <a:xfrm>
            <a:off x="7591549" y="3494739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3" name="Rectangle 36"/>
          <p:cNvSpPr>
            <a:spLocks noChangeArrowheads="1"/>
          </p:cNvSpPr>
          <p:nvPr/>
        </p:nvSpPr>
        <p:spPr bwMode="auto">
          <a:xfrm>
            <a:off x="5212958" y="4976176"/>
            <a:ext cx="2544246" cy="9862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000" b="1" dirty="0" smtClean="0"/>
              <a:t>For any construction adversary learns </a:t>
            </a:r>
            <a:r>
              <a:rPr lang="en-US" sz="2000" b="1" i="1" dirty="0" smtClean="0">
                <a:latin typeface="Times New Roman"/>
                <a:cs typeface="Times New Roman"/>
              </a:rPr>
              <a:t>r</a:t>
            </a:r>
            <a:r>
              <a:rPr lang="en-US" sz="2000" b="1" dirty="0" smtClean="0"/>
              <a:t> by running with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46278" y="3263906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22786" y="3263906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 rot="2488448">
            <a:off x="5926235" y="3132911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51993" y="425581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565498" y="290186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8" name="Rectangle 36"/>
          <p:cNvSpPr>
            <a:spLocks noChangeArrowheads="1"/>
          </p:cNvSpPr>
          <p:nvPr/>
        </p:nvSpPr>
        <p:spPr bwMode="auto">
          <a:xfrm>
            <a:off x="587642" y="6262150"/>
            <a:ext cx="7906019" cy="469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Recall: adversary can run </a:t>
            </a:r>
            <a:r>
              <a:rPr lang="en-US" sz="2000" b="1" i="1" dirty="0" smtClean="0">
                <a:latin typeface="Times New Roman"/>
                <a:cs typeface="Times New Roman"/>
              </a:rPr>
              <a:t>Rep </a:t>
            </a:r>
            <a:r>
              <a:rPr lang="en-US" sz="2000" b="1" dirty="0" smtClean="0">
                <a:latin typeface="Calibri"/>
                <a:cs typeface="Calibri"/>
              </a:rPr>
              <a:t>on any point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1521765" y="3440919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95312" y="3500334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 flipH="1" flipV="1">
            <a:off x="1131688" y="2907615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cxnSp>
        <p:nvCxnSpPr>
          <p:cNvPr id="76" name="Straight Arrow Connector 75"/>
          <p:cNvCxnSpPr/>
          <p:nvPr/>
        </p:nvCxnSpPr>
        <p:spPr bwMode="auto">
          <a:xfrm flipV="1">
            <a:off x="1663586" y="3490327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7" name="Straight Arrow Connector 76"/>
          <p:cNvCxnSpPr/>
          <p:nvPr/>
        </p:nvCxnSpPr>
        <p:spPr bwMode="auto">
          <a:xfrm flipV="1">
            <a:off x="3525492" y="34183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78" name="TextBox 77"/>
          <p:cNvSpPr txBox="1"/>
          <p:nvPr/>
        </p:nvSpPr>
        <p:spPr>
          <a:xfrm>
            <a:off x="3565498" y="290186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9" name="Trapezoid 78"/>
          <p:cNvSpPr/>
          <p:nvPr/>
        </p:nvSpPr>
        <p:spPr bwMode="auto">
          <a:xfrm rot="5400000">
            <a:off x="2869802" y="305211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62612" y="310250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617341" y="2871670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593849" y="2871670"/>
            <a:ext cx="3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846487" y="2750999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 rot="2488448">
            <a:off x="1206008" y="274642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99" name="Rectangle 36"/>
          <p:cNvSpPr>
            <a:spLocks noChangeArrowheads="1"/>
          </p:cNvSpPr>
          <p:nvPr/>
        </p:nvSpPr>
        <p:spPr bwMode="auto">
          <a:xfrm>
            <a:off x="605607" y="4728981"/>
            <a:ext cx="3280993" cy="124915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000" b="1" dirty="0" smtClean="0"/>
              <a:t>The likelihood of adversary picking a point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b="1" dirty="0" smtClean="0"/>
              <a:t> close</a:t>
            </a:r>
            <a:br>
              <a:rPr lang="en-US" sz="2000" b="1" dirty="0" smtClean="0"/>
            </a:br>
            <a:r>
              <a:rPr lang="en-US" sz="2000" b="1" dirty="0" smtClean="0"/>
              <a:t> enough to recover </a:t>
            </a:r>
            <a:r>
              <a:rPr lang="en-US" sz="2000" b="1" i="1" dirty="0" smtClean="0">
                <a:latin typeface="Times New Roman"/>
                <a:cs typeface="Times New Roman"/>
              </a:rPr>
              <a:t>r</a:t>
            </a:r>
            <a:r>
              <a:rPr lang="en-US" sz="2000" b="1" dirty="0" smtClean="0"/>
              <a:t> is low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434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/>
      <p:bldP spid="49" grpId="0" animBg="1"/>
      <p:bldP spid="60" grpId="0" animBg="1"/>
      <p:bldP spid="62" grpId="0"/>
      <p:bldP spid="63" grpId="0" animBg="1"/>
      <p:bldP spid="69" grpId="0" animBg="1"/>
      <p:bldP spid="71" grpId="0"/>
      <p:bldP spid="98" grpId="0" animBg="1"/>
      <p:bldP spid="72" grpId="0" animBg="1"/>
      <p:bldP spid="73" grpId="0"/>
      <p:bldP spid="79" grpId="0" animBg="1"/>
      <p:bldP spid="81" grpId="0"/>
      <p:bldP spid="82" grpId="0" animBg="1"/>
      <p:bldP spid="84" grpId="0" animBg="1"/>
      <p:bldP spid="85" grpId="0"/>
      <p:bldP spid="9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457200" y="-1294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Key Derivation from Noisy Sources</a:t>
            </a:r>
            <a:endParaRPr lang="en-US" dirty="0"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5962" y="1013563"/>
            <a:ext cx="390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Physically </a:t>
            </a:r>
            <a:r>
              <a:rPr lang="en-US" sz="1800" b="1" dirty="0" err="1" smtClean="0"/>
              <a:t>Unclonable</a:t>
            </a:r>
            <a:r>
              <a:rPr lang="en-US" sz="1800" b="1" dirty="0" smtClean="0"/>
              <a:t> Functions (PUFs)</a:t>
            </a:r>
            <a:endParaRPr lang="en-US" sz="1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36468" y="957497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Biometric Data</a:t>
            </a:r>
            <a:endParaRPr lang="en-US" sz="1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0966" y="2781790"/>
            <a:ext cx="10024191" cy="3149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charset="0"/>
              </a:rPr>
              <a:t>High-entropy sources are often noisy </a:t>
            </a:r>
          </a:p>
          <a:p>
            <a:pPr lvl="1"/>
            <a:r>
              <a:rPr lang="en-US" sz="2400" dirty="0" smtClean="0">
                <a:latin typeface="Arial" charset="0"/>
              </a:rPr>
              <a:t>Initial reading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 </a:t>
            </a:r>
            <a:r>
              <a:rPr lang="en-US" sz="2400" dirty="0" smtClean="0">
                <a:latin typeface="Times New Roman"/>
                <a:cs typeface="Times New Roman"/>
              </a:rPr>
              <a:t>≠ </a:t>
            </a:r>
            <a:r>
              <a:rPr lang="en-US" sz="2400" dirty="0" smtClean="0">
                <a:latin typeface="Arial" charset="0"/>
              </a:rPr>
              <a:t> later reading reading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Arial" charset="0"/>
              </a:rPr>
              <a:t> </a:t>
            </a:r>
          </a:p>
          <a:p>
            <a:pPr lvl="1"/>
            <a:r>
              <a:rPr lang="en-US" sz="2400" dirty="0">
                <a:cs typeface="Calibri"/>
              </a:rPr>
              <a:t>Source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i="1" dirty="0">
                <a:latin typeface="Times New Roman"/>
                <a:cs typeface="Times New Roman"/>
              </a:rPr>
              <a:t>a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,…, </a:t>
            </a:r>
            <a:r>
              <a:rPr lang="en-US" sz="2400" i="1" dirty="0" err="1" smtClean="0">
                <a:latin typeface="Times New Roman"/>
                <a:cs typeface="Times New Roman"/>
              </a:rPr>
              <a:t>a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k</a:t>
            </a:r>
            <a:r>
              <a:rPr lang="en-US" sz="2400" i="1" dirty="0" smtClean="0">
                <a:latin typeface="Times New Roman"/>
                <a:cs typeface="Times New Roman"/>
              </a:rPr>
              <a:t>,</a:t>
            </a:r>
            <a:r>
              <a:rPr lang="en-US" sz="2400" dirty="0" smtClean="0">
                <a:latin typeface="Calibri"/>
                <a:cs typeface="Calibri"/>
              </a:rPr>
              <a:t> each </a:t>
            </a:r>
            <a:r>
              <a:rPr lang="en-US" sz="2400" dirty="0" smtClean="0"/>
              <a:t>symbol </a:t>
            </a:r>
            <a:r>
              <a:rPr lang="en-US" sz="2400" i="1" dirty="0" err="1">
                <a:latin typeface="Times New Roman"/>
                <a:cs typeface="Times New Roman"/>
              </a:rPr>
              <a:t>a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/>
              <a:t> over alphabet </a:t>
            </a:r>
            <a:r>
              <a:rPr lang="en-US" sz="2400" i="1" dirty="0">
                <a:latin typeface="Times New Roman"/>
                <a:cs typeface="Times New Roman"/>
              </a:rPr>
              <a:t>Z </a:t>
            </a:r>
            <a:endParaRPr lang="en-US" sz="2400" dirty="0" smtClean="0">
              <a:latin typeface="Arial" charset="0"/>
            </a:endParaRPr>
          </a:p>
          <a:p>
            <a:pPr lvl="1"/>
            <a:r>
              <a:rPr lang="en-US" altLang="ja-JP" sz="2400" dirty="0" smtClean="0">
                <a:latin typeface="Arial"/>
                <a:cs typeface="Arial"/>
              </a:rPr>
              <a:t>Assume a bound on distance: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d</a:t>
            </a:r>
            <a:r>
              <a:rPr lang="en-US" altLang="ja-JP" sz="2400" dirty="0" smtClean="0">
                <a:latin typeface="Times New Roman"/>
                <a:cs typeface="Times New Roman"/>
              </a:rPr>
              <a:t>(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sz="2400" dirty="0" smtClean="0">
                <a:latin typeface="Times New Roman"/>
                <a:cs typeface="Times New Roman"/>
              </a:rPr>
              <a:t>,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ja-JP" sz="2400" dirty="0" smtClean="0">
                <a:latin typeface="Times New Roman"/>
                <a:cs typeface="Times New Roman"/>
              </a:rPr>
              <a:t>) ≤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t</a:t>
            </a:r>
            <a:endParaRPr lang="en-US" altLang="ja-JP" sz="2400" baseline="-250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	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  <a:r>
              <a:rPr lang="en-US" sz="2400" dirty="0"/>
              <a:t>=</a:t>
            </a:r>
            <a:r>
              <a:rPr lang="en-US" sz="2400" dirty="0">
                <a:latin typeface="Times New Roman"/>
                <a:cs typeface="Times New Roman"/>
              </a:rPr>
              <a:t>#</a:t>
            </a:r>
            <a:r>
              <a:rPr lang="en-US" sz="2400" dirty="0"/>
              <a:t> of symbols in that differ</a:t>
            </a:r>
          </a:p>
          <a:p>
            <a:pPr marL="0" indent="0">
              <a:buNone/>
            </a:pPr>
            <a:endParaRPr lang="en-US" sz="1800" dirty="0" smtClean="0"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0810" t="11493" r="15055" b="2758"/>
          <a:stretch/>
        </p:blipFill>
        <p:spPr>
          <a:xfrm>
            <a:off x="6480292" y="1326829"/>
            <a:ext cx="1781840" cy="1582105"/>
          </a:xfrm>
          <a:prstGeom prst="rect">
            <a:avLst/>
          </a:prstGeom>
        </p:spPr>
      </p:pic>
      <p:pic>
        <p:nvPicPr>
          <p:cNvPr id="16" name="Content Placeholder 3"/>
          <p:cNvPicPr>
            <a:picLocks noChangeAspect="1"/>
          </p:cNvPicPr>
          <p:nvPr/>
        </p:nvPicPr>
        <p:blipFill rotWithShape="1">
          <a:blip r:embed="rId4"/>
          <a:srcRect l="8733" t="22503" r="9144" b="18443"/>
          <a:stretch/>
        </p:blipFill>
        <p:spPr>
          <a:xfrm>
            <a:off x="1646155" y="1478519"/>
            <a:ext cx="1812393" cy="1303271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704907"/>
              </p:ext>
            </p:extLst>
          </p:nvPr>
        </p:nvGraphicFramePr>
        <p:xfrm>
          <a:off x="943044" y="5454063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57200" y="5380537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457200" y="5734078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/>
          </a:p>
        </p:txBody>
      </p:sp>
      <p:sp>
        <p:nvSpPr>
          <p:cNvPr id="15" name="Right Arrow 14"/>
          <p:cNvSpPr/>
          <p:nvPr/>
        </p:nvSpPr>
        <p:spPr>
          <a:xfrm rot="16200000">
            <a:off x="1638203" y="6275952"/>
            <a:ext cx="441158" cy="334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6200000">
            <a:off x="3434920" y="6275953"/>
            <a:ext cx="441158" cy="334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5900058" y="6275953"/>
            <a:ext cx="441158" cy="334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6200000">
            <a:off x="6506985" y="6275951"/>
            <a:ext cx="441158" cy="334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36"/>
          <p:cNvSpPr>
            <a:spLocks noChangeArrowheads="1"/>
          </p:cNvSpPr>
          <p:nvPr/>
        </p:nvSpPr>
        <p:spPr bwMode="auto">
          <a:xfrm>
            <a:off x="5587246" y="4755693"/>
            <a:ext cx="2406315" cy="6015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800" i="1" dirty="0" smtClean="0"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latin typeface="Times New Roman"/>
                <a:cs typeface="Times New Roman"/>
              </a:rPr>
              <a:t>)=4</a:t>
            </a:r>
          </a:p>
        </p:txBody>
      </p:sp>
    </p:spTree>
    <p:extLst>
      <p:ext uri="{BB962C8B-B14F-4D97-AF65-F5344CB8AC3E}">
        <p14:creationId xmlns:p14="http://schemas.microsoft.com/office/powerpoint/2010/main" val="3558449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" grpId="0"/>
      <p:bldP spid="13" grpId="0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/>
          <p:cNvCxnSpPr/>
          <p:nvPr/>
        </p:nvCxnSpPr>
        <p:spPr bwMode="auto">
          <a:xfrm>
            <a:off x="6311598" y="3886822"/>
            <a:ext cx="13076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5722026" y="374090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722026" y="39434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519237" y="356617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424284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803906" y="348052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168263" y="35292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684062" y="36769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916860" y="400748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554173" y="39202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424284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89020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584182" y="4100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389348" y="36825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233208" y="2034529"/>
            <a:ext cx="2407543" cy="1550397"/>
            <a:chOff x="6233208" y="2034529"/>
            <a:chExt cx="2407543" cy="1550397"/>
          </a:xfrm>
        </p:grpSpPr>
        <p:cxnSp>
          <p:nvCxnSpPr>
            <p:cNvPr id="4" name="Straight Arrow Connector 3"/>
            <p:cNvCxnSpPr>
              <a:endCxn id="13" idx="7"/>
            </p:cNvCxnSpPr>
            <p:nvPr/>
          </p:nvCxnSpPr>
          <p:spPr>
            <a:xfrm flipH="1">
              <a:off x="6630104" y="2496194"/>
              <a:ext cx="476222" cy="10887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16" idx="0"/>
            </p:cNvCxnSpPr>
            <p:nvPr/>
          </p:nvCxnSpPr>
          <p:spPr>
            <a:xfrm flipH="1">
              <a:off x="6233208" y="2496194"/>
              <a:ext cx="856581" cy="10330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v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505412" y="1442709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587642" y="6262150"/>
            <a:ext cx="7906019" cy="469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Key derivation may be possible for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dirty="0" smtClean="0"/>
              <a:t>, impossible for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4" name="Oval 43"/>
          <p:cNvSpPr/>
          <p:nvPr/>
        </p:nvSpPr>
        <p:spPr>
          <a:xfrm>
            <a:off x="5566714" y="3137487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115539" y="3886822"/>
            <a:ext cx="392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253924" y="3823461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V="1">
            <a:off x="8254429" y="381059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9" name="TextBox 58"/>
          <p:cNvSpPr txBox="1"/>
          <p:nvPr/>
        </p:nvSpPr>
        <p:spPr>
          <a:xfrm>
            <a:off x="8294435" y="3294103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0" name="Trapezoid 59"/>
          <p:cNvSpPr/>
          <p:nvPr/>
        </p:nvSpPr>
        <p:spPr bwMode="auto">
          <a:xfrm rot="5400000">
            <a:off x="7598739" y="3444346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cxnSp>
        <p:nvCxnSpPr>
          <p:cNvPr id="61" name="Straight Arrow Connector 60"/>
          <p:cNvCxnSpPr>
            <a:stCxn id="49" idx="1"/>
          </p:cNvCxnSpPr>
          <p:nvPr/>
        </p:nvCxnSpPr>
        <p:spPr bwMode="auto">
          <a:xfrm flipH="1" flipV="1">
            <a:off x="5851915" y="3294103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62" name="TextBox 61"/>
          <p:cNvSpPr txBox="1"/>
          <p:nvPr/>
        </p:nvSpPr>
        <p:spPr>
          <a:xfrm>
            <a:off x="7591549" y="3494739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3" name="Rectangle 36"/>
          <p:cNvSpPr>
            <a:spLocks noChangeArrowheads="1"/>
          </p:cNvSpPr>
          <p:nvPr/>
        </p:nvSpPr>
        <p:spPr bwMode="auto">
          <a:xfrm>
            <a:off x="5212958" y="4976176"/>
            <a:ext cx="2544246" cy="9862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000" b="1" dirty="0" smtClean="0"/>
              <a:t>For any construction adversary learns r by running with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46278" y="3263906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22786" y="3263906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 rot="2488448">
            <a:off x="5926235" y="3132911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1765" y="3440919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51993" y="425581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846487" y="2750999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395312" y="3500334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 bwMode="auto">
          <a:xfrm flipH="1" flipV="1">
            <a:off x="1131688" y="2907615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90" name="Rectangle 89"/>
          <p:cNvSpPr/>
          <p:nvPr/>
        </p:nvSpPr>
        <p:spPr>
          <a:xfrm rot="2488448">
            <a:off x="1206008" y="274642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cxnSp>
        <p:nvCxnSpPr>
          <p:cNvPr id="91" name="Straight Arrow Connector 90"/>
          <p:cNvCxnSpPr/>
          <p:nvPr/>
        </p:nvCxnSpPr>
        <p:spPr bwMode="auto">
          <a:xfrm flipV="1">
            <a:off x="1663586" y="3490327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2" name="Straight Arrow Connector 91"/>
          <p:cNvCxnSpPr/>
          <p:nvPr/>
        </p:nvCxnSpPr>
        <p:spPr bwMode="auto">
          <a:xfrm flipV="1">
            <a:off x="3525492" y="34183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93" name="TextBox 92"/>
          <p:cNvSpPr txBox="1"/>
          <p:nvPr/>
        </p:nvSpPr>
        <p:spPr>
          <a:xfrm>
            <a:off x="3565498" y="290186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4" name="Trapezoid 93"/>
          <p:cNvSpPr/>
          <p:nvPr/>
        </p:nvSpPr>
        <p:spPr bwMode="auto">
          <a:xfrm rot="5400000">
            <a:off x="2869802" y="305211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862612" y="310250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17341" y="2871670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3593849" y="2871670"/>
            <a:ext cx="3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4426937" y="1231351"/>
            <a:ext cx="4182115" cy="74868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To distinguish between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dirty="0" smtClean="0"/>
              <a:t> and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dirty="0" smtClean="0"/>
              <a:t> must consider more than just </a:t>
            </a:r>
            <a:r>
              <a:rPr lang="en-US" sz="2000" b="1" i="1" dirty="0" smtClean="0">
                <a:latin typeface="Times New Roman"/>
                <a:cs typeface="Times New Roman"/>
              </a:rPr>
              <a:t>t</a:t>
            </a:r>
            <a:r>
              <a:rPr lang="en-US" sz="2000" b="1" dirty="0" smtClean="0"/>
              <a:t> and </a:t>
            </a:r>
            <a:r>
              <a:rPr lang="en-US" sz="2000" b="1" i="1" dirty="0" smtClean="0">
                <a:latin typeface="Times New Roman"/>
                <a:cs typeface="Times New Roman"/>
              </a:rPr>
              <a:t>k</a:t>
            </a:r>
            <a:endParaRPr lang="en-US" sz="2000" b="1" i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73" name="Rectangle 36"/>
          <p:cNvSpPr>
            <a:spLocks noChangeArrowheads="1"/>
          </p:cNvSpPr>
          <p:nvPr/>
        </p:nvSpPr>
        <p:spPr bwMode="auto">
          <a:xfrm>
            <a:off x="605607" y="4728981"/>
            <a:ext cx="3280993" cy="124915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000" b="1" dirty="0" smtClean="0"/>
              <a:t>The likelihood of adversary picking a point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b="1" dirty="0" smtClean="0"/>
              <a:t> close</a:t>
            </a:r>
            <a:br>
              <a:rPr lang="en-US" sz="2000" b="1" dirty="0" smtClean="0"/>
            </a:br>
            <a:r>
              <a:rPr lang="en-US" sz="2000" b="1" dirty="0" smtClean="0"/>
              <a:t> enough to recover </a:t>
            </a:r>
            <a:r>
              <a:rPr lang="en-US" sz="2000" b="1" i="1" dirty="0" smtClean="0">
                <a:latin typeface="Times New Roman"/>
                <a:cs typeface="Times New Roman"/>
              </a:rPr>
              <a:t>r</a:t>
            </a:r>
            <a:r>
              <a:rPr lang="en-US" sz="2000" b="1" dirty="0" smtClean="0"/>
              <a:t> is low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212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Exploit structure of source beyond entropy</a:t>
            </a:r>
          </a:p>
          <a:p>
            <a:pPr marL="914400" lvl="1" indent="-514350"/>
            <a:r>
              <a:rPr lang="en-US" dirty="0" smtClean="0"/>
              <a:t>Need to understand what structure is helpful</a:t>
            </a:r>
          </a:p>
          <a:p>
            <a:pPr marL="4000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4824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Understand the structure of source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090063" y="2248709"/>
            <a:ext cx="2194560" cy="2194560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5320131" y="341944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9164" y="2963335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197285" y="23729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052731" y="189122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114282" y="469263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554335" y="467196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549343" y="150495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806154" y="24713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484122" y="467628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732431" y="39126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254001" y="23729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657082" y="448200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71797" y="440792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95742" y="189122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103319" y="3275705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6294395" y="3305618"/>
            <a:ext cx="1297154" cy="32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8254429" y="329401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34" name="Rectangle 33"/>
          <p:cNvSpPr/>
          <p:nvPr/>
        </p:nvSpPr>
        <p:spPr>
          <a:xfrm>
            <a:off x="8317927" y="2777527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294435" y="277752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Trapezoid 36"/>
          <p:cNvSpPr/>
          <p:nvPr/>
        </p:nvSpPr>
        <p:spPr bwMode="auto">
          <a:xfrm rot="5400000">
            <a:off x="7598739" y="292777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91549" y="297816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 flipV="1">
            <a:off x="5829303" y="2340924"/>
            <a:ext cx="324662" cy="934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41" name="Rectangle 40"/>
          <p:cNvSpPr/>
          <p:nvPr/>
        </p:nvSpPr>
        <p:spPr>
          <a:xfrm rot="4179712">
            <a:off x="5721536" y="2638290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306" y="1036950"/>
            <a:ext cx="90207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Minimum necessary condition for fuzzy extraction:</a:t>
            </a:r>
            <a:br>
              <a:rPr lang="en-US" sz="2800" dirty="0" smtClean="0"/>
            </a:br>
            <a:r>
              <a:rPr lang="en-US" sz="2800" dirty="0" smtClean="0"/>
              <a:t>weight inside any </a:t>
            </a:r>
            <a:r>
              <a:rPr lang="en-US" sz="2800" i="1" dirty="0" err="1" smtClean="0"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must be small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Let </a:t>
            </a:r>
            <a:r>
              <a:rPr lang="en-US" sz="2800" i="1" dirty="0" err="1" smtClean="0">
                <a:latin typeface="Times New Roman"/>
                <a:cs typeface="Times New Roman"/>
              </a:rPr>
              <a:t>H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fuzz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) = log (1/max </a:t>
            </a:r>
            <a:r>
              <a:rPr lang="en-US" sz="2800" dirty="0" err="1" smtClean="0">
                <a:latin typeface="Times New Roman"/>
                <a:cs typeface="Times New Roman"/>
              </a:rPr>
              <a:t>wt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err="1" smtClean="0"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))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Big </a:t>
            </a:r>
            <a:r>
              <a:rPr lang="en-US" sz="2800" i="1" dirty="0" err="1">
                <a:latin typeface="Times New Roman"/>
                <a:cs typeface="Times New Roman"/>
              </a:rPr>
              <a:t>H</a:t>
            </a:r>
            <a:r>
              <a:rPr lang="en-US" sz="2800" baseline="-25000" dirty="0" err="1">
                <a:latin typeface="Times New Roman"/>
                <a:cs typeface="Times New Roman"/>
              </a:rPr>
              <a:t>fuzz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r>
              <a:rPr lang="en-US" sz="2800" dirty="0" smtClean="0"/>
              <a:t> is necessary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Q: Is big </a:t>
            </a:r>
            <a:r>
              <a:rPr lang="en-US" sz="2800" i="1" dirty="0" err="1" smtClean="0">
                <a:latin typeface="Times New Roman"/>
                <a:cs typeface="Times New Roman"/>
              </a:rPr>
              <a:t>H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fuzz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r>
              <a:rPr lang="en-US" sz="2800" dirty="0" smtClean="0"/>
              <a:t> sufficient</a:t>
            </a:r>
            <a:br>
              <a:rPr lang="en-US" sz="2800" dirty="0" smtClean="0"/>
            </a:br>
            <a:r>
              <a:rPr lang="en-US" sz="2800" dirty="0" smtClean="0"/>
              <a:t>    for fuzzy extractors?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844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4" grpId="0" animBg="1"/>
      <p:bldP spid="35" grpId="0"/>
      <p:bldP spid="37" grpId="0" animBg="1"/>
      <p:bldP spid="38" grpId="0"/>
      <p:bldP spid="2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big </a:t>
            </a:r>
            <a:r>
              <a:rPr lang="en-US" i="1" dirty="0" err="1">
                <a:latin typeface="Times New Roman"/>
                <a:cs typeface="Times New Roman"/>
              </a:rPr>
              <a:t>H</a:t>
            </a:r>
            <a:r>
              <a:rPr lang="en-US" baseline="-25000" dirty="0" err="1">
                <a:latin typeface="Times New Roman"/>
                <a:cs typeface="Times New Roman"/>
              </a:rPr>
              <a:t>fuzz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sufficient?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95" y="1381720"/>
            <a:ext cx="8890275" cy="4525963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 err="1" smtClean="0"/>
              <a:t>Thm</a:t>
            </a:r>
            <a:r>
              <a:rPr lang="en-US" u="sng" dirty="0" smtClean="0"/>
              <a:t> [FRS]</a:t>
            </a:r>
            <a:r>
              <a:rPr lang="en-US" dirty="0" smtClean="0"/>
              <a:t>: Yes, if algorithms know exact distribution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dirty="0" smtClean="0">
                <a:latin typeface="Calibri"/>
                <a:cs typeface="Calibri"/>
              </a:rPr>
              <a:t>Imprudent to assume construction and adversary have same view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Should assume adversary knows more about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Deal with adversary knowledge by providing security for family </a:t>
            </a:r>
            <a:r>
              <a:rPr lang="en-US" i="1" dirty="0" smtClean="0">
                <a:latin typeface="Times New Roman"/>
                <a:cs typeface="Times New Roman"/>
              </a:rPr>
              <a:t>V</a:t>
            </a:r>
            <a:r>
              <a:rPr lang="en-US" dirty="0" smtClean="0">
                <a:latin typeface="Calibri"/>
                <a:cs typeface="Calibri"/>
              </a:rPr>
              <a:t>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Calibri"/>
                <a:cs typeface="Calibri"/>
              </a:rPr>
              <a:t>, security should hold for whole family</a:t>
            </a:r>
          </a:p>
          <a:p>
            <a:r>
              <a:rPr lang="en-US" u="sng" dirty="0" err="1" smtClean="0">
                <a:latin typeface="Calibri"/>
                <a:cs typeface="Calibri"/>
              </a:rPr>
              <a:t>Thm</a:t>
            </a:r>
            <a:r>
              <a:rPr lang="en-US" u="sng" dirty="0" smtClean="0">
                <a:latin typeface="Calibri"/>
                <a:cs typeface="Calibri"/>
              </a:rPr>
              <a:t> [FRS]</a:t>
            </a:r>
            <a:r>
              <a:rPr lang="en-US" dirty="0" smtClean="0">
                <a:latin typeface="Calibri"/>
                <a:cs typeface="Calibri"/>
              </a:rPr>
              <a:t>: No if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Calibri"/>
                <a:cs typeface="Calibri"/>
              </a:rPr>
              <a:t> is only known to come from a family </a:t>
            </a:r>
            <a:r>
              <a:rPr lang="en-US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A3: Yes if security is computational (using obfuscation)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 [</a:t>
            </a:r>
            <a:r>
              <a:rPr lang="en-US" dirty="0" err="1" smtClean="0">
                <a:solidFill>
                  <a:schemeClr val="bg1"/>
                </a:solidFill>
              </a:rPr>
              <a:t>Bitansky</a:t>
            </a:r>
            <a:r>
              <a:rPr lang="en-US" dirty="0" smtClean="0">
                <a:solidFill>
                  <a:schemeClr val="bg1"/>
                </a:solidFill>
              </a:rPr>
              <a:t> Canetti </a:t>
            </a:r>
            <a:r>
              <a:rPr lang="en-US" dirty="0" err="1" smtClean="0">
                <a:solidFill>
                  <a:schemeClr val="bg1"/>
                </a:solidFill>
              </a:rPr>
              <a:t>Kalai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Paneth</a:t>
            </a:r>
            <a:r>
              <a:rPr lang="en-US" dirty="0" smtClean="0">
                <a:solidFill>
                  <a:schemeClr val="bg1"/>
                </a:solidFill>
              </a:rPr>
              <a:t> 14]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A4: No if security is information-theoretic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A5: No if you try to build (computational) secure sketch</a:t>
            </a:r>
          </a:p>
          <a:p>
            <a:endParaRPr lang="en-US" dirty="0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70095" y="4910317"/>
            <a:ext cx="8890276" cy="117961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>
                <a:latin typeface="Arial"/>
                <a:cs typeface="Arial"/>
              </a:rPr>
              <a:t>Will show negative result for secure sketches</a:t>
            </a:r>
            <a:br>
              <a:rPr lang="en-US" sz="2400" b="1" dirty="0" smtClean="0">
                <a:latin typeface="Arial"/>
                <a:cs typeface="Arial"/>
              </a:rPr>
            </a:br>
            <a:r>
              <a:rPr lang="en-US" sz="2400" b="1" dirty="0" smtClean="0">
                <a:latin typeface="Arial"/>
                <a:cs typeface="Arial"/>
              </a:rPr>
              <a:t>(negative result for fuzzy extractors more complicated)</a:t>
            </a:r>
            <a:endParaRPr lang="en-US" sz="2400" b="1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69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40" y="274638"/>
            <a:ext cx="9003672" cy="1143000"/>
          </a:xfrm>
        </p:spPr>
        <p:txBody>
          <a:bodyPr>
            <a:normAutofit fontScale="90000"/>
          </a:bodyPr>
          <a:lstStyle/>
          <a:p>
            <a:r>
              <a:rPr lang="en-US" u="sng" dirty="0" err="1" smtClean="0">
                <a:cs typeface="Calibri"/>
              </a:rPr>
              <a:t>Thm</a:t>
            </a:r>
            <a:r>
              <a:rPr lang="en-US" u="sng" dirty="0" smtClean="0">
                <a:cs typeface="Calibri"/>
              </a:rPr>
              <a:t> [FRS]</a:t>
            </a:r>
            <a:r>
              <a:rPr lang="en-US" dirty="0" smtClean="0">
                <a:cs typeface="Calibri"/>
              </a:rPr>
              <a:t>: </a:t>
            </a:r>
            <a:r>
              <a:rPr lang="en-US" dirty="0">
                <a:cs typeface="Calibri"/>
              </a:rPr>
              <a:t>No if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cs typeface="Calibri"/>
              </a:rPr>
              <a:t> comes </a:t>
            </a:r>
            <a:r>
              <a:rPr lang="en-US" dirty="0">
                <a:cs typeface="Calibri"/>
              </a:rPr>
              <a:t>from a family </a:t>
            </a:r>
            <a:r>
              <a:rPr lang="en-US" i="1" dirty="0"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1"/>
            <a:ext cx="8229600" cy="30309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Describe a family of distributions </a:t>
            </a:r>
            <a:r>
              <a:rPr lang="en-US" i="1" dirty="0" smtClean="0">
                <a:latin typeface="Times New Roman"/>
                <a:cs typeface="Times New Roman"/>
              </a:rPr>
              <a:t>V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any fuzzy extractor </a:t>
            </a:r>
            <a:r>
              <a:rPr lang="en-US" i="1" dirty="0" smtClean="0">
                <a:latin typeface="Times New Roman"/>
                <a:cs typeface="Times New Roman"/>
              </a:rPr>
              <a:t>Gen</a:t>
            </a:r>
            <a:r>
              <a:rPr lang="en-US" dirty="0" smtClean="0">
                <a:latin typeface="Times New Roman"/>
                <a:cs typeface="Times New Roman"/>
              </a:rPr>
              <a:t>,</a:t>
            </a:r>
            <a:r>
              <a:rPr lang="en-US" i="1" dirty="0" smtClean="0">
                <a:latin typeface="Times New Roman"/>
                <a:cs typeface="Times New Roman"/>
              </a:rPr>
              <a:t> Rep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most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 in </a:t>
            </a:r>
            <a:r>
              <a:rPr lang="en-US" i="1" dirty="0" smtClean="0">
                <a:latin typeface="Times New Roman"/>
                <a:cs typeface="Times New Roman"/>
              </a:rPr>
              <a:t>V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few </a:t>
            </a:r>
            <a:r>
              <a:rPr lang="en-US" i="1" dirty="0" smtClean="0">
                <a:latin typeface="Times New Roman"/>
                <a:cs typeface="Times New Roman"/>
              </a:rPr>
              <a:t>w*</a:t>
            </a:r>
            <a:r>
              <a:rPr lang="en-US" dirty="0" smtClean="0"/>
              <a:t> in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 could produce </a:t>
            </a:r>
            <a:r>
              <a:rPr lang="en-US" i="1" dirty="0" smtClean="0">
                <a:latin typeface="Times New Roman"/>
                <a:cs typeface="Times New Roman"/>
              </a:rPr>
              <a:t>p </a:t>
            </a:r>
          </a:p>
          <a:p>
            <a:endParaRPr lang="en-US" i="1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Calibri"/>
                <a:cs typeface="Calibri"/>
              </a:rPr>
              <a:t>Implies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Calibri"/>
                <a:cs typeface="Calibri"/>
              </a:rPr>
              <a:t> has little entropy conditioned on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" name="Trapezoid 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60732" y="4843962"/>
            <a:ext cx="588739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7" name="Oval 16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19" name="Oval 18"/>
          <p:cNvSpPr/>
          <p:nvPr/>
        </p:nvSpPr>
        <p:spPr bwMode="auto">
          <a:xfrm>
            <a:off x="906798" y="51055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1" name="Trapezoid 20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6" name="Rectangle 25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639233" y="5092769"/>
            <a:ext cx="431009" cy="1172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28" name="Rectangle 27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-218439" y="5005610"/>
            <a:ext cx="2561592" cy="2571719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60723" y="5283198"/>
            <a:ext cx="515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4574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35" y="419588"/>
            <a:ext cx="4104425" cy="614970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Adversary specifies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dirty="0" smtClean="0"/>
              <a:t>Goal: build </a:t>
            </a:r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i="1" dirty="0" smtClean="0">
                <a:latin typeface="Times New Roman"/>
                <a:cs typeface="Times New Roman"/>
              </a:rPr>
              <a:t> Rec</a:t>
            </a:r>
            <a:r>
              <a:rPr lang="en-US" sz="2400" dirty="0" smtClean="0"/>
              <a:t> maximizing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| </a:t>
            </a:r>
            <a:r>
              <a:rPr lang="en-US" sz="2400" i="1" dirty="0" smtClean="0">
                <a:latin typeface="Times New Roman"/>
                <a:cs typeface="Times New Roman"/>
              </a:rPr>
              <a:t>p)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for all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in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dirty="0" smtClean="0">
                <a:latin typeface="Calibri"/>
                <a:cs typeface="Calibri"/>
              </a:rPr>
              <a:t>First consider one dist.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</a:p>
          <a:p>
            <a:r>
              <a:rPr lang="en-US" sz="2400" dirty="0" smtClean="0">
                <a:latin typeface="Calibri"/>
                <a:cs typeface="Calibri"/>
              </a:rPr>
              <a:t>For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Calibri"/>
                <a:cs typeface="Calibri"/>
              </a:rPr>
              <a:t>, </a:t>
            </a:r>
            <a:r>
              <a:rPr lang="en-US" sz="2400" i="1" dirty="0" smtClean="0">
                <a:latin typeface="Times New Roman"/>
                <a:cs typeface="Times New Roman"/>
              </a:rPr>
              <a:t>Rec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, 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i="1" dirty="0" smtClean="0">
                <a:latin typeface="Times New Roman"/>
                <a:cs typeface="Times New Roman"/>
              </a:rPr>
              <a:t> =w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For nearby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Calibri"/>
                <a:cs typeface="Calibri"/>
              </a:rPr>
              <a:t>, 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    </a:t>
            </a:r>
            <a:r>
              <a:rPr lang="en-US" sz="2400" i="1" dirty="0" smtClean="0">
                <a:latin typeface="Times New Roman"/>
                <a:cs typeface="Times New Roman"/>
              </a:rPr>
              <a:t>Rec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 =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Call augmented fixed point</a:t>
            </a:r>
          </a:p>
          <a:p>
            <a:r>
              <a:rPr lang="en-US" sz="2400" dirty="0" smtClean="0">
                <a:latin typeface="Calibri"/>
                <a:cs typeface="Calibri"/>
              </a:rPr>
              <a:t>To maximize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 </a:t>
            </a:r>
            <a:r>
              <a:rPr lang="en-US" sz="2400" dirty="0" smtClean="0">
                <a:latin typeface="Times New Roman"/>
                <a:cs typeface="Times New Roman"/>
              </a:rPr>
              <a:t>|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>
                <a:latin typeface="Calibri"/>
                <a:cs typeface="Calibri"/>
              </a:rPr>
              <a:t> make as many points of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 augmented fixed points</a:t>
            </a:r>
          </a:p>
          <a:p>
            <a:r>
              <a:rPr lang="en-US" sz="2400" dirty="0" smtClean="0">
                <a:latin typeface="Calibri"/>
                <a:cs typeface="Calibri"/>
              </a:rPr>
              <a:t>Augmented fixed points at least distance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apart (exponentially small fraction of space)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272572" y="1951488"/>
            <a:ext cx="4645332" cy="4046402"/>
            <a:chOff x="4272572" y="1951488"/>
            <a:chExt cx="4645332" cy="4046402"/>
          </a:xfrm>
        </p:grpSpPr>
        <p:sp>
          <p:nvSpPr>
            <p:cNvPr id="7" name="Oval 6"/>
            <p:cNvSpPr/>
            <p:nvPr/>
          </p:nvSpPr>
          <p:spPr bwMode="auto">
            <a:xfrm>
              <a:off x="6223647" y="393967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338816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265643" y="28379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947685" y="343186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95532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4272572" y="30932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387741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734244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823564" y="52385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4496253" y="47813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5314568" y="199151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996610" y="258541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133566" y="490464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685719" y="46241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444457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4677255" y="354619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481079" y="495384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4677255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7006154" y="25658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6678843" y="21086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7316156" y="22319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7868309" y="195148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548954" y="235525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7663669" y="22811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179146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8525649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8105973" y="530558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8788015" y="589948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8235862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7468660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310415" y="3420528"/>
            <a:ext cx="26259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95976" y="4100946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40" name="Oval 39"/>
          <p:cNvSpPr/>
          <p:nvPr/>
        </p:nvSpPr>
        <p:spPr bwMode="auto">
          <a:xfrm>
            <a:off x="6445653" y="424219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756924" y="3490581"/>
            <a:ext cx="1061065" cy="986531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041813" y="744426"/>
            <a:ext cx="54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886643" y="380398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114186" y="35795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5991898" y="419632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951588" y="40203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6597058" y="413333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6613898" y="39567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678843" y="5368339"/>
            <a:ext cx="1061065" cy="986531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277548" y="1621567"/>
            <a:ext cx="1061065" cy="986531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229161" y="3098273"/>
            <a:ext cx="1061065" cy="986531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220157" y="1821923"/>
            <a:ext cx="1061065" cy="986531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308454" y="4803207"/>
            <a:ext cx="1061065" cy="986531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36"/>
          <p:cNvSpPr>
            <a:spLocks noChangeArrowheads="1"/>
          </p:cNvSpPr>
          <p:nvPr/>
        </p:nvSpPr>
        <p:spPr bwMode="auto">
          <a:xfrm>
            <a:off x="3499622" y="63899"/>
            <a:ext cx="5585585" cy="117961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>
                <a:latin typeface="Arial"/>
                <a:cs typeface="Arial"/>
              </a:rPr>
              <a:t>Now we’ll consider family </a:t>
            </a:r>
            <a:r>
              <a:rPr lang="en-US" sz="2400" b="1" i="1" dirty="0" smtClean="0">
                <a:latin typeface="Times New Roman"/>
                <a:cs typeface="Times New Roman"/>
              </a:rPr>
              <a:t>V</a:t>
            </a:r>
            <a:r>
              <a:rPr lang="en-US" sz="2400" b="1" dirty="0" smtClean="0">
                <a:latin typeface="Arial"/>
                <a:cs typeface="Arial"/>
              </a:rPr>
              <a:t>, </a:t>
            </a:r>
            <a:br>
              <a:rPr lang="en-US" sz="2400" b="1" dirty="0" smtClean="0">
                <a:latin typeface="Arial"/>
                <a:cs typeface="Arial"/>
              </a:rPr>
            </a:br>
            <a:r>
              <a:rPr lang="en-US" sz="2400" b="1" dirty="0" smtClean="0">
                <a:latin typeface="Arial"/>
                <a:cs typeface="Arial"/>
              </a:rPr>
              <a:t>Adv. goal: most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="1" dirty="0" smtClean="0">
                <a:latin typeface="Arial"/>
                <a:cs typeface="Arial"/>
              </a:rPr>
              <a:t> in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  <a:r>
              <a:rPr lang="en-US" sz="2400" b="1" dirty="0" smtClean="0">
                <a:latin typeface="Arial"/>
                <a:cs typeface="Arial"/>
              </a:rPr>
              <a:t>, impossible to have many augmented fixed points</a:t>
            </a:r>
            <a:endParaRPr lang="en-US" sz="2400" b="1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8620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223 -0.04537 " pathEditMode="relative" ptsTypes="AA">
                                      <p:cBhvr>
                                        <p:cTn id="3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-0.03889 -0.0291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" y="-145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1111E-6 L -0.0408 -0.0041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9" y="-20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0.02743 -0.0381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192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85185E-6 L 0.03177 -0.0127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-64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0.03889 0.0155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764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371 0.05046 " pathEditMode="relative" ptsTypes="AA">
                                      <p:cBhvr>
                                        <p:cTn id="7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 uiExpand="1"/>
      <p:bldP spid="39" grpId="0"/>
      <p:bldP spid="40" grpId="0" animBg="1"/>
      <p:bldP spid="40" grpId="1" animBg="1"/>
      <p:bldP spid="41" grpId="0" animBg="1"/>
      <p:bldP spid="48" grpId="0" animBg="1"/>
      <p:bldP spid="48" grpId="1" animBg="1"/>
      <p:bldP spid="50" grpId="0" animBg="1"/>
      <p:bldP spid="50" grpId="1" animBg="1"/>
      <p:bldP spid="52" grpId="0" animBg="1"/>
      <p:bldP spid="52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35" y="419588"/>
            <a:ext cx="4104425" cy="61497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Adversary specifies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dirty="0" smtClean="0"/>
              <a:t>Goal: build </a:t>
            </a:r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i="1" dirty="0" smtClean="0">
                <a:latin typeface="Times New Roman"/>
                <a:cs typeface="Times New Roman"/>
              </a:rPr>
              <a:t> Rec</a:t>
            </a:r>
            <a:r>
              <a:rPr lang="en-US" sz="2400" dirty="0" smtClean="0"/>
              <a:t> maximizing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| </a:t>
            </a:r>
            <a:r>
              <a:rPr lang="en-US" sz="2400" i="1" dirty="0" smtClean="0">
                <a:latin typeface="Times New Roman"/>
                <a:cs typeface="Times New Roman"/>
              </a:rPr>
              <a:t>p)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for all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in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Calibri"/>
                <a:cs typeface="Calibri"/>
              </a:rPr>
              <a:t> must create augmented fixed points based only on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dirty="0" smtClean="0">
                <a:latin typeface="Calibri"/>
                <a:cs typeface="Calibri"/>
              </a:rPr>
              <a:t>Build family with many possible distributions for each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 </a:t>
            </a:r>
            <a:r>
              <a:rPr lang="en-US" sz="2400" dirty="0" smtClean="0">
                <a:latin typeface="Calibri"/>
                <a:cs typeface="Calibri"/>
              </a:rPr>
              <a:t>can’t tell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from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272572" y="1951488"/>
            <a:ext cx="4645332" cy="4046402"/>
            <a:chOff x="4272572" y="1951488"/>
            <a:chExt cx="4645332" cy="4046402"/>
          </a:xfrm>
        </p:grpSpPr>
        <p:sp>
          <p:nvSpPr>
            <p:cNvPr id="7" name="Oval 6"/>
            <p:cNvSpPr/>
            <p:nvPr/>
          </p:nvSpPr>
          <p:spPr bwMode="auto">
            <a:xfrm>
              <a:off x="6223647" y="393967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338816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265643" y="28379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947685" y="343186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95532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4272572" y="30932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387741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734244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823564" y="52385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4496253" y="47813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5314568" y="199151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996610" y="258541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133566" y="490464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685719" y="46241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444457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4677255" y="354619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481079" y="495384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4677255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7006154" y="25658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6678843" y="21086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7316156" y="22319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7868309" y="195148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548954" y="235525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7663669" y="22811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179146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8525649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8105973" y="530558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8788015" y="589948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8235862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7468660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310415" y="3420528"/>
            <a:ext cx="588739" cy="523220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41813" y="744426"/>
            <a:ext cx="54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0736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310415" y="3420528"/>
            <a:ext cx="588739" cy="523220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41813" y="744426"/>
            <a:ext cx="54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768937" y="1799859"/>
            <a:ext cx="3917715" cy="4397214"/>
            <a:chOff x="4768937" y="1799859"/>
            <a:chExt cx="3917715" cy="4397214"/>
          </a:xfrm>
        </p:grpSpPr>
        <p:sp>
          <p:nvSpPr>
            <p:cNvPr id="40" name="Oval 39"/>
            <p:cNvSpPr/>
            <p:nvPr/>
          </p:nvSpPr>
          <p:spPr bwMode="auto">
            <a:xfrm>
              <a:off x="6720012" y="47997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6223647" y="393967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8181684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7762008" y="36980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8444050" y="429197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7891897" y="419357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7124695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4768937" y="39533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4884106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6230609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319929" y="60986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4992618" y="56414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810933" y="285162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6492975" y="344552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5629931" y="5764754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6182084" y="54842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5940822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5173620" y="440630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5977444" y="581395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173620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502519" y="34259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7175208" y="29687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7812521" y="30920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8364674" y="281159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045319" y="321536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8160034" y="31412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6947894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8294397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7874721" y="179985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8556763" y="239375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8004610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237408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6" name="Content Placeholder 2"/>
          <p:cNvSpPr>
            <a:spLocks noGrp="1"/>
          </p:cNvSpPr>
          <p:nvPr>
            <p:ph idx="1"/>
          </p:nvPr>
        </p:nvSpPr>
        <p:spPr>
          <a:xfrm>
            <a:off x="124735" y="419588"/>
            <a:ext cx="4104425" cy="61497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Adversary specifies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dirty="0" smtClean="0"/>
              <a:t>Goal: build </a:t>
            </a:r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i="1" dirty="0" smtClean="0">
                <a:latin typeface="Times New Roman"/>
                <a:cs typeface="Times New Roman"/>
              </a:rPr>
              <a:t> Rec</a:t>
            </a:r>
            <a:r>
              <a:rPr lang="en-US" sz="2400" dirty="0" smtClean="0"/>
              <a:t> maximizing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| </a:t>
            </a:r>
            <a:r>
              <a:rPr lang="en-US" sz="2400" i="1" dirty="0" smtClean="0">
                <a:latin typeface="Times New Roman"/>
                <a:cs typeface="Times New Roman"/>
              </a:rPr>
              <a:t>p)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for all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in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Calibri"/>
                <a:cs typeface="Calibri"/>
              </a:rPr>
              <a:t> must create augmented fixed points based only on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dirty="0" smtClean="0">
                <a:latin typeface="Calibri"/>
                <a:cs typeface="Calibri"/>
              </a:rPr>
              <a:t>Build family with many possible distributions for each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 </a:t>
            </a:r>
            <a:r>
              <a:rPr lang="en-US" sz="2400" dirty="0" smtClean="0">
                <a:latin typeface="Calibri"/>
                <a:cs typeface="Calibri"/>
              </a:rPr>
              <a:t>can’t tell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from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6556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310415" y="3420528"/>
            <a:ext cx="588739" cy="523220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41813" y="744426"/>
            <a:ext cx="54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341969" y="1865446"/>
            <a:ext cx="3802546" cy="4298808"/>
            <a:chOff x="5036506" y="2050665"/>
            <a:chExt cx="3802546" cy="4298808"/>
          </a:xfrm>
          <a:solidFill>
            <a:srgbClr val="FF0000"/>
          </a:solidFill>
        </p:grpSpPr>
        <p:sp>
          <p:nvSpPr>
            <p:cNvPr id="74" name="Oval 73"/>
            <p:cNvSpPr/>
            <p:nvPr/>
          </p:nvSpPr>
          <p:spPr bwMode="auto">
            <a:xfrm>
              <a:off x="6872412" y="49521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6918184" y="4124894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654919" y="296399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914408" y="38504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8596450" y="444437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8044297" y="43459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8517074" y="3872071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5621107" y="234934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5036506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8576686" y="367679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5472329" y="62510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5145018" y="57938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5963333" y="300402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6645375" y="359792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5782331" y="5917154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6334484" y="563667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6093222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5326020" y="455870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6129844" y="596635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326020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654919" y="357838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8092065" y="48206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589974" y="4542784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8517074" y="296399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197719" y="336776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8312434" y="32936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100294" y="24477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8446797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8065665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8709163" y="254615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6447953" y="27220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389808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6" name="Content Placeholder 2"/>
          <p:cNvSpPr>
            <a:spLocks noGrp="1"/>
          </p:cNvSpPr>
          <p:nvPr>
            <p:ph idx="1"/>
          </p:nvPr>
        </p:nvSpPr>
        <p:spPr>
          <a:xfrm>
            <a:off x="124735" y="419588"/>
            <a:ext cx="4104425" cy="61497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Adversary specifies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dirty="0" smtClean="0"/>
              <a:t>Goal: build </a:t>
            </a:r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i="1" dirty="0" smtClean="0">
                <a:latin typeface="Times New Roman"/>
                <a:cs typeface="Times New Roman"/>
              </a:rPr>
              <a:t> Rec</a:t>
            </a:r>
            <a:r>
              <a:rPr lang="en-US" sz="2400" dirty="0" smtClean="0"/>
              <a:t> maximizing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| </a:t>
            </a:r>
            <a:r>
              <a:rPr lang="en-US" sz="2400" i="1" dirty="0" smtClean="0">
                <a:latin typeface="Times New Roman"/>
                <a:cs typeface="Times New Roman"/>
              </a:rPr>
              <a:t>p)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for all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in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Calibri"/>
                <a:cs typeface="Calibri"/>
              </a:rPr>
              <a:t> must create augmented fixed points based only on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dirty="0" smtClean="0">
                <a:latin typeface="Calibri"/>
                <a:cs typeface="Calibri"/>
              </a:rPr>
              <a:t>Build family with many possible distributions for each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 </a:t>
            </a:r>
            <a:r>
              <a:rPr lang="en-US" sz="2400" dirty="0" smtClean="0">
                <a:latin typeface="Calibri"/>
                <a:cs typeface="Calibri"/>
              </a:rPr>
              <a:t>can’t tell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from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7802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/>
        </p:nvSpPr>
        <p:spPr bwMode="auto">
          <a:xfrm>
            <a:off x="6118626" y="1338758"/>
            <a:ext cx="285092" cy="507120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272572" y="1951488"/>
            <a:ext cx="4645332" cy="4046402"/>
            <a:chOff x="4272572" y="1951488"/>
            <a:chExt cx="4645332" cy="4046402"/>
          </a:xfrm>
        </p:grpSpPr>
        <p:sp>
          <p:nvSpPr>
            <p:cNvPr id="5" name="Oval 4"/>
            <p:cNvSpPr/>
            <p:nvPr/>
          </p:nvSpPr>
          <p:spPr bwMode="auto">
            <a:xfrm>
              <a:off x="6223647" y="393967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338816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265643" y="28379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947685" y="343186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395532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272572" y="30932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387741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734244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4823564" y="52385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496253" y="47813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314568" y="199151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996610" y="258541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133566" y="490464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685719" y="46241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444457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4677255" y="354619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5481079" y="495384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677255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7006154" y="25658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6678843" y="21086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7316156" y="22319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7868309" y="195148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6548954" y="235525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663669" y="22811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7179146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8525649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8105973" y="530558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8788015" y="589948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8235862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7468660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768937" y="1799859"/>
            <a:ext cx="3917715" cy="4397214"/>
            <a:chOff x="4768937" y="1799859"/>
            <a:chExt cx="3917715" cy="4397214"/>
          </a:xfrm>
        </p:grpSpPr>
        <p:sp>
          <p:nvSpPr>
            <p:cNvPr id="44" name="Oval 43"/>
            <p:cNvSpPr/>
            <p:nvPr/>
          </p:nvSpPr>
          <p:spPr bwMode="auto">
            <a:xfrm>
              <a:off x="6720012" y="47997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6835181" y="419357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8181684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7762008" y="36980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8444050" y="429197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7891897" y="419357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7124695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4768937" y="39533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4884106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6230609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319929" y="60986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4992618" y="56414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5810933" y="285162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6492975" y="344552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5629931" y="5764754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182084" y="54842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940822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5173620" y="440630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5977444" y="581395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5173620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7502519" y="34259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175208" y="29687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7812521" y="30920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8364674" y="281159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045319" y="321536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8160034" y="31412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6947894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8294397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874721" y="179985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8556763" y="239375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8004610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7237408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126130" y="2302335"/>
            <a:ext cx="3805002" cy="3637096"/>
            <a:chOff x="5126130" y="2302335"/>
            <a:chExt cx="3805002" cy="3637096"/>
          </a:xfrm>
        </p:grpSpPr>
        <p:sp>
          <p:nvSpPr>
            <p:cNvPr id="76" name="Oval 75"/>
            <p:cNvSpPr/>
            <p:nvPr/>
          </p:nvSpPr>
          <p:spPr bwMode="auto">
            <a:xfrm>
              <a:off x="7077205" y="429052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8538877" y="328722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927374" y="323512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8801243" y="378271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8249090" y="3684309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448814" y="307554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5126130" y="344407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5241299" y="2837859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6594417" y="257968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5677122" y="558940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5349811" y="513220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168126" y="234236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6850168" y="293626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5987124" y="5255491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6539277" y="4975013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6476612" y="283124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530813" y="389704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6334637" y="530469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5550657" y="233493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859712" y="291672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532401" y="245952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8169714" y="2582813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8721867" y="230233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402512" y="270610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8517227" y="263201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576289" y="584102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963661" y="4782448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543985" y="468404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8318632" y="486781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673874" y="517953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8249456" y="558946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226800" y="1767040"/>
            <a:ext cx="3917715" cy="4397214"/>
            <a:chOff x="4921337" y="1952259"/>
            <a:chExt cx="3917715" cy="4397214"/>
          </a:xfrm>
          <a:solidFill>
            <a:srgbClr val="FF0000"/>
          </a:solidFill>
        </p:grpSpPr>
        <p:sp>
          <p:nvSpPr>
            <p:cNvPr id="114" name="Oval 113"/>
            <p:cNvSpPr/>
            <p:nvPr/>
          </p:nvSpPr>
          <p:spPr bwMode="auto">
            <a:xfrm>
              <a:off x="6872412" y="49521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6987581" y="43459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8334084" y="39488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914408" y="38504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8596450" y="444437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8044297" y="43459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4921337" y="41057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5036506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6383009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5472329" y="62510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5145018" y="57938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5963333" y="300402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6645375" y="359792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5782331" y="5917154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6334484" y="563667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6093222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5326020" y="455870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Oval 131"/>
            <p:cNvSpPr/>
            <p:nvPr/>
          </p:nvSpPr>
          <p:spPr bwMode="auto">
            <a:xfrm>
              <a:off x="6129844" y="596635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Oval 132"/>
            <p:cNvSpPr/>
            <p:nvPr/>
          </p:nvSpPr>
          <p:spPr bwMode="auto">
            <a:xfrm>
              <a:off x="5326020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Oval 133"/>
            <p:cNvSpPr/>
            <p:nvPr/>
          </p:nvSpPr>
          <p:spPr bwMode="auto">
            <a:xfrm>
              <a:off x="7654919" y="357838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" name="Oval 134"/>
            <p:cNvSpPr/>
            <p:nvPr/>
          </p:nvSpPr>
          <p:spPr bwMode="auto">
            <a:xfrm>
              <a:off x="7149011" y="322041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" name="Oval 135"/>
            <p:cNvSpPr/>
            <p:nvPr/>
          </p:nvSpPr>
          <p:spPr bwMode="auto">
            <a:xfrm>
              <a:off x="7964921" y="324447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Oval 136"/>
            <p:cNvSpPr/>
            <p:nvPr/>
          </p:nvSpPr>
          <p:spPr bwMode="auto">
            <a:xfrm>
              <a:off x="8517074" y="296399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Oval 137"/>
            <p:cNvSpPr/>
            <p:nvPr/>
          </p:nvSpPr>
          <p:spPr bwMode="auto">
            <a:xfrm>
              <a:off x="7197719" y="336776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Oval 138"/>
            <p:cNvSpPr/>
            <p:nvPr/>
          </p:nvSpPr>
          <p:spPr bwMode="auto">
            <a:xfrm>
              <a:off x="8312434" y="32936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" name="Oval 139"/>
            <p:cNvSpPr/>
            <p:nvPr/>
          </p:nvSpPr>
          <p:spPr bwMode="auto">
            <a:xfrm>
              <a:off x="7100294" y="24477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8446797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Oval 141"/>
            <p:cNvSpPr/>
            <p:nvPr/>
          </p:nvSpPr>
          <p:spPr bwMode="auto">
            <a:xfrm>
              <a:off x="8027121" y="195225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Oval 142"/>
            <p:cNvSpPr/>
            <p:nvPr/>
          </p:nvSpPr>
          <p:spPr bwMode="auto">
            <a:xfrm>
              <a:off x="8709163" y="254615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8157010" y="24477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" name="Oval 144"/>
            <p:cNvSpPr/>
            <p:nvPr/>
          </p:nvSpPr>
          <p:spPr bwMode="auto">
            <a:xfrm>
              <a:off x="7389808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51" name="Straight Arrow Connector 150"/>
          <p:cNvCxnSpPr/>
          <p:nvPr/>
        </p:nvCxnSpPr>
        <p:spPr>
          <a:xfrm>
            <a:off x="5263455" y="1348063"/>
            <a:ext cx="863044" cy="307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36"/>
          <p:cNvSpPr>
            <a:spLocks noChangeArrowheads="1"/>
          </p:cNvSpPr>
          <p:nvPr/>
        </p:nvSpPr>
        <p:spPr bwMode="auto">
          <a:xfrm>
            <a:off x="3397350" y="606315"/>
            <a:ext cx="1906159" cy="86691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Viable points set by </a:t>
            </a:r>
            <a:r>
              <a:rPr lang="en-US" sz="1800" i="1" dirty="0" smtClean="0">
                <a:latin typeface="Times New Roman"/>
                <a:cs typeface="Times New Roman"/>
              </a:rPr>
              <a:t>Gen</a:t>
            </a:r>
          </a:p>
        </p:txBody>
      </p:sp>
      <p:sp>
        <p:nvSpPr>
          <p:cNvPr id="108" name="Rectangle 36"/>
          <p:cNvSpPr>
            <a:spLocks noChangeArrowheads="1"/>
          </p:cNvSpPr>
          <p:nvPr/>
        </p:nvSpPr>
        <p:spPr bwMode="auto">
          <a:xfrm>
            <a:off x="6947894" y="475659"/>
            <a:ext cx="2182875" cy="8624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 knows </a:t>
            </a:r>
            <a:br>
              <a:rPr lang="en-US" sz="1800" b="1" dirty="0" smtClean="0">
                <a:latin typeface="Arial"/>
                <a:cs typeface="Arial"/>
              </a:rPr>
            </a:br>
            <a:r>
              <a:rPr lang="en-US" sz="1800" b="1" dirty="0" smtClean="0">
                <a:latin typeface="Arial"/>
                <a:cs typeface="Arial"/>
              </a:rPr>
              <a:t>color of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endParaRPr lang="en-US" sz="1800" b="1" i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150" name="Content Placeholder 2"/>
          <p:cNvSpPr>
            <a:spLocks noGrp="1"/>
          </p:cNvSpPr>
          <p:nvPr>
            <p:ph idx="1"/>
          </p:nvPr>
        </p:nvSpPr>
        <p:spPr>
          <a:xfrm>
            <a:off x="124735" y="419588"/>
            <a:ext cx="4104425" cy="61497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Adversary specifies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dirty="0" smtClean="0"/>
              <a:t>Goal: build </a:t>
            </a:r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i="1" dirty="0" smtClean="0">
                <a:latin typeface="Times New Roman"/>
                <a:cs typeface="Times New Roman"/>
              </a:rPr>
              <a:t> Rec</a:t>
            </a:r>
            <a:r>
              <a:rPr lang="en-US" sz="2400" dirty="0" smtClean="0"/>
              <a:t> maximizing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| </a:t>
            </a:r>
            <a:r>
              <a:rPr lang="en-US" sz="2400" i="1" dirty="0" smtClean="0">
                <a:latin typeface="Times New Roman"/>
                <a:cs typeface="Times New Roman"/>
              </a:rPr>
              <a:t>p)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for all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in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Calibri"/>
                <a:cs typeface="Calibri"/>
              </a:rPr>
              <a:t> must create augmented fixed points based only on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dirty="0" smtClean="0">
                <a:latin typeface="Calibri"/>
                <a:cs typeface="Calibri"/>
              </a:rPr>
              <a:t>Build family with many possible distributions for each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 </a:t>
            </a:r>
            <a:r>
              <a:rPr lang="en-US" sz="2400" dirty="0" smtClean="0">
                <a:latin typeface="Calibri"/>
                <a:cs typeface="Calibri"/>
              </a:rPr>
              <a:t>can’t tell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from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>
                <a:cs typeface="Calibri"/>
              </a:rPr>
              <a:t>Distributions only </a:t>
            </a:r>
            <a:r>
              <a:rPr lang="en-US" sz="2400" dirty="0" smtClean="0">
                <a:cs typeface="Calibri"/>
              </a:rPr>
              <a:t>share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 smtClean="0">
              <a:latin typeface="Calibri"/>
              <a:cs typeface="Calibri"/>
            </a:endParaRPr>
          </a:p>
          <a:p>
            <a:pPr lvl="1"/>
            <a:r>
              <a:rPr lang="en-US" sz="2000" i="1" dirty="0" smtClean="0">
                <a:latin typeface="Times New Roman"/>
                <a:cs typeface="Times New Roman"/>
              </a:rPr>
              <a:t>Sketch</a:t>
            </a:r>
            <a:r>
              <a:rPr lang="en-US" sz="2000" dirty="0" smtClean="0">
                <a:latin typeface="Calibri"/>
                <a:cs typeface="Calibri"/>
              </a:rPr>
              <a:t> must include augmented fixed points from all distributions with 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310415" y="3420528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6223647" y="3939788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25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  <p:bldP spid="10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457200" y="-1294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Key Derivation from Noisy Sources</a:t>
            </a:r>
            <a:endParaRPr lang="en-US" dirty="0"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5962" y="1013563"/>
            <a:ext cx="390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Physically </a:t>
            </a:r>
            <a:r>
              <a:rPr lang="en-US" sz="1800" b="1" dirty="0" err="1" smtClean="0"/>
              <a:t>Unclonable</a:t>
            </a:r>
            <a:r>
              <a:rPr lang="en-US" sz="1800" b="1" dirty="0" smtClean="0"/>
              <a:t> Functions (PUFs)</a:t>
            </a:r>
            <a:endParaRPr lang="en-US" sz="1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36468" y="957497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Biometric Data</a:t>
            </a:r>
            <a:endParaRPr lang="en-US" sz="1800" b="1" dirty="0"/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247929" y="5955854"/>
            <a:ext cx="8783531" cy="773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800" b="1" dirty="0" smtClean="0"/>
              <a:t>Goal of this talk: produce good outputs</a:t>
            </a:r>
            <a:br>
              <a:rPr lang="en-US" sz="2800" b="1" dirty="0" smtClean="0"/>
            </a:br>
            <a:r>
              <a:rPr lang="en-US" sz="2800" b="1" dirty="0" smtClean="0"/>
              <a:t>in scenarios we couldn’t handle before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0966" y="2781790"/>
            <a:ext cx="10024191" cy="3149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charset="0"/>
              </a:rPr>
              <a:t>High-entropy sources are often noisy </a:t>
            </a:r>
          </a:p>
          <a:p>
            <a:pPr lvl="1"/>
            <a:r>
              <a:rPr lang="en-US" sz="2400" dirty="0" smtClean="0">
                <a:latin typeface="Arial" charset="0"/>
              </a:rPr>
              <a:t>Initial reading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 </a:t>
            </a:r>
            <a:r>
              <a:rPr lang="en-US" sz="2400" dirty="0" smtClean="0">
                <a:latin typeface="Times New Roman"/>
                <a:cs typeface="Times New Roman"/>
              </a:rPr>
              <a:t>≠ </a:t>
            </a:r>
            <a:r>
              <a:rPr lang="en-US" sz="2400" dirty="0" smtClean="0">
                <a:latin typeface="Arial" charset="0"/>
              </a:rPr>
              <a:t> later reading reading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Arial" charset="0"/>
              </a:rPr>
              <a:t> </a:t>
            </a:r>
          </a:p>
          <a:p>
            <a:pPr lvl="1"/>
            <a:r>
              <a:rPr lang="en-US" sz="2400" dirty="0">
                <a:cs typeface="Calibri"/>
              </a:rPr>
              <a:t>Source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i="1" dirty="0">
                <a:latin typeface="Times New Roman"/>
                <a:cs typeface="Times New Roman"/>
              </a:rPr>
              <a:t>a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,…, </a:t>
            </a:r>
            <a:r>
              <a:rPr lang="en-US" sz="2400" i="1" dirty="0" err="1">
                <a:latin typeface="Times New Roman"/>
                <a:cs typeface="Times New Roman"/>
              </a:rPr>
              <a:t>a</a:t>
            </a:r>
            <a:r>
              <a:rPr lang="en-US" sz="2400" i="1" baseline="-25000" dirty="0" err="1">
                <a:latin typeface="Times New Roman"/>
                <a:cs typeface="Times New Roman"/>
              </a:rPr>
              <a:t>k</a:t>
            </a:r>
            <a:r>
              <a:rPr lang="en-US" sz="2400" i="1" dirty="0">
                <a:latin typeface="Times New Roman"/>
                <a:cs typeface="Times New Roman"/>
              </a:rPr>
              <a:t>,</a:t>
            </a:r>
            <a:r>
              <a:rPr lang="en-US" sz="2400" dirty="0">
                <a:cs typeface="Calibri"/>
              </a:rPr>
              <a:t> each </a:t>
            </a:r>
            <a:r>
              <a:rPr lang="en-US" sz="2400" dirty="0"/>
              <a:t>symbol </a:t>
            </a:r>
            <a:r>
              <a:rPr lang="en-US" sz="2400" i="1" dirty="0" err="1">
                <a:latin typeface="Times New Roman"/>
                <a:cs typeface="Times New Roman"/>
              </a:rPr>
              <a:t>a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/>
              <a:t> over alphabet </a:t>
            </a:r>
            <a:r>
              <a:rPr lang="en-US" sz="2400" i="1" dirty="0">
                <a:latin typeface="Times New Roman"/>
                <a:cs typeface="Times New Roman"/>
              </a:rPr>
              <a:t>Z </a:t>
            </a:r>
            <a:endParaRPr lang="en-US" sz="2400" dirty="0">
              <a:latin typeface="Arial" charset="0"/>
            </a:endParaRPr>
          </a:p>
          <a:p>
            <a:pPr lvl="1"/>
            <a:r>
              <a:rPr lang="en-US" altLang="ja-JP" sz="2400" dirty="0">
                <a:latin typeface="Arial"/>
                <a:cs typeface="Arial"/>
              </a:rPr>
              <a:t>Assume a bound on distance: </a:t>
            </a:r>
            <a:r>
              <a:rPr lang="en-US" altLang="ja-JP" sz="2400" i="1" dirty="0">
                <a:latin typeface="Times New Roman"/>
                <a:cs typeface="Times New Roman"/>
              </a:rPr>
              <a:t>d</a:t>
            </a:r>
            <a:r>
              <a:rPr lang="en-US" altLang="ja-JP" sz="2400" dirty="0">
                <a:latin typeface="Times New Roman"/>
                <a:cs typeface="Times New Roman"/>
              </a:rPr>
              <a:t>(</a:t>
            </a:r>
            <a:r>
              <a:rPr lang="en-US" altLang="ja-JP" sz="2400" i="1" dirty="0">
                <a:latin typeface="Times New Roman"/>
                <a:cs typeface="Times New Roman"/>
              </a:rPr>
              <a:t>w</a:t>
            </a:r>
            <a:r>
              <a:rPr lang="en-US" altLang="ja-JP" sz="2400" baseline="-25000" dirty="0">
                <a:latin typeface="Times New Roman"/>
                <a:cs typeface="Times New Roman"/>
              </a:rPr>
              <a:t>0</a:t>
            </a:r>
            <a:r>
              <a:rPr lang="en-US" altLang="ja-JP" sz="2400" dirty="0">
                <a:latin typeface="Times New Roman"/>
                <a:cs typeface="Times New Roman"/>
              </a:rPr>
              <a:t>, </a:t>
            </a:r>
            <a:r>
              <a:rPr lang="en-US" altLang="ja-JP" sz="2400" i="1" dirty="0">
                <a:latin typeface="Times New Roman"/>
                <a:cs typeface="Times New Roman"/>
              </a:rPr>
              <a:t>w</a:t>
            </a:r>
            <a:r>
              <a:rPr lang="en-US" altLang="ja-JP" sz="2400" baseline="-25000" dirty="0">
                <a:latin typeface="Times New Roman"/>
                <a:cs typeface="Times New Roman"/>
              </a:rPr>
              <a:t>1</a:t>
            </a:r>
            <a:r>
              <a:rPr lang="en-US" altLang="ja-JP" sz="2400" dirty="0">
                <a:latin typeface="Times New Roman"/>
                <a:cs typeface="Times New Roman"/>
              </a:rPr>
              <a:t>) ≤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t</a:t>
            </a:r>
            <a:endParaRPr lang="en-US" sz="18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charset="0"/>
              </a:rPr>
              <a:t>Goal: </a:t>
            </a:r>
            <a:r>
              <a:rPr lang="en-US" sz="2800" dirty="0">
                <a:latin typeface="Arial" charset="0"/>
              </a:rPr>
              <a:t>derive </a:t>
            </a:r>
            <a:r>
              <a:rPr lang="en-US" sz="2800" dirty="0" smtClean="0">
                <a:latin typeface="Arial" charset="0"/>
              </a:rPr>
              <a:t>a stable cryptographically strong output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Want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Arial" charset="0"/>
                <a:cs typeface="Arial" charset="0"/>
              </a:rPr>
              <a:t> to </a:t>
            </a:r>
            <a:r>
              <a:rPr lang="en-US" sz="2400" dirty="0">
                <a:latin typeface="Arial" charset="0"/>
                <a:cs typeface="Arial" charset="0"/>
              </a:rPr>
              <a:t>map to same </a:t>
            </a:r>
            <a:r>
              <a:rPr lang="en-US" sz="2400" dirty="0" smtClean="0">
                <a:latin typeface="Arial" charset="0"/>
                <a:cs typeface="Arial" charset="0"/>
              </a:rPr>
              <a:t>output</a:t>
            </a:r>
            <a:endParaRPr lang="en-US" sz="2400" dirty="0">
              <a:latin typeface="Arial" charset="0"/>
              <a:cs typeface="Arial" charset="0"/>
            </a:endParaRP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The output should look uniform to the adversary</a:t>
            </a:r>
            <a:endParaRPr lang="en-US" sz="2400" dirty="0">
              <a:latin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0810" t="11493" r="15055" b="2758"/>
          <a:stretch/>
        </p:blipFill>
        <p:spPr>
          <a:xfrm>
            <a:off x="6480292" y="1326829"/>
            <a:ext cx="1781840" cy="1582105"/>
          </a:xfrm>
          <a:prstGeom prst="rect">
            <a:avLst/>
          </a:prstGeom>
        </p:spPr>
      </p:pic>
      <p:pic>
        <p:nvPicPr>
          <p:cNvPr id="16" name="Content Placeholder 3"/>
          <p:cNvPicPr>
            <a:picLocks noChangeAspect="1"/>
          </p:cNvPicPr>
          <p:nvPr/>
        </p:nvPicPr>
        <p:blipFill rotWithShape="1">
          <a:blip r:embed="rId4"/>
          <a:srcRect l="8733" t="22503" r="9144" b="18443"/>
          <a:stretch/>
        </p:blipFill>
        <p:spPr>
          <a:xfrm>
            <a:off x="1646155" y="1478519"/>
            <a:ext cx="1812393" cy="130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9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/>
        </p:nvSpPr>
        <p:spPr bwMode="auto">
          <a:xfrm>
            <a:off x="6118626" y="1338758"/>
            <a:ext cx="285092" cy="507120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6230609" y="2950035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182084" y="5484276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5263455" y="1348063"/>
            <a:ext cx="863044" cy="307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36"/>
          <p:cNvSpPr>
            <a:spLocks noChangeArrowheads="1"/>
          </p:cNvSpPr>
          <p:nvPr/>
        </p:nvSpPr>
        <p:spPr bwMode="auto">
          <a:xfrm>
            <a:off x="3397350" y="606315"/>
            <a:ext cx="1906159" cy="86691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Viable points set by </a:t>
            </a:r>
            <a:r>
              <a:rPr lang="en-US" sz="1800" i="1" dirty="0" smtClean="0">
                <a:latin typeface="Times New Roman"/>
                <a:cs typeface="Times New Roman"/>
              </a:rPr>
              <a:t>Gen</a:t>
            </a:r>
          </a:p>
        </p:txBody>
      </p:sp>
      <p:sp>
        <p:nvSpPr>
          <p:cNvPr id="108" name="Rectangle 36"/>
          <p:cNvSpPr>
            <a:spLocks noChangeArrowheads="1"/>
          </p:cNvSpPr>
          <p:nvPr/>
        </p:nvSpPr>
        <p:spPr bwMode="auto">
          <a:xfrm>
            <a:off x="6947894" y="475659"/>
            <a:ext cx="2182875" cy="8624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 knows </a:t>
            </a:r>
            <a:br>
              <a:rPr lang="en-US" sz="1800" b="1" dirty="0" smtClean="0">
                <a:latin typeface="Arial"/>
                <a:cs typeface="Arial"/>
              </a:rPr>
            </a:br>
            <a:r>
              <a:rPr lang="en-US" sz="1800" b="1" dirty="0" smtClean="0">
                <a:latin typeface="Arial"/>
                <a:cs typeface="Arial"/>
              </a:rPr>
              <a:t>color of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endParaRPr lang="en-US" sz="1800" b="1" i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150" name="Content Placeholder 2"/>
          <p:cNvSpPr>
            <a:spLocks noGrp="1"/>
          </p:cNvSpPr>
          <p:nvPr>
            <p:ph idx="1"/>
          </p:nvPr>
        </p:nvSpPr>
        <p:spPr>
          <a:xfrm>
            <a:off x="124735" y="419588"/>
            <a:ext cx="4104425" cy="61497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Adversary specifies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dirty="0" smtClean="0"/>
              <a:t>Goal: build </a:t>
            </a:r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i="1" dirty="0" smtClean="0">
                <a:latin typeface="Times New Roman"/>
                <a:cs typeface="Times New Roman"/>
              </a:rPr>
              <a:t> Rec</a:t>
            </a:r>
            <a:r>
              <a:rPr lang="en-US" sz="2400" dirty="0" smtClean="0"/>
              <a:t> maximizing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| </a:t>
            </a:r>
            <a:r>
              <a:rPr lang="en-US" sz="2400" i="1" dirty="0" smtClean="0">
                <a:latin typeface="Times New Roman"/>
                <a:cs typeface="Times New Roman"/>
              </a:rPr>
              <a:t>p)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for all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in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Calibri"/>
                <a:cs typeface="Calibri"/>
              </a:rPr>
              <a:t> must create augmented fixed points based only on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dirty="0" smtClean="0">
                <a:latin typeface="Calibri"/>
                <a:cs typeface="Calibri"/>
              </a:rPr>
              <a:t>Build family with many possible distributions for each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 </a:t>
            </a:r>
            <a:r>
              <a:rPr lang="en-US" sz="2400" dirty="0" smtClean="0">
                <a:latin typeface="Calibri"/>
                <a:cs typeface="Calibri"/>
              </a:rPr>
              <a:t>can’t tell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from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>
                <a:cs typeface="Calibri"/>
              </a:rPr>
              <a:t>Distributions only share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endParaRPr lang="en-US" sz="2400" dirty="0">
              <a:cs typeface="Calibri"/>
            </a:endParaRPr>
          </a:p>
          <a:p>
            <a:pPr lvl="1"/>
            <a:r>
              <a:rPr lang="en-US" sz="2000" i="1" dirty="0">
                <a:latin typeface="Times New Roman"/>
                <a:cs typeface="Times New Roman"/>
              </a:rPr>
              <a:t>Sketch</a:t>
            </a:r>
            <a:r>
              <a:rPr lang="en-US" sz="2000" dirty="0">
                <a:cs typeface="Calibri"/>
              </a:rPr>
              <a:t> must include augmented fixed points from all distributions with </a:t>
            </a:r>
            <a:r>
              <a:rPr lang="en-US" sz="2000" i="1" dirty="0">
                <a:latin typeface="Times New Roman"/>
                <a:cs typeface="Times New Roman"/>
              </a:rPr>
              <a:t>w</a:t>
            </a:r>
            <a:r>
              <a:rPr lang="en-US" sz="2000" baseline="-25000" dirty="0">
                <a:latin typeface="Times New Roman"/>
                <a:cs typeface="Times New Roman"/>
              </a:rPr>
              <a:t>0</a:t>
            </a:r>
          </a:p>
        </p:txBody>
      </p:sp>
      <p:cxnSp>
        <p:nvCxnSpPr>
          <p:cNvPr id="153" name="Straight Arrow Connector 152"/>
          <p:cNvCxnSpPr>
            <a:stCxn id="159" idx="3"/>
            <a:endCxn id="59" idx="1"/>
          </p:cNvCxnSpPr>
          <p:nvPr/>
        </p:nvCxnSpPr>
        <p:spPr>
          <a:xfrm>
            <a:off x="5775222" y="4038194"/>
            <a:ext cx="425884" cy="14604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9" idx="3"/>
            <a:endCxn id="156" idx="3"/>
          </p:cNvCxnSpPr>
          <p:nvPr/>
        </p:nvCxnSpPr>
        <p:spPr>
          <a:xfrm flipV="1">
            <a:off x="5775222" y="4023783"/>
            <a:ext cx="467447" cy="14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9" idx="3"/>
            <a:endCxn id="53" idx="3"/>
          </p:cNvCxnSpPr>
          <p:nvPr/>
        </p:nvCxnSpPr>
        <p:spPr>
          <a:xfrm flipV="1">
            <a:off x="5775222" y="3034030"/>
            <a:ext cx="474409" cy="1004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le 36"/>
          <p:cNvSpPr>
            <a:spLocks noChangeArrowheads="1"/>
          </p:cNvSpPr>
          <p:nvPr/>
        </p:nvSpPr>
        <p:spPr bwMode="auto">
          <a:xfrm>
            <a:off x="6622864" y="2009800"/>
            <a:ext cx="2349082" cy="103864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Maybe this was a bad choice of </a:t>
            </a:r>
            <a:r>
              <a:rPr lang="en-US" b="1" dirty="0" smtClean="0">
                <a:latin typeface="Arial"/>
                <a:cs typeface="Arial"/>
              </a:rPr>
              <a:t>viable points?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159" name="Rectangle 36"/>
          <p:cNvSpPr>
            <a:spLocks noChangeArrowheads="1"/>
          </p:cNvSpPr>
          <p:nvPr/>
        </p:nvSpPr>
        <p:spPr bwMode="auto">
          <a:xfrm>
            <a:off x="3743382" y="3611354"/>
            <a:ext cx="2031840" cy="8536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Adversary’s search space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6223647" y="3939788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310415" y="3420528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78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 rot="5400000">
            <a:off x="6524686" y="1629636"/>
            <a:ext cx="304275" cy="4881721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54" name="Straight Arrow Connector 153"/>
          <p:cNvCxnSpPr/>
          <p:nvPr/>
        </p:nvCxnSpPr>
        <p:spPr>
          <a:xfrm flipH="1">
            <a:off x="5080092" y="3349470"/>
            <a:ext cx="52356" cy="582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4272572" y="1951488"/>
            <a:ext cx="4645332" cy="4046402"/>
            <a:chOff x="4272572" y="1951488"/>
            <a:chExt cx="4645332" cy="4046402"/>
          </a:xfrm>
        </p:grpSpPr>
        <p:sp>
          <p:nvSpPr>
            <p:cNvPr id="5" name="Oval 4"/>
            <p:cNvSpPr/>
            <p:nvPr/>
          </p:nvSpPr>
          <p:spPr bwMode="auto">
            <a:xfrm>
              <a:off x="6223647" y="393967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338816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265643" y="28379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947685" y="343186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395532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272572" y="30932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387741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734244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4823564" y="52385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496253" y="47813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314568" y="199151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996610" y="258541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133566" y="490464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685719" y="46241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444457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4677255" y="354619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5481079" y="495384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677255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7006154" y="25658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6678843" y="21086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7316156" y="22319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7868309" y="195148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6548954" y="235525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663669" y="22811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7179146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8525649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8105973" y="530558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8788015" y="589948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8235862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7468660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768937" y="1799859"/>
            <a:ext cx="3917715" cy="4397214"/>
            <a:chOff x="4768937" y="1799859"/>
            <a:chExt cx="3917715" cy="4397214"/>
          </a:xfrm>
        </p:grpSpPr>
        <p:sp>
          <p:nvSpPr>
            <p:cNvPr id="44" name="Oval 43"/>
            <p:cNvSpPr/>
            <p:nvPr/>
          </p:nvSpPr>
          <p:spPr bwMode="auto">
            <a:xfrm>
              <a:off x="6720012" y="47997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6835181" y="419357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8181684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7762008" y="36980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8444050" y="429197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7891897" y="419357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7124695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4768937" y="39533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4884106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6230609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319929" y="60986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4992618" y="56414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5810933" y="285162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6492975" y="344552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5629931" y="5764754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182084" y="54842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940822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5173620" y="440630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5977444" y="581395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5173620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7502519" y="34259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175208" y="29687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7812521" y="30920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8364674" y="281159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045319" y="321536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8160034" y="31412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6947894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8294397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874721" y="179985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8556763" y="239375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8004610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7237408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126130" y="2302335"/>
            <a:ext cx="3805002" cy="3637096"/>
            <a:chOff x="5126130" y="2302335"/>
            <a:chExt cx="3805002" cy="3637096"/>
          </a:xfrm>
        </p:grpSpPr>
        <p:sp>
          <p:nvSpPr>
            <p:cNvPr id="76" name="Oval 75"/>
            <p:cNvSpPr/>
            <p:nvPr/>
          </p:nvSpPr>
          <p:spPr bwMode="auto">
            <a:xfrm>
              <a:off x="7077205" y="429052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8538877" y="328722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927374" y="323512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8801243" y="378271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8249090" y="3684309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448814" y="307554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5126130" y="344407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5241299" y="2837859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6594417" y="257968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5677122" y="558940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5349811" y="513220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168126" y="234236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6850168" y="293626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5987124" y="5255491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6539277" y="4975013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6476612" y="283124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530813" y="389704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6334637" y="530469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5550657" y="233493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859712" y="291672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532401" y="245952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8169714" y="2582813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8721867" y="230233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402512" y="270610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8517227" y="263201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576289" y="584102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963661" y="4782448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543985" y="468404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8318632" y="486781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673874" y="517953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8249456" y="558946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226800" y="1767040"/>
            <a:ext cx="3917715" cy="4397214"/>
            <a:chOff x="4921337" y="1952259"/>
            <a:chExt cx="3917715" cy="4397214"/>
          </a:xfrm>
          <a:solidFill>
            <a:srgbClr val="FF0000"/>
          </a:solidFill>
        </p:grpSpPr>
        <p:sp>
          <p:nvSpPr>
            <p:cNvPr id="114" name="Oval 113"/>
            <p:cNvSpPr/>
            <p:nvPr/>
          </p:nvSpPr>
          <p:spPr bwMode="auto">
            <a:xfrm>
              <a:off x="6872412" y="49521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6987581" y="43459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8334084" y="39488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914408" y="38504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8596450" y="444437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8044297" y="43459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4921337" y="41057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5036506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6383009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5472329" y="62510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5145018" y="57938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5963333" y="300402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6645375" y="359792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5782331" y="5917154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6334484" y="563667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6093222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5326020" y="455870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Oval 131"/>
            <p:cNvSpPr/>
            <p:nvPr/>
          </p:nvSpPr>
          <p:spPr bwMode="auto">
            <a:xfrm>
              <a:off x="6129844" y="596635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Oval 132"/>
            <p:cNvSpPr/>
            <p:nvPr/>
          </p:nvSpPr>
          <p:spPr bwMode="auto">
            <a:xfrm>
              <a:off x="5326020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Oval 133"/>
            <p:cNvSpPr/>
            <p:nvPr/>
          </p:nvSpPr>
          <p:spPr bwMode="auto">
            <a:xfrm>
              <a:off x="7654919" y="357838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" name="Oval 134"/>
            <p:cNvSpPr/>
            <p:nvPr/>
          </p:nvSpPr>
          <p:spPr bwMode="auto">
            <a:xfrm>
              <a:off x="7149011" y="322041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" name="Oval 135"/>
            <p:cNvSpPr/>
            <p:nvPr/>
          </p:nvSpPr>
          <p:spPr bwMode="auto">
            <a:xfrm>
              <a:off x="7964921" y="324447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Oval 136"/>
            <p:cNvSpPr/>
            <p:nvPr/>
          </p:nvSpPr>
          <p:spPr bwMode="auto">
            <a:xfrm>
              <a:off x="8517074" y="296399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Oval 137"/>
            <p:cNvSpPr/>
            <p:nvPr/>
          </p:nvSpPr>
          <p:spPr bwMode="auto">
            <a:xfrm>
              <a:off x="7197719" y="336776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Oval 138"/>
            <p:cNvSpPr/>
            <p:nvPr/>
          </p:nvSpPr>
          <p:spPr bwMode="auto">
            <a:xfrm>
              <a:off x="8312434" y="32936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" name="Oval 139"/>
            <p:cNvSpPr/>
            <p:nvPr/>
          </p:nvSpPr>
          <p:spPr bwMode="auto">
            <a:xfrm>
              <a:off x="7100294" y="24477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8446797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Oval 141"/>
            <p:cNvSpPr/>
            <p:nvPr/>
          </p:nvSpPr>
          <p:spPr bwMode="auto">
            <a:xfrm>
              <a:off x="8027121" y="195225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Oval 142"/>
            <p:cNvSpPr/>
            <p:nvPr/>
          </p:nvSpPr>
          <p:spPr bwMode="auto">
            <a:xfrm>
              <a:off x="8709163" y="254615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8157010" y="24477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" name="Oval 144"/>
            <p:cNvSpPr/>
            <p:nvPr/>
          </p:nvSpPr>
          <p:spPr bwMode="auto">
            <a:xfrm>
              <a:off x="7389808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52" name="Rounded Rectangle 151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36"/>
          <p:cNvSpPr>
            <a:spLocks noChangeArrowheads="1"/>
          </p:cNvSpPr>
          <p:nvPr/>
        </p:nvSpPr>
        <p:spPr bwMode="auto">
          <a:xfrm>
            <a:off x="6947894" y="475659"/>
            <a:ext cx="2182875" cy="8624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 knows </a:t>
            </a:r>
            <a:br>
              <a:rPr lang="en-US" sz="1800" b="1" dirty="0" smtClean="0">
                <a:latin typeface="Arial"/>
                <a:cs typeface="Arial"/>
              </a:rPr>
            </a:br>
            <a:r>
              <a:rPr lang="en-US" sz="1800" b="1" dirty="0" smtClean="0">
                <a:latin typeface="Arial"/>
                <a:cs typeface="Arial"/>
              </a:rPr>
              <a:t>color of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endParaRPr lang="en-US" sz="1800" b="1" i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150" name="Content Placeholder 2"/>
          <p:cNvSpPr>
            <a:spLocks noGrp="1"/>
          </p:cNvSpPr>
          <p:nvPr>
            <p:ph idx="1"/>
          </p:nvPr>
        </p:nvSpPr>
        <p:spPr>
          <a:xfrm>
            <a:off x="124735" y="419588"/>
            <a:ext cx="4104425" cy="61497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Adversary specifies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dirty="0" smtClean="0"/>
              <a:t>Goal: build </a:t>
            </a:r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i="1" dirty="0" smtClean="0">
                <a:latin typeface="Times New Roman"/>
                <a:cs typeface="Times New Roman"/>
              </a:rPr>
              <a:t> Rec</a:t>
            </a:r>
            <a:r>
              <a:rPr lang="en-US" sz="2400" dirty="0" smtClean="0"/>
              <a:t> maximizing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| </a:t>
            </a:r>
            <a:r>
              <a:rPr lang="en-US" sz="2400" i="1" dirty="0" smtClean="0">
                <a:latin typeface="Times New Roman"/>
                <a:cs typeface="Times New Roman"/>
              </a:rPr>
              <a:t>p)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for all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in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Calibri"/>
                <a:cs typeface="Calibri"/>
              </a:rPr>
              <a:t> must create augmented fixed points based only on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dirty="0" smtClean="0">
                <a:latin typeface="Calibri"/>
                <a:cs typeface="Calibri"/>
              </a:rPr>
              <a:t>Build family with many possible distributions for each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 </a:t>
            </a:r>
            <a:r>
              <a:rPr lang="en-US" sz="2400" dirty="0" smtClean="0">
                <a:latin typeface="Calibri"/>
                <a:cs typeface="Calibri"/>
              </a:rPr>
              <a:t>can’t tell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from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>
                <a:cs typeface="Calibri"/>
              </a:rPr>
              <a:t>Distributions only share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endParaRPr lang="en-US" sz="2400" dirty="0">
              <a:cs typeface="Calibri"/>
            </a:endParaRPr>
          </a:p>
          <a:p>
            <a:pPr lvl="1"/>
            <a:r>
              <a:rPr lang="en-US" sz="2000" i="1" dirty="0">
                <a:latin typeface="Times New Roman"/>
                <a:cs typeface="Times New Roman"/>
              </a:rPr>
              <a:t>Sketch</a:t>
            </a:r>
            <a:r>
              <a:rPr lang="en-US" sz="2000" dirty="0">
                <a:cs typeface="Calibri"/>
              </a:rPr>
              <a:t> must include augmented fixed points from all distributions with </a:t>
            </a:r>
            <a:r>
              <a:rPr lang="en-US" sz="2000" i="1" dirty="0">
                <a:latin typeface="Times New Roman"/>
                <a:cs typeface="Times New Roman"/>
              </a:rPr>
              <a:t>w</a:t>
            </a:r>
            <a:r>
              <a:rPr lang="en-US" sz="2000" baseline="-25000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310415" y="3420528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6223647" y="3939788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tangle 36"/>
          <p:cNvSpPr>
            <a:spLocks noChangeArrowheads="1"/>
          </p:cNvSpPr>
          <p:nvPr/>
        </p:nvSpPr>
        <p:spPr bwMode="auto">
          <a:xfrm>
            <a:off x="4179368" y="2482560"/>
            <a:ext cx="1906159" cy="86691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Alternative Points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2357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 rot="5400000">
            <a:off x="6524686" y="1629636"/>
            <a:ext cx="304275" cy="4881721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54" name="Straight Arrow Connector 153"/>
          <p:cNvCxnSpPr/>
          <p:nvPr/>
        </p:nvCxnSpPr>
        <p:spPr>
          <a:xfrm flipH="1">
            <a:off x="5080092" y="3349470"/>
            <a:ext cx="52356" cy="582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 bwMode="auto">
          <a:xfrm>
            <a:off x="6835181" y="4193572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7891897" y="4193572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4768937" y="3953335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5810933" y="2851629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5173620" y="2950035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36"/>
          <p:cNvSpPr>
            <a:spLocks noChangeArrowheads="1"/>
          </p:cNvSpPr>
          <p:nvPr/>
        </p:nvSpPr>
        <p:spPr bwMode="auto">
          <a:xfrm>
            <a:off x="6947894" y="475659"/>
            <a:ext cx="2182875" cy="8624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 knows </a:t>
            </a:r>
            <a:br>
              <a:rPr lang="en-US" sz="1800" b="1" dirty="0" smtClean="0">
                <a:latin typeface="Arial"/>
                <a:cs typeface="Arial"/>
              </a:rPr>
            </a:br>
            <a:r>
              <a:rPr lang="en-US" sz="1800" b="1" dirty="0" smtClean="0">
                <a:latin typeface="Arial"/>
                <a:cs typeface="Arial"/>
              </a:rPr>
              <a:t>color of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endParaRPr lang="en-US" sz="1800" b="1" i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150" name="Content Placeholder 2"/>
          <p:cNvSpPr>
            <a:spLocks noGrp="1"/>
          </p:cNvSpPr>
          <p:nvPr>
            <p:ph idx="1"/>
          </p:nvPr>
        </p:nvSpPr>
        <p:spPr>
          <a:xfrm>
            <a:off x="124735" y="419588"/>
            <a:ext cx="4104425" cy="61497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Adversary specifies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dirty="0" smtClean="0"/>
              <a:t>Goal: build </a:t>
            </a:r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i="1" dirty="0" smtClean="0">
                <a:latin typeface="Times New Roman"/>
                <a:cs typeface="Times New Roman"/>
              </a:rPr>
              <a:t> Rec</a:t>
            </a:r>
            <a:r>
              <a:rPr lang="en-US" sz="2400" dirty="0" smtClean="0"/>
              <a:t> maximizing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| </a:t>
            </a:r>
            <a:r>
              <a:rPr lang="en-US" sz="2400" i="1" dirty="0" smtClean="0">
                <a:latin typeface="Times New Roman"/>
                <a:cs typeface="Times New Roman"/>
              </a:rPr>
              <a:t>p)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for all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in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Calibri"/>
                <a:cs typeface="Calibri"/>
              </a:rPr>
              <a:t> must create augmented fixed points based only on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dirty="0" smtClean="0">
                <a:latin typeface="Calibri"/>
                <a:cs typeface="Calibri"/>
              </a:rPr>
              <a:t>Build family with many possible distributions for each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 </a:t>
            </a:r>
            <a:r>
              <a:rPr lang="en-US" sz="2400" dirty="0" smtClean="0">
                <a:latin typeface="Calibri"/>
                <a:cs typeface="Calibri"/>
              </a:rPr>
              <a:t>can’t tell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from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>
                <a:cs typeface="Calibri"/>
              </a:rPr>
              <a:t>Distributions only share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endParaRPr lang="en-US" sz="2400" dirty="0">
              <a:cs typeface="Calibri"/>
            </a:endParaRPr>
          </a:p>
          <a:p>
            <a:pPr lvl="1"/>
            <a:r>
              <a:rPr lang="en-US" sz="2000" i="1" dirty="0">
                <a:latin typeface="Times New Roman"/>
                <a:cs typeface="Times New Roman"/>
              </a:rPr>
              <a:t>Sketch</a:t>
            </a:r>
            <a:r>
              <a:rPr lang="en-US" sz="2000" dirty="0">
                <a:cs typeface="Calibri"/>
              </a:rPr>
              <a:t> must include augmented fixed points from all distributions with </a:t>
            </a:r>
            <a:r>
              <a:rPr lang="en-US" sz="2000" i="1" dirty="0">
                <a:latin typeface="Times New Roman"/>
                <a:cs typeface="Times New Roman"/>
              </a:rPr>
              <a:t>w</a:t>
            </a:r>
            <a:r>
              <a:rPr lang="en-US" sz="2000" baseline="-25000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310415" y="3420528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6223647" y="3939788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tangle 36"/>
          <p:cNvSpPr>
            <a:spLocks noChangeArrowheads="1"/>
          </p:cNvSpPr>
          <p:nvPr/>
        </p:nvSpPr>
        <p:spPr bwMode="auto">
          <a:xfrm>
            <a:off x="4179368" y="2482560"/>
            <a:ext cx="1906159" cy="86691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Alternative Points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148" name="Rectangle 36"/>
          <p:cNvSpPr>
            <a:spLocks noChangeArrowheads="1"/>
          </p:cNvSpPr>
          <p:nvPr/>
        </p:nvSpPr>
        <p:spPr bwMode="auto">
          <a:xfrm>
            <a:off x="6207032" y="5167352"/>
            <a:ext cx="2031840" cy="8536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Adversary’s search space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cxnSp>
        <p:nvCxnSpPr>
          <p:cNvPr id="149" name="Straight Arrow Connector 148"/>
          <p:cNvCxnSpPr>
            <a:stCxn id="148" idx="0"/>
            <a:endCxn id="49" idx="4"/>
          </p:cNvCxnSpPr>
          <p:nvPr/>
        </p:nvCxnSpPr>
        <p:spPr>
          <a:xfrm flipV="1">
            <a:off x="7222952" y="4291978"/>
            <a:ext cx="733890" cy="8753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48" idx="0"/>
            <a:endCxn id="156" idx="5"/>
          </p:cNvCxnSpPr>
          <p:nvPr/>
        </p:nvCxnSpPr>
        <p:spPr>
          <a:xfrm flipH="1" flipV="1">
            <a:off x="6334514" y="4023783"/>
            <a:ext cx="888438" cy="11435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8" idx="0"/>
            <a:endCxn id="51" idx="5"/>
          </p:cNvCxnSpPr>
          <p:nvPr/>
        </p:nvCxnSpPr>
        <p:spPr>
          <a:xfrm flipH="1" flipV="1">
            <a:off x="4879804" y="4037330"/>
            <a:ext cx="2343148" cy="11300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 36"/>
          <p:cNvSpPr>
            <a:spLocks noChangeArrowheads="1"/>
          </p:cNvSpPr>
          <p:nvPr/>
        </p:nvSpPr>
        <p:spPr bwMode="auto">
          <a:xfrm>
            <a:off x="3456152" y="188959"/>
            <a:ext cx="3367689" cy="106885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u="sng" dirty="0" err="1" smtClean="0">
                <a:latin typeface="Calibri"/>
                <a:cs typeface="Calibri"/>
              </a:rPr>
              <a:t>Thm</a:t>
            </a:r>
            <a:r>
              <a:rPr lang="en-US" sz="1800" b="1" dirty="0" smtClean="0">
                <a:latin typeface="Calibri"/>
                <a:cs typeface="Calibri"/>
              </a:rPr>
              <a:t>: </a:t>
            </a:r>
            <a:r>
              <a:rPr lang="en-US" sz="1800" i="1" dirty="0" smtClean="0">
                <a:latin typeface="Times New Roman"/>
                <a:cs typeface="Times New Roman"/>
              </a:rPr>
              <a:t>Sketch, Rec</a:t>
            </a:r>
            <a:r>
              <a:rPr lang="en-US" sz="1800" b="1" dirty="0" smtClean="0">
                <a:latin typeface="Calibri"/>
                <a:cs typeface="Calibri"/>
              </a:rPr>
              <a:t> can include at most </a:t>
            </a:r>
            <a:r>
              <a:rPr lang="en-US" sz="1800" dirty="0" smtClean="0">
                <a:latin typeface="Times New Roman"/>
                <a:cs typeface="Times New Roman"/>
              </a:rPr>
              <a:t>4</a:t>
            </a:r>
            <a:r>
              <a:rPr lang="en-US" sz="1800" b="1" dirty="0" smtClean="0">
                <a:latin typeface="Calibri"/>
                <a:cs typeface="Calibri"/>
              </a:rPr>
              <a:t> augmented fixed points from </a:t>
            </a:r>
            <a:r>
              <a:rPr lang="en-US" b="1" dirty="0" smtClean="0">
                <a:latin typeface="Calibri"/>
                <a:cs typeface="Calibri"/>
              </a:rPr>
              <a:t>members of </a:t>
            </a:r>
            <a:r>
              <a:rPr lang="en-US" sz="1800" i="1" dirty="0" smtClean="0">
                <a:latin typeface="Times New Roman"/>
                <a:cs typeface="Times New Roman"/>
              </a:rPr>
              <a:t>V</a:t>
            </a:r>
            <a:r>
              <a:rPr lang="en-US" sz="1800" b="1" dirty="0" smtClean="0">
                <a:latin typeface="Calibri"/>
                <a:cs typeface="Calibri"/>
              </a:rPr>
              <a:t> on average</a:t>
            </a:r>
          </a:p>
        </p:txBody>
      </p:sp>
      <p:cxnSp>
        <p:nvCxnSpPr>
          <p:cNvPr id="160" name="Straight Arrow Connector 159"/>
          <p:cNvCxnSpPr>
            <a:stCxn id="148" idx="0"/>
            <a:endCxn id="45" idx="4"/>
          </p:cNvCxnSpPr>
          <p:nvPr/>
        </p:nvCxnSpPr>
        <p:spPr>
          <a:xfrm flipH="1" flipV="1">
            <a:off x="6900126" y="4291978"/>
            <a:ext cx="322826" cy="8753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96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5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0095" y="1381720"/>
            <a:ext cx="8890275" cy="4525963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 err="1" smtClean="0"/>
              <a:t>Thm</a:t>
            </a:r>
            <a:r>
              <a:rPr lang="en-US" u="sng" dirty="0" smtClean="0"/>
              <a:t> [FRS]</a:t>
            </a:r>
            <a:r>
              <a:rPr lang="en-US" dirty="0" smtClean="0"/>
              <a:t>: Yes, if algorithms know exact distribution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dirty="0" smtClean="0">
                <a:latin typeface="Calibri"/>
                <a:cs typeface="Calibri"/>
              </a:rPr>
              <a:t>Imprudent to assume construction and adversary have same view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Deal with adversary knowledge by providing security for family </a:t>
            </a:r>
            <a:r>
              <a:rPr lang="en-US" i="1" dirty="0" smtClean="0">
                <a:latin typeface="Times New Roman"/>
                <a:cs typeface="Times New Roman"/>
              </a:rPr>
              <a:t>V</a:t>
            </a:r>
            <a:r>
              <a:rPr lang="en-US" dirty="0" smtClean="0">
                <a:latin typeface="Calibri"/>
                <a:cs typeface="Calibri"/>
              </a:rPr>
              <a:t>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Calibri"/>
                <a:cs typeface="Calibri"/>
              </a:rPr>
              <a:t>, security should hold for whole family</a:t>
            </a:r>
          </a:p>
          <a:p>
            <a:r>
              <a:rPr lang="en-US" u="sng" dirty="0" err="1" smtClean="0">
                <a:latin typeface="Calibri"/>
                <a:cs typeface="Calibri"/>
              </a:rPr>
              <a:t>Thm</a:t>
            </a:r>
            <a:r>
              <a:rPr lang="en-US" u="sng" dirty="0" smtClean="0">
                <a:latin typeface="Calibri"/>
                <a:cs typeface="Calibri"/>
              </a:rPr>
              <a:t> [FRS]</a:t>
            </a:r>
            <a:r>
              <a:rPr lang="en-US" dirty="0" smtClean="0">
                <a:latin typeface="Calibri"/>
                <a:cs typeface="Calibri"/>
              </a:rPr>
              <a:t>: No if adversary knows more about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Calibri"/>
                <a:cs typeface="Calibri"/>
              </a:rPr>
              <a:t> than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dirty="0" smtClean="0">
                <a:latin typeface="Calibri"/>
                <a:cs typeface="Calibri"/>
              </a:rPr>
              <a:t>fuzzy extractor creator</a:t>
            </a:r>
            <a:endParaRPr lang="en-US" i="1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A3: Yes if security is computational (using obfuscation)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 [</a:t>
            </a:r>
            <a:r>
              <a:rPr lang="en-US" dirty="0" err="1" smtClean="0">
                <a:solidFill>
                  <a:schemeClr val="bg1"/>
                </a:solidFill>
              </a:rPr>
              <a:t>Bitansky</a:t>
            </a:r>
            <a:r>
              <a:rPr lang="en-US" dirty="0" smtClean="0">
                <a:solidFill>
                  <a:schemeClr val="bg1"/>
                </a:solidFill>
              </a:rPr>
              <a:t> Canetti </a:t>
            </a:r>
            <a:r>
              <a:rPr lang="en-US" dirty="0" err="1" smtClean="0">
                <a:solidFill>
                  <a:schemeClr val="bg1"/>
                </a:solidFill>
              </a:rPr>
              <a:t>Kalai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Paneth</a:t>
            </a:r>
            <a:r>
              <a:rPr lang="en-US" dirty="0" smtClean="0">
                <a:solidFill>
                  <a:schemeClr val="bg1"/>
                </a:solidFill>
              </a:rPr>
              <a:t> 14]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A4: No if security is information-theoretic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A5: No if you try to build (computational) secure sketch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big </a:t>
            </a:r>
            <a:r>
              <a:rPr lang="en-US" i="1" dirty="0" err="1">
                <a:latin typeface="Times New Roman"/>
                <a:cs typeface="Times New Roman"/>
              </a:rPr>
              <a:t>H</a:t>
            </a:r>
            <a:r>
              <a:rPr lang="en-US" baseline="-25000" dirty="0" err="1">
                <a:latin typeface="Times New Roman"/>
                <a:cs typeface="Times New Roman"/>
              </a:rPr>
              <a:t>fuzz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sufficient?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457200" y="4070984"/>
            <a:ext cx="7927218" cy="132298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>
                <a:latin typeface="Calibri"/>
                <a:cs typeface="Calibri"/>
              </a:rPr>
              <a:t>Fuzzy extractors defined information-theoretically </a:t>
            </a:r>
            <a:br>
              <a:rPr lang="en-US" sz="2400" b="1" dirty="0" smtClean="0">
                <a:latin typeface="Calibri"/>
                <a:cs typeface="Calibri"/>
              </a:rPr>
            </a:br>
            <a:r>
              <a:rPr lang="en-US" sz="2400" b="1" dirty="0" smtClean="0">
                <a:latin typeface="Calibri"/>
                <a:cs typeface="Calibri"/>
              </a:rPr>
              <a:t>(used info-theory tools), </a:t>
            </a:r>
          </a:p>
          <a:p>
            <a:pPr>
              <a:defRPr/>
            </a:pPr>
            <a:r>
              <a:rPr lang="en-US" sz="2400" b="1" dirty="0" smtClean="0">
                <a:latin typeface="Calibri"/>
                <a:cs typeface="Calibri"/>
              </a:rPr>
              <a:t>No compelling need for info-theory security</a:t>
            </a:r>
          </a:p>
        </p:txBody>
      </p:sp>
    </p:spTree>
    <p:extLst>
      <p:ext uri="{BB962C8B-B14F-4D97-AF65-F5344CB8AC3E}">
        <p14:creationId xmlns:p14="http://schemas.microsoft.com/office/powerpoint/2010/main" val="262139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Stop using secure sketches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objects computationally</a:t>
            </a:r>
          </a:p>
          <a:p>
            <a:pPr marL="0" indent="0">
              <a:buNone/>
            </a:pPr>
            <a:r>
              <a:rPr lang="en-US" sz="2400" u="sng" dirty="0" err="1" smtClean="0">
                <a:cs typeface="Calibri"/>
              </a:rPr>
              <a:t>Thm</a:t>
            </a:r>
            <a:r>
              <a:rPr lang="en-US" sz="2400" u="sng" dirty="0" smtClean="0">
                <a:cs typeface="Calibri"/>
              </a:rPr>
              <a:t> </a:t>
            </a:r>
            <a:r>
              <a:rPr lang="en-US" sz="2400" u="sng" dirty="0">
                <a:cs typeface="Calibri"/>
              </a:rPr>
              <a:t>[FMR13]</a:t>
            </a:r>
            <a:r>
              <a:rPr lang="en-US" sz="2400" dirty="0" smtClean="0">
                <a:cs typeface="Calibri"/>
              </a:rPr>
              <a:t>: Natural definition of computational secure sketches (pseudo entropy) limited: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cs typeface="Calibri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>
                <a:cs typeface="Calibri"/>
              </a:rPr>
              <a:t>Stop using secure sketches</a:t>
            </a:r>
            <a:endParaRPr lang="en-US" dirty="0">
              <a:cs typeface="Calibri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992418" y="4429685"/>
            <a:ext cx="7058725" cy="83033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/>
              <a:t>Can build sketches with info-theoretic security from sketches that provide computational security</a:t>
            </a:r>
          </a:p>
        </p:txBody>
      </p:sp>
    </p:spTree>
    <p:extLst>
      <p:ext uri="{BB962C8B-B14F-4D97-AF65-F5344CB8AC3E}">
        <p14:creationId xmlns:p14="http://schemas.microsoft.com/office/powerpoint/2010/main" val="2922772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Key </a:t>
            </a:r>
            <a:r>
              <a:rPr lang="en-US" dirty="0">
                <a:solidFill>
                  <a:srgbClr val="7F7F7F"/>
                </a:solidFill>
              </a:rPr>
              <a:t>Derivation from Noisy </a:t>
            </a:r>
            <a:r>
              <a:rPr lang="en-US" dirty="0" smtClean="0">
                <a:solidFill>
                  <a:srgbClr val="7F7F7F"/>
                </a:solidFill>
              </a:rPr>
              <a:t>Sources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Traditional Fuzzy Extractors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Lessons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Exploit </a:t>
            </a:r>
            <a:r>
              <a:rPr lang="en-US" dirty="0">
                <a:solidFill>
                  <a:srgbClr val="7F7F7F"/>
                </a:solidFill>
              </a:rPr>
              <a:t>structure of source beyond entropy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Define </a:t>
            </a:r>
            <a:r>
              <a:rPr lang="en-US" dirty="0">
                <a:solidFill>
                  <a:srgbClr val="7F7F7F"/>
                </a:solidFill>
              </a:rPr>
              <a:t>objects </a:t>
            </a:r>
            <a:r>
              <a:rPr lang="en-US" dirty="0" smtClean="0">
                <a:solidFill>
                  <a:srgbClr val="7F7F7F"/>
                </a:solidFill>
              </a:rPr>
              <a:t>computationally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Stop using secure </a:t>
            </a:r>
            <a:r>
              <a:rPr lang="en-US" dirty="0" smtClean="0">
                <a:solidFill>
                  <a:srgbClr val="7F7F7F"/>
                </a:solidFill>
              </a:rPr>
              <a:t>sketches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/>
              <a:t>New </a:t>
            </a:r>
            <a:r>
              <a:rPr lang="en-US" dirty="0"/>
              <a:t>Constructions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6661" y="4953533"/>
            <a:ext cx="801077" cy="4700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97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333007" y="88370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1113648" y="135878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2346800" y="139940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350566" y="135512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882646" y="4561927"/>
            <a:ext cx="10613283" cy="1721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33" grpId="0"/>
      <p:bldP spid="234" grpId="0" animBg="1"/>
      <p:bldP spid="2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33007" y="883707"/>
            <a:ext cx="8733482" cy="998296"/>
            <a:chOff x="333007" y="883707"/>
            <a:chExt cx="8733482" cy="998296"/>
          </a:xfrm>
        </p:grpSpPr>
        <p:sp>
          <p:nvSpPr>
            <p:cNvPr id="236" name="Rectangle 235"/>
            <p:cNvSpPr/>
            <p:nvPr/>
          </p:nvSpPr>
          <p:spPr>
            <a:xfrm>
              <a:off x="333007" y="883707"/>
              <a:ext cx="873348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Gen</a:t>
              </a:r>
              <a:r>
                <a:rPr lang="en-US" sz="2800" dirty="0" smtClean="0">
                  <a:cs typeface="Times New Roman"/>
                </a:rPr>
                <a:t>: - get random combinations of symbols in </a:t>
              </a:r>
              <a:r>
                <a:rPr lang="en-US" sz="2800" i="1" dirty="0">
                  <a:latin typeface="Times New Roman"/>
                  <a:cs typeface="Times New Roman"/>
                </a:rPr>
                <a:t>w</a:t>
              </a:r>
              <a:r>
                <a:rPr lang="en-US" sz="2800" baseline="-25000" dirty="0">
                  <a:latin typeface="Times New Roman"/>
                  <a:cs typeface="Times New Roman"/>
                </a:rPr>
                <a:t>0 </a:t>
              </a:r>
              <a:r>
                <a:rPr lang="en-US" sz="2800" dirty="0" smtClean="0">
                  <a:cs typeface="Times New Roman"/>
                </a:rPr>
                <a:t>  </a:t>
              </a: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113648" y="1358783"/>
              <a:ext cx="56919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cs typeface="Times New Roman"/>
                </a:rPr>
                <a:t>- “lock”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r>
                <a:rPr lang="en-US" sz="2800" dirty="0" smtClean="0">
                  <a:cs typeface="Times New Roman"/>
                </a:rPr>
                <a:t>    using these combinations</a:t>
              </a: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2346800" y="1399403"/>
              <a:ext cx="365760" cy="457200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350566" y="1355128"/>
              <a:ext cx="44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 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33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340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333007" y="883707"/>
            <a:ext cx="8733482" cy="998296"/>
            <a:chOff x="333007" y="883707"/>
            <a:chExt cx="8733482" cy="998296"/>
          </a:xfrm>
        </p:grpSpPr>
        <p:sp>
          <p:nvSpPr>
            <p:cNvPr id="234" name="Rectangle 233"/>
            <p:cNvSpPr/>
            <p:nvPr/>
          </p:nvSpPr>
          <p:spPr>
            <a:xfrm>
              <a:off x="333007" y="883707"/>
              <a:ext cx="873348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Gen</a:t>
              </a:r>
              <a:r>
                <a:rPr lang="en-US" sz="2800" dirty="0" smtClean="0">
                  <a:cs typeface="Times New Roman"/>
                </a:rPr>
                <a:t>: - get random combinations of symbols in </a:t>
              </a:r>
              <a:r>
                <a:rPr lang="en-US" sz="2800" i="1" dirty="0">
                  <a:latin typeface="Times New Roman"/>
                  <a:cs typeface="Times New Roman"/>
                </a:rPr>
                <a:t>w</a:t>
              </a:r>
              <a:r>
                <a:rPr lang="en-US" sz="2800" baseline="-25000" dirty="0">
                  <a:latin typeface="Times New Roman"/>
                  <a:cs typeface="Times New Roman"/>
                </a:rPr>
                <a:t>0 </a:t>
              </a:r>
              <a:r>
                <a:rPr lang="en-US" sz="2800" dirty="0" smtClean="0">
                  <a:cs typeface="Times New Roman"/>
                </a:rPr>
                <a:t>  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113648" y="1358783"/>
              <a:ext cx="56919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cs typeface="Times New Roman"/>
                </a:rPr>
                <a:t>- “lock”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r>
                <a:rPr lang="en-US" sz="2800" dirty="0" smtClean="0">
                  <a:cs typeface="Times New Roman"/>
                </a:rPr>
                <a:t>    using these combinations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346800" y="1399403"/>
              <a:ext cx="365760" cy="457200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2350566" y="1355128"/>
              <a:ext cx="44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 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38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995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1117650" y="19280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19280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33007" y="883707"/>
            <a:ext cx="8733482" cy="998296"/>
            <a:chOff x="333007" y="883707"/>
            <a:chExt cx="8733482" cy="998296"/>
          </a:xfrm>
        </p:grpSpPr>
        <p:sp>
          <p:nvSpPr>
            <p:cNvPr id="64" name="Rectangle 63"/>
            <p:cNvSpPr/>
            <p:nvPr/>
          </p:nvSpPr>
          <p:spPr>
            <a:xfrm>
              <a:off x="333007" y="883707"/>
              <a:ext cx="873348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Gen</a:t>
              </a:r>
              <a:r>
                <a:rPr lang="en-US" sz="2800" dirty="0" smtClean="0">
                  <a:cs typeface="Times New Roman"/>
                </a:rPr>
                <a:t>: - get random combinations of symbols in </a:t>
              </a:r>
              <a:r>
                <a:rPr lang="en-US" sz="2800" i="1" dirty="0">
                  <a:latin typeface="Times New Roman"/>
                  <a:cs typeface="Times New Roman"/>
                </a:rPr>
                <a:t>w</a:t>
              </a:r>
              <a:r>
                <a:rPr lang="en-US" sz="2800" baseline="-25000" dirty="0">
                  <a:latin typeface="Times New Roman"/>
                  <a:cs typeface="Times New Roman"/>
                </a:rPr>
                <a:t>0 </a:t>
              </a:r>
              <a:r>
                <a:rPr lang="en-US" sz="2800" dirty="0" smtClean="0">
                  <a:cs typeface="Times New Roman"/>
                </a:rPr>
                <a:t>  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113648" y="1358783"/>
              <a:ext cx="56919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cs typeface="Times New Roman"/>
                </a:rPr>
                <a:t>- “lock”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r>
                <a:rPr lang="en-US" sz="2800" dirty="0" smtClean="0">
                  <a:cs typeface="Times New Roman"/>
                </a:rPr>
                <a:t>    using these combinations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346800" y="1399403"/>
              <a:ext cx="365760" cy="457200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350566" y="1355128"/>
              <a:ext cx="44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 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213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Measure unique physical phenomenon</a:t>
            </a:r>
          </a:p>
          <a:p>
            <a:r>
              <a:rPr lang="en-US" dirty="0" smtClean="0"/>
              <a:t>Unique, collectable, permanent, universal</a:t>
            </a:r>
          </a:p>
          <a:p>
            <a:r>
              <a:rPr lang="en-US" dirty="0" smtClean="0"/>
              <a:t>Repeated readings exhibit significant noise</a:t>
            </a:r>
          </a:p>
          <a:p>
            <a:r>
              <a:rPr lang="en-US" dirty="0" smtClean="0"/>
              <a:t>Uniqueness/Noise vary widely</a:t>
            </a:r>
          </a:p>
          <a:p>
            <a:r>
              <a:rPr lang="en-US" dirty="0" smtClean="0"/>
              <a:t>Human iris believed to be “best”</a:t>
            </a:r>
            <a:br>
              <a:rPr lang="en-US" dirty="0" smtClean="0"/>
            </a:br>
            <a:r>
              <a:rPr lang="en-US" dirty="0" smtClean="0"/>
              <a:t> 	</a:t>
            </a:r>
            <a:r>
              <a:rPr lang="en-US" sz="2000" dirty="0" smtClean="0"/>
              <a:t>[Daugman04], [PrabhakarPankantiJain03]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31" y="4813908"/>
            <a:ext cx="2155658" cy="1434492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078" y="4813908"/>
            <a:ext cx="945934" cy="1434492"/>
          </a:xfrm>
          <a:prstGeom prst="rect">
            <a:avLst/>
          </a:prstGeom>
        </p:spPr>
      </p:pic>
      <p:pic>
        <p:nvPicPr>
          <p:cNvPr id="8" name="Picture 7" descr="imgres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67" r="-5180"/>
          <a:stretch/>
        </p:blipFill>
        <p:spPr>
          <a:xfrm>
            <a:off x="7866210" y="4835474"/>
            <a:ext cx="820590" cy="14129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20810" t="11493" r="15055" b="2758"/>
          <a:stretch/>
        </p:blipFill>
        <p:spPr>
          <a:xfrm>
            <a:off x="3243961" y="4813908"/>
            <a:ext cx="1781840" cy="1582105"/>
          </a:xfrm>
          <a:prstGeom prst="rect">
            <a:avLst/>
          </a:prstGeom>
        </p:spPr>
      </p:pic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6300569" y="3606190"/>
            <a:ext cx="2843431" cy="8845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b="1" dirty="0" smtClean="0"/>
              <a:t>Theoretic work, </a:t>
            </a:r>
            <a:br>
              <a:rPr lang="en-US" sz="2800" b="1" dirty="0" smtClean="0"/>
            </a:br>
            <a:r>
              <a:rPr lang="en-US" sz="2800" b="1" dirty="0" smtClean="0"/>
              <a:t>with iris in mind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9958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33007" y="883707"/>
            <a:ext cx="8733482" cy="1567516"/>
            <a:chOff x="333007" y="883707"/>
            <a:chExt cx="8733482" cy="1567516"/>
          </a:xfrm>
        </p:grpSpPr>
        <p:sp>
          <p:nvSpPr>
            <p:cNvPr id="63" name="Rectangle 62"/>
            <p:cNvSpPr/>
            <p:nvPr/>
          </p:nvSpPr>
          <p:spPr>
            <a:xfrm>
              <a:off x="1117650" y="1928003"/>
              <a:ext cx="78960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cs typeface="Times New Roman"/>
                </a:rPr>
                <a:t>- 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      </a:t>
              </a:r>
              <a:r>
                <a:rPr lang="en-US" sz="2800" dirty="0" smtClean="0">
                  <a:latin typeface="Times New Roman"/>
                  <a:cs typeface="Times New Roman"/>
                </a:rPr>
                <a:t>= </a:t>
              </a:r>
              <a:r>
                <a:rPr lang="en-US" sz="2800" dirty="0" smtClean="0">
                  <a:cs typeface="Times New Roman"/>
                </a:rPr>
                <a:t>locks + positions of symbols needed to unlock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89822" y="1928003"/>
              <a:ext cx="396578" cy="518566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33007" y="883707"/>
              <a:ext cx="8733482" cy="998296"/>
              <a:chOff x="333007" y="883707"/>
              <a:chExt cx="8733482" cy="998296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33007" y="883707"/>
                <a:ext cx="873348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latin typeface="Times New Roman"/>
                    <a:cs typeface="Times New Roman"/>
                  </a:rPr>
                  <a:t>Gen</a:t>
                </a:r>
                <a:r>
                  <a:rPr lang="en-US" sz="2800" dirty="0" smtClean="0">
                    <a:cs typeface="Times New Roman"/>
                  </a:rPr>
                  <a:t>: - get random combinations of symbols in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w</a:t>
                </a:r>
                <a:r>
                  <a:rPr lang="en-US" sz="2800" baseline="-25000" dirty="0">
                    <a:latin typeface="Times New Roman"/>
                    <a:cs typeface="Times New Roman"/>
                  </a:rPr>
                  <a:t>0 </a:t>
                </a:r>
                <a:r>
                  <a:rPr lang="en-US" sz="2800" dirty="0" smtClean="0">
                    <a:cs typeface="Times New Roman"/>
                  </a:rPr>
                  <a:t>  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113648" y="1358783"/>
                <a:ext cx="569192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cs typeface="Times New Roman"/>
                  </a:rPr>
                  <a:t>- “lock” </a:t>
                </a:r>
                <a:r>
                  <a:rPr lang="en-US" sz="2800" i="1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sz="2800" dirty="0" smtClean="0">
                    <a:cs typeface="Times New Roman"/>
                  </a:rPr>
                  <a:t>    using these combinations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346800" y="1399403"/>
                <a:ext cx="365760" cy="457200"/>
              </a:xfrm>
              <a:prstGeom prst="rect">
                <a:avLst/>
              </a:prstGeom>
              <a:solidFill>
                <a:srgbClr val="0011B2"/>
              </a:solidFill>
              <a:ln>
                <a:solidFill>
                  <a:srgbClr val="0011B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50566" y="1355128"/>
                <a:ext cx="444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 </a:t>
                </a:r>
                <a:endParaRPr lang="en-US" sz="2800" i="1" dirty="0">
                  <a:solidFill>
                    <a:srgbClr val="FFFFFF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324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33007" y="883707"/>
            <a:ext cx="8733482" cy="1567516"/>
            <a:chOff x="333007" y="883707"/>
            <a:chExt cx="8733482" cy="1567516"/>
          </a:xfrm>
        </p:grpSpPr>
        <p:sp>
          <p:nvSpPr>
            <p:cNvPr id="55" name="Rectangle 54"/>
            <p:cNvSpPr/>
            <p:nvPr/>
          </p:nvSpPr>
          <p:spPr>
            <a:xfrm>
              <a:off x="1117650" y="1928003"/>
              <a:ext cx="78960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cs typeface="Times New Roman"/>
                </a:rPr>
                <a:t>- 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      </a:t>
              </a:r>
              <a:r>
                <a:rPr lang="en-US" sz="2800" dirty="0" smtClean="0">
                  <a:latin typeface="Times New Roman"/>
                  <a:cs typeface="Times New Roman"/>
                </a:rPr>
                <a:t>= </a:t>
              </a:r>
              <a:r>
                <a:rPr lang="en-US" sz="2800" dirty="0" smtClean="0">
                  <a:cs typeface="Times New Roman"/>
                </a:rPr>
                <a:t>locks + positions of symbols needed to unlock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89822" y="1928003"/>
              <a:ext cx="396578" cy="518566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33007" y="883707"/>
              <a:ext cx="8733482" cy="998296"/>
              <a:chOff x="333007" y="883707"/>
              <a:chExt cx="8733482" cy="998296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333007" y="883707"/>
                <a:ext cx="873348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latin typeface="Times New Roman"/>
                    <a:cs typeface="Times New Roman"/>
                  </a:rPr>
                  <a:t>Gen</a:t>
                </a:r>
                <a:r>
                  <a:rPr lang="en-US" sz="2800" dirty="0" smtClean="0">
                    <a:cs typeface="Times New Roman"/>
                  </a:rPr>
                  <a:t>: - get random combinations of symbols in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w</a:t>
                </a:r>
                <a:r>
                  <a:rPr lang="en-US" sz="2800" baseline="-25000" dirty="0">
                    <a:latin typeface="Times New Roman"/>
                    <a:cs typeface="Times New Roman"/>
                  </a:rPr>
                  <a:t>0 </a:t>
                </a:r>
                <a:r>
                  <a:rPr lang="en-US" sz="2800" dirty="0" smtClean="0">
                    <a:cs typeface="Times New Roman"/>
                  </a:rPr>
                  <a:t>  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113648" y="1358783"/>
                <a:ext cx="569192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cs typeface="Times New Roman"/>
                  </a:rPr>
                  <a:t>- “lock” </a:t>
                </a:r>
                <a:r>
                  <a:rPr lang="en-US" sz="2800" i="1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sz="2800" dirty="0" smtClean="0">
                    <a:cs typeface="Times New Roman"/>
                  </a:rPr>
                  <a:t>    using these combinations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346800" y="1399403"/>
                <a:ext cx="365760" cy="457200"/>
              </a:xfrm>
              <a:prstGeom prst="rect">
                <a:avLst/>
              </a:prstGeom>
              <a:solidFill>
                <a:srgbClr val="0011B2"/>
              </a:solidFill>
              <a:ln>
                <a:solidFill>
                  <a:srgbClr val="0011B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350566" y="1355128"/>
                <a:ext cx="444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 </a:t>
                </a:r>
                <a:endParaRPr lang="en-US" sz="2800" i="1" dirty="0">
                  <a:solidFill>
                    <a:srgbClr val="FFFFFF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180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-0.88038 0.063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28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58" name="Group 57"/>
          <p:cNvGrpSpPr/>
          <p:nvPr/>
        </p:nvGrpSpPr>
        <p:grpSpPr>
          <a:xfrm>
            <a:off x="333007" y="883707"/>
            <a:ext cx="8733482" cy="1567516"/>
            <a:chOff x="333007" y="883707"/>
            <a:chExt cx="8733482" cy="1567516"/>
          </a:xfrm>
        </p:grpSpPr>
        <p:sp>
          <p:nvSpPr>
            <p:cNvPr id="62" name="Rectangle 61"/>
            <p:cNvSpPr/>
            <p:nvPr/>
          </p:nvSpPr>
          <p:spPr>
            <a:xfrm>
              <a:off x="1117650" y="1928003"/>
              <a:ext cx="78960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cs typeface="Times New Roman"/>
                </a:rPr>
                <a:t>- 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      </a:t>
              </a:r>
              <a:r>
                <a:rPr lang="en-US" sz="2800" dirty="0" smtClean="0">
                  <a:latin typeface="Times New Roman"/>
                  <a:cs typeface="Times New Roman"/>
                </a:rPr>
                <a:t>= </a:t>
              </a:r>
              <a:r>
                <a:rPr lang="en-US" sz="2800" dirty="0" smtClean="0">
                  <a:cs typeface="Times New Roman"/>
                </a:rPr>
                <a:t>locks + positions of symbols needed to unlock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89822" y="1928003"/>
              <a:ext cx="396578" cy="518566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33007" y="883707"/>
              <a:ext cx="8733482" cy="998296"/>
              <a:chOff x="333007" y="883707"/>
              <a:chExt cx="8733482" cy="998296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33007" y="883707"/>
                <a:ext cx="873348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latin typeface="Times New Roman"/>
                    <a:cs typeface="Times New Roman"/>
                  </a:rPr>
                  <a:t>Gen</a:t>
                </a:r>
                <a:r>
                  <a:rPr lang="en-US" sz="2800" dirty="0" smtClean="0">
                    <a:cs typeface="Times New Roman"/>
                  </a:rPr>
                  <a:t>: - get random combinations of symbols in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w</a:t>
                </a:r>
                <a:r>
                  <a:rPr lang="en-US" sz="2800" baseline="-25000" dirty="0">
                    <a:latin typeface="Times New Roman"/>
                    <a:cs typeface="Times New Roman"/>
                  </a:rPr>
                  <a:t>0 </a:t>
                </a:r>
                <a:r>
                  <a:rPr lang="en-US" sz="2800" dirty="0" smtClean="0">
                    <a:cs typeface="Times New Roman"/>
                  </a:rPr>
                  <a:t>  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3648" y="1358783"/>
                <a:ext cx="569192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cs typeface="Times New Roman"/>
                  </a:rPr>
                  <a:t>- “lock” </a:t>
                </a:r>
                <a:r>
                  <a:rPr lang="en-US" sz="2800" i="1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sz="2800" dirty="0" smtClean="0">
                    <a:cs typeface="Times New Roman"/>
                  </a:rPr>
                  <a:t>    using these combinations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346800" y="1399403"/>
                <a:ext cx="365760" cy="457200"/>
              </a:xfrm>
              <a:prstGeom prst="rect">
                <a:avLst/>
              </a:prstGeom>
              <a:solidFill>
                <a:srgbClr val="0011B2"/>
              </a:solidFill>
              <a:ln>
                <a:solidFill>
                  <a:srgbClr val="0011B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350566" y="1355128"/>
                <a:ext cx="444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 </a:t>
                </a:r>
                <a:endParaRPr lang="en-US" sz="2800" i="1" dirty="0">
                  <a:solidFill>
                    <a:srgbClr val="FFFFFF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072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7" grpId="0" animBg="1"/>
      <p:bldP spid="68" grpId="0" animBg="1"/>
      <p:bldP spid="55" grpId="0"/>
      <p:bldP spid="56" grpId="0" animBg="1"/>
      <p:bldP spid="60" grpId="0"/>
      <p:bldP spid="63" grpId="0" animBg="1"/>
      <p:bldP spid="64" grpId="0"/>
      <p:bldP spid="6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5" name="Group 7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333007" y="883707"/>
            <a:ext cx="8733482" cy="1567516"/>
            <a:chOff x="333007" y="883707"/>
            <a:chExt cx="8733482" cy="1567516"/>
          </a:xfrm>
        </p:grpSpPr>
        <p:sp>
          <p:nvSpPr>
            <p:cNvPr id="81" name="Rectangle 80"/>
            <p:cNvSpPr/>
            <p:nvPr/>
          </p:nvSpPr>
          <p:spPr>
            <a:xfrm>
              <a:off x="1117650" y="1928003"/>
              <a:ext cx="78960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cs typeface="Times New Roman"/>
                </a:rPr>
                <a:t>- 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      </a:t>
              </a:r>
              <a:r>
                <a:rPr lang="en-US" sz="2800" dirty="0" smtClean="0">
                  <a:latin typeface="Times New Roman"/>
                  <a:cs typeface="Times New Roman"/>
                </a:rPr>
                <a:t>= </a:t>
              </a:r>
              <a:r>
                <a:rPr lang="en-US" sz="2800" dirty="0" smtClean="0">
                  <a:cs typeface="Times New Roman"/>
                </a:rPr>
                <a:t>locks + positions of symbols needed to unlock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489822" y="1928003"/>
              <a:ext cx="396578" cy="518566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33007" y="883707"/>
              <a:ext cx="8733482" cy="998296"/>
              <a:chOff x="333007" y="883707"/>
              <a:chExt cx="8733482" cy="998296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33007" y="883707"/>
                <a:ext cx="873348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latin typeface="Times New Roman"/>
                    <a:cs typeface="Times New Roman"/>
                  </a:rPr>
                  <a:t>Gen</a:t>
                </a:r>
                <a:r>
                  <a:rPr lang="en-US" sz="2800" dirty="0" smtClean="0">
                    <a:cs typeface="Times New Roman"/>
                  </a:rPr>
                  <a:t>: - get random combinations of symbols in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w</a:t>
                </a:r>
                <a:r>
                  <a:rPr lang="en-US" sz="2800" baseline="-25000" dirty="0">
                    <a:latin typeface="Times New Roman"/>
                    <a:cs typeface="Times New Roman"/>
                  </a:rPr>
                  <a:t>0 </a:t>
                </a:r>
                <a:r>
                  <a:rPr lang="en-US" sz="2800" dirty="0" smtClean="0">
                    <a:cs typeface="Times New Roman"/>
                  </a:rPr>
                  <a:t>  </a:t>
                </a: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13648" y="1358783"/>
                <a:ext cx="569192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cs typeface="Times New Roman"/>
                  </a:rPr>
                  <a:t>- “lock” </a:t>
                </a:r>
                <a:r>
                  <a:rPr lang="en-US" sz="2800" i="1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sz="2800" dirty="0" smtClean="0">
                    <a:cs typeface="Times New Roman"/>
                  </a:rPr>
                  <a:t>    using these combinations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346800" y="1399403"/>
                <a:ext cx="365760" cy="457200"/>
              </a:xfrm>
              <a:prstGeom prst="rect">
                <a:avLst/>
              </a:prstGeom>
              <a:solidFill>
                <a:srgbClr val="0011B2"/>
              </a:solidFill>
              <a:ln>
                <a:solidFill>
                  <a:srgbClr val="0011B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350566" y="1355128"/>
                <a:ext cx="444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 </a:t>
                </a:r>
                <a:endParaRPr lang="en-US" sz="2800" i="1" dirty="0">
                  <a:solidFill>
                    <a:srgbClr val="FFFFFF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2449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5" name="Group 7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33007" y="883707"/>
            <a:ext cx="8733482" cy="1567516"/>
            <a:chOff x="333007" y="883707"/>
            <a:chExt cx="8733482" cy="1567516"/>
          </a:xfrm>
        </p:grpSpPr>
        <p:sp>
          <p:nvSpPr>
            <p:cNvPr id="81" name="Rectangle 80"/>
            <p:cNvSpPr/>
            <p:nvPr/>
          </p:nvSpPr>
          <p:spPr>
            <a:xfrm>
              <a:off x="1117650" y="1928003"/>
              <a:ext cx="78960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cs typeface="Times New Roman"/>
                </a:rPr>
                <a:t>- 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      </a:t>
              </a:r>
              <a:r>
                <a:rPr lang="en-US" sz="2800" dirty="0" smtClean="0">
                  <a:latin typeface="Times New Roman"/>
                  <a:cs typeface="Times New Roman"/>
                </a:rPr>
                <a:t>= </a:t>
              </a:r>
              <a:r>
                <a:rPr lang="en-US" sz="2800" dirty="0" smtClean="0">
                  <a:cs typeface="Times New Roman"/>
                </a:rPr>
                <a:t>locks + positions of symbols needed to unlock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489822" y="1928003"/>
              <a:ext cx="396578" cy="518566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33007" y="883707"/>
              <a:ext cx="8733482" cy="998296"/>
              <a:chOff x="333007" y="883707"/>
              <a:chExt cx="8733482" cy="998296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33007" y="883707"/>
                <a:ext cx="873348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latin typeface="Times New Roman"/>
                    <a:cs typeface="Times New Roman"/>
                  </a:rPr>
                  <a:t>Gen</a:t>
                </a:r>
                <a:r>
                  <a:rPr lang="en-US" sz="2800" dirty="0" smtClean="0">
                    <a:cs typeface="Times New Roman"/>
                  </a:rPr>
                  <a:t>: - get random combinations of symbols in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w</a:t>
                </a:r>
                <a:r>
                  <a:rPr lang="en-US" sz="2800" baseline="-25000" dirty="0">
                    <a:latin typeface="Times New Roman"/>
                    <a:cs typeface="Times New Roman"/>
                  </a:rPr>
                  <a:t>0 </a:t>
                </a:r>
                <a:r>
                  <a:rPr lang="en-US" sz="2800" dirty="0" smtClean="0">
                    <a:cs typeface="Times New Roman"/>
                  </a:rPr>
                  <a:t>  </a:t>
                </a: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13648" y="1358783"/>
                <a:ext cx="569192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cs typeface="Times New Roman"/>
                  </a:rPr>
                  <a:t>- “lock” </a:t>
                </a:r>
                <a:r>
                  <a:rPr lang="en-US" sz="2800" i="1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sz="2800" dirty="0" smtClean="0">
                    <a:cs typeface="Times New Roman"/>
                  </a:rPr>
                  <a:t>    using these combinations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346800" y="1399403"/>
                <a:ext cx="365760" cy="457200"/>
              </a:xfrm>
              <a:prstGeom prst="rect">
                <a:avLst/>
              </a:prstGeom>
              <a:solidFill>
                <a:srgbClr val="0011B2"/>
              </a:solidFill>
              <a:ln>
                <a:solidFill>
                  <a:srgbClr val="0011B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350566" y="1355128"/>
                <a:ext cx="444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 </a:t>
                </a:r>
                <a:endParaRPr lang="en-US" sz="2800" i="1" dirty="0">
                  <a:solidFill>
                    <a:srgbClr val="FFFFFF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992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736123" y="4564057"/>
            <a:ext cx="959150" cy="1534588"/>
            <a:chOff x="373550" y="3283382"/>
            <a:chExt cx="959150" cy="1534588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550" y="3283382"/>
              <a:ext cx="959150" cy="1452913"/>
            </a:xfrm>
            <a:prstGeom prst="rect">
              <a:avLst/>
            </a:prstGeom>
          </p:spPr>
        </p:pic>
        <p:sp>
          <p:nvSpPr>
            <p:cNvPr id="86" name="Rectangle 85"/>
            <p:cNvSpPr/>
            <p:nvPr/>
          </p:nvSpPr>
          <p:spPr>
            <a:xfrm rot="20538414">
              <a:off x="434562" y="3804512"/>
              <a:ext cx="880994" cy="10134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 rot="20538414">
              <a:off x="828212" y="3589243"/>
              <a:ext cx="281848" cy="22232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 rot="20124597">
            <a:off x="2303459" y="5087462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20124597">
            <a:off x="2349375" y="496370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6690752">
            <a:off x="2084276" y="5017785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20124597">
            <a:off x="2579271" y="522728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20124597">
            <a:off x="2383239" y="508746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17758626">
            <a:off x="2419003" y="5225803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9563718">
            <a:off x="1643244" y="548822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9563718">
            <a:off x="1748465" y="5629440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9563718">
            <a:off x="1735255" y="5517917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rot="19563718">
            <a:off x="1982970" y="5090423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19547400">
            <a:off x="2196087" y="4894757"/>
            <a:ext cx="119608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rot="20165088">
            <a:off x="2208646" y="4900193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 rot="20165088">
            <a:off x="2024261" y="4805411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 rot="20165088">
            <a:off x="1920317" y="4828130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 rot="20165088">
            <a:off x="1920317" y="4904065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20606050">
            <a:off x="1924369" y="498414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983919" y="4840707"/>
            <a:ext cx="391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endParaRPr lang="en-US" sz="2800" dirty="0">
              <a:solidFill>
                <a:srgbClr val="000000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333007" y="883707"/>
            <a:ext cx="8733482" cy="1567516"/>
            <a:chOff x="333007" y="883707"/>
            <a:chExt cx="8733482" cy="1567516"/>
          </a:xfrm>
        </p:grpSpPr>
        <p:sp>
          <p:nvSpPr>
            <p:cNvPr id="76" name="Rectangle 75"/>
            <p:cNvSpPr/>
            <p:nvPr/>
          </p:nvSpPr>
          <p:spPr>
            <a:xfrm>
              <a:off x="1117650" y="1928003"/>
              <a:ext cx="78960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cs typeface="Times New Roman"/>
                </a:rPr>
                <a:t>- 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      </a:t>
              </a:r>
              <a:r>
                <a:rPr lang="en-US" sz="2800" dirty="0" smtClean="0">
                  <a:latin typeface="Times New Roman"/>
                  <a:cs typeface="Times New Roman"/>
                </a:rPr>
                <a:t>= </a:t>
              </a:r>
              <a:r>
                <a:rPr lang="en-US" sz="2800" dirty="0" smtClean="0">
                  <a:cs typeface="Times New Roman"/>
                </a:rPr>
                <a:t>locks + positions of symbols needed to unlock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489822" y="1928003"/>
              <a:ext cx="396578" cy="518566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333007" y="883707"/>
              <a:ext cx="8733482" cy="998296"/>
              <a:chOff x="333007" y="883707"/>
              <a:chExt cx="8733482" cy="998296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33007" y="883707"/>
                <a:ext cx="873348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latin typeface="Times New Roman"/>
                    <a:cs typeface="Times New Roman"/>
                  </a:rPr>
                  <a:t>Gen</a:t>
                </a:r>
                <a:r>
                  <a:rPr lang="en-US" sz="2800" dirty="0" smtClean="0">
                    <a:cs typeface="Times New Roman"/>
                  </a:rPr>
                  <a:t>: - get random combinations of symbols in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w</a:t>
                </a:r>
                <a:r>
                  <a:rPr lang="en-US" sz="2800" baseline="-25000" dirty="0">
                    <a:latin typeface="Times New Roman"/>
                    <a:cs typeface="Times New Roman"/>
                  </a:rPr>
                  <a:t>0 </a:t>
                </a:r>
                <a:r>
                  <a:rPr lang="en-US" sz="2800" dirty="0" smtClean="0">
                    <a:cs typeface="Times New Roman"/>
                  </a:rPr>
                  <a:t>  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113648" y="1358783"/>
                <a:ext cx="569192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cs typeface="Times New Roman"/>
                  </a:rPr>
                  <a:t>- “lock” </a:t>
                </a:r>
                <a:r>
                  <a:rPr lang="en-US" sz="2800" i="1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sz="2800" dirty="0" smtClean="0">
                    <a:cs typeface="Times New Roman"/>
                  </a:rPr>
                  <a:t>    using these combinations</a:t>
                </a: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346800" y="1399403"/>
                <a:ext cx="365760" cy="457200"/>
              </a:xfrm>
              <a:prstGeom prst="rect">
                <a:avLst/>
              </a:prstGeom>
              <a:solidFill>
                <a:srgbClr val="0011B2"/>
              </a:solidFill>
              <a:ln>
                <a:solidFill>
                  <a:srgbClr val="0011B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350566" y="1355128"/>
                <a:ext cx="444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 </a:t>
                </a:r>
                <a:endParaRPr lang="en-US" sz="2800" i="1" dirty="0">
                  <a:solidFill>
                    <a:srgbClr val="FFFFFF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106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736123" y="4564057"/>
            <a:ext cx="959150" cy="1534588"/>
            <a:chOff x="373550" y="3283382"/>
            <a:chExt cx="959150" cy="1534588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550" y="3283382"/>
              <a:ext cx="959150" cy="1452913"/>
            </a:xfrm>
            <a:prstGeom prst="rect">
              <a:avLst/>
            </a:prstGeom>
          </p:spPr>
        </p:pic>
        <p:sp>
          <p:nvSpPr>
            <p:cNvPr id="86" name="Rectangle 85"/>
            <p:cNvSpPr/>
            <p:nvPr/>
          </p:nvSpPr>
          <p:spPr>
            <a:xfrm rot="20538414">
              <a:off x="434562" y="3804512"/>
              <a:ext cx="880994" cy="10134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 rot="20538414">
              <a:off x="828212" y="3589243"/>
              <a:ext cx="281848" cy="22232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 rot="20124597">
            <a:off x="2303459" y="5087462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20124597">
            <a:off x="2349375" y="496370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6690752">
            <a:off x="2084276" y="5017785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20124597">
            <a:off x="2579271" y="522728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20124597">
            <a:off x="2383239" y="508746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17758626">
            <a:off x="2419003" y="5225803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9563718">
            <a:off x="1643244" y="548822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9563718">
            <a:off x="1748465" y="5629440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9563718">
            <a:off x="1735255" y="5517917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rot="19563718">
            <a:off x="1982970" y="5090423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19547400">
            <a:off x="2196087" y="4894757"/>
            <a:ext cx="119608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rot="20165088">
            <a:off x="2208646" y="4900193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 rot="20165088">
            <a:off x="2024261" y="4805411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 rot="20165088">
            <a:off x="1920317" y="4828130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 rot="20165088">
            <a:off x="1920317" y="4904065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20606050">
            <a:off x="1924369" y="498414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983919" y="4840707"/>
            <a:ext cx="391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59239" y="2901338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Error-tolerance:</a:t>
            </a:r>
            <a:br>
              <a:rPr lang="en-US" sz="2800" dirty="0" smtClean="0">
                <a:cs typeface="Times New Roman"/>
              </a:rPr>
            </a:br>
            <a:r>
              <a:rPr lang="en-US" sz="2800" dirty="0" smtClean="0">
                <a:cs typeface="Times New Roman"/>
              </a:rPr>
              <a:t>  one combination must unlock with high probability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77967" y="3736934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Security: each combination must have enough entropy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33007" y="883707"/>
            <a:ext cx="8733482" cy="1567516"/>
            <a:chOff x="333007" y="883707"/>
            <a:chExt cx="8733482" cy="1567516"/>
          </a:xfrm>
        </p:grpSpPr>
        <p:sp>
          <p:nvSpPr>
            <p:cNvPr id="66" name="Rectangle 65"/>
            <p:cNvSpPr/>
            <p:nvPr/>
          </p:nvSpPr>
          <p:spPr>
            <a:xfrm>
              <a:off x="1117650" y="1928003"/>
              <a:ext cx="78960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cs typeface="Times New Roman"/>
                </a:rPr>
                <a:t>- 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      </a:t>
              </a:r>
              <a:r>
                <a:rPr lang="en-US" sz="2800" dirty="0" smtClean="0">
                  <a:latin typeface="Times New Roman"/>
                  <a:cs typeface="Times New Roman"/>
                </a:rPr>
                <a:t>= </a:t>
              </a:r>
              <a:r>
                <a:rPr lang="en-US" sz="2800" dirty="0" smtClean="0">
                  <a:cs typeface="Times New Roman"/>
                </a:rPr>
                <a:t>locks + positions of symbols needed to unlock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489822" y="1928003"/>
              <a:ext cx="396578" cy="518566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333007" y="883707"/>
              <a:ext cx="8733482" cy="998296"/>
              <a:chOff x="333007" y="883707"/>
              <a:chExt cx="8733482" cy="998296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33007" y="883707"/>
                <a:ext cx="873348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latin typeface="Times New Roman"/>
                    <a:cs typeface="Times New Roman"/>
                  </a:rPr>
                  <a:t>Gen</a:t>
                </a:r>
                <a:r>
                  <a:rPr lang="en-US" sz="2800" dirty="0" smtClean="0">
                    <a:cs typeface="Times New Roman"/>
                  </a:rPr>
                  <a:t>: - get random combinations of symbols in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w</a:t>
                </a:r>
                <a:r>
                  <a:rPr lang="en-US" sz="2800" baseline="-25000" dirty="0">
                    <a:latin typeface="Times New Roman"/>
                    <a:cs typeface="Times New Roman"/>
                  </a:rPr>
                  <a:t>0 </a:t>
                </a:r>
                <a:r>
                  <a:rPr lang="en-US" sz="2800" dirty="0" smtClean="0">
                    <a:cs typeface="Times New Roman"/>
                  </a:rPr>
                  <a:t>  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3648" y="1358783"/>
                <a:ext cx="569192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cs typeface="Times New Roman"/>
                  </a:rPr>
                  <a:t>- “lock” </a:t>
                </a:r>
                <a:r>
                  <a:rPr lang="en-US" sz="2800" i="1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sz="2800" dirty="0" smtClean="0">
                    <a:cs typeface="Times New Roman"/>
                  </a:rPr>
                  <a:t>    using these combinations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346800" y="1399403"/>
                <a:ext cx="365760" cy="457200"/>
              </a:xfrm>
              <a:prstGeom prst="rect">
                <a:avLst/>
              </a:prstGeom>
              <a:solidFill>
                <a:srgbClr val="0011B2"/>
              </a:solidFill>
              <a:ln>
                <a:solidFill>
                  <a:srgbClr val="0011B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350566" y="1355128"/>
                <a:ext cx="444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 </a:t>
                </a:r>
                <a:endParaRPr lang="en-US" sz="2800" i="1" dirty="0">
                  <a:solidFill>
                    <a:srgbClr val="FFFFFF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457590" y="4153585"/>
            <a:ext cx="8308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cs typeface="Times New Roman"/>
              </a:rPr>
              <a:t> (sampling of symbols must preserve sufficient entropy)</a:t>
            </a:r>
            <a:endParaRPr lang="en-US" sz="2800" dirty="0"/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788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05923E-6 2.74873E-6 L 7.05923E-6 -0.05275 " pathEditMode="relative" ptsTypes="AA">
                                      <p:cBhvr>
                                        <p:cTn id="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77" grpId="0"/>
      <p:bldP spid="78" grpId="0" build="p" bldLvl="2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to implement locks?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4385" y="773965"/>
            <a:ext cx="8229600" cy="20169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lock is the following program:</a:t>
            </a:r>
          </a:p>
          <a:p>
            <a:pPr lvl="1"/>
            <a:r>
              <a:rPr lang="en-US" dirty="0" smtClean="0"/>
              <a:t>If input =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/>
              <a:t>, output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dirty="0" smtClean="0"/>
              <a:t>Else output </a:t>
            </a:r>
            <a:r>
              <a:rPr lang="en-US" dirty="0" smtClean="0">
                <a:sym typeface="Symbol"/>
              </a:rPr>
              <a:t></a:t>
            </a:r>
          </a:p>
          <a:p>
            <a:pPr lvl="1"/>
            <a:r>
              <a:rPr lang="en-US" dirty="0" smtClean="0"/>
              <a:t>One implementation (</a:t>
            </a:r>
            <a:r>
              <a:rPr lang="en-US" dirty="0"/>
              <a:t>R.O. model):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lock </a:t>
            </a:r>
            <a:r>
              <a:rPr lang="en-US" dirty="0"/>
              <a:t>=  </a:t>
            </a:r>
            <a:r>
              <a:rPr lang="en-US" i="1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sym typeface="Symbol"/>
              </a:rPr>
              <a:t></a:t>
            </a:r>
            <a:r>
              <a:rPr lang="en-US" dirty="0">
                <a:latin typeface="Times New Roman"/>
                <a:cs typeface="Times New Roman"/>
              </a:rPr>
              <a:t> H(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11283" y="881584"/>
            <a:ext cx="1186629" cy="1909285"/>
            <a:chOff x="166800" y="4578964"/>
            <a:chExt cx="1186629" cy="19092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-44385" y="3527983"/>
            <a:ext cx="9559742" cy="411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Ideally: Obfuscate this program</a:t>
            </a:r>
          </a:p>
          <a:p>
            <a:pPr lvl="1"/>
            <a:r>
              <a:rPr lang="en-US" dirty="0" smtClean="0"/>
              <a:t>Obfuscation: preserve functionality, hide the program</a:t>
            </a:r>
          </a:p>
          <a:p>
            <a:pPr lvl="1"/>
            <a:r>
              <a:rPr lang="en-US" dirty="0" smtClean="0"/>
              <a:t>Obfuscating this specific program called “digital locker”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9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175"/>
            <a:ext cx="8229600" cy="1143000"/>
          </a:xfrm>
        </p:spPr>
        <p:txBody>
          <a:bodyPr/>
          <a:lstStyle/>
          <a:p>
            <a:r>
              <a:rPr lang="en-US" dirty="0" smtClean="0"/>
              <a:t>Digital Lockers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Digital Locker is obfuscation of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input =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/>
              <a:t>, output </a:t>
            </a:r>
            <a:r>
              <a:rPr lang="en-US" i="1" dirty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dirty="0"/>
              <a:t>Else output </a:t>
            </a:r>
            <a:r>
              <a:rPr lang="en-US" dirty="0">
                <a:sym typeface="Symbol"/>
              </a:rPr>
              <a:t></a:t>
            </a:r>
          </a:p>
          <a:p>
            <a:r>
              <a:rPr lang="en-US" dirty="0" smtClean="0"/>
              <a:t>Equivalent to encryption </a:t>
            </a:r>
            <a:r>
              <a:rPr lang="en-US" dirty="0"/>
              <a:t>of </a:t>
            </a:r>
            <a:r>
              <a:rPr lang="en-US" i="1" dirty="0">
                <a:latin typeface="Times New Roman"/>
                <a:cs typeface="Times New Roman"/>
              </a:rPr>
              <a:t>r</a:t>
            </a:r>
            <a:r>
              <a:rPr lang="en-US" dirty="0"/>
              <a:t> that is secure</a:t>
            </a:r>
            <a:br>
              <a:rPr lang="en-US" dirty="0"/>
            </a:br>
            <a:r>
              <a:rPr lang="en-US" dirty="0"/>
              <a:t>even multiple times with </a:t>
            </a:r>
            <a:r>
              <a:rPr lang="en-US" dirty="0" smtClean="0"/>
              <a:t>correlated, weak </a:t>
            </a:r>
            <a:r>
              <a:rPr lang="en-US" dirty="0"/>
              <a:t>keys</a:t>
            </a:r>
            <a:br>
              <a:rPr lang="en-US" dirty="0"/>
            </a:br>
            <a:r>
              <a:rPr lang="en-US" dirty="0"/>
              <a:t>[CanettiKalaiVariaWichs10]</a:t>
            </a:r>
          </a:p>
          <a:p>
            <a:r>
              <a:rPr lang="en-US" dirty="0" smtClean="0"/>
              <a:t>Digital lockers are practical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R.O. or DL-based)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/>
              <a:t>CanettiDakdouk08], [BitanskyCanetti10]</a:t>
            </a:r>
          </a:p>
          <a:p>
            <a:r>
              <a:rPr lang="en-US" dirty="0"/>
              <a:t>Hides </a:t>
            </a:r>
            <a:r>
              <a:rPr lang="en-US" i="1" dirty="0">
                <a:latin typeface="Times New Roman"/>
                <a:cs typeface="Times New Roman"/>
              </a:rPr>
              <a:t>r</a:t>
            </a:r>
            <a:r>
              <a:rPr lang="en-US" dirty="0"/>
              <a:t> if input can’t be exhaustively searched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superlogarithmic</a:t>
            </a:r>
            <a:r>
              <a:rPr lang="en-US" dirty="0"/>
              <a:t> entropy)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711283" y="881584"/>
            <a:ext cx="1186629" cy="1909285"/>
            <a:chOff x="166800" y="4578964"/>
            <a:chExt cx="1186629" cy="19092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7021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Digital Locker is obfuscation of</a:t>
            </a:r>
          </a:p>
          <a:p>
            <a:pPr lvl="1"/>
            <a:r>
              <a:rPr lang="en-US" dirty="0" smtClean="0"/>
              <a:t>If input =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1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9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/>
              <a:t>, output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dirty="0" smtClean="0"/>
              <a:t>Else output </a:t>
            </a:r>
            <a:r>
              <a:rPr lang="en-US" dirty="0" smtClean="0">
                <a:sym typeface="Symbol"/>
              </a:rPr>
              <a:t>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Equivalent to encryption of </a:t>
            </a:r>
            <a:r>
              <a:rPr lang="en-US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lang="en-US" dirty="0" smtClean="0">
                <a:solidFill>
                  <a:srgbClr val="FFFFFF"/>
                </a:solidFill>
              </a:rPr>
              <a:t> that is secure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even multiple times with correlated and weak keys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[CanettiKalaiVariaWichs10]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Digital lockers are practical (R.O. or DL-based) 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[CanettiDakdouk08], [BitanskyCanetti10]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Hides </a:t>
            </a:r>
            <a:r>
              <a:rPr lang="en-US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lang="en-US" dirty="0" smtClean="0">
                <a:solidFill>
                  <a:srgbClr val="FFFFFF"/>
                </a:solidFill>
              </a:rPr>
              <a:t> if input can’t be exhaustively searched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(</a:t>
            </a:r>
            <a:r>
              <a:rPr lang="en-US" dirty="0" err="1" smtClean="0">
                <a:solidFill>
                  <a:srgbClr val="FFFFFF"/>
                </a:solidFill>
              </a:rPr>
              <a:t>superlogarithmic</a:t>
            </a:r>
            <a:r>
              <a:rPr lang="en-US" dirty="0" smtClean="0">
                <a:solidFill>
                  <a:srgbClr val="FFFFFF"/>
                </a:solidFill>
              </a:rPr>
              <a:t> entropy)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175"/>
            <a:ext cx="8229600" cy="1143000"/>
          </a:xfrm>
        </p:spPr>
        <p:txBody>
          <a:bodyPr/>
          <a:lstStyle/>
          <a:p>
            <a:r>
              <a:rPr lang="en-US" dirty="0" smtClean="0"/>
              <a:t>Digital Lockers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90727"/>
            <a:ext cx="8229600" cy="2735436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Q</a:t>
            </a:r>
            <a:r>
              <a:rPr lang="en-US" sz="2800" dirty="0"/>
              <a:t>: if you are going to use obfuscation, why bother?</a:t>
            </a:r>
            <a:br>
              <a:rPr lang="en-US" sz="2800" dirty="0"/>
            </a:br>
            <a:r>
              <a:rPr lang="en-US" sz="2800" dirty="0"/>
              <a:t>Why not just obfuscate the following program for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endParaRPr lang="en-US" sz="2800" dirty="0"/>
          </a:p>
          <a:p>
            <a:pPr lvl="1"/>
            <a:r>
              <a:rPr lang="en-US" sz="2400" dirty="0"/>
              <a:t>If distance between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  </a:t>
            </a:r>
            <a:r>
              <a:rPr lang="en-US" sz="2400" dirty="0"/>
              <a:t>and the input is less than </a:t>
            </a:r>
            <a:r>
              <a:rPr lang="en-US" sz="2400" i="1" dirty="0">
                <a:latin typeface="Times New Roman"/>
                <a:cs typeface="Times New Roman"/>
              </a:rPr>
              <a:t>t</a:t>
            </a:r>
            <a:r>
              <a:rPr lang="en-US" sz="2400" dirty="0"/>
              <a:t>, output </a:t>
            </a:r>
            <a:r>
              <a:rPr lang="en-US" sz="2400" i="1" dirty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sz="2400" dirty="0"/>
              <a:t>Else output </a:t>
            </a:r>
            <a:r>
              <a:rPr lang="en-US" sz="2400" dirty="0">
                <a:sym typeface="Symbol"/>
              </a:rPr>
              <a:t>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  <a:p>
            <a:r>
              <a:rPr lang="en-US" sz="2800" dirty="0"/>
              <a:t>A: you can do that [</a:t>
            </a:r>
            <a:r>
              <a:rPr lang="en-US" sz="2800" dirty="0" smtClean="0"/>
              <a:t>BitanskyCanettiKalaiPaneth14</a:t>
            </a:r>
            <a:r>
              <a:rPr lang="en-US" sz="2800" dirty="0"/>
              <a:t>],</a:t>
            </a:r>
            <a:br>
              <a:rPr lang="en-US" sz="2800" dirty="0"/>
            </a:br>
            <a:r>
              <a:rPr lang="en-US" sz="2800" dirty="0"/>
              <a:t> except it’s very impractical + has a very strong assumption</a:t>
            </a:r>
          </a:p>
          <a:p>
            <a:pPr lvl="1"/>
            <a:endParaRPr lang="en-US" dirty="0" smtClean="0">
              <a:sym typeface="Symbol"/>
            </a:endParaRP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711283" y="881584"/>
            <a:ext cx="1186629" cy="1909285"/>
            <a:chOff x="166800" y="4578964"/>
            <a:chExt cx="1186629" cy="19092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063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ye.jpg"/>
          <p:cNvPicPr>
            <a:picLocks noGrp="1" noChangeAspect="1"/>
          </p:cNvPicPr>
          <p:nvPr>
            <p:ph sz="quarter" idx="4294967295"/>
          </p:nvPr>
        </p:nvPicPr>
        <p:blipFill>
          <a:blip r:embed="rId3" cstate="print"/>
          <a:stretch>
            <a:fillRect/>
          </a:stretch>
        </p:blipFill>
        <p:spPr>
          <a:xfrm>
            <a:off x="131592" y="872533"/>
            <a:ext cx="1486915" cy="97801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188613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Iris Codes [Daugman04]</a:t>
            </a:r>
            <a:endParaRPr lang="en-US" sz="32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66839" y="872533"/>
            <a:ext cx="8188774" cy="4830616"/>
          </a:xfrm>
          <a:prstGeom prst="rect">
            <a:avLst/>
          </a:prstGeom>
        </p:spPr>
        <p:txBody>
          <a:bodyPr/>
          <a:lstStyle/>
          <a:p>
            <a:pPr marL="233363" marR="0" lvl="0" indent="-233363" algn="l" defTabSz="914400" eaLnBrk="1" fontAlgn="auto" latinLnBrk="0" hangingPunct="1"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600" b="1" kern="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2820460" y="881816"/>
            <a:ext cx="1469684" cy="1008483"/>
            <a:chOff x="3054628" y="2728623"/>
            <a:chExt cx="1846814" cy="1232453"/>
          </a:xfrm>
        </p:grpSpPr>
        <p:pic>
          <p:nvPicPr>
            <p:cNvPr id="7" name="Content Placeholder 3" descr="eye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4628" y="2728623"/>
              <a:ext cx="1846814" cy="1232453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3737115" y="3005592"/>
              <a:ext cx="620202" cy="612251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935897" y="3196425"/>
              <a:ext cx="238539" cy="238539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 descr="unwrapped_iri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5406" y="721454"/>
            <a:ext cx="349567" cy="137557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1690068" y="1301903"/>
            <a:ext cx="1009816" cy="182880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363031" y="1319131"/>
            <a:ext cx="1009816" cy="182880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6218" y="1429129"/>
            <a:ext cx="1073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Locating the iris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42444" y="1470209"/>
            <a:ext cx="12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Iris unwrapping</a:t>
            </a:r>
          </a:p>
        </p:txBody>
      </p:sp>
      <p:pic>
        <p:nvPicPr>
          <p:cNvPr id="18" name="Picture 17" descr="gaborfilter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04470" y="2070689"/>
            <a:ext cx="1760550" cy="1409864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4356405" y="2672170"/>
            <a:ext cx="1009816" cy="18288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75273" y="2934562"/>
            <a:ext cx="12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Filtering and 2-bit phase  quantization</a:t>
            </a:r>
          </a:p>
        </p:txBody>
      </p:sp>
      <p:sp>
        <p:nvSpPr>
          <p:cNvPr id="21" name="Oval 20"/>
          <p:cNvSpPr/>
          <p:nvPr/>
        </p:nvSpPr>
        <p:spPr>
          <a:xfrm>
            <a:off x="5435133" y="2605908"/>
            <a:ext cx="326004" cy="32600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13577" y="2478691"/>
            <a:ext cx="19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*</a:t>
            </a:r>
            <a:endParaRPr lang="en-US" sz="4400" b="1" dirty="0"/>
          </a:p>
        </p:txBody>
      </p:sp>
      <p:sp>
        <p:nvSpPr>
          <p:cNvPr id="23" name="Right Arrow 22"/>
          <p:cNvSpPr/>
          <p:nvPr/>
        </p:nvSpPr>
        <p:spPr>
          <a:xfrm>
            <a:off x="5852575" y="2705301"/>
            <a:ext cx="1009816" cy="182880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5519259" y="2026709"/>
            <a:ext cx="180079" cy="459932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25" name="Picture 24" descr="iriscode_ex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26872" y="2075950"/>
            <a:ext cx="345013" cy="138870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566122" y="1670696"/>
            <a:ext cx="1080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Iris code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867095" y="2207689"/>
            <a:ext cx="1025066" cy="1125225"/>
            <a:chOff x="7937009" y="4346220"/>
            <a:chExt cx="1025066" cy="1125225"/>
          </a:xfrm>
        </p:grpSpPr>
        <p:cxnSp>
          <p:nvCxnSpPr>
            <p:cNvPr id="28" name="Straight Arrow Connector 27"/>
            <p:cNvCxnSpPr>
              <a:endCxn id="27" idx="0"/>
            </p:cNvCxnSpPr>
            <p:nvPr/>
          </p:nvCxnSpPr>
          <p:spPr bwMode="auto">
            <a:xfrm>
              <a:off x="8449542" y="4800702"/>
              <a:ext cx="121256" cy="26926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sm" len="sm"/>
              <a:tailEnd type="triangle"/>
            </a:ln>
            <a:effectLst/>
          </p:spPr>
        </p:cxnSp>
        <p:sp>
          <p:nvSpPr>
            <p:cNvPr id="46" name="Rounded Rectangle 45"/>
            <p:cNvSpPr/>
            <p:nvPr/>
          </p:nvSpPr>
          <p:spPr>
            <a:xfrm>
              <a:off x="7937009" y="4346220"/>
              <a:ext cx="1025066" cy="1125225"/>
            </a:xfrm>
            <a:prstGeom prst="roundRect">
              <a:avLst>
                <a:gd name="adj" fmla="val 6202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0" rtlCol="0" anchor="t"/>
            <a:lstStyle/>
            <a:p>
              <a:pPr algn="ctr"/>
              <a:endParaRPr lang="en-US" sz="1600" b="1" dirty="0" smtClean="0">
                <a:solidFill>
                  <a:srgbClr val="0235AD"/>
                </a:solidFill>
                <a:effectLst>
                  <a:outerShdw blurRad="25400" dist="25400" dir="2700000" algn="tl" rotWithShape="0">
                    <a:schemeClr val="bg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7" name="Picture 26" descr="imgres.jpeg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9086">
              <a:off x="8092921" y="5051061"/>
              <a:ext cx="802152" cy="330973"/>
            </a:xfrm>
            <a:prstGeom prst="rect">
              <a:avLst/>
            </a:prstGeom>
          </p:spPr>
        </p:pic>
        <p:sp>
          <p:nvSpPr>
            <p:cNvPr id="37" name="Rounded Rectangle 36"/>
            <p:cNvSpPr/>
            <p:nvPr/>
          </p:nvSpPr>
          <p:spPr bwMode="auto">
            <a:xfrm>
              <a:off x="7970913" y="4373513"/>
              <a:ext cx="957257" cy="427189"/>
            </a:xfrm>
            <a:prstGeom prst="roundRect">
              <a:avLst/>
            </a:prstGeom>
            <a:solidFill>
              <a:srgbClr val="1F2C84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9144" rIns="9144" anchor="ctr"/>
            <a:lstStyle/>
            <a:p>
              <a:pPr algn="ctr" eaLnBrk="0" hangingPunct="0"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Fuzzy Extractor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ight Arrow 43"/>
          <p:cNvSpPr/>
          <p:nvPr/>
        </p:nvSpPr>
        <p:spPr>
          <a:xfrm>
            <a:off x="7283225" y="2686161"/>
            <a:ext cx="561147" cy="182880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457200" y="4365986"/>
            <a:ext cx="8229600" cy="216598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Iris code: </a:t>
            </a:r>
            <a:r>
              <a:rPr lang="en-US" dirty="0" err="1" smtClean="0"/>
              <a:t>sequens</a:t>
            </a:r>
            <a:r>
              <a:rPr lang="en-US" dirty="0" smtClean="0"/>
              <a:t> of quantized wavelet </a:t>
            </a:r>
            <a:br>
              <a:rPr lang="en-US" dirty="0" smtClean="0"/>
            </a:br>
            <a:r>
              <a:rPr lang="en-US" dirty="0" smtClean="0"/>
              <a:t>(computed at different positions)</a:t>
            </a:r>
          </a:p>
          <a:p>
            <a:r>
              <a:rPr lang="en-US" dirty="0" err="1" smtClean="0"/>
              <a:t>Daugman’s</a:t>
            </a:r>
            <a:r>
              <a:rPr lang="en-US" dirty="0" smtClean="0"/>
              <a:t> transform is </a:t>
            </a:r>
            <a:r>
              <a:rPr lang="en-US" dirty="0" smtClean="0">
                <a:latin typeface="Times New Roman"/>
                <a:cs typeface="Times New Roman"/>
              </a:rPr>
              <a:t>2048</a:t>
            </a:r>
            <a:r>
              <a:rPr lang="en-US" dirty="0" smtClean="0"/>
              <a:t> bits long</a:t>
            </a:r>
          </a:p>
          <a:p>
            <a:r>
              <a:rPr lang="en-US" dirty="0" smtClean="0"/>
              <a:t>Entropy estimate </a:t>
            </a:r>
            <a:r>
              <a:rPr lang="en-US" dirty="0" smtClean="0">
                <a:latin typeface="Times New Roman"/>
                <a:cs typeface="Times New Roman"/>
              </a:rPr>
              <a:t>249</a:t>
            </a:r>
            <a:r>
              <a:rPr lang="en-US" dirty="0" smtClean="0"/>
              <a:t> bits [Daugman06]</a:t>
            </a:r>
          </a:p>
          <a:p>
            <a:r>
              <a:rPr lang="en-US" dirty="0" smtClean="0"/>
              <a:t>Error rate depends on conditions, user applications </a:t>
            </a:r>
            <a:r>
              <a:rPr lang="en-US" dirty="0" smtClean="0">
                <a:latin typeface="Times New Roman"/>
                <a:cs typeface="Times New Roman"/>
              </a:rPr>
              <a:t>10%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504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693425"/>
            <a:ext cx="9434529" cy="2109782"/>
          </a:xfrm>
        </p:spPr>
        <p:txBody>
          <a:bodyPr>
            <a:noAutofit/>
          </a:bodyPr>
          <a:lstStyle/>
          <a:p>
            <a:r>
              <a:rPr lang="en-US" sz="2800" dirty="0" smtClean="0"/>
              <a:t>Handles sources with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 &gt; </a:t>
            </a:r>
            <a:r>
              <a:rPr lang="en-US" sz="2800" i="1" dirty="0" smtClean="0">
                <a:latin typeface="Times New Roman"/>
                <a:cs typeface="Times New Roman"/>
              </a:rPr>
              <a:t>k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correctness: 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&lt; </a:t>
            </a:r>
            <a:r>
              <a:rPr lang="en-US" sz="2800" dirty="0"/>
              <a:t>constant fraction of </a:t>
            </a:r>
            <a:r>
              <a:rPr lang="en-US" sz="2800" dirty="0" smtClean="0"/>
              <a:t>symbols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871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693425"/>
            <a:ext cx="9434529" cy="1286486"/>
          </a:xfrm>
        </p:spPr>
        <p:txBody>
          <a:bodyPr>
            <a:noAutofit/>
          </a:bodyPr>
          <a:lstStyle/>
          <a:p>
            <a:r>
              <a:rPr lang="en-US" sz="2800" dirty="0"/>
              <a:t>Handles sources with </a:t>
            </a:r>
            <a:r>
              <a:rPr lang="en-US" sz="2800" i="1" dirty="0">
                <a:latin typeface="Times New Roman"/>
                <a:cs typeface="Times New Roman"/>
              </a:rPr>
              <a:t>t</a:t>
            </a:r>
            <a:r>
              <a:rPr lang="en-US" sz="2800" dirty="0">
                <a:latin typeface="Times New Roman"/>
                <a:cs typeface="Times New Roman"/>
              </a:rPr>
              <a:t> &gt; </a:t>
            </a:r>
            <a:r>
              <a:rPr lang="en-US" sz="2800" i="1" dirty="0">
                <a:latin typeface="Times New Roman"/>
                <a:cs typeface="Times New Roman"/>
              </a:rPr>
              <a:t>k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correctness: 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&lt; </a:t>
            </a:r>
            <a:r>
              <a:rPr lang="en-US" sz="2800" dirty="0"/>
              <a:t>constant fraction of </a:t>
            </a:r>
            <a:r>
              <a:rPr lang="en-US" sz="2800" dirty="0" smtClean="0"/>
              <a:t>symbols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393809" y="1979912"/>
            <a:ext cx="4098266" cy="18024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>
                <a:latin typeface="Calibri"/>
                <a:cs typeface="Calibri"/>
              </a:rPr>
              <a:t>Construction 2:</a:t>
            </a:r>
          </a:p>
          <a:p>
            <a:pPr>
              <a:defRPr/>
            </a:pPr>
            <a:endParaRPr lang="en-US" sz="2400" b="1" dirty="0" smtClean="0">
              <a:latin typeface="Calibri"/>
              <a:cs typeface="Calibri"/>
            </a:endParaRPr>
          </a:p>
          <a:p>
            <a:pPr>
              <a:defRPr/>
            </a:pPr>
            <a:r>
              <a:rPr lang="en-US" sz="2400" b="1" dirty="0" smtClean="0">
                <a:latin typeface="Calibri"/>
                <a:cs typeface="Calibri"/>
              </a:rPr>
              <a:t>Supports </a:t>
            </a:r>
            <a:r>
              <a:rPr lang="en-US" sz="2400" b="1" i="1" dirty="0" smtClean="0">
                <a:latin typeface="Times New Roman"/>
                <a:cs typeface="Times New Roman"/>
              </a:rPr>
              <a:t>t</a:t>
            </a:r>
            <a:r>
              <a:rPr lang="en-US" sz="2400" b="1" dirty="0" smtClean="0">
                <a:latin typeface="Times New Roman"/>
                <a:cs typeface="Times New Roman"/>
              </a:rPr>
              <a:t>=</a:t>
            </a:r>
            <a:r>
              <a:rPr lang="en-US" sz="2400" b="1" dirty="0" smtClean="0">
                <a:latin typeface="Calibri"/>
                <a:cs typeface="Calibri"/>
              </a:rPr>
              <a:t> constant fraction but only for really large alphabets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4744505" y="1979911"/>
            <a:ext cx="4297952" cy="180240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b="1" dirty="0" smtClean="0">
                <a:latin typeface="Calibri"/>
                <a:cs typeface="Calibri"/>
              </a:rPr>
              <a:t>Construction 3:</a:t>
            </a:r>
          </a:p>
          <a:p>
            <a:pPr>
              <a:defRPr/>
            </a:pPr>
            <a:endParaRPr lang="en-US" sz="2800" b="1" dirty="0" smtClean="0"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1" dirty="0" smtClean="0">
                <a:latin typeface="Calibri"/>
                <a:cs typeface="Calibri"/>
              </a:rPr>
              <a:t>Similar parameters but info-theoretic security 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93809" y="4010581"/>
            <a:ext cx="8648648" cy="71389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b="1" dirty="0" smtClean="0">
                <a:latin typeface="Calibri"/>
                <a:cs typeface="Calibri"/>
              </a:rPr>
              <a:t>Why did I tell you about computation constructional?</a:t>
            </a:r>
          </a:p>
        </p:txBody>
      </p:sp>
    </p:spTree>
    <p:extLst>
      <p:ext uri="{BB962C8B-B14F-4D97-AF65-F5344CB8AC3E}">
        <p14:creationId xmlns:p14="http://schemas.microsoft.com/office/powerpoint/2010/main" val="193743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81313"/>
            <a:ext cx="9434529" cy="2109782"/>
          </a:xfrm>
        </p:spPr>
        <p:txBody>
          <a:bodyPr>
            <a:noAutofit/>
          </a:bodyPr>
          <a:lstStyle/>
          <a:p>
            <a:r>
              <a:rPr lang="en-US" dirty="0" smtClean="0"/>
              <a:t>It is reusable!</a:t>
            </a:r>
          </a:p>
          <a:p>
            <a:pPr lvl="1"/>
            <a:r>
              <a:rPr lang="en-US" dirty="0" smtClean="0"/>
              <a:t>Same source can be enrolled multiple times </a:t>
            </a:r>
            <a:br>
              <a:rPr lang="en-US" dirty="0" smtClean="0"/>
            </a:br>
            <a:r>
              <a:rPr lang="en-US" dirty="0" smtClean="0"/>
              <a:t>with multiple independent services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94076" y="2446843"/>
            <a:ext cx="3906224" cy="1341150"/>
            <a:chOff x="1594076" y="2446843"/>
            <a:chExt cx="3906224" cy="1341150"/>
          </a:xfrm>
        </p:grpSpPr>
        <p:sp>
          <p:nvSpPr>
            <p:cNvPr id="35" name="Rectangle 34"/>
            <p:cNvSpPr/>
            <p:nvPr/>
          </p:nvSpPr>
          <p:spPr>
            <a:xfrm>
              <a:off x="4529639" y="2446843"/>
              <a:ext cx="365760" cy="457200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 flipV="1">
              <a:off x="1723965" y="3246883"/>
              <a:ext cx="790647" cy="116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>
              <a:off x="3851876" y="2947521"/>
              <a:ext cx="1648424" cy="147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3851875" y="3620640"/>
              <a:ext cx="1648424" cy="147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</p:cxnSp>
        <p:sp>
          <p:nvSpPr>
            <p:cNvPr id="40" name="TextBox 39"/>
            <p:cNvSpPr txBox="1"/>
            <p:nvPr/>
          </p:nvSpPr>
          <p:spPr>
            <a:xfrm>
              <a:off x="1792812" y="2654237"/>
              <a:ext cx="588739" cy="5232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w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0</a:t>
              </a:r>
              <a:endParaRPr lang="en-US" sz="2800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36227" y="2473123"/>
              <a:ext cx="44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46874" y="3081415"/>
              <a:ext cx="496183" cy="523220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1594076" y="3194476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rapezoid 45"/>
            <p:cNvSpPr/>
            <p:nvPr/>
          </p:nvSpPr>
          <p:spPr bwMode="auto">
            <a:xfrm rot="5400000">
              <a:off x="2679545" y="2615663"/>
              <a:ext cx="1042058" cy="130260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26264" y="2985273"/>
              <a:ext cx="9025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Gen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94077" y="3895504"/>
            <a:ext cx="3906224" cy="1341150"/>
            <a:chOff x="1594077" y="3895504"/>
            <a:chExt cx="3906224" cy="1341150"/>
          </a:xfrm>
        </p:grpSpPr>
        <p:sp>
          <p:nvSpPr>
            <p:cNvPr id="48" name="Rectangle 47"/>
            <p:cNvSpPr/>
            <p:nvPr/>
          </p:nvSpPr>
          <p:spPr>
            <a:xfrm>
              <a:off x="4529640" y="3895504"/>
              <a:ext cx="365760" cy="457200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flipV="1">
              <a:off x="1723966" y="4695544"/>
              <a:ext cx="790647" cy="116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3851877" y="4396182"/>
              <a:ext cx="1648424" cy="147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3851876" y="5069301"/>
              <a:ext cx="1648424" cy="147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</p:cxnSp>
        <p:sp>
          <p:nvSpPr>
            <p:cNvPr id="52" name="TextBox 51"/>
            <p:cNvSpPr txBox="1"/>
            <p:nvPr/>
          </p:nvSpPr>
          <p:spPr>
            <a:xfrm>
              <a:off x="1792813" y="4102898"/>
              <a:ext cx="678391" cy="5232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w</a:t>
              </a:r>
              <a:r>
                <a:rPr lang="en-US" sz="2800" baseline="-25000" dirty="0">
                  <a:latin typeface="Times New Roman"/>
                  <a:cs typeface="Times New Roman"/>
                </a:rPr>
                <a:t>0</a:t>
              </a:r>
              <a:r>
                <a:rPr lang="en-US" sz="2800" i="1" dirty="0" smtClean="0">
                  <a:latin typeface="Times New Roman"/>
                  <a:cs typeface="Times New Roman"/>
                </a:rPr>
                <a:t>'</a:t>
              </a:r>
              <a:endParaRPr lang="en-US" sz="2800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36228" y="3921784"/>
              <a:ext cx="5208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r'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08478" y="4530076"/>
              <a:ext cx="572977" cy="523220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p'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1594077" y="4643137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Trapezoid 55"/>
            <p:cNvSpPr/>
            <p:nvPr/>
          </p:nvSpPr>
          <p:spPr bwMode="auto">
            <a:xfrm rot="5400000">
              <a:off x="2679546" y="4064324"/>
              <a:ext cx="1042058" cy="130260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26265" y="4433934"/>
              <a:ext cx="9025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Gen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94078" y="5382927"/>
            <a:ext cx="3906224" cy="1348294"/>
            <a:chOff x="1594078" y="5382927"/>
            <a:chExt cx="3906224" cy="1348294"/>
          </a:xfrm>
        </p:grpSpPr>
        <p:sp>
          <p:nvSpPr>
            <p:cNvPr id="58" name="Rectangle 57"/>
            <p:cNvSpPr/>
            <p:nvPr/>
          </p:nvSpPr>
          <p:spPr>
            <a:xfrm>
              <a:off x="4529641" y="5390071"/>
              <a:ext cx="365760" cy="457200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 flipV="1">
              <a:off x="1723967" y="6190111"/>
              <a:ext cx="790647" cy="116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>
              <a:off x="3851878" y="5890749"/>
              <a:ext cx="1648424" cy="147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3851877" y="6563868"/>
              <a:ext cx="1648424" cy="147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</p:cxnSp>
        <p:sp>
          <p:nvSpPr>
            <p:cNvPr id="62" name="TextBox 61"/>
            <p:cNvSpPr txBox="1"/>
            <p:nvPr/>
          </p:nvSpPr>
          <p:spPr>
            <a:xfrm>
              <a:off x="1792814" y="5597465"/>
              <a:ext cx="755335" cy="5232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w</a:t>
              </a:r>
              <a:r>
                <a:rPr lang="en-US" sz="2800" baseline="-25000" dirty="0">
                  <a:latin typeface="Times New Roman"/>
                  <a:cs typeface="Times New Roman"/>
                </a:rPr>
                <a:t>0</a:t>
              </a:r>
              <a:r>
                <a:rPr lang="en-US" sz="2800" i="1" dirty="0" smtClean="0">
                  <a:latin typeface="Times New Roman"/>
                  <a:cs typeface="Times New Roman"/>
                </a:rPr>
                <a:t>''</a:t>
              </a:r>
              <a:endParaRPr lang="en-US" sz="2800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86102" y="5382927"/>
              <a:ext cx="6858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r''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370082" y="6024643"/>
              <a:ext cx="649771" cy="523220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p''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1594078" y="613770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rapezoid 65"/>
            <p:cNvSpPr/>
            <p:nvPr/>
          </p:nvSpPr>
          <p:spPr bwMode="auto">
            <a:xfrm rot="5400000">
              <a:off x="2679547" y="5558891"/>
              <a:ext cx="1042058" cy="130260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26266" y="5928501"/>
              <a:ext cx="9025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Gen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5" name="Line Callout 1 4"/>
          <p:cNvSpPr/>
          <p:nvPr/>
        </p:nvSpPr>
        <p:spPr>
          <a:xfrm>
            <a:off x="6063833" y="3258484"/>
            <a:ext cx="3080167" cy="1137698"/>
          </a:xfrm>
          <a:prstGeom prst="borderCallout1">
            <a:avLst>
              <a:gd name="adj1" fmla="val 29996"/>
              <a:gd name="adj2" fmla="val -1281"/>
              <a:gd name="adj3" fmla="val 67801"/>
              <a:gd name="adj4" fmla="val -37248"/>
            </a:avLst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Secret even given</a:t>
            </a:r>
          </a:p>
          <a:p>
            <a:pPr algn="ctr"/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i="1" dirty="0">
                <a:latin typeface="Times New Roman"/>
                <a:cs typeface="Times New Roman"/>
              </a:rPr>
              <a:t>p'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i="1" dirty="0" smtClean="0">
                <a:latin typeface="Times New Roman"/>
                <a:cs typeface="Times New Roman"/>
              </a:rPr>
              <a:t>p'</a:t>
            </a:r>
            <a:r>
              <a:rPr lang="en-US" sz="2800" i="1" dirty="0">
                <a:latin typeface="Times New Roman"/>
                <a:cs typeface="Times New Roman"/>
              </a:rPr>
              <a:t>'</a:t>
            </a:r>
            <a:r>
              <a:rPr lang="en-US" sz="2800" dirty="0" smtClean="0">
                <a:latin typeface="Times New Roman"/>
                <a:cs typeface="Times New Roman"/>
              </a:rPr>
              <a:t>,</a:t>
            </a:r>
            <a:r>
              <a:rPr lang="en-US" sz="2800" i="1" dirty="0" smtClean="0">
                <a:latin typeface="Times New Roman"/>
                <a:cs typeface="Times New Roman"/>
              </a:rPr>
              <a:t> r</a:t>
            </a:r>
            <a:r>
              <a:rPr lang="en-US" sz="2800" dirty="0" smtClean="0">
                <a:latin typeface="Times New Roman"/>
                <a:cs typeface="Times New Roman"/>
              </a:rPr>
              <a:t>,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  <a:r>
              <a:rPr lang="en-US" sz="2800" i="1" dirty="0">
                <a:latin typeface="Times New Roman"/>
                <a:cs typeface="Times New Roman"/>
              </a:rPr>
              <a:t>r''</a:t>
            </a:r>
          </a:p>
        </p:txBody>
      </p:sp>
    </p:spTree>
    <p:extLst>
      <p:ext uri="{BB962C8B-B14F-4D97-AF65-F5344CB8AC3E}">
        <p14:creationId xmlns:p14="http://schemas.microsoft.com/office/powerpoint/2010/main" val="427388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81313"/>
            <a:ext cx="9434529" cy="2109782"/>
          </a:xfrm>
        </p:spPr>
        <p:txBody>
          <a:bodyPr>
            <a:noAutofit/>
          </a:bodyPr>
          <a:lstStyle/>
          <a:p>
            <a:r>
              <a:rPr lang="en-US" dirty="0" smtClean="0"/>
              <a:t>It is reusable!</a:t>
            </a:r>
          </a:p>
          <a:p>
            <a:pPr lvl="1"/>
            <a:r>
              <a:rPr lang="en-US" dirty="0" smtClean="0"/>
              <a:t>Same source can be enrolled multiple times </a:t>
            </a:r>
            <a:br>
              <a:rPr lang="en-US" dirty="0" smtClean="0"/>
            </a:br>
            <a:r>
              <a:rPr lang="en-US" dirty="0" smtClean="0"/>
              <a:t>with multiple independent services</a:t>
            </a:r>
          </a:p>
          <a:p>
            <a:pPr lvl="1"/>
            <a:r>
              <a:rPr lang="en-US" dirty="0" smtClean="0"/>
              <a:t>Follows from </a:t>
            </a:r>
            <a:r>
              <a:rPr lang="en-US" dirty="0" err="1" smtClean="0"/>
              <a:t>composability</a:t>
            </a:r>
            <a:r>
              <a:rPr lang="en-US" dirty="0" smtClean="0"/>
              <a:t> of obfuscation</a:t>
            </a:r>
          </a:p>
          <a:p>
            <a:pPr lvl="1"/>
            <a:r>
              <a:rPr lang="en-US" dirty="0" smtClean="0"/>
              <a:t>In the past: difficult to achieve, because typically </a:t>
            </a:r>
            <a:br>
              <a:rPr lang="en-US" dirty="0" smtClean="0"/>
            </a:br>
            <a:r>
              <a:rPr lang="en-US" dirty="0" smtClean="0"/>
              <a:t>new enrollments leak fresh information</a:t>
            </a:r>
          </a:p>
          <a:p>
            <a:pPr lvl="1"/>
            <a:r>
              <a:rPr lang="en-US" dirty="0" smtClean="0"/>
              <a:t>Only previous construction [Boyen2004]:</a:t>
            </a:r>
            <a:br>
              <a:rPr lang="en-US" dirty="0" smtClean="0"/>
            </a:br>
            <a:r>
              <a:rPr lang="en-US" dirty="0" smtClean="0"/>
              <a:t>all reading must differ by fixed constants (unrealistic)</a:t>
            </a:r>
          </a:p>
          <a:p>
            <a:pPr lvl="1"/>
            <a:r>
              <a:rPr lang="en-US" dirty="0" smtClean="0"/>
              <a:t>Our construction:</a:t>
            </a:r>
            <a:br>
              <a:rPr lang="en-US" dirty="0" smtClean="0"/>
            </a:br>
            <a:r>
              <a:rPr lang="en-US" dirty="0" smtClean="0"/>
              <a:t>each reading individually must satisfy our conditions</a:t>
            </a:r>
          </a:p>
        </p:txBody>
      </p:sp>
    </p:spTree>
    <p:extLst>
      <p:ext uri="{BB962C8B-B14F-4D97-AF65-F5344CB8AC3E}">
        <p14:creationId xmlns:p14="http://schemas.microsoft.com/office/powerpoint/2010/main" val="264633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81313"/>
            <a:ext cx="9434529" cy="2109782"/>
          </a:xfrm>
        </p:spPr>
        <p:txBody>
          <a:bodyPr>
            <a:noAutofit/>
          </a:bodyPr>
          <a:lstStyle/>
          <a:p>
            <a:r>
              <a:rPr lang="en-US" dirty="0" smtClean="0"/>
              <a:t>It is reusable!</a:t>
            </a:r>
          </a:p>
          <a:p>
            <a:r>
              <a:rPr lang="en-US" dirty="0" smtClean="0"/>
              <a:t>Looks promising for the iris</a:t>
            </a:r>
          </a:p>
          <a:p>
            <a:pPr lvl="1"/>
            <a:r>
              <a:rPr lang="en-US" dirty="0" smtClean="0"/>
              <a:t>Security: need samples of iris code bits have entropy</a:t>
            </a:r>
          </a:p>
          <a:p>
            <a:pPr lvl="2"/>
            <a:r>
              <a:rPr lang="en-US" dirty="0" smtClean="0"/>
              <a:t>First test: 100 bit sample of iris code has 60 bits of entropy</a:t>
            </a:r>
          </a:p>
          <a:p>
            <a:pPr lvl="1"/>
            <a:r>
              <a:rPr lang="en-US" dirty="0" smtClean="0"/>
              <a:t>Correctness: unlock at one lock with high probability</a:t>
            </a:r>
          </a:p>
          <a:p>
            <a:pPr lvl="2"/>
            <a:r>
              <a:rPr lang="en-US" dirty="0" smtClean="0"/>
              <a:t>Iris codes require 10% error tolerance for good correctness</a:t>
            </a:r>
          </a:p>
          <a:p>
            <a:pPr lvl="2"/>
            <a:r>
              <a:rPr lang="en-US" dirty="0" smtClean="0"/>
              <a:t>Translates to approximately 1 million locks for 100 bit input (impractical for client server, feasible for personal devices)</a:t>
            </a:r>
          </a:p>
          <a:p>
            <a:pPr lvl="1"/>
            <a:r>
              <a:rPr lang="en-US" dirty="0" smtClean="0"/>
              <a:t>Need additional work to verify that iris satisfies required properties of construction</a:t>
            </a:r>
          </a:p>
        </p:txBody>
      </p:sp>
    </p:spTree>
    <p:extLst>
      <p:ext uri="{BB962C8B-B14F-4D97-AF65-F5344CB8AC3E}">
        <p14:creationId xmlns:p14="http://schemas.microsoft.com/office/powerpoint/2010/main" val="388062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7811" y="1121314"/>
            <a:ext cx="5613348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Lessons: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Exploit structure in source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Provide computational security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/>
              <a:t>Don’t use secure sketches </a:t>
            </a:r>
            <a:br>
              <a:rPr lang="en-US" sz="2800" dirty="0"/>
            </a:br>
            <a:r>
              <a:rPr lang="en-US" sz="2800" dirty="0"/>
              <a:t>(i.e., full error correction</a:t>
            </a:r>
            <a:r>
              <a:rPr lang="en-US" sz="2800" dirty="0" smtClean="0"/>
              <a:t>)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It is possible to cover sources</a:t>
            </a:r>
            <a:br>
              <a:rPr lang="en-US" sz="2800" dirty="0"/>
            </a:br>
            <a:r>
              <a:rPr lang="en-US" sz="2800" dirty="0"/>
              <a:t>with more errors than entropy!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Also get reusability!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Promising results for iris</a:t>
            </a:r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75819" y="1462256"/>
            <a:ext cx="2845980" cy="3315688"/>
            <a:chOff x="5090063" y="1504958"/>
            <a:chExt cx="2845980" cy="3315688"/>
          </a:xfrm>
        </p:grpSpPr>
        <p:sp>
          <p:nvSpPr>
            <p:cNvPr id="7" name="Oval 6"/>
            <p:cNvSpPr/>
            <p:nvPr/>
          </p:nvSpPr>
          <p:spPr>
            <a:xfrm>
              <a:off x="5090063" y="2248709"/>
              <a:ext cx="2194560" cy="2194560"/>
            </a:xfrm>
            <a:prstGeom prst="ellipse">
              <a:avLst/>
            </a:prstGeom>
            <a:noFill/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320131" y="3419448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6197285" y="2372977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052731" y="1891225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114282" y="4692630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554335" y="467196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549343" y="1504958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806154" y="2471383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484122" y="467628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6732431" y="3912633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7254001" y="2372977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657082" y="448200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771797" y="4407920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995742" y="1891225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6103319" y="3275705"/>
              <a:ext cx="129889" cy="12801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5829303" y="2340924"/>
              <a:ext cx="324662" cy="9347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triangle" w="lg" len="lg"/>
              <a:tailEnd type="triangle" w="lg" len="lg"/>
            </a:ln>
            <a:effectLst/>
            <a:extLst/>
          </p:spPr>
        </p:cxnSp>
        <p:sp>
          <p:nvSpPr>
            <p:cNvPr id="41" name="Rectangle 40"/>
            <p:cNvSpPr/>
            <p:nvPr/>
          </p:nvSpPr>
          <p:spPr>
            <a:xfrm rot="4179712">
              <a:off x="5721536" y="2638290"/>
              <a:ext cx="3642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t</a:t>
              </a:r>
              <a:endParaRPr lang="en-US" sz="2400" dirty="0">
                <a:cs typeface="Calibri"/>
              </a:endParaRPr>
            </a:p>
          </p:txBody>
        </p:sp>
      </p:grp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5483070" y="5198771"/>
            <a:ext cx="3313301" cy="81961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3600" b="1" dirty="0" smtClean="0">
                <a:latin typeface="Arial"/>
                <a:cs typeface="Arial"/>
              </a:rPr>
              <a:t>Questions?</a:t>
            </a:r>
            <a:endParaRPr lang="en-US" sz="3600" b="1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024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Physical Unclonable Functions (PUFs)</a:t>
            </a:r>
            <a:br>
              <a:rPr lang="en-US" dirty="0" smtClean="0"/>
            </a:br>
            <a:r>
              <a:rPr lang="en-US" sz="3100" dirty="0" smtClean="0"/>
              <a:t>[PappuRechtTaylorGershenfeld02]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41" y="1143000"/>
            <a:ext cx="8606591" cy="5126789"/>
          </a:xfrm>
        </p:spPr>
        <p:txBody>
          <a:bodyPr>
            <a:normAutofit/>
          </a:bodyPr>
          <a:lstStyle/>
          <a:p>
            <a:r>
              <a:rPr lang="en-US" dirty="0" smtClean="0"/>
              <a:t>Hardware that implements random function</a:t>
            </a:r>
          </a:p>
          <a:p>
            <a:endParaRPr lang="en-US" dirty="0" smtClean="0"/>
          </a:p>
          <a:p>
            <a:r>
              <a:rPr lang="en-US" dirty="0" smtClean="0"/>
              <a:t>Impossible to copy precisely</a:t>
            </a:r>
          </a:p>
          <a:p>
            <a:endParaRPr lang="en-US" dirty="0" smtClean="0"/>
          </a:p>
          <a:p>
            <a:r>
              <a:rPr lang="en-US" dirty="0" smtClean="0"/>
              <a:t>Large challenge/response space</a:t>
            </a:r>
          </a:p>
          <a:p>
            <a:pPr lvl="1"/>
            <a:r>
              <a:rPr lang="en-US" dirty="0" smtClean="0"/>
              <a:t>On fixed challenge, responses close together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52175" y="4883484"/>
            <a:ext cx="7047067" cy="1479884"/>
            <a:chOff x="1052175" y="4883484"/>
            <a:chExt cx="7047067" cy="1479884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3770" t="50000" r="3369" b="22278"/>
            <a:stretch>
              <a:fillRect/>
            </a:stretch>
          </p:blipFill>
          <p:spPr bwMode="auto">
            <a:xfrm>
              <a:off x="1052175" y="4883484"/>
              <a:ext cx="7047067" cy="147988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6" name="Right Arrow 5"/>
            <p:cNvSpPr/>
            <p:nvPr/>
          </p:nvSpPr>
          <p:spPr>
            <a:xfrm>
              <a:off x="3186437" y="5159803"/>
              <a:ext cx="1054585" cy="77113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interference</a:t>
              </a:r>
              <a:endParaRPr lang="en-US" sz="1050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5561405" y="5159803"/>
              <a:ext cx="1054585" cy="77113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Gabor Hash</a:t>
              </a:r>
              <a:endParaRPr lang="en-US" sz="105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74855" y="5341245"/>
              <a:ext cx="67789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3657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Strong Authentication through Key Derivation</a:t>
            </a:r>
          </a:p>
          <a:p>
            <a:r>
              <a:rPr lang="en-US" dirty="0"/>
              <a:t>Key Derivation from </a:t>
            </a:r>
            <a:r>
              <a:rPr lang="en-US" dirty="0" smtClean="0"/>
              <a:t>Biometrics</a:t>
            </a:r>
            <a:endParaRPr lang="en-US" dirty="0"/>
          </a:p>
          <a:p>
            <a:r>
              <a:rPr lang="en-US" dirty="0"/>
              <a:t>Limitations of Traditional Approaches/Lessons</a:t>
            </a:r>
          </a:p>
          <a:p>
            <a:r>
              <a:rPr lang="en-US" dirty="0"/>
              <a:t>New Constructions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6661" y="2237153"/>
            <a:ext cx="801077" cy="4700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33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Content Placeholder 1"/>
          <p:cNvSpPr txBox="1">
            <a:spLocks/>
          </p:cNvSpPr>
          <p:nvPr/>
        </p:nvSpPr>
        <p:spPr>
          <a:xfrm>
            <a:off x="16932" y="212007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 must store enough information to recover 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r>
              <a:rPr lang="en-US" sz="2800" dirty="0" smtClean="0">
                <a:cs typeface="Calibri"/>
              </a:rPr>
              <a:t>How much information is that? </a:t>
            </a:r>
          </a:p>
          <a:p>
            <a:endParaRPr lang="en-US" sz="2800" dirty="0" smtClean="0">
              <a:cs typeface="Calibri"/>
            </a:endParaRPr>
          </a:p>
          <a:p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Problem with Secure Sketches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7" name="Elbow Connector 36"/>
          <p:cNvCxnSpPr>
            <a:endCxn id="54" idx="2"/>
          </p:cNvCxnSpPr>
          <p:nvPr/>
        </p:nvCxnSpPr>
        <p:spPr>
          <a:xfrm rot="10800000" flipH="1" flipV="1">
            <a:off x="1492901" y="5118137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048280" y="5270536"/>
            <a:ext cx="1018094" cy="734722"/>
            <a:chOff x="7008234" y="2074428"/>
            <a:chExt cx="391556" cy="749241"/>
          </a:xfrm>
        </p:grpSpPr>
        <p:sp>
          <p:nvSpPr>
            <p:cNvPr id="54" name="Trapezoid 53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892243" y="5496221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sp>
        <p:nvSpPr>
          <p:cNvPr id="50" name="Rectangle 49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grpSp>
        <p:nvGrpSpPr>
          <p:cNvPr id="75" name="Group 74"/>
          <p:cNvGrpSpPr/>
          <p:nvPr/>
        </p:nvGrpSpPr>
        <p:grpSpPr>
          <a:xfrm>
            <a:off x="4052998" y="3733039"/>
            <a:ext cx="499449" cy="523220"/>
            <a:chOff x="4333176" y="615512"/>
            <a:chExt cx="499449" cy="523220"/>
          </a:xfrm>
        </p:grpSpPr>
        <p:sp>
          <p:nvSpPr>
            <p:cNvPr id="79" name="Rectangle 78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390611" y="615512"/>
              <a:ext cx="442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890537" y="4812969"/>
            <a:ext cx="514191" cy="523220"/>
            <a:chOff x="6391214" y="2384012"/>
            <a:chExt cx="514191" cy="523220"/>
          </a:xfrm>
        </p:grpSpPr>
        <p:sp>
          <p:nvSpPr>
            <p:cNvPr id="86" name="Rectangle 85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461311" y="2384012"/>
              <a:ext cx="44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154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960732" y="4843962"/>
            <a:ext cx="588739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906798" y="51055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Content Placeholder 1"/>
          <p:cNvSpPr txBox="1">
            <a:spLocks/>
          </p:cNvSpPr>
          <p:nvPr/>
        </p:nvSpPr>
        <p:spPr>
          <a:xfrm>
            <a:off x="16932" y="212007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 must store enough information to recover 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r>
              <a:rPr lang="en-US" sz="2800" dirty="0" smtClean="0">
                <a:cs typeface="Calibri"/>
              </a:rPr>
              <a:t>How much information is that? 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If all </a:t>
            </a:r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 knows about source is entropy, </a:t>
            </a:r>
            <a:b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cs typeface="Calibri"/>
              </a:rPr>
              <a:t> can be anywhere within distance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Calibri"/>
              </a:rPr>
              <a:t>, so </a:t>
            </a:r>
            <a:r>
              <a:rPr lang="en-US" sz="2800" dirty="0" smtClean="0">
                <a:latin typeface="Times New Roman"/>
                <a:cs typeface="Times New Roman"/>
              </a:rPr>
              <a:t>log |</a:t>
            </a:r>
            <a:r>
              <a:rPr lang="en-US" sz="28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| &gt;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Calibri"/>
              </a:rPr>
              <a:t> bits</a:t>
            </a:r>
          </a:p>
          <a:p>
            <a:r>
              <a:rPr lang="en-US" sz="2800" dirty="0" smtClean="0">
                <a:cs typeface="Calibri"/>
              </a:rPr>
              <a:t>Current approaches provide no security if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 &gt; </a:t>
            </a:r>
            <a:r>
              <a:rPr lang="en-US" sz="2800" i="1" dirty="0" smtClean="0">
                <a:latin typeface="Times New Roman"/>
                <a:cs typeface="Times New Roman"/>
              </a:rPr>
              <a:t>k</a:t>
            </a:r>
            <a:br>
              <a:rPr lang="en-US" sz="2800" i="1" dirty="0" smtClean="0">
                <a:latin typeface="Times New Roman"/>
                <a:cs typeface="Times New Roman"/>
              </a:rPr>
            </a:br>
            <a:endParaRPr lang="en-US" sz="2800" dirty="0" smtClean="0">
              <a:cs typeface="Calibri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Problem with Secure Sketches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639233" y="5092769"/>
            <a:ext cx="431009" cy="1172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59" name="Rectangle 58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-218439" y="5005610"/>
            <a:ext cx="2561592" cy="2571719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60723" y="5283198"/>
            <a:ext cx="515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01601" y="3967234"/>
            <a:ext cx="3273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cs typeface="Times New Roman"/>
              </a:rPr>
              <a:t>stores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Times New Roman"/>
              </a:rPr>
              <a:t> bits about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sp>
        <p:nvSpPr>
          <p:cNvPr id="38" name="Freeform 37"/>
          <p:cNvSpPr/>
          <p:nvPr/>
        </p:nvSpPr>
        <p:spPr>
          <a:xfrm>
            <a:off x="4073930" y="4455944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29497" y="3967234"/>
            <a:ext cx="3621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cs typeface="Times New Roman"/>
              </a:rPr>
              <a:t>has </a:t>
            </a:r>
            <a:r>
              <a:rPr lang="en-US" sz="2800" i="1" dirty="0" smtClean="0">
                <a:latin typeface="Times New Roman"/>
                <a:cs typeface="Times New Roman"/>
              </a:rPr>
              <a:t>k</a:t>
            </a:r>
            <a:r>
              <a:rPr lang="en-US" sz="2800" dirty="0" smtClean="0">
                <a:latin typeface="Times New Roman"/>
                <a:cs typeface="Times New Roman"/>
              </a:rPr>
              <a:t> 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cs typeface="Times New Roman"/>
              </a:rPr>
              <a:t>bits of entropy</a:t>
            </a:r>
            <a:endParaRPr lang="en-US" sz="2800" dirty="0"/>
          </a:p>
        </p:txBody>
      </p:sp>
      <p:sp>
        <p:nvSpPr>
          <p:cNvPr id="40" name="Freeform 39"/>
          <p:cNvSpPr/>
          <p:nvPr/>
        </p:nvSpPr>
        <p:spPr>
          <a:xfrm>
            <a:off x="5883624" y="4466594"/>
            <a:ext cx="372533" cy="963486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7890537" y="4812969"/>
            <a:ext cx="514191" cy="523220"/>
            <a:chOff x="6391214" y="2384012"/>
            <a:chExt cx="514191" cy="523220"/>
          </a:xfrm>
        </p:grpSpPr>
        <p:sp>
          <p:nvSpPr>
            <p:cNvPr id="44" name="Rectangle 43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61311" y="2384012"/>
              <a:ext cx="44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8411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53" grpId="0" animBg="1"/>
      <p:bldP spid="55" grpId="0" build="p"/>
      <p:bldP spid="59" grpId="0"/>
      <p:bldP spid="67" grpId="0" animBg="1"/>
      <p:bldP spid="2" grpId="0"/>
      <p:bldP spid="37" grpId="0"/>
      <p:bldP spid="38" grpId="1" animBg="1"/>
      <p:bldP spid="39" grpId="0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Physical Processes</a:t>
            </a:r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7" y="3375172"/>
            <a:ext cx="2419408" cy="106654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713867" y="3918857"/>
            <a:ext cx="799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32" y="3375172"/>
            <a:ext cx="1354667" cy="1354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0810" t="11493" r="15055" b="2758"/>
          <a:stretch/>
        </p:blipFill>
        <p:spPr>
          <a:xfrm>
            <a:off x="6832598" y="1769533"/>
            <a:ext cx="1354667" cy="120281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863498" y="1417638"/>
            <a:ext cx="64753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Times New Roman"/>
                <a:cs typeface="Times New Roman"/>
              </a:rPr>
              <a:t>w</a:t>
            </a:r>
            <a:r>
              <a:rPr lang="en-US" sz="3200" baseline="-25000" dirty="0">
                <a:latin typeface="Times New Roman"/>
                <a:cs typeface="Times New Roman"/>
              </a:rPr>
              <a:t>0</a:t>
            </a:r>
            <a:endParaRPr lang="en-US" sz="32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304667" y="2820031"/>
            <a:ext cx="1350133" cy="8179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-400" r="30920"/>
          <a:stretch/>
        </p:blipFill>
        <p:spPr>
          <a:xfrm>
            <a:off x="6041552" y="3272364"/>
            <a:ext cx="981397" cy="1447800"/>
          </a:xfrm>
          <a:prstGeom prst="rect">
            <a:avLst/>
          </a:prstGeom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5" name="TextBox 14"/>
          <p:cNvSpPr txBox="1"/>
          <p:nvPr/>
        </p:nvSpPr>
        <p:spPr>
          <a:xfrm>
            <a:off x="1791495" y="1708653"/>
            <a:ext cx="31872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dirty="0" smtClean="0"/>
              <a:t> – create a new biometric, </a:t>
            </a:r>
            <a:br>
              <a:rPr lang="en-US" sz="2000" dirty="0" smtClean="0"/>
            </a:br>
            <a:r>
              <a:rPr lang="en-US" sz="2000" dirty="0" smtClean="0"/>
              <a:t>take initial reading</a:t>
            </a:r>
            <a:endParaRPr lang="en-US" sz="2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20810" t="11493" r="15055" b="2758"/>
          <a:stretch/>
        </p:blipFill>
        <p:spPr>
          <a:xfrm>
            <a:off x="6832598" y="5139266"/>
            <a:ext cx="1354667" cy="120281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5304667" y="4123267"/>
            <a:ext cx="1350133" cy="1464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91495" y="5234057"/>
            <a:ext cx="3084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/>
              <a:t> – take new reading from </a:t>
            </a:r>
            <a:br>
              <a:rPr lang="en-US" sz="2000" dirty="0" smtClean="0"/>
            </a:br>
            <a:r>
              <a:rPr lang="en-US" sz="2000" dirty="0" smtClean="0"/>
              <a:t>a fixed person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8041298" y="4922838"/>
            <a:ext cx="64753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w</a:t>
            </a:r>
            <a:r>
              <a:rPr lang="en-US" sz="3200" baseline="-25000" dirty="0" smtClean="0">
                <a:latin typeface="Times New Roman"/>
                <a:cs typeface="Times New Roman"/>
              </a:rPr>
              <a:t>1</a:t>
            </a:r>
            <a:endParaRPr lang="en-US" sz="3200" dirty="0"/>
          </a:p>
        </p:txBody>
      </p:sp>
      <p:sp>
        <p:nvSpPr>
          <p:cNvPr id="23" name="Rectangle 36"/>
          <p:cNvSpPr>
            <a:spLocks noChangeArrowheads="1"/>
          </p:cNvSpPr>
          <p:nvPr/>
        </p:nvSpPr>
        <p:spPr bwMode="auto">
          <a:xfrm>
            <a:off x="44728" y="6032052"/>
            <a:ext cx="6787870" cy="773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/>
              <a:t>Two readings may not be subject to same noise.  </a:t>
            </a:r>
            <a:br>
              <a:rPr lang="en-US" sz="2400" b="1" dirty="0" smtClean="0"/>
            </a:br>
            <a:r>
              <a:rPr lang="en-US" sz="2400" b="1" dirty="0" smtClean="0"/>
              <a:t>Often less error in original reading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24" name="Right Arrow 23"/>
          <p:cNvSpPr/>
          <p:nvPr/>
        </p:nvSpPr>
        <p:spPr>
          <a:xfrm rot="2645134">
            <a:off x="5242669" y="2648884"/>
            <a:ext cx="798884" cy="32346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6566478">
            <a:off x="2687499" y="3045649"/>
            <a:ext cx="1067914" cy="4041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8617202">
            <a:off x="4888605" y="4750589"/>
            <a:ext cx="726667" cy="320561"/>
          </a:xfrm>
          <a:prstGeom prst="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36"/>
          <p:cNvSpPr>
            <a:spLocks noChangeArrowheads="1"/>
          </p:cNvSpPr>
          <p:nvPr/>
        </p:nvSpPr>
        <p:spPr bwMode="auto">
          <a:xfrm>
            <a:off x="44728" y="1769533"/>
            <a:ext cx="1734418" cy="54699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/>
              <a:t>Uncertainty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28" name="Rectangle 36"/>
          <p:cNvSpPr>
            <a:spLocks noChangeArrowheads="1"/>
          </p:cNvSpPr>
          <p:nvPr/>
        </p:nvSpPr>
        <p:spPr bwMode="auto">
          <a:xfrm>
            <a:off x="44728" y="5291667"/>
            <a:ext cx="1734418" cy="54699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/>
              <a:t>Errors</a:t>
            </a: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630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0" grpId="0" animBg="1"/>
      <p:bldP spid="2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960732" y="4843962"/>
            <a:ext cx="588739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906798" y="51055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Content Placeholder 1"/>
          <p:cNvSpPr txBox="1">
            <a:spLocks/>
          </p:cNvSpPr>
          <p:nvPr/>
        </p:nvSpPr>
        <p:spPr>
          <a:xfrm>
            <a:off x="16932" y="212007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Fuzzy extractors and secure sketches have upper bounds </a:t>
            </a:r>
            <a:br>
              <a:rPr lang="en-US" sz="2800" dirty="0" smtClean="0">
                <a:latin typeface="Calibri"/>
                <a:cs typeface="Calibri"/>
              </a:rPr>
            </a:br>
            <a:r>
              <a:rPr lang="en-US" sz="2800" dirty="0" smtClean="0">
                <a:latin typeface="Calibri"/>
                <a:cs typeface="Calibri"/>
              </a:rPr>
              <a:t>on key length based on error tolerance</a:t>
            </a:r>
          </a:p>
          <a:p>
            <a:r>
              <a:rPr lang="en-US" sz="2800" dirty="0" smtClean="0">
                <a:latin typeface="Calibri"/>
                <a:cs typeface="Calibri"/>
              </a:rPr>
              <a:t>Secure sketches subject to stronger bounds</a:t>
            </a:r>
          </a:p>
          <a:p>
            <a:r>
              <a:rPr lang="en-US" sz="2800" u="sng" dirty="0" err="1" smtClean="0">
                <a:latin typeface="Calibri"/>
                <a:cs typeface="Calibri"/>
              </a:rPr>
              <a:t>Thm</a:t>
            </a:r>
            <a:r>
              <a:rPr lang="en-US" sz="2800" u="sng" dirty="0" smtClean="0">
                <a:latin typeface="Calibri"/>
                <a:cs typeface="Calibri"/>
              </a:rPr>
              <a:t> [FMR13]</a:t>
            </a:r>
            <a:r>
              <a:rPr lang="en-US" sz="2800" dirty="0" smtClean="0">
                <a:latin typeface="Calibri"/>
                <a:cs typeface="Calibri"/>
              </a:rPr>
              <a:t>:</a:t>
            </a:r>
            <a:br>
              <a:rPr lang="en-US" sz="2800" dirty="0" smtClean="0">
                <a:latin typeface="Calibri"/>
                <a:cs typeface="Calibri"/>
              </a:rPr>
            </a:br>
            <a:r>
              <a:rPr lang="en-US" sz="2800" dirty="0" smtClean="0">
                <a:latin typeface="Calibri"/>
                <a:cs typeface="Calibri"/>
              </a:rPr>
              <a:t>Secure sketches with computational security limited:</a:t>
            </a: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Problem with Secure Sketches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639233" y="5092769"/>
            <a:ext cx="431009" cy="1172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59" name="Rectangle 58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-218439" y="5005610"/>
            <a:ext cx="2561592" cy="2571719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60723" y="5283198"/>
            <a:ext cx="515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01601" y="3967234"/>
            <a:ext cx="3273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cs typeface="Times New Roman"/>
              </a:rPr>
              <a:t>stores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Times New Roman"/>
              </a:rPr>
              <a:t> bits about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sp>
        <p:nvSpPr>
          <p:cNvPr id="38" name="Freeform 37"/>
          <p:cNvSpPr/>
          <p:nvPr/>
        </p:nvSpPr>
        <p:spPr>
          <a:xfrm>
            <a:off x="4073930" y="4455944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29497" y="3967234"/>
            <a:ext cx="3621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cs typeface="Times New Roman"/>
              </a:rPr>
              <a:t>has </a:t>
            </a:r>
            <a:r>
              <a:rPr lang="en-US" sz="2800" i="1" dirty="0" smtClean="0">
                <a:latin typeface="Times New Roman"/>
                <a:cs typeface="Times New Roman"/>
              </a:rPr>
              <a:t>k</a:t>
            </a:r>
            <a:r>
              <a:rPr lang="en-US" sz="2800" dirty="0" smtClean="0">
                <a:latin typeface="Times New Roman"/>
                <a:cs typeface="Times New Roman"/>
              </a:rPr>
              <a:t> 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cs typeface="Times New Roman"/>
              </a:rPr>
              <a:t>bits of entropy</a:t>
            </a:r>
            <a:endParaRPr lang="en-US" sz="2800" dirty="0"/>
          </a:p>
        </p:txBody>
      </p:sp>
      <p:sp>
        <p:nvSpPr>
          <p:cNvPr id="40" name="Freeform 39"/>
          <p:cNvSpPr/>
          <p:nvPr/>
        </p:nvSpPr>
        <p:spPr>
          <a:xfrm>
            <a:off x="5883624" y="4466594"/>
            <a:ext cx="372533" cy="963486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7890537" y="4812969"/>
            <a:ext cx="514191" cy="523220"/>
            <a:chOff x="6391214" y="2384012"/>
            <a:chExt cx="514191" cy="523220"/>
          </a:xfrm>
        </p:grpSpPr>
        <p:sp>
          <p:nvSpPr>
            <p:cNvPr id="44" name="Rectangle 43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61311" y="2384012"/>
              <a:ext cx="44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46" name="Rectangle 36"/>
          <p:cNvSpPr>
            <a:spLocks noChangeArrowheads="1"/>
          </p:cNvSpPr>
          <p:nvPr/>
        </p:nvSpPr>
        <p:spPr bwMode="auto">
          <a:xfrm>
            <a:off x="415466" y="3136900"/>
            <a:ext cx="7826834" cy="83033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b="1" dirty="0" smtClean="0"/>
              <a:t>Can build sketches with info-theoretic security from sketches that provide computational security</a:t>
            </a:r>
          </a:p>
        </p:txBody>
      </p:sp>
    </p:spTree>
    <p:extLst>
      <p:ext uri="{BB962C8B-B14F-4D97-AF65-F5344CB8AC3E}">
        <p14:creationId xmlns:p14="http://schemas.microsoft.com/office/powerpoint/2010/main" val="2904126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1" build="p"/>
      <p:bldP spid="4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Stop using secure sketches</a:t>
            </a:r>
          </a:p>
          <a:p>
            <a:pPr lvl="1"/>
            <a:r>
              <a:rPr lang="en-US" dirty="0" smtClean="0"/>
              <a:t>Subject to strong bounds</a:t>
            </a:r>
          </a:p>
          <a:p>
            <a:pPr lvl="1"/>
            <a:r>
              <a:rPr lang="en-US" dirty="0" smtClean="0"/>
              <a:t>Bounds apply with computational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13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080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Key Derivation from Noisy Sources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77" y="1001693"/>
            <a:ext cx="5170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Interactive Protocols</a:t>
            </a:r>
            <a:br>
              <a:rPr lang="en-US" sz="3200" dirty="0" smtClean="0"/>
            </a:br>
            <a:r>
              <a:rPr lang="en-US" sz="1600" dirty="0"/>
              <a:t>[Wyner75] … </a:t>
            </a:r>
            <a:r>
              <a:rPr lang="en-US" sz="1600" dirty="0">
                <a:solidFill>
                  <a:prstClr val="black"/>
                </a:solidFill>
              </a:rPr>
              <a:t>[</a:t>
            </a:r>
            <a:r>
              <a:rPr lang="en-US" sz="1600" dirty="0" smtClean="0">
                <a:solidFill>
                  <a:prstClr val="black"/>
                </a:solidFill>
              </a:rPr>
              <a:t>BennettBrassardRobert85,88] </a:t>
            </a:r>
            <a:r>
              <a:rPr lang="en-US" sz="1600" dirty="0">
                <a:solidFill>
                  <a:prstClr val="black"/>
                </a:solidFill>
              </a:rPr>
              <a:t>…lots of work… </a:t>
            </a:r>
            <a:endParaRPr lang="en-US" sz="3200" dirty="0"/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" y="2054371"/>
            <a:ext cx="1354667" cy="13546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2467" y="3517372"/>
            <a:ext cx="64753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w</a:t>
            </a:r>
            <a:r>
              <a:rPr lang="en-US" sz="3200" baseline="-25000" dirty="0" smtClean="0">
                <a:latin typeface="Times New Roman"/>
                <a:cs typeface="Times New Roman"/>
              </a:rPr>
              <a:t>1</a:t>
            </a:r>
            <a:endParaRPr lang="en-US" sz="3200" dirty="0"/>
          </a:p>
        </p:txBody>
      </p:sp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18" y="2054371"/>
            <a:ext cx="2145531" cy="14096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3411493"/>
            <a:ext cx="64753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w</a:t>
            </a:r>
            <a:r>
              <a:rPr lang="en-US" sz="3200" baseline="-25000" dirty="0" smtClean="0">
                <a:latin typeface="Times New Roman"/>
                <a:cs typeface="Times New Roman"/>
              </a:rPr>
              <a:t>0</a:t>
            </a:r>
            <a:endParaRPr lang="en-US" sz="32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363133" y="3657600"/>
            <a:ext cx="1676400" cy="8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363133" y="3843868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63133" y="3996268"/>
            <a:ext cx="16764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4200" y="4275667"/>
            <a:ext cx="0" cy="821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10000" y="4284134"/>
            <a:ext cx="0" cy="821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467" y="5191667"/>
            <a:ext cx="3790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Parties agree on cryptographic key</a:t>
            </a:r>
            <a:endParaRPr lang="en-US" sz="2000" dirty="0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5012267" y="2872519"/>
            <a:ext cx="3674533" cy="107303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/>
              <a:t>Problem: User must store initial reading </a:t>
            </a:r>
            <a:r>
              <a:rPr lang="en-US" sz="2400" b="1" i="1" dirty="0" smtClean="0">
                <a:latin typeface="Times New Roman"/>
                <a:cs typeface="Times New Roman"/>
              </a:rPr>
              <a:t>w</a:t>
            </a:r>
            <a:r>
              <a:rPr lang="en-US" sz="24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b="1" baseline="-25000" dirty="0" smtClean="0"/>
              <a:t> </a:t>
            </a:r>
            <a:r>
              <a:rPr lang="en-US" sz="2400" b="1" dirty="0" smtClean="0"/>
              <a:t>at server</a:t>
            </a:r>
            <a:endParaRPr lang="en-US" sz="2400" i="1" dirty="0" smtClean="0">
              <a:latin typeface="Times New Roman"/>
              <a:cs typeface="Times New Roman"/>
            </a:endParaRPr>
          </a:p>
        </p:txBody>
      </p: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5012267" y="4362652"/>
            <a:ext cx="3674533" cy="107303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/>
              <a:t>Want approach where </a:t>
            </a:r>
            <a:br>
              <a:rPr lang="en-US" sz="2400" b="1" dirty="0" smtClean="0"/>
            </a:br>
            <a:r>
              <a:rPr lang="en-US" sz="2400" b="1" i="1" dirty="0" smtClean="0">
                <a:latin typeface="Times New Roman"/>
                <a:cs typeface="Times New Roman"/>
              </a:rPr>
              <a:t>w</a:t>
            </a:r>
            <a:r>
              <a:rPr lang="en-US" sz="24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b="1" baseline="-25000" dirty="0" smtClean="0"/>
              <a:t> </a:t>
            </a:r>
            <a:r>
              <a:rPr lang="en-US" sz="2400" b="1" dirty="0" smtClean="0"/>
              <a:t>is not stored!</a:t>
            </a:r>
            <a:endParaRPr lang="en-US" sz="2400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1550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9723 0 " pathEditMode="relative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10" grpId="0"/>
      <p:bldP spid="10" grpId="1"/>
      <p:bldP spid="23" grpId="0"/>
      <p:bldP spid="24" grpId="0" build="p" animBg="1"/>
      <p:bldP spid="2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Fuzzy Extractors: Functionality</a:t>
            </a:r>
            <a:br>
              <a:rPr lang="en-US" dirty="0" smtClean="0"/>
            </a:br>
            <a:r>
              <a:rPr lang="en-US" sz="2000" dirty="0" smtClean="0"/>
              <a:t> [JuelsWattenberg99], …, </a:t>
            </a:r>
            <a:r>
              <a:rPr lang="en-US" sz="2000" dirty="0" smtClean="0">
                <a:solidFill>
                  <a:prstClr val="black"/>
                </a:solidFill>
                <a:ea typeface="+mn-ea"/>
                <a:cs typeface="+mn-cs"/>
              </a:rPr>
              <a:t>[</a:t>
            </a:r>
            <a:r>
              <a:rPr lang="en-US" sz="2000" dirty="0">
                <a:solidFill>
                  <a:prstClr val="black"/>
                </a:solidFill>
                <a:ea typeface="+mn-ea"/>
                <a:cs typeface="+mn-cs"/>
              </a:rPr>
              <a:t>DodisOstrovskyReyzinSmith04] … </a:t>
            </a:r>
            <a:endParaRPr lang="en-US" sz="2000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786641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cs typeface="Calibri"/>
              </a:rPr>
              <a:t>Enrollment algorithm </a:t>
            </a:r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Calibri"/>
              </a:rPr>
              <a:t>: 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	Take a measurement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Calibri"/>
              </a:rPr>
              <a:t>from the source. 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	Use it to “lock up” random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Calibri"/>
              </a:rPr>
              <a:t> in a </a:t>
            </a:r>
            <a:r>
              <a:rPr lang="en-US" sz="2800" dirty="0" err="1" smtClean="0">
                <a:cs typeface="Calibri"/>
              </a:rPr>
              <a:t>nonsecret</a:t>
            </a:r>
            <a:r>
              <a:rPr lang="en-US" sz="2800" dirty="0" smtClean="0">
                <a:cs typeface="Calibri"/>
              </a:rPr>
              <a:t> value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.</a:t>
            </a:r>
          </a:p>
          <a:p>
            <a:r>
              <a:rPr lang="en-US" sz="2800" dirty="0" smtClean="0">
                <a:cs typeface="Calibri"/>
              </a:rPr>
              <a:t>Subsequent algorithm </a:t>
            </a:r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give same </a:t>
            </a:r>
            <a:r>
              <a:rPr lang="en-US" sz="2800" dirty="0" smtClean="0">
                <a:latin typeface="Calibri"/>
                <a:cs typeface="Calibri"/>
              </a:rPr>
              <a:t>output if </a:t>
            </a:r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) 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Security: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cs typeface="Calibri"/>
              </a:rPr>
              <a:t>looks uniform even given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,</a:t>
            </a:r>
            <a:r>
              <a:rPr lang="en-US" sz="2800" dirty="0">
                <a:latin typeface="Times New Roman"/>
                <a:cs typeface="Times New Roman"/>
              </a:rPr>
              <a:t/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 smtClean="0">
                <a:latin typeface="Times New Roman"/>
                <a:cs typeface="Times New Roman"/>
              </a:rPr>
              <a:t>w</a:t>
            </a:r>
            <a:r>
              <a:rPr lang="en-US" sz="2800" dirty="0" smtClean="0">
                <a:cs typeface="Calibri"/>
              </a:rPr>
              <a:t>hen the source is good enough</a:t>
            </a:r>
          </a:p>
          <a:p>
            <a:endParaRPr lang="en-US" sz="2800" dirty="0" smtClean="0">
              <a:cs typeface="Calibri"/>
            </a:endParaRPr>
          </a:p>
          <a:p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cxnSp>
        <p:nvCxnSpPr>
          <p:cNvPr id="45" name="Straight Arrow Connector 44"/>
          <p:cNvCxnSpPr>
            <a:stCxn id="43" idx="1"/>
            <a:endCxn id="33" idx="5"/>
          </p:cNvCxnSpPr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11" name="Rectangle 10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47" name="Trapezoid 46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50" name="Trapezoid 49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7" name="Rectangle 36"/>
          <p:cNvSpPr>
            <a:spLocks noChangeArrowheads="1"/>
          </p:cNvSpPr>
          <p:nvPr/>
        </p:nvSpPr>
        <p:spPr bwMode="auto">
          <a:xfrm>
            <a:off x="5393266" y="3234268"/>
            <a:ext cx="3674533" cy="107303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/>
              <a:t>Traditionally, security def. is information theoretic</a:t>
            </a:r>
            <a:endParaRPr lang="en-US" sz="2400" i="1" dirty="0" smtClean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052998" y="3733039"/>
            <a:ext cx="499449" cy="523220"/>
            <a:chOff x="4333176" y="615512"/>
            <a:chExt cx="499449" cy="523220"/>
          </a:xfrm>
        </p:grpSpPr>
        <p:sp>
          <p:nvSpPr>
            <p:cNvPr id="30" name="Rectangle 29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90611" y="615512"/>
              <a:ext cx="442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890537" y="4812969"/>
            <a:ext cx="514191" cy="523220"/>
            <a:chOff x="6391214" y="2384012"/>
            <a:chExt cx="514191" cy="523220"/>
          </a:xfrm>
        </p:grpSpPr>
        <p:sp>
          <p:nvSpPr>
            <p:cNvPr id="34" name="Rectangle 33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61311" y="2384012"/>
              <a:ext cx="44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09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  <p:bldP spid="68" grpId="0" uiExpand="1"/>
      <p:bldP spid="83" grpId="0" uiExpand="1"/>
      <p:bldP spid="41" grpId="0" uiExpand="1" animBg="1"/>
      <p:bldP spid="33" grpId="0" animBg="1"/>
      <p:bldP spid="43" grpId="0" animBg="1"/>
      <p:bldP spid="44" grpId="1"/>
      <p:bldP spid="11" grpId="0"/>
      <p:bldP spid="27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493861" y="-168088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Fuzzy Extractors: Goals</a:t>
            </a:r>
            <a:endParaRPr lang="en-US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89569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>
                <a:cs typeface="Calibri"/>
              </a:rPr>
              <a:t>Goal 1: handle as many sources as possible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(typically, any source in which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>
                <a:cs typeface="Calibri"/>
              </a:rPr>
              <a:t>is</a:t>
            </a:r>
            <a:r>
              <a:rPr lang="en-US" sz="2800" baseline="-25000" dirty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2</a:t>
            </a:r>
            <a:r>
              <a:rPr lang="en-US" sz="28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800" dirty="0">
                <a:latin typeface="Calibri"/>
                <a:cs typeface="Calibri"/>
              </a:rPr>
              <a:t>-</a:t>
            </a:r>
            <a:r>
              <a:rPr lang="en-US" sz="2800" dirty="0" smtClean="0">
                <a:cs typeface="Calibri"/>
              </a:rPr>
              <a:t>hard </a:t>
            </a:r>
            <a:r>
              <a:rPr lang="en-US" sz="2800" dirty="0">
                <a:cs typeface="Calibri"/>
              </a:rPr>
              <a:t>to </a:t>
            </a:r>
            <a:r>
              <a:rPr lang="en-US" sz="2800" dirty="0" smtClean="0">
                <a:cs typeface="Calibri"/>
              </a:rPr>
              <a:t>guess)</a:t>
            </a:r>
          </a:p>
          <a:p>
            <a:pPr>
              <a:spcBef>
                <a:spcPts val="0"/>
              </a:spcBef>
            </a:pPr>
            <a:r>
              <a:rPr lang="en-US" sz="2800" dirty="0" smtClean="0">
                <a:cs typeface="Calibri"/>
              </a:rPr>
              <a:t>Goal 2: handle as much error as possible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(typically, any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Calibri"/>
              </a:rPr>
              <a:t>within distance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Calibri"/>
              </a:rPr>
              <a:t>)</a:t>
            </a:r>
          </a:p>
          <a:p>
            <a:r>
              <a:rPr lang="en-US" sz="2800" dirty="0" smtClean="0">
                <a:cs typeface="Calibri"/>
              </a:rPr>
              <a:t>Most previous approaches are analyzed in terms of </a:t>
            </a:r>
            <a:r>
              <a:rPr lang="en-US" sz="28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cs typeface="Calibri"/>
              </a:rPr>
              <a:t> and </a:t>
            </a:r>
            <a:r>
              <a:rPr lang="en-US" sz="28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Calibri"/>
                <a:cs typeface="Calibri"/>
              </a:rPr>
              <a:t>Traditional approaches do not support sources with </a:t>
            </a:r>
            <a:r>
              <a:rPr lang="en-US" sz="2800" i="1" dirty="0">
                <a:latin typeface="Times New Roman"/>
                <a:cs typeface="Times New Roman"/>
              </a:rPr>
              <a:t>t </a:t>
            </a:r>
            <a:r>
              <a:rPr lang="en-US" sz="2800" dirty="0">
                <a:latin typeface="Times New Roman"/>
                <a:cs typeface="Times New Roman"/>
              </a:rPr>
              <a:t>&gt;</a:t>
            </a:r>
            <a:r>
              <a:rPr lang="en-US" sz="2800" i="1" dirty="0">
                <a:latin typeface="Times New Roman"/>
                <a:cs typeface="Times New Roman"/>
              </a:rPr>
              <a:t> k </a:t>
            </a:r>
            <a:endParaRPr lang="en-US" sz="2800" i="1" dirty="0" smtClean="0">
              <a:latin typeface="Times New Roman"/>
              <a:cs typeface="Times New Roman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The iris has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  <a:r>
              <a:rPr lang="en-US" sz="2800" i="1" dirty="0">
                <a:latin typeface="Times New Roman"/>
                <a:cs typeface="Times New Roman"/>
              </a:rPr>
              <a:t>t </a:t>
            </a:r>
            <a:r>
              <a:rPr lang="en-US" sz="2800" dirty="0">
                <a:latin typeface="Times New Roman"/>
                <a:cs typeface="Times New Roman"/>
              </a:rPr>
              <a:t>&gt;</a:t>
            </a:r>
            <a:r>
              <a:rPr lang="en-US" sz="2800" i="1" dirty="0">
                <a:latin typeface="Times New Roman"/>
                <a:cs typeface="Times New Roman"/>
              </a:rPr>
              <a:t> k 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cxnSp>
        <p:nvCxnSpPr>
          <p:cNvPr id="45" name="Straight Arrow Connector 44"/>
          <p:cNvCxnSpPr>
            <a:stCxn id="43" idx="1"/>
            <a:endCxn id="33" idx="5"/>
          </p:cNvCxnSpPr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11" name="Rectangle 10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47" name="Trapezoid 46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50" name="Trapezoid 49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052998" y="3733039"/>
            <a:ext cx="499449" cy="523220"/>
            <a:chOff x="4333176" y="615512"/>
            <a:chExt cx="499449" cy="523220"/>
          </a:xfrm>
        </p:grpSpPr>
        <p:sp>
          <p:nvSpPr>
            <p:cNvPr id="32" name="Rectangle 31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90611" y="615512"/>
              <a:ext cx="442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890537" y="4812969"/>
            <a:ext cx="514191" cy="523220"/>
            <a:chOff x="6391214" y="2384012"/>
            <a:chExt cx="514191" cy="523220"/>
          </a:xfrm>
        </p:grpSpPr>
        <p:sp>
          <p:nvSpPr>
            <p:cNvPr id="37" name="Rectangle 36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61311" y="2384012"/>
              <a:ext cx="44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25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28" grpId="0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35205</TotalTime>
  <Words>3488</Words>
  <Application>Microsoft Macintosh PowerPoint</Application>
  <PresentationFormat>On-screen Show (4:3)</PresentationFormat>
  <Paragraphs>937</Paragraphs>
  <Slides>61</Slides>
  <Notes>35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Office Theme</vt:lpstr>
      <vt:lpstr>Equation</vt:lpstr>
      <vt:lpstr>Strong Key Derivation from Biometrics</vt:lpstr>
      <vt:lpstr>Key Derivation from Noisy Sources</vt:lpstr>
      <vt:lpstr>Key Derivation from Noisy Sources</vt:lpstr>
      <vt:lpstr>Biometrics</vt:lpstr>
      <vt:lpstr>Iris Codes [Daugman04]</vt:lpstr>
      <vt:lpstr>Two Physical Processes</vt:lpstr>
      <vt:lpstr>Key Derivation from Noisy Sources</vt:lpstr>
      <vt:lpstr>Fuzzy Extractors: Functionality  [JuelsWattenberg99], …, [DodisOstrovskyReyzinSmith04] … </vt:lpstr>
      <vt:lpstr>Fuzzy Extractors: Goals</vt:lpstr>
      <vt:lpstr>Contribution</vt:lpstr>
      <vt:lpstr>Fuzzy Extractors: Typical Construction</vt:lpstr>
      <vt:lpstr>Fuzzy Extractors: Typical Construction</vt:lpstr>
      <vt:lpstr>Secure Sketches</vt:lpstr>
      <vt:lpstr>Secure Sketches</vt:lpstr>
      <vt:lpstr>Secure Sketches</vt:lpstr>
      <vt:lpstr>Outline</vt:lpstr>
      <vt:lpstr>Is it possible to handle  “more errors than entropy” (t &gt; k)?</vt:lpstr>
      <vt:lpstr>Is it possible to handle  “more errors than entropy” (t &gt; k)?</vt:lpstr>
      <vt:lpstr>Is it possible to handle  “more errors than entropy” (t &gt; k)?</vt:lpstr>
      <vt:lpstr>Is it possible to handle  “more errors than entropy” (t &gt; k)?</vt:lpstr>
      <vt:lpstr>Lessons</vt:lpstr>
      <vt:lpstr>Understand the structure of source</vt:lpstr>
      <vt:lpstr>Is big Hfuzz(W0) sufficient? </vt:lpstr>
      <vt:lpstr>Thm [FRS]: No if W0 comes from a family 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big Hfuzz(W0) sufficient? </vt:lpstr>
      <vt:lpstr>Lessons</vt:lpstr>
      <vt:lpstr>Outline</vt:lpstr>
      <vt:lpstr>Idea [CFPRS14]: “encrypt” r using parts of w0</vt:lpstr>
      <vt:lpstr>Idea [CFPRS14]: “encrypt” r using parts of w0</vt:lpstr>
      <vt:lpstr>Idea [CFPRS14]: “encrypt” r using parts of w0</vt:lpstr>
      <vt:lpstr>Idea [CFPRS14]: “encrypt” r using parts of w0</vt:lpstr>
      <vt:lpstr>Idea [CFPRS14]: “encrypt” r using parts of w0</vt:lpstr>
      <vt:lpstr>Idea [CFPRS14]: “encrypt” r using parts of w0</vt:lpstr>
      <vt:lpstr>Idea [CFPRS14]: “encrypt” r using parts of w0</vt:lpstr>
      <vt:lpstr>Idea [CFPRS14]: “encrypt” r using parts of w0</vt:lpstr>
      <vt:lpstr>Idea [CFPRS14]: “encrypt” r using parts of w0</vt:lpstr>
      <vt:lpstr>Idea [CFPRS14]: “encrypt” r using parts of w0</vt:lpstr>
      <vt:lpstr>Idea [CFPRS14]: “encrypt” r using parts of w0</vt:lpstr>
      <vt:lpstr>How to implement locks?</vt:lpstr>
      <vt:lpstr>Digital Lockers</vt:lpstr>
      <vt:lpstr>Digital Lockers</vt:lpstr>
      <vt:lpstr>How good is this construction?</vt:lpstr>
      <vt:lpstr>How good is this construction?</vt:lpstr>
      <vt:lpstr>How good is this construction?</vt:lpstr>
      <vt:lpstr>How good is this construction?</vt:lpstr>
      <vt:lpstr>How good is this construction?</vt:lpstr>
      <vt:lpstr>Conclusion</vt:lpstr>
      <vt:lpstr>Physical Unclonable Functions (PUFs) [PappuRechtTaylorGershenfeld02]</vt:lpstr>
      <vt:lpstr>Outline</vt:lpstr>
      <vt:lpstr>Problem with Secure Sketches</vt:lpstr>
      <vt:lpstr>Problem with Secure Sketches</vt:lpstr>
      <vt:lpstr>Problem with Secure Sketches</vt:lpstr>
      <vt:lpstr>Lessons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Fuzzy Extractors</dc:title>
  <dc:creator>Benjamin Fuller</dc:creator>
  <cp:lastModifiedBy>Benjamin Fuller</cp:lastModifiedBy>
  <cp:revision>796</cp:revision>
  <dcterms:created xsi:type="dcterms:W3CDTF">2013-03-29T19:18:32Z</dcterms:created>
  <dcterms:modified xsi:type="dcterms:W3CDTF">2015-01-14T19:21:01Z</dcterms:modified>
</cp:coreProperties>
</file>