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368" r:id="rId3"/>
    <p:sldId id="366" r:id="rId4"/>
    <p:sldId id="315" r:id="rId5"/>
    <p:sldId id="371" r:id="rId6"/>
    <p:sldId id="370" r:id="rId7"/>
    <p:sldId id="369" r:id="rId8"/>
    <p:sldId id="365" r:id="rId9"/>
    <p:sldId id="3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46" autoAdjust="0"/>
    <p:restoredTop sz="99170" autoAdjust="0"/>
  </p:normalViewPr>
  <p:slideViewPr>
    <p:cSldViewPr snapToGrid="0" snapToObjects="1">
      <p:cViewPr>
        <p:scale>
          <a:sx n="110" d="100"/>
          <a:sy n="110" d="100"/>
        </p:scale>
        <p:origin x="-216" y="-240"/>
      </p:cViewPr>
      <p:guideLst>
        <p:guide orient="horz" pos="2160"/>
        <p:guide pos="2880"/>
      </p:guideLst>
    </p:cSldViewPr>
  </p:slideViewPr>
  <p:notesTextViewPr>
    <p:cViewPr>
      <p:scale>
        <a:sx n="100" d="100"/>
        <a:sy n="100" d="100"/>
      </p:scale>
      <p:origin x="0" y="0"/>
    </p:cViewPr>
  </p:notesTextViewPr>
  <p:sorterViewPr>
    <p:cViewPr>
      <p:scale>
        <a:sx n="250" d="100"/>
        <a:sy n="2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8/19/13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quickly review fuzzy extractors.  </a:t>
            </a:r>
          </a:p>
          <a:p>
            <a:r>
              <a:rPr lang="en-US" dirty="0" smtClean="0"/>
              <a:t>&lt;click&gt;</a:t>
            </a:r>
          </a:p>
          <a:p>
            <a:r>
              <a:rPr lang="en-US" dirty="0" smtClean="0"/>
              <a:t>Fuzzy extractors derive reliable keys from noisy sources.</a:t>
            </a:r>
          </a:p>
          <a:p>
            <a:r>
              <a:rPr lang="en-US" baseline="0" dirty="0" smtClean="0"/>
              <a:t>&lt;click&gt;</a:t>
            </a:r>
          </a:p>
          <a:p>
            <a:r>
              <a:rPr lang="en-US" baseline="0" dirty="0" smtClean="0"/>
              <a:t>We have two procedures Generate and Reproduce.</a:t>
            </a:r>
          </a:p>
          <a:p>
            <a:r>
              <a:rPr lang="en-US" baseline="0" dirty="0" smtClean="0"/>
              <a:t>&lt;click&gt;</a:t>
            </a:r>
          </a:p>
          <a:p>
            <a:r>
              <a:rPr lang="en-US" baseline="0" dirty="0" smtClean="0"/>
              <a:t>The property we have is that for some distance metric d, if w_0 and w_1 are within distance d_{max}, then Generate and Reproduce yield the same key.</a:t>
            </a:r>
          </a:p>
          <a:p>
            <a:r>
              <a:rPr lang="en-US" baseline="0" dirty="0" smtClean="0"/>
              <a:t>&lt;click&gt;&lt;wait&gt;</a:t>
            </a:r>
          </a:p>
          <a:p>
            <a:r>
              <a:rPr lang="en-US" baseline="0" dirty="0" smtClean="0"/>
              <a:t>In order to achieve this, we have some helper information p which we consider public.  </a:t>
            </a:r>
          </a:p>
          <a:p>
            <a:r>
              <a:rPr lang="en-US" baseline="0" dirty="0" smtClean="0"/>
              <a:t>&lt;click&gt;</a:t>
            </a:r>
          </a:p>
          <a:p>
            <a:r>
              <a:rPr lang="en-US" baseline="0" dirty="0" smtClean="0"/>
              <a:t>Our security guarantee is that our key should look statistically close to uniform knowing p.</a:t>
            </a:r>
          </a:p>
          <a:p>
            <a:r>
              <a:rPr lang="en-US" baseline="0" dirty="0" smtClean="0"/>
              <a:t>&lt;click&gt;</a:t>
            </a:r>
          </a:p>
          <a:p>
            <a:r>
              <a:rPr lang="en-US" baseline="0" dirty="0" smtClean="0"/>
              <a:t>Traditionally fuzzy extractors are built </a:t>
            </a:r>
          </a:p>
          <a:p>
            <a:r>
              <a:rPr lang="en-US" baseline="0" dirty="0" smtClean="0"/>
              <a:t>&lt;click&gt;</a:t>
            </a:r>
          </a:p>
          <a:p>
            <a:r>
              <a:rPr lang="en-US" baseline="0" dirty="0" smtClean="0"/>
              <a:t>Using a randomness extractor</a:t>
            </a:r>
          </a:p>
          <a:p>
            <a:r>
              <a:rPr lang="en-US" baseline="0" dirty="0" smtClean="0"/>
              <a:t>&lt;click&gt;</a:t>
            </a:r>
          </a:p>
          <a:p>
            <a:r>
              <a:rPr lang="en-US" baseline="0" dirty="0" smtClean="0"/>
              <a:t>&lt;click&gt;</a:t>
            </a:r>
          </a:p>
          <a:p>
            <a:r>
              <a:rPr lang="en-US" baseline="0" dirty="0" smtClean="0"/>
              <a:t>And a secure sketch to provide error correction</a:t>
            </a:r>
          </a:p>
          <a:p>
            <a:r>
              <a:rPr lang="en-US" baseline="0" dirty="0" smtClean="0"/>
              <a:t>&lt;click&gt;</a:t>
            </a:r>
          </a:p>
          <a:p>
            <a:r>
              <a:rPr lang="en-US" baseline="0" dirty="0" smtClean="0"/>
              <a:t>In the past fuzzy extractors have been analyzed in information theoretic terms.</a:t>
            </a:r>
          </a:p>
          <a:p>
            <a:r>
              <a:rPr lang="en-US" baseline="0" dirty="0" smtClean="0"/>
              <a:t>&lt;click&gt;</a:t>
            </a:r>
          </a:p>
          <a:p>
            <a:r>
              <a:rPr lang="en-US" baseline="0" dirty="0" smtClean="0"/>
              <a:t>The original work of </a:t>
            </a:r>
            <a:r>
              <a:rPr lang="en-US" baseline="0" dirty="0" err="1" smtClean="0"/>
              <a:t>Dodis</a:t>
            </a:r>
            <a:r>
              <a:rPr lang="en-US" baseline="0" dirty="0" smtClean="0"/>
              <a:t> et al. showed that a secure sketch was equivalent to an error correcting code.  This means we can apply bounds from coding theory to measure the entropy loss of a secure sketch.</a:t>
            </a:r>
          </a:p>
          <a:p>
            <a:r>
              <a:rPr lang="en-US" baseline="0" dirty="0" smtClean="0"/>
              <a:t>&lt;click&gt;</a:t>
            </a:r>
          </a:p>
          <a:p>
            <a:r>
              <a:rPr lang="en-US" baseline="0" dirty="0" smtClean="0"/>
              <a:t>One simple bound is that the entropy loss must be at least the log of the size of the ball of radius d_{max}</a:t>
            </a:r>
          </a:p>
          <a:p>
            <a:r>
              <a:rPr lang="en-US" baseline="0" dirty="0" smtClean="0"/>
              <a:t>&lt;click&gt;</a:t>
            </a:r>
          </a:p>
          <a:p>
            <a:r>
              <a:rPr lang="en-US" baseline="0" dirty="0" smtClean="0"/>
              <a:t>Unfortunately, after this loss many physical sources have no remaining entropy, making fuzzy extractors unusable in real settings.</a:t>
            </a:r>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combine the sketch and extractor into one object.</a:t>
            </a:r>
          </a:p>
          <a:p>
            <a:r>
              <a:rPr lang="en-US" dirty="0" smtClean="0"/>
              <a:t>&lt;click&gt;</a:t>
            </a:r>
          </a:p>
          <a:p>
            <a:r>
              <a:rPr lang="en-US" dirty="0" smtClean="0"/>
              <a:t>Our construction is based on the code-offset</a:t>
            </a:r>
            <a:r>
              <a:rPr lang="en-US" baseline="0" dirty="0" smtClean="0"/>
              <a:t> sketch instantiated with a random linear code.</a:t>
            </a:r>
          </a:p>
          <a:p>
            <a:r>
              <a:rPr lang="en-US" baseline="0" dirty="0" smtClean="0"/>
              <a:t>&lt;click&gt;</a:t>
            </a:r>
          </a:p>
          <a:p>
            <a:r>
              <a:rPr lang="en-US" baseline="0" dirty="0" smtClean="0"/>
              <a:t>Thus, we have a random matrix A times x plus an error vector.  We’ll encode our source as the LWE error vector.</a:t>
            </a:r>
          </a:p>
          <a:p>
            <a:r>
              <a:rPr lang="en-US" baseline="0" dirty="0" smtClean="0"/>
              <a:t>&lt;click&gt;</a:t>
            </a:r>
          </a:p>
          <a:p>
            <a:r>
              <a:rPr lang="en-US" baseline="0" dirty="0" smtClean="0"/>
              <a:t>&lt;click&gt;</a:t>
            </a:r>
          </a:p>
          <a:p>
            <a:r>
              <a:rPr lang="en-US" baseline="0" dirty="0" smtClean="0"/>
              <a:t>Our public values are the code matrix A and the result Ax+w_0 = b.</a:t>
            </a:r>
          </a:p>
          <a:p>
            <a:r>
              <a:rPr lang="en-US" baseline="0" dirty="0" smtClean="0"/>
              <a:t>&lt;click&gt;</a:t>
            </a:r>
            <a:br>
              <a:rPr lang="en-US" baseline="0" dirty="0" smtClean="0"/>
            </a:br>
            <a:r>
              <a:rPr lang="en-US" baseline="0" dirty="0" smtClean="0"/>
              <a:t>We’ll use a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Vaikuntanathan</a:t>
            </a:r>
            <a:r>
              <a:rPr lang="en-US" baseline="0" dirty="0" smtClean="0"/>
              <a:t> that says once LWE is secure adding more variables to x makes these variables hardcore.  So, we’ll double the size of our matrix and use half of x as our key.</a:t>
            </a:r>
          </a:p>
          <a:p>
            <a:r>
              <a:rPr lang="en-US" baseline="0" dirty="0" smtClean="0"/>
              <a:t>&lt;click&gt;</a:t>
            </a:r>
          </a:p>
          <a:p>
            <a:r>
              <a:rPr lang="en-US" baseline="0" dirty="0" smtClean="0"/>
              <a:t>Using this construction we are able to build a fuzzy extractor has key length independent of the desired error tolerance and in fact the derived key is as long as the input source w_0.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103542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8/19/13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8/19/13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8/19/13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8/19/13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iacr.org/2013/4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normAutofit fontScale="92500" lnSpcReduction="10000"/>
          </a:bodyPr>
          <a:lstStyle/>
          <a:p>
            <a:r>
              <a:rPr lang="en-US" altLang="en-US" sz="2400" dirty="0" smtClean="0">
                <a:solidFill>
                  <a:schemeClr val="tx1"/>
                </a:solidFill>
              </a:rPr>
              <a:t>Benjamin </a:t>
            </a:r>
            <a:r>
              <a:rPr lang="en-US" altLang="en-US" sz="2400" dirty="0" smtClean="0">
                <a:solidFill>
                  <a:schemeClr val="tx1"/>
                </a:solidFill>
              </a:rPr>
              <a:t>Fuller</a:t>
            </a:r>
          </a:p>
          <a:p>
            <a:endParaRPr lang="en-US" altLang="en-US" sz="2400" i="1" dirty="0">
              <a:solidFill>
                <a:schemeClr val="tx1"/>
              </a:solidFill>
            </a:endParaRPr>
          </a:p>
          <a:p>
            <a:r>
              <a:rPr lang="en-US" altLang="en-US" sz="2400" dirty="0" smtClean="0">
                <a:solidFill>
                  <a:schemeClr val="tx1"/>
                </a:solidFill>
              </a:rPr>
              <a:t>Joint work with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t>
            </a:r>
            <a:r>
              <a:rPr lang="en-US" altLang="en-US" sz="2400" dirty="0" smtClean="0">
                <a:solidFill>
                  <a:srgbClr val="000000"/>
                </a:solidFill>
              </a:rPr>
              <a:t>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August 17,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611"/>
            <a:ext cx="8229600" cy="1143000"/>
          </a:xfrm>
        </p:spPr>
        <p:txBody>
          <a:bodyPr>
            <a:normAutofit/>
          </a:bodyPr>
          <a:lstStyle/>
          <a:p>
            <a:r>
              <a:rPr lang="en-US" dirty="0" smtClean="0"/>
              <a:t>How Should People Authenticate?</a:t>
            </a:r>
            <a:endParaRPr lang="en-US" dirty="0"/>
          </a:p>
        </p:txBody>
      </p:sp>
      <p:sp>
        <p:nvSpPr>
          <p:cNvPr id="5" name="TextBox 4"/>
          <p:cNvSpPr txBox="1"/>
          <p:nvPr/>
        </p:nvSpPr>
        <p:spPr>
          <a:xfrm>
            <a:off x="254001" y="771939"/>
            <a:ext cx="3752271" cy="2062103"/>
          </a:xfrm>
          <a:prstGeom prst="rect">
            <a:avLst/>
          </a:prstGeom>
          <a:noFill/>
          <a:ln>
            <a:solidFill>
              <a:schemeClr val="tx1"/>
            </a:solidFill>
          </a:ln>
        </p:spPr>
        <p:txBody>
          <a:bodyPr wrap="square" rtlCol="0">
            <a:spAutoFit/>
          </a:bodyPr>
          <a:lstStyle/>
          <a:p>
            <a:r>
              <a:rPr lang="en-US" sz="3200" dirty="0" smtClean="0"/>
              <a:t>Passwords?</a:t>
            </a:r>
          </a:p>
          <a:p>
            <a:endParaRPr lang="en-US" sz="2400" dirty="0"/>
          </a:p>
          <a:p>
            <a:r>
              <a:rPr lang="en-US" sz="2400" dirty="0" smtClean="0"/>
              <a:t>Lots of evidence that passwords don’t have enough entropy for crypto</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516580765"/>
              </p:ext>
            </p:extLst>
          </p:nvPr>
        </p:nvGraphicFramePr>
        <p:xfrm>
          <a:off x="254002" y="3193331"/>
          <a:ext cx="3902363" cy="3257082"/>
        </p:xfrm>
        <a:graphic>
          <a:graphicData uri="http://schemas.openxmlformats.org/drawingml/2006/table">
            <a:tbl>
              <a:tblPr firstRow="1" bandRow="1">
                <a:tableStyleId>{3C2FFA5D-87B4-456A-9821-1D502468CF0F}</a:tableStyleId>
              </a:tblPr>
              <a:tblGrid>
                <a:gridCol w="912089"/>
                <a:gridCol w="1039092"/>
                <a:gridCol w="975591"/>
                <a:gridCol w="975591"/>
              </a:tblGrid>
              <a:tr h="300938">
                <a:tc>
                  <a:txBody>
                    <a:bodyPr/>
                    <a:lstStyle/>
                    <a:p>
                      <a:r>
                        <a:rPr lang="en-US" sz="1200" dirty="0" smtClean="0"/>
                        <a:t>iPhone</a:t>
                      </a:r>
                      <a:r>
                        <a:rPr lang="en-US" sz="1200" baseline="0" dirty="0" smtClean="0"/>
                        <a:t> PIN</a:t>
                      </a:r>
                      <a:endParaRPr lang="en-US" sz="1200" dirty="0"/>
                    </a:p>
                  </a:txBody>
                  <a:tcPr/>
                </a:tc>
                <a:tc>
                  <a:txBody>
                    <a:bodyPr/>
                    <a:lstStyle/>
                    <a:p>
                      <a:r>
                        <a:rPr lang="en-US" sz="1200" dirty="0" smtClean="0"/>
                        <a:t>Frequency</a:t>
                      </a:r>
                      <a:endParaRPr lang="en-US" sz="1200" dirty="0"/>
                    </a:p>
                  </a:txBody>
                  <a:tcPr/>
                </a:tc>
                <a:tc>
                  <a:txBody>
                    <a:bodyPr/>
                    <a:lstStyle/>
                    <a:p>
                      <a:r>
                        <a:rPr lang="en-US" sz="1200" dirty="0" smtClean="0"/>
                        <a:t>iPhone PIN</a:t>
                      </a:r>
                      <a:endParaRPr lang="en-US" sz="1200" dirty="0"/>
                    </a:p>
                  </a:txBody>
                  <a:tcPr/>
                </a:tc>
                <a:tc>
                  <a:txBody>
                    <a:bodyPr/>
                    <a:lstStyle/>
                    <a:p>
                      <a:r>
                        <a:rPr lang="en-US" sz="1200" dirty="0" smtClean="0"/>
                        <a:t>Frequency</a:t>
                      </a:r>
                      <a:endParaRPr lang="en-US" sz="1200" dirty="0"/>
                    </a:p>
                  </a:txBody>
                  <a:tcPr/>
                </a:tc>
              </a:tr>
              <a:tr h="257182">
                <a:tc>
                  <a:txBody>
                    <a:bodyPr/>
                    <a:lstStyle/>
                    <a:p>
                      <a:r>
                        <a:rPr lang="en-US" sz="1200" dirty="0" smtClean="0"/>
                        <a:t>1234</a:t>
                      </a:r>
                      <a:endParaRPr lang="en-US" sz="1200" dirty="0"/>
                    </a:p>
                  </a:txBody>
                  <a:tcPr/>
                </a:tc>
                <a:tc>
                  <a:txBody>
                    <a:bodyPr/>
                    <a:lstStyle/>
                    <a:p>
                      <a:r>
                        <a:rPr lang="en-US" sz="1200" dirty="0" smtClean="0"/>
                        <a:t>10.713%</a:t>
                      </a:r>
                      <a:endParaRPr lang="en-US" sz="1200" dirty="0"/>
                    </a:p>
                  </a:txBody>
                  <a:tcPr/>
                </a:tc>
                <a:tc>
                  <a:txBody>
                    <a:bodyPr/>
                    <a:lstStyle/>
                    <a:p>
                      <a:r>
                        <a:rPr lang="en-US" sz="1200" dirty="0" smtClean="0"/>
                        <a:t>9999</a:t>
                      </a:r>
                      <a:endParaRPr lang="en-US" sz="1200" dirty="0"/>
                    </a:p>
                  </a:txBody>
                  <a:tcPr/>
                </a:tc>
                <a:tc>
                  <a:txBody>
                    <a:bodyPr/>
                    <a:lstStyle/>
                    <a:p>
                      <a:r>
                        <a:rPr lang="en-US" sz="1200" dirty="0" smtClean="0"/>
                        <a:t>0.451%</a:t>
                      </a:r>
                      <a:endParaRPr lang="en-US" sz="1200" dirty="0"/>
                    </a:p>
                  </a:txBody>
                  <a:tcPr/>
                </a:tc>
              </a:tr>
              <a:tr h="257182">
                <a:tc>
                  <a:txBody>
                    <a:bodyPr/>
                    <a:lstStyle/>
                    <a:p>
                      <a:r>
                        <a:rPr lang="en-US" sz="1200" dirty="0" smtClean="0"/>
                        <a:t>1111</a:t>
                      </a:r>
                      <a:endParaRPr lang="en-US" sz="1200" dirty="0"/>
                    </a:p>
                  </a:txBody>
                  <a:tcPr/>
                </a:tc>
                <a:tc>
                  <a:txBody>
                    <a:bodyPr/>
                    <a:lstStyle/>
                    <a:p>
                      <a:r>
                        <a:rPr lang="en-US" sz="1200" dirty="0" smtClean="0"/>
                        <a:t>6.016%</a:t>
                      </a:r>
                      <a:endParaRPr lang="en-US" sz="1200" dirty="0"/>
                    </a:p>
                  </a:txBody>
                  <a:tcPr/>
                </a:tc>
                <a:tc>
                  <a:txBody>
                    <a:bodyPr/>
                    <a:lstStyle/>
                    <a:p>
                      <a:r>
                        <a:rPr lang="en-US" sz="1200" dirty="0" smtClean="0"/>
                        <a:t>3333</a:t>
                      </a:r>
                      <a:endParaRPr lang="en-US" sz="1200" dirty="0"/>
                    </a:p>
                  </a:txBody>
                  <a:tcPr/>
                </a:tc>
                <a:tc>
                  <a:txBody>
                    <a:bodyPr/>
                    <a:lstStyle/>
                    <a:p>
                      <a:r>
                        <a:rPr lang="en-US" sz="1200" dirty="0" smtClean="0"/>
                        <a:t>0.419%</a:t>
                      </a:r>
                      <a:endParaRPr lang="en-US" sz="1200" dirty="0"/>
                    </a:p>
                  </a:txBody>
                  <a:tcPr/>
                </a:tc>
              </a:tr>
              <a:tr h="300938">
                <a:tc>
                  <a:txBody>
                    <a:bodyPr/>
                    <a:lstStyle/>
                    <a:p>
                      <a:r>
                        <a:rPr lang="en-US" sz="1200" dirty="0" smtClean="0"/>
                        <a:t>0000</a:t>
                      </a:r>
                    </a:p>
                  </a:txBody>
                  <a:tcPr/>
                </a:tc>
                <a:tc>
                  <a:txBody>
                    <a:bodyPr/>
                    <a:lstStyle/>
                    <a:p>
                      <a:r>
                        <a:rPr lang="en-US" sz="1200" dirty="0" smtClean="0"/>
                        <a:t>1.881%</a:t>
                      </a:r>
                      <a:endParaRPr lang="en-US" sz="1200" dirty="0"/>
                    </a:p>
                  </a:txBody>
                  <a:tcPr/>
                </a:tc>
                <a:tc>
                  <a:txBody>
                    <a:bodyPr/>
                    <a:lstStyle/>
                    <a:p>
                      <a:r>
                        <a:rPr lang="en-US" sz="1200" dirty="0" smtClean="0"/>
                        <a:t>5555</a:t>
                      </a:r>
                      <a:endParaRPr lang="en-US" sz="1200" dirty="0"/>
                    </a:p>
                  </a:txBody>
                  <a:tcPr/>
                </a:tc>
                <a:tc>
                  <a:txBody>
                    <a:bodyPr/>
                    <a:lstStyle/>
                    <a:p>
                      <a:r>
                        <a:rPr lang="en-US" sz="1200" dirty="0" smtClean="0"/>
                        <a:t>0.395%</a:t>
                      </a:r>
                      <a:endParaRPr lang="en-US" sz="1200" dirty="0"/>
                    </a:p>
                  </a:txBody>
                  <a:tcPr/>
                </a:tc>
              </a:tr>
              <a:tr h="300938">
                <a:tc>
                  <a:txBody>
                    <a:bodyPr/>
                    <a:lstStyle/>
                    <a:p>
                      <a:r>
                        <a:rPr lang="en-US" sz="1200" dirty="0" smtClean="0"/>
                        <a:t>1212</a:t>
                      </a:r>
                      <a:endParaRPr lang="en-US" sz="1200" dirty="0"/>
                    </a:p>
                  </a:txBody>
                  <a:tcPr/>
                </a:tc>
                <a:tc>
                  <a:txBody>
                    <a:bodyPr/>
                    <a:lstStyle/>
                    <a:p>
                      <a:r>
                        <a:rPr lang="en-US" sz="1200" dirty="0" smtClean="0"/>
                        <a:t>1.197%</a:t>
                      </a:r>
                      <a:endParaRPr lang="en-US" sz="1200" dirty="0"/>
                    </a:p>
                  </a:txBody>
                  <a:tcPr/>
                </a:tc>
                <a:tc>
                  <a:txBody>
                    <a:bodyPr/>
                    <a:lstStyle/>
                    <a:p>
                      <a:r>
                        <a:rPr lang="en-US" sz="1200" dirty="0" smtClean="0"/>
                        <a:t>6666</a:t>
                      </a:r>
                      <a:endParaRPr lang="en-US" sz="1200" dirty="0"/>
                    </a:p>
                  </a:txBody>
                  <a:tcPr/>
                </a:tc>
                <a:tc>
                  <a:txBody>
                    <a:bodyPr/>
                    <a:lstStyle/>
                    <a:p>
                      <a:r>
                        <a:rPr lang="en-US" sz="1200" dirty="0" smtClean="0"/>
                        <a:t>0.391%</a:t>
                      </a:r>
                      <a:endParaRPr lang="en-US" sz="1200" dirty="0"/>
                    </a:p>
                  </a:txBody>
                  <a:tcPr/>
                </a:tc>
              </a:tr>
              <a:tr h="300938">
                <a:tc>
                  <a:txBody>
                    <a:bodyPr/>
                    <a:lstStyle/>
                    <a:p>
                      <a:r>
                        <a:rPr lang="en-US" sz="1200" dirty="0" smtClean="0"/>
                        <a:t>7777</a:t>
                      </a:r>
                      <a:endParaRPr lang="en-US" sz="1200" dirty="0"/>
                    </a:p>
                  </a:txBody>
                  <a:tcPr/>
                </a:tc>
                <a:tc>
                  <a:txBody>
                    <a:bodyPr/>
                    <a:lstStyle/>
                    <a:p>
                      <a:r>
                        <a:rPr lang="en-US" sz="1200" dirty="0" smtClean="0"/>
                        <a:t>0.745%</a:t>
                      </a:r>
                      <a:endParaRPr lang="en-US" sz="1200" dirty="0"/>
                    </a:p>
                  </a:txBody>
                  <a:tcPr/>
                </a:tc>
                <a:tc>
                  <a:txBody>
                    <a:bodyPr/>
                    <a:lstStyle/>
                    <a:p>
                      <a:r>
                        <a:rPr lang="en-US" sz="1200" dirty="0" smtClean="0"/>
                        <a:t>1122</a:t>
                      </a:r>
                      <a:endParaRPr lang="en-US" sz="1200" dirty="0"/>
                    </a:p>
                  </a:txBody>
                  <a:tcPr/>
                </a:tc>
                <a:tc>
                  <a:txBody>
                    <a:bodyPr/>
                    <a:lstStyle/>
                    <a:p>
                      <a:r>
                        <a:rPr lang="en-US" sz="1200" dirty="0" smtClean="0"/>
                        <a:t>0.366%</a:t>
                      </a:r>
                      <a:endParaRPr lang="en-US" sz="1200" dirty="0"/>
                    </a:p>
                  </a:txBody>
                  <a:tcPr/>
                </a:tc>
              </a:tr>
              <a:tr h="300938">
                <a:tc>
                  <a:txBody>
                    <a:bodyPr/>
                    <a:lstStyle/>
                    <a:p>
                      <a:r>
                        <a:rPr lang="en-US" sz="1200" dirty="0" smtClean="0"/>
                        <a:t>1004</a:t>
                      </a:r>
                      <a:endParaRPr lang="en-US" sz="1200" dirty="0"/>
                    </a:p>
                  </a:txBody>
                  <a:tcPr/>
                </a:tc>
                <a:tc>
                  <a:txBody>
                    <a:bodyPr/>
                    <a:lstStyle/>
                    <a:p>
                      <a:r>
                        <a:rPr lang="en-US" sz="1200" dirty="0" smtClean="0"/>
                        <a:t>0.616%</a:t>
                      </a:r>
                      <a:endParaRPr lang="en-US" sz="1200" dirty="0"/>
                    </a:p>
                  </a:txBody>
                  <a:tcPr/>
                </a:tc>
                <a:tc>
                  <a:txBody>
                    <a:bodyPr/>
                    <a:lstStyle/>
                    <a:p>
                      <a:r>
                        <a:rPr lang="en-US" sz="1200" dirty="0" smtClean="0"/>
                        <a:t>1313</a:t>
                      </a:r>
                      <a:endParaRPr lang="en-US" sz="1200" dirty="0"/>
                    </a:p>
                  </a:txBody>
                  <a:tcPr/>
                </a:tc>
                <a:tc>
                  <a:txBody>
                    <a:bodyPr/>
                    <a:lstStyle/>
                    <a:p>
                      <a:r>
                        <a:rPr lang="en-US" sz="1200" dirty="0" smtClean="0"/>
                        <a:t>0.304%</a:t>
                      </a:r>
                      <a:endParaRPr lang="en-US" sz="1200" dirty="0"/>
                    </a:p>
                  </a:txBody>
                  <a:tcPr/>
                </a:tc>
              </a:tr>
              <a:tr h="300938">
                <a:tc>
                  <a:txBody>
                    <a:bodyPr/>
                    <a:lstStyle/>
                    <a:p>
                      <a:r>
                        <a:rPr lang="en-US" sz="1200" dirty="0" smtClean="0"/>
                        <a:t>2000</a:t>
                      </a:r>
                      <a:endParaRPr lang="en-US" sz="1200" dirty="0"/>
                    </a:p>
                  </a:txBody>
                  <a:tcPr/>
                </a:tc>
                <a:tc>
                  <a:txBody>
                    <a:bodyPr/>
                    <a:lstStyle/>
                    <a:p>
                      <a:r>
                        <a:rPr lang="en-US" sz="1200" dirty="0" smtClean="0"/>
                        <a:t>0.613%</a:t>
                      </a:r>
                      <a:endParaRPr lang="en-US" sz="1200" dirty="0"/>
                    </a:p>
                  </a:txBody>
                  <a:tcPr/>
                </a:tc>
                <a:tc>
                  <a:txBody>
                    <a:bodyPr/>
                    <a:lstStyle/>
                    <a:p>
                      <a:r>
                        <a:rPr lang="en-US" sz="1200" dirty="0" smtClean="0"/>
                        <a:t>8888</a:t>
                      </a:r>
                      <a:endParaRPr lang="en-US" sz="1200" dirty="0"/>
                    </a:p>
                  </a:txBody>
                  <a:tcPr/>
                </a:tc>
                <a:tc>
                  <a:txBody>
                    <a:bodyPr/>
                    <a:lstStyle/>
                    <a:p>
                      <a:r>
                        <a:rPr lang="en-US" sz="1200" dirty="0" smtClean="0"/>
                        <a:t>0.303%</a:t>
                      </a:r>
                      <a:endParaRPr lang="en-US" sz="1200" dirty="0"/>
                    </a:p>
                  </a:txBody>
                  <a:tcPr/>
                </a:tc>
              </a:tr>
              <a:tr h="300938">
                <a:tc>
                  <a:txBody>
                    <a:bodyPr/>
                    <a:lstStyle/>
                    <a:p>
                      <a:r>
                        <a:rPr lang="en-US" sz="1200" dirty="0" smtClean="0"/>
                        <a:t>4444</a:t>
                      </a:r>
                      <a:endParaRPr lang="en-US" sz="1200" dirty="0"/>
                    </a:p>
                  </a:txBody>
                  <a:tcPr/>
                </a:tc>
                <a:tc>
                  <a:txBody>
                    <a:bodyPr/>
                    <a:lstStyle/>
                    <a:p>
                      <a:r>
                        <a:rPr lang="en-US" sz="1200" dirty="0" smtClean="0"/>
                        <a:t>0.526%</a:t>
                      </a:r>
                      <a:endParaRPr lang="en-US" sz="1200" dirty="0"/>
                    </a:p>
                  </a:txBody>
                  <a:tcPr/>
                </a:tc>
                <a:tc>
                  <a:txBody>
                    <a:bodyPr/>
                    <a:lstStyle/>
                    <a:p>
                      <a:r>
                        <a:rPr lang="en-US" sz="1200" dirty="0" smtClean="0"/>
                        <a:t>4321</a:t>
                      </a:r>
                      <a:endParaRPr lang="en-US" sz="1200" dirty="0"/>
                    </a:p>
                  </a:txBody>
                  <a:tcPr/>
                </a:tc>
                <a:tc>
                  <a:txBody>
                    <a:bodyPr/>
                    <a:lstStyle/>
                    <a:p>
                      <a:r>
                        <a:rPr lang="en-US" sz="1200" dirty="0" smtClean="0"/>
                        <a:t>0.293%</a:t>
                      </a:r>
                      <a:endParaRPr lang="en-US" sz="1200" dirty="0"/>
                    </a:p>
                  </a:txBody>
                  <a:tcPr/>
                </a:tc>
              </a:tr>
              <a:tr h="300938">
                <a:tc>
                  <a:txBody>
                    <a:bodyPr/>
                    <a:lstStyle/>
                    <a:p>
                      <a:r>
                        <a:rPr lang="en-US" sz="1200" dirty="0" smtClean="0"/>
                        <a:t>2222</a:t>
                      </a:r>
                      <a:endParaRPr lang="en-US" sz="1200" dirty="0"/>
                    </a:p>
                  </a:txBody>
                  <a:tcPr/>
                </a:tc>
                <a:tc>
                  <a:txBody>
                    <a:bodyPr/>
                    <a:lstStyle/>
                    <a:p>
                      <a:r>
                        <a:rPr lang="en-US" sz="1200" dirty="0" smtClean="0"/>
                        <a:t>0.516%</a:t>
                      </a:r>
                      <a:endParaRPr lang="en-US" sz="1200" dirty="0"/>
                    </a:p>
                  </a:txBody>
                  <a:tcPr/>
                </a:tc>
                <a:tc>
                  <a:txBody>
                    <a:bodyPr/>
                    <a:lstStyle/>
                    <a:p>
                      <a:r>
                        <a:rPr lang="en-US" sz="1200" dirty="0" smtClean="0"/>
                        <a:t>2001</a:t>
                      </a:r>
                      <a:endParaRPr lang="en-US" sz="1200" dirty="0"/>
                    </a:p>
                  </a:txBody>
                  <a:tcPr/>
                </a:tc>
                <a:tc>
                  <a:txBody>
                    <a:bodyPr/>
                    <a:lstStyle/>
                    <a:p>
                      <a:r>
                        <a:rPr lang="en-US" sz="1200" dirty="0" smtClean="0"/>
                        <a:t>0.290%</a:t>
                      </a:r>
                      <a:endParaRPr lang="en-US" sz="1200" dirty="0"/>
                    </a:p>
                  </a:txBody>
                  <a:tcPr/>
                </a:tc>
              </a:tr>
              <a:tr h="300938">
                <a:tc>
                  <a:txBody>
                    <a:bodyPr/>
                    <a:lstStyle/>
                    <a:p>
                      <a:r>
                        <a:rPr lang="en-US" sz="1200" dirty="0" smtClean="0"/>
                        <a:t>6969</a:t>
                      </a:r>
                      <a:endParaRPr lang="en-US" sz="1200" dirty="0"/>
                    </a:p>
                  </a:txBody>
                  <a:tcPr/>
                </a:tc>
                <a:tc>
                  <a:txBody>
                    <a:bodyPr/>
                    <a:lstStyle/>
                    <a:p>
                      <a:r>
                        <a:rPr lang="en-US" sz="1200" dirty="0" smtClean="0"/>
                        <a:t>0.512%</a:t>
                      </a:r>
                      <a:endParaRPr lang="en-US" sz="1200" dirty="0"/>
                    </a:p>
                  </a:txBody>
                  <a:tcPr/>
                </a:tc>
                <a:tc>
                  <a:txBody>
                    <a:bodyPr/>
                    <a:lstStyle/>
                    <a:p>
                      <a:r>
                        <a:rPr lang="en-US" sz="1200" dirty="0" smtClean="0"/>
                        <a:t>1010</a:t>
                      </a:r>
                      <a:endParaRPr lang="en-US" sz="1200" dirty="0"/>
                    </a:p>
                  </a:txBody>
                  <a:tcPr/>
                </a:tc>
                <a:tc>
                  <a:txBody>
                    <a:bodyPr/>
                    <a:lstStyle/>
                    <a:p>
                      <a:r>
                        <a:rPr lang="en-US" sz="1200" dirty="0" smtClean="0"/>
                        <a:t>0.285%</a:t>
                      </a:r>
                      <a:endParaRPr lang="en-US" sz="1200" dirty="0"/>
                    </a:p>
                  </a:txBody>
                  <a:tcPr/>
                </a:tc>
              </a:tr>
            </a:tbl>
          </a:graphicData>
        </a:graphic>
      </p:graphicFrame>
      <p:pic>
        <p:nvPicPr>
          <p:cNvPr id="9" name="Picture 8" descr="250px-Humaniri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635" y="4570708"/>
            <a:ext cx="2309091" cy="1985818"/>
          </a:xfrm>
          <a:prstGeom prst="rect">
            <a:avLst/>
          </a:prstGeom>
        </p:spPr>
      </p:pic>
      <p:sp>
        <p:nvSpPr>
          <p:cNvPr id="10" name="TextBox 9"/>
          <p:cNvSpPr txBox="1"/>
          <p:nvPr/>
        </p:nvSpPr>
        <p:spPr>
          <a:xfrm>
            <a:off x="254001" y="6450413"/>
            <a:ext cx="1842534" cy="369332"/>
          </a:xfrm>
          <a:prstGeom prst="rect">
            <a:avLst/>
          </a:prstGeom>
          <a:noFill/>
        </p:spPr>
        <p:txBody>
          <a:bodyPr wrap="none" rtlCol="0">
            <a:spAutoFit/>
          </a:bodyPr>
          <a:lstStyle/>
          <a:p>
            <a:r>
              <a:rPr lang="en-US" dirty="0" smtClean="0"/>
              <a:t>datagenetics.com</a:t>
            </a:r>
          </a:p>
        </p:txBody>
      </p:sp>
      <p:sp>
        <p:nvSpPr>
          <p:cNvPr id="12" name="TextBox 11"/>
          <p:cNvSpPr txBox="1"/>
          <p:nvPr/>
        </p:nvSpPr>
        <p:spPr>
          <a:xfrm>
            <a:off x="4470401" y="771939"/>
            <a:ext cx="4546599" cy="3170099"/>
          </a:xfrm>
          <a:prstGeom prst="rect">
            <a:avLst/>
          </a:prstGeom>
          <a:noFill/>
          <a:ln>
            <a:solidFill>
              <a:schemeClr val="tx1"/>
            </a:solidFill>
          </a:ln>
        </p:spPr>
        <p:txBody>
          <a:bodyPr wrap="square" rtlCol="0">
            <a:spAutoFit/>
          </a:bodyPr>
          <a:lstStyle/>
          <a:p>
            <a:r>
              <a:rPr lang="en-US" sz="2800" dirty="0" smtClean="0"/>
              <a:t>Biometrics/Physical </a:t>
            </a:r>
            <a:r>
              <a:rPr lang="en-US" sz="2800" dirty="0" err="1" smtClean="0"/>
              <a:t>Unclonable</a:t>
            </a:r>
            <a:r>
              <a:rPr lang="en-US" sz="2800" dirty="0" smtClean="0"/>
              <a:t> Functions?</a:t>
            </a:r>
            <a:r>
              <a:rPr lang="en-US" sz="2400" dirty="0" smtClean="0"/>
              <a:t> </a:t>
            </a:r>
          </a:p>
          <a:p>
            <a:endParaRPr lang="en-US" sz="2400" dirty="0"/>
          </a:p>
          <a:p>
            <a:r>
              <a:rPr lang="en-US" sz="2400" dirty="0" smtClean="0"/>
              <a:t>High entropy, but suffer from noise</a:t>
            </a:r>
            <a:endParaRPr lang="en-US" sz="2400" dirty="0"/>
          </a:p>
          <a:p>
            <a:endParaRPr lang="en-US" sz="2400" dirty="0" smtClean="0"/>
          </a:p>
          <a:p>
            <a:r>
              <a:rPr lang="en-US" sz="2400" dirty="0" smtClean="0"/>
              <a:t>Current techniques for removing noise impose large entropy losses and inhibit use in authentication</a:t>
            </a:r>
            <a:endParaRPr lang="en-US" sz="2400" dirty="0"/>
          </a:p>
        </p:txBody>
      </p:sp>
      <p:pic>
        <p:nvPicPr>
          <p:cNvPr id="13" name="Picture 12" descr="Screen Shot 2013-08-19 at 8.2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266" y="4509057"/>
            <a:ext cx="2197107" cy="2012394"/>
          </a:xfrm>
          <a:prstGeom prst="rect">
            <a:avLst/>
          </a:prstGeom>
        </p:spPr>
      </p:pic>
      <p:sp>
        <p:nvSpPr>
          <p:cNvPr id="14" name="TextBox 13"/>
          <p:cNvSpPr txBox="1"/>
          <p:nvPr/>
        </p:nvSpPr>
        <p:spPr>
          <a:xfrm>
            <a:off x="4318000" y="6519683"/>
            <a:ext cx="1507657" cy="369332"/>
          </a:xfrm>
          <a:prstGeom prst="rect">
            <a:avLst/>
          </a:prstGeom>
          <a:noFill/>
        </p:spPr>
        <p:txBody>
          <a:bodyPr wrap="none" rtlCol="0">
            <a:spAutoFit/>
          </a:bodyPr>
          <a:lstStyle/>
          <a:p>
            <a:r>
              <a:rPr lang="en-US" dirty="0" err="1" smtClean="0"/>
              <a:t>wikipedia.org</a:t>
            </a:r>
            <a:endParaRPr lang="en-US" dirty="0" smtClean="0"/>
          </a:p>
        </p:txBody>
      </p:sp>
      <p:sp>
        <p:nvSpPr>
          <p:cNvPr id="15" name="TextBox 14"/>
          <p:cNvSpPr txBox="1"/>
          <p:nvPr/>
        </p:nvSpPr>
        <p:spPr>
          <a:xfrm>
            <a:off x="6938818" y="6488668"/>
            <a:ext cx="1118365" cy="369332"/>
          </a:xfrm>
          <a:prstGeom prst="rect">
            <a:avLst/>
          </a:prstGeom>
          <a:noFill/>
        </p:spPr>
        <p:txBody>
          <a:bodyPr wrap="none" rtlCol="0">
            <a:spAutoFit/>
          </a:bodyPr>
          <a:lstStyle/>
          <a:p>
            <a:r>
              <a:rPr lang="en-US" dirty="0" smtClean="0"/>
              <a:t>[</a:t>
            </a:r>
            <a:r>
              <a:rPr lang="en-US" smtClean="0"/>
              <a:t>Tuyls</a:t>
            </a:r>
            <a:r>
              <a:rPr lang="en-US" baseline="30000" smtClean="0"/>
              <a:t>+</a:t>
            </a:r>
            <a:r>
              <a:rPr lang="en-US" smtClean="0"/>
              <a:t>06</a:t>
            </a:r>
            <a:r>
              <a:rPr lang="en-US" dirty="0" smtClean="0"/>
              <a:t>]</a:t>
            </a:r>
          </a:p>
        </p:txBody>
      </p:sp>
    </p:spTree>
    <p:extLst>
      <p:ext uri="{BB962C8B-B14F-4D97-AF65-F5344CB8AC3E}">
        <p14:creationId xmlns:p14="http://schemas.microsoft.com/office/powerpoint/2010/main" val="36965070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Fuzzy Extractors</a:t>
            </a:r>
            <a:endParaRPr lang="en-US" dirty="0"/>
          </a:p>
        </p:txBody>
      </p:sp>
      <p:sp>
        <p:nvSpPr>
          <p:cNvPr id="5" name="Content Placeholder 1"/>
          <p:cNvSpPr txBox="1">
            <a:spLocks/>
          </p:cNvSpPr>
          <p:nvPr/>
        </p:nvSpPr>
        <p:spPr>
          <a:xfrm>
            <a:off x="173008" y="926654"/>
            <a:ext cx="4405736" cy="33451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Fuzzy Extractors derive reliable keys from noisy data</a:t>
            </a:r>
          </a:p>
          <a:p>
            <a:endParaRPr lang="en-US" sz="2000" dirty="0" smtClean="0">
              <a:cs typeface="Calibri"/>
            </a:endParaRPr>
          </a:p>
          <a:p>
            <a:r>
              <a:rPr lang="en-US" sz="2000" dirty="0" smtClean="0">
                <a:cs typeface="Calibri"/>
              </a:rPr>
              <a:t>Correctness: </a:t>
            </a:r>
            <a:r>
              <a:rPr lang="en-US" sz="2000" dirty="0" smtClean="0">
                <a:latin typeface="Times New Roman"/>
                <a:cs typeface="Times New Roman"/>
              </a:rPr>
              <a:t>Gen, Rep </a:t>
            </a:r>
            <a:r>
              <a:rPr lang="en-US" sz="2000" dirty="0" smtClean="0">
                <a:cs typeface="Calibri"/>
              </a:rPr>
              <a:t>give </a:t>
            </a:r>
            <a:r>
              <a:rPr lang="en-US" sz="2000" dirty="0" smtClean="0">
                <a:cs typeface="Calibri"/>
              </a:rPr>
              <a:t>same</a:t>
            </a:r>
            <a:br>
              <a:rPr lang="en-US" sz="2000" dirty="0" smtClean="0">
                <a:cs typeface="Calibri"/>
              </a:rPr>
            </a:br>
            <a:r>
              <a:rPr lang="en-US" sz="2000" i="1" dirty="0" smtClean="0">
                <a:latin typeface="Times New Roman"/>
                <a:cs typeface="Times New Roman"/>
              </a:rPr>
              <a:t>key</a:t>
            </a:r>
            <a:r>
              <a:rPr lang="en-US" sz="2000" dirty="0" smtClean="0">
                <a:cs typeface="Calibri"/>
              </a:rPr>
              <a:t> </a:t>
            </a:r>
            <a:r>
              <a:rPr lang="en-US" sz="2000" dirty="0" smtClean="0">
                <a:cs typeface="Calibri"/>
              </a:rPr>
              <a:t>if </a:t>
            </a:r>
            <a:r>
              <a:rPr lang="en-US" sz="2000" i="1" dirty="0" smtClean="0">
                <a:latin typeface="Times New Roman"/>
                <a:cs typeface="Times New Roman"/>
              </a:rPr>
              <a:t>w</a:t>
            </a:r>
            <a:r>
              <a:rPr lang="en-US" sz="2000" baseline="-25000" dirty="0" smtClean="0">
                <a:latin typeface="Times New Roman"/>
                <a:cs typeface="Times New Roman"/>
              </a:rPr>
              <a:t>0 </a:t>
            </a:r>
            <a:r>
              <a:rPr lang="en-US" sz="2000" dirty="0" smtClean="0">
                <a:latin typeface="Calibri"/>
                <a:cs typeface="Calibri"/>
              </a:rPr>
              <a:t>and </a:t>
            </a:r>
            <a:r>
              <a:rPr lang="en-US" sz="2000" i="1" dirty="0" smtClean="0">
                <a:latin typeface="Times New Roman"/>
                <a:cs typeface="Times New Roman"/>
              </a:rPr>
              <a:t>w</a:t>
            </a:r>
            <a:r>
              <a:rPr lang="en-US" sz="2000" baseline="-25000" dirty="0" smtClean="0">
                <a:latin typeface="Times New Roman"/>
                <a:cs typeface="Times New Roman"/>
              </a:rPr>
              <a:t>1</a:t>
            </a:r>
            <a:r>
              <a:rPr lang="en-US" sz="2000" baseline="-25000" dirty="0" smtClean="0">
                <a:latin typeface="Calibri"/>
                <a:cs typeface="Calibri"/>
              </a:rPr>
              <a:t> </a:t>
            </a:r>
            <a:r>
              <a:rPr lang="en-US" sz="2000" dirty="0" smtClean="0">
                <a:latin typeface="Calibri"/>
                <a:cs typeface="Calibri"/>
              </a:rPr>
              <a:t>are “close”</a:t>
            </a:r>
          </a:p>
          <a:p>
            <a:r>
              <a:rPr lang="en-US" sz="2000" dirty="0" smtClean="0">
                <a:cs typeface="Calibri"/>
              </a:rPr>
              <a:t>Traditional Construction</a:t>
            </a:r>
            <a:endParaRPr lang="en-US" sz="2000" dirty="0" smtClean="0">
              <a:latin typeface="Calibri"/>
              <a:cs typeface="Calibri"/>
            </a:endParaRPr>
          </a:p>
          <a:p>
            <a:pPr lvl="1"/>
            <a:r>
              <a:rPr lang="en-US" sz="2000" dirty="0" smtClean="0">
                <a:latin typeface="Calibri"/>
                <a:cs typeface="Calibri"/>
              </a:rPr>
              <a:t>Derive </a:t>
            </a:r>
            <a:r>
              <a:rPr lang="en-US" sz="2000" i="1" dirty="0" smtClean="0">
                <a:latin typeface="Times New Roman"/>
                <a:cs typeface="Times New Roman"/>
              </a:rPr>
              <a:t>key</a:t>
            </a:r>
            <a:r>
              <a:rPr lang="en-US" sz="2000" dirty="0" smtClean="0">
                <a:latin typeface="Calibri"/>
                <a:cs typeface="Calibri"/>
              </a:rPr>
              <a:t> with</a:t>
            </a:r>
            <a:br>
              <a:rPr lang="en-US" sz="2000" dirty="0" smtClean="0">
                <a:latin typeface="Calibri"/>
                <a:cs typeface="Calibri"/>
              </a:rPr>
            </a:br>
            <a:r>
              <a:rPr lang="en-US" sz="2000" i="1" dirty="0" smtClean="0">
                <a:latin typeface="Calibri"/>
                <a:cs typeface="Calibri"/>
              </a:rPr>
              <a:t>extractor</a:t>
            </a:r>
            <a:endParaRPr lang="en-US" sz="2000" i="1" dirty="0" smtClean="0">
              <a:latin typeface="Calibri"/>
              <a:cs typeface="Calibri"/>
            </a:endParaRPr>
          </a:p>
          <a:p>
            <a:pPr lvl="1"/>
            <a:r>
              <a:rPr lang="en-US" sz="2000" i="1" dirty="0" smtClean="0">
                <a:solidFill>
                  <a:srgbClr val="000000"/>
                </a:solidFill>
                <a:latin typeface="Calibri"/>
                <a:cs typeface="Calibri"/>
              </a:rPr>
              <a:t>Error-correct </a:t>
            </a:r>
            <a:r>
              <a:rPr lang="en-US" sz="2000" dirty="0" smtClean="0">
                <a:solidFill>
                  <a:srgbClr val="000000"/>
                </a:solidFill>
                <a:latin typeface="Calibri"/>
                <a:cs typeface="Calibri"/>
              </a:rPr>
              <a:t>with </a:t>
            </a:r>
            <a:br>
              <a:rPr lang="en-US" sz="2000" dirty="0" smtClean="0">
                <a:solidFill>
                  <a:srgbClr val="000000"/>
                </a:solidFill>
                <a:latin typeface="Calibri"/>
                <a:cs typeface="Calibri"/>
              </a:rPr>
            </a:br>
            <a:r>
              <a:rPr lang="en-US" sz="2000" i="1" dirty="0" smtClean="0">
                <a:solidFill>
                  <a:srgbClr val="000000"/>
                </a:solidFill>
                <a:latin typeface="Calibri"/>
                <a:cs typeface="Calibri"/>
              </a:rPr>
              <a:t>Secure Sketch</a:t>
            </a:r>
            <a:endParaRPr lang="en-US" sz="2000" dirty="0" smtClean="0">
              <a:cs typeface="Calibri"/>
            </a:endParaRPr>
          </a:p>
          <a:p>
            <a:endParaRPr lang="en-US" sz="2000" dirty="0" smtClean="0">
              <a:cs typeface="Calibri"/>
            </a:endParaRPr>
          </a:p>
          <a:p>
            <a:r>
              <a:rPr lang="en-US" sz="2000" dirty="0" smtClean="0">
                <a:cs typeface="Calibri"/>
              </a:rPr>
              <a:t>Security info-theoretic: </a:t>
            </a:r>
            <a:r>
              <a:rPr lang="en-US" sz="2000" dirty="0" smtClean="0">
                <a:cs typeface="Calibri"/>
              </a:rPr>
              <a:t/>
            </a:r>
            <a:br>
              <a:rPr lang="en-US" sz="2000" dirty="0" smtClean="0">
                <a:cs typeface="Calibri"/>
              </a:rPr>
            </a:br>
            <a:r>
              <a:rPr lang="en-US" sz="2000" i="1" dirty="0" smtClean="0">
                <a:latin typeface="Times New Roman"/>
                <a:cs typeface="Times New Roman"/>
              </a:rPr>
              <a:t>key</a:t>
            </a:r>
            <a:r>
              <a:rPr lang="en-US" sz="2000" dirty="0" smtClean="0">
                <a:cs typeface="Calibri"/>
              </a:rPr>
              <a:t> close to uniform conditioned on </a:t>
            </a:r>
            <a:r>
              <a:rPr lang="en-US" sz="2000" i="1" dirty="0" smtClean="0">
                <a:latin typeface="Times New Roman"/>
                <a:cs typeface="Times New Roman"/>
              </a:rPr>
              <a:t>p</a:t>
            </a:r>
            <a:endParaRPr lang="en-US" sz="1800" i="1" dirty="0" smtClean="0">
              <a:solidFill>
                <a:srgbClr val="000000"/>
              </a:solidFill>
              <a:latin typeface="Calibri"/>
              <a:cs typeface="Calibri"/>
            </a:endParaRPr>
          </a:p>
          <a:p>
            <a:r>
              <a:rPr lang="en-US" sz="2000" dirty="0" smtClean="0">
                <a:solidFill>
                  <a:srgbClr val="000000"/>
                </a:solidFill>
                <a:latin typeface="Calibri"/>
                <a:cs typeface="Calibri"/>
              </a:rPr>
              <a:t>Entropy losses </a:t>
            </a:r>
            <a:r>
              <a:rPr lang="en-US" sz="2000" dirty="0" smtClean="0">
                <a:solidFill>
                  <a:srgbClr val="000000"/>
                </a:solidFill>
                <a:latin typeface="Calibri"/>
                <a:cs typeface="Calibri"/>
              </a:rPr>
              <a:t>prevent adoption </a:t>
            </a:r>
            <a:br>
              <a:rPr lang="en-US" sz="2000" dirty="0" smtClean="0">
                <a:solidFill>
                  <a:srgbClr val="000000"/>
                </a:solidFill>
                <a:latin typeface="Calibri"/>
                <a:cs typeface="Calibri"/>
              </a:rPr>
            </a:br>
            <a:r>
              <a:rPr lang="en-US" sz="2000" dirty="0" smtClean="0">
                <a:solidFill>
                  <a:srgbClr val="000000"/>
                </a:solidFill>
                <a:latin typeface="Calibri"/>
                <a:cs typeface="Calibri"/>
              </a:rPr>
              <a:t>	(for irises there is 0 entropy</a:t>
            </a:r>
            <a:br>
              <a:rPr lang="en-US" sz="2000" dirty="0" smtClean="0">
                <a:solidFill>
                  <a:srgbClr val="000000"/>
                </a:solidFill>
                <a:latin typeface="Calibri"/>
                <a:cs typeface="Calibri"/>
              </a:rPr>
            </a:br>
            <a:r>
              <a:rPr lang="en-US" sz="2000" dirty="0" smtClean="0">
                <a:solidFill>
                  <a:srgbClr val="000000"/>
                </a:solidFill>
                <a:latin typeface="Calibri"/>
                <a:cs typeface="Calibri"/>
              </a:rPr>
              <a:t>	after using a secure sketch)</a:t>
            </a:r>
            <a:endParaRPr lang="en-US" sz="2000" dirty="0" smtClean="0">
              <a:solidFill>
                <a:srgbClr val="000000"/>
              </a:solidFill>
              <a:latin typeface="Calibri"/>
              <a:cs typeface="Calibri"/>
            </a:endParaRPr>
          </a:p>
          <a:p>
            <a:endParaRPr lang="en-US" sz="2400" dirty="0" smtClean="0">
              <a:solidFill>
                <a:srgbClr val="000000"/>
              </a:solidFill>
              <a:latin typeface="Calibri"/>
              <a:cs typeface="Calibri"/>
            </a:endParaRPr>
          </a:p>
          <a:p>
            <a:pPr lvl="1"/>
            <a:endParaRPr lang="en-US" sz="1800" i="1" dirty="0">
              <a:latin typeface="Arial" charset="0"/>
            </a:endParaRPr>
          </a:p>
        </p:txBody>
      </p:sp>
      <p:sp>
        <p:nvSpPr>
          <p:cNvPr id="7" name="Rectangle 36"/>
          <p:cNvSpPr>
            <a:spLocks noChangeArrowheads="1"/>
          </p:cNvSpPr>
          <p:nvPr/>
        </p:nvSpPr>
        <p:spPr bwMode="auto">
          <a:xfrm>
            <a:off x="4855824" y="5253181"/>
            <a:ext cx="4267200" cy="145472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do better in computational setting?</a:t>
            </a:r>
            <a:endParaRPr lang="en-US" sz="2800" b="1" dirty="0"/>
          </a:p>
        </p:txBody>
      </p:sp>
      <p:sp>
        <p:nvSpPr>
          <p:cNvPr id="51" name="Rectangle 50"/>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 name="Group 52"/>
          <p:cNvGrpSpPr/>
          <p:nvPr/>
        </p:nvGrpSpPr>
        <p:grpSpPr>
          <a:xfrm>
            <a:off x="5126228" y="2383616"/>
            <a:ext cx="2111840" cy="2342700"/>
            <a:chOff x="6838074" y="2246479"/>
            <a:chExt cx="981495" cy="1803616"/>
          </a:xfrm>
        </p:grpSpPr>
        <p:sp>
          <p:nvSpPr>
            <p:cNvPr id="54" name="Trapezoid 53"/>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5" name="TextBox 54"/>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56" name="Straight Arrow Connector 55"/>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7" name="Straight Arrow Connector 56"/>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03" name="TextBox 10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04" name="TextBox 10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06" name="Elbow Connector 105"/>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5778298" y="2814872"/>
            <a:ext cx="777140" cy="1044618"/>
            <a:chOff x="6851952" y="2558143"/>
            <a:chExt cx="967619" cy="1491952"/>
          </a:xfrm>
        </p:grpSpPr>
        <p:sp>
          <p:nvSpPr>
            <p:cNvPr id="108" name="Trapezoid 1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9" name="TextBox 108"/>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10" name="Elbow Connector 109"/>
          <p:cNvCxnSpPr>
            <a:endCxn id="108"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711466" y="3909773"/>
            <a:ext cx="1018094" cy="734722"/>
            <a:chOff x="7008234" y="2074428"/>
            <a:chExt cx="391556" cy="749241"/>
          </a:xfrm>
        </p:grpSpPr>
        <p:sp>
          <p:nvSpPr>
            <p:cNvPr id="113" name="Trapezoid 11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4" name="TextBox 113"/>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115" name="Elbow Connector 114"/>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654455" y="1023938"/>
            <a:ext cx="3232039" cy="646331"/>
          </a:xfrm>
          <a:prstGeom prst="rect">
            <a:avLst/>
          </a:prstGeom>
          <a:noFill/>
        </p:spPr>
        <p:txBody>
          <a:bodyPr wrap="square" rtlCol="0">
            <a:spAutoFit/>
          </a:bodyPr>
          <a:lstStyle/>
          <a:p>
            <a:r>
              <a:rPr lang="en-US" dirty="0"/>
              <a:t>[DodisOstrovskyReyzinSmith08]</a:t>
            </a:r>
          </a:p>
          <a:p>
            <a:endParaRPr lang="en-US" dirty="0"/>
          </a:p>
        </p:txBody>
      </p:sp>
    </p:spTree>
    <p:extLst>
      <p:ext uri="{BB962C8B-B14F-4D97-AF65-F5344CB8AC3E}">
        <p14:creationId xmlns:p14="http://schemas.microsoft.com/office/powerpoint/2010/main" val="1492668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fade">
                                      <p:cBhvr>
                                        <p:cTn id="34" dur="500"/>
                                        <p:tgtEl>
                                          <p:spTgt spid="10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par>
                                <p:cTn id="50" presetID="10" presetClass="entr" presetSubtype="0" fill="hold"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fade">
                                      <p:cBhvr>
                                        <p:cTn id="58" dur="500"/>
                                        <p:tgtEl>
                                          <p:spTgt spid="1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fade">
                                      <p:cBhvr>
                                        <p:cTn id="66" dur="500"/>
                                        <p:tgtEl>
                                          <p:spTgt spid="5">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bg/>
                                          </p:spTgt>
                                        </p:tgtEl>
                                        <p:attrNameLst>
                                          <p:attrName>style.visibility</p:attrName>
                                        </p:attrNameLst>
                                      </p:cBhvr>
                                      <p:to>
                                        <p:strVal val="visible"/>
                                      </p:to>
                                    </p:set>
                                    <p:animEffect transition="in" filter="fade">
                                      <p:cBhvr>
                                        <p:cTn id="71" dur="500"/>
                                        <p:tgtEl>
                                          <p:spTgt spid="7">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
                                            <p:txEl>
                                              <p:pRg st="0" end="0"/>
                                            </p:txEl>
                                          </p:spTgt>
                                        </p:tgtEl>
                                        <p:attrNameLst>
                                          <p:attrName>style.visibility</p:attrName>
                                        </p:attrNameLst>
                                      </p:cBhvr>
                                      <p:to>
                                        <p:strVal val="visible"/>
                                      </p:to>
                                    </p:set>
                                    <p:animEffect transition="in" filter="fade">
                                      <p:cBhvr>
                                        <p:cTn id="7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51" grpId="0" animBg="1"/>
      <p:bldP spid="52" grpId="0" animBg="1"/>
      <p:bldP spid="102" grpId="0"/>
      <p:bldP spid="103" grpId="0"/>
      <p:bldP spid="1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solidFill>
                  <a:schemeClr val="bg1"/>
                </a:solidFill>
              </a:rPr>
              <a:t>Know we can’t change the sketch</a:t>
            </a:r>
          </a:p>
          <a:p>
            <a:pPr lvl="1"/>
            <a:r>
              <a:rPr lang="en-US" sz="2200" dirty="0" smtClean="0">
                <a:solidFill>
                  <a:schemeClr val="bg1"/>
                </a:solidFill>
              </a:rPr>
              <a:t>Could </a:t>
            </a:r>
            <a:r>
              <a:rPr lang="en-US" sz="2200" dirty="0">
                <a:solidFill>
                  <a:schemeClr val="bg1"/>
                </a:solidFill>
              </a:rPr>
              <a:t>use computational extractor </a:t>
            </a:r>
            <a:endParaRPr lang="en-US" sz="2200" dirty="0" smtClean="0">
              <a:solidFill>
                <a:schemeClr val="bg1"/>
              </a:solidFill>
            </a:endParaRPr>
          </a:p>
          <a:p>
            <a:pPr marL="914400" lvl="2" indent="0">
              <a:buNone/>
            </a:pPr>
            <a:r>
              <a:rPr lang="en-US" sz="2200" dirty="0" smtClean="0">
                <a:solidFill>
                  <a:schemeClr val="bg1"/>
                </a:solidFill>
              </a:rPr>
              <a:t>(Must have enough entropy remaining after the sketch)</a:t>
            </a:r>
          </a:p>
          <a:p>
            <a:pPr lvl="1"/>
            <a:r>
              <a:rPr lang="en-US" sz="2200" dirty="0" smtClean="0">
                <a:solidFill>
                  <a:schemeClr val="bg1"/>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778304" y="3909776"/>
            <a:ext cx="779846" cy="734722"/>
          </a:xfrm>
          <a:prstGeom prst="rect">
            <a:avLst/>
          </a:prstGeom>
          <a:solidFill>
            <a:srgbClr val="FFF4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solidFill>
                  <a:srgbClr val="FFFFFF"/>
                </a:solidFill>
              </a:rPr>
              <a:t>Could </a:t>
            </a:r>
            <a:r>
              <a:rPr lang="en-US" sz="2200" dirty="0">
                <a:solidFill>
                  <a:srgbClr val="FFFFFF"/>
                </a:solidFill>
              </a:rPr>
              <a:t>use computational extractor </a:t>
            </a:r>
            <a:endParaRPr lang="en-US" sz="2200" dirty="0" smtClean="0">
              <a:solidFill>
                <a:srgbClr val="FFFFFF"/>
              </a:solidFill>
            </a:endParaRPr>
          </a:p>
          <a:p>
            <a:pPr marL="914400" lvl="2" indent="0">
              <a:buNone/>
            </a:pPr>
            <a:r>
              <a:rPr lang="en-US" sz="2200" dirty="0" smtClean="0">
                <a:solidFill>
                  <a:srgbClr val="FFFFFF"/>
                </a:solidFill>
              </a:rPr>
              <a:t>(Must have enough entropy remaining after the sketch)</a:t>
            </a:r>
          </a:p>
          <a:p>
            <a:pPr lvl="1"/>
            <a:r>
              <a:rPr lang="en-US" sz="2200" dirty="0" smtClean="0">
                <a:solidFill>
                  <a:srgbClr val="FFFFFF"/>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027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rapezoid 26"/>
          <p:cNvSpPr/>
          <p:nvPr/>
        </p:nvSpPr>
        <p:spPr bwMode="auto">
          <a:xfrm rot="5400000">
            <a:off x="5651631" y="2951467"/>
            <a:ext cx="1044618" cy="762976"/>
          </a:xfrm>
          <a:prstGeom prst="trapezoid">
            <a:avLst>
              <a:gd name="adj" fmla="val 42500"/>
            </a:avLst>
          </a:prstGeom>
          <a:solidFill>
            <a:srgbClr val="FFF40A"/>
          </a:solidFill>
          <a:ln>
            <a:noFill/>
          </a:ln>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t>Could </a:t>
            </a:r>
            <a:r>
              <a:rPr lang="en-US" sz="2200" dirty="0"/>
              <a:t>use computational extractor </a:t>
            </a:r>
            <a:endParaRPr lang="en-US" sz="2200" dirty="0" smtClean="0"/>
          </a:p>
          <a:p>
            <a:pPr marL="914400" lvl="2" indent="0">
              <a:buNone/>
            </a:pPr>
            <a:r>
              <a:rPr lang="en-US" sz="2200" dirty="0" smtClean="0"/>
              <a:t>(Must have enough entropy remaining after the sketch)</a:t>
            </a:r>
          </a:p>
          <a:p>
            <a:pPr lvl="1"/>
            <a:r>
              <a:rPr lang="en-US" sz="2200" dirty="0" smtClean="0">
                <a:solidFill>
                  <a:srgbClr val="FFFFFF"/>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0423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t>Could </a:t>
            </a:r>
            <a:r>
              <a:rPr lang="en-US" sz="2200" dirty="0"/>
              <a:t>use computational extractor </a:t>
            </a:r>
            <a:endParaRPr lang="en-US" sz="2200" dirty="0" smtClean="0"/>
          </a:p>
          <a:p>
            <a:pPr marL="914400" lvl="2" indent="0">
              <a:buNone/>
            </a:pPr>
            <a:r>
              <a:rPr lang="en-US" sz="2200" dirty="0" smtClean="0"/>
              <a:t>(Must have enough entropy remaining after the sketch)</a:t>
            </a:r>
          </a:p>
          <a:p>
            <a:pPr lvl="1"/>
            <a:r>
              <a:rPr lang="en-US" sz="2200" dirty="0" smtClean="0"/>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spTree>
    <p:extLst>
      <p:ext uri="{BB962C8B-B14F-4D97-AF65-F5344CB8AC3E}">
        <p14:creationId xmlns:p14="http://schemas.microsoft.com/office/powerpoint/2010/main" val="39598201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88" y="-173268"/>
            <a:ext cx="8774545" cy="1143000"/>
          </a:xfrm>
        </p:spPr>
        <p:txBody>
          <a:bodyPr>
            <a:normAutofit/>
          </a:bodyPr>
          <a:lstStyle/>
          <a:p>
            <a:r>
              <a:rPr lang="en-US" sz="4000" dirty="0" smtClean="0"/>
              <a:t>Computational Fuzzy Extractor</a:t>
            </a:r>
            <a:endParaRPr lang="en-US" sz="4000" dirty="0"/>
          </a:p>
        </p:txBody>
      </p:sp>
      <p:sp>
        <p:nvSpPr>
          <p:cNvPr id="6" name="Content Placeholder 3"/>
          <p:cNvSpPr txBox="1">
            <a:spLocks/>
          </p:cNvSpPr>
          <p:nvPr/>
        </p:nvSpPr>
        <p:spPr>
          <a:xfrm>
            <a:off x="161237" y="1172211"/>
            <a:ext cx="4204203" cy="47210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t>Key idea: instead of trying to hide </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t>, we use private randomness </a:t>
            </a:r>
            <a:r>
              <a:rPr lang="en-US" sz="2200" i="1" dirty="0" smtClean="0">
                <a:latin typeface="Times New Roman"/>
                <a:cs typeface="Times New Roman"/>
              </a:rPr>
              <a:t>x</a:t>
            </a:r>
            <a:r>
              <a:rPr lang="en-US" sz="2200" dirty="0" smtClean="0">
                <a:latin typeface="Calibri"/>
                <a:cs typeface="Calibri"/>
              </a:rPr>
              <a:t> as our key</a:t>
            </a:r>
          </a:p>
          <a:p>
            <a:r>
              <a:rPr lang="en-US" sz="2200" dirty="0" smtClean="0">
                <a:latin typeface="Calibri"/>
                <a:cs typeface="Calibri"/>
              </a:rPr>
              <a:t>Encrypt </a:t>
            </a:r>
            <a:r>
              <a:rPr lang="en-US" sz="2200" i="1" dirty="0" smtClean="0">
                <a:latin typeface="Times New Roman"/>
                <a:cs typeface="Times New Roman"/>
              </a:rPr>
              <a:t>x</a:t>
            </a:r>
            <a:r>
              <a:rPr lang="en-US" sz="2200" dirty="0" smtClean="0">
                <a:latin typeface="Times New Roman"/>
                <a:cs typeface="Times New Roman"/>
              </a:rPr>
              <a:t> </a:t>
            </a:r>
            <a:r>
              <a:rPr lang="en-US" sz="2200" dirty="0" smtClean="0">
                <a:latin typeface="Calibri"/>
                <a:cs typeface="Calibri"/>
              </a:rPr>
              <a:t>using</a:t>
            </a:r>
            <a:r>
              <a:rPr lang="en-US" sz="2200" dirty="0" smtClean="0">
                <a:latin typeface="Times New Roman"/>
                <a:cs typeface="Times New Roman"/>
              </a:rPr>
              <a:t> </a:t>
            </a:r>
            <a:r>
              <a:rPr lang="en-US" sz="2200" i="1" dirty="0" smtClean="0">
                <a:latin typeface="Times New Roman"/>
                <a:cs typeface="Times New Roman"/>
              </a:rPr>
              <a:t>w</a:t>
            </a:r>
            <a:r>
              <a:rPr lang="en-US" sz="2200" baseline="-25000" dirty="0" smtClean="0">
                <a:latin typeface="Times New Roman"/>
                <a:cs typeface="Times New Roman"/>
              </a:rPr>
              <a:t>0</a:t>
            </a:r>
            <a:endParaRPr lang="en-US" sz="2200" dirty="0" smtClean="0">
              <a:latin typeface="Calibri"/>
              <a:cs typeface="Calibri"/>
            </a:endParaRPr>
          </a:p>
          <a:p>
            <a:r>
              <a:rPr lang="en-US" sz="2200" dirty="0" smtClean="0">
                <a:latin typeface="Calibri"/>
                <a:cs typeface="Calibri"/>
              </a:rPr>
              <a:t>Need encryption algorithm that allows decryption from close </a:t>
            </a:r>
            <a:r>
              <a:rPr lang="en-US" sz="2200" dirty="0" smtClean="0">
                <a:latin typeface="Calibri"/>
                <a:cs typeface="Calibri"/>
              </a:rPr>
              <a:t>secret key </a:t>
            </a:r>
            <a:r>
              <a:rPr lang="en-US" sz="2200" i="1" dirty="0" smtClean="0">
                <a:latin typeface="Times New Roman"/>
                <a:cs typeface="Times New Roman"/>
              </a:rPr>
              <a:t>w</a:t>
            </a:r>
            <a:r>
              <a:rPr lang="en-US" sz="2200" baseline="-25000" dirty="0" smtClean="0">
                <a:latin typeface="Times New Roman"/>
                <a:cs typeface="Times New Roman"/>
              </a:rPr>
              <a:t>1</a:t>
            </a:r>
            <a:endParaRPr lang="en-US" sz="2200" dirty="0" smtClean="0"/>
          </a:p>
          <a:p>
            <a:r>
              <a:rPr lang="en-US" sz="2200" dirty="0" smtClean="0"/>
              <a:t>Our encryption algorithm is the “code-offset” secure sketch instantiated with random linear code (security from LWE)</a:t>
            </a:r>
          </a:p>
          <a:p>
            <a:r>
              <a:rPr lang="en-US" sz="2200" dirty="0" smtClean="0"/>
              <a:t>First fuzzy extractor where </a:t>
            </a:r>
            <a:br>
              <a:rPr lang="en-US" sz="2200" dirty="0" smtClean="0"/>
            </a:br>
            <a:r>
              <a:rPr lang="en-US" sz="2200" dirty="0" smtClean="0">
                <a:latin typeface="Times New Roman"/>
                <a:cs typeface="Times New Roman"/>
              </a:rPr>
              <a:t>|</a:t>
            </a:r>
            <a:r>
              <a:rPr lang="en-US" sz="2200" i="1" dirty="0" smtClean="0">
                <a:latin typeface="Times New Roman"/>
                <a:cs typeface="Times New Roman"/>
              </a:rPr>
              <a:t>key</a:t>
            </a:r>
            <a:r>
              <a:rPr lang="en-US" sz="2200" dirty="0" smtClean="0">
                <a:latin typeface="Times New Roman"/>
                <a:cs typeface="Times New Roman"/>
              </a:rPr>
              <a:t>|</a:t>
            </a:r>
            <a:r>
              <a:rPr lang="en-US" sz="2200" dirty="0" smtClean="0"/>
              <a:t> independent of error tolerance</a:t>
            </a:r>
            <a:endParaRPr lang="en-US" sz="2200" dirty="0"/>
          </a:p>
        </p:txBody>
      </p:sp>
      <p:sp>
        <p:nvSpPr>
          <p:cNvPr id="46" name="Rectangle 45"/>
          <p:cNvSpPr/>
          <p:nvPr/>
        </p:nvSpPr>
        <p:spPr bwMode="auto">
          <a:xfrm>
            <a:off x="5978090" y="3532733"/>
            <a:ext cx="813091" cy="108670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err="1" smtClean="0">
                <a:ln>
                  <a:noFill/>
                </a:ln>
                <a:effectLst/>
                <a:latin typeface="Times New Roman"/>
                <a:cs typeface="Times New Roman"/>
              </a:rPr>
              <a:t>Enc</a:t>
            </a:r>
            <a:endParaRPr kumimoji="0" lang="en-US" sz="2400" u="none" strike="noStrike" cap="none" normalizeH="0" baseline="-25000" dirty="0" smtClean="0">
              <a:ln>
                <a:noFill/>
              </a:ln>
              <a:effectLst/>
              <a:latin typeface="Times New Roman"/>
              <a:cs typeface="Times New Roman"/>
            </a:endParaRPr>
          </a:p>
        </p:txBody>
      </p:sp>
      <p:sp>
        <p:nvSpPr>
          <p:cNvPr id="59" name="Rectangle 58"/>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1" name="Group 60"/>
          <p:cNvGrpSpPr/>
          <p:nvPr/>
        </p:nvGrpSpPr>
        <p:grpSpPr>
          <a:xfrm>
            <a:off x="5126228" y="2383616"/>
            <a:ext cx="2111840" cy="2342700"/>
            <a:chOff x="6838074" y="2246479"/>
            <a:chExt cx="981495" cy="1803616"/>
          </a:xfrm>
        </p:grpSpPr>
        <p:sp>
          <p:nvSpPr>
            <p:cNvPr id="62" name="Trapezoid 61"/>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3" name="TextBox 62"/>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64" name="Straight Arrow Connector 63"/>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TextBox 66"/>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68" name="TextBox 67"/>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69" name="TextBox 68"/>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sp>
        <p:nvSpPr>
          <p:cNvPr id="80" name="Rectangle 79"/>
          <p:cNvSpPr/>
          <p:nvPr/>
        </p:nvSpPr>
        <p:spPr bwMode="auto">
          <a:xfrm>
            <a:off x="5259991" y="2904284"/>
            <a:ext cx="446947" cy="489003"/>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endParaRPr kumimoji="0" lang="en-US" sz="2400" b="1" u="none" strike="noStrike" cap="none" normalizeH="0" baseline="-25000" dirty="0" smtClean="0">
              <a:ln>
                <a:noFill/>
              </a:ln>
              <a:solidFill>
                <a:schemeClr val="tx1"/>
              </a:solidFill>
              <a:effectLst/>
              <a:latin typeface="Times New Roman"/>
              <a:cs typeface="Times New Roman"/>
            </a:endParaRPr>
          </a:p>
        </p:txBody>
      </p:sp>
      <p:cxnSp>
        <p:nvCxnSpPr>
          <p:cNvPr id="81" name="Elbow Connector 80"/>
          <p:cNvCxnSpPr/>
          <p:nvPr/>
        </p:nvCxnSpPr>
        <p:spPr>
          <a:xfrm>
            <a:off x="5156087" y="3757374"/>
            <a:ext cx="822003" cy="519763"/>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80" idx="3"/>
            <a:endCxn id="46" idx="1"/>
          </p:cNvCxnSpPr>
          <p:nvPr/>
        </p:nvCxnSpPr>
        <p:spPr>
          <a:xfrm>
            <a:off x="5706938" y="3148786"/>
            <a:ext cx="271152" cy="927299"/>
          </a:xfrm>
          <a:prstGeom prst="bentConnector3">
            <a:avLst>
              <a:gd name="adj1" fmla="val 3296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bwMode="auto">
          <a:xfrm>
            <a:off x="5706938" y="2977287"/>
            <a:ext cx="1531132" cy="676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6791181" y="4147015"/>
            <a:ext cx="446889"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711037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par>
                                <p:cTn id="29" presetID="1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6" grpId="0" uiExpand="1" animBg="1"/>
      <p:bldP spid="80" grpId="0" uiExpan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6" y="0"/>
            <a:ext cx="3722255" cy="1143000"/>
          </a:xfrm>
        </p:spPr>
        <p:txBody>
          <a:bodyPr/>
          <a:lstStyle/>
          <a:p>
            <a:pPr algn="l"/>
            <a:r>
              <a:rPr lang="en-US" dirty="0" smtClean="0"/>
              <a:t>Open Problems</a:t>
            </a:r>
            <a:endParaRPr lang="en-US" dirty="0"/>
          </a:p>
        </p:txBody>
      </p:sp>
      <p:sp>
        <p:nvSpPr>
          <p:cNvPr id="3" name="Content Placeholder 2"/>
          <p:cNvSpPr>
            <a:spLocks noGrp="1"/>
          </p:cNvSpPr>
          <p:nvPr>
            <p:ph idx="1"/>
          </p:nvPr>
        </p:nvSpPr>
        <p:spPr>
          <a:xfrm>
            <a:off x="457199" y="1143000"/>
            <a:ext cx="8848437" cy="4525963"/>
          </a:xfrm>
        </p:spPr>
        <p:txBody>
          <a:bodyPr/>
          <a:lstStyle/>
          <a:p>
            <a:r>
              <a:rPr lang="en-US" dirty="0" smtClean="0"/>
              <a:t>Show security </a:t>
            </a:r>
            <a:r>
              <a:rPr lang="en-US" dirty="0" smtClean="0"/>
              <a:t>for arbitrary </a:t>
            </a:r>
            <a:r>
              <a:rPr lang="en-US" dirty="0" smtClean="0"/>
              <a:t>hig</a:t>
            </a:r>
            <a:r>
              <a:rPr lang="en-US" dirty="0" smtClean="0"/>
              <a:t>h entropy </a:t>
            </a:r>
            <a:r>
              <a:rPr lang="en-US" dirty="0" smtClean="0"/>
              <a:t>sources</a:t>
            </a:r>
            <a:endParaRPr lang="en-US" dirty="0" smtClean="0"/>
          </a:p>
          <a:p>
            <a:r>
              <a:rPr lang="en-US" dirty="0" smtClean="0"/>
              <a:t>Support higher error rates</a:t>
            </a:r>
            <a:endParaRPr lang="en-US" dirty="0" smtClean="0"/>
          </a:p>
          <a:p>
            <a:endParaRPr lang="en-US" dirty="0"/>
          </a:p>
        </p:txBody>
      </p:sp>
      <p:sp>
        <p:nvSpPr>
          <p:cNvPr id="4" name="Title 1"/>
          <p:cNvSpPr txBox="1">
            <a:spLocks/>
          </p:cNvSpPr>
          <p:nvPr/>
        </p:nvSpPr>
        <p:spPr>
          <a:xfrm>
            <a:off x="457199" y="288160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Thanks!</a:t>
            </a:r>
            <a:endParaRPr lang="en-US" dirty="0"/>
          </a:p>
        </p:txBody>
      </p:sp>
      <p:sp>
        <p:nvSpPr>
          <p:cNvPr id="5" name="TextBox 4"/>
          <p:cNvSpPr txBox="1"/>
          <p:nvPr/>
        </p:nvSpPr>
        <p:spPr>
          <a:xfrm>
            <a:off x="1907780" y="4179455"/>
            <a:ext cx="5453135" cy="2554545"/>
          </a:xfrm>
          <a:prstGeom prst="rect">
            <a:avLst/>
          </a:prstGeom>
          <a:noFill/>
        </p:spPr>
        <p:txBody>
          <a:bodyPr wrap="none" rtlCol="0">
            <a:spAutoFit/>
          </a:bodyPr>
          <a:lstStyle/>
          <a:p>
            <a:pPr algn="ctr"/>
            <a:r>
              <a:rPr lang="en-US" sz="3200" dirty="0" smtClean="0"/>
              <a:t>To appear at </a:t>
            </a:r>
            <a:r>
              <a:rPr lang="en-US" sz="3200" dirty="0" err="1" smtClean="0"/>
              <a:t>Asiacrypt</a:t>
            </a:r>
            <a:r>
              <a:rPr lang="en-US" sz="3200" dirty="0" smtClean="0"/>
              <a:t> ‘13</a:t>
            </a:r>
            <a:br>
              <a:rPr lang="en-US" sz="3200" dirty="0" smtClean="0"/>
            </a:br>
            <a:r>
              <a:rPr lang="en-US" sz="3200" dirty="0" smtClean="0"/>
              <a:t>Available:</a:t>
            </a:r>
            <a:endParaRPr lang="en-US" sz="3200" dirty="0" smtClean="0">
              <a:hlinkClick r:id="rId2"/>
            </a:endParaRPr>
          </a:p>
          <a:p>
            <a:endParaRPr lang="en-US" sz="3200" dirty="0">
              <a:hlinkClick r:id="rId2"/>
            </a:endParaRPr>
          </a:p>
          <a:p>
            <a:r>
              <a:rPr lang="en-US" sz="3200" dirty="0" smtClean="0">
                <a:hlinkClick r:id="rId2"/>
              </a:rPr>
              <a:t>http</a:t>
            </a:r>
            <a:r>
              <a:rPr lang="en-US" sz="3200" dirty="0">
                <a:hlinkClick r:id="rId2"/>
              </a:rPr>
              <a:t>://eprint.iacr.org/2013/</a:t>
            </a:r>
            <a:r>
              <a:rPr lang="en-US" sz="3200" dirty="0" smtClean="0">
                <a:hlinkClick r:id="rId2"/>
              </a:rPr>
              <a:t>416</a:t>
            </a:r>
            <a:endParaRPr lang="en-US" sz="3200" dirty="0" smtClean="0"/>
          </a:p>
          <a:p>
            <a:endParaRPr lang="en-US" sz="3200" dirty="0"/>
          </a:p>
        </p:txBody>
      </p:sp>
    </p:spTree>
    <p:extLst>
      <p:ext uri="{BB962C8B-B14F-4D97-AF65-F5344CB8AC3E}">
        <p14:creationId xmlns:p14="http://schemas.microsoft.com/office/powerpoint/2010/main" val="11490443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10390</TotalTime>
  <Words>1631</Words>
  <Application>Microsoft Macintosh PowerPoint</Application>
  <PresentationFormat>On-screen Show (4:3)</PresentationFormat>
  <Paragraphs>249</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Computational Fuzzy Extractors</vt:lpstr>
      <vt:lpstr>How Should People Authenticate?</vt:lpstr>
      <vt:lpstr>Fuzzy Extractors</vt:lpstr>
      <vt:lpstr>Can we do better in computational setting?</vt:lpstr>
      <vt:lpstr>Can we do better in computational setting?</vt:lpstr>
      <vt:lpstr>Can we do better in computational setting?</vt:lpstr>
      <vt:lpstr>Can we do better in computational setting?</vt:lpstr>
      <vt:lpstr>Computational Fuzzy Extractor</vt:lpstr>
      <vt:lpstr>Open Problems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452</cp:revision>
  <dcterms:created xsi:type="dcterms:W3CDTF">2013-03-29T19:18:32Z</dcterms:created>
  <dcterms:modified xsi:type="dcterms:W3CDTF">2013-08-20T15:55:58Z</dcterms:modified>
</cp:coreProperties>
</file>