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9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9" r:id="rId3"/>
    <p:sldId id="308" r:id="rId4"/>
    <p:sldId id="365" r:id="rId5"/>
    <p:sldId id="366" r:id="rId6"/>
    <p:sldId id="312" r:id="rId7"/>
    <p:sldId id="367" r:id="rId8"/>
    <p:sldId id="263" r:id="rId9"/>
    <p:sldId id="274" r:id="rId10"/>
    <p:sldId id="265" r:id="rId11"/>
    <p:sldId id="281" r:id="rId12"/>
    <p:sldId id="282" r:id="rId13"/>
    <p:sldId id="283" r:id="rId14"/>
    <p:sldId id="315" r:id="rId15"/>
    <p:sldId id="368" r:id="rId16"/>
    <p:sldId id="369" r:id="rId17"/>
    <p:sldId id="370" r:id="rId18"/>
    <p:sldId id="371" r:id="rId19"/>
    <p:sldId id="344" r:id="rId20"/>
    <p:sldId id="347" r:id="rId21"/>
    <p:sldId id="389" r:id="rId22"/>
    <p:sldId id="374" r:id="rId23"/>
    <p:sldId id="376" r:id="rId24"/>
    <p:sldId id="301" r:id="rId25"/>
    <p:sldId id="377" r:id="rId26"/>
    <p:sldId id="353" r:id="rId27"/>
    <p:sldId id="378" r:id="rId28"/>
    <p:sldId id="356" r:id="rId29"/>
    <p:sldId id="306" r:id="rId30"/>
    <p:sldId id="390" r:id="rId31"/>
    <p:sldId id="379" r:id="rId32"/>
    <p:sldId id="386" r:id="rId33"/>
    <p:sldId id="387" r:id="rId34"/>
    <p:sldId id="388" r:id="rId35"/>
    <p:sldId id="380" r:id="rId36"/>
    <p:sldId id="321" r:id="rId37"/>
    <p:sldId id="358" r:id="rId38"/>
    <p:sldId id="381" r:id="rId39"/>
    <p:sldId id="382" r:id="rId40"/>
    <p:sldId id="329" r:id="rId41"/>
    <p:sldId id="361" r:id="rId42"/>
    <p:sldId id="334" r:id="rId43"/>
    <p:sldId id="332" r:id="rId44"/>
    <p:sldId id="383" r:id="rId45"/>
    <p:sldId id="38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 varScale="1">
        <p:scale>
          <a:sx n="108" d="100"/>
          <a:sy n="108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Using the result of </a:t>
            </a:r>
            <a:r>
              <a:rPr lang="en-US" baseline="0" dirty="0" err="1" smtClean="0"/>
              <a:t>Micciancio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Peikert</a:t>
            </a:r>
            <a:r>
              <a:rPr lang="en-US" baseline="0" dirty="0" smtClean="0"/>
              <a:t> we get security for all slightly deficient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8781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98470" y="3277687"/>
            <a:ext cx="7261260" cy="636222"/>
          </a:xfrm>
          <a:noFill/>
          <a:ln/>
        </p:spPr>
        <p:txBody>
          <a:bodyPr/>
          <a:lstStyle/>
          <a:p>
            <a:r>
              <a:rPr lang="en-US" altLang="en-US" sz="2400" i="1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Reyzin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7" y="4326938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1661807" y="6028504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December 2, 2013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788737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theoretic security requirement for sketches: 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should be high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computationally, i.e., have     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&gt; H</a:t>
            </a:r>
            <a:r>
              <a:rPr lang="en-US" sz="2800" baseline="-25000" dirty="0" smtClean="0">
                <a:latin typeface="Times New Roman"/>
                <a:cs typeface="Times New Roman"/>
              </a:rPr>
              <a:t>∞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800" dirty="0" smtClean="0"/>
              <a:t>What 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mean</a:t>
            </a:r>
            <a:r>
              <a:rPr lang="en-US" sz="2800" dirty="0" smtClean="0"/>
              <a:t>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[HåstadImpagliazzoLevinLuby99]</a:t>
            </a:r>
            <a:r>
              <a:rPr lang="en-US" sz="2800" dirty="0">
                <a:cs typeface="Calibri"/>
              </a:rPr>
              <a:t>, denoted as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baseline="30000" dirty="0">
                <a:latin typeface="Times New Roman"/>
                <a:cs typeface="Times New Roman"/>
              </a:rPr>
              <a:t>HILL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Applying a randomness extractor to </a:t>
            </a:r>
            <a:r>
              <a:rPr lang="en-US" sz="2800" dirty="0">
                <a:latin typeface="Times New Roman"/>
                <a:cs typeface="Times New Roman"/>
              </a:rPr>
              <a:t>HILL </a:t>
            </a:r>
            <a:r>
              <a:rPr lang="en-US" sz="2800" dirty="0">
                <a:cs typeface="Calibri"/>
              </a:rPr>
              <a:t>entropy produces a pseudorandom key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</a:t>
            </a:r>
            <a:r>
              <a:rPr lang="en-US" dirty="0">
                <a:latin typeface="Times New Roman"/>
                <a:cs typeface="Times New Roman"/>
              </a:rPr>
              <a:t></a:t>
            </a:r>
            <a:r>
              <a:rPr lang="en-US" dirty="0" smtClean="0"/>
              <a:t>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5604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Our Theorem: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sz="3000" dirty="0" smtClean="0"/>
              <a:t>there exists 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baseline="30000" dirty="0" smtClean="0">
                <a:latin typeface="Times New Roman"/>
                <a:cs typeface="Times New Roman"/>
              </a:rPr>
              <a:t>−</a:t>
            </a:r>
            <a:r>
              <a:rPr lang="en-US" sz="3000" baseline="30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</a:t>
            </a:r>
            <a:r>
              <a:rPr lang="en-US" sz="3000" dirty="0" smtClean="0"/>
              <a:t>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(Using secure sketch of </a:t>
            </a:r>
            <a:r>
              <a:rPr lang="en-US" sz="2200" dirty="0" smtClean="0"/>
              <a:t>[Smith07]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there exists a sketch with HILL entropy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there exists a sketch with true entropy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−2</a:t>
            </a:r>
            <a:r>
              <a:rPr lang="en-US" dirty="0" smtClean="0"/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5725" y="3493422"/>
            <a:ext cx="9118384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We can fix a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/>
              <a:t> value where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functions as a good decoder for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must also decode on </a:t>
            </a:r>
            <a:r>
              <a:rPr lang="en-US" sz="2400" i="1" dirty="0" smtClean="0">
                <a:latin typeface="Times New Roman"/>
                <a:cs typeface="Times New Roman"/>
              </a:rPr>
              <a:t>Y 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,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is large.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982"/>
            <a:ext cx="8559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Maybe Relax Info-Theoretic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HILL entropy (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) may be asking too much; what </a:t>
            </a:r>
            <a:r>
              <a:rPr lang="en-US" sz="2400" dirty="0" smtClean="0"/>
              <a:t>about other </a:t>
            </a:r>
            <a:r>
              <a:rPr lang="en-US" sz="2400" dirty="0" smtClean="0"/>
              <a:t>computational notions?</a:t>
            </a:r>
          </a:p>
          <a:p>
            <a:r>
              <a:rPr lang="en-US" sz="2400" dirty="0" smtClean="0"/>
              <a:t>Minimum requirement: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dirty="0" smtClean="0">
                <a:cs typeface="Calibri"/>
              </a:rPr>
              <a:t>hard to compute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Called “unpredictability entropy”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unp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Nice feature of this entropy: it’s still extractable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2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99"/>
            <a:ext cx="8425692" cy="52067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</a:p>
          <a:p>
            <a:pPr marL="0" indent="0">
              <a:buNone/>
            </a:pPr>
            <a:r>
              <a:rPr lang="en-US" dirty="0" smtClean="0"/>
              <a:t>For any distribution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Calibri"/>
                <a:cs typeface="Calibri"/>
              </a:rPr>
              <a:t>over metric space 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,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unp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Calibri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log |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>
                <a:latin typeface="Times New Roman"/>
                <a:cs typeface="Times New Roman"/>
              </a:rPr>
              <a:t>−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dirty="0" smtClean="0"/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For the Hamming </a:t>
            </a:r>
            <a:r>
              <a:rPr lang="en-US" dirty="0" smtClean="0">
                <a:latin typeface="Calibri"/>
                <a:cs typeface="Calibri"/>
              </a:rPr>
              <a:t>metric and uniform distribution, </a:t>
            </a:r>
            <a:r>
              <a:rPr lang="en-US" dirty="0" smtClean="0">
                <a:latin typeface="Calibri"/>
                <a:cs typeface="Calibri"/>
              </a:rPr>
              <a:t>there are </a:t>
            </a:r>
            <a:r>
              <a:rPr lang="en-US" dirty="0" smtClean="0">
                <a:latin typeface="Calibri"/>
                <a:cs typeface="Calibri"/>
              </a:rPr>
              <a:t>information-theoretic </a:t>
            </a:r>
            <a:r>
              <a:rPr lang="en-US" dirty="0" smtClean="0">
                <a:latin typeface="Calibri"/>
                <a:cs typeface="Calibri"/>
              </a:rPr>
              <a:t>sketches that nearly meet this bound </a:t>
            </a:r>
            <a:r>
              <a:rPr lang="en-US" sz="2600" dirty="0" smtClean="0">
                <a:latin typeface="Calibri"/>
                <a:cs typeface="Calibri"/>
              </a:rPr>
              <a:t>[Code of Forney1966, Sketch of Smith2007]</a:t>
            </a:r>
          </a:p>
          <a:p>
            <a:pPr marL="0" indent="0">
              <a:buNone/>
            </a:pPr>
            <a:endParaRPr lang="en-US" sz="2600" baseline="-2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cs typeface="Calibri"/>
              </a:rPr>
              <a:t>Note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This </a:t>
            </a:r>
            <a:r>
              <a:rPr lang="en-US" dirty="0" smtClean="0">
                <a:cs typeface="Calibri"/>
              </a:rPr>
              <a:t>result is strongest </a:t>
            </a:r>
            <a:r>
              <a:rPr lang="en-US" dirty="0" smtClean="0">
                <a:cs typeface="Calibri"/>
              </a:rPr>
              <a:t>for high entropy distributions, </a:t>
            </a:r>
            <a:r>
              <a:rPr lang="en-US" dirty="0" smtClean="0">
                <a:cs typeface="Calibri"/>
              </a:rPr>
              <a:t>it does not say anything when 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baseline="-25000" dirty="0">
                <a:latin typeface="Times New Roman"/>
                <a:cs typeface="Times New Roman"/>
              </a:rPr>
              <a:t>∞</a:t>
            </a:r>
            <a:r>
              <a:rPr lang="en-US" dirty="0">
                <a:latin typeface="Times New Roman"/>
                <a:cs typeface="Times New Roman"/>
              </a:rPr>
              <a:t>(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 ≤ </a:t>
            </a:r>
            <a:r>
              <a:rPr lang="en-US" dirty="0">
                <a:latin typeface="Times New Roman"/>
                <a:cs typeface="Times New Roman"/>
              </a:rPr>
              <a:t>log |</a:t>
            </a:r>
            <a:r>
              <a:rPr lang="en-US" b="1" i="1" dirty="0">
                <a:latin typeface="Times New Roman"/>
                <a:cs typeface="Times New Roman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| − log 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2669" y="-5156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unp</a:t>
            </a:r>
            <a:r>
              <a:rPr lang="en-US" dirty="0" smtClean="0"/>
              <a:t> secure sketches </a:t>
            </a:r>
            <a:r>
              <a:rPr lang="en-US" dirty="0" smtClean="0">
                <a:latin typeface="Times New Roman"/>
                <a:cs typeface="Times New Roman"/>
              </a:rPr>
              <a:t> </a:t>
            </a:r>
            <a:r>
              <a:rPr lang="en-US" dirty="0" smtClean="0"/>
              <a:t>secure sketches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sz="2400" dirty="0" smtClean="0"/>
              <a:t>A sketch that retains HILL entropy implies</a:t>
            </a:r>
            <a:br>
              <a:rPr lang="en-US" sz="2400" dirty="0" smtClean="0"/>
            </a:br>
            <a:r>
              <a:rPr lang="en-US" sz="2400" dirty="0" smtClean="0"/>
              <a:t> an information theoretic sketch</a:t>
            </a:r>
          </a:p>
          <a:p>
            <a:pPr lvl="1"/>
            <a:r>
              <a:rPr lang="en-US" sz="2400" dirty="0" smtClean="0"/>
              <a:t>The unpredictability must drop by 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i="1" dirty="0" err="1" smtClean="0"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dirty="0" smtClean="0"/>
              <a:t>for uniform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sz="2400" dirty="0" smtClean="0"/>
              <a:t>Can’t </a:t>
            </a:r>
            <a:r>
              <a:rPr lang="en-US" sz="2400" dirty="0" smtClean="0"/>
              <a:t>just </a:t>
            </a:r>
            <a:r>
              <a:rPr lang="en-US" sz="2400" dirty="0" smtClean="0"/>
              <a:t>make the sketch “computational”</a:t>
            </a:r>
          </a:p>
          <a:p>
            <a:pPr lvl="1"/>
            <a:r>
              <a:rPr lang="en-US" sz="2400" dirty="0" smtClean="0"/>
              <a:t>Other approaches?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5354553" y="686050"/>
            <a:ext cx="3064108" cy="8859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Can’t just </a:t>
            </a:r>
            <a:br>
              <a:rPr lang="en-US" sz="2400" b="1" dirty="0" smtClean="0"/>
            </a:br>
            <a:r>
              <a:rPr lang="en-US" sz="2400" b="1" dirty="0" smtClean="0"/>
              <a:t>work with sketch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5900665" y="1572000"/>
            <a:ext cx="985942" cy="63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2858485" y="1350220"/>
            <a:ext cx="2496068" cy="75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609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327816" y="566731"/>
            <a:ext cx="3602295" cy="10469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What about an extractor that outputs pseudorandom bits?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>
            <a:stCxn id="48" idx="2"/>
          </p:cNvCxnSpPr>
          <p:nvPr/>
        </p:nvCxnSpPr>
        <p:spPr bwMode="auto">
          <a:xfrm flipH="1">
            <a:off x="6737684" y="1613674"/>
            <a:ext cx="391280" cy="479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2831858" y="1412722"/>
            <a:ext cx="2460567" cy="230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" name="Group 4"/>
          <p:cNvGrpSpPr/>
          <p:nvPr/>
        </p:nvGrpSpPr>
        <p:grpSpPr>
          <a:xfrm>
            <a:off x="2041769" y="997988"/>
            <a:ext cx="849662" cy="1044618"/>
            <a:chOff x="3116309" y="4011234"/>
            <a:chExt cx="849662" cy="1044618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2988670" y="4144973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6309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88922" y="2026575"/>
            <a:ext cx="870298" cy="1044618"/>
            <a:chOff x="3109041" y="3997866"/>
            <a:chExt cx="870298" cy="1044618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2975302" y="4131605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9677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-1" y="3683000"/>
            <a:ext cx="9050421" cy="244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Computational extractors convert high-entropy sources to pseudorandom bits [</a:t>
            </a:r>
            <a:r>
              <a:rPr lang="en-US" sz="2000" dirty="0" smtClean="0"/>
              <a:t>Krawczyk10, Dachman-SoledGennaroKrawczykMalkin12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Natural construction: </a:t>
            </a:r>
            <a:r>
              <a:rPr lang="en-US" sz="2400" i="1" dirty="0" err="1" smtClean="0">
                <a:latin typeface="Times New Roman"/>
                <a:cs typeface="Times New Roman"/>
              </a:rPr>
              <a:t>Cext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 = PRG(</a:t>
            </a:r>
            <a:r>
              <a:rPr lang="en-US" sz="2400" i="1" dirty="0" smtClean="0">
                <a:latin typeface="Times New Roman"/>
                <a:cs typeface="Times New Roman"/>
              </a:rPr>
              <a:t>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</a:p>
          <a:p>
            <a:r>
              <a:rPr lang="en-US" sz="2400" dirty="0" smtClean="0"/>
              <a:t>Other constructions also possible (may </a:t>
            </a:r>
            <a:r>
              <a:rPr lang="en-US" sz="2400" dirty="0"/>
              <a:t>avoid the </a:t>
            </a:r>
            <a:r>
              <a:rPr lang="en-US" sz="2400" dirty="0">
                <a:latin typeface="Times New Roman"/>
                <a:cs typeface="Times New Roman"/>
              </a:rPr>
              <a:t>2log (1</a:t>
            </a:r>
            <a:r>
              <a:rPr lang="en-US" sz="2400" i="1" dirty="0">
                <a:latin typeface="Times New Roman"/>
                <a:cs typeface="Times New Roman"/>
              </a:rPr>
              <a:t>/</a:t>
            </a:r>
            <a:r>
              <a:rPr lang="en-US" sz="2400" i="1" dirty="0" err="1">
                <a:latin typeface="Times New Roman"/>
                <a:cs typeface="Times New Roman"/>
              </a:rPr>
              <a:t>ε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 smtClean="0"/>
              <a:t>loss)</a:t>
            </a:r>
          </a:p>
          <a:p>
            <a:r>
              <a:rPr lang="en-US" sz="2400" dirty="0" smtClean="0"/>
              <a:t>But: all require enough residual entropy after Sketch to run crypto!</a:t>
            </a:r>
          </a:p>
          <a:p>
            <a:pPr lvl="1"/>
            <a:r>
              <a:rPr lang="en-US" sz="2000" dirty="0" smtClean="0"/>
              <a:t>See [Dachman-SoledGennaroKrawczykMalkin12] for precise conditions </a:t>
            </a:r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2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4242" y="3683000"/>
            <a:ext cx="3946135" cy="317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We’ll try to combine a sketch and an extractor</a:t>
            </a:r>
          </a:p>
          <a:p>
            <a:r>
              <a:rPr lang="en-US" sz="2400" dirty="0" smtClean="0">
                <a:latin typeface="Calibri"/>
                <a:cs typeface="Calibri"/>
              </a:rPr>
              <a:t>We’ll base our construction on the code offset sketch</a:t>
            </a:r>
          </a:p>
          <a:p>
            <a:r>
              <a:rPr lang="en-US" sz="2400" dirty="0" smtClean="0">
                <a:latin typeface="Calibri"/>
                <a:cs typeface="Calibri"/>
              </a:rPr>
              <a:t>Instantiate with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random linear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Base security on Learning with Errors (LWE)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40377" y="378493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4" idx="3"/>
            <a:endCxn id="63" idx="7"/>
          </p:cNvCxnSpPr>
          <p:nvPr/>
        </p:nvCxnSpPr>
        <p:spPr bwMode="auto">
          <a:xfrm flipH="1">
            <a:off x="5248634" y="414077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7767" y="512166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484098" y="405678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0377" y="4471733"/>
            <a:ext cx="25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2654" y="376821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51127"/>
              </p:ext>
            </p:extLst>
          </p:nvPr>
        </p:nvGraphicFramePr>
        <p:xfrm>
          <a:off x="7397472" y="4181167"/>
          <a:ext cx="1454470" cy="10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0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7472" y="4181167"/>
                        <a:ext cx="1454470" cy="10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3" grpId="0" animBg="1"/>
      <p:bldP spid="64" grpId="0" animBg="1"/>
      <p:bldP spid="65" grpId="0"/>
      <p:bldP spid="6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</a:t>
            </a:r>
            <a:r>
              <a:rPr lang="en-US" sz="2400" dirty="0"/>
              <a:t>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hardcore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0791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6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build="p"/>
      <p:bldP spid="17" grpId="0" animBg="1"/>
      <p:bldP spid="18" grpId="0" animBg="1"/>
      <p:bldP spid="19" grpId="0"/>
      <p:bldP spid="21" grpId="0" animBg="1"/>
      <p:bldP spid="22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3603042" y="312531"/>
            <a:ext cx="789704" cy="1267396"/>
            <a:chOff x="24962" y="1600200"/>
            <a:chExt cx="789702" cy="3048000"/>
          </a:xfrm>
        </p:grpSpPr>
        <p:sp>
          <p:nvSpPr>
            <p:cNvPr id="37" name="Left Brace 3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91749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5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/>
              <a:t>AkaviaGoldwasserVaiku</a:t>
            </a:r>
            <a:r>
              <a:rPr lang="en-US" sz="2400" dirty="0"/>
              <a:t>…09</a:t>
            </a:r>
            <a:r>
              <a:rPr lang="en-US" sz="2400" dirty="0" smtClean="0"/>
              <a:t>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49345" y="5945485"/>
            <a:ext cx="3454792" cy="461665"/>
          </a:xfrm>
          <a:prstGeom prst="rect">
            <a:avLst/>
          </a:prstGeom>
          <a:solidFill>
            <a:srgbClr val="F3E816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22488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1" grpId="0" animBg="1"/>
      <p:bldP spid="4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27440" y="25330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3402" y="17526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79486" y="47567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99365" y="42233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91418" y="37221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9180"/>
              </p:ext>
            </p:extLst>
          </p:nvPr>
        </p:nvGraphicFramePr>
        <p:xfrm>
          <a:off x="8670661" y="30623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8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0661" y="30623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8390"/>
              </p:ext>
            </p:extLst>
          </p:nvPr>
        </p:nvGraphicFramePr>
        <p:xfrm>
          <a:off x="8318236" y="52448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9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236" y="52448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4780343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Goal of this talk: </a:t>
            </a:r>
            <a:r>
              <a:rPr lang="en-US" sz="1800" b="1" dirty="0" smtClean="0"/>
              <a:t>provide meaningful </a:t>
            </a:r>
            <a:br>
              <a:rPr lang="en-US" sz="1800" b="1" dirty="0" smtClean="0"/>
            </a:br>
            <a:r>
              <a:rPr lang="en-US" sz="1800" b="1" dirty="0" smtClean="0"/>
              <a:t>security for more sources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High-entropy sources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are often noisy </a:t>
            </a:r>
          </a:p>
          <a:p>
            <a:pPr lvl="1"/>
            <a:r>
              <a:rPr lang="en-US" sz="2000" dirty="0">
                <a:latin typeface="Arial" charset="0"/>
              </a:rPr>
              <a:t>Source value </a:t>
            </a:r>
            <a:r>
              <a:rPr lang="en-US" sz="2000" i="1" dirty="0">
                <a:latin typeface="Arial" charset="0"/>
              </a:rPr>
              <a:t>changes</a:t>
            </a:r>
            <a:r>
              <a:rPr lang="en-US" sz="2000" dirty="0">
                <a:latin typeface="Arial" charset="0"/>
              </a:rPr>
              <a:t> over time</a:t>
            </a:r>
            <a:r>
              <a:rPr lang="en-US" sz="2000" dirty="0" smtClean="0">
                <a:latin typeface="Arial" charset="0"/>
              </a:rPr>
              <a:t>,</a:t>
            </a:r>
            <a:br>
              <a:rPr lang="en-US" sz="2000" dirty="0" smtClean="0">
                <a:latin typeface="Arial" charset="0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Assume a bound on distance:</a:t>
            </a:r>
            <a:br>
              <a:rPr lang="en-US" altLang="ja-JP" sz="2000" dirty="0" smtClean="0">
                <a:latin typeface="Arial"/>
                <a:cs typeface="Arial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sz="2000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sz="20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</a:t>
            </a:r>
            <a:r>
              <a:rPr lang="en-US" sz="2400" dirty="0">
                <a:latin typeface="Arial" charset="0"/>
              </a:rPr>
              <a:t>to derive </a:t>
            </a:r>
            <a:r>
              <a:rPr lang="en-US" sz="2400" dirty="0" smtClean="0">
                <a:latin typeface="Arial" charset="0"/>
              </a:rPr>
              <a:t>a stable </a:t>
            </a:r>
            <a:r>
              <a:rPr lang="en-US" sz="2400" dirty="0">
                <a:latin typeface="Arial" charset="0"/>
              </a:rPr>
              <a:t>key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from a noisy source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</a:rPr>
              <a:t> to </a:t>
            </a:r>
            <a:r>
              <a:rPr lang="en-US" sz="2000" dirty="0">
                <a:latin typeface="Arial" charset="0"/>
                <a:cs typeface="Arial" charset="0"/>
              </a:rPr>
              <a:t>map to same </a:t>
            </a:r>
            <a:r>
              <a:rPr lang="en-US" sz="2000" dirty="0" smtClean="0">
                <a:latin typeface="Arial" charset="0"/>
                <a:cs typeface="Arial" charset="0"/>
              </a:rPr>
              <a:t>key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16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the key to be </a:t>
            </a:r>
            <a:r>
              <a:rPr lang="en-US" sz="2400" i="1" dirty="0" smtClean="0">
                <a:latin typeface="Arial" charset="0"/>
              </a:rPr>
              <a:t>cryptographically</a:t>
            </a:r>
            <a:r>
              <a:rPr lang="en-US" sz="2400" dirty="0" smtClean="0">
                <a:latin typeface="Arial" charset="0"/>
              </a:rPr>
              <a:t> strong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Appear uniform to the adversary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9732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6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 smtClean="0"/>
              <a:t>AkaviaGoldwasserVaiku</a:t>
            </a:r>
            <a:r>
              <a:rPr lang="en-US" sz="2400" dirty="0" smtClean="0"/>
              <a:t>…09]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5149345" y="594548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4274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389873" y="-297552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LWE Error Distribution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149157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0832" y="4544094"/>
            <a:ext cx="9093167" cy="1892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Unclear how to work with standard LWE error distribution (Gaussian)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</a:rPr>
              <a:t>Gaussian sampling algorithms may increase the distance between </a:t>
            </a:r>
            <a:r>
              <a:rPr lang="en-US" sz="20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solidFill>
                  <a:prstClr val="black"/>
                </a:solidFill>
              </a:rPr>
              <a:t> and </a:t>
            </a:r>
            <a:r>
              <a:rPr lang="en-US" sz="20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lang="en-US" sz="2000" baseline="-25000" dirty="0" smtClean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Recent </a:t>
            </a:r>
            <a:r>
              <a:rPr lang="en-US" sz="2400" dirty="0" smtClean="0">
                <a:solidFill>
                  <a:prstClr val="black"/>
                </a:solidFill>
              </a:rPr>
              <a:t>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</a:t>
            </a:r>
            <a:r>
              <a:rPr lang="en-US" sz="2400" dirty="0" smtClean="0">
                <a:solidFill>
                  <a:prstClr val="black"/>
                </a:solidFill>
              </a:rPr>
              <a:t>interval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This means that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 ≤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87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Q: What’s the trick that gets us more bits?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A: We don’t extract            from </a:t>
            </a:r>
            <a:r>
              <a:rPr lang="en-US" sz="2400" i="1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/>
              <a:t> (in fact, we are not aware of any entropy notion that gives 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|A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   </a:t>
            </a:r>
            <a:r>
              <a:rPr lang="en-US" sz="2400" dirty="0" smtClean="0"/>
              <a:t>high computational entropy)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Instead, we use secret randomness, and hide it using 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Note: computational extractors </a:t>
            </a:r>
            <a:r>
              <a:rPr lang="en-US" sz="2400" dirty="0" smtClean="0"/>
              <a:t>cannot use private randomness, </a:t>
            </a:r>
            <a:br>
              <a:rPr lang="en-US" sz="2400" dirty="0" smtClean="0"/>
            </a:br>
            <a:r>
              <a:rPr lang="en-US" sz="2400" dirty="0" smtClean="0"/>
              <a:t>		   fuzzy extractors can</a:t>
            </a:r>
            <a:endParaRPr lang="en-US" sz="24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011569" y="4725544"/>
            <a:ext cx="855995" cy="35502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42316" y="4378335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48904" y="4282967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13239" y="43537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43561" y="425406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9144" y="4725544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89466" y="4625830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1654" y="4651155"/>
            <a:ext cx="10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Rectangle 49"/>
          <p:cNvSpPr/>
          <p:nvPr/>
        </p:nvSpPr>
        <p:spPr>
          <a:xfrm>
            <a:off x="7156292" y="509721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062204" y="5006064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4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82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50" grpId="0" animBg="1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82629" y="2005280"/>
            <a:ext cx="576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30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05748"/>
            <a:ext cx="8970211" cy="319818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has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/>
              <a:t> and something close to </a:t>
            </a:r>
            <a:r>
              <a:rPr lang="en-US" sz="2400" i="1" dirty="0" smtClean="0">
                <a:latin typeface="Times New Roman"/>
                <a:cs typeface="Times New Roman"/>
              </a:rPr>
              <a:t>Ax</a:t>
            </a:r>
          </a:p>
          <a:p>
            <a:r>
              <a:rPr lang="en-US" sz="2400" dirty="0" smtClean="0"/>
              <a:t>This is a decoding problem (same as in the traditional construction)</a:t>
            </a:r>
          </a:p>
          <a:p>
            <a:r>
              <a:rPr lang="en-US" sz="2400" dirty="0" smtClean="0"/>
              <a:t>Decoding random codes is hard, but possible for small distances.</a:t>
            </a:r>
          </a:p>
          <a:p>
            <a:r>
              <a:rPr lang="en-US" sz="2400" dirty="0" smtClean="0"/>
              <a:t>(We can’t use LWE trapdoor, because there is no secret storage)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5030392" y="-1117399"/>
            <a:ext cx="239607" cy="428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089589" y="431441"/>
            <a:ext cx="4343253" cy="472817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 animBg="1"/>
      <p:bldP spid="26" grpId="0"/>
      <p:bldP spid="31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07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Select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 random samples (hopefully, they have no errors)</a:t>
            </a:r>
          </a:p>
          <a:p>
            <a:r>
              <a:rPr lang="en-US" sz="2400" dirty="0" smtClean="0"/>
              <a:t>Solve linear system for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on these samples</a:t>
            </a:r>
          </a:p>
          <a:p>
            <a:r>
              <a:rPr lang="en-US" sz="2400" dirty="0" smtClean="0"/>
              <a:t>Verify correctness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using other samples</a:t>
            </a:r>
          </a:p>
          <a:p>
            <a:r>
              <a:rPr lang="en-US" sz="2400" dirty="0" smtClean="0"/>
              <a:t>Repeat until successful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6429471" y="1179753"/>
            <a:ext cx="1536892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  <a:r>
              <a:rPr kumimoji="0" lang="en-US" sz="3600" b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–</a:t>
            </a:r>
            <a:r>
              <a:rPr kumimoji="0" lang="en-US" sz="3600" b="1" i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471" y="4018349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9471" y="3821991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29471" y="1752312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29471" y="3043913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3645" y="1179575"/>
            <a:ext cx="7072718" cy="221234"/>
            <a:chOff x="893645" y="1179575"/>
            <a:chExt cx="7072718" cy="221234"/>
          </a:xfrm>
        </p:grpSpPr>
        <p:sp>
          <p:nvSpPr>
            <p:cNvPr id="78" name="Rectangle 77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9589" y="1179575"/>
              <a:ext cx="1822141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93645" y="1192167"/>
              <a:ext cx="1830664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3644" y="1960215"/>
            <a:ext cx="7075682" cy="216160"/>
            <a:chOff x="890681" y="1179576"/>
            <a:chExt cx="7075682" cy="216160"/>
          </a:xfrm>
        </p:grpSpPr>
        <p:sp>
          <p:nvSpPr>
            <p:cNvPr id="112" name="Rectangle 111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6627" y="1179576"/>
              <a:ext cx="1825104" cy="216160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90681" y="2347375"/>
            <a:ext cx="7075682" cy="221233"/>
            <a:chOff x="890681" y="1179575"/>
            <a:chExt cx="7075682" cy="221233"/>
          </a:xfrm>
        </p:grpSpPr>
        <p:sp>
          <p:nvSpPr>
            <p:cNvPr id="116" name="Rectangle 115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6627" y="1179575"/>
              <a:ext cx="1825104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3644" y="3392116"/>
            <a:ext cx="7072719" cy="221233"/>
            <a:chOff x="893644" y="1179576"/>
            <a:chExt cx="7072719" cy="221233"/>
          </a:xfrm>
        </p:grpSpPr>
        <p:sp>
          <p:nvSpPr>
            <p:cNvPr id="120" name="Rectangle 119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89591" y="1179576"/>
              <a:ext cx="1822140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3644" y="1192167"/>
              <a:ext cx="1830663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93644" y="3600758"/>
            <a:ext cx="7075682" cy="221233"/>
            <a:chOff x="890681" y="1179576"/>
            <a:chExt cx="7075682" cy="221233"/>
          </a:xfrm>
        </p:grpSpPr>
        <p:sp>
          <p:nvSpPr>
            <p:cNvPr id="124" name="Rectangle 123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86629" y="1179576"/>
              <a:ext cx="1825102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90681" y="1192167"/>
              <a:ext cx="1830665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6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[Döttling&amp;Müller</a:t>
            </a:r>
            <a:r>
              <a:rPr lang="en-US" sz="2400" dirty="0"/>
              <a:t>-Quade13</a:t>
            </a:r>
            <a:r>
              <a:rPr lang="en-US" sz="2400" dirty="0" smtClean="0"/>
              <a:t>]: each dimension of        can be sampled with </a:t>
            </a:r>
            <a:r>
              <a:rPr lang="en-US" sz="2400" dirty="0" smtClean="0"/>
              <a:t>a </a:t>
            </a:r>
            <a:r>
              <a:rPr lang="en-US" sz="2400" dirty="0" smtClean="0"/>
              <a:t>fraction of the bits needed for each dimension of </a:t>
            </a:r>
            <a:r>
              <a:rPr lang="en-US" sz="2400" dirty="0">
                <a:cs typeface="Calibri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i.e., </a:t>
            </a:r>
            <a:r>
              <a:rPr lang="en-US" sz="2400" dirty="0">
                <a:cs typeface="Calibri"/>
              </a:rPr>
              <a:t>we can protect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using fewer than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bits)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173350" y="4865054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93306" y="4769686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55943" y="480829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72897" y="472194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6450527" y="366399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380849" y="356428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52150" y="6501302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2106" y="6405934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44807" y="647127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61761" y="6384931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799" y="4743573"/>
            <a:ext cx="9049758" cy="31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 we can get as many bits in          as in        −− lossless!</a:t>
            </a:r>
          </a:p>
          <a:p>
            <a:r>
              <a:rPr lang="en-US" sz="2400" dirty="0" smtClean="0"/>
              <a:t>Can correct as many errors as can be efficiently decoded </a:t>
            </a:r>
            <a:br>
              <a:rPr lang="en-US" sz="2400" dirty="0" smtClean="0"/>
            </a:br>
            <a:r>
              <a:rPr lang="en-US" sz="2400" dirty="0" smtClean="0"/>
              <a:t>for a random linear code (our algorithm: logarithmically many)</a:t>
            </a:r>
          </a:p>
          <a:p>
            <a:r>
              <a:rPr lang="en-US" sz="2400" dirty="0" smtClean="0"/>
              <a:t>Key length doesn’t depend on how many errors are being corrected</a:t>
            </a:r>
          </a:p>
          <a:p>
            <a:r>
              <a:rPr lang="en-US" sz="2400" dirty="0" smtClean="0"/>
              <a:t>Intuition:          is encrypted by       and decryption tolerates noise</a:t>
            </a:r>
          </a:p>
        </p:txBody>
      </p:sp>
    </p:spTree>
    <p:extLst>
      <p:ext uri="{BB962C8B-B14F-4D97-AF65-F5344CB8AC3E}">
        <p14:creationId xmlns:p14="http://schemas.microsoft.com/office/powerpoint/2010/main" val="906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5" grpId="0" animBg="1"/>
      <p:bldP spid="76" grpId="0"/>
      <p:bldP spid="77" grpId="0" animBg="1"/>
      <p:bldP spid="78" grpId="0"/>
      <p:bldP spid="86" grpId="0" animBg="1"/>
      <p:bldP spid="87" grpId="0"/>
      <p:bldP spid="90" grpId="0" animBg="1"/>
      <p:bldP spid="91" grpId="0"/>
      <p:bldP spid="92" grpId="0" animBg="1"/>
      <p:bldP spid="93" grpId="0"/>
      <p:bldP spid="9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999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937512"/>
            <a:ext cx="8536709" cy="5096164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Fuzzy Extractors</a:t>
            </a:r>
            <a:r>
              <a:rPr lang="en-US" sz="2800" dirty="0" smtClean="0"/>
              <a:t> and </a:t>
            </a:r>
            <a:r>
              <a:rPr lang="en-US" sz="2800" i="1" dirty="0" smtClean="0"/>
              <a:t>Secure Sketches</a:t>
            </a:r>
            <a:r>
              <a:rPr lang="en-US" sz="2800" dirty="0" smtClean="0"/>
              <a:t> suffer from entropy losses in information theoretic setting</a:t>
            </a:r>
          </a:p>
          <a:p>
            <a:pPr lvl="1"/>
            <a:r>
              <a:rPr lang="en-US" dirty="0" smtClean="0"/>
              <a:t>May keep the resulting key from being useful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What about the Computational Setting?</a:t>
            </a:r>
          </a:p>
          <a:p>
            <a:r>
              <a:rPr lang="en-US" sz="2800" dirty="0" smtClean="0"/>
              <a:t>Negative Result: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Entropy </a:t>
            </a:r>
            <a:r>
              <a:rPr lang="en-US" sz="2800" dirty="0" smtClean="0"/>
              <a:t>loss inherent for </a:t>
            </a:r>
            <a:r>
              <a:rPr lang="en-US" sz="2800" i="1" dirty="0" smtClean="0"/>
              <a:t>Secure Sketches</a:t>
            </a:r>
          </a:p>
          <a:p>
            <a:endParaRPr lang="en-US" sz="1800" dirty="0" smtClean="0"/>
          </a:p>
          <a:p>
            <a:r>
              <a:rPr lang="en-US" sz="2800" dirty="0" smtClean="0"/>
              <a:t>Positive Result: </a:t>
            </a:r>
            <a:br>
              <a:rPr lang="en-US" sz="2800" dirty="0" smtClean="0"/>
            </a:br>
            <a:r>
              <a:rPr lang="en-US" sz="2800" dirty="0" smtClean="0"/>
              <a:t>Construct lossless </a:t>
            </a:r>
            <a:r>
              <a:rPr lang="en-US" sz="2800" i="1" dirty="0" smtClean="0"/>
              <a:t>Computational Fuzzy Extractor</a:t>
            </a:r>
            <a:r>
              <a:rPr lang="en-US" sz="2800" dirty="0" smtClean="0"/>
              <a:t> using the </a:t>
            </a:r>
            <a:r>
              <a:rPr lang="en-US" sz="2800" i="1" dirty="0" smtClean="0"/>
              <a:t>Learning with Errors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dirty="0" smtClean="0"/>
              <a:t>For Hamming distance over a finite field, </a:t>
            </a:r>
            <a:br>
              <a:rPr lang="en-US" dirty="0" smtClean="0"/>
            </a:br>
            <a:r>
              <a:rPr lang="en-US" dirty="0" smtClean="0"/>
              <a:t>with log errors and only for symbol-fixing sources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Improve error-tolerance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Handle </a:t>
            </a:r>
            <a:r>
              <a:rPr lang="en-US" dirty="0" smtClean="0">
                <a:latin typeface="Calibri"/>
                <a:cs typeface="Calibri"/>
              </a:rPr>
              <a:t>additional </a:t>
            </a:r>
            <a:r>
              <a:rPr lang="en-US" smtClean="0">
                <a:latin typeface="Calibri"/>
                <a:cs typeface="Calibri"/>
              </a:rPr>
              <a:t>source distributions</a:t>
            </a:r>
            <a:endParaRPr lang="en-US" dirty="0" smtClean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Beat information-theoretic constructions on parameter sizes of practical relevance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Other computational assumptions?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Public</a:t>
            </a: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25" grpId="0" uiExpand="1" animBg="1"/>
      <p:bldP spid="27" grpId="0" uiExpand="1" animBg="1"/>
      <p:bldP spid="30" grpId="0" uiExpand="1"/>
      <p:bldP spid="34" grpId="0" uiExpand="1" animBg="1"/>
      <p:bldP spid="35" grpId="0" uiExpand="1"/>
      <p:bldP spid="37" grpId="0" uiExpand="1" animBg="1"/>
      <p:bldP spid="39" grpId="0" uiExpand="1"/>
      <p:bldP spid="36" grpId="0" build="p"/>
      <p:bldP spid="68" grpId="0" uiExpand="1" animBg="1"/>
      <p:bldP spid="83" grpId="0" uiExpand="1"/>
      <p:bldP spid="41" grpId="0" animBg="1"/>
      <p:bldP spid="2" grpId="0"/>
      <p:bldP spid="40" grpId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4650"/>
            <a:ext cx="8229600" cy="1143000"/>
          </a:xfrm>
        </p:spPr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5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5564785" y="3590636"/>
            <a:ext cx="2136033" cy="5195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57200" y="3590636"/>
            <a:ext cx="8229600" cy="314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cs typeface="Calibri"/>
              </a:rPr>
              <a:t> is uniform,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) Is lossless </a:t>
            </a:r>
          </a:p>
          <a:p>
            <a:pPr marL="0" indent="0">
              <a:buNone/>
            </a:pPr>
            <a:r>
              <a:rPr lang="en-US" dirty="0" smtClean="0"/>
              <a:t>   2) Runs </a:t>
            </a:r>
            <a:r>
              <a:rPr lang="en-US" dirty="0"/>
              <a:t>in expected polynomial time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) Yields pseudorandom </a:t>
            </a:r>
            <a:r>
              <a:rPr lang="en-US" dirty="0" smtClean="0"/>
              <a:t>key </a:t>
            </a:r>
            <a:r>
              <a:rPr lang="en-US" dirty="0"/>
              <a:t>assuming </a:t>
            </a:r>
            <a:r>
              <a:rPr lang="en-US" dirty="0" smtClean="0"/>
              <a:t>GAPSVP</a:t>
            </a:r>
            <a:br>
              <a:rPr lang="en-US" dirty="0" smtClean="0"/>
            </a:br>
            <a:r>
              <a:rPr lang="en-US" dirty="0" smtClean="0"/>
              <a:t>      and </a:t>
            </a:r>
            <a:r>
              <a:rPr lang="en-US" dirty="0"/>
              <a:t>SIVP are hard to approximate </a:t>
            </a:r>
            <a:r>
              <a:rPr lang="en-US" dirty="0" smtClean="0"/>
              <a:t>within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polynomial factors</a:t>
            </a:r>
          </a:p>
          <a:p>
            <a:endParaRPr lang="en-US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98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3295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err="1" smtClean="0"/>
              <a:t>AkaviaGoldwasserVaiku</a:t>
            </a:r>
            <a:r>
              <a:rPr lang="en-US" sz="2400" dirty="0" smtClean="0"/>
              <a:t>…09]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66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028809" y="412815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809" y="4128153"/>
            <a:ext cx="6781991" cy="461665"/>
            <a:chOff x="1028809" y="4128153"/>
            <a:chExt cx="6781991" cy="461665"/>
          </a:xfrm>
        </p:grpSpPr>
        <p:sp>
          <p:nvSpPr>
            <p:cNvPr id="64" name="Rectangle 63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9287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8841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36738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94310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918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7437" y="4711682"/>
            <a:ext cx="6465461" cy="520700"/>
            <a:chOff x="1137437" y="4711682"/>
            <a:chExt cx="6465461" cy="520700"/>
          </a:xfrm>
        </p:grpSpPr>
        <p:grpSp>
          <p:nvGrpSpPr>
            <p:cNvPr id="65" name="Group 64"/>
            <p:cNvGrpSpPr/>
            <p:nvPr/>
          </p:nvGrpSpPr>
          <p:grpSpPr>
            <a:xfrm>
              <a:off x="1137437" y="4711682"/>
              <a:ext cx="732837" cy="520700"/>
              <a:chOff x="722838" y="3073400"/>
              <a:chExt cx="732837" cy="5207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8" name="Oval 6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92874" y="4711682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48311" y="4711682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03748" y="4711682"/>
              <a:ext cx="732837" cy="520700"/>
              <a:chOff x="722838" y="3073400"/>
              <a:chExt cx="732837" cy="5207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4" name="Oval 93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14622" y="4711682"/>
              <a:ext cx="732837" cy="520700"/>
              <a:chOff x="722838" y="3073400"/>
              <a:chExt cx="732837" cy="52070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9" name="Oval 9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959185" y="4711682"/>
              <a:ext cx="732837" cy="520700"/>
              <a:chOff x="722838" y="3073400"/>
              <a:chExt cx="732837" cy="520700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70061" y="4711682"/>
              <a:ext cx="732837" cy="520700"/>
              <a:chOff x="722838" y="3073400"/>
              <a:chExt cx="732837" cy="520700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9" name="Oval 10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80205" y="5574634"/>
            <a:ext cx="9256240" cy="124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/>
              <a:t>Can we use it to sample coordinate-wise Gaussian?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Each coordinate requires a variable number of bits to sample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Hard to do that in a noise-tolerant way because all this bits shift</a:t>
            </a:r>
          </a:p>
        </p:txBody>
      </p:sp>
    </p:spTree>
    <p:extLst>
      <p:ext uri="{BB962C8B-B14F-4D97-AF65-F5344CB8AC3E}">
        <p14:creationId xmlns:p14="http://schemas.microsoft.com/office/powerpoint/2010/main" val="261468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7" grpId="0" animBg="1"/>
      <p:bldP spid="78" grpId="0"/>
      <p:bldP spid="56" grpId="0" animBg="1"/>
      <p:bldP spid="1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97869" y="4096579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79" name="Rectangle 78"/>
          <p:cNvSpPr/>
          <p:nvPr/>
        </p:nvSpPr>
        <p:spPr bwMode="auto">
          <a:xfrm>
            <a:off x="1137437" y="5127432"/>
            <a:ext cx="6781991" cy="461665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37437" y="5127432"/>
            <a:ext cx="6781991" cy="461665"/>
            <a:chOff x="1028809" y="4128153"/>
            <a:chExt cx="6781991" cy="461665"/>
          </a:xfrm>
        </p:grpSpPr>
        <p:sp>
          <p:nvSpPr>
            <p:cNvPr id="81" name="Rectangle 80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603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31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83786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41358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45817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2951" y="517456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273" y="5074849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03221" y="5706091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Now, differences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in the same number of error coordinates </a:t>
            </a:r>
            <a:r>
              <a:rPr lang="en-US" sz="2400" dirty="0" smtClean="0">
                <a:solidFill>
                  <a:prstClr val="black"/>
                </a:solidFill>
              </a:rPr>
              <a:t>(we’ll talk about Rep in a minute)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593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138" grpId="0" animBg="1"/>
      <p:bldP spid="139" grpId="0"/>
      <p:bldP spid="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6766" y="4954217"/>
            <a:ext cx="8402076" cy="17139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  <a:endParaRPr lang="en-US" sz="36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</a:t>
            </a:r>
            <a:br>
              <a:rPr lang="en-US" dirty="0" smtClean="0"/>
            </a:br>
            <a:r>
              <a:rPr lang="en-US" dirty="0" smtClean="0"/>
              <a:t>for uniform sources</a:t>
            </a:r>
            <a:br>
              <a:rPr lang="en-US" dirty="0" smtClean="0"/>
            </a:br>
            <a:r>
              <a:rPr lang="en-US" dirty="0" smtClean="0"/>
              <a:t>based on the Learning with Errors (LWE)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91284" y="4933778"/>
            <a:ext cx="8991600" cy="19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/>
              <a:t>get it work on distributions other than uniform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we extend hardness of LWE to case when some dimensions have known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symbol-fixing error </a:t>
            </a:r>
            <a:r>
              <a:rPr lang="en-US" dirty="0" smtClean="0"/>
              <a:t>sources)</a:t>
            </a:r>
          </a:p>
        </p:txBody>
      </p:sp>
    </p:spTree>
    <p:extLst>
      <p:ext uri="{BB962C8B-B14F-4D97-AF65-F5344CB8AC3E}">
        <p14:creationId xmlns:p14="http://schemas.microsoft.com/office/powerpoint/2010/main" val="25398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Symbol Fixing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3895" y="5374106"/>
            <a:ext cx="8729579" cy="1379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source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symbol fixing source if for each block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1)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fixed value, or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2)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uniformly distributed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Let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be the number of blocks that are fixed.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9" grpId="0" build="p" animBg="1"/>
      <p:bldP spid="40" grpId="0" animBg="1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5574632"/>
            <a:ext cx="9112568" cy="1176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u="sng" dirty="0" err="1" smtClean="0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-fixed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is standard LWE except that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dimensions 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have a fixed (and adversarially known) error value.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1895" y="5698879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Our 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7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1895" y="5381878"/>
            <a:ext cx="8445937" cy="13953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2400" u="sng" dirty="0" smtClean="0">
                <a:latin typeface="Calibri"/>
                <a:cs typeface="Calibri"/>
              </a:rPr>
              <a:t>Corollary:</a:t>
            </a:r>
            <a:r>
              <a:rPr lang="en-US" sz="2400" dirty="0" smtClean="0">
                <a:latin typeface="Calibri"/>
                <a:cs typeface="Calibri"/>
              </a:rPr>
              <a:t>(Applying [AkaviaGoldwasserVinod09])</a:t>
            </a:r>
          </a:p>
          <a:p>
            <a:r>
              <a:rPr lang="en-US" sz="2400" dirty="0" smtClean="0">
                <a:latin typeface="Calibri"/>
                <a:cs typeface="Calibri"/>
              </a:rPr>
              <a:t>    If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secure 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variables,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our construction is a computational fuzzy extractor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-block fixing sources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Source</a:t>
            </a:r>
            <a:endParaRPr lang="en-US" sz="2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02007"/>
            <a:ext cx="9146248" cy="56146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58604" y="191090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8" y="2861640"/>
            <a:ext cx="723151" cy="2929466"/>
            <a:chOff x="91513" y="1600200"/>
            <a:chExt cx="723151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64221" y="2794039"/>
              <a:ext cx="1034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460503" y="1379550"/>
            <a:ext cx="787399" cy="1888055"/>
            <a:chOff x="133820" y="1600200"/>
            <a:chExt cx="680844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0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22" grpId="0"/>
      <p:bldP spid="31" grpId="0"/>
      <p:bldP spid="33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0502" y="1379549"/>
            <a:ext cx="787400" cy="1888055"/>
            <a:chOff x="133819" y="1600200"/>
            <a:chExt cx="68084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1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Times New Roman"/>
                  <a:cs typeface="Times New Roman"/>
                </a:rPr>
                <a:t>n+α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68969" y="2873026"/>
            <a:ext cx="616736" cy="8792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8870" y="2861639"/>
            <a:ext cx="638823" cy="1304975"/>
            <a:chOff x="4754723" y="1611198"/>
            <a:chExt cx="637576" cy="53524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776667" y="1643260"/>
              <a:ext cx="615632" cy="333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’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54723" y="1611198"/>
              <a:ext cx="615632" cy="5352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58" y="2861640"/>
            <a:ext cx="723151" cy="2929466"/>
            <a:chOff x="70758" y="2861640"/>
            <a:chExt cx="723151" cy="2929466"/>
          </a:xfrm>
        </p:grpSpPr>
        <p:sp>
          <p:nvSpPr>
            <p:cNvPr id="12" name="Left Brace 11"/>
            <p:cNvSpPr/>
            <p:nvPr/>
          </p:nvSpPr>
          <p:spPr>
            <a:xfrm>
              <a:off x="554302" y="2861640"/>
              <a:ext cx="239607" cy="2929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-164857" y="3998878"/>
              <a:ext cx="99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83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17" grpId="0" animBg="1"/>
      <p:bldP spid="26" grpId="0" animBg="1"/>
      <p:bldP spid="29" grpId="0" animBg="1"/>
      <p:bldP spid="30" grpId="0" animBg="1"/>
      <p:bldP spid="35" grpId="0" animBg="1"/>
      <p:bldP spid="41" grpId="0" animBg="1"/>
      <p:bldP spid="46" grpId="0" animBg="1"/>
      <p:bldP spid="47" grpId="0"/>
      <p:bldP spid="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45912" y="1073116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187" y="1113220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30" y="0"/>
            <a:ext cx="875685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Know last error terms fixed at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Generate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samples uniformly random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Our free variables “explain” the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samples 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/>
            <a:r>
              <a:rPr lang="en-US" sz="2200" dirty="0" smtClean="0">
                <a:solidFill>
                  <a:srgbClr val="000000"/>
                </a:solidFill>
                <a:cs typeface="Calibri"/>
              </a:rPr>
              <a:t>	For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R,S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uniformly random,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is solution to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Rx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+Sx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$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Randomize matrix and samples using rows with no error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Add random multiple of each row in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R||S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to each row in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70758" y="6019429"/>
            <a:ext cx="7923558" cy="6946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50562" y="6042733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2830" y="6006061"/>
            <a:ext cx="8248854" cy="694638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Main issues are ensuring that we have a valid solution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’||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 producing a random matrix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2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49" grpId="0" animBg="1"/>
      <p:bldP spid="2" grpId="0" animBg="1"/>
      <p:bldP spid="5" grpId="0" animBg="1"/>
      <p:bldP spid="27" grpId="0" build="p"/>
      <p:bldP spid="51" grpId="0" animBg="1"/>
      <p:bldP spid="50" grpId="0" animBg="1"/>
      <p:bldP spid="28" grpId="0" animBg="1"/>
      <p:bldP spid="46" grpId="0"/>
      <p:bldP spid="47" grpId="0"/>
      <p:bldP spid="48" grpId="0"/>
      <p:bldP spid="53" grpId="0" animBg="1"/>
      <p:bldP spid="60" grpId="0" animBg="1"/>
      <p:bldP spid="62" grpId="0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-1" y="4053"/>
            <a:ext cx="7180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u="sng" dirty="0">
                <a:cs typeface="Calibri"/>
              </a:rPr>
              <a:t>Theorem:</a:t>
            </a:r>
            <a:r>
              <a:rPr lang="en-US" sz="3200" dirty="0">
                <a:cs typeface="Times New Roman"/>
              </a:rPr>
              <a:t> </a:t>
            </a:r>
            <a:br>
              <a:rPr lang="en-US" sz="3200" dirty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If LWE is secure on </a:t>
            </a:r>
            <a:r>
              <a:rPr lang="en-US" sz="3200" i="1" dirty="0" err="1" smtClean="0">
                <a:latin typeface="Times New Roman"/>
                <a:cs typeface="Times New Roman"/>
              </a:rPr>
              <a:t>A</a:t>
            </a:r>
            <a:r>
              <a:rPr lang="en-US" sz="3200" dirty="0" err="1" smtClean="0">
                <a:latin typeface="Times New Roman"/>
                <a:cs typeface="Times New Roman"/>
              </a:rPr>
              <a:t>’</a:t>
            </a:r>
            <a:r>
              <a:rPr lang="en-US" sz="3200" i="1" dirty="0" err="1" smtClean="0">
                <a:latin typeface="Times New Roman"/>
                <a:cs typeface="Times New Roman"/>
              </a:rPr>
              <a:t>x</a:t>
            </a:r>
            <a:r>
              <a:rPr lang="en-US" sz="3200" dirty="0" err="1" smtClean="0">
                <a:latin typeface="Times New Roman"/>
                <a:cs typeface="Times New Roman"/>
              </a:rPr>
              <a:t>’+</a:t>
            </a:r>
            <a:r>
              <a:rPr lang="en-US" sz="3200" i="1" dirty="0" err="1" smtClean="0">
                <a:latin typeface="Times New Roman"/>
                <a:cs typeface="Times New Roman"/>
              </a:rPr>
              <a:t>e</a:t>
            </a:r>
            <a:endParaRPr lang="en-US" sz="3200" i="1" dirty="0" smtClean="0">
              <a:latin typeface="Times New Roman"/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       then </a:t>
            </a:r>
            <a:endParaRPr lang="en-US" sz="32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Calibri"/>
              </a:rPr>
              <a:t>   LWE is secure 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-27107" y="3590636"/>
            <a:ext cx="8879728" cy="314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Theorem:</a:t>
            </a:r>
            <a:r>
              <a:rPr lang="en-US" sz="2800" dirty="0" smtClean="0"/>
              <a:t>  </a:t>
            </a:r>
            <a:r>
              <a:rPr lang="en-US" sz="2800" dirty="0"/>
              <a:t>If 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(log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Times New Roman"/>
              </a:rPr>
              <a:t> and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cs typeface="Calibri"/>
              </a:rPr>
              <a:t> is uniform,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our construction </a:t>
            </a:r>
          </a:p>
          <a:p>
            <a:pPr marL="0" indent="0">
              <a:buNone/>
            </a:pPr>
            <a:r>
              <a:rPr lang="en-US" sz="2800" dirty="0" smtClean="0"/>
              <a:t>   1</a:t>
            </a:r>
            <a:r>
              <a:rPr lang="en-US" sz="2800" dirty="0"/>
              <a:t>) Is lossless </a:t>
            </a:r>
          </a:p>
          <a:p>
            <a:pPr marL="0" indent="0">
              <a:buNone/>
            </a:pPr>
            <a:r>
              <a:rPr lang="en-US" sz="2800" dirty="0" smtClean="0"/>
              <a:t>   2) Runs </a:t>
            </a:r>
            <a:r>
              <a:rPr lang="en-US" sz="2800" dirty="0"/>
              <a:t>in expected polynomial time</a:t>
            </a:r>
          </a:p>
          <a:p>
            <a:pPr marL="0" indent="0">
              <a:buNone/>
            </a:pPr>
            <a:r>
              <a:rPr lang="en-US" sz="2800" dirty="0" smtClean="0"/>
              <a:t>   3</a:t>
            </a:r>
            <a:r>
              <a:rPr lang="en-US" sz="2800" dirty="0"/>
              <a:t>) Yields pseudorandom </a:t>
            </a:r>
            <a:r>
              <a:rPr lang="en-US" sz="2800" dirty="0" smtClean="0"/>
              <a:t>key </a:t>
            </a:r>
            <a:r>
              <a:rPr lang="en-US" sz="2800" dirty="0"/>
              <a:t>assuming </a:t>
            </a:r>
            <a:r>
              <a:rPr lang="en-US" sz="2800" dirty="0" smtClean="0"/>
              <a:t>GAPSVP</a:t>
            </a:r>
            <a:br>
              <a:rPr lang="en-US" sz="2800" dirty="0" smtClean="0"/>
            </a:br>
            <a:r>
              <a:rPr lang="en-US" sz="2800" dirty="0" smtClean="0"/>
              <a:t>      and </a:t>
            </a:r>
            <a:r>
              <a:rPr lang="en-US" sz="2800" dirty="0"/>
              <a:t>SIVP are hard to approximate </a:t>
            </a:r>
            <a:r>
              <a:rPr lang="en-US" sz="2800" dirty="0" smtClean="0"/>
              <a:t>within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/>
              <a:t>polynomial factors</a:t>
            </a:r>
          </a:p>
          <a:p>
            <a:endParaRPr lang="en-US" sz="2800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701551" y="3586795"/>
            <a:ext cx="2685760" cy="7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ymbol-fixing,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425313" y="3907025"/>
            <a:ext cx="122863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min-entropy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br>
              <a:rPr lang="en-US" sz="2400" dirty="0" smtClean="0">
                <a:solidFill>
                  <a:prstClr val="black"/>
                </a:solidFill>
                <a:cs typeface="Calibri"/>
              </a:rPr>
            </a:br>
            <a:r>
              <a:rPr lang="en-US" sz="2400" dirty="0" smtClean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secure sketch</a:t>
            </a:r>
            <a:endParaRPr lang="en-US" sz="1800" i="1" u="sng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60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Elbow Connector 61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41044" y="5361691"/>
            <a:ext cx="746870" cy="734722"/>
            <a:chOff x="6995999" y="2074428"/>
            <a:chExt cx="423951" cy="749241"/>
          </a:xfrm>
        </p:grpSpPr>
        <p:sp>
          <p:nvSpPr>
            <p:cNvPr id="64" name="Trapezoid 6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61311" y="596450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Rectangle 81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1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974944" y="6267930"/>
            <a:ext cx="5841691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05070" y="5675567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solidFill>
              <a:srgbClr val="FFF4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1300" y="4410785"/>
            <a:ext cx="14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7296327" y="3636211"/>
            <a:ext cx="1847673" cy="23628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/>
              <a:t> are close </a:t>
            </a:r>
            <a:br>
              <a:rPr lang="en-US" sz="2400" dirty="0" smtClean="0"/>
            </a:br>
            <a:r>
              <a:rPr lang="en-US" sz="2400" dirty="0" smtClean="0"/>
              <a:t>then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>
                <a:latin typeface="Times New Roman"/>
                <a:cs typeface="Times New Roman"/>
              </a:rPr>
              <a:t>’ </a:t>
            </a:r>
            <a:r>
              <a:rPr lang="en-US" sz="2400" i="1" dirty="0" smtClean="0"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 smtClean="0"/>
              <a:t>so</a:t>
            </a:r>
          </a:p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4910" y="38750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dirty="0" smtClean="0">
                <a:latin typeface="Times New Roman"/>
                <a:cs typeface="Times New Roman"/>
              </a:rPr>
              <a:t>’=</a:t>
            </a:r>
            <a:r>
              <a:rPr lang="en-US" sz="2400" i="1" dirty="0" smtClean="0">
                <a:latin typeface="Times New Roman"/>
                <a:cs typeface="Times New Roman"/>
              </a:rPr>
              <a:t>Dec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09804" y="5675567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062756" y="5537276"/>
            <a:ext cx="4330338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cs typeface="Calibri"/>
              </a:rPr>
              <a:t>reveals information about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58728"/>
              </p:ext>
            </p:extLst>
          </p:nvPr>
        </p:nvGraphicFramePr>
        <p:xfrm>
          <a:off x="2015136" y="6292668"/>
          <a:ext cx="5746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7" name="Equation" r:id="rId4" imgW="2501900" imgH="215900" progId="Equation.3">
                  <p:embed/>
                </p:oleObj>
              </mc:Choice>
              <mc:Fallback>
                <p:oleObj name="Equation" r:id="rId4" imgW="2501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136" y="6292668"/>
                        <a:ext cx="57467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880043" y="60151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xtract from distributions of reduced entropy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7008681" y="173092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1419568" y="507683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Guarantee a bound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on how much entropy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gets reduced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8206" y="1637089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65" grpId="0" animBg="1"/>
      <p:bldP spid="76" grpId="0"/>
      <p:bldP spid="56" grpId="0"/>
      <p:bldP spid="58" grpId="0" animBg="1"/>
      <p:bldP spid="58" grpId="1" animBg="1"/>
      <p:bldP spid="59" grpId="0"/>
      <p:bldP spid="60" grpId="0" animBg="1"/>
      <p:bldP spid="62" grpId="0" animBg="1"/>
      <p:bldP spid="66" grpId="0" animBg="1"/>
      <p:bldP spid="81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4" y="900068"/>
            <a:ext cx="9042816" cy="509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is at a premium for physical sources</a:t>
            </a:r>
          </a:p>
          <a:p>
            <a:pPr lvl="1"/>
            <a:r>
              <a:rPr lang="en-US" sz="2200" dirty="0" smtClean="0"/>
              <a:t>Iris </a:t>
            </a:r>
            <a:r>
              <a:rPr lang="en-US" sz="2200" dirty="0"/>
              <a:t>≈</a:t>
            </a:r>
            <a:r>
              <a:rPr lang="en-US" sz="2200" dirty="0">
                <a:latin typeface="Times New Roman"/>
                <a:cs typeface="Times New Roman"/>
              </a:rPr>
              <a:t>249</a:t>
            </a:r>
            <a:r>
              <a:rPr lang="en-US" sz="2200" dirty="0"/>
              <a:t> [Daugman1996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Fingerprint ≈</a:t>
            </a:r>
            <a:r>
              <a:rPr lang="en-US" sz="2200" dirty="0" smtClean="0">
                <a:latin typeface="Times New Roman"/>
                <a:cs typeface="Times New Roman"/>
              </a:rPr>
              <a:t>82 </a:t>
            </a:r>
            <a:r>
              <a:rPr lang="en-US" sz="2200" dirty="0" smtClean="0">
                <a:latin typeface="Calibri"/>
                <a:cs typeface="Calibri"/>
              </a:rPr>
              <a:t>[RathaConnellBolle2001]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2200" dirty="0"/>
              <a:t>Passwords ≈</a:t>
            </a:r>
            <a:r>
              <a:rPr lang="en-US" sz="2200" dirty="0">
                <a:latin typeface="Times New Roman"/>
                <a:cs typeface="Times New Roman"/>
              </a:rPr>
              <a:t>31</a:t>
            </a:r>
            <a:r>
              <a:rPr lang="en-US" sz="2200" dirty="0">
                <a:cs typeface="Calibri"/>
              </a:rPr>
              <a:t> [ShayKomanduri+2010] </a:t>
            </a:r>
            <a:endParaRPr lang="en-US" sz="2200" dirty="0" smtClean="0">
              <a:cs typeface="Calibri"/>
            </a:endParaRPr>
          </a:p>
          <a:p>
            <a:r>
              <a:rPr lang="en-US" sz="2400" dirty="0" smtClean="0"/>
              <a:t>Above construction of fuzzy extractors, with the traditional analysis:</a:t>
            </a:r>
            <a:endParaRPr lang="en-US" sz="2400" dirty="0"/>
          </a:p>
          <a:p>
            <a:pPr lvl="1"/>
            <a:r>
              <a:rPr lang="en-US" sz="2200" dirty="0" smtClean="0"/>
              <a:t>Secure sketches loss = redundancy of code ≥ error correcting capability</a:t>
            </a:r>
          </a:p>
          <a:p>
            <a:pPr lvl="1"/>
            <a:r>
              <a:rPr lang="en-US" sz="2200" dirty="0" smtClean="0"/>
              <a:t>Randomness </a:t>
            </a:r>
            <a:r>
              <a:rPr lang="en-US" sz="2200" dirty="0" smtClean="0"/>
              <a:t>extractor loss 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≥ 2log </a:t>
            </a:r>
            <a:r>
              <a:rPr lang="en-US" sz="2200" dirty="0" smtClean="0">
                <a:latin typeface="Times New Roman"/>
                <a:cs typeface="Times New Roman"/>
              </a:rPr>
              <a:t>(1</a:t>
            </a:r>
            <a:r>
              <a:rPr lang="en-US" sz="2200" i="1" dirty="0" smtClean="0">
                <a:latin typeface="Times New Roman"/>
                <a:cs typeface="Times New Roman"/>
              </a:rPr>
              <a:t>/</a:t>
            </a:r>
            <a:r>
              <a:rPr lang="en-US" sz="2200" i="1" dirty="0" err="1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endParaRPr lang="en-US" sz="2200" dirty="0" smtClean="0"/>
          </a:p>
          <a:p>
            <a:r>
              <a:rPr lang="en-US" sz="2400" dirty="0" smtClean="0"/>
              <a:t>Can we improve on this?</a:t>
            </a:r>
          </a:p>
          <a:p>
            <a:r>
              <a:rPr lang="en-US" sz="2400" dirty="0" smtClean="0"/>
              <a:t>One approach</a:t>
            </a:r>
            <a:r>
              <a:rPr lang="en-US" sz="2400" dirty="0" smtClean="0"/>
              <a:t>: </a:t>
            </a:r>
            <a:r>
              <a:rPr lang="en-US" sz="2400" dirty="0" smtClean="0"/>
              <a:t>define </a:t>
            </a:r>
            <a:r>
              <a:rPr lang="en-US" sz="2400" dirty="0" smtClean="0"/>
              <a:t>secure sketches/fuzzy extractors </a:t>
            </a:r>
            <a:r>
              <a:rPr lang="en-US" sz="2400" u="sng" dirty="0" smtClean="0"/>
              <a:t>computationally</a:t>
            </a:r>
            <a:endParaRPr lang="en-US" sz="2400" u="sng" dirty="0" smtClean="0"/>
          </a:p>
          <a:p>
            <a:pPr lvl="1"/>
            <a:r>
              <a:rPr lang="en-US" sz="2000" dirty="0" smtClean="0"/>
              <a:t>I.e., give up on security against all-powerful adversaries,</a:t>
            </a:r>
            <a:br>
              <a:rPr lang="en-US" sz="2000" dirty="0" smtClean="0"/>
            </a:br>
            <a:r>
              <a:rPr lang="en-US" sz="2000" dirty="0" smtClean="0"/>
              <a:t>consider computational </a:t>
            </a:r>
            <a:r>
              <a:rPr lang="en-US" sz="2000" dirty="0" smtClean="0"/>
              <a:t>ones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</a:p>
          <a:p>
            <a:pPr lvl="1"/>
            <a:r>
              <a:rPr lang="en-US" dirty="0" smtClean="0"/>
              <a:t>To get it work on distributions other than uniform, we extend hardness of LWE to case when some dimensions have known error</a:t>
            </a:r>
          </a:p>
          <a:p>
            <a:pPr lvl="1"/>
            <a:r>
              <a:rPr lang="en-US" dirty="0" smtClean="0"/>
              <a:t>Caveat: this result shows only feasibility of a different construction and analysis; we do not claim to have a specific set of parameters for beating the traditional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20360</TotalTime>
  <Words>2352</Words>
  <Application>Microsoft Macintosh PowerPoint</Application>
  <PresentationFormat>On-screen Show (4:3)</PresentationFormat>
  <Paragraphs>835</Paragraphs>
  <Slides>45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Computational Fuzzy Extractors</vt:lpstr>
      <vt:lpstr>Key Derivation from Noisy Sources</vt:lpstr>
      <vt:lpstr>Fuzzy Extractors</vt:lpstr>
      <vt:lpstr>Fuzzy Extractors</vt:lpstr>
      <vt:lpstr>Fuzzy Extractors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Sketches  Secure Sketches</vt:lpstr>
      <vt:lpstr>Maybe Relax Info-Theoretic Definition?</vt:lpstr>
      <vt:lpstr>PowerPoint Presentation</vt:lpstr>
      <vt:lpstr>Can we do better in computational setting?</vt:lpstr>
      <vt:lpstr>Building a Computational Fuzzy Extractor</vt:lpstr>
      <vt:lpstr>Building a Computational Fuzzy Extractor</vt:lpstr>
      <vt:lpstr>Building a Computational Fuzzy Extractor</vt:lpstr>
      <vt:lpstr>Learning with Errors</vt:lpstr>
      <vt:lpstr>Learning with Errors</vt:lpstr>
      <vt:lpstr>Our Construction</vt:lpstr>
      <vt:lpstr>LWE Error Distribution</vt:lpstr>
      <vt:lpstr>Our Construction</vt:lpstr>
      <vt:lpstr>Our Construction</vt:lpstr>
      <vt:lpstr>Rep</vt:lpstr>
      <vt:lpstr>Rep</vt:lpstr>
      <vt:lpstr>Rep</vt:lpstr>
      <vt:lpstr>Our Construction</vt:lpstr>
      <vt:lpstr>Conclusions</vt:lpstr>
      <vt:lpstr>Open Problems</vt:lpstr>
      <vt:lpstr>Backups</vt:lpstr>
      <vt:lpstr>Our Construction</vt:lpstr>
      <vt:lpstr>Our Construction</vt:lpstr>
      <vt:lpstr>Our Construction</vt:lpstr>
      <vt:lpstr>Our Construction</vt:lpstr>
      <vt:lpstr>Can we do better in computational setting?</vt:lpstr>
      <vt:lpstr>Symbol Fixing Sources</vt:lpstr>
      <vt:lpstr>LWE w/ Fixed Errors</vt:lpstr>
      <vt:lpstr>LWE w/ Fixed Errors</vt:lpstr>
      <vt:lpstr>LWE w/ Fixed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Construction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478</cp:revision>
  <dcterms:created xsi:type="dcterms:W3CDTF">2013-03-29T19:18:32Z</dcterms:created>
  <dcterms:modified xsi:type="dcterms:W3CDTF">2013-11-04T21:47:05Z</dcterms:modified>
</cp:coreProperties>
</file>